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2" r:id="rId7"/>
    <p:sldId id="284" r:id="rId8"/>
    <p:sldId id="273" r:id="rId9"/>
    <p:sldId id="263" r:id="rId10"/>
    <p:sldId id="292" r:id="rId11"/>
    <p:sldId id="293" r:id="rId12"/>
    <p:sldId id="279" r:id="rId13"/>
    <p:sldId id="287" r:id="rId14"/>
    <p:sldId id="288" r:id="rId15"/>
    <p:sldId id="289" r:id="rId16"/>
    <p:sldId id="290" r:id="rId17"/>
    <p:sldId id="291" r:id="rId18"/>
    <p:sldId id="265" r:id="rId19"/>
    <p:sldId id="266" r:id="rId20"/>
    <p:sldId id="268" r:id="rId21"/>
    <p:sldId id="285" r:id="rId22"/>
    <p:sldId id="286" r:id="rId23"/>
    <p:sldId id="271" r:id="rId24"/>
    <p:sldId id="272" r:id="rId25"/>
    <p:sldId id="277" r:id="rId26"/>
    <p:sldId id="278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>
        <p:scale>
          <a:sx n="40" d="100"/>
          <a:sy n="40" d="100"/>
        </p:scale>
        <p:origin x="1517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\Dropbox\Dissertation\Season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Summer 1995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val>
            <c:numRef>
              <c:f>Chicago!$AZ$2:$AZ$93</c:f>
              <c:numCache>
                <c:formatCode>General</c:formatCode>
                <c:ptCount val="92"/>
                <c:pt idx="0">
                  <c:v>182</c:v>
                </c:pt>
                <c:pt idx="1">
                  <c:v>195</c:v>
                </c:pt>
                <c:pt idx="2">
                  <c:v>172</c:v>
                </c:pt>
                <c:pt idx="3">
                  <c:v>204</c:v>
                </c:pt>
                <c:pt idx="4">
                  <c:v>205</c:v>
                </c:pt>
                <c:pt idx="5">
                  <c:v>215</c:v>
                </c:pt>
                <c:pt idx="6">
                  <c:v>208</c:v>
                </c:pt>
                <c:pt idx="7">
                  <c:v>146</c:v>
                </c:pt>
                <c:pt idx="8">
                  <c:v>179</c:v>
                </c:pt>
                <c:pt idx="9">
                  <c:v>174</c:v>
                </c:pt>
                <c:pt idx="10">
                  <c:v>202</c:v>
                </c:pt>
                <c:pt idx="11">
                  <c:v>179</c:v>
                </c:pt>
                <c:pt idx="12">
                  <c:v>200</c:v>
                </c:pt>
                <c:pt idx="13">
                  <c:v>200</c:v>
                </c:pt>
                <c:pt idx="14">
                  <c:v>177</c:v>
                </c:pt>
                <c:pt idx="15">
                  <c:v>207</c:v>
                </c:pt>
                <c:pt idx="16">
                  <c:v>178</c:v>
                </c:pt>
                <c:pt idx="17">
                  <c:v>204</c:v>
                </c:pt>
                <c:pt idx="18">
                  <c:v>192</c:v>
                </c:pt>
                <c:pt idx="19">
                  <c:v>199</c:v>
                </c:pt>
                <c:pt idx="20">
                  <c:v>205</c:v>
                </c:pt>
                <c:pt idx="21">
                  <c:v>193</c:v>
                </c:pt>
                <c:pt idx="22">
                  <c:v>194</c:v>
                </c:pt>
                <c:pt idx="23">
                  <c:v>183</c:v>
                </c:pt>
                <c:pt idx="24">
                  <c:v>179</c:v>
                </c:pt>
                <c:pt idx="25">
                  <c:v>164</c:v>
                </c:pt>
                <c:pt idx="26">
                  <c:v>173</c:v>
                </c:pt>
                <c:pt idx="27">
                  <c:v>193</c:v>
                </c:pt>
                <c:pt idx="28">
                  <c:v>172</c:v>
                </c:pt>
                <c:pt idx="29">
                  <c:v>175</c:v>
                </c:pt>
                <c:pt idx="30">
                  <c:v>183</c:v>
                </c:pt>
                <c:pt idx="31">
                  <c:v>192</c:v>
                </c:pt>
                <c:pt idx="32">
                  <c:v>182</c:v>
                </c:pt>
                <c:pt idx="33">
                  <c:v>176</c:v>
                </c:pt>
                <c:pt idx="34">
                  <c:v>195</c:v>
                </c:pt>
                <c:pt idx="35">
                  <c:v>174</c:v>
                </c:pt>
                <c:pt idx="36">
                  <c:v>175</c:v>
                </c:pt>
                <c:pt idx="37">
                  <c:v>184</c:v>
                </c:pt>
                <c:pt idx="38">
                  <c:v>165</c:v>
                </c:pt>
                <c:pt idx="39">
                  <c:v>209</c:v>
                </c:pt>
                <c:pt idx="40">
                  <c:v>208</c:v>
                </c:pt>
                <c:pt idx="41">
                  <c:v>190</c:v>
                </c:pt>
                <c:pt idx="42">
                  <c:v>209</c:v>
                </c:pt>
                <c:pt idx="43">
                  <c:v>331</c:v>
                </c:pt>
                <c:pt idx="44">
                  <c:v>536</c:v>
                </c:pt>
                <c:pt idx="45">
                  <c:v>403</c:v>
                </c:pt>
                <c:pt idx="46">
                  <c:v>323</c:v>
                </c:pt>
                <c:pt idx="47">
                  <c:v>244</c:v>
                </c:pt>
                <c:pt idx="48">
                  <c:v>213</c:v>
                </c:pt>
                <c:pt idx="49">
                  <c:v>193</c:v>
                </c:pt>
                <c:pt idx="50">
                  <c:v>169</c:v>
                </c:pt>
                <c:pt idx="51">
                  <c:v>176</c:v>
                </c:pt>
                <c:pt idx="52">
                  <c:v>177</c:v>
                </c:pt>
                <c:pt idx="53">
                  <c:v>193</c:v>
                </c:pt>
                <c:pt idx="54">
                  <c:v>191</c:v>
                </c:pt>
                <c:pt idx="55">
                  <c:v>170</c:v>
                </c:pt>
                <c:pt idx="56">
                  <c:v>184</c:v>
                </c:pt>
                <c:pt idx="57">
                  <c:v>176</c:v>
                </c:pt>
                <c:pt idx="58">
                  <c:v>201</c:v>
                </c:pt>
                <c:pt idx="59">
                  <c:v>179</c:v>
                </c:pt>
                <c:pt idx="60">
                  <c:v>215</c:v>
                </c:pt>
                <c:pt idx="61">
                  <c:v>157</c:v>
                </c:pt>
                <c:pt idx="62">
                  <c:v>141</c:v>
                </c:pt>
                <c:pt idx="63">
                  <c:v>176</c:v>
                </c:pt>
                <c:pt idx="64">
                  <c:v>165</c:v>
                </c:pt>
                <c:pt idx="65">
                  <c:v>170</c:v>
                </c:pt>
                <c:pt idx="66">
                  <c:v>157</c:v>
                </c:pt>
                <c:pt idx="67">
                  <c:v>168</c:v>
                </c:pt>
                <c:pt idx="68">
                  <c:v>198</c:v>
                </c:pt>
                <c:pt idx="69">
                  <c:v>174</c:v>
                </c:pt>
                <c:pt idx="70">
                  <c:v>194</c:v>
                </c:pt>
                <c:pt idx="71">
                  <c:v>190</c:v>
                </c:pt>
                <c:pt idx="72">
                  <c:v>188</c:v>
                </c:pt>
                <c:pt idx="73">
                  <c:v>210</c:v>
                </c:pt>
                <c:pt idx="74">
                  <c:v>207</c:v>
                </c:pt>
                <c:pt idx="75">
                  <c:v>211</c:v>
                </c:pt>
                <c:pt idx="76">
                  <c:v>175</c:v>
                </c:pt>
                <c:pt idx="77">
                  <c:v>194</c:v>
                </c:pt>
                <c:pt idx="78">
                  <c:v>191</c:v>
                </c:pt>
                <c:pt idx="79">
                  <c:v>160</c:v>
                </c:pt>
                <c:pt idx="80">
                  <c:v>170</c:v>
                </c:pt>
                <c:pt idx="81">
                  <c:v>157</c:v>
                </c:pt>
                <c:pt idx="82">
                  <c:v>183</c:v>
                </c:pt>
                <c:pt idx="83">
                  <c:v>204</c:v>
                </c:pt>
                <c:pt idx="84">
                  <c:v>191</c:v>
                </c:pt>
                <c:pt idx="85">
                  <c:v>173</c:v>
                </c:pt>
                <c:pt idx="86">
                  <c:v>188</c:v>
                </c:pt>
                <c:pt idx="87">
                  <c:v>211</c:v>
                </c:pt>
                <c:pt idx="88">
                  <c:v>163</c:v>
                </c:pt>
                <c:pt idx="89">
                  <c:v>177</c:v>
                </c:pt>
                <c:pt idx="90">
                  <c:v>189</c:v>
                </c:pt>
                <c:pt idx="91">
                  <c:v>194</c:v>
                </c:pt>
              </c:numCache>
            </c:numRef>
          </c:val>
          <c:smooth val="0"/>
        </c:ser>
        <c:ser>
          <c:idx val="1"/>
          <c:order val="1"/>
          <c:tx>
            <c:v>1975 to 2004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Chicago!$BA$2:$BA$93</c:f>
              <c:numCache>
                <c:formatCode>General</c:formatCode>
                <c:ptCount val="92"/>
                <c:pt idx="0">
                  <c:v>178.27272727272728</c:v>
                </c:pt>
                <c:pt idx="1">
                  <c:v>178.8</c:v>
                </c:pt>
                <c:pt idx="2">
                  <c:v>181.86666666666667</c:v>
                </c:pt>
                <c:pt idx="3">
                  <c:v>177.03333333333333</c:v>
                </c:pt>
                <c:pt idx="4">
                  <c:v>180.26666666666668</c:v>
                </c:pt>
                <c:pt idx="5">
                  <c:v>181.6</c:v>
                </c:pt>
                <c:pt idx="6">
                  <c:v>184.76666666666668</c:v>
                </c:pt>
                <c:pt idx="7">
                  <c:v>181.16666666666666</c:v>
                </c:pt>
                <c:pt idx="8">
                  <c:v>180.63333333333333</c:v>
                </c:pt>
                <c:pt idx="9">
                  <c:v>180.56666666666666</c:v>
                </c:pt>
                <c:pt idx="10">
                  <c:v>179.73333333333332</c:v>
                </c:pt>
                <c:pt idx="11">
                  <c:v>179.96666666666667</c:v>
                </c:pt>
                <c:pt idx="12">
                  <c:v>184.3</c:v>
                </c:pt>
                <c:pt idx="13">
                  <c:v>183.1</c:v>
                </c:pt>
                <c:pt idx="14">
                  <c:v>179.76666666666668</c:v>
                </c:pt>
                <c:pt idx="15">
                  <c:v>176.76666666666668</c:v>
                </c:pt>
                <c:pt idx="16">
                  <c:v>178.76666666666668</c:v>
                </c:pt>
                <c:pt idx="17">
                  <c:v>183.5</c:v>
                </c:pt>
                <c:pt idx="18">
                  <c:v>182.33333333333334</c:v>
                </c:pt>
                <c:pt idx="19">
                  <c:v>182.33333333333334</c:v>
                </c:pt>
                <c:pt idx="20">
                  <c:v>174.7</c:v>
                </c:pt>
                <c:pt idx="21">
                  <c:v>176.73333333333332</c:v>
                </c:pt>
                <c:pt idx="22">
                  <c:v>177.73333333333332</c:v>
                </c:pt>
                <c:pt idx="23">
                  <c:v>181.63333333333333</c:v>
                </c:pt>
                <c:pt idx="24">
                  <c:v>184.5</c:v>
                </c:pt>
                <c:pt idx="25">
                  <c:v>180.23333333333332</c:v>
                </c:pt>
                <c:pt idx="26">
                  <c:v>181.03333333333333</c:v>
                </c:pt>
                <c:pt idx="27">
                  <c:v>177.63333333333333</c:v>
                </c:pt>
                <c:pt idx="28">
                  <c:v>174.76666666666668</c:v>
                </c:pt>
                <c:pt idx="29">
                  <c:v>180.83333333333334</c:v>
                </c:pt>
                <c:pt idx="30">
                  <c:v>173.45454545454547</c:v>
                </c:pt>
                <c:pt idx="31">
                  <c:v>179.23333333333332</c:v>
                </c:pt>
                <c:pt idx="32">
                  <c:v>174.63333333333333</c:v>
                </c:pt>
                <c:pt idx="33">
                  <c:v>179.36666666666667</c:v>
                </c:pt>
                <c:pt idx="34">
                  <c:v>178.93333333333334</c:v>
                </c:pt>
                <c:pt idx="35">
                  <c:v>183.06666666666666</c:v>
                </c:pt>
                <c:pt idx="36">
                  <c:v>181.93333333333334</c:v>
                </c:pt>
                <c:pt idx="37">
                  <c:v>177.7</c:v>
                </c:pt>
                <c:pt idx="38">
                  <c:v>180.46666666666667</c:v>
                </c:pt>
                <c:pt idx="39">
                  <c:v>175.6</c:v>
                </c:pt>
                <c:pt idx="40">
                  <c:v>178.86666666666667</c:v>
                </c:pt>
                <c:pt idx="41">
                  <c:v>178.96666666666667</c:v>
                </c:pt>
                <c:pt idx="42">
                  <c:v>177.23333333333332</c:v>
                </c:pt>
                <c:pt idx="43">
                  <c:v>180</c:v>
                </c:pt>
                <c:pt idx="44">
                  <c:v>189.83333333333334</c:v>
                </c:pt>
                <c:pt idx="45">
                  <c:v>186.9</c:v>
                </c:pt>
                <c:pt idx="46">
                  <c:v>186.36666666666667</c:v>
                </c:pt>
                <c:pt idx="47">
                  <c:v>183.9</c:v>
                </c:pt>
                <c:pt idx="48">
                  <c:v>180.8</c:v>
                </c:pt>
                <c:pt idx="49">
                  <c:v>183.63333333333333</c:v>
                </c:pt>
                <c:pt idx="50">
                  <c:v>176.3</c:v>
                </c:pt>
                <c:pt idx="51">
                  <c:v>174.83333333333334</c:v>
                </c:pt>
                <c:pt idx="52">
                  <c:v>179.66666666666666</c:v>
                </c:pt>
                <c:pt idx="53">
                  <c:v>183.1</c:v>
                </c:pt>
                <c:pt idx="54">
                  <c:v>176.1</c:v>
                </c:pt>
                <c:pt idx="55">
                  <c:v>174.93333333333334</c:v>
                </c:pt>
                <c:pt idx="56">
                  <c:v>177.3</c:v>
                </c:pt>
                <c:pt idx="57">
                  <c:v>174.6</c:v>
                </c:pt>
                <c:pt idx="58">
                  <c:v>178.16666666666666</c:v>
                </c:pt>
                <c:pt idx="59">
                  <c:v>176.06666666666666</c:v>
                </c:pt>
                <c:pt idx="60">
                  <c:v>176.66666666666666</c:v>
                </c:pt>
                <c:pt idx="61">
                  <c:v>179.54545454545453</c:v>
                </c:pt>
                <c:pt idx="62">
                  <c:v>177.3</c:v>
                </c:pt>
                <c:pt idx="63">
                  <c:v>178.9</c:v>
                </c:pt>
                <c:pt idx="64">
                  <c:v>173.76666666666668</c:v>
                </c:pt>
                <c:pt idx="65">
                  <c:v>173.26666666666668</c:v>
                </c:pt>
                <c:pt idx="66">
                  <c:v>171.46666666666667</c:v>
                </c:pt>
                <c:pt idx="67">
                  <c:v>181.36666666666667</c:v>
                </c:pt>
                <c:pt idx="68">
                  <c:v>178.86666666666667</c:v>
                </c:pt>
                <c:pt idx="69">
                  <c:v>177.1</c:v>
                </c:pt>
                <c:pt idx="70">
                  <c:v>179.43333333333334</c:v>
                </c:pt>
                <c:pt idx="71">
                  <c:v>178.03333333333333</c:v>
                </c:pt>
                <c:pt idx="72">
                  <c:v>176.26666666666668</c:v>
                </c:pt>
                <c:pt idx="73">
                  <c:v>177.26666666666668</c:v>
                </c:pt>
                <c:pt idx="74">
                  <c:v>177.7</c:v>
                </c:pt>
                <c:pt idx="75">
                  <c:v>176.93333333333334</c:v>
                </c:pt>
                <c:pt idx="76">
                  <c:v>178.66666666666666</c:v>
                </c:pt>
                <c:pt idx="77">
                  <c:v>179.06666666666666</c:v>
                </c:pt>
                <c:pt idx="78">
                  <c:v>178.83333333333334</c:v>
                </c:pt>
                <c:pt idx="79">
                  <c:v>177.7</c:v>
                </c:pt>
                <c:pt idx="80">
                  <c:v>176.4</c:v>
                </c:pt>
                <c:pt idx="81">
                  <c:v>175.9</c:v>
                </c:pt>
                <c:pt idx="82">
                  <c:v>179.3</c:v>
                </c:pt>
                <c:pt idx="83">
                  <c:v>180.63333333333333</c:v>
                </c:pt>
                <c:pt idx="84">
                  <c:v>176.73333333333332</c:v>
                </c:pt>
                <c:pt idx="85">
                  <c:v>179.96666666666667</c:v>
                </c:pt>
                <c:pt idx="86">
                  <c:v>173.03333333333333</c:v>
                </c:pt>
                <c:pt idx="87">
                  <c:v>178.2</c:v>
                </c:pt>
                <c:pt idx="88">
                  <c:v>176.96666666666667</c:v>
                </c:pt>
                <c:pt idx="89">
                  <c:v>170.7</c:v>
                </c:pt>
                <c:pt idx="90">
                  <c:v>176.76666666666668</c:v>
                </c:pt>
                <c:pt idx="91">
                  <c:v>174.96666666666667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665352"/>
        <c:axId val="294669272"/>
      </c:lineChart>
      <c:catAx>
        <c:axId val="2946653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/>
                  <a:t>June </a:t>
                </a:r>
                <a:r>
                  <a:rPr lang="en-US" sz="1800" b="1" dirty="0"/>
                  <a:t>- </a:t>
                </a:r>
                <a:r>
                  <a:rPr lang="en-US" sz="1800" b="1" dirty="0" smtClean="0"/>
                  <a:t>August</a:t>
                </a:r>
                <a:endParaRPr lang="en-US" sz="18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crossAx val="294669272"/>
        <c:crosses val="autoZero"/>
        <c:auto val="1"/>
        <c:lblAlgn val="ctr"/>
        <c:lblOffset val="100"/>
        <c:noMultiLvlLbl val="0"/>
      </c:catAx>
      <c:valAx>
        <c:axId val="294669272"/>
        <c:scaling>
          <c:orientation val="minMax"/>
          <c:max val="5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Daily Deaths</a:t>
                </a:r>
                <a:r>
                  <a:rPr lang="en-US" sz="1800" b="1" baseline="0"/>
                  <a:t> (All-Cause)</a:t>
                </a:r>
                <a:endParaRPr lang="en-US" sz="18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66535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399387576552934E-2"/>
          <c:y val="3.2985564304461951E-2"/>
          <c:w val="0.3983121172353456"/>
          <c:h val="0.18460702828813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8846-DE4D-4B77-A3DE-5DC4FB12263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950F-919F-482A-978B-50C61A6A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2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http://www.dailymail.co.uk/sciencetech/article-3181540/A-tale-two-coasts-Stunning-Nasa-satellite-animation-reveals-record-rainfall-east-west-scorches.html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B950F-919F-482A-978B-50C61A6A86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BF4D-9B24-4B6E-B08E-2648A990B8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4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http://www.bloomberg.com/graphics/2014-hottest-year-on-record/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B950F-919F-482A-978B-50C61A6A86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8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Results:  again, a lot of maps</a:t>
            </a:r>
          </a:p>
          <a:p>
            <a:r>
              <a:rPr lang="en-US" dirty="0" smtClean="0"/>
              <a:t>The first image here sets the stage</a:t>
            </a:r>
            <a:r>
              <a:rPr lang="en-US" baseline="0" dirty="0" smtClean="0"/>
              <a:t> for the remaining maps on the slide…..</a:t>
            </a:r>
          </a:p>
          <a:p>
            <a:r>
              <a:rPr lang="en-US" baseline="0" dirty="0" smtClean="0"/>
              <a:t>Relative risks are colored red…darker red signifies higher risk…</a:t>
            </a:r>
          </a:p>
          <a:p>
            <a:r>
              <a:rPr lang="en-US" baseline="0" dirty="0" smtClean="0"/>
              <a:t>Significant values (again, minimum and mean values both higher than 1) are colored with a black circle.  </a:t>
            </a:r>
          </a:p>
          <a:p>
            <a:endParaRPr lang="en-US" baseline="0" dirty="0" smtClean="0"/>
          </a:p>
          <a:p>
            <a:r>
              <a:rPr lang="en-US" dirty="0" smtClean="0"/>
              <a:t>You</a:t>
            </a:r>
            <a:r>
              <a:rPr lang="en-US" baseline="0" dirty="0" smtClean="0"/>
              <a:t> see is higher risks in the north with generally high values scattered throughout the domain…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 evaluated early-long </a:t>
            </a:r>
            <a:r>
              <a:rPr lang="en-US" baseline="0" dirty="0" err="1" smtClean="0"/>
              <a:t>events..so</a:t>
            </a:r>
            <a:r>
              <a:rPr lang="en-US" baseline="0" dirty="0" smtClean="0"/>
              <a:t>, these events took place in the first half of the season still but with a longer duration…Again, you see high values throughout….higher than the shorter events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Short-late events are almost a wash…nothing </a:t>
            </a:r>
            <a:r>
              <a:rPr lang="en-US" baseline="0" dirty="0" err="1" smtClean="0"/>
              <a:t>signficiant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BUT- long late events stand out again with regards to significance and higher RR values….especially in the northern domain…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68690-8991-4735-B8D1-E3A144C238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Results:  again, a lot of maps</a:t>
            </a:r>
          </a:p>
          <a:p>
            <a:r>
              <a:rPr lang="en-US" dirty="0" smtClean="0"/>
              <a:t>The first image here sets the stage</a:t>
            </a:r>
            <a:r>
              <a:rPr lang="en-US" baseline="0" dirty="0" smtClean="0"/>
              <a:t> for the remaining maps on the slide…..</a:t>
            </a:r>
          </a:p>
          <a:p>
            <a:r>
              <a:rPr lang="en-US" baseline="0" dirty="0" smtClean="0"/>
              <a:t>Relative risks are colored red…darker red signifies higher risk…</a:t>
            </a:r>
          </a:p>
          <a:p>
            <a:r>
              <a:rPr lang="en-US" baseline="0" dirty="0" smtClean="0"/>
              <a:t>Significant values (again, minimum and mean values both higher than 1) are colored with a black circle.  </a:t>
            </a:r>
          </a:p>
          <a:p>
            <a:endParaRPr lang="en-US" baseline="0" dirty="0" smtClean="0"/>
          </a:p>
          <a:p>
            <a:r>
              <a:rPr lang="en-US" dirty="0" smtClean="0"/>
              <a:t>You</a:t>
            </a:r>
            <a:r>
              <a:rPr lang="en-US" baseline="0" dirty="0" smtClean="0"/>
              <a:t> see is higher risks in the north with generally high values scattered throughout the domain…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 evaluated early-long </a:t>
            </a:r>
            <a:r>
              <a:rPr lang="en-US" baseline="0" dirty="0" err="1" smtClean="0"/>
              <a:t>events..so</a:t>
            </a:r>
            <a:r>
              <a:rPr lang="en-US" baseline="0" dirty="0" smtClean="0"/>
              <a:t>, these events took place in the first half of the season still but with a longer duration…Again, you see high values throughout….higher than the shorter events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Short-late events are almost a wash…nothing </a:t>
            </a:r>
            <a:r>
              <a:rPr lang="en-US" baseline="0" dirty="0" err="1" smtClean="0"/>
              <a:t>signficiant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BUT- long late events stand out again with regards to significance and higher RR values….especially in the northern domain…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68690-8991-4735-B8D1-E3A144C238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1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Results:  again, a lot of maps</a:t>
            </a:r>
          </a:p>
          <a:p>
            <a:r>
              <a:rPr lang="en-US" dirty="0" smtClean="0"/>
              <a:t>The first image here sets the stage</a:t>
            </a:r>
            <a:r>
              <a:rPr lang="en-US" baseline="0" dirty="0" smtClean="0"/>
              <a:t> for the remaining maps on the slide…..</a:t>
            </a:r>
          </a:p>
          <a:p>
            <a:r>
              <a:rPr lang="en-US" baseline="0" dirty="0" smtClean="0"/>
              <a:t>Relative risks are colored red…darker red signifies higher risk…</a:t>
            </a:r>
          </a:p>
          <a:p>
            <a:r>
              <a:rPr lang="en-US" baseline="0" dirty="0" smtClean="0"/>
              <a:t>Significant values (again, minimum and mean values both higher than 1) are colored with a black circle.  </a:t>
            </a:r>
          </a:p>
          <a:p>
            <a:endParaRPr lang="en-US" baseline="0" dirty="0" smtClean="0"/>
          </a:p>
          <a:p>
            <a:r>
              <a:rPr lang="en-US" dirty="0" smtClean="0"/>
              <a:t>You</a:t>
            </a:r>
            <a:r>
              <a:rPr lang="en-US" baseline="0" dirty="0" smtClean="0"/>
              <a:t> see is higher risks in the north with generally high values scattered throughout the domain…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 evaluated early-long </a:t>
            </a:r>
            <a:r>
              <a:rPr lang="en-US" baseline="0" dirty="0" err="1" smtClean="0"/>
              <a:t>events..so</a:t>
            </a:r>
            <a:r>
              <a:rPr lang="en-US" baseline="0" dirty="0" smtClean="0"/>
              <a:t>, these events took place in the first half of the season still but with a longer duration…Again, you see high values throughout….higher than the shorter events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Short-late events are almost a wash…nothing </a:t>
            </a:r>
            <a:r>
              <a:rPr lang="en-US" baseline="0" dirty="0" err="1" smtClean="0"/>
              <a:t>signficiant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BUT- long late events stand out again with regards to significance and higher RR values….especially in the northern domain…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68690-8991-4735-B8D1-E3A144C238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0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begin</a:t>
            </a:r>
            <a:r>
              <a:rPr lang="en-US" baseline="0" dirty="0" smtClean="0"/>
              <a:t> tying the </a:t>
            </a:r>
            <a:r>
              <a:rPr lang="en-US" baseline="0" dirty="0" err="1" smtClean="0"/>
              <a:t>piences</a:t>
            </a:r>
            <a:r>
              <a:rPr lang="en-US" baseline="0" dirty="0" smtClean="0"/>
              <a:t> together;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showed heat events are becoming more </a:t>
            </a:r>
            <a:r>
              <a:rPr lang="en-US" baseline="0" dirty="0" err="1" smtClean="0"/>
              <a:t>frequeny</a:t>
            </a:r>
            <a:r>
              <a:rPr lang="en-US" baseline="0" dirty="0" smtClean="0"/>
              <a:t>, longer, and occurring earlier in the season.</a:t>
            </a:r>
          </a:p>
          <a:p>
            <a:r>
              <a:rPr lang="en-US" baseline="0" dirty="0" smtClean="0"/>
              <a:t>Seasons are changing..</a:t>
            </a:r>
            <a:r>
              <a:rPr lang="en-US" baseline="0" dirty="0" err="1" smtClean="0"/>
              <a:t>they;re</a:t>
            </a:r>
            <a:r>
              <a:rPr lang="en-US" baseline="0" dirty="0" smtClean="0"/>
              <a:t> changing differently across the U.S. with some of the largest shifts taking place in urban areas such as PHX and MIA</a:t>
            </a:r>
          </a:p>
          <a:p>
            <a:r>
              <a:rPr lang="en-US" baseline="0" dirty="0" smtClean="0"/>
              <a:t>Health consequences follow…with a changing climate, we need to evaluate ways in which we consider these processes in future climate health research.</a:t>
            </a:r>
          </a:p>
          <a:p>
            <a:r>
              <a:rPr lang="en-US" baseline="0" dirty="0" smtClean="0"/>
              <a:t>Vulnerability changes....people change….local environments matter…ultimately, interventions to address these concerns will benefit human health outcomes related to heat related mortality and morbidity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68690-8991-4735-B8D1-E3A144C238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6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begin</a:t>
            </a:r>
            <a:r>
              <a:rPr lang="en-US" baseline="0" dirty="0" smtClean="0"/>
              <a:t> tying the </a:t>
            </a:r>
            <a:r>
              <a:rPr lang="en-US" baseline="0" dirty="0" err="1" smtClean="0"/>
              <a:t>piences</a:t>
            </a:r>
            <a:r>
              <a:rPr lang="en-US" baseline="0" dirty="0" smtClean="0"/>
              <a:t> together;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showed heat events are becoming more </a:t>
            </a:r>
            <a:r>
              <a:rPr lang="en-US" baseline="0" dirty="0" err="1" smtClean="0"/>
              <a:t>frequeny</a:t>
            </a:r>
            <a:r>
              <a:rPr lang="en-US" baseline="0" dirty="0" smtClean="0"/>
              <a:t>, longer, and occurring earlier in the season.</a:t>
            </a:r>
          </a:p>
          <a:p>
            <a:r>
              <a:rPr lang="en-US" baseline="0" dirty="0" smtClean="0"/>
              <a:t>Seasons are changing..</a:t>
            </a:r>
            <a:r>
              <a:rPr lang="en-US" baseline="0" dirty="0" err="1" smtClean="0"/>
              <a:t>they;re</a:t>
            </a:r>
            <a:r>
              <a:rPr lang="en-US" baseline="0" dirty="0" smtClean="0"/>
              <a:t> changing differently across the U.S. with some of the largest shifts taking place in urban areas such as PHX and MIA</a:t>
            </a:r>
          </a:p>
          <a:p>
            <a:r>
              <a:rPr lang="en-US" baseline="0" dirty="0" smtClean="0"/>
              <a:t>Health consequences follow…with a changing climate, we need to evaluate ways in which we consider these processes in future climate health research.</a:t>
            </a:r>
          </a:p>
          <a:p>
            <a:r>
              <a:rPr lang="en-US" baseline="0" dirty="0" smtClean="0"/>
              <a:t>Vulnerability changes....people change….local environments matter…ultimately, interventions to address these concerns will benefit human health outcomes related to heat related mortality and morbidity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68690-8991-4735-B8D1-E3A144C238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38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begin</a:t>
            </a:r>
            <a:r>
              <a:rPr lang="en-US" baseline="0" dirty="0" smtClean="0"/>
              <a:t> tying the </a:t>
            </a:r>
            <a:r>
              <a:rPr lang="en-US" baseline="0" dirty="0" err="1" smtClean="0"/>
              <a:t>piences</a:t>
            </a:r>
            <a:r>
              <a:rPr lang="en-US" baseline="0" dirty="0" smtClean="0"/>
              <a:t> together;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showed heat events are becoming more </a:t>
            </a:r>
            <a:r>
              <a:rPr lang="en-US" baseline="0" dirty="0" err="1" smtClean="0"/>
              <a:t>frequeny</a:t>
            </a:r>
            <a:r>
              <a:rPr lang="en-US" baseline="0" dirty="0" smtClean="0"/>
              <a:t>, longer, and occurring earlier in the season.</a:t>
            </a:r>
          </a:p>
          <a:p>
            <a:r>
              <a:rPr lang="en-US" baseline="0" dirty="0" smtClean="0"/>
              <a:t>Seasons are changing..</a:t>
            </a:r>
            <a:r>
              <a:rPr lang="en-US" baseline="0" dirty="0" err="1" smtClean="0"/>
              <a:t>they;re</a:t>
            </a:r>
            <a:r>
              <a:rPr lang="en-US" baseline="0" dirty="0" smtClean="0"/>
              <a:t> changing differently across the U.S. with some of the largest shifts taking place in urban areas such as PHX and MIA</a:t>
            </a:r>
          </a:p>
          <a:p>
            <a:r>
              <a:rPr lang="en-US" baseline="0" dirty="0" smtClean="0"/>
              <a:t>Health consequences follow…with a changing climate, we need to evaluate ways in which we consider these processes in future climate health research.</a:t>
            </a:r>
          </a:p>
          <a:p>
            <a:r>
              <a:rPr lang="en-US" baseline="0" dirty="0" smtClean="0"/>
              <a:t>Vulnerability changes....people change….local environments matter…ultimately, interventions to address these concerns will benefit human health outcomes related to heat related mortality and morbidity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many people are doing this….accounting for seasonal variability….fewer are looking at the DLNM (Grady Dixon)….fewer still are the climatologists doing this type of work….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68690-8991-4735-B8D1-E3A144C238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3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4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1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1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64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1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7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8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3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799CC8-70D7-422C-B7AB-08C211FAE94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8BBFC0-8EE8-4D29-A310-8D9F39A83F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7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berg.com/graphics/2014-hottest-year-on-recor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8952"/>
            <a:ext cx="12192000" cy="201975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Virginia Extremes:  </a:t>
            </a:r>
            <a:r>
              <a:rPr lang="en-US" sz="6000" dirty="0" smtClean="0"/>
              <a:t>Assessing </a:t>
            </a:r>
            <a:r>
              <a:rPr lang="en-US" sz="6000" dirty="0"/>
              <a:t>the Weather </a:t>
            </a:r>
            <a:r>
              <a:rPr lang="en-US" sz="6000" dirty="0" smtClean="0"/>
              <a:t>&amp; </a:t>
            </a:r>
            <a:r>
              <a:rPr lang="en-US" sz="6000" dirty="0"/>
              <a:t>Climate Scenario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070194"/>
            <a:ext cx="10058400" cy="231388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/>
              <a:t>Michael j. Allen, Ph.D. </a:t>
            </a:r>
          </a:p>
          <a:p>
            <a:pPr algn="ctr"/>
            <a:r>
              <a:rPr lang="en-US" b="1" dirty="0"/>
              <a:t>Department Political Science &amp; Geography</a:t>
            </a:r>
          </a:p>
          <a:p>
            <a:pPr algn="ctr"/>
            <a:r>
              <a:rPr lang="en-US" b="1" dirty="0"/>
              <a:t>Old Dominion University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Mitigation &amp; Adaptation Research in Virginia</a:t>
            </a:r>
          </a:p>
          <a:p>
            <a:pPr algn="ctr"/>
            <a:r>
              <a:rPr lang="en-US" b="1" dirty="0"/>
              <a:t>Tuesday, August 11,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Temperatures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6363" y="243391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1995 Chicago Heat Wave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275" y="2509177"/>
            <a:ext cx="5670725" cy="3178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7611" y="579280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Hondula et al. 2012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0" y="2631085"/>
          <a:ext cx="6575836" cy="400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2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650" y="286603"/>
            <a:ext cx="4049480" cy="3260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864" y="3655384"/>
            <a:ext cx="3834866" cy="3064792"/>
          </a:xfrm>
          <a:prstGeom prst="rect">
            <a:avLst/>
          </a:prstGeom>
        </p:spPr>
      </p:pic>
      <p:pic>
        <p:nvPicPr>
          <p:cNvPr id="6" name="Picture 2" descr="http://upload.wikimedia.org/wikipedia/commons/thumb/7/7e/Canicule_Europe_2003.jpg/400px-Canicule_Europe_2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98" y="2189028"/>
            <a:ext cx="4007556" cy="33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3660" y="5697218"/>
            <a:ext cx="384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NASA:  2003 European Heat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91719" y="75257"/>
            <a:ext cx="9081545" cy="5838179"/>
            <a:chOff x="-24883" y="32336"/>
            <a:chExt cx="8227149" cy="5003187"/>
          </a:xfrm>
        </p:grpSpPr>
        <p:sp>
          <p:nvSpPr>
            <p:cNvPr id="18" name="TextBox 17"/>
            <p:cNvSpPr txBox="1"/>
            <p:nvPr/>
          </p:nvSpPr>
          <p:spPr>
            <a:xfrm>
              <a:off x="-22948" y="1023093"/>
              <a:ext cx="569387" cy="130180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575" dirty="0"/>
                <a:t>EARLY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4883" y="3624059"/>
              <a:ext cx="569387" cy="14114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575" dirty="0"/>
                <a:t>LATE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0" y="70036"/>
              <a:ext cx="280837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75" dirty="0"/>
                <a:t>SHORT (&lt;3 DAYS)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40066" y="32336"/>
              <a:ext cx="23622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75" dirty="0"/>
                <a:t>LONG (3+ DAYS)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57" y="635159"/>
            <a:ext cx="4257487" cy="2940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062" y="3827648"/>
            <a:ext cx="4246863" cy="29295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535" y="645783"/>
            <a:ext cx="4236239" cy="29295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184" y="3782838"/>
            <a:ext cx="4246862" cy="2934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702" y="3274113"/>
            <a:ext cx="1022147" cy="3011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328" y="5612255"/>
            <a:ext cx="1022147" cy="3011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265" y="3274113"/>
            <a:ext cx="1022147" cy="3011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892" y="5612255"/>
            <a:ext cx="1022147" cy="3011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73264" y="119249"/>
            <a:ext cx="384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Allen and Sheridan, Submitted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41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91719" y="75257"/>
            <a:ext cx="9081545" cy="5838179"/>
            <a:chOff x="-24883" y="32336"/>
            <a:chExt cx="8227149" cy="5003187"/>
          </a:xfrm>
        </p:grpSpPr>
        <p:sp>
          <p:nvSpPr>
            <p:cNvPr id="18" name="TextBox 17"/>
            <p:cNvSpPr txBox="1"/>
            <p:nvPr/>
          </p:nvSpPr>
          <p:spPr>
            <a:xfrm>
              <a:off x="-22948" y="1023093"/>
              <a:ext cx="569387" cy="130180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575" dirty="0"/>
                <a:t>EARLY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4883" y="3624059"/>
              <a:ext cx="569387" cy="14114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575" dirty="0"/>
                <a:t>LATE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0" y="70036"/>
              <a:ext cx="280837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75" dirty="0"/>
                <a:t>SHORT (&lt;3 DAYS)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40066" y="32336"/>
              <a:ext cx="23622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75" dirty="0"/>
                <a:t>LONG (3+ DAYS)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57" y="635159"/>
            <a:ext cx="4257487" cy="2940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062" y="3827648"/>
            <a:ext cx="4246863" cy="29295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535" y="645783"/>
            <a:ext cx="4236239" cy="29295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184" y="3782838"/>
            <a:ext cx="4246862" cy="2934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702" y="3274113"/>
            <a:ext cx="1022147" cy="3011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328" y="5612255"/>
            <a:ext cx="1022147" cy="3011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265" y="3274113"/>
            <a:ext cx="1022147" cy="3011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892" y="5612255"/>
            <a:ext cx="1022147" cy="30118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951675" y="3737307"/>
            <a:ext cx="1771312" cy="433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Seasonal Timing</a:t>
            </a:r>
          </a:p>
          <a:p>
            <a:pPr algn="ctr"/>
            <a:r>
              <a:rPr lang="en-US" sz="1350" dirty="0"/>
              <a:t>Earlier = Higher RR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645803" y="2638932"/>
            <a:ext cx="746741" cy="1104996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169218" y="2730217"/>
            <a:ext cx="995897" cy="1121056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773264" y="119249"/>
            <a:ext cx="384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Allen and Sheridan, Submitted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09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91719" y="75257"/>
            <a:ext cx="9081545" cy="5838179"/>
            <a:chOff x="-24883" y="32336"/>
            <a:chExt cx="8227149" cy="5003187"/>
          </a:xfrm>
        </p:grpSpPr>
        <p:sp>
          <p:nvSpPr>
            <p:cNvPr id="18" name="TextBox 17"/>
            <p:cNvSpPr txBox="1"/>
            <p:nvPr/>
          </p:nvSpPr>
          <p:spPr>
            <a:xfrm>
              <a:off x="-22948" y="1023093"/>
              <a:ext cx="569387" cy="130180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575" dirty="0"/>
                <a:t>EARLY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4883" y="3624059"/>
              <a:ext cx="569387" cy="14114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575" dirty="0"/>
                <a:t>LATE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0" y="70036"/>
              <a:ext cx="280837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75" dirty="0"/>
                <a:t>SHORT (&lt;3 DAYS)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40066" y="32336"/>
              <a:ext cx="23622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75" dirty="0"/>
                <a:t>LONG (3+ DAYS)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57" y="635159"/>
            <a:ext cx="4257487" cy="2940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062" y="3827648"/>
            <a:ext cx="4246863" cy="29295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535" y="645783"/>
            <a:ext cx="4236239" cy="29295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184" y="3782838"/>
            <a:ext cx="4246862" cy="2934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702" y="3274113"/>
            <a:ext cx="1022147" cy="3011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328" y="5612255"/>
            <a:ext cx="1022147" cy="3011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265" y="3274113"/>
            <a:ext cx="1022147" cy="3011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892" y="5612255"/>
            <a:ext cx="1022147" cy="30118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442134" y="3397712"/>
            <a:ext cx="1670498" cy="433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Duration is important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977760" y="3018765"/>
            <a:ext cx="412247" cy="360453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31026" y="3834816"/>
            <a:ext cx="458980" cy="513799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773264" y="119249"/>
            <a:ext cx="384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Allen and Sheridan, Submitted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53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Tying it together…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045733"/>
            <a:ext cx="7620000" cy="4797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1" y="1676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WINTER                 SPRING              SUMMER	   FALL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0702" y="2013076"/>
            <a:ext cx="95249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1948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1970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1990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2012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0380" y="3290082"/>
            <a:ext cx="1531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Longer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Earlier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Frequent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Seasons?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045733"/>
            <a:ext cx="7620000" cy="4797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1" y="1676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WINTER                 SPRING              SUMMER	   FALL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2200" y="2045732"/>
            <a:ext cx="1905000" cy="48122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92440" y="2045731"/>
            <a:ext cx="1905000" cy="48122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51960" y="2045730"/>
            <a:ext cx="1905000" cy="48122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2045728"/>
            <a:ext cx="1508760" cy="48122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97440" y="2045727"/>
            <a:ext cx="213360" cy="48122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90702" y="2008288"/>
            <a:ext cx="95249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1948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1970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1990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2012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0380" y="3290082"/>
            <a:ext cx="1531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Longer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Earlier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Frequent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Changing Patterns of Heat/Cold Events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045733"/>
            <a:ext cx="7620000" cy="4797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1" y="1676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WINTER                 SPRING              SUMMER	   FALL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2200" y="2045732"/>
            <a:ext cx="1905000" cy="48122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92440" y="2045731"/>
            <a:ext cx="1905000" cy="48122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51960" y="2045730"/>
            <a:ext cx="1905000" cy="48122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2045728"/>
            <a:ext cx="1508760" cy="48122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97440" y="2045727"/>
            <a:ext cx="213360" cy="48122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4495800"/>
            <a:ext cx="1143000" cy="2514600"/>
          </a:xfrm>
          <a:prstGeom prst="ellipse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90702" y="2013076"/>
            <a:ext cx="95249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1948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1970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1990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2012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0380" y="3290082"/>
            <a:ext cx="1531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Longer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Earlier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Frequent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What do we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</a:rPr>
              <a:t>What do we not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Research Opportunities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4" descr="https://scontent-a-ord.xx.fbcdn.net/hphotos-ash2/t1/318845_810199083105_16414904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61" y="2136272"/>
            <a:ext cx="4589709" cy="344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6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en-US" dirty="0" smtClean="0"/>
              <a:t>How will urban/rural communities change?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6665" y="1259512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 smtClean="0"/>
              <a:t>February 8, 2014				February 24,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85" y="2467897"/>
            <a:ext cx="4551242" cy="3401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85" y="2461779"/>
            <a:ext cx="4563478" cy="3407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08060" y="6487685"/>
            <a:ext cx="384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 Insider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tabLst>
                <a:tab pos="400050" algn="l"/>
              </a:tabLst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  <a:tabLst>
                <a:tab pos="400050" algn="l"/>
              </a:tabLst>
            </a:pPr>
            <a:r>
              <a:rPr lang="en-US" sz="2800" dirty="0" smtClean="0"/>
              <a:t>Geographic Variability</a:t>
            </a:r>
          </a:p>
          <a:p>
            <a:pPr marL="457200" indent="-457200">
              <a:buFont typeface="Wingdings" panose="05000000000000000000" pitchFamily="2" charset="2"/>
              <a:buChar char="§"/>
              <a:tabLst>
                <a:tab pos="400050" algn="l"/>
              </a:tabLst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  <a:tabLst>
                <a:tab pos="400050" algn="l"/>
              </a:tabLst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  <a:tabLst>
                <a:tab pos="400050" algn="l"/>
              </a:tabLst>
            </a:pPr>
            <a:r>
              <a:rPr lang="en-US" sz="2800" dirty="0" smtClean="0"/>
              <a:t>Weather/Climate Impacts</a:t>
            </a:r>
          </a:p>
          <a:p>
            <a:pPr marL="292608" lvl="1" indent="0">
              <a:buNone/>
              <a:tabLst>
                <a:tab pos="400050" algn="l"/>
              </a:tabLst>
            </a:pPr>
            <a:endParaRPr lang="en-US" sz="2600" dirty="0" smtClean="0"/>
          </a:p>
        </p:txBody>
      </p:sp>
      <p:pic>
        <p:nvPicPr>
          <p:cNvPr id="4" name="Picture 2" descr="http://www.cdc.gov/climateandhealth/images/climate_change_health_impacts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237198"/>
            <a:ext cx="6377940" cy="47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vulnerability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s://fbcdn-sphotos-d-a.akamaihd.net/hphotos-ak-xpf1/v/t1.0-9/12754_810196004275_1973938742_n.jpg?oh=f38ebb12ebe49dcb732bf8d6b02896f6&amp;oe=5557F926&amp;__gda__=1431111597_f395cce02e3932fc3557a41cf49f48c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12" y="133231"/>
            <a:ext cx="2186623" cy="29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896" y="3202100"/>
            <a:ext cx="6844711" cy="303774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3" y="2325800"/>
            <a:ext cx="3234686" cy="391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3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vs.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018993"/>
            <a:ext cx="6448685" cy="429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ipcc.ch/report/graphics/images/Assessment%20Reports/AR5%20-%20WG1/Technical%20Summary/FigTS-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98" y="2300626"/>
            <a:ext cx="4662422" cy="367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61500" y="6444028"/>
            <a:ext cx="384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54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Perceptions vs. Reality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61" y="2118361"/>
            <a:ext cx="3793722" cy="3750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25175" y="5869095"/>
            <a:ext cx="384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Sheridan 2007</a:t>
            </a:r>
            <a:endParaRPr lang="en-US" dirty="0"/>
          </a:p>
        </p:txBody>
      </p:sp>
      <p:pic>
        <p:nvPicPr>
          <p:cNvPr id="1026" name="Picture 2" descr="http://www.nws.noaa.gov/os/heat/images/heat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3" y="1861918"/>
            <a:ext cx="6217036" cy="426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45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What do we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What do we not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</a:rPr>
              <a:t>Research Opportunities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21" y="2253143"/>
            <a:ext cx="4040332" cy="3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10186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Science (Weather/Climate) Literacy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5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Personal Relationships/Trust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5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Multi (Anti) Discipline Approaches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5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Root Causes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Social Injustice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Energy Consumption</a:t>
            </a:r>
          </a:p>
        </p:txBody>
      </p:sp>
      <p:pic>
        <p:nvPicPr>
          <p:cNvPr id="4" name="Picture 2" descr="What's in a nam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15" y="79321"/>
            <a:ext cx="2869990" cy="16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shs.virginia.gov/media/2801/vdem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15" y="41605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publicsurplus.com/sms/docviewer/logo/82398/1655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313" y="4282440"/>
            <a:ext cx="2039663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6.googleusercontent.com/-iEKEnWTCfsg/AAAAAAAAAAI/AAAAAAAAArE/aIpJPSX6KCE/s120-c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35" y="250782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7/79/NOAA_logo.svg/2000px-NOAA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313" y="2150968"/>
            <a:ext cx="1826239" cy="18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725" y="4342552"/>
            <a:ext cx="10058400" cy="1388534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Michael Allen</a:t>
            </a:r>
          </a:p>
          <a:p>
            <a:pPr algn="ctr"/>
            <a:r>
              <a:rPr lang="en-US" dirty="0" smtClean="0"/>
              <a:t>mallen@odu.edu</a:t>
            </a:r>
            <a:endParaRPr lang="en-US" dirty="0"/>
          </a:p>
        </p:txBody>
      </p:sp>
      <p:pic>
        <p:nvPicPr>
          <p:cNvPr id="4" name="Picture 8" descr="http://img2.findthebest.com/sites/default/files/10/media/images/Old_Dominion_University_212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71" y="2255372"/>
            <a:ext cx="2413509" cy="24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ari.odu.edu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00" y="3821779"/>
            <a:ext cx="2517463" cy="20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 Space Gran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" y="2532168"/>
            <a:ext cx="6667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88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-14288"/>
            <a:ext cx="89535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57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648339" y="881503"/>
            <a:ext cx="6170362" cy="3752390"/>
            <a:chOff x="-24883" y="32336"/>
            <a:chExt cx="8227149" cy="5003187"/>
          </a:xfrm>
        </p:grpSpPr>
        <p:sp>
          <p:nvSpPr>
            <p:cNvPr id="12" name="TextBox 11"/>
            <p:cNvSpPr txBox="1"/>
            <p:nvPr/>
          </p:nvSpPr>
          <p:spPr>
            <a:xfrm>
              <a:off x="-22948" y="1023093"/>
              <a:ext cx="569387" cy="130180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575" dirty="0"/>
                <a:t>EARLY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24883" y="3624059"/>
              <a:ext cx="569387" cy="14114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575" dirty="0"/>
                <a:t>LATE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0" y="70036"/>
              <a:ext cx="280837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75" dirty="0"/>
                <a:t>SHORT (&lt;3 DAYS)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40066" y="32336"/>
              <a:ext cx="23622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75" dirty="0"/>
                <a:t>LONG (3+ DAYS)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356" y="1321634"/>
            <a:ext cx="3294571" cy="22903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356" y="3631431"/>
            <a:ext cx="3294571" cy="22656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212" y="1321634"/>
            <a:ext cx="3286340" cy="2269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208" y="3631430"/>
            <a:ext cx="3286340" cy="22697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098" y="5561840"/>
            <a:ext cx="1028606" cy="2923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340" y="5543376"/>
            <a:ext cx="1028606" cy="2923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340" y="3234257"/>
            <a:ext cx="1028606" cy="2923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180" y="3234257"/>
            <a:ext cx="1028606" cy="2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648339" y="881503"/>
            <a:ext cx="6170362" cy="3752390"/>
            <a:chOff x="-24883" y="32336"/>
            <a:chExt cx="8227149" cy="5003187"/>
          </a:xfrm>
        </p:grpSpPr>
        <p:sp>
          <p:nvSpPr>
            <p:cNvPr id="12" name="TextBox 11"/>
            <p:cNvSpPr txBox="1"/>
            <p:nvPr/>
          </p:nvSpPr>
          <p:spPr>
            <a:xfrm>
              <a:off x="-22948" y="1023093"/>
              <a:ext cx="569387" cy="130180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575" dirty="0"/>
                <a:t>EARLY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24883" y="3624059"/>
              <a:ext cx="569387" cy="14114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575" dirty="0"/>
                <a:t>LATE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0" y="70036"/>
              <a:ext cx="280837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75" dirty="0"/>
                <a:t>SHORT (&lt;3 DAYS)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40066" y="32336"/>
              <a:ext cx="23622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75" dirty="0"/>
                <a:t>LONG (3+ DAYS)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356" y="1321634"/>
            <a:ext cx="3294571" cy="22903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356" y="3631431"/>
            <a:ext cx="3294571" cy="22656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212" y="1321634"/>
            <a:ext cx="3286340" cy="2269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208" y="3631430"/>
            <a:ext cx="3286340" cy="22697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098" y="5561840"/>
            <a:ext cx="1028606" cy="2923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340" y="5543376"/>
            <a:ext cx="1028606" cy="2923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340" y="3234257"/>
            <a:ext cx="1028606" cy="2923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180" y="3234257"/>
            <a:ext cx="1028606" cy="29230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376553" y="3582698"/>
            <a:ext cx="1670498" cy="59398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Earlier Events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943475" y="2876550"/>
            <a:ext cx="725630" cy="698746"/>
          </a:xfrm>
          <a:prstGeom prst="straightConnector1">
            <a:avLst/>
          </a:prstGeom>
          <a:ln w="412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498267" y="2997428"/>
            <a:ext cx="860087" cy="594545"/>
          </a:xfrm>
          <a:prstGeom prst="straightConnector1">
            <a:avLst/>
          </a:prstGeom>
          <a:ln w="412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9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/>
              <a:t>What do we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What do we not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Research Opportunities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2" descr="Embedded image perma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66" y="1184910"/>
            <a:ext cx="723411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iad3-1.xx.fbcdn.net/hphotos-xpf1/t31.0-8/11834757_10155844980045024_3792409158139856418_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2" y="329287"/>
            <a:ext cx="5879147" cy="30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175" y="5110304"/>
            <a:ext cx="6981825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99" y="967122"/>
            <a:ext cx="5521801" cy="1047564"/>
          </a:xfrm>
          <a:prstGeom prst="rect">
            <a:avLst/>
          </a:prstGeom>
        </p:spPr>
      </p:pic>
      <p:pic>
        <p:nvPicPr>
          <p:cNvPr id="7" name="Picture 4" descr="http://static01.nyt.com/images/2014/01/14/science/14GILL_SPAN/14GILL_SPAN-article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2" y="3518783"/>
            <a:ext cx="4121467" cy="274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671" y="3606547"/>
            <a:ext cx="6743700" cy="1157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000" y="2361155"/>
            <a:ext cx="5120371" cy="9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Much/Little – Wrong Place/Time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 smtClean="0"/>
              <a:t>Heavy Rainfall and Snowfall (ENSO, Polar Vortex)</a:t>
            </a:r>
          </a:p>
          <a:p>
            <a:pPr marL="806958" lvl="1" indent="-514350">
              <a:buFont typeface="Wingdings" panose="05000000000000000000" pitchFamily="2" charset="2"/>
              <a:buChar char="§"/>
            </a:pPr>
            <a:r>
              <a:rPr lang="en-US" sz="2600" dirty="0" smtClean="0"/>
              <a:t>Agriculture – Resources</a:t>
            </a:r>
            <a:endParaRPr lang="en-US" sz="2600" dirty="0"/>
          </a:p>
        </p:txBody>
      </p:sp>
      <p:pic>
        <p:nvPicPr>
          <p:cNvPr id="1026" name="Picture 2" descr="Purple shows an up to 76 inches in southern Louisiana, central Illinois, and a swath of Texas and Oklahoma that all saw severe flooding associated with heavy rainfall this spring and su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8" y="3067050"/>
            <a:ext cx="5399682" cy="28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rent U.S. Drought Moni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07" y="2562225"/>
            <a:ext cx="4932780" cy="38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1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38503"/>
            <a:ext cx="10058400" cy="145075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71" y="730978"/>
            <a:ext cx="2873309" cy="257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640" y="3535447"/>
            <a:ext cx="5114610" cy="2386473"/>
          </a:xfrm>
          <a:prstGeom prst="rect">
            <a:avLst/>
          </a:prstGeom>
        </p:spPr>
      </p:pic>
      <p:pic>
        <p:nvPicPr>
          <p:cNvPr id="6" name="Picture 4" descr="http://graphics8.nytimes.com/images/2005/10/02/national/nationalspecial/02diaspora_graph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3" y="730978"/>
            <a:ext cx="6716157" cy="52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Summer?  Winter?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Importance of Seasons:  WNV 2012 (286 deaths)</a:t>
            </a:r>
          </a:p>
          <a:p>
            <a:r>
              <a:rPr lang="en-US" dirty="0" smtClean="0"/>
              <a:t>Seasons vary spatially and temporally- Changed?</a:t>
            </a:r>
          </a:p>
          <a:p>
            <a:pPr lvl="2"/>
            <a:r>
              <a:rPr lang="en-US" sz="1600" dirty="0"/>
              <a:t>Human Health(Kalkstein et al. 2009)</a:t>
            </a:r>
          </a:p>
          <a:p>
            <a:pPr lvl="2"/>
            <a:r>
              <a:rPr lang="en-US" sz="1600" dirty="0"/>
              <a:t>Phenology:  Bloom dates (Schwartz and Reiter 2000)</a:t>
            </a:r>
          </a:p>
          <a:p>
            <a:pPr lvl="2"/>
            <a:r>
              <a:rPr lang="en-US" sz="1600" dirty="0"/>
              <a:t>Ecological Patterns  (Walther 2002)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lvl="2"/>
            <a:endParaRPr lang="en-US" dirty="0" smtClean="0"/>
          </a:p>
        </p:txBody>
      </p:sp>
      <p:pic>
        <p:nvPicPr>
          <p:cNvPr id="9" name="Picture 2" descr="http://nasasport.files.wordpress.com/2013/03/twomarches_nws-msp_tanomal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73" y="2607734"/>
            <a:ext cx="500781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131" y="3869266"/>
            <a:ext cx="4629151" cy="1188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49" y="5166360"/>
            <a:ext cx="5679693" cy="9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70976" y="6430332"/>
            <a:ext cx="392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Allen and Sheridan 2015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0" y="34631"/>
            <a:ext cx="5258998" cy="22234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0" y="2142109"/>
            <a:ext cx="5272694" cy="222344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9" y="4290300"/>
            <a:ext cx="5285477" cy="222344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55" y="847841"/>
            <a:ext cx="4159322" cy="50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Temperature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 smtClean="0"/>
              <a:t>38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Consecutive Year (1977)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 smtClean="0"/>
              <a:t>1.53F from 1880 to 2012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 smtClean="0">
                <a:hlinkClick r:id="rId3"/>
              </a:rPr>
              <a:t>Hottest on Record</a:t>
            </a:r>
            <a:endParaRPr lang="en-US" sz="2800" dirty="0"/>
          </a:p>
        </p:txBody>
      </p:sp>
      <p:pic>
        <p:nvPicPr>
          <p:cNvPr id="6" name="Picture 2" descr="http://www.ncdc.noaa.gov/sotc/service/global/map-percentile-mntp/201401-2014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30" y="1845734"/>
            <a:ext cx="5486400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</TotalTime>
  <Words>1156</Words>
  <Application>Microsoft Office PowerPoint</Application>
  <PresentationFormat>Widescreen</PresentationFormat>
  <Paragraphs>249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Retrospect</vt:lpstr>
      <vt:lpstr>Virginia Extremes:  Assessing the Weather &amp; Climate Scenario</vt:lpstr>
      <vt:lpstr>My Research</vt:lpstr>
      <vt:lpstr>Overview</vt:lpstr>
      <vt:lpstr>PowerPoint Presentation</vt:lpstr>
      <vt:lpstr>Too Much/Little – Wrong Place/Time</vt:lpstr>
      <vt:lpstr>PowerPoint Presentation</vt:lpstr>
      <vt:lpstr>What is Summer?  Winter?  </vt:lpstr>
      <vt:lpstr>PowerPoint Presentation</vt:lpstr>
      <vt:lpstr>Extreme Temperature Events</vt:lpstr>
      <vt:lpstr>Extreme Temperatures</vt:lpstr>
      <vt:lpstr>Extreme Temperatures</vt:lpstr>
      <vt:lpstr>PowerPoint Presentation</vt:lpstr>
      <vt:lpstr>PowerPoint Presentation</vt:lpstr>
      <vt:lpstr>PowerPoint Presentation</vt:lpstr>
      <vt:lpstr>Tying it together… Example</vt:lpstr>
      <vt:lpstr>Static Seasons?</vt:lpstr>
      <vt:lpstr>Changing Patterns of Heat/Cold Events</vt:lpstr>
      <vt:lpstr>Overview</vt:lpstr>
      <vt:lpstr>How will urban/rural communities change?</vt:lpstr>
      <vt:lpstr>How will vulnerability change?</vt:lpstr>
      <vt:lpstr>Projections vs. Forecasts</vt:lpstr>
      <vt:lpstr>Perceptions vs. Reality</vt:lpstr>
      <vt:lpstr>Overview</vt:lpstr>
      <vt:lpstr>Research Opportunities</vt:lpstr>
      <vt:lpstr>Thanks!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Extremes:  Assessing the Weather &amp; Climate Scenario</dc:title>
  <dc:creator>Michael Allen</dc:creator>
  <cp:lastModifiedBy>Michael Allen</cp:lastModifiedBy>
  <cp:revision>12</cp:revision>
  <dcterms:created xsi:type="dcterms:W3CDTF">2015-08-09T15:40:03Z</dcterms:created>
  <dcterms:modified xsi:type="dcterms:W3CDTF">2015-08-11T13:16:34Z</dcterms:modified>
</cp:coreProperties>
</file>