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9" r:id="rId4"/>
    <p:sldId id="260" r:id="rId5"/>
    <p:sldId id="261" r:id="rId6"/>
    <p:sldId id="266" r:id="rId7"/>
    <p:sldId id="262" r:id="rId8"/>
    <p:sldId id="273" r:id="rId9"/>
    <p:sldId id="264" r:id="rId10"/>
    <p:sldId id="272" r:id="rId11"/>
    <p:sldId id="270" r:id="rId12"/>
    <p:sldId id="268" r:id="rId13"/>
    <p:sldId id="269" r:id="rId14"/>
    <p:sldId id="267" r:id="rId15"/>
    <p:sldId id="274" r:id="rId16"/>
    <p:sldId id="276" r:id="rId17"/>
    <p:sldId id="281" r:id="rId18"/>
    <p:sldId id="282" r:id="rId19"/>
    <p:sldId id="275" r:id="rId20"/>
    <p:sldId id="278" r:id="rId21"/>
    <p:sldId id="280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9621" autoAdjust="0"/>
  </p:normalViewPr>
  <p:slideViewPr>
    <p:cSldViewPr>
      <p:cViewPr>
        <p:scale>
          <a:sx n="66" d="100"/>
          <a:sy n="66" d="100"/>
        </p:scale>
        <p:origin x="-1925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68B97-B7BA-4D52-B773-8025913CC356}" type="datetimeFigureOut">
              <a:rPr lang="en-US" smtClean="0"/>
              <a:t>8/10/2015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FE950-E95A-4536-8323-61267D0D39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3F394-A829-4A3E-8006-1B0177824313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C0DD4-D516-4BD0-9378-F6E6F0484F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06A27-F1C3-44DF-96DF-8D3E3149E97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C0DD4-D516-4BD0-9378-F6E6F0484F4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3DFBE-2B6B-4648-AF7D-6B5CBC9E384C}" type="datetimeFigureOut">
              <a:rPr lang="en-US" smtClean="0"/>
              <a:pPr/>
              <a:t>8/10/2015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FBEBD-FC34-40ED-B095-9A578E07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Tidal Flood Gates for Tidewater Virginia : Study Costs, Construction Costs, Annual Maintenance Costs – Who Pays 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377340"/>
            <a:ext cx="4343399" cy="348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basco\Desktop\Textbook\Important Coastal Projects\Venice MOSE Project\VeniceFloodBarrierPictures\Venice-Dams-web_1154740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3352801"/>
            <a:ext cx="4800601" cy="3505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rot="10800000" flipV="1">
            <a:off x="304800" y="365759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Movable Flood Gates- Thames Barrier  London (2013)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26670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Movable Flood Gates-  Tidal Inlets</a:t>
            </a:r>
          </a:p>
          <a:p>
            <a:r>
              <a:rPr lang="en-US" b="1" dirty="0" smtClean="0"/>
              <a:t>Venice Lagoon , Italy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9812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David R. Basco  PhD, PE</a:t>
            </a:r>
          </a:p>
          <a:p>
            <a:r>
              <a:rPr lang="en-US" dirty="0" smtClean="0"/>
              <a:t>Professor Emeritus</a:t>
            </a:r>
          </a:p>
          <a:p>
            <a:r>
              <a:rPr lang="en-US" dirty="0" smtClean="0"/>
              <a:t>Old Dominion University</a:t>
            </a:r>
          </a:p>
          <a:p>
            <a:r>
              <a:rPr lang="en-US" dirty="0" smtClean="0"/>
              <a:t>August 12,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152400"/>
            <a:ext cx="901158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28876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800600" y="44958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Movable Flood Gates Stay Open to Permit Normal Daily Tidal Cycles then Closed for Storm Surge Events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267200" y="3733800"/>
            <a:ext cx="533400" cy="990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sco\Desktop\My DocumentsBackUp\ODU CC SLR Research Initative\MARI Initative Aug 2015\Graphics\The Hague Study Fugro\Schematic Flood Gate Op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551463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62600" y="381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Steel Gate Option Best</a:t>
            </a:r>
            <a:endParaRPr lang="en-US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724400" y="609600"/>
            <a:ext cx="76200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Hague Watershed Project- Proposed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Study of Alternatives -</a:t>
            </a:r>
            <a:r>
              <a:rPr lang="en-US" dirty="0" err="1" smtClean="0"/>
              <a:t>Fugro</a:t>
            </a:r>
            <a:r>
              <a:rPr lang="en-US" dirty="0" smtClean="0"/>
              <a:t> Atlantic 2012</a:t>
            </a:r>
          </a:p>
          <a:p>
            <a:r>
              <a:rPr lang="en-US" dirty="0" smtClean="0"/>
              <a:t>Study Cost $170,000 (2012)</a:t>
            </a:r>
          </a:p>
          <a:p>
            <a:r>
              <a:rPr lang="en-US" dirty="0" smtClean="0"/>
              <a:t>Estimated Construction Costs $60M (2010)</a:t>
            </a:r>
            <a:endParaRPr lang="en-US" dirty="0" smtClean="0"/>
          </a:p>
          <a:p>
            <a:r>
              <a:rPr lang="en-US" dirty="0" smtClean="0"/>
              <a:t>Annual </a:t>
            </a:r>
            <a:r>
              <a:rPr lang="en-US" dirty="0" smtClean="0"/>
              <a:t>Maintenance </a:t>
            </a:r>
            <a:r>
              <a:rPr lang="en-US" dirty="0" smtClean="0"/>
              <a:t>Costs $360K (2010)</a:t>
            </a:r>
            <a:endParaRPr lang="en-US" dirty="0" smtClean="0"/>
          </a:p>
          <a:p>
            <a:r>
              <a:rPr lang="en-US" dirty="0" smtClean="0"/>
              <a:t>Benefit/Cost ratio  </a:t>
            </a:r>
            <a:r>
              <a:rPr lang="en-US" dirty="0" smtClean="0"/>
              <a:t>1.34 (</a:t>
            </a:r>
            <a:r>
              <a:rPr lang="en-US" sz="2800" dirty="0" smtClean="0"/>
              <a:t>does not include vehicle damage, displacement costs, emergency response, lost business and rental income, others)</a:t>
            </a:r>
          </a:p>
          <a:p>
            <a:r>
              <a:rPr lang="en-US" dirty="0" smtClean="0"/>
              <a:t>Potential Funding - </a:t>
            </a:r>
            <a:r>
              <a:rPr lang="en-US" sz="2800" dirty="0" smtClean="0"/>
              <a:t>Corps’ Continuing Authorization Program and HUD’s National Disaster Application Grant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Hague Watershed Project- Proposed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Study of Alternatives -</a:t>
            </a:r>
            <a:r>
              <a:rPr lang="en-US" dirty="0" err="1" smtClean="0"/>
              <a:t>Fugro</a:t>
            </a:r>
            <a:r>
              <a:rPr lang="en-US" dirty="0" smtClean="0"/>
              <a:t> Atlantic 2012</a:t>
            </a:r>
          </a:p>
          <a:p>
            <a:r>
              <a:rPr lang="en-US" dirty="0" smtClean="0"/>
              <a:t>Study Cost $170,000 (2012)</a:t>
            </a:r>
          </a:p>
          <a:p>
            <a:r>
              <a:rPr lang="en-US" dirty="0" smtClean="0"/>
              <a:t>Estimated Construction Costs $60M (2010)</a:t>
            </a:r>
            <a:endParaRPr lang="en-US" dirty="0" smtClean="0"/>
          </a:p>
          <a:p>
            <a:r>
              <a:rPr lang="en-US" dirty="0" smtClean="0"/>
              <a:t>Annual </a:t>
            </a:r>
            <a:r>
              <a:rPr lang="en-US" dirty="0" smtClean="0"/>
              <a:t>Maintenance </a:t>
            </a:r>
            <a:r>
              <a:rPr lang="en-US" dirty="0" smtClean="0"/>
              <a:t>Costs $360K (2010)</a:t>
            </a:r>
            <a:endParaRPr lang="en-US" dirty="0" smtClean="0"/>
          </a:p>
          <a:p>
            <a:r>
              <a:rPr lang="en-US" dirty="0" smtClean="0"/>
              <a:t>Benefit/Cost ratio  </a:t>
            </a:r>
            <a:r>
              <a:rPr lang="en-US" dirty="0" smtClean="0"/>
              <a:t>1.34 (</a:t>
            </a:r>
            <a:r>
              <a:rPr lang="en-US" sz="2800" dirty="0" smtClean="0"/>
              <a:t>does not include vehicle damage, displacement costs, emergency response, lost business and rental income, others)</a:t>
            </a:r>
          </a:p>
          <a:p>
            <a:r>
              <a:rPr lang="en-US" dirty="0" smtClean="0"/>
              <a:t>Property Buyout Option $ 460M (2010)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3. Proposed Flooding </a:t>
            </a:r>
            <a:r>
              <a:rPr lang="en-US" sz="3600" dirty="0" smtClean="0"/>
              <a:t>Risk Reduction Benefits to Transportation Systems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Kristen2010SlidesFEMARepetivePropertyLossSitesFEM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733800" y="2590800"/>
            <a:ext cx="4800600" cy="3535363"/>
          </a:xfrm>
        </p:spPr>
      </p:pic>
      <p:sp>
        <p:nvSpPr>
          <p:cNvPr id="5" name="TextBox 4"/>
          <p:cNvSpPr txBox="1"/>
          <p:nvPr/>
        </p:nvSpPr>
        <p:spPr>
          <a:xfrm>
            <a:off x="685800" y="19812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1</a:t>
            </a:r>
            <a:r>
              <a:rPr lang="en-US" sz="2400" dirty="0" smtClean="0"/>
              <a:t>.  Identify major arterials with high traffic volumes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2819400"/>
            <a:ext cx="2743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</a:t>
            </a:r>
            <a:r>
              <a:rPr lang="en-US" sz="2400" dirty="0" smtClean="0"/>
              <a:t>Identify locations where past experience has proven that rainfall and coastal storm flooding have stopped traffic as a result of high water elevations covering the roadway.</a:t>
            </a:r>
          </a:p>
          <a:p>
            <a:r>
              <a:rPr lang="en-US" sz="1600" dirty="0" smtClean="0"/>
              <a:t>                                                  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2514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Property Losses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096000"/>
            <a:ext cx="4800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An example is Hampton Blvd on the South side of the Lafayette river bridge.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C7172-F786-40C9-87A0-E26FEF147C72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86200" y="4114800"/>
            <a:ext cx="457200" cy="2209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600" cy="36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C:\Users\basco\Desktop\My DocumentsBackUp\ODU CC SLR Research Initative\MARI Initative Aug 2015\Graphics\Hampton Blvd Lexan Photos\DSCN4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" y="3429000"/>
            <a:ext cx="4774662" cy="3429000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1" y="0"/>
            <a:ext cx="4343399" cy="341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473786"/>
            <a:ext cx="4416204" cy="338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2133600" y="1600200"/>
            <a:ext cx="152400" cy="228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14600" y="2209800"/>
            <a:ext cx="228600" cy="304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43200" y="2209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ODU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5791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Drains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/>
              <a:t>To Waterway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62200" y="1600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Navy Base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6400" y="4648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 Not Dump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743200" y="2133600"/>
            <a:ext cx="4191000" cy="22860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4957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8823" y="0"/>
            <a:ext cx="4775177" cy="34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505200"/>
            <a:ext cx="44195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3429232"/>
            <a:ext cx="4724401" cy="3429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asco\Desktop\My DocumentsBackUp\ODU CC SLR Research Initative\MARI Initative Aug 2015\Graphics\Hampton Blvd Lexan Photos\Modified Photos\City of Norfolk view of flap valve tide ga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-457200"/>
            <a:ext cx="9601200" cy="741910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Kirsten, 2010   </a:t>
            </a:r>
            <a:r>
              <a:rPr lang="en-US" sz="2000" b="1" dirty="0" smtClean="0">
                <a:solidFill>
                  <a:srgbClr val="FF0000"/>
                </a:solidFill>
              </a:rPr>
              <a:t>City of Norfolk’s position on Tide Gate Flap Valves  is Negative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Presentation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Existing project in Central Business District in Norfolk at </a:t>
            </a:r>
            <a:r>
              <a:rPr lang="en-US" dirty="0" err="1" smtClean="0"/>
              <a:t>Nauticus</a:t>
            </a:r>
            <a:r>
              <a:rPr lang="en-US" dirty="0" smtClean="0"/>
              <a:t> on </a:t>
            </a:r>
            <a:r>
              <a:rPr lang="en-US" dirty="0" err="1" smtClean="0"/>
              <a:t>Boush</a:t>
            </a:r>
            <a:r>
              <a:rPr lang="en-US" dirty="0" smtClean="0"/>
              <a:t> Street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Proposed project for The Hague area in Norfolk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Proposed project for transportation corridor on Hampton Blvd in Norfolk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Tide Gate Station Design and Maintenance  Plan</a:t>
            </a:r>
            <a:endParaRPr lang="en-US" dirty="0"/>
          </a:p>
        </p:txBody>
      </p:sp>
      <p:pic>
        <p:nvPicPr>
          <p:cNvPr id="5" name="Content Placeholder 4" descr="Discharge pipe in color as exist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02813"/>
            <a:ext cx="4038600" cy="3120736"/>
          </a:xfrm>
        </p:spPr>
      </p:pic>
      <p:sp>
        <p:nvSpPr>
          <p:cNvPr id="7" name="TextBox 6"/>
          <p:cNvSpPr txBox="1"/>
          <p:nvPr/>
        </p:nvSpPr>
        <p:spPr>
          <a:xfrm>
            <a:off x="457200" y="18288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What’s Missing ?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18288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Tide Gate Station Design &amp; Maintenance  </a:t>
            </a:r>
            <a:endParaRPr lang="en-US" b="1" dirty="0"/>
          </a:p>
        </p:txBody>
      </p:sp>
      <p:pic>
        <p:nvPicPr>
          <p:cNvPr id="11266" name="Picture 2" descr="C:\Users\basco\Desktop\My DocumentsBackUp\ODU CC SLR Research Initative\MARI Initative Aug 2015\Graphics\Hampton Blvd Lexan Photos\Modified Photos\Flap Valve and Gate Valve drawings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302813"/>
            <a:ext cx="4038600" cy="3120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Tide Gate Station No. 1 (Hampton Blvd at </a:t>
            </a:r>
            <a:r>
              <a:rPr lang="en-US" dirty="0" err="1" smtClean="0"/>
              <a:t>Lexan</a:t>
            </a:r>
            <a:r>
              <a:rPr lang="en-US" dirty="0" smtClean="0"/>
              <a:t> Ave.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to facilitate maintenance, testing, and operation during storm surge flooding </a:t>
            </a:r>
            <a:r>
              <a:rPr lang="en-US" dirty="0" smtClean="0"/>
              <a:t>events.</a:t>
            </a:r>
          </a:p>
          <a:p>
            <a:r>
              <a:rPr lang="en-US" dirty="0" smtClean="0"/>
              <a:t>City Worker crews responsible for maintenance, testing and </a:t>
            </a:r>
            <a:r>
              <a:rPr lang="en-US" dirty="0" smtClean="0"/>
              <a:t>operation.</a:t>
            </a:r>
          </a:p>
          <a:p>
            <a:r>
              <a:rPr lang="en-US" dirty="0" smtClean="0"/>
              <a:t>Design and field testing needed to learn if “Tide Gate Station Design and Maintenance” alternative is the most economic option?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Tide flood gates of many types but all require  continual maintenance to operate properly.</a:t>
            </a:r>
          </a:p>
          <a:p>
            <a:r>
              <a:rPr lang="en-US" dirty="0" smtClean="0"/>
              <a:t>Norfolk has long history of tide flood gate operations and continues to fund  studies that require tide flood gates to mitigate flooding.</a:t>
            </a:r>
          </a:p>
          <a:p>
            <a:r>
              <a:rPr lang="en-US" dirty="0" smtClean="0"/>
              <a:t>What about Virginia Beach, Chesapeake, Portsmouth, Hampton, Newport News, etc. in Tidewater Virginia?  Are you </a:t>
            </a:r>
            <a:r>
              <a:rPr lang="en-US" dirty="0" smtClean="0"/>
              <a:t>just </a:t>
            </a:r>
            <a:r>
              <a:rPr lang="en-US" dirty="0" smtClean="0"/>
              <a:t>talking about it or are you funding studies with coastal engineering consulting companies?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97162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1.Norfolk </a:t>
            </a:r>
            <a:r>
              <a:rPr lang="en-US" sz="5400" dirty="0" smtClean="0"/>
              <a:t>Downtown Flood Wall on </a:t>
            </a:r>
            <a:r>
              <a:rPr lang="en-US" sz="5400" dirty="0" err="1" smtClean="0"/>
              <a:t>Boush</a:t>
            </a:r>
            <a:r>
              <a:rPr lang="en-US" sz="5400" dirty="0" smtClean="0"/>
              <a:t> </a:t>
            </a:r>
            <a:r>
              <a:rPr lang="en-US" sz="5400" dirty="0" smtClean="0"/>
              <a:t>Street:</a:t>
            </a:r>
            <a:br>
              <a:rPr lang="en-US" sz="5400" dirty="0" smtClean="0"/>
            </a:br>
            <a:r>
              <a:rPr lang="en-US" i="1" dirty="0" smtClean="0"/>
              <a:t>Two Storm Surge Flood Gates</a:t>
            </a:r>
            <a:endParaRPr lang="en-US" sz="5400" i="1" dirty="0"/>
          </a:p>
        </p:txBody>
      </p:sp>
      <p:pic>
        <p:nvPicPr>
          <p:cNvPr id="1026" name="Picture 2" descr="C:\Users\basco\Desktop\My DocumentsBackUp\ODU CC SLR Research Initative\MARI Initative Aug 2015\Norfolk Floodwall and Gates\Photos\July 29 2015\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9491" y="3733800"/>
            <a:ext cx="3906309" cy="2929732"/>
          </a:xfrm>
          <a:prstGeom prst="rect">
            <a:avLst/>
          </a:prstGeom>
          <a:noFill/>
        </p:spPr>
      </p:pic>
      <p:pic>
        <p:nvPicPr>
          <p:cNvPr id="2050" name="Picture 2" descr="C:\Users\basco\Desktop\My DocumentsBackUp\ODU CC SLR Research Initative\MARI Initative Aug 2015\Norfolk Floodwall and Gates\Flood wall and gates on FEMA FIRM ma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640" y="3657600"/>
            <a:ext cx="3801261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19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477466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335354"/>
            <a:ext cx="4419600" cy="356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Norfolk Downtown Floodwall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Designed by Corps of Engineers 1964  </a:t>
            </a:r>
          </a:p>
          <a:p>
            <a:r>
              <a:rPr lang="en-US" dirty="0" smtClean="0"/>
              <a:t>Constructed in 1965</a:t>
            </a:r>
          </a:p>
          <a:p>
            <a:r>
              <a:rPr lang="en-US" dirty="0" smtClean="0"/>
              <a:t>Construction Cost  $2.5M (1965)  </a:t>
            </a:r>
            <a:r>
              <a:rPr lang="en-US" i="1" dirty="0" smtClean="0"/>
              <a:t>$50M </a:t>
            </a:r>
            <a:r>
              <a:rPr lang="en-US" i="1" dirty="0" smtClean="0"/>
              <a:t>(2015)</a:t>
            </a:r>
          </a:p>
          <a:p>
            <a:r>
              <a:rPr lang="en-US" dirty="0" smtClean="0"/>
              <a:t>Operated and Maintained by City of Norfolk</a:t>
            </a:r>
          </a:p>
          <a:p>
            <a:r>
              <a:rPr lang="en-US" dirty="0" smtClean="0"/>
              <a:t>Annual Maintenance Costs   </a:t>
            </a:r>
            <a:r>
              <a:rPr lang="en-US" dirty="0" smtClean="0"/>
              <a:t>???? (2015)</a:t>
            </a:r>
            <a:endParaRPr lang="en-US" dirty="0" smtClean="0"/>
          </a:p>
          <a:p>
            <a:r>
              <a:rPr lang="en-US" dirty="0" smtClean="0"/>
              <a:t>Benefit/Cost ratio  </a:t>
            </a:r>
            <a:r>
              <a:rPr lang="en-US" dirty="0" smtClean="0"/>
              <a:t>2.6  (1965)</a:t>
            </a:r>
            <a:endParaRPr lang="en-US" dirty="0" smtClean="0"/>
          </a:p>
          <a:p>
            <a:r>
              <a:rPr lang="en-US" dirty="0" smtClean="0"/>
              <a:t>Cost share  70% Federal   30% City of Norfolk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sco\Desktop\My DocumentsBackUp\ODU CC SLR Research Initative\MARI Initative Aug 2015\Graphics\Google Earth April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07" y="685800"/>
            <a:ext cx="9547238" cy="5257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24200" y="60960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1. Downtown </a:t>
            </a:r>
            <a:r>
              <a:rPr lang="en-US" b="1" dirty="0" smtClean="0"/>
              <a:t>Business District Flood Wall &amp; Gates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048000" y="4343400"/>
            <a:ext cx="2362200" cy="201346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4600" y="228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2. Proposed </a:t>
            </a:r>
            <a:r>
              <a:rPr lang="en-US" sz="2000" b="1" dirty="0" smtClean="0"/>
              <a:t>Flood Gates  (</a:t>
            </a:r>
            <a:r>
              <a:rPr lang="en-US" sz="2000" b="1" dirty="0" err="1" smtClean="0"/>
              <a:t>Brambleton</a:t>
            </a:r>
            <a:r>
              <a:rPr lang="en-US" sz="2000" b="1" dirty="0" smtClean="0"/>
              <a:t> Ave ) </a:t>
            </a:r>
            <a:r>
              <a:rPr lang="en-US" sz="2000" b="1" dirty="0" smtClean="0"/>
              <a:t> The Hague </a:t>
            </a:r>
            <a:endParaRPr lang="en-US" sz="2000" b="1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>
            <a:off x="2514600" y="428655"/>
            <a:ext cx="1905000" cy="23907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Proposed </a:t>
            </a:r>
            <a:r>
              <a:rPr lang="en-US" dirty="0" smtClean="0"/>
              <a:t>Flood Gates : The Hague Watershed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4357" y="1600201"/>
            <a:ext cx="4810843" cy="52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8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800600" cy="360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0"/>
            <a:ext cx="440738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581401"/>
            <a:ext cx="4800599" cy="331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429000"/>
            <a:ext cx="4419600" cy="346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609</Words>
  <Application>Microsoft Office PowerPoint</Application>
  <PresentationFormat>On-screen Show (4:3)</PresentationFormat>
  <Paragraphs>86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Tidal Flood Gates for Tidewater Virginia : Study Costs, Construction Costs, Annual Maintenance Costs – Who Pays ?</vt:lpstr>
      <vt:lpstr>Outline of Presentation</vt:lpstr>
      <vt:lpstr>1.Norfolk Downtown Flood Wall on Boush Street: Two Storm Surge Flood Gates</vt:lpstr>
      <vt:lpstr>Slide 4</vt:lpstr>
      <vt:lpstr>Norfolk Downtown Floodwall</vt:lpstr>
      <vt:lpstr>Slide 6</vt:lpstr>
      <vt:lpstr>2. Proposed Flood Gates : The Hague Watershed </vt:lpstr>
      <vt:lpstr>Slide 8</vt:lpstr>
      <vt:lpstr>Slide 9</vt:lpstr>
      <vt:lpstr>Slide 10</vt:lpstr>
      <vt:lpstr>Slide 11</vt:lpstr>
      <vt:lpstr>Slide 12</vt:lpstr>
      <vt:lpstr>Slide 13</vt:lpstr>
      <vt:lpstr>The Hague Watershed Project- Proposed</vt:lpstr>
      <vt:lpstr>The Hague Watershed Project- Proposed</vt:lpstr>
      <vt:lpstr>3. Proposed Flooding Risk Reduction Benefits to Transportation Systems  </vt:lpstr>
      <vt:lpstr>Slide 17</vt:lpstr>
      <vt:lpstr>Slide 18</vt:lpstr>
      <vt:lpstr>Slide 19</vt:lpstr>
      <vt:lpstr>Tide Gate Station Design and Maintenance  Plan</vt:lpstr>
      <vt:lpstr>Tide Gate Station No. 1 (Hampton Blvd at Lexan Ave. </vt:lpstr>
      <vt:lpstr>Summary</vt:lpstr>
    </vt:vector>
  </TitlesOfParts>
  <Company>Old Dominion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basco</dc:creator>
  <cp:lastModifiedBy>basco</cp:lastModifiedBy>
  <cp:revision>53</cp:revision>
  <dcterms:created xsi:type="dcterms:W3CDTF">2015-08-03T15:29:22Z</dcterms:created>
  <dcterms:modified xsi:type="dcterms:W3CDTF">2015-08-10T19:29:37Z</dcterms:modified>
</cp:coreProperties>
</file>