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0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656" autoAdjust="0"/>
  </p:normalViewPr>
  <p:slideViewPr>
    <p:cSldViewPr snapToGrid="0" snapToObjects="1">
      <p:cViewPr>
        <p:scale>
          <a:sx n="125" d="100"/>
          <a:sy n="125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93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00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41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30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00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01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72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94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6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3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0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E80C-623B-B748-A82D-6FA22815BAA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F659-2005-1D46-9922-98989BD92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66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F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8" y="94018"/>
            <a:ext cx="600488" cy="98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4567" y="374453"/>
            <a:ext cx="6829364" cy="6370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D80C3"/>
                </a:solidFill>
                <a:latin typeface="Times New Roman"/>
                <a:cs typeface="Times New Roman"/>
              </a:rPr>
              <a:t>Decision Support and Practice-Relevant Research:</a:t>
            </a:r>
          </a:p>
          <a:p>
            <a:pPr algn="ctr"/>
            <a:r>
              <a:rPr lang="en-US" sz="2400" b="1" dirty="0" smtClean="0">
                <a:solidFill>
                  <a:srgbClr val="4D80C3"/>
                </a:solidFill>
                <a:latin typeface="Times New Roman"/>
                <a:cs typeface="Times New Roman"/>
              </a:rPr>
              <a:t>The View from the User Side</a:t>
            </a:r>
          </a:p>
          <a:p>
            <a:pPr algn="ctr"/>
            <a:endParaRPr lang="en-US" sz="2400" dirty="0" smtClean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 smtClean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 smtClean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 smtClean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 smtClean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4D80C3"/>
                </a:solidFill>
                <a:latin typeface="Times New Roman"/>
                <a:cs typeface="Times New Roman"/>
              </a:rPr>
              <a:t>Joseph F. Bouchard, PhD</a:t>
            </a:r>
          </a:p>
          <a:p>
            <a:pPr algn="ctr"/>
            <a:endParaRPr lang="en-US" sz="2400" dirty="0" smtClean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4D80C3"/>
                </a:solidFill>
                <a:latin typeface="Times New Roman"/>
                <a:cs typeface="Times New Roman"/>
              </a:rPr>
              <a:t>Fellow, blue moon fund</a:t>
            </a:r>
          </a:p>
          <a:p>
            <a:pPr algn="ctr"/>
            <a:r>
              <a:rPr lang="en-US" sz="2400" dirty="0" smtClean="0">
                <a:solidFill>
                  <a:srgbClr val="4D80C3"/>
                </a:solidFill>
                <a:latin typeface="Times New Roman"/>
                <a:cs typeface="Times New Roman"/>
              </a:rPr>
              <a:t>Coastal Virginia Climate Change Adaptation Program</a:t>
            </a:r>
          </a:p>
          <a:p>
            <a:pPr algn="ctr"/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rgbClr val="4D80C3"/>
                </a:solidFill>
                <a:latin typeface="Times New Roman"/>
                <a:cs typeface="Times New Roman"/>
              </a:rPr>
              <a:t>August 12, 2015</a:t>
            </a:r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Blue-Moon-to-appear-over-Ken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68880" y="1387004"/>
            <a:ext cx="4236720" cy="35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5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F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8" y="94018"/>
            <a:ext cx="600488" cy="9842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8402" y="846729"/>
            <a:ext cx="8108702" cy="122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89000">
                <a:schemeClr val="tx2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1407" y="92326"/>
            <a:ext cx="46756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D80C3"/>
                </a:solidFill>
                <a:latin typeface="Times New Roman"/>
                <a:cs typeface="Times New Roman"/>
              </a:rPr>
              <a:t>Your Challenge: A Plethora of Users</a:t>
            </a:r>
          </a:p>
          <a:p>
            <a:pPr algn="ctr"/>
            <a:r>
              <a:rPr lang="en-US" dirty="0" smtClean="0">
                <a:solidFill>
                  <a:srgbClr val="4D80C3"/>
                </a:solidFill>
                <a:latin typeface="Times New Roman"/>
                <a:cs typeface="Times New Roman"/>
              </a:rPr>
              <a:t>And they have needs that vary widely</a:t>
            </a:r>
            <a:endParaRPr lang="en-US" dirty="0">
              <a:solidFill>
                <a:srgbClr val="4D80C3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442" y="1357858"/>
            <a:ext cx="6268063" cy="4962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“All climate change is local”</a:t>
            </a:r>
          </a:p>
          <a:p>
            <a:pPr>
              <a:lnSpc>
                <a:spcPct val="11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Government:  Federal, state, </a:t>
            </a:r>
            <a:r>
              <a:rPr lang="en-US" dirty="0">
                <a:latin typeface="Times New Roman"/>
                <a:cs typeface="Times New Roman"/>
              </a:rPr>
              <a:t>local, tribal, regional </a:t>
            </a:r>
            <a:r>
              <a:rPr lang="en-US" dirty="0" smtClean="0">
                <a:latin typeface="Times New Roman"/>
                <a:cs typeface="Times New Roman"/>
              </a:rPr>
              <a:t>bodies</a:t>
            </a:r>
          </a:p>
          <a:p>
            <a:pPr marL="569913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Geographic scope of their responsibilities</a:t>
            </a:r>
          </a:p>
          <a:p>
            <a:pPr marL="569913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Functions fragmented across departments and agencies</a:t>
            </a:r>
          </a:p>
          <a:p>
            <a:pPr marL="569913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Overlapping responsibilities</a:t>
            </a:r>
            <a:endParaRPr lang="en-US" dirty="0">
              <a:latin typeface="Times New Roman"/>
              <a:cs typeface="Times New Roman"/>
            </a:endParaRPr>
          </a:p>
          <a:p>
            <a:pPr marL="569913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Different needs for different “customers”</a:t>
            </a:r>
          </a:p>
          <a:p>
            <a:pPr marL="1027113" lvl="2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Professionals: engineers, planners, front-line managers</a:t>
            </a:r>
          </a:p>
          <a:p>
            <a:pPr marL="1027113" lvl="2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Elected/appointed officials and legislators</a:t>
            </a:r>
          </a:p>
          <a:p>
            <a:pPr marL="1027113" lvl="2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 public</a:t>
            </a:r>
          </a:p>
          <a:p>
            <a:pPr marL="569913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Politics can drive data and analysis requirements</a:t>
            </a:r>
          </a:p>
          <a:p>
            <a:pPr marL="1027113" lvl="2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Remember Appomattox </a:t>
            </a:r>
          </a:p>
          <a:p>
            <a:pPr marL="284163" lvl="1">
              <a:lnSpc>
                <a:spcPct val="11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 marL="112713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Don’t forget other important users</a:t>
            </a:r>
          </a:p>
          <a:p>
            <a:pPr marL="569913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Business and industry</a:t>
            </a:r>
          </a:p>
          <a:p>
            <a:pPr marL="569913" lvl="1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Advocacy organizations and other non-profits</a:t>
            </a:r>
          </a:p>
        </p:txBody>
      </p:sp>
    </p:spTree>
    <p:extLst>
      <p:ext uri="{BB962C8B-B14F-4D97-AF65-F5344CB8AC3E}">
        <p14:creationId xmlns:p14="http://schemas.microsoft.com/office/powerpoint/2010/main" xmlns="" val="34999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F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8" y="94018"/>
            <a:ext cx="600488" cy="9842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8402" y="846729"/>
            <a:ext cx="8108702" cy="122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89000">
                <a:schemeClr val="tx2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9545" y="214246"/>
            <a:ext cx="6639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D80C3"/>
                </a:solidFill>
                <a:latin typeface="Times New Roman"/>
                <a:cs typeface="Times New Roman"/>
              </a:rPr>
              <a:t>What Users Want – And What Makes Them Froggy</a:t>
            </a:r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602" y="1059636"/>
            <a:ext cx="80012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What they want:  CERTAINTY	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DON’T GIVE IT TO THEM!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Consistency and knowing who to turn to for information and advice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Most </a:t>
            </a:r>
            <a:r>
              <a:rPr lang="en-US" dirty="0" smtClean="0">
                <a:latin typeface="Times New Roman"/>
                <a:cs typeface="Times New Roman"/>
              </a:rPr>
              <a:t>users are not good at planning under uncertainty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Quantifying risk is critical, but extraordinarily difficult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Prioritizing vulnerabilities is essential, </a:t>
            </a:r>
            <a:endParaRPr lang="en-US" dirty="0" smtClean="0">
              <a:latin typeface="Times New Roman"/>
              <a:cs typeface="Times New Roman"/>
            </a:endParaRPr>
          </a:p>
          <a:p>
            <a:pPr marL="568325" indent="-285750"/>
            <a:r>
              <a:rPr lang="en-US" dirty="0" smtClean="0">
                <a:latin typeface="Times New Roman"/>
                <a:cs typeface="Times New Roman"/>
              </a:rPr>
              <a:t>but </a:t>
            </a:r>
            <a:r>
              <a:rPr lang="en-US" dirty="0" smtClean="0">
                <a:latin typeface="Times New Roman"/>
                <a:cs typeface="Times New Roman"/>
              </a:rPr>
              <a:t>also very difficult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Under conditions of uncertainty </a:t>
            </a:r>
          </a:p>
          <a:p>
            <a:pPr marL="284163"/>
            <a:r>
              <a:rPr lang="en-US" b="1" i="1" dirty="0" smtClean="0">
                <a:latin typeface="Times New Roman"/>
                <a:cs typeface="Times New Roman"/>
              </a:rPr>
              <a:t>politics skews the process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One of the most pressing needs:</a:t>
            </a:r>
          </a:p>
          <a:p>
            <a:pPr marL="284163" lvl="1"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Assessment methodologies, planning tools </a:t>
            </a:r>
          </a:p>
          <a:p>
            <a:pPr marL="284163" lvl="1"/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nd management approaches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8" name="Picture 7" descr="Wedd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73040" y="3341985"/>
            <a:ext cx="3870960" cy="3516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999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F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8" y="94018"/>
            <a:ext cx="600488" cy="9842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8402" y="846729"/>
            <a:ext cx="8108702" cy="122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89000">
                <a:schemeClr val="tx2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18653" y="214246"/>
            <a:ext cx="294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D80C3"/>
                </a:solidFill>
                <a:latin typeface="Times New Roman"/>
                <a:cs typeface="Times New Roman"/>
              </a:rPr>
              <a:t>A Few Specific Needs</a:t>
            </a:r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764" y="1347698"/>
            <a:ext cx="67698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 smtClean="0">
                <a:latin typeface="Times New Roman"/>
                <a:cs typeface="Times New Roman"/>
              </a:rPr>
              <a:t>Local </a:t>
            </a:r>
            <a:r>
              <a:rPr lang="en-US" dirty="0" smtClean="0">
                <a:latin typeface="Times New Roman"/>
                <a:cs typeface="Times New Roman"/>
              </a:rPr>
              <a:t>relative sea level rise projections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Highly accurate, highly granular subsidence rates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Impact of sea level rise on other physical processes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 interaction of climate change and other environmental concerns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The role of natural infrastructure </a:t>
            </a:r>
          </a:p>
          <a:p>
            <a:pPr marL="284163"/>
            <a:r>
              <a:rPr lang="en-US" dirty="0" smtClean="0">
                <a:latin typeface="Times New Roman"/>
                <a:cs typeface="Times New Roman"/>
              </a:rPr>
              <a:t>(green vs. gray infrastructure)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Better storm surge predictions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Impact </a:t>
            </a:r>
            <a:r>
              <a:rPr lang="en-US" dirty="0" smtClean="0">
                <a:latin typeface="Times New Roman"/>
                <a:cs typeface="Times New Roman"/>
              </a:rPr>
              <a:t>on vulnerable populations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Can adaptation and resilience</a:t>
            </a:r>
          </a:p>
          <a:p>
            <a:pPr marL="284163"/>
            <a:r>
              <a:rPr lang="en-US" dirty="0" smtClean="0">
                <a:latin typeface="Times New Roman"/>
                <a:cs typeface="Times New Roman"/>
              </a:rPr>
              <a:t>measures mitigate public health</a:t>
            </a:r>
          </a:p>
          <a:p>
            <a:pPr marL="284163"/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oncerns?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8" name="Picture 7" descr="Joe Adapting to Sea Level Ris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39920" y="3424023"/>
            <a:ext cx="4704080" cy="34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9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F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8" y="94018"/>
            <a:ext cx="600488" cy="9842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8402" y="846729"/>
            <a:ext cx="8108702" cy="122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89000">
                <a:schemeClr val="tx2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32981" y="214246"/>
            <a:ext cx="331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D80C3"/>
                </a:solidFill>
                <a:latin typeface="Times New Roman"/>
                <a:cs typeface="Times New Roman"/>
              </a:rPr>
              <a:t>A Couple Final Thoughts</a:t>
            </a:r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82776" y="3850640"/>
            <a:ext cx="4056888" cy="3009413"/>
            <a:chOff x="98552" y="355580"/>
            <a:chExt cx="4056888" cy="3009413"/>
          </a:xfrm>
        </p:grpSpPr>
        <p:pic>
          <p:nvPicPr>
            <p:cNvPr id="9" name="Picture 8" descr="Retirement Hom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8552" y="355580"/>
              <a:ext cx="4056888" cy="30094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5341" y="2951974"/>
              <a:ext cx="3640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How Not to Adapt to Sea Level Rise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4500" y="404604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Joe’s Retirement Home</a:t>
              </a:r>
              <a:endParaRPr lang="en-US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7602" y="1130756"/>
            <a:ext cx="8001278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Listen to your users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Users are not interested in your academic careers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Beware debating demagogues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Do not underestimate the difficulty of educating the public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Understand the timeframes within which users think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i="1" dirty="0" smtClean="0">
                <a:latin typeface="Times New Roman"/>
                <a:cs typeface="Times New Roman"/>
              </a:rPr>
              <a:t>Persevere!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MF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8" y="94018"/>
            <a:ext cx="600488" cy="9842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8402" y="846729"/>
            <a:ext cx="8108702" cy="122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89000">
                <a:schemeClr val="tx2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4605" y="214246"/>
            <a:ext cx="694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D80C3"/>
                </a:solidFill>
                <a:latin typeface="Times New Roman"/>
                <a:cs typeface="Times New Roman"/>
              </a:rPr>
              <a:t>Questions, Comments, Sage Advice, Wild Applause?</a:t>
            </a:r>
            <a:endParaRPr lang="en-US" sz="2400" dirty="0">
              <a:solidFill>
                <a:srgbClr val="4D80C3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OMalley in Kay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4240" y="1180412"/>
            <a:ext cx="7370572" cy="4915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4556" y="629740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Ready for Sea Level Rise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265</Words>
  <Application>Microsoft Office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Bouchard</dc:creator>
  <cp:lastModifiedBy>Rita</cp:lastModifiedBy>
  <cp:revision>17</cp:revision>
  <dcterms:created xsi:type="dcterms:W3CDTF">2015-08-12T01:07:05Z</dcterms:created>
  <dcterms:modified xsi:type="dcterms:W3CDTF">2015-08-12T13:30:54Z</dcterms:modified>
</cp:coreProperties>
</file>