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mpg" ContentType="video/mpeg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3"/>
  </p:notesMasterIdLst>
  <p:sldIdLst>
    <p:sldId id="262" r:id="rId2"/>
    <p:sldId id="524" r:id="rId3"/>
    <p:sldId id="512" r:id="rId4"/>
    <p:sldId id="514" r:id="rId5"/>
    <p:sldId id="495" r:id="rId6"/>
    <p:sldId id="516" r:id="rId7"/>
    <p:sldId id="517" r:id="rId8"/>
    <p:sldId id="518" r:id="rId9"/>
    <p:sldId id="520" r:id="rId10"/>
    <p:sldId id="526" r:id="rId11"/>
    <p:sldId id="521" r:id="rId12"/>
    <p:sldId id="541" r:id="rId13"/>
    <p:sldId id="443" r:id="rId14"/>
    <p:sldId id="407" r:id="rId15"/>
    <p:sldId id="523" r:id="rId16"/>
    <p:sldId id="531" r:id="rId17"/>
    <p:sldId id="522" r:id="rId18"/>
    <p:sldId id="538" r:id="rId19"/>
    <p:sldId id="535" r:id="rId20"/>
    <p:sldId id="542" r:id="rId21"/>
    <p:sldId id="536" r:id="rId22"/>
    <p:sldId id="527" r:id="rId23"/>
    <p:sldId id="528" r:id="rId24"/>
    <p:sldId id="529" r:id="rId25"/>
    <p:sldId id="530" r:id="rId26"/>
    <p:sldId id="534" r:id="rId27"/>
    <p:sldId id="460" r:id="rId28"/>
    <p:sldId id="463" r:id="rId29"/>
    <p:sldId id="462" r:id="rId30"/>
    <p:sldId id="532" r:id="rId31"/>
    <p:sldId id="423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83BF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61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7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83906-D0C8-48A0-865E-A8888472FEF0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12ED9-4A15-41BB-BFC1-BB751AE1B6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712ED9-4A15-41BB-BFC1-BB751AE1B68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02F0BA-4B41-4A20-91CA-52E98EE352F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208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98EC-329D-4CEB-8411-0EED5D5087AA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8066-8B1F-46B4-82E8-9393281D6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98EC-329D-4CEB-8411-0EED5D5087AA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8066-8B1F-46B4-82E8-9393281D6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98EC-329D-4CEB-8411-0EED5D5087AA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8066-8B1F-46B4-82E8-9393281D6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98EC-329D-4CEB-8411-0EED5D5087AA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8066-8B1F-46B4-82E8-9393281D6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98EC-329D-4CEB-8411-0EED5D5087AA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8066-8B1F-46B4-82E8-9393281D6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98EC-329D-4CEB-8411-0EED5D5087AA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8066-8B1F-46B4-82E8-9393281D6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98EC-329D-4CEB-8411-0EED5D5087AA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8066-8B1F-46B4-82E8-9393281D6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98EC-329D-4CEB-8411-0EED5D5087AA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8066-8B1F-46B4-82E8-9393281D6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98EC-329D-4CEB-8411-0EED5D5087AA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8066-8B1F-46B4-82E8-9393281D6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98EC-329D-4CEB-8411-0EED5D5087AA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8066-8B1F-46B4-82E8-9393281D6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98EC-329D-4CEB-8411-0EED5D5087AA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B8066-8B1F-46B4-82E8-9393281D6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198EC-329D-4CEB-8411-0EED5D5087AA}" type="datetimeFigureOut">
              <a:rPr lang="en-US" smtClean="0"/>
              <a:pPr/>
              <a:t>8/11/2015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B8066-8B1F-46B4-82E8-9393281D63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76200" y="2672477"/>
            <a:ext cx="8991600" cy="2585323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smtClean="0"/>
              <a:t>Assessing the hazards and impacts of sea level rise in Virginia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410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  Tal </a:t>
            </a:r>
            <a:r>
              <a:rPr lang="en-US" sz="2800" dirty="0" err="1" smtClean="0"/>
              <a:t>Ezer</a:t>
            </a:r>
            <a:r>
              <a:rPr lang="en-US" sz="2000" dirty="0" smtClean="0"/>
              <a:t> </a:t>
            </a:r>
          </a:p>
          <a:p>
            <a:pPr algn="ctr"/>
            <a:r>
              <a:rPr lang="en-US" sz="2000" dirty="0" smtClean="0"/>
              <a:t>CCPO, Old Dominion University, Norfolk, VA, USA</a:t>
            </a:r>
          </a:p>
        </p:txBody>
      </p:sp>
      <p:pic>
        <p:nvPicPr>
          <p:cNvPr id="9" name="Picture 8" descr="ODU_Crown_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68372" y="1447800"/>
            <a:ext cx="1494628" cy="971685"/>
          </a:xfrm>
          <a:prstGeom prst="rect">
            <a:avLst/>
          </a:prstGeom>
        </p:spPr>
      </p:pic>
      <p:pic>
        <p:nvPicPr>
          <p:cNvPr id="10" name="Picture 9" descr="CCPO_WEB_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533400"/>
            <a:ext cx="2286000" cy="9383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000" y="71735"/>
            <a:ext cx="22860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Center for</a:t>
            </a:r>
          </a:p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 Coastal Physical Oceanography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 cstate="print"/>
          <a:srcRect l="2812" t="21250" r="4687" b="30000"/>
          <a:stretch>
            <a:fillRect/>
          </a:stretch>
        </p:blipFill>
        <p:spPr bwMode="auto">
          <a:xfrm>
            <a:off x="2286000" y="0"/>
            <a:ext cx="4519387" cy="178633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1944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Mitigation and Adaptation Workshop</a:t>
            </a:r>
          </a:p>
          <a:p>
            <a:pPr algn="ctr"/>
            <a:r>
              <a:rPr lang="en-US" dirty="0" smtClean="0"/>
              <a:t> Suffolk, VA, 11-13 August-2015 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5" cstate="print"/>
          <a:srcRect l="5625" t="17500" r="66563" b="52500"/>
          <a:stretch>
            <a:fillRect/>
          </a:stretch>
        </p:blipFill>
        <p:spPr bwMode="auto">
          <a:xfrm>
            <a:off x="0" y="0"/>
            <a:ext cx="226137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590800" y="194846"/>
            <a:ext cx="373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http://www.odu.edu/ao/research/ccslri/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" y="1566446"/>
            <a:ext cx="220979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http://mari.odu.edu/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510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Land </a:t>
            </a:r>
            <a:r>
              <a:rPr lang="en-US" sz="2800" b="1" dirty="0" smtClean="0">
                <a:solidFill>
                  <a:srgbClr val="FFFF00"/>
                </a:solidFill>
              </a:rPr>
              <a:t>Subsidence:</a:t>
            </a:r>
            <a:endParaRPr lang="en-US" sz="2800" dirty="0" smtClean="0"/>
          </a:p>
          <a:p>
            <a:pPr algn="ctr"/>
            <a:r>
              <a:rPr lang="en-US" sz="2800" dirty="0" smtClean="0"/>
              <a:t>due to Post Glacial Rebound the land around VA/NC is sinking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8900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Other contributions to subsidence: sediment compactions, groundwater removal, etc. (Boon et al., 2010) </a:t>
            </a:r>
            <a:endParaRPr lang="en-US" sz="1600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76439" y="899961"/>
            <a:ext cx="4831616" cy="638449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2500" t="16250" r="49688" b="51250"/>
          <a:stretch>
            <a:fillRect/>
          </a:stretch>
        </p:blipFill>
        <p:spPr bwMode="auto">
          <a:xfrm>
            <a:off x="5791200" y="-1"/>
            <a:ext cx="3276600" cy="28706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5000" t="81250" r="15000" b="10000"/>
          <a:stretch>
            <a:fillRect/>
          </a:stretch>
        </p:blipFill>
        <p:spPr bwMode="auto">
          <a:xfrm>
            <a:off x="5791200" y="2816816"/>
            <a:ext cx="3279073" cy="3073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467600" y="1414046"/>
            <a:ext cx="1261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     land uplift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dirty="0" smtClean="0">
                <a:solidFill>
                  <a:schemeClr val="bg1"/>
                </a:solidFill>
              </a:rPr>
              <a:t>land sinking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391400" y="1295400"/>
            <a:ext cx="304800" cy="304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239000" y="1600200"/>
            <a:ext cx="304800" cy="304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nd_subsiden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1" y="1851884"/>
            <a:ext cx="5316093" cy="4929916"/>
          </a:xfrm>
          <a:prstGeom prst="rect">
            <a:avLst/>
          </a:prstGeom>
        </p:spPr>
      </p:pic>
      <p:pic>
        <p:nvPicPr>
          <p:cNvPr id="3" name="Picture 2" descr="OuterBanks_GPS.png"/>
          <p:cNvPicPr>
            <a:picLocks noChangeAspect="1"/>
          </p:cNvPicPr>
          <p:nvPr/>
        </p:nvPicPr>
        <p:blipFill>
          <a:blip r:embed="rId3" cstate="print"/>
          <a:srcRect l="6249" t="64747" r="6249" b="7617"/>
          <a:stretch>
            <a:fillRect/>
          </a:stretch>
        </p:blipFill>
        <p:spPr>
          <a:xfrm>
            <a:off x="0" y="457200"/>
            <a:ext cx="4596380" cy="1905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04800" y="0"/>
            <a:ext cx="8525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While global sea level is rising, land is sinking (~1.5-3 mm/yr in VA)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828800"/>
            <a:ext cx="217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Nevada Geodetic Lab</a:t>
            </a:r>
            <a:endParaRPr lang="en-US" dirty="0">
              <a:solidFill>
                <a:srgbClr val="00206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2057400" y="2286000"/>
            <a:ext cx="1219200" cy="1905000"/>
          </a:xfrm>
          <a:prstGeom prst="line">
            <a:avLst/>
          </a:prstGeom>
          <a:ln w="22225">
            <a:solidFill>
              <a:schemeClr val="bg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621268"/>
            <a:ext cx="451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GPS measurement of vertical land movement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343" y="6320135"/>
            <a:ext cx="4168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Map of land subsidence (USGS)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0200" y="609600"/>
            <a:ext cx="3810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Post glacial rebound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Underground water extraction (West Point &amp; Franklin paper mills)</a:t>
            </a:r>
          </a:p>
          <a:p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Other geological reasons (Chesapeake Impact Crater?)</a:t>
            </a:r>
            <a:endParaRPr lang="en-US" sz="20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9290" t="12611" r="6194" b="12611"/>
          <a:stretch>
            <a:fillRect/>
          </a:stretch>
        </p:blipFill>
        <p:spPr bwMode="auto">
          <a:xfrm>
            <a:off x="5486400" y="3351213"/>
            <a:ext cx="3596794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Connector 15"/>
          <p:cNvCxnSpPr/>
          <p:nvPr/>
        </p:nvCxnSpPr>
        <p:spPr>
          <a:xfrm>
            <a:off x="4800600" y="4267200"/>
            <a:ext cx="2514600" cy="685800"/>
          </a:xfrm>
          <a:prstGeom prst="line">
            <a:avLst/>
          </a:prstGeom>
          <a:ln w="22225">
            <a:solidFill>
              <a:schemeClr val="bg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2400" y="4278868"/>
            <a:ext cx="125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Paper Mills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66800" y="3200400"/>
            <a:ext cx="1295400" cy="1066800"/>
          </a:xfrm>
          <a:prstGeom prst="line">
            <a:avLst/>
          </a:prstGeom>
          <a:ln w="22225">
            <a:solidFill>
              <a:schemeClr val="bg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1066800" y="4572000"/>
            <a:ext cx="990600" cy="1600200"/>
          </a:xfrm>
          <a:prstGeom prst="line">
            <a:avLst/>
          </a:prstGeom>
          <a:ln w="22225">
            <a:solidFill>
              <a:schemeClr val="bg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938" t="15000" r="27188" b="63750"/>
          <a:stretch>
            <a:fillRect/>
          </a:stretch>
        </p:blipFill>
        <p:spPr bwMode="auto">
          <a:xfrm>
            <a:off x="243840" y="964367"/>
            <a:ext cx="8747760" cy="193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938" t="50000" r="35625" b="13750"/>
          <a:stretch>
            <a:fillRect/>
          </a:stretch>
        </p:blipFill>
        <p:spPr bwMode="auto">
          <a:xfrm>
            <a:off x="227172" y="2645057"/>
            <a:ext cx="8764428" cy="375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What about Ocean Dynamics?</a:t>
            </a:r>
            <a:br>
              <a:rPr lang="en-US" sz="3200" dirty="0" smtClean="0"/>
            </a:br>
            <a:r>
              <a:rPr lang="en-US" sz="3200" u="sng" dirty="0" smtClean="0"/>
              <a:t>Sea level is not level:</a:t>
            </a:r>
            <a:r>
              <a:rPr lang="en-US" sz="3200" dirty="0" smtClean="0"/>
              <a:t> ocean currents </a:t>
            </a:r>
            <a:r>
              <a:rPr lang="en-US" sz="3200" dirty="0" smtClean="0">
                <a:sym typeface="Wingdings" pitchFamily="2" charset="2"/>
              </a:rPr>
              <a:t> sea level slope</a:t>
            </a:r>
            <a:endParaRPr lang="en-US" sz="3200" dirty="0"/>
          </a:p>
        </p:txBody>
      </p:sp>
      <p:pic>
        <p:nvPicPr>
          <p:cNvPr id="3" name="Picture 5" descr="C06F10"/>
          <p:cNvPicPr>
            <a:picLocks noChangeAspect="1" noChangeArrowheads="1"/>
          </p:cNvPicPr>
          <p:nvPr/>
        </p:nvPicPr>
        <p:blipFill>
          <a:blip r:embed="rId2" cstate="print"/>
          <a:srcRect t="7745" b="10327"/>
          <a:stretch>
            <a:fillRect/>
          </a:stretch>
        </p:blipFill>
        <p:spPr bwMode="auto">
          <a:xfrm>
            <a:off x="0" y="1127484"/>
            <a:ext cx="9144000" cy="386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0292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The Gulf Stream “pulls” water away from the US coast, keeping sea level on VA coasts ~1-1.5 m (3-5 feet) lower than water offshore.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In warmer climate the Atlantic Ocean circulation is expected to weaken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If the Gulf Stream slows down 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 coastal sea level would rise!!!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 rot="19254152">
            <a:off x="325272" y="2336056"/>
            <a:ext cx="1613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US East Coast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43000" y="3352800"/>
            <a:ext cx="838200" cy="0"/>
          </a:xfrm>
          <a:prstGeom prst="line">
            <a:avLst/>
          </a:prstGeom>
          <a:ln w="25400">
            <a:solidFill>
              <a:schemeClr val="bg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057400" y="2895600"/>
            <a:ext cx="0" cy="457200"/>
          </a:xfrm>
          <a:prstGeom prst="line">
            <a:avLst/>
          </a:prstGeom>
          <a:ln w="25400">
            <a:solidFill>
              <a:schemeClr val="bg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57400" y="2895600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~1m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3352800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~100km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9388310">
            <a:off x="7227251" y="2872992"/>
            <a:ext cx="1954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European Coasts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3505200" y="1066800"/>
            <a:ext cx="304800" cy="609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400800" y="1371600"/>
            <a:ext cx="228600" cy="6096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543800" y="1524000"/>
            <a:ext cx="304800" cy="4572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391400" y="1447800"/>
            <a:ext cx="152400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383998" y="1143000"/>
            <a:ext cx="351686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Atlantic Ocean circulation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752600" y="1066800"/>
            <a:ext cx="1371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rved Left Arrow 17"/>
          <p:cNvSpPr/>
          <p:nvPr/>
        </p:nvSpPr>
        <p:spPr>
          <a:xfrm>
            <a:off x="4953000" y="1828800"/>
            <a:ext cx="381000" cy="914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Right Arrow 19"/>
          <p:cNvSpPr/>
          <p:nvPr/>
        </p:nvSpPr>
        <p:spPr>
          <a:xfrm flipV="1">
            <a:off x="3886200" y="1752600"/>
            <a:ext cx="457200" cy="9144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ulfStreamSST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36020" y="576856"/>
            <a:ext cx="8579380" cy="61287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-98286"/>
            <a:ext cx="8904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Gulf Stream is dynamic and </a:t>
            </a:r>
            <a:r>
              <a:rPr lang="en-US" sz="3600" u="sng" dirty="0" smtClean="0"/>
              <a:t>unpredictable </a:t>
            </a:r>
            <a:endParaRPr lang="en-US" sz="3600" u="sng" dirty="0"/>
          </a:p>
        </p:txBody>
      </p:sp>
      <p:sp>
        <p:nvSpPr>
          <p:cNvPr id="5" name="TextBox 4"/>
          <p:cNvSpPr txBox="1"/>
          <p:nvPr/>
        </p:nvSpPr>
        <p:spPr>
          <a:xfrm rot="20420187">
            <a:off x="1615620" y="5030056"/>
            <a:ext cx="2914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Gulf Stream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(warm, high sea level)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6872" y="2819400"/>
            <a:ext cx="794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Eddy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308160">
            <a:off x="2488753" y="1597014"/>
            <a:ext cx="2632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Mid-Atlantic Bight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(cold, low sea level)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661647" y="4643718"/>
            <a:ext cx="878541" cy="484094"/>
          </a:xfrm>
          <a:custGeom>
            <a:avLst/>
            <a:gdLst>
              <a:gd name="connsiteX0" fmla="*/ 0 w 878541"/>
              <a:gd name="connsiteY0" fmla="*/ 430306 h 484094"/>
              <a:gd name="connsiteX1" fmla="*/ 519953 w 878541"/>
              <a:gd name="connsiteY1" fmla="*/ 412376 h 484094"/>
              <a:gd name="connsiteX2" fmla="*/ 878541 w 878541"/>
              <a:gd name="connsiteY2" fmla="*/ 0 h 48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541" h="484094">
                <a:moveTo>
                  <a:pt x="0" y="430306"/>
                </a:moveTo>
                <a:cubicBezTo>
                  <a:pt x="186765" y="457200"/>
                  <a:pt x="373530" y="484094"/>
                  <a:pt x="519953" y="412376"/>
                </a:cubicBezTo>
                <a:cubicBezTo>
                  <a:pt x="666376" y="340658"/>
                  <a:pt x="772458" y="170329"/>
                  <a:pt x="878541" y="0"/>
                </a:cubicBezTo>
              </a:path>
            </a:pathLst>
          </a:custGeom>
          <a:ln w="3175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239435" y="4072964"/>
            <a:ext cx="1219200" cy="337671"/>
          </a:xfrm>
          <a:custGeom>
            <a:avLst/>
            <a:gdLst>
              <a:gd name="connsiteX0" fmla="*/ 0 w 1219200"/>
              <a:gd name="connsiteY0" fmla="*/ 337671 h 337671"/>
              <a:gd name="connsiteX1" fmla="*/ 340659 w 1219200"/>
              <a:gd name="connsiteY1" fmla="*/ 68730 h 337671"/>
              <a:gd name="connsiteX2" fmla="*/ 717177 w 1219200"/>
              <a:gd name="connsiteY2" fmla="*/ 32871 h 337671"/>
              <a:gd name="connsiteX3" fmla="*/ 1219200 w 1219200"/>
              <a:gd name="connsiteY3" fmla="*/ 265954 h 33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337671">
                <a:moveTo>
                  <a:pt x="0" y="337671"/>
                </a:moveTo>
                <a:cubicBezTo>
                  <a:pt x="110565" y="228600"/>
                  <a:pt x="221130" y="119530"/>
                  <a:pt x="340659" y="68730"/>
                </a:cubicBezTo>
                <a:cubicBezTo>
                  <a:pt x="460188" y="17930"/>
                  <a:pt x="570754" y="0"/>
                  <a:pt x="717177" y="32871"/>
                </a:cubicBezTo>
                <a:cubicBezTo>
                  <a:pt x="863600" y="65742"/>
                  <a:pt x="1041400" y="165848"/>
                  <a:pt x="1219200" y="265954"/>
                </a:cubicBezTo>
              </a:path>
            </a:pathLst>
          </a:custGeom>
          <a:ln w="3175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978588" y="4338918"/>
            <a:ext cx="753036" cy="140447"/>
          </a:xfrm>
          <a:custGeom>
            <a:avLst/>
            <a:gdLst>
              <a:gd name="connsiteX0" fmla="*/ 0 w 753036"/>
              <a:gd name="connsiteY0" fmla="*/ 89647 h 140447"/>
              <a:gd name="connsiteX1" fmla="*/ 412377 w 753036"/>
              <a:gd name="connsiteY1" fmla="*/ 125506 h 140447"/>
              <a:gd name="connsiteX2" fmla="*/ 753036 w 753036"/>
              <a:gd name="connsiteY2" fmla="*/ 0 h 14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036" h="140447">
                <a:moveTo>
                  <a:pt x="0" y="89647"/>
                </a:moveTo>
                <a:cubicBezTo>
                  <a:pt x="143435" y="115047"/>
                  <a:pt x="286871" y="140447"/>
                  <a:pt x="412377" y="125506"/>
                </a:cubicBezTo>
                <a:cubicBezTo>
                  <a:pt x="537883" y="110565"/>
                  <a:pt x="645459" y="55282"/>
                  <a:pt x="753036" y="0"/>
                </a:cubicBezTo>
              </a:path>
            </a:pathLst>
          </a:custGeom>
          <a:ln w="3175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109012" y="2761129"/>
            <a:ext cx="367553" cy="591671"/>
          </a:xfrm>
          <a:custGeom>
            <a:avLst/>
            <a:gdLst>
              <a:gd name="connsiteX0" fmla="*/ 367553 w 367553"/>
              <a:gd name="connsiteY0" fmla="*/ 591671 h 591671"/>
              <a:gd name="connsiteX1" fmla="*/ 80682 w 367553"/>
              <a:gd name="connsiteY1" fmla="*/ 484095 h 591671"/>
              <a:gd name="connsiteX2" fmla="*/ 26894 w 367553"/>
              <a:gd name="connsiteY2" fmla="*/ 143436 h 591671"/>
              <a:gd name="connsiteX3" fmla="*/ 242047 w 367553"/>
              <a:gd name="connsiteY3" fmla="*/ 0 h 59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553" h="591671">
                <a:moveTo>
                  <a:pt x="367553" y="591671"/>
                </a:moveTo>
                <a:cubicBezTo>
                  <a:pt x="252506" y="575236"/>
                  <a:pt x="137459" y="558801"/>
                  <a:pt x="80682" y="484095"/>
                </a:cubicBezTo>
                <a:cubicBezTo>
                  <a:pt x="23906" y="409389"/>
                  <a:pt x="0" y="224118"/>
                  <a:pt x="26894" y="143436"/>
                </a:cubicBezTo>
                <a:cubicBezTo>
                  <a:pt x="53788" y="62754"/>
                  <a:pt x="147917" y="31377"/>
                  <a:pt x="242047" y="0"/>
                </a:cubicBezTo>
              </a:path>
            </a:pathLst>
          </a:custGeom>
          <a:ln w="3175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763435" y="2743200"/>
            <a:ext cx="274918" cy="609600"/>
          </a:xfrm>
          <a:custGeom>
            <a:avLst/>
            <a:gdLst>
              <a:gd name="connsiteX0" fmla="*/ 0 w 274918"/>
              <a:gd name="connsiteY0" fmla="*/ 0 h 609600"/>
              <a:gd name="connsiteX1" fmla="*/ 197224 w 274918"/>
              <a:gd name="connsiteY1" fmla="*/ 143435 h 609600"/>
              <a:gd name="connsiteX2" fmla="*/ 251012 w 274918"/>
              <a:gd name="connsiteY2" fmla="*/ 412376 h 609600"/>
              <a:gd name="connsiteX3" fmla="*/ 53789 w 274918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918" h="609600">
                <a:moveTo>
                  <a:pt x="0" y="0"/>
                </a:moveTo>
                <a:cubicBezTo>
                  <a:pt x="77694" y="37353"/>
                  <a:pt x="155389" y="74706"/>
                  <a:pt x="197224" y="143435"/>
                </a:cubicBezTo>
                <a:cubicBezTo>
                  <a:pt x="239059" y="212164"/>
                  <a:pt x="274918" y="334682"/>
                  <a:pt x="251012" y="412376"/>
                </a:cubicBezTo>
                <a:cubicBezTo>
                  <a:pt x="227106" y="490070"/>
                  <a:pt x="140447" y="549835"/>
                  <a:pt x="53789" y="609600"/>
                </a:cubicBezTo>
              </a:path>
            </a:pathLst>
          </a:custGeom>
          <a:ln w="3175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 rot="9439490">
            <a:off x="5268029" y="1262015"/>
            <a:ext cx="1930885" cy="440214"/>
          </a:xfrm>
          <a:custGeom>
            <a:avLst/>
            <a:gdLst>
              <a:gd name="connsiteX0" fmla="*/ 0 w 1219200"/>
              <a:gd name="connsiteY0" fmla="*/ 337671 h 337671"/>
              <a:gd name="connsiteX1" fmla="*/ 340659 w 1219200"/>
              <a:gd name="connsiteY1" fmla="*/ 68730 h 337671"/>
              <a:gd name="connsiteX2" fmla="*/ 717177 w 1219200"/>
              <a:gd name="connsiteY2" fmla="*/ 32871 h 337671"/>
              <a:gd name="connsiteX3" fmla="*/ 1219200 w 1219200"/>
              <a:gd name="connsiteY3" fmla="*/ 265954 h 33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337671">
                <a:moveTo>
                  <a:pt x="0" y="337671"/>
                </a:moveTo>
                <a:cubicBezTo>
                  <a:pt x="110565" y="228600"/>
                  <a:pt x="221130" y="119530"/>
                  <a:pt x="340659" y="68730"/>
                </a:cubicBezTo>
                <a:cubicBezTo>
                  <a:pt x="460188" y="17930"/>
                  <a:pt x="570754" y="0"/>
                  <a:pt x="717177" y="32871"/>
                </a:cubicBezTo>
                <a:cubicBezTo>
                  <a:pt x="863600" y="65742"/>
                  <a:pt x="1041400" y="165848"/>
                  <a:pt x="1219200" y="265954"/>
                </a:cubicBezTo>
              </a:path>
            </a:pathLst>
          </a:custGeom>
          <a:ln w="3175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200" y="4904601"/>
            <a:ext cx="664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Norfolk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SvsSL_ONLY_SL.png"/>
          <p:cNvPicPr>
            <a:picLocks noChangeAspect="1"/>
          </p:cNvPicPr>
          <p:nvPr/>
        </p:nvPicPr>
        <p:blipFill>
          <a:blip r:embed="rId2" cstate="print"/>
          <a:srcRect l="7500" t="6667" r="7500" b="5000"/>
          <a:stretch>
            <a:fillRect/>
          </a:stretch>
        </p:blipFill>
        <p:spPr>
          <a:xfrm>
            <a:off x="853947" y="973790"/>
            <a:ext cx="7451853" cy="5808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Why do stations in different locations show the same pattern?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3048000" y="1066800"/>
            <a:ext cx="3505200" cy="121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258588" y="3546855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 (m)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314450" y="2989263"/>
            <a:ext cx="6829425" cy="2954337"/>
          </a:xfrm>
          <a:custGeom>
            <a:avLst/>
            <a:gdLst>
              <a:gd name="connsiteX0" fmla="*/ 0 w 6829425"/>
              <a:gd name="connsiteY0" fmla="*/ 1697037 h 2954337"/>
              <a:gd name="connsiteX1" fmla="*/ 381000 w 6829425"/>
              <a:gd name="connsiteY1" fmla="*/ 773112 h 2954337"/>
              <a:gd name="connsiteX2" fmla="*/ 800100 w 6829425"/>
              <a:gd name="connsiteY2" fmla="*/ 296862 h 2954337"/>
              <a:gd name="connsiteX3" fmla="*/ 1200150 w 6829425"/>
              <a:gd name="connsiteY3" fmla="*/ 182562 h 2954337"/>
              <a:gd name="connsiteX4" fmla="*/ 1866900 w 6829425"/>
              <a:gd name="connsiteY4" fmla="*/ 411162 h 2954337"/>
              <a:gd name="connsiteX5" fmla="*/ 2295525 w 6829425"/>
              <a:gd name="connsiteY5" fmla="*/ 592137 h 2954337"/>
              <a:gd name="connsiteX6" fmla="*/ 2771775 w 6829425"/>
              <a:gd name="connsiteY6" fmla="*/ 544512 h 2954337"/>
              <a:gd name="connsiteX7" fmla="*/ 3362325 w 6829425"/>
              <a:gd name="connsiteY7" fmla="*/ 211137 h 2954337"/>
              <a:gd name="connsiteX8" fmla="*/ 3609975 w 6829425"/>
              <a:gd name="connsiteY8" fmla="*/ 68262 h 2954337"/>
              <a:gd name="connsiteX9" fmla="*/ 3848100 w 6829425"/>
              <a:gd name="connsiteY9" fmla="*/ 20637 h 2954337"/>
              <a:gd name="connsiteX10" fmla="*/ 4248150 w 6829425"/>
              <a:gd name="connsiteY10" fmla="*/ 192087 h 2954337"/>
              <a:gd name="connsiteX11" fmla="*/ 4857750 w 6829425"/>
              <a:gd name="connsiteY11" fmla="*/ 725487 h 2954337"/>
              <a:gd name="connsiteX12" fmla="*/ 5114925 w 6829425"/>
              <a:gd name="connsiteY12" fmla="*/ 906462 h 2954337"/>
              <a:gd name="connsiteX13" fmla="*/ 5762625 w 6829425"/>
              <a:gd name="connsiteY13" fmla="*/ 1192212 h 2954337"/>
              <a:gd name="connsiteX14" fmla="*/ 6315075 w 6829425"/>
              <a:gd name="connsiteY14" fmla="*/ 1782762 h 2954337"/>
              <a:gd name="connsiteX15" fmla="*/ 6829425 w 6829425"/>
              <a:gd name="connsiteY15" fmla="*/ 2954337 h 295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29425" h="2954337">
                <a:moveTo>
                  <a:pt x="0" y="1697037"/>
                </a:moveTo>
                <a:cubicBezTo>
                  <a:pt x="123825" y="1351756"/>
                  <a:pt x="247650" y="1006475"/>
                  <a:pt x="381000" y="773112"/>
                </a:cubicBezTo>
                <a:cubicBezTo>
                  <a:pt x="514350" y="539749"/>
                  <a:pt x="663575" y="395287"/>
                  <a:pt x="800100" y="296862"/>
                </a:cubicBezTo>
                <a:cubicBezTo>
                  <a:pt x="936625" y="198437"/>
                  <a:pt x="1022350" y="163512"/>
                  <a:pt x="1200150" y="182562"/>
                </a:cubicBezTo>
                <a:cubicBezTo>
                  <a:pt x="1377950" y="201612"/>
                  <a:pt x="1684338" y="342900"/>
                  <a:pt x="1866900" y="411162"/>
                </a:cubicBezTo>
                <a:cubicBezTo>
                  <a:pt x="2049462" y="479424"/>
                  <a:pt x="2144712" y="569912"/>
                  <a:pt x="2295525" y="592137"/>
                </a:cubicBezTo>
                <a:cubicBezTo>
                  <a:pt x="2446338" y="614362"/>
                  <a:pt x="2593975" y="608012"/>
                  <a:pt x="2771775" y="544512"/>
                </a:cubicBezTo>
                <a:cubicBezTo>
                  <a:pt x="2949575" y="481012"/>
                  <a:pt x="3362325" y="211137"/>
                  <a:pt x="3362325" y="211137"/>
                </a:cubicBezTo>
                <a:cubicBezTo>
                  <a:pt x="3502025" y="131762"/>
                  <a:pt x="3529013" y="100012"/>
                  <a:pt x="3609975" y="68262"/>
                </a:cubicBezTo>
                <a:cubicBezTo>
                  <a:pt x="3690938" y="36512"/>
                  <a:pt x="3741738" y="0"/>
                  <a:pt x="3848100" y="20637"/>
                </a:cubicBezTo>
                <a:cubicBezTo>
                  <a:pt x="3954462" y="41274"/>
                  <a:pt x="4079875" y="74612"/>
                  <a:pt x="4248150" y="192087"/>
                </a:cubicBezTo>
                <a:cubicBezTo>
                  <a:pt x="4416425" y="309562"/>
                  <a:pt x="4713288" y="606425"/>
                  <a:pt x="4857750" y="725487"/>
                </a:cubicBezTo>
                <a:cubicBezTo>
                  <a:pt x="5002212" y="844549"/>
                  <a:pt x="4964113" y="828675"/>
                  <a:pt x="5114925" y="906462"/>
                </a:cubicBezTo>
                <a:cubicBezTo>
                  <a:pt x="5265737" y="984249"/>
                  <a:pt x="5562600" y="1046162"/>
                  <a:pt x="5762625" y="1192212"/>
                </a:cubicBezTo>
                <a:cubicBezTo>
                  <a:pt x="5962650" y="1338262"/>
                  <a:pt x="6137275" y="1489075"/>
                  <a:pt x="6315075" y="1782762"/>
                </a:cubicBezTo>
                <a:cubicBezTo>
                  <a:pt x="6492875" y="2076449"/>
                  <a:pt x="6661150" y="2515393"/>
                  <a:pt x="6829425" y="2954337"/>
                </a:cubicBezTo>
              </a:path>
            </a:pathLst>
          </a:cu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91200" y="49440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Decline in Gulf Stream strength since 2004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239000" y="4495800"/>
            <a:ext cx="762000" cy="16002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086600" y="1143000"/>
            <a:ext cx="990600" cy="14478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8301327">
            <a:off x="6336325" y="142873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Acceleration in sea level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4600" y="2438400"/>
            <a:ext cx="105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Sea Level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9941627">
            <a:off x="4036806" y="2860899"/>
            <a:ext cx="1323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Gulf Stream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strength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3581400" y="4343400"/>
            <a:ext cx="381000" cy="1295400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905000" y="4876800"/>
            <a:ext cx="16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Chesapeake Bay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Left Brace 19"/>
          <p:cNvSpPr/>
          <p:nvPr/>
        </p:nvSpPr>
        <p:spPr>
          <a:xfrm>
            <a:off x="3581400" y="5715000"/>
            <a:ext cx="381000" cy="609600"/>
          </a:xfrm>
          <a:prstGeom prst="leftBrac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33600" y="5879068"/>
            <a:ext cx="147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Atlantic Coast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28800" y="1066800"/>
            <a:ext cx="259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Correlation between change in GS and SL: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R=-0.85 (99% conf. </a:t>
            </a:r>
            <a:r>
              <a:rPr lang="en-US" sz="2000" dirty="0" err="1" smtClean="0">
                <a:solidFill>
                  <a:schemeClr val="bg1"/>
                </a:solidFill>
              </a:rPr>
              <a:t>lev</a:t>
            </a:r>
            <a:r>
              <a:rPr lang="en-US" sz="2000" dirty="0" smtClean="0">
                <a:solidFill>
                  <a:schemeClr val="bg1"/>
                </a:solidFill>
              </a:rPr>
              <a:t>.) 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667000" y="3352800"/>
            <a:ext cx="762000" cy="3048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562600" y="3352800"/>
            <a:ext cx="533400" cy="4572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Up Arrow 27"/>
          <p:cNvSpPr/>
          <p:nvPr/>
        </p:nvSpPr>
        <p:spPr>
          <a:xfrm>
            <a:off x="2971800" y="2819400"/>
            <a:ext cx="152400" cy="457200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/>
          <p:cNvSpPr/>
          <p:nvPr/>
        </p:nvSpPr>
        <p:spPr>
          <a:xfrm>
            <a:off x="5638800" y="2743200"/>
            <a:ext cx="152400" cy="457200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7" grpId="0"/>
      <p:bldP spid="19" grpId="0"/>
      <p:bldP spid="22" grpId="0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CvsSL_Jan_Mar_2013.png"/>
          <p:cNvPicPr>
            <a:picLocks noChangeAspect="1"/>
          </p:cNvPicPr>
          <p:nvPr/>
        </p:nvPicPr>
        <p:blipFill>
          <a:blip r:embed="rId2" cstate="print"/>
          <a:srcRect l="6250" t="3333" r="7500" b="65000"/>
          <a:stretch>
            <a:fillRect/>
          </a:stretch>
        </p:blipFill>
        <p:spPr>
          <a:xfrm>
            <a:off x="0" y="966311"/>
            <a:ext cx="7391400" cy="2035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0"/>
            <a:ext cx="6054244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Are short-term sea level variations also affected by the Gulf Stream? </a:t>
            </a:r>
            <a:endParaRPr lang="en-US" sz="2400" dirty="0"/>
          </a:p>
        </p:txBody>
      </p:sp>
      <p:pic>
        <p:nvPicPr>
          <p:cNvPr id="4" name="Picture 3" descr="0825121606.jpg"/>
          <p:cNvPicPr>
            <a:picLocks noChangeAspect="1"/>
          </p:cNvPicPr>
          <p:nvPr/>
        </p:nvPicPr>
        <p:blipFill>
          <a:blip r:embed="rId3" cstate="print"/>
          <a:srcRect l="1688" t="18000" r="5063" b="11250"/>
          <a:stretch>
            <a:fillRect/>
          </a:stretch>
        </p:blipFill>
        <p:spPr>
          <a:xfrm>
            <a:off x="6331830" y="0"/>
            <a:ext cx="2812170" cy="16002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638800" y="1600200"/>
            <a:ext cx="2438400" cy="228600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467600" y="1487269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Week-long tidal flooding in Norfolk</a:t>
            </a:r>
          </a:p>
          <a:p>
            <a:pPr algn="ctr"/>
            <a:r>
              <a:rPr lang="en-US" dirty="0" smtClean="0"/>
              <a:t>(no storms!!!)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43800" y="4598075"/>
            <a:ext cx="144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Weakening Gulf Stream across the Florida Strait is correlated with flooding in Norfolk…</a:t>
            </a:r>
            <a:endParaRPr lang="en-US" dirty="0"/>
          </a:p>
        </p:txBody>
      </p:sp>
      <p:pic>
        <p:nvPicPr>
          <p:cNvPr id="9" name="Picture 8" descr="FCvsSL_Jan_Mar_2013.png"/>
          <p:cNvPicPr>
            <a:picLocks noChangeAspect="1"/>
          </p:cNvPicPr>
          <p:nvPr/>
        </p:nvPicPr>
        <p:blipFill>
          <a:blip r:embed="rId2" cstate="print"/>
          <a:srcRect l="6250" t="35000" r="7500" b="35000"/>
          <a:stretch>
            <a:fillRect/>
          </a:stretch>
        </p:blipFill>
        <p:spPr>
          <a:xfrm>
            <a:off x="0" y="2819400"/>
            <a:ext cx="7391400" cy="1928193"/>
          </a:xfrm>
          <a:prstGeom prst="rect">
            <a:avLst/>
          </a:prstGeom>
        </p:spPr>
      </p:pic>
      <p:pic>
        <p:nvPicPr>
          <p:cNvPr id="10" name="Picture 9" descr="FCvsSL_Jan_Mar_2013.png"/>
          <p:cNvPicPr>
            <a:picLocks noChangeAspect="1"/>
          </p:cNvPicPr>
          <p:nvPr/>
        </p:nvPicPr>
        <p:blipFill>
          <a:blip r:embed="rId2" cstate="print"/>
          <a:srcRect l="6250" t="63333" r="7500" b="5000"/>
          <a:stretch>
            <a:fillRect/>
          </a:stretch>
        </p:blipFill>
        <p:spPr>
          <a:xfrm>
            <a:off x="0" y="4495800"/>
            <a:ext cx="7391400" cy="203534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572000" y="3276600"/>
            <a:ext cx="1219200" cy="76200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881337">
            <a:off x="4772842" y="3159165"/>
            <a:ext cx="142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~35% decline in FC transport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11" descr="Map_FloridaCurrent.jpg"/>
          <p:cNvPicPr>
            <a:picLocks noChangeAspect="1"/>
          </p:cNvPicPr>
          <p:nvPr/>
        </p:nvPicPr>
        <p:blipFill>
          <a:blip r:embed="rId4" cstate="print"/>
          <a:srcRect l="4800" t="4800" r="35200" b="7200"/>
          <a:stretch>
            <a:fillRect/>
          </a:stretch>
        </p:blipFill>
        <p:spPr>
          <a:xfrm>
            <a:off x="7467601" y="2780454"/>
            <a:ext cx="1676400" cy="16391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0" y="3440668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472440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 2ft high WL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5802868"/>
            <a:ext cx="180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 Weakening GS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seum_flood_plus_grap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" y="283"/>
            <a:ext cx="9143245" cy="6857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11" y="0"/>
            <a:ext cx="6315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Consequence of sea level rise: Increase flooding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1286993">
            <a:off x="5257596" y="930038"/>
            <a:ext cx="1579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Chrysler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Museum of Art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2297668"/>
            <a:ext cx="110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flood wall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39485" y="2231756"/>
            <a:ext cx="4029559" cy="464949"/>
          </a:xfrm>
          <a:custGeom>
            <a:avLst/>
            <a:gdLst>
              <a:gd name="connsiteX0" fmla="*/ 4029559 w 4029559"/>
              <a:gd name="connsiteY0" fmla="*/ 0 h 464949"/>
              <a:gd name="connsiteX1" fmla="*/ 3549112 w 4029559"/>
              <a:gd name="connsiteY1" fmla="*/ 216976 h 464949"/>
              <a:gd name="connsiteX2" fmla="*/ 3006671 w 4029559"/>
              <a:gd name="connsiteY2" fmla="*/ 371959 h 464949"/>
              <a:gd name="connsiteX3" fmla="*/ 2262752 w 4029559"/>
              <a:gd name="connsiteY3" fmla="*/ 433952 h 464949"/>
              <a:gd name="connsiteX4" fmla="*/ 0 w 4029559"/>
              <a:gd name="connsiteY4" fmla="*/ 464949 h 464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559" h="464949">
                <a:moveTo>
                  <a:pt x="4029559" y="0"/>
                </a:moveTo>
                <a:cubicBezTo>
                  <a:pt x="3874576" y="77491"/>
                  <a:pt x="3719593" y="154983"/>
                  <a:pt x="3549112" y="216976"/>
                </a:cubicBezTo>
                <a:cubicBezTo>
                  <a:pt x="3378631" y="278969"/>
                  <a:pt x="3221064" y="335796"/>
                  <a:pt x="3006671" y="371959"/>
                </a:cubicBezTo>
                <a:cubicBezTo>
                  <a:pt x="2792278" y="408122"/>
                  <a:pt x="2763864" y="418454"/>
                  <a:pt x="2262752" y="433952"/>
                </a:cubicBezTo>
                <a:cubicBezTo>
                  <a:pt x="1761640" y="449450"/>
                  <a:pt x="880820" y="457199"/>
                  <a:pt x="0" y="464949"/>
                </a:cubicBezTo>
              </a:path>
            </a:pathLst>
          </a:cu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hurch_for_sale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41991">
            <a:off x="6817159" y="1636719"/>
            <a:ext cx="1075167" cy="1043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0576.JPG"/>
          <p:cNvPicPr>
            <a:picLocks noChangeAspect="1"/>
          </p:cNvPicPr>
          <p:nvPr/>
        </p:nvPicPr>
        <p:blipFill>
          <a:blip r:embed="rId2" cstate="print"/>
          <a:srcRect t="5950" r="2222" b="25661"/>
          <a:stretch>
            <a:fillRect/>
          </a:stretch>
        </p:blipFill>
        <p:spPr>
          <a:xfrm>
            <a:off x="0" y="1066800"/>
            <a:ext cx="9144000" cy="5579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Freeform 7"/>
          <p:cNvSpPr/>
          <p:nvPr/>
        </p:nvSpPr>
        <p:spPr>
          <a:xfrm rot="155631">
            <a:off x="7237024" y="4464431"/>
            <a:ext cx="1982696" cy="66056"/>
          </a:xfrm>
          <a:custGeom>
            <a:avLst/>
            <a:gdLst>
              <a:gd name="connsiteX0" fmla="*/ 0 w 1488141"/>
              <a:gd name="connsiteY0" fmla="*/ 0 h 161365"/>
              <a:gd name="connsiteX1" fmla="*/ 717176 w 1488141"/>
              <a:gd name="connsiteY1" fmla="*/ 35859 h 161365"/>
              <a:gd name="connsiteX2" fmla="*/ 1147482 w 1488141"/>
              <a:gd name="connsiteY2" fmla="*/ 89647 h 161365"/>
              <a:gd name="connsiteX3" fmla="*/ 1488141 w 1488141"/>
              <a:gd name="connsiteY3" fmla="*/ 161365 h 161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8141" h="161365">
                <a:moveTo>
                  <a:pt x="0" y="0"/>
                </a:moveTo>
                <a:cubicBezTo>
                  <a:pt x="262964" y="10459"/>
                  <a:pt x="525929" y="20918"/>
                  <a:pt x="717176" y="35859"/>
                </a:cubicBezTo>
                <a:cubicBezTo>
                  <a:pt x="908423" y="50800"/>
                  <a:pt x="1018988" y="68729"/>
                  <a:pt x="1147482" y="89647"/>
                </a:cubicBezTo>
                <a:cubicBezTo>
                  <a:pt x="1275976" y="110565"/>
                  <a:pt x="1382058" y="135965"/>
                  <a:pt x="1488141" y="161365"/>
                </a:cubicBezTo>
              </a:path>
            </a:pathLst>
          </a:custGeom>
          <a:ln w="317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86952">
            <a:off x="7969321" y="4470241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flood wall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62000" y="4250410"/>
            <a:ext cx="0" cy="1066800"/>
          </a:xfrm>
          <a:prstGeom prst="straightConnector1">
            <a:avLst/>
          </a:prstGeom>
          <a:ln w="444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Despite the risk, new houses are being built in flood-prone streets.</a:t>
            </a:r>
          </a:p>
          <a:p>
            <a:r>
              <a:rPr lang="en-US" sz="2400" dirty="0" smtClean="0"/>
              <a:t>An example of adaptation, but is it a smart planning?....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" y="4479010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~6ft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tezer\Documents\PAPERS\2015_VAS_SLR\Figures\Flood_projection_0.3mNorfol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4327"/>
            <a:ext cx="8686800" cy="674747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38400" y="4419600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83BF7"/>
                </a:solidFill>
              </a:rPr>
              <a:t>(SLR=4.5 mm/y)</a:t>
            </a:r>
            <a:endParaRPr lang="en-US" b="1" dirty="0">
              <a:solidFill>
                <a:srgbClr val="483BF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200" y="4459069"/>
            <a:ext cx="213360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Today: ~10 full days of flooding per year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638800" y="5105400"/>
            <a:ext cx="381000" cy="304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53000" y="381000"/>
            <a:ext cx="213360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2050: ~60 full days of flooding per year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>
          <a:xfrm flipV="1">
            <a:off x="7086600" y="609601"/>
            <a:ext cx="1371600" cy="9456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0" y="5297269"/>
            <a:ext cx="274320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Until the 1970s: ~20 hours of flooding per year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24200" y="5943600"/>
            <a:ext cx="381000" cy="304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use_cliff.jpg"/>
          <p:cNvPicPr>
            <a:picLocks noChangeAspect="1"/>
          </p:cNvPicPr>
          <p:nvPr/>
        </p:nvPicPr>
        <p:blipFill>
          <a:blip r:embed="rId2" cstate="print"/>
          <a:srcRect l="17280" r="21600"/>
          <a:stretch>
            <a:fillRect/>
          </a:stretch>
        </p:blipFill>
        <p:spPr>
          <a:xfrm>
            <a:off x="381000" y="476310"/>
            <a:ext cx="2895600" cy="2889944"/>
          </a:xfrm>
          <a:prstGeom prst="rect">
            <a:avLst/>
          </a:prstGeom>
        </p:spPr>
      </p:pic>
      <p:pic>
        <p:nvPicPr>
          <p:cNvPr id="2050" name="Picture 2" descr="C:\Users\tezer\Documents\OEAS_CCPO\CLIMATE\FloodPics_Dec9-2014\1507990_10152909719239621_7726622370707903254_n.jpg"/>
          <p:cNvPicPr>
            <a:picLocks noChangeAspect="1" noChangeArrowheads="1"/>
          </p:cNvPicPr>
          <p:nvPr/>
        </p:nvPicPr>
        <p:blipFill>
          <a:blip r:embed="rId3" cstate="print"/>
          <a:srcRect l="9000" t="6667" r="9000" b="18667"/>
          <a:stretch>
            <a:fillRect/>
          </a:stretch>
        </p:blipFill>
        <p:spPr bwMode="auto">
          <a:xfrm>
            <a:off x="5105400" y="3276600"/>
            <a:ext cx="3962400" cy="2514600"/>
          </a:xfrm>
          <a:prstGeom prst="rect">
            <a:avLst/>
          </a:prstGeom>
          <a:noFill/>
        </p:spPr>
      </p:pic>
      <p:pic>
        <p:nvPicPr>
          <p:cNvPr id="11" name="Picture 6" descr="Surge"/>
          <p:cNvPicPr>
            <a:picLocks noChangeAspect="1" noChangeArrowheads="1"/>
          </p:cNvPicPr>
          <p:nvPr/>
        </p:nvPicPr>
        <p:blipFill>
          <a:blip r:embed="rId4" cstate="print"/>
          <a:srcRect b="20870"/>
          <a:stretch>
            <a:fillRect/>
          </a:stretch>
        </p:blipFill>
        <p:spPr bwMode="auto">
          <a:xfrm>
            <a:off x="1" y="3067110"/>
            <a:ext cx="4980234" cy="214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3750" t="17500" r="13125" b="31250"/>
          <a:stretch>
            <a:fillRect/>
          </a:stretch>
        </p:blipFill>
        <p:spPr bwMode="auto">
          <a:xfrm>
            <a:off x="3733800" y="670560"/>
            <a:ext cx="5356108" cy="247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" y="457200"/>
            <a:ext cx="2871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Increased coastal erosion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-5137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Impacts of rising seas on Virginia’s environment and coasts:  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330810" y="609600"/>
            <a:ext cx="4965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Saltwater intrusion into Virginia’s marshland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3048000"/>
            <a:ext cx="4112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Increased damage from storm surges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523869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Increased frequency of tidal flooding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C:\Users\tezer\Documents\OEAS_CCPO\CLIMATE\NorfolkFlood_pics_8_25_12\SandyFlood_HagueMowbrayS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2000"/>
            <a:ext cx="1713023" cy="2286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905000" y="5943600"/>
            <a:ext cx="70104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Mitigation and adaptation planning must assess the risks involved in future sea level rise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rricanes_tracks_1933.png"/>
          <p:cNvPicPr>
            <a:picLocks noChangeAspect="1"/>
          </p:cNvPicPr>
          <p:nvPr/>
        </p:nvPicPr>
        <p:blipFill>
          <a:blip r:embed="rId3" cstate="print"/>
          <a:srcRect l="27486" t="31772" r="48101" b="41176"/>
          <a:stretch>
            <a:fillRect/>
          </a:stretch>
        </p:blipFill>
        <p:spPr>
          <a:xfrm>
            <a:off x="4114801" y="2551682"/>
            <a:ext cx="5029199" cy="43063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Hurricanes_tracks_2012.png"/>
          <p:cNvPicPr>
            <a:picLocks noChangeAspect="1"/>
          </p:cNvPicPr>
          <p:nvPr/>
        </p:nvPicPr>
        <p:blipFill>
          <a:blip r:embed="rId4" cstate="print"/>
          <a:srcRect l="27273" t="31765" r="48182" b="41176"/>
          <a:stretch>
            <a:fillRect/>
          </a:stretch>
        </p:blipFill>
        <p:spPr>
          <a:xfrm>
            <a:off x="-22032" y="0"/>
            <a:ext cx="4898831" cy="41735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070169" y="34290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2012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37369" y="609153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1933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1654314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Chesapeake-Potomac Hurricane of 1933- ~120 mph winds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6096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“Super-storm” Sandy- </a:t>
            </a:r>
          </a:p>
          <a:p>
            <a:pPr algn="ctr"/>
            <a:r>
              <a:rPr lang="en-US" sz="2000" dirty="0" smtClean="0"/>
              <a:t>~100 mph winds</a:t>
            </a:r>
            <a:endParaRPr lang="en-US" sz="2000" dirty="0"/>
          </a:p>
        </p:txBody>
      </p:sp>
      <p:pic>
        <p:nvPicPr>
          <p:cNvPr id="4" name="Picture 3" descr="Hurricanes_tracks_1933.png"/>
          <p:cNvPicPr>
            <a:picLocks noChangeAspect="1"/>
          </p:cNvPicPr>
          <p:nvPr/>
        </p:nvPicPr>
        <p:blipFill>
          <a:blip r:embed="rId3" cstate="print"/>
          <a:srcRect l="28468" t="5882" r="20909" b="88962"/>
          <a:stretch>
            <a:fillRect/>
          </a:stretch>
        </p:blipFill>
        <p:spPr>
          <a:xfrm>
            <a:off x="2245304" y="0"/>
            <a:ext cx="5755696" cy="452985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5410200" y="2286000"/>
            <a:ext cx="1295400" cy="1676400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828800" y="990600"/>
            <a:ext cx="3581400" cy="76200"/>
          </a:xfrm>
          <a:prstGeom prst="straightConnector1">
            <a:avLst/>
          </a:prstGeom>
          <a:ln w="38100">
            <a:solidFill>
              <a:schemeClr val="bg1"/>
            </a:solidFill>
            <a:tailEnd type="stealth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" y="4382631"/>
            <a:ext cx="3962400" cy="2246769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How would the frequency, path and intensity of tropical storms and hurricanes change in the future?</a:t>
            </a:r>
          </a:p>
          <a:p>
            <a:pPr algn="ctr"/>
            <a:endParaRPr lang="en-US" sz="2000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/>
              <a:t>Even if future storms will not be stronger, SLR would result in higher storm surge and more damage!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TopStorms.png"/>
          <p:cNvPicPr>
            <a:picLocks noChangeAspect="1"/>
          </p:cNvPicPr>
          <p:nvPr/>
        </p:nvPicPr>
        <p:blipFill>
          <a:blip r:embed="rId2" cstate="print"/>
          <a:srcRect l="7500" t="6667" r="8750" b="5000"/>
          <a:stretch>
            <a:fillRect/>
          </a:stretch>
        </p:blipFill>
        <p:spPr>
          <a:xfrm>
            <a:off x="495289" y="482876"/>
            <a:ext cx="7962911" cy="62989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0"/>
            <a:ext cx="4742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Top storm surges in Norfolk, VA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1219200" y="1447800"/>
            <a:ext cx="228600" cy="44196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19200" y="1447800"/>
            <a:ext cx="228600" cy="4419600"/>
          </a:xfrm>
          <a:prstGeom prst="rect">
            <a:avLst/>
          </a:prstGeom>
          <a:noFill/>
          <a:ln w="38100">
            <a:solidFill>
              <a:schemeClr val="bg1"/>
            </a:solidFill>
            <a:prstDash val="sysDash"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77084 -0.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" y="-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7087"/>
            <a:ext cx="9067800" cy="66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858000" y="1828800"/>
            <a:ext cx="2286000" cy="495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7087"/>
            <a:ext cx="9067800" cy="66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924800" y="1828800"/>
            <a:ext cx="1219200" cy="4953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7087"/>
            <a:ext cx="9067800" cy="66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162"/>
            <a:ext cx="9144000" cy="563562"/>
          </a:xfrm>
        </p:spPr>
        <p:txBody>
          <a:bodyPr>
            <a:noAutofit/>
          </a:bodyPr>
          <a:lstStyle/>
          <a:p>
            <a:r>
              <a:rPr lang="en-US" sz="2400" dirty="0" smtClean="0"/>
              <a:t>Flooding affects universities, navy, commerce, medical facilities, etc. </a:t>
            </a:r>
            <a:endParaRPr lang="en-US" sz="2400" dirty="0"/>
          </a:p>
        </p:txBody>
      </p:sp>
      <p:pic>
        <p:nvPicPr>
          <p:cNvPr id="4" name="Content Placeholder 3" descr="Irene_campus_3d_revAug24_12a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90553"/>
            <a:ext cx="9061374" cy="43462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854151">
            <a:off x="367851" y="2763594"/>
            <a:ext cx="42174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Old Dominion Univ.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 campus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5400" y="685800"/>
            <a:ext cx="36083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Major road to Naval Station Norfolk</a:t>
            </a:r>
          </a:p>
          <a:p>
            <a:r>
              <a:rPr lang="en-US" b="1" dirty="0" smtClean="0"/>
              <a:t>(world’s largest navy base)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257800" y="1371600"/>
            <a:ext cx="609600" cy="10668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58674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to Eastern VA Medical School and Sentara Norfolk General Hospital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895600" y="5181600"/>
            <a:ext cx="533400" cy="7620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8155055">
            <a:off x="2855264" y="3866712"/>
            <a:ext cx="275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Hampton Blvd, Norfolk, VA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 rot="970921">
            <a:off x="4750866" y="4659597"/>
            <a:ext cx="147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sym typeface="Wingdings" pitchFamily="2" charset="2"/>
              </a:rPr>
              <a:t> m</a:t>
            </a:r>
            <a:r>
              <a:rPr lang="en-US" sz="2000" b="1" dirty="0" smtClean="0">
                <a:solidFill>
                  <a:schemeClr val="bg1"/>
                </a:solidFill>
              </a:rPr>
              <a:t>y office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89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018" t="2286" r="1761" b="13714"/>
          <a:stretch>
            <a:fillRect/>
          </a:stretch>
        </p:blipFill>
        <p:spPr bwMode="auto">
          <a:xfrm>
            <a:off x="533400" y="1"/>
            <a:ext cx="8053537" cy="68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038600"/>
            <a:ext cx="251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Major federal facilities in Hampton Roads  may be affected by rising seas: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Air bases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Navy bases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Coastguard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NASA Langley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Jefferson Lab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 Shipyards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106362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GB" sz="2700" dirty="0" smtClean="0"/>
              <a:t>What can we do to reduce the risk?</a:t>
            </a: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Adaptation and mitigation options</a:t>
            </a:r>
            <a:br>
              <a:rPr lang="en-GB" sz="4000" dirty="0" smtClean="0"/>
            </a:br>
            <a:r>
              <a:rPr lang="en-GB" sz="2200" dirty="0" smtClean="0"/>
              <a:t>(Note: many European countries are far ahead of the US in developing strategies to address sea level rise-  see Amsterdam, Venice, London, etc.)</a:t>
            </a:r>
          </a:p>
        </p:txBody>
      </p:sp>
      <p:pic>
        <p:nvPicPr>
          <p:cNvPr id="9219" name="Content Placeholder 3" descr="Figure 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01"/>
          <a:stretch>
            <a:fillRect/>
          </a:stretch>
        </p:blipFill>
        <p:spPr>
          <a:xfrm>
            <a:off x="76200" y="1676400"/>
            <a:ext cx="5845986" cy="5134616"/>
          </a:xfrm>
        </p:spPr>
      </p:pic>
      <p:sp>
        <p:nvSpPr>
          <p:cNvPr id="9220" name="TextBox 647"/>
          <p:cNvSpPr txBox="1">
            <a:spLocks noChangeArrowheads="1"/>
          </p:cNvSpPr>
          <p:nvPr/>
        </p:nvSpPr>
        <p:spPr bwMode="auto">
          <a:xfrm>
            <a:off x="0" y="6528796"/>
            <a:ext cx="58539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Source: Nicholls (2010) </a:t>
            </a:r>
            <a:r>
              <a:rPr lang="en-GB" sz="1400" dirty="0" smtClean="0">
                <a:solidFill>
                  <a:schemeClr val="bg1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</a:rPr>
              <a:t>“Understanding Sea-Level Rise and Variability”</a:t>
            </a: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1696462"/>
            <a:ext cx="3114675" cy="50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3229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rfolk_house_lif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0352"/>
            <a:ext cx="9144000" cy="6327648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373947" y="0"/>
            <a:ext cx="82886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/>
              <a:t>Example of </a:t>
            </a:r>
            <a:r>
              <a:rPr lang="en-US" sz="2800" b="1" dirty="0" smtClean="0">
                <a:solidFill>
                  <a:srgbClr val="FFFF00"/>
                </a:solidFill>
              </a:rPr>
              <a:t>accommodation</a:t>
            </a:r>
            <a:r>
              <a:rPr lang="en-US" sz="2800" dirty="0" smtClean="0"/>
              <a:t>:   raising houses in Norfolk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33400"/>
            <a:ext cx="269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Cost: ~$100,000 per house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533400"/>
            <a:ext cx="41586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Repetitive flood damage claims in Norfolk: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(source: Norfolk City Planning Dept.)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2009- ~200 claims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2011- ~750 claims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2012- ~900 claims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Users\tezer\Documents\OEAS_CCPO\CLIMATE\NorfolkFlood_pics_8_25_12\Storm_10_09_2013\IMG-20131013-00023.jpg"/>
          <p:cNvPicPr>
            <a:picLocks noChangeAspect="1" noChangeArrowheads="1"/>
          </p:cNvPicPr>
          <p:nvPr/>
        </p:nvPicPr>
        <p:blipFill>
          <a:blip r:embed="rId2" cstate="print"/>
          <a:srcRect r="3867" b="11719"/>
          <a:stretch>
            <a:fillRect/>
          </a:stretch>
        </p:blipFill>
        <p:spPr bwMode="auto">
          <a:xfrm>
            <a:off x="304800" y="903875"/>
            <a:ext cx="8534400" cy="5877925"/>
          </a:xfrm>
          <a:prstGeom prst="rect">
            <a:avLst/>
          </a:prstGeom>
          <a:noFill/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457200" y="0"/>
            <a:ext cx="787343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 smtClean="0"/>
              <a:t>Example of </a:t>
            </a:r>
            <a:r>
              <a:rPr lang="en-US" sz="2800" b="1" dirty="0" smtClean="0">
                <a:solidFill>
                  <a:srgbClr val="FFFF00"/>
                </a:solidFill>
              </a:rPr>
              <a:t>protecting</a:t>
            </a:r>
            <a:r>
              <a:rPr lang="en-US" sz="2800" dirty="0" smtClean="0"/>
              <a:t>  methods: </a:t>
            </a:r>
          </a:p>
          <a:p>
            <a:pPr algn="ctr"/>
            <a:r>
              <a:rPr lang="en-US" sz="2800" dirty="0" smtClean="0"/>
              <a:t>flood gates in downtown Norfolk (may need more…) </a:t>
            </a:r>
            <a:endParaRPr lang="en-US" sz="28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553200" y="2057400"/>
            <a:ext cx="1371600" cy="2209800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267200" y="1905000"/>
            <a:ext cx="1371600" cy="2209800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362200" y="1752600"/>
            <a:ext cx="1371600" cy="2209800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93394" y="1676400"/>
            <a:ext cx="1147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flood gate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1600200"/>
            <a:ext cx="113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flood wall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1383268"/>
            <a:ext cx="174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pumping station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storical_Norfolk_01.jpg"/>
          <p:cNvPicPr>
            <a:picLocks noChangeAspect="1"/>
          </p:cNvPicPr>
          <p:nvPr/>
        </p:nvPicPr>
        <p:blipFill>
          <a:blip r:embed="rId2" cstate="print"/>
          <a:srcRect l="10585" r="10441"/>
          <a:stretch>
            <a:fillRect/>
          </a:stretch>
        </p:blipFill>
        <p:spPr>
          <a:xfrm>
            <a:off x="0" y="0"/>
            <a:ext cx="7220496" cy="4715118"/>
          </a:xfrm>
          <a:prstGeom prst="rect">
            <a:avLst/>
          </a:prstGeom>
        </p:spPr>
      </p:pic>
      <p:pic>
        <p:nvPicPr>
          <p:cNvPr id="2" name="Picture 1" descr="Norfolk-Harbor-Park.jpg"/>
          <p:cNvPicPr>
            <a:picLocks noChangeAspect="1"/>
          </p:cNvPicPr>
          <p:nvPr/>
        </p:nvPicPr>
        <p:blipFill>
          <a:blip r:embed="rId3" cstate="print"/>
          <a:srcRect l="9600" r="19200" b="4800"/>
          <a:stretch>
            <a:fillRect/>
          </a:stretch>
        </p:blipFill>
        <p:spPr>
          <a:xfrm>
            <a:off x="5074920" y="3230880"/>
            <a:ext cx="4069080" cy="36271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43000" y="228600"/>
            <a:ext cx="4881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Norfolk in 1897 (population ~20,000)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6200" y="47244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… and Norfolk today (pop. ~250,000)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62800" y="76200"/>
            <a:ext cx="198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 the landscape changed, so did the vulnerability and risk associated with sea level rise.</a:t>
            </a:r>
            <a:endParaRPr lang="en-US" sz="2000" dirty="0"/>
          </a:p>
        </p:txBody>
      </p:sp>
      <p:pic>
        <p:nvPicPr>
          <p:cNvPr id="8" name="Picture 7" descr="Norfolk_Navy.jpg"/>
          <p:cNvPicPr>
            <a:picLocks noChangeAspect="1"/>
          </p:cNvPicPr>
          <p:nvPr/>
        </p:nvPicPr>
        <p:blipFill>
          <a:blip r:embed="rId4" cstate="print"/>
          <a:srcRect l="7961" t="13895" r="5308" b="9263"/>
          <a:stretch>
            <a:fillRect/>
          </a:stretch>
        </p:blipFill>
        <p:spPr>
          <a:xfrm>
            <a:off x="2438400" y="5486401"/>
            <a:ext cx="2555955" cy="1371600"/>
          </a:xfrm>
          <a:prstGeom prst="rect">
            <a:avLst/>
          </a:prstGeom>
        </p:spPr>
      </p:pic>
      <p:pic>
        <p:nvPicPr>
          <p:cNvPr id="9" name="Picture 8" descr="half-moone-termin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410200"/>
            <a:ext cx="2347784" cy="1447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311" y="5105400"/>
            <a:ext cx="508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Cruise ship terminal         World’s largest Navy base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86200" y="685800"/>
            <a:ext cx="16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Chesapeake Bay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141106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Elizabeth River</a:t>
            </a:r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1563" t="23750" r="6563" b="12500"/>
          <a:stretch>
            <a:fillRect/>
          </a:stretch>
        </p:blipFill>
        <p:spPr bwMode="auto">
          <a:xfrm>
            <a:off x="1066800" y="838200"/>
            <a:ext cx="7086600" cy="471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Future projections of global SLR (e.g., IPCC reports) give too large range for practical local planning….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6388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 we need to do better in projecting local sea level rise and assess the increased risks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andyFlood_Stockley_Gardens.jpg"/>
          <p:cNvPicPr>
            <a:picLocks noChangeAspect="1"/>
          </p:cNvPicPr>
          <p:nvPr/>
        </p:nvPicPr>
        <p:blipFill>
          <a:blip r:embed="rId2" cstate="print"/>
          <a:srcRect t="9000" b="19125"/>
          <a:stretch>
            <a:fillRect/>
          </a:stretch>
        </p:blipFill>
        <p:spPr>
          <a:xfrm>
            <a:off x="4456054" y="2362200"/>
            <a:ext cx="4611745" cy="44196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609600"/>
            <a:ext cx="4267200" cy="838200"/>
          </a:xfrm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/>
              <a:t>Thank You</a:t>
            </a:r>
            <a:endParaRPr lang="en-US" sz="5400" b="1" dirty="0"/>
          </a:p>
        </p:txBody>
      </p:sp>
      <p:pic>
        <p:nvPicPr>
          <p:cNvPr id="4" name="Picture 3" descr="IMG_0553.JPG"/>
          <p:cNvPicPr>
            <a:picLocks noChangeAspect="1"/>
          </p:cNvPicPr>
          <p:nvPr/>
        </p:nvPicPr>
        <p:blipFill>
          <a:blip r:embed="rId3" cstate="print"/>
          <a:srcRect l="20278" t="6322" r="12778" b="2005"/>
          <a:stretch>
            <a:fillRect/>
          </a:stretch>
        </p:blipFill>
        <p:spPr>
          <a:xfrm>
            <a:off x="0" y="2338885"/>
            <a:ext cx="4343400" cy="44429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6172200"/>
            <a:ext cx="2096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before Sandy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822365" y="6172200"/>
            <a:ext cx="1841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after Sandy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0"/>
            <a:ext cx="5181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We have seen floods in Virginia for many years, but their frequency and severity increased over time…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/>
              <a:t>What factors contribute to local risks?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36533" y="1524000"/>
            <a:ext cx="284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thermal expansion</a:t>
            </a:r>
          </a:p>
          <a:p>
            <a:pPr algn="ctr"/>
            <a:r>
              <a:rPr lang="en-US" dirty="0" smtClean="0"/>
              <a:t>melting ice sheets &amp; glaciers</a:t>
            </a:r>
          </a:p>
          <a:p>
            <a:pPr algn="ctr"/>
            <a:r>
              <a:rPr lang="en-US" dirty="0" smtClean="0"/>
              <a:t>volume change</a:t>
            </a:r>
            <a:endParaRPr lang="en-US" dirty="0"/>
          </a:p>
        </p:txBody>
      </p:sp>
      <p:pic>
        <p:nvPicPr>
          <p:cNvPr id="17" name="Picture 16" descr="Glacier_Melting_02.jpg"/>
          <p:cNvPicPr>
            <a:picLocks noChangeAspect="1"/>
          </p:cNvPicPr>
          <p:nvPr/>
        </p:nvPicPr>
        <p:blipFill>
          <a:blip r:embed="rId2" cstate="print"/>
          <a:srcRect l="20531" r="6317" b="5612"/>
          <a:stretch>
            <a:fillRect/>
          </a:stretch>
        </p:blipFill>
        <p:spPr>
          <a:xfrm>
            <a:off x="7010400" y="1371600"/>
            <a:ext cx="2057400" cy="1493261"/>
          </a:xfrm>
          <a:prstGeom prst="rect">
            <a:avLst/>
          </a:prstGeom>
        </p:spPr>
      </p:pic>
      <p:pic>
        <p:nvPicPr>
          <p:cNvPr id="21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73" r="4900" b="1237"/>
          <a:stretch>
            <a:fillRect/>
          </a:stretch>
        </p:blipFill>
        <p:spPr>
          <a:xfrm rot="5400000">
            <a:off x="6536051" y="2529650"/>
            <a:ext cx="2165798" cy="289770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19400" y="3267670"/>
            <a:ext cx="3352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Glacial </a:t>
            </a:r>
            <a:r>
              <a:rPr lang="en-US" dirty="0" err="1" smtClean="0"/>
              <a:t>Isostatic</a:t>
            </a:r>
            <a:r>
              <a:rPr lang="en-US" dirty="0" smtClean="0"/>
              <a:t> Adjustment (GIA)</a:t>
            </a:r>
          </a:p>
          <a:p>
            <a:pPr algn="ctr"/>
            <a:r>
              <a:rPr lang="en-US" dirty="0" smtClean="0"/>
              <a:t>groundwater extraction, hydrology, geology, etc.</a:t>
            </a:r>
          </a:p>
        </p:txBody>
      </p:sp>
      <p:pic>
        <p:nvPicPr>
          <p:cNvPr id="1026" name="Picture 2" descr="C:\Users\tezer\Documents\PAPERS\2013_SLR_US_EastCoast\MAPS\Gulf_Stream_SST.gif"/>
          <p:cNvPicPr>
            <a:picLocks noChangeAspect="1" noChangeArrowheads="1"/>
          </p:cNvPicPr>
          <p:nvPr/>
        </p:nvPicPr>
        <p:blipFill>
          <a:blip r:embed="rId4" cstate="print"/>
          <a:srcRect l="15000" t="30000" r="24375" b="13125"/>
          <a:stretch>
            <a:fillRect/>
          </a:stretch>
        </p:blipFill>
        <p:spPr bwMode="auto">
          <a:xfrm>
            <a:off x="7162800" y="5105400"/>
            <a:ext cx="1828800" cy="1715678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3505200" y="5373469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Gulf Stream, Atlantic  Circulation (AMOC), N. Atlantic Oscillations (NAO)</a:t>
            </a:r>
          </a:p>
        </p:txBody>
      </p:sp>
      <p:pic>
        <p:nvPicPr>
          <p:cNvPr id="11" name="Picture 10" descr="1933_Granby_S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2600" y="1"/>
            <a:ext cx="1676400" cy="1319430"/>
          </a:xfrm>
          <a:prstGeom prst="rect">
            <a:avLst/>
          </a:prstGeom>
        </p:spPr>
      </p:pic>
      <p:pic>
        <p:nvPicPr>
          <p:cNvPr id="12" name="Picture 11" descr="2009_Flood_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29475" y="0"/>
            <a:ext cx="1914525" cy="1276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38800" y="1002268"/>
            <a:ext cx="1482842" cy="369332"/>
          </a:xfrm>
          <a:prstGeom prst="rect">
            <a:avLst/>
          </a:prstGeom>
          <a:noFill/>
          <a:effectLst>
            <a:innerShdw blurRad="63500" dist="50800" dir="13500000">
              <a:schemeClr val="tx1">
                <a:alpha val="50000"/>
              </a:schemeClr>
            </a:inn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Norfolk, 1933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1002268"/>
            <a:ext cx="148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Norfolk, 2009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9514698">
            <a:off x="7838005" y="5770368"/>
            <a:ext cx="129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Gulf Stream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797623"/>
            <a:ext cx="321235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In VA/NC: land is sinking while SL is rising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191518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 Global Sea Rise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351538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 Land Subsidence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400" y="5141893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</a:rPr>
              <a:t> Oceanic &amp; Atmospheric 	Dynamics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21422789">
            <a:off x="7139590" y="5199020"/>
            <a:ext cx="69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        MD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        VA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    NC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2438400"/>
            <a:ext cx="5867400" cy="830997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Risk: acceleration in Greenland &amp; Antarctic ice melt could be catastrophic…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1" y="4267200"/>
            <a:ext cx="5791200" cy="830997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Risk: local SLR is much faster in VA than farther north or south…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0" y="6019800"/>
            <a:ext cx="7162800" cy="830997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Risk:  acceleration of SLR is larger in some locations; unpredictable variations in sea level over short periods…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3" grpId="0"/>
      <p:bldP spid="24" grpId="0"/>
      <p:bldP spid="16" grpId="0"/>
      <p:bldP spid="18" grpId="0" animBg="1"/>
      <p:bldP spid="19" grpId="0"/>
      <p:bldP spid="20" grpId="0"/>
      <p:bldP spid="25" grpId="0"/>
      <p:bldP spid="27" grpId="0"/>
      <p:bldP spid="22" grpId="0" animBg="1"/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_Glob_Alt_Sewells.png"/>
          <p:cNvPicPr>
            <a:picLocks noChangeAspect="1"/>
          </p:cNvPicPr>
          <p:nvPr/>
        </p:nvPicPr>
        <p:blipFill>
          <a:blip r:embed="rId2" cstate="print"/>
          <a:srcRect l="6250" t="1667" r="8750" b="5000"/>
          <a:stretch>
            <a:fillRect/>
          </a:stretch>
        </p:blipFill>
        <p:spPr>
          <a:xfrm>
            <a:off x="114289" y="457218"/>
            <a:ext cx="7772422" cy="64007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-4465"/>
            <a:ext cx="8503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Impact of Sea Level Rise (SLR) on local storm surge in Norfolk, VA 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 rot="21079148">
            <a:off x="702168" y="4909786"/>
            <a:ext cx="248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Tide gauge data (global)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531524">
            <a:off x="7088019" y="4555543"/>
            <a:ext cx="990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Satellite </a:t>
            </a:r>
          </a:p>
          <a:p>
            <a:pPr algn="ctr"/>
            <a:r>
              <a:rPr lang="en-US" dirty="0" smtClean="0">
                <a:solidFill>
                  <a:srgbClr val="002060"/>
                </a:solidFill>
              </a:rPr>
              <a:t>data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Right Brace 5"/>
          <p:cNvSpPr/>
          <p:nvPr/>
        </p:nvSpPr>
        <p:spPr>
          <a:xfrm rot="4116244">
            <a:off x="7216206" y="4212817"/>
            <a:ext cx="291326" cy="838200"/>
          </a:xfrm>
          <a:prstGeom prst="rightBrace">
            <a:avLst>
              <a:gd name="adj1" fmla="val 8333"/>
              <a:gd name="adj2" fmla="val 48253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0021351">
            <a:off x="3901731" y="3614386"/>
            <a:ext cx="263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Local tide gauge (Norfolk)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010400" y="990600"/>
            <a:ext cx="152400" cy="228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92189" y="914400"/>
            <a:ext cx="1594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Storm surge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62000" y="5715000"/>
            <a:ext cx="7010400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086600" y="1295400"/>
            <a:ext cx="0" cy="160020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086600" y="4572000"/>
            <a:ext cx="0" cy="106680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086600" y="3124200"/>
            <a:ext cx="0" cy="114300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43600" y="5105400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Global SLR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3669268"/>
            <a:ext cx="106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Local SLR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00" y="17158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Storm and tide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3233057" y="1866900"/>
            <a:ext cx="4588329" cy="3086100"/>
          </a:xfrm>
          <a:custGeom>
            <a:avLst/>
            <a:gdLst>
              <a:gd name="connsiteX0" fmla="*/ 0 w 4588329"/>
              <a:gd name="connsiteY0" fmla="*/ 3086100 h 3086100"/>
              <a:gd name="connsiteX1" fmla="*/ 2122714 w 4588329"/>
              <a:gd name="connsiteY1" fmla="*/ 2204357 h 3086100"/>
              <a:gd name="connsiteX2" fmla="*/ 3935186 w 4588329"/>
              <a:gd name="connsiteY2" fmla="*/ 1191986 h 3086100"/>
              <a:gd name="connsiteX3" fmla="*/ 4588329 w 4588329"/>
              <a:gd name="connsiteY3" fmla="*/ 0 h 308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8329" h="3086100">
                <a:moveTo>
                  <a:pt x="0" y="3086100"/>
                </a:moveTo>
                <a:cubicBezTo>
                  <a:pt x="733425" y="2803071"/>
                  <a:pt x="1466850" y="2520043"/>
                  <a:pt x="2122714" y="2204357"/>
                </a:cubicBezTo>
                <a:cubicBezTo>
                  <a:pt x="2778578" y="1888671"/>
                  <a:pt x="3524250" y="1559379"/>
                  <a:pt x="3935186" y="1191986"/>
                </a:cubicBezTo>
                <a:cubicBezTo>
                  <a:pt x="4346122" y="824593"/>
                  <a:pt x="4467225" y="412296"/>
                  <a:pt x="4588329" y="0"/>
                </a:cubicBezTo>
              </a:path>
            </a:pathLst>
          </a:cu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/>
          <p:cNvSpPr/>
          <p:nvPr/>
        </p:nvSpPr>
        <p:spPr>
          <a:xfrm>
            <a:off x="7924800" y="2743200"/>
            <a:ext cx="228600" cy="1447800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/>
          <p:cNvSpPr/>
          <p:nvPr/>
        </p:nvSpPr>
        <p:spPr>
          <a:xfrm>
            <a:off x="7924800" y="1828800"/>
            <a:ext cx="228600" cy="762000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735661" y="4382869"/>
            <a:ext cx="1408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Post glacial land </a:t>
            </a:r>
          </a:p>
          <a:p>
            <a:pPr algn="ctr"/>
            <a:r>
              <a:rPr lang="en-US" dirty="0" smtClean="0"/>
              <a:t>subsidence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772400" y="457200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Recent SLR acceleration due to ocean dynamics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8171769" y="3465731"/>
            <a:ext cx="210231" cy="95386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25" idx="2"/>
          </p:cNvCxnSpPr>
          <p:nvPr/>
        </p:nvCxnSpPr>
        <p:spPr>
          <a:xfrm flipV="1">
            <a:off x="8153400" y="1657529"/>
            <a:ext cx="381000" cy="55227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18" grpId="0" animBg="1"/>
      <p:bldP spid="22" grpId="0" animBg="1"/>
      <p:bldP spid="23" grpId="0" animBg="1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_long_sh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451264"/>
            <a:ext cx="6172200" cy="533053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76200"/>
            <a:ext cx="9144000" cy="1447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 prepare for future </a:t>
            </a:r>
            <a:r>
              <a:rPr lang="en-US" sz="2400" dirty="0" smtClean="0">
                <a:latin typeface="+mj-lt"/>
                <a:ea typeface="+mj-ea"/>
                <a:cs typeface="+mj-cs"/>
              </a:rPr>
              <a:t>sea level rise (SLR)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we need to know: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What are the trends of SLR in Virginia?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latin typeface="+mj-lt"/>
                <a:ea typeface="+mj-ea"/>
                <a:cs typeface="+mj-cs"/>
              </a:rPr>
              <a:t> Are they constant or changing?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How are they compared to Global SLR?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1752600"/>
            <a:ext cx="3886200" cy="5029200"/>
          </a:xfrm>
          <a:prstGeom prst="rect">
            <a:avLst/>
          </a:prstGeom>
        </p:spPr>
      </p:pic>
      <p:pic>
        <p:nvPicPr>
          <p:cNvPr id="6" name="Picture 5" descr="SL_monthly_trend_B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177" y="0"/>
            <a:ext cx="499622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0"/>
            <a:ext cx="403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Long (40-110 yrs) sea level records: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increase SLR rate from ~</a:t>
            </a:r>
            <a:r>
              <a:rPr lang="en-US" b="1" dirty="0" smtClean="0">
                <a:solidFill>
                  <a:srgbClr val="FFFF00"/>
                </a:solidFill>
              </a:rPr>
              <a:t>2.4 mm/y </a:t>
            </a:r>
            <a:r>
              <a:rPr lang="en-US" dirty="0" smtClean="0"/>
              <a:t>(50s-80s) to ~</a:t>
            </a:r>
            <a:r>
              <a:rPr lang="en-US" b="1" dirty="0" smtClean="0">
                <a:solidFill>
                  <a:srgbClr val="FFFF00"/>
                </a:solidFill>
              </a:rPr>
              <a:t>4.5 mm/y </a:t>
            </a:r>
            <a:r>
              <a:rPr lang="en-US" dirty="0" smtClean="0"/>
              <a:t>(80s-today)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higher SLR in lower CB, ~</a:t>
            </a:r>
            <a:r>
              <a:rPr lang="en-US" b="1" dirty="0" smtClean="0">
                <a:solidFill>
                  <a:srgbClr val="FFFF00"/>
                </a:solidFill>
              </a:rPr>
              <a:t>5.3 mm/y</a:t>
            </a:r>
            <a:r>
              <a:rPr lang="en-US" dirty="0" smtClean="0"/>
              <a:t>, than upper CB, ~</a:t>
            </a:r>
            <a:r>
              <a:rPr lang="en-US" b="1" dirty="0" smtClean="0">
                <a:solidFill>
                  <a:srgbClr val="FFFF00"/>
                </a:solidFill>
              </a:rPr>
              <a:t>4.3 mm/y </a:t>
            </a:r>
            <a:r>
              <a:rPr lang="en-US" dirty="0" smtClean="0"/>
              <a:t>and Eastern Shore Peninsula, </a:t>
            </a:r>
            <a:r>
              <a:rPr lang="en-US" b="1" dirty="0" smtClean="0">
                <a:solidFill>
                  <a:srgbClr val="FFFF00"/>
                </a:solidFill>
              </a:rPr>
              <a:t>3.9 mm/y</a:t>
            </a:r>
          </a:p>
        </p:txBody>
      </p:sp>
      <p:sp>
        <p:nvSpPr>
          <p:cNvPr id="8" name="Oval 7"/>
          <p:cNvSpPr/>
          <p:nvPr/>
        </p:nvSpPr>
        <p:spPr>
          <a:xfrm>
            <a:off x="6858000" y="2057400"/>
            <a:ext cx="68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10400" y="2514600"/>
            <a:ext cx="68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91200" y="2667000"/>
            <a:ext cx="68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629400" y="3657600"/>
            <a:ext cx="68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10400" y="5410200"/>
            <a:ext cx="6858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96200" y="5638800"/>
            <a:ext cx="685800" cy="381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543800" y="5943600"/>
            <a:ext cx="6858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781800" y="5943600"/>
            <a:ext cx="6858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33400" y="5791200"/>
            <a:ext cx="6858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33400" y="5029200"/>
            <a:ext cx="6858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3400" y="4267200"/>
            <a:ext cx="762000" cy="381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3400" y="3505200"/>
            <a:ext cx="7620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09600" y="2743200"/>
            <a:ext cx="6858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09600" y="1981200"/>
            <a:ext cx="838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3400" y="1219200"/>
            <a:ext cx="838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33400" y="457200"/>
            <a:ext cx="838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29255" y="0"/>
            <a:ext cx="1080745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1953-1983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10000" y="0"/>
            <a:ext cx="117371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2060"/>
                </a:solidFill>
              </a:rPr>
              <a:t>  1983-2013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00479" y="0"/>
            <a:ext cx="1742721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Monthly Sea Level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33805" y="205740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4.08 mm/y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86205" y="251460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4.31 mm/y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38800" y="236220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4.14 mm/y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48400" y="335280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4.88 mm/y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81600" y="1981200"/>
            <a:ext cx="1215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SLR past 30yr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00800" y="5102423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4.39 mm/y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24600" y="6245423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5.86 mm/y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48600" y="6245423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5.55 mm/y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686205" y="5254823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3.93 mm/y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74674" y="1752600"/>
            <a:ext cx="3886200" cy="5029200"/>
          </a:xfrm>
          <a:prstGeom prst="rect">
            <a:avLst/>
          </a:prstGeom>
        </p:spPr>
      </p:pic>
      <p:pic>
        <p:nvPicPr>
          <p:cNvPr id="6" name="Picture 5" descr="SL_monthly_short_B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655" y="0"/>
            <a:ext cx="501774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Short (10-20 yrs) sea level records in VA: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even larger SLR rate, ~</a:t>
            </a:r>
            <a:r>
              <a:rPr lang="en-US" b="1" dirty="0" smtClean="0">
                <a:solidFill>
                  <a:srgbClr val="FFFF00"/>
                </a:solidFill>
              </a:rPr>
              <a:t>5.7 mm/y </a:t>
            </a:r>
            <a:r>
              <a:rPr lang="en-US" dirty="0" smtClean="0"/>
              <a:t>, in recent years than in long records</a:t>
            </a:r>
          </a:p>
        </p:txBody>
      </p:sp>
      <p:sp>
        <p:nvSpPr>
          <p:cNvPr id="8" name="Oval 7"/>
          <p:cNvSpPr/>
          <p:nvPr/>
        </p:nvSpPr>
        <p:spPr>
          <a:xfrm>
            <a:off x="7010400" y="4191000"/>
            <a:ext cx="6858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239000" y="6248400"/>
            <a:ext cx="6858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81800" y="4800600"/>
            <a:ext cx="6858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553200" y="5562600"/>
            <a:ext cx="6858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53400" y="4876800"/>
            <a:ext cx="685800" cy="381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600200" y="5410200"/>
            <a:ext cx="990600" cy="381000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676400" y="4191000"/>
            <a:ext cx="6858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676400" y="2895600"/>
            <a:ext cx="6858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676400" y="1600200"/>
            <a:ext cx="6858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676400" y="304800"/>
            <a:ext cx="685800" cy="3810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96000" y="419100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6.07 mm/y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14605" y="6321623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5.95 mm/y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57405" y="480060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5.48 mm/y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91200" y="533400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5.34 mm/y</a:t>
            </a:r>
            <a:endParaRPr lang="en-US" sz="14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91005" y="4648200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</a:rPr>
              <a:t>4.11 mm/y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76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Summary of estimated sea level rise around the Chesapeake Bay:</a:t>
            </a:r>
          </a:p>
          <a:p>
            <a:pPr algn="ctr"/>
            <a:r>
              <a:rPr lang="en-US" sz="2400" dirty="0" smtClean="0"/>
              <a:t>Rising faster than global SLR and rates increase (acceleration)</a:t>
            </a:r>
            <a:endParaRPr lang="en-US" sz="24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617451" y="1524000"/>
            <a:ext cx="0" cy="4572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8282338" y="1524000"/>
            <a:ext cx="0" cy="457200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93451" y="1143000"/>
            <a:ext cx="2030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SLR (mm/year)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1143000"/>
            <a:ext cx="2441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SLR (feet/century)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133882" y="5334000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2 -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33882" y="4505980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3 -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133882" y="3581400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4 -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133882" y="2667000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5 -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2160251" y="1676400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6 -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8229600" y="4495800"/>
            <a:ext cx="833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- 1.0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8255969" y="1676400"/>
            <a:ext cx="833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- 2.0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8286655" y="3048000"/>
            <a:ext cx="833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- 1.5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2743200" y="6182380"/>
            <a:ext cx="17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1953-1983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0" y="6172200"/>
            <a:ext cx="17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1983-2013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6400800" y="6172200"/>
            <a:ext cx="1757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2000-2014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2895600" y="5105400"/>
            <a:ext cx="1447800" cy="9906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724400" y="3352800"/>
            <a:ext cx="1447800" cy="27432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553200" y="2209800"/>
            <a:ext cx="1447800" cy="38862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590800" y="6096000"/>
            <a:ext cx="5715000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4495800"/>
            <a:ext cx="8305800" cy="0"/>
          </a:xfrm>
          <a:prstGeom prst="line">
            <a:avLst/>
          </a:prstGeom>
          <a:ln w="444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0" y="5867400"/>
            <a:ext cx="8305800" cy="0"/>
          </a:xfrm>
          <a:prstGeom prst="line">
            <a:avLst/>
          </a:prstGeom>
          <a:ln w="444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12724" y="4154269"/>
            <a:ext cx="2178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SLR past 20yrs</a:t>
            </a:r>
          </a:p>
          <a:p>
            <a:r>
              <a:rPr lang="en-US" dirty="0" smtClean="0"/>
              <a:t>(from satellites)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12724" y="5525869"/>
            <a:ext cx="1899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SLR 100 yrs</a:t>
            </a:r>
          </a:p>
          <a:p>
            <a:r>
              <a:rPr lang="en-US" dirty="0" smtClean="0"/>
              <a:t>(from tide gauges)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24001</TotalTime>
  <Words>1209</Words>
  <Application>Microsoft Office PowerPoint</Application>
  <PresentationFormat>On-screen Show (4:3)</PresentationFormat>
  <Paragraphs>208</Paragraphs>
  <Slides>31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What about Ocean Dynamics? Sea level is not level: ocean currents  sea level slope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Flooding affects universities, navy, commerce, medical facilities, etc. </vt:lpstr>
      <vt:lpstr>Slide 26</vt:lpstr>
      <vt:lpstr>What can we do to reduce the risk? Adaptation and mitigation options (Note: many European countries are far ahead of the US in developing strategies to address sea level rise-  see Amsterdam, Venice, London, etc.)</vt:lpstr>
      <vt:lpstr>Slide 28</vt:lpstr>
      <vt:lpstr>Slide 29</vt:lpstr>
      <vt:lpstr>Slide 30</vt:lpstr>
      <vt:lpstr>Thank You</vt:lpstr>
    </vt:vector>
  </TitlesOfParts>
  <Company>ODU Computer Science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ODU Computer Science</dc:creator>
  <cp:lastModifiedBy>ODU Computer Science</cp:lastModifiedBy>
  <cp:revision>625</cp:revision>
  <dcterms:created xsi:type="dcterms:W3CDTF">2012-07-22T19:47:50Z</dcterms:created>
  <dcterms:modified xsi:type="dcterms:W3CDTF">2015-08-11T12:38:05Z</dcterms:modified>
</cp:coreProperties>
</file>