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8" r:id="rId5"/>
    <p:sldId id="282" r:id="rId6"/>
    <p:sldId id="279" r:id="rId7"/>
    <p:sldId id="280" r:id="rId8"/>
    <p:sldId id="281" r:id="rId9"/>
    <p:sldId id="259" r:id="rId10"/>
    <p:sldId id="261" r:id="rId11"/>
    <p:sldId id="270" r:id="rId12"/>
    <p:sldId id="271" r:id="rId13"/>
    <p:sldId id="272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7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4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0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2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3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3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5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6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6FEC-6CA3-42A6-9DFC-ACC8315978E8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DBA1D-C50D-4459-BD9C-9A31D929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t" anchorCtr="0">
            <a:normAutofit/>
          </a:bodyPr>
          <a:lstStyle/>
          <a:p>
            <a:r>
              <a:rPr lang="en-US" sz="4800" b="1" dirty="0"/>
              <a:t>Interactions between </a:t>
            </a:r>
            <a:r>
              <a:rPr lang="en-US" sz="4800" b="1" dirty="0" smtClean="0"/>
              <a:t>Climate Change </a:t>
            </a:r>
            <a:r>
              <a:rPr lang="en-US" sz="4800" b="1" dirty="0"/>
              <a:t>and </a:t>
            </a:r>
            <a:r>
              <a:rPr lang="en-US" sz="4800" b="1" dirty="0" smtClean="0"/>
              <a:t>Land Use Land Cover Changes </a:t>
            </a:r>
            <a:r>
              <a:rPr lang="en-US" sz="4800" b="1" dirty="0"/>
              <a:t>in </a:t>
            </a:r>
            <a:r>
              <a:rPr lang="en-US" sz="4800" b="1" dirty="0" smtClean="0"/>
              <a:t>Virginia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90724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Hua </a:t>
            </a:r>
            <a:r>
              <a:rPr lang="en-US" sz="3200" b="1" dirty="0" smtClean="0"/>
              <a:t>Liu, Ph.D.</a:t>
            </a:r>
            <a:endParaRPr lang="en-US" sz="3200" b="1" dirty="0" smtClean="0"/>
          </a:p>
          <a:p>
            <a:r>
              <a:rPr lang="en-US" sz="3200" b="1" dirty="0" smtClean="0"/>
              <a:t>Associate Professor of Geography</a:t>
            </a:r>
          </a:p>
          <a:p>
            <a:r>
              <a:rPr lang="en-US" sz="3200" b="1" dirty="0" smtClean="0"/>
              <a:t>Department of Political Science and Geography</a:t>
            </a:r>
          </a:p>
          <a:p>
            <a:r>
              <a:rPr lang="en-US" sz="3200" b="1" dirty="0" smtClean="0"/>
              <a:t>Old Dominion University, Norfolk, VA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410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5712"/>
            <a:ext cx="11887200" cy="41706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LULC in 2011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8" y="1990094"/>
            <a:ext cx="3657600" cy="28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LULCC in Northern Virginia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6" y="1782874"/>
            <a:ext cx="6400800" cy="4128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30" y="1782874"/>
            <a:ext cx="6400800" cy="4121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6770" y="6003235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1992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8600881" y="6009979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2011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585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LULCC in Richmond area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0" y="1925210"/>
            <a:ext cx="5943600" cy="3841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87" y="1925210"/>
            <a:ext cx="5943600" cy="3846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770" y="6003235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1992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8600881" y="6009979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2011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945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LULCC in Hampton Roads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92" y="1787670"/>
            <a:ext cx="6400800" cy="4128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86300"/>
            <a:ext cx="6400800" cy="4131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4862" y="6003235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1992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8600881" y="6009979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Year 2011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558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A case study: Wetland </a:t>
            </a:r>
            <a:r>
              <a:rPr lang="en-US" sz="4000" dirty="0"/>
              <a:t>changes </a:t>
            </a:r>
            <a:r>
              <a:rPr lang="en-US" sz="4000" dirty="0" smtClean="0"/>
              <a:t>in 1992-2011 </a:t>
            </a:r>
            <a:r>
              <a:rPr lang="en-US" altLang="en-US" sz="4000" dirty="0" smtClean="0"/>
              <a:t>at </a:t>
            </a:r>
            <a:r>
              <a:rPr lang="en-US" altLang="en-US" sz="4000" dirty="0"/>
              <a:t>the </a:t>
            </a:r>
            <a:r>
              <a:rPr lang="en-US" altLang="en-US" sz="4000" dirty="0" err="1"/>
              <a:t>Lynnhaven</a:t>
            </a:r>
            <a:r>
              <a:rPr lang="en-US" altLang="en-US" sz="4000" dirty="0"/>
              <a:t> </a:t>
            </a:r>
            <a:r>
              <a:rPr lang="en-US" altLang="en-US" sz="4000" dirty="0" smtClean="0"/>
              <a:t>Bay, Virginia Beach, VA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000" dirty="0"/>
              <a:t>Original land cover datasets from National Land Cover data were reclassified</a:t>
            </a:r>
          </a:p>
          <a:p>
            <a:pPr>
              <a:defRPr/>
            </a:pPr>
            <a:r>
              <a:rPr lang="en-US" sz="3000" dirty="0"/>
              <a:t>Wetland pixels were derived</a:t>
            </a:r>
          </a:p>
          <a:p>
            <a:pPr lvl="1">
              <a:defRPr/>
            </a:pPr>
            <a:r>
              <a:rPr lang="en-US" sz="2600" dirty="0"/>
              <a:t>Woody Wetlands</a:t>
            </a:r>
          </a:p>
          <a:p>
            <a:pPr lvl="2">
              <a:defRPr/>
            </a:pPr>
            <a:r>
              <a:rPr lang="en-US" sz="2600" dirty="0"/>
              <a:t>25%-100 % forest or </a:t>
            </a:r>
            <a:r>
              <a:rPr lang="en-US" sz="2600" dirty="0" err="1"/>
              <a:t>shrubland</a:t>
            </a:r>
            <a:r>
              <a:rPr lang="en-US" sz="2600" dirty="0"/>
              <a:t> vegetation </a:t>
            </a:r>
          </a:p>
          <a:p>
            <a:pPr lvl="2">
              <a:defRPr/>
            </a:pPr>
            <a:r>
              <a:rPr lang="en-US" sz="2600" dirty="0"/>
              <a:t>soil or substrate is periodically saturated with or covered with water</a:t>
            </a:r>
          </a:p>
          <a:p>
            <a:pPr lvl="1">
              <a:defRPr/>
            </a:pPr>
            <a:r>
              <a:rPr lang="en-US" sz="2600" dirty="0"/>
              <a:t>Emergent Herbaceous Wetlands </a:t>
            </a:r>
          </a:p>
          <a:p>
            <a:pPr lvl="2">
              <a:defRPr/>
            </a:pPr>
            <a:r>
              <a:rPr lang="en-US" sz="2600" dirty="0"/>
              <a:t>75%-100% perennial herbaceous vegetation </a:t>
            </a:r>
          </a:p>
          <a:p>
            <a:pPr lvl="2">
              <a:defRPr/>
            </a:pPr>
            <a:r>
              <a:rPr lang="en-US" sz="2600" dirty="0"/>
              <a:t>soil or substrate is periodically saturated with or covered with water</a:t>
            </a:r>
          </a:p>
        </p:txBody>
      </p:sp>
    </p:spTree>
    <p:extLst>
      <p:ext uri="{BB962C8B-B14F-4D97-AF65-F5344CB8AC3E}">
        <p14:creationId xmlns:p14="http://schemas.microsoft.com/office/powerpoint/2010/main" val="41487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720725"/>
            <a:ext cx="7505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245235" y="71438"/>
            <a:ext cx="78294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Wetlands around </a:t>
            </a:r>
            <a:r>
              <a:rPr lang="en-US" altLang="en-US" sz="3600" dirty="0" err="1"/>
              <a:t>Lynnhaven</a:t>
            </a:r>
            <a:r>
              <a:rPr lang="en-US" altLang="en-US" sz="3600" dirty="0"/>
              <a:t> Bay in 1992</a:t>
            </a:r>
          </a:p>
        </p:txBody>
      </p:sp>
    </p:spTree>
    <p:extLst>
      <p:ext uri="{BB962C8B-B14F-4D97-AF65-F5344CB8AC3E}">
        <p14:creationId xmlns:p14="http://schemas.microsoft.com/office/powerpoint/2010/main" val="9825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22313"/>
            <a:ext cx="75184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5235" y="71438"/>
            <a:ext cx="78294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Wetlands around </a:t>
            </a:r>
            <a:r>
              <a:rPr lang="en-US" altLang="en-US" sz="3600" dirty="0" err="1"/>
              <a:t>Lynnhaven</a:t>
            </a:r>
            <a:r>
              <a:rPr lang="en-US" altLang="en-US" sz="3600" dirty="0"/>
              <a:t> Bay in </a:t>
            </a:r>
            <a:r>
              <a:rPr lang="en-US" altLang="en-US" sz="3600" dirty="0" smtClean="0"/>
              <a:t>2001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633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735013"/>
            <a:ext cx="75120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5235" y="71438"/>
            <a:ext cx="78294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Wetlands around </a:t>
            </a:r>
            <a:r>
              <a:rPr lang="en-US" altLang="en-US" sz="3600" dirty="0" err="1"/>
              <a:t>Lynnhaven</a:t>
            </a:r>
            <a:r>
              <a:rPr lang="en-US" altLang="en-US" sz="3600" dirty="0"/>
              <a:t> Bay in </a:t>
            </a:r>
            <a:r>
              <a:rPr lang="en-US" altLang="en-US" sz="3600" dirty="0" smtClean="0"/>
              <a:t>2006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587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731838"/>
            <a:ext cx="7505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5235" y="71438"/>
            <a:ext cx="7812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Wetlands around </a:t>
            </a:r>
            <a:r>
              <a:rPr lang="en-US" altLang="en-US" sz="3600" dirty="0" err="1"/>
              <a:t>Lynnhaven</a:t>
            </a:r>
            <a:r>
              <a:rPr lang="en-US" altLang="en-US" sz="3600" dirty="0"/>
              <a:t> Bay in </a:t>
            </a:r>
            <a:r>
              <a:rPr lang="en-US" altLang="en-US" sz="3600" dirty="0" smtClean="0"/>
              <a:t>2011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08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4" y="203443"/>
            <a:ext cx="3463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214556"/>
            <a:ext cx="34591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1" y="3622824"/>
            <a:ext cx="3470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1" y="3622824"/>
            <a:ext cx="3463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3573464" y="2854519"/>
            <a:ext cx="122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dirty="0"/>
              <a:t>1992 </a:t>
            </a:r>
          </a:p>
        </p:txBody>
      </p:sp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7258051" y="2854519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/>
              <a:t>2001</a:t>
            </a:r>
          </a:p>
        </p:txBody>
      </p:sp>
      <p:sp>
        <p:nvSpPr>
          <p:cNvPr id="45064" name="TextBox 9"/>
          <p:cNvSpPr txBox="1">
            <a:spLocks noChangeArrowheads="1"/>
          </p:cNvSpPr>
          <p:nvPr/>
        </p:nvSpPr>
        <p:spPr bwMode="auto">
          <a:xfrm>
            <a:off x="3552826" y="6270733"/>
            <a:ext cx="1223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dirty="0"/>
              <a:t>2006 </a:t>
            </a:r>
          </a:p>
        </p:txBody>
      </p:sp>
      <p:sp>
        <p:nvSpPr>
          <p:cNvPr id="45065" name="TextBox 10"/>
          <p:cNvSpPr txBox="1">
            <a:spLocks noChangeArrowheads="1"/>
          </p:cNvSpPr>
          <p:nvPr/>
        </p:nvSpPr>
        <p:spPr bwMode="auto">
          <a:xfrm>
            <a:off x="7245350" y="6270733"/>
            <a:ext cx="1092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/>
              <a:t>2011</a:t>
            </a:r>
          </a:p>
        </p:txBody>
      </p:sp>
      <p:sp>
        <p:nvSpPr>
          <p:cNvPr id="2" name="Oval 1"/>
          <p:cNvSpPr/>
          <p:nvPr/>
        </p:nvSpPr>
        <p:spPr>
          <a:xfrm>
            <a:off x="5406887" y="3476775"/>
            <a:ext cx="604299" cy="435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167442" y="3497661"/>
            <a:ext cx="604299" cy="435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08212" y="74939"/>
            <a:ext cx="604299" cy="435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68767" y="95825"/>
            <a:ext cx="604299" cy="435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8728" cy="1325563"/>
          </a:xfrm>
        </p:spPr>
        <p:txBody>
          <a:bodyPr/>
          <a:lstStyle/>
          <a:p>
            <a:r>
              <a:rPr lang="en-US" dirty="0" smtClean="0"/>
              <a:t>Causes of Land Use Land Cover Change (LULCC)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01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Population growth/migration and social infrastructure </a:t>
            </a:r>
          </a:p>
          <a:p>
            <a:r>
              <a:rPr lang="en-US" sz="3200" dirty="0" smtClean="0"/>
              <a:t>Changing economic conditions and governmental policies  </a:t>
            </a:r>
          </a:p>
          <a:p>
            <a:r>
              <a:rPr lang="en-US" sz="3200" dirty="0" smtClean="0"/>
              <a:t>Markets influenced by local/global factors</a:t>
            </a:r>
          </a:p>
          <a:p>
            <a:r>
              <a:rPr lang="en-US" sz="3200" dirty="0" smtClean="0"/>
              <a:t>Earth </a:t>
            </a:r>
            <a:r>
              <a:rPr lang="en-US" sz="3200" dirty="0" smtClean="0"/>
              <a:t>surface processes </a:t>
            </a:r>
            <a:r>
              <a:rPr lang="en-US" sz="3200" dirty="0"/>
              <a:t>and </a:t>
            </a:r>
            <a:r>
              <a:rPr lang="en-US" sz="3200" dirty="0" smtClean="0"/>
              <a:t>landforms (</a:t>
            </a:r>
            <a:r>
              <a:rPr lang="en-US" sz="3200" dirty="0"/>
              <a:t>e.g</a:t>
            </a:r>
            <a:r>
              <a:rPr lang="en-US" sz="3200" dirty="0" smtClean="0"/>
              <a:t>., earthquake) and </a:t>
            </a:r>
            <a:r>
              <a:rPr lang="en-US" sz="3200" dirty="0" smtClean="0"/>
              <a:t>extreme </a:t>
            </a:r>
            <a:r>
              <a:rPr lang="en-US" sz="3200" dirty="0" smtClean="0"/>
              <a:t>climatic events, e.g., </a:t>
            </a:r>
            <a:r>
              <a:rPr lang="en-US" sz="3200" dirty="0" smtClean="0"/>
              <a:t>hurricanes</a:t>
            </a:r>
          </a:p>
          <a:p>
            <a:r>
              <a:rPr lang="en-US" sz="3200" dirty="0"/>
              <a:t>Human-environment </a:t>
            </a:r>
            <a:r>
              <a:rPr lang="en-US" sz="3200" dirty="0" smtClean="0"/>
              <a:t>interaction, e.g., the use of air conditioning</a:t>
            </a:r>
            <a:endParaRPr lang="en-US" sz="3200" dirty="0" smtClean="0"/>
          </a:p>
          <a:p>
            <a:r>
              <a:rPr lang="en-US" sz="3200" dirty="0" smtClean="0"/>
              <a:t>Others</a:t>
            </a:r>
          </a:p>
          <a:p>
            <a:endParaRPr lang="en-US" dirty="0"/>
          </a:p>
          <a:p>
            <a:r>
              <a:rPr lang="en-US" sz="3500" dirty="0" smtClean="0"/>
              <a:t>Factors may work together to modify landscape and ecosystems</a:t>
            </a:r>
          </a:p>
        </p:txBody>
      </p:sp>
    </p:spTree>
    <p:extLst>
      <p:ext uri="{BB962C8B-B14F-4D97-AF65-F5344CB8AC3E}">
        <p14:creationId xmlns:p14="http://schemas.microsoft.com/office/powerpoint/2010/main" val="32076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Data used in existing long-term climate assessment (e.g., the U.S. Historical Climatology Network) include undocumented biases due to:</a:t>
            </a:r>
          </a:p>
          <a:p>
            <a:pPr lvl="1"/>
            <a:r>
              <a:rPr lang="en-US" sz="3200" dirty="0" smtClean="0"/>
              <a:t>meteorological station moves,</a:t>
            </a:r>
          </a:p>
          <a:p>
            <a:pPr lvl="1"/>
            <a:r>
              <a:rPr lang="en-US" sz="3200" dirty="0" smtClean="0"/>
              <a:t>instrument changes,</a:t>
            </a:r>
          </a:p>
          <a:p>
            <a:pPr lvl="1"/>
            <a:r>
              <a:rPr lang="en-US" sz="3200" dirty="0" smtClean="0"/>
              <a:t>Improper exposure of instruments,</a:t>
            </a:r>
          </a:p>
          <a:p>
            <a:pPr lvl="1"/>
            <a:r>
              <a:rPr lang="en-US" sz="3200" dirty="0" smtClean="0"/>
              <a:t>changes in observation procedures, etc.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13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smtClean="0"/>
              <a:t>Limitations </a:t>
            </a:r>
            <a:r>
              <a:rPr lang="en-US" dirty="0" smtClean="0"/>
              <a:t>(contd.)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Limited studies have been done to evaluate how regional LULCC is associated with regional and global climate </a:t>
            </a:r>
            <a:r>
              <a:rPr lang="en-US" sz="3600" dirty="0" smtClean="0"/>
              <a:t>responses, e.g., local min ai</a:t>
            </a:r>
            <a:r>
              <a:rPr lang="en-US" sz="3600" dirty="0" smtClean="0"/>
              <a:t>r temperature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0016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 smtClean="0"/>
              <a:t>Research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244072" cy="48677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include more comprehensive climate indices in LULCC studies:</a:t>
            </a:r>
          </a:p>
          <a:p>
            <a:pPr lvl="1"/>
            <a:r>
              <a:rPr lang="en-US" sz="2800" dirty="0" smtClean="0"/>
              <a:t>magnitude of the spatial redistribution of land surface latent and sensible heating</a:t>
            </a:r>
          </a:p>
          <a:p>
            <a:pPr lvl="1"/>
            <a:r>
              <a:rPr lang="en-US" sz="2800" dirty="0"/>
              <a:t>magnitude of the spatial redistribution </a:t>
            </a:r>
            <a:r>
              <a:rPr lang="en-US" sz="2800" dirty="0" smtClean="0"/>
              <a:t>of precipitation and moisture convergence</a:t>
            </a:r>
          </a:p>
          <a:p>
            <a:pPr lvl="1"/>
            <a:r>
              <a:rPr lang="en-US" sz="2800" dirty="0" smtClean="0"/>
              <a:t>the normalized gradient of regional radiative heating changes  </a:t>
            </a:r>
          </a:p>
          <a:p>
            <a:r>
              <a:rPr lang="en-US" sz="3200" dirty="0"/>
              <a:t>To evaluate human effects on climate at regional instead of global scale, e.g., urban planning and policy making</a:t>
            </a:r>
          </a:p>
          <a:p>
            <a:r>
              <a:rPr lang="en-US" sz="3200" dirty="0" smtClean="0"/>
              <a:t>To </a:t>
            </a:r>
            <a:r>
              <a:rPr lang="en-US" sz="3200" dirty="0"/>
              <a:t>separate the impacts of LULCC on temperature </a:t>
            </a:r>
            <a:r>
              <a:rPr lang="en-US" sz="3200" dirty="0" smtClean="0"/>
              <a:t>&amp; </a:t>
            </a:r>
            <a:r>
              <a:rPr lang="en-US" sz="3200" dirty="0"/>
              <a:t>precipitation and actual </a:t>
            </a:r>
            <a:r>
              <a:rPr lang="en-US" sz="3200" dirty="0" smtClean="0"/>
              <a:t>bias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86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 of LULCC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Contributes to local and global climate change</a:t>
            </a:r>
          </a:p>
          <a:p>
            <a:r>
              <a:rPr lang="en-US" sz="3600" dirty="0" smtClean="0"/>
              <a:t>Affects biotic diversity worldwide</a:t>
            </a:r>
          </a:p>
          <a:p>
            <a:r>
              <a:rPr lang="en-US" sz="3600" dirty="0" smtClean="0"/>
              <a:t>Impacts ecosystem and accelerates soil degradation</a:t>
            </a:r>
          </a:p>
          <a:p>
            <a:r>
              <a:rPr lang="en-US" sz="3600" dirty="0" smtClean="0"/>
              <a:t>Influences population vulnerability to climatic </a:t>
            </a:r>
            <a:r>
              <a:rPr lang="en-US" sz="3600" dirty="0" smtClean="0"/>
              <a:t>and </a:t>
            </a:r>
            <a:r>
              <a:rPr lang="en-US" sz="3600" dirty="0" smtClean="0"/>
              <a:t>socio-economic </a:t>
            </a:r>
            <a:r>
              <a:rPr lang="en-US" sz="3600" dirty="0" smtClean="0"/>
              <a:t>changes</a:t>
            </a:r>
            <a:endParaRPr lang="en-US" sz="36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LULCC on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LULCC reflects human influence on atmospheric temperature </a:t>
            </a:r>
            <a:r>
              <a:rPr lang="en-US" sz="3200" dirty="0" smtClean="0"/>
              <a:t>trends, e.g., urban heat islands</a:t>
            </a:r>
          </a:p>
          <a:p>
            <a:r>
              <a:rPr lang="en-US" sz="3200" dirty="0" smtClean="0"/>
              <a:t>LULCC can alter the winds near the ground due to </a:t>
            </a:r>
          </a:p>
          <a:p>
            <a:pPr lvl="1"/>
            <a:r>
              <a:rPr lang="en-US" sz="3000" dirty="0" smtClean="0"/>
              <a:t>the changes of the aerodynamic roughness,</a:t>
            </a:r>
          </a:p>
          <a:p>
            <a:pPr lvl="1"/>
            <a:r>
              <a:rPr lang="en-US" sz="3000" dirty="0" smtClean="0"/>
              <a:t>t</a:t>
            </a:r>
            <a:r>
              <a:rPr lang="en-US" sz="3000" dirty="0" smtClean="0"/>
              <a:t>he effects of buildings and other obstacles to the airflow </a:t>
            </a:r>
          </a:p>
          <a:p>
            <a:r>
              <a:rPr lang="en-US" sz="3200" dirty="0" smtClean="0"/>
              <a:t>Urban-induced heat island and surface roughness influence clouds, rainfall patterns, and lightning</a:t>
            </a:r>
          </a:p>
          <a:p>
            <a:r>
              <a:rPr lang="en-US" sz="3200" dirty="0" smtClean="0"/>
              <a:t>LULCC impacts surface fluxes of latent and sensible heat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84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Sensing in LULCC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988040" cy="489216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an be used to investigate the spatial distributions of LULC at both local and global scales</a:t>
            </a:r>
          </a:p>
          <a:p>
            <a:r>
              <a:rPr lang="en-US" sz="3600" dirty="0"/>
              <a:t>H</a:t>
            </a:r>
            <a:r>
              <a:rPr lang="en-US" sz="3600" dirty="0" smtClean="0"/>
              <a:t>elps to identify the temporal changes of LULC at refined scale</a:t>
            </a:r>
          </a:p>
          <a:p>
            <a:r>
              <a:rPr lang="en-US" sz="3600" dirty="0" smtClean="0"/>
              <a:t>Can also help to evaluate:</a:t>
            </a:r>
          </a:p>
          <a:p>
            <a:pPr lvl="1"/>
            <a:r>
              <a:rPr lang="en-US" sz="3000" dirty="0" smtClean="0"/>
              <a:t>vegetation and impervious surface coverages, </a:t>
            </a:r>
          </a:p>
          <a:p>
            <a:pPr lvl="1"/>
            <a:r>
              <a:rPr lang="en-US" sz="3000" dirty="0" smtClean="0"/>
              <a:t>vegetation height and structure,</a:t>
            </a:r>
          </a:p>
          <a:p>
            <a:pPr lvl="1"/>
            <a:r>
              <a:rPr lang="en-US" sz="3000" dirty="0" smtClean="0"/>
              <a:t>soil moisture and snow depth</a:t>
            </a:r>
          </a:p>
          <a:p>
            <a:pPr lvl="1"/>
            <a:r>
              <a:rPr lang="en-US" sz="3000" dirty="0" smtClean="0"/>
              <a:t>the effects of urban heat islands,</a:t>
            </a:r>
          </a:p>
          <a:p>
            <a:pPr lvl="1"/>
            <a:r>
              <a:rPr lang="en-US" sz="3000" dirty="0" smtClean="0"/>
              <a:t>land surface temperature,</a:t>
            </a:r>
          </a:p>
          <a:p>
            <a:pPr lvl="1"/>
            <a:r>
              <a:rPr lang="en-US" sz="3000" dirty="0" smtClean="0"/>
              <a:t>surface fluxes of latent and sensible heat 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2864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LULCC in Virginia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 substantial changes in land structure have been </a:t>
            </a:r>
            <a:r>
              <a:rPr lang="en-US" sz="3200" dirty="0" smtClean="0"/>
              <a:t>identified in </a:t>
            </a:r>
            <a:r>
              <a:rPr lang="en-US" sz="3200" dirty="0" smtClean="0"/>
              <a:t>Virginia over the past 20 years </a:t>
            </a:r>
          </a:p>
          <a:p>
            <a:r>
              <a:rPr lang="en-US" sz="3200" dirty="0" smtClean="0"/>
              <a:t>The state </a:t>
            </a:r>
            <a:r>
              <a:rPr lang="en-US" sz="3200" dirty="0" smtClean="0"/>
              <a:t>over</a:t>
            </a:r>
            <a:r>
              <a:rPr lang="en-US" sz="3200" dirty="0" smtClean="0"/>
              <a:t>all has experienced </a:t>
            </a:r>
            <a:r>
              <a:rPr lang="en-US" sz="3200" dirty="0" smtClean="0"/>
              <a:t>notable </a:t>
            </a:r>
            <a:r>
              <a:rPr lang="en-US" sz="3200" dirty="0" smtClean="0"/>
              <a:t>decreases in barren land, forest, and agriculture, and significant increases in </a:t>
            </a:r>
            <a:r>
              <a:rPr lang="en-US" sz="3200" dirty="0" smtClean="0"/>
              <a:t>developed </a:t>
            </a:r>
            <a:r>
              <a:rPr lang="en-US" sz="3200" dirty="0" smtClean="0"/>
              <a:t>land, according to National Land Cover Database (NLCD)  </a:t>
            </a:r>
          </a:p>
          <a:p>
            <a:r>
              <a:rPr lang="en-US" sz="3200" dirty="0" smtClean="0"/>
              <a:t>More LULCC </a:t>
            </a:r>
            <a:r>
              <a:rPr lang="en-US" sz="3200" dirty="0" smtClean="0"/>
              <a:t>has been identified </a:t>
            </a:r>
            <a:r>
              <a:rPr lang="en-US" sz="3200" dirty="0" smtClean="0"/>
              <a:t>at various localities in the state, especially </a:t>
            </a:r>
            <a:r>
              <a:rPr lang="en-US" sz="3200" dirty="0" smtClean="0"/>
              <a:t>in </a:t>
            </a:r>
            <a:r>
              <a:rPr lang="en-US" sz="3200" dirty="0" smtClean="0"/>
              <a:t>some </a:t>
            </a:r>
            <a:r>
              <a:rPr lang="en-US" sz="3200" dirty="0" smtClean="0"/>
              <a:t>urban cores and their surrounding areas, and also along the coast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31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658533"/>
              </p:ext>
            </p:extLst>
          </p:nvPr>
        </p:nvGraphicFramePr>
        <p:xfrm>
          <a:off x="216592" y="975668"/>
          <a:ext cx="11743947" cy="5307296"/>
        </p:xfrm>
        <a:graphic>
          <a:graphicData uri="http://schemas.openxmlformats.org/drawingml/2006/table">
            <a:tbl>
              <a:tblPr/>
              <a:tblGrid>
                <a:gridCol w="1304883"/>
                <a:gridCol w="1304883"/>
                <a:gridCol w="1304883"/>
                <a:gridCol w="1304883"/>
                <a:gridCol w="1304883"/>
                <a:gridCol w="1304883"/>
                <a:gridCol w="1304883"/>
                <a:gridCol w="1304883"/>
                <a:gridCol w="1304883"/>
              </a:tblGrid>
              <a:tr h="461504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Land Cover/Use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1982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1987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1992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1997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2002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2007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2010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</a:tr>
              <a:tr h="807632">
                <a:tc gridSpan="2"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Federal 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2,608.3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2,626.2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2,646.4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2,646.4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2,646.4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2,646.4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2,646.4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  <a:tr h="807632">
                <a:tc gridSpan="2"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Water areas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1,916.3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1,918.7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1,926.0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1,927.0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1,931.9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1,938.5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1,942.0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  <a:tr h="807632">
                <a:tc rowSpan="3"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Non-Federal 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Developed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1,825.3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106.2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2,065.2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± 108.4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2,265.2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115.1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2,602.3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110.4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2,858.4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115.5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3,043.3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111.5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3,122.8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113.1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  <a:tr h="807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Rural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20,737.2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106.6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20,477.0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107.8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20,249.5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114.5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19,911.4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110.3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19,650.4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116.8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19,458.9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112.6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19,375.9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114.6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  <a:tr h="807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22,562.5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13.4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22,542.2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13.6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22,514.7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13.9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22,513.7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14.7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22,508.8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15.0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22,502.2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± 20.1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22,498.7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± 20.0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  <a:tr h="807632">
                <a:tc gridSpan="2"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Total surface area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77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27,087.1</a:t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--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6592" y="6304526"/>
            <a:ext cx="12448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Cited from National 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Resources Inventory (NRI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     Provided by Dr. Yuhao Wu</a:t>
            </a:r>
            <a:endParaRPr lang="en-US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777" y="0"/>
            <a:ext cx="76931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Surface Area, by Land Cover/Use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thousands of acres, with margins of error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3218688"/>
            <a:ext cx="1182624" cy="4511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168" y="2407920"/>
            <a:ext cx="1307408" cy="4511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0" y="4029456"/>
            <a:ext cx="1182624" cy="4511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2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tal Surface Area pie chart, see the Total Surface Area, by Land Cover/Use table for data val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4" y="1072896"/>
            <a:ext cx="9938609" cy="51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6592" y="6304526"/>
            <a:ext cx="12012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Cited from National 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Resources Inventory (NRI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     Provided 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by 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Dr. Yuhao 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Wu</a:t>
            </a:r>
            <a:endParaRPr lang="en-US" sz="2400" dirty="0"/>
          </a:p>
          <a:p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24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7776" y="0"/>
            <a:ext cx="1191134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Surface Area, by Land Cover/Use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thousands of acres, with margins of error (contd.)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1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LULC in 1992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16405"/>
            <a:ext cx="11887200" cy="4281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8" y="1990094"/>
            <a:ext cx="3657600" cy="28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717</Words>
  <Application>Microsoft Office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Calibri Light</vt:lpstr>
      <vt:lpstr>Times New Roman</vt:lpstr>
      <vt:lpstr>Verdana</vt:lpstr>
      <vt:lpstr>Office Theme</vt:lpstr>
      <vt:lpstr>Interactions between Climate Change and Land Use Land Cover Changes in Virginia</vt:lpstr>
      <vt:lpstr>Causes of Land Use Land Cover Change (LULCC)</vt:lpstr>
      <vt:lpstr>Influences of LULCC</vt:lpstr>
      <vt:lpstr>Impacts of LULCC on Climate</vt:lpstr>
      <vt:lpstr>Remote Sensing in LULCC studies</vt:lpstr>
      <vt:lpstr>LULCC in Virginia</vt:lpstr>
      <vt:lpstr>PowerPoint Presentation</vt:lpstr>
      <vt:lpstr>PowerPoint Presentation</vt:lpstr>
      <vt:lpstr>Virginia LULC in 1992</vt:lpstr>
      <vt:lpstr>Virginia LULC in 2011</vt:lpstr>
      <vt:lpstr>LULCC in Northern Virginia</vt:lpstr>
      <vt:lpstr>LULCC in Richmond area</vt:lpstr>
      <vt:lpstr>LULCC in Hampton Roads</vt:lpstr>
      <vt:lpstr>A case study: Wetland changes in 1992-2011 at the Lynnhaven Bay, Virginia Beach, 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Limitations</vt:lpstr>
      <vt:lpstr>Current Limitations (contd.)</vt:lpstr>
      <vt:lpstr>Future Research Priorities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between Climate Change and Land Use Land Cover Changes in Virginia</dc:title>
  <dc:creator>Hua Liu</dc:creator>
  <cp:lastModifiedBy>Hua Liu</cp:lastModifiedBy>
  <cp:revision>47</cp:revision>
  <dcterms:created xsi:type="dcterms:W3CDTF">2015-08-11T01:14:31Z</dcterms:created>
  <dcterms:modified xsi:type="dcterms:W3CDTF">2015-08-11T18:58:36Z</dcterms:modified>
</cp:coreProperties>
</file>