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79" r:id="rId2"/>
    <p:sldId id="295" r:id="rId3"/>
    <p:sldId id="294" r:id="rId4"/>
    <p:sldId id="297" r:id="rId5"/>
    <p:sldId id="296" r:id="rId6"/>
    <p:sldId id="298" r:id="rId7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946" autoAdjust="0"/>
  </p:normalViewPr>
  <p:slideViewPr>
    <p:cSldViewPr showGuides="1">
      <p:cViewPr>
        <p:scale>
          <a:sx n="75" d="100"/>
          <a:sy n="75" d="100"/>
        </p:scale>
        <p:origin x="-2028" y="-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C85D79-E398-4241-8DEA-7F2C00B200E4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4AE4CA-C314-46A5-BD30-2D31FE78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74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4AE4CA-C314-46A5-BD30-2D31FE78CFE6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831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owerPointTemplate"/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5082" y="-475059"/>
            <a:ext cx="10056284" cy="78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bloustein_whi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617" y="409576"/>
            <a:ext cx="3505200" cy="1168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130428"/>
            <a:ext cx="7772400" cy="14700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862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36737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29B18-EE31-4D30-B115-7380D3F963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24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3539" y="790575"/>
            <a:ext cx="2144712" cy="5448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6229" y="790575"/>
            <a:ext cx="6284913" cy="5448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957D9-BCB8-4E40-B104-1B43469CF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26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FDB95-79E0-4D07-8AF4-78D142444F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26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DB9D2-AF46-4917-811C-998EECEFD3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622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6228" y="1704975"/>
            <a:ext cx="4214813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9" y="1704975"/>
            <a:ext cx="4214812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BF4E7-FD71-44FF-9A7C-8CE852884B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843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99252-5B1D-47C0-91F7-95577B11AC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84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D5A78-756E-4A12-8D9E-879B5BE82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683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040AC-F858-46EE-8E1A-C0DC9BB604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54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FFCE0-C713-48B4-B09D-401B97B240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247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A4507-9839-4D31-B346-6BA9965A0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51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3" descr="PowerPointTemplateSub"/>
          <p:cNvPicPr>
            <a:picLocks noChangeAspect="1" noChangeArrowheads="1"/>
          </p:cNvPicPr>
          <p:nvPr/>
        </p:nvPicPr>
        <p:blipFill>
          <a:blip r:embed="rId1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47" t="6946" r="748" b="53473"/>
          <a:stretch>
            <a:fillRect/>
          </a:stretch>
        </p:blipFill>
        <p:spPr bwMode="auto">
          <a:xfrm>
            <a:off x="0" y="-10716"/>
            <a:ext cx="9144000" cy="867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24" descr="bloustein_white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38" t="11940" r="4672" b="6966"/>
          <a:stretch>
            <a:fillRect/>
          </a:stretch>
        </p:blipFill>
        <p:spPr bwMode="auto">
          <a:xfrm>
            <a:off x="114301" y="52388"/>
            <a:ext cx="2087033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277285" y="790575"/>
            <a:ext cx="8561916" cy="808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0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7285" y="1704975"/>
            <a:ext cx="8580967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53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865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5F5F5F"/>
                </a:solidFill>
                <a:latin typeface="Arial" charset="0"/>
              </a:defRPr>
            </a:lvl1pPr>
          </a:lstStyle>
          <a:p>
            <a:pPr>
              <a:defRPr/>
            </a:pPr>
            <a:fld id="{6F813747-8011-4B4C-B901-4B73F40DC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07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smtClean="0">
                <a:latin typeface="Cambria" panose="02040503050406030204" pitchFamily="18" charset="0"/>
              </a:rPr>
              <a:t>NOAA </a:t>
            </a:r>
            <a:r>
              <a:rPr lang="en-US" dirty="0">
                <a:latin typeface="Cambria" panose="02040503050406030204" pitchFamily="18" charset="0"/>
              </a:rPr>
              <a:t>Port Tomorrow –Resilience of Mid-Atlantic Ports and Surrounding </a:t>
            </a:r>
            <a:r>
              <a:rPr lang="en-US" dirty="0" smtClean="0">
                <a:latin typeface="Cambria" panose="02040503050406030204" pitchFamily="18" charset="0"/>
              </a:rPr>
              <a:t>Communities</a:t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>
                <a:latin typeface="Cambria" panose="02040503050406030204" pitchFamily="18" charset="0"/>
              </a:rPr>
              <a:t/>
            </a:r>
            <a:br>
              <a:rPr lang="en-US" dirty="0">
                <a:latin typeface="Cambria" panose="02040503050406030204" pitchFamily="18" charset="0"/>
              </a:rPr>
            </a:b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371600" y="4267200"/>
            <a:ext cx="6400800" cy="1752600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Cambria" panose="02040503050406030204" pitchFamily="18" charset="0"/>
              </a:rPr>
              <a:t>Rutgers University</a:t>
            </a:r>
          </a:p>
          <a:p>
            <a:r>
              <a:rPr lang="en-US" sz="2400" dirty="0" smtClean="0">
                <a:latin typeface="Cambria" panose="02040503050406030204" pitchFamily="18" charset="0"/>
              </a:rPr>
              <a:t>Henry Mayer, PhD</a:t>
            </a:r>
          </a:p>
          <a:p>
            <a:r>
              <a:rPr lang="en-US" sz="2400" dirty="0" smtClean="0">
                <a:latin typeface="Cambria" panose="02040503050406030204" pitchFamily="18" charset="0"/>
              </a:rPr>
              <a:t>Matt Campo</a:t>
            </a:r>
          </a:p>
          <a:p>
            <a:r>
              <a:rPr lang="en-US" sz="2400" dirty="0" smtClean="0">
                <a:latin typeface="Cambria" panose="02040503050406030204" pitchFamily="18" charset="0"/>
              </a:rPr>
              <a:t>Jennifer </a:t>
            </a:r>
            <a:r>
              <a:rPr lang="en-US" sz="2400" dirty="0" err="1" smtClean="0">
                <a:latin typeface="Cambria" panose="02040503050406030204" pitchFamily="18" charset="0"/>
              </a:rPr>
              <a:t>Whytlaw</a:t>
            </a:r>
            <a:endParaRPr lang="en-US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61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>
                <a:latin typeface="Cambria" panose="02040503050406030204" pitchFamily="18" charset="0"/>
              </a:rPr>
              <a:t>Increase Resilience of the Port &amp; Communities </a:t>
            </a:r>
            <a:endParaRPr lang="en-US" sz="3200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Commercial waterfront users and surrounding Hampton Roads communities share many of the same risks to storms, floods, sea level rise and other natural hazards.</a:t>
            </a:r>
          </a:p>
          <a:p>
            <a:r>
              <a:rPr lang="en-US" dirty="0" smtClean="0">
                <a:latin typeface="Cambria" panose="02040503050406030204" pitchFamily="18" charset="0"/>
              </a:rPr>
              <a:t>Degree of impacts may vary, but often they affect transportation networks, utilities, business and personal assets, jobs and the local and regional economy.</a:t>
            </a:r>
          </a:p>
          <a:p>
            <a:r>
              <a:rPr lang="en-US" dirty="0" smtClean="0">
                <a:latin typeface="Cambria" panose="02040503050406030204" pitchFamily="18" charset="0"/>
              </a:rPr>
              <a:t>Partnering to leverage investments in infrastructure upgrades and hazard mitigation programs across adjoining coastal areas is a win-win for all:</a:t>
            </a:r>
          </a:p>
          <a:p>
            <a:pPr lvl="1"/>
            <a:r>
              <a:rPr lang="en-US" sz="2000" dirty="0" smtClean="0">
                <a:latin typeface="Cambria" panose="02040503050406030204" pitchFamily="18" charset="0"/>
              </a:rPr>
              <a:t>Reduce redundancy and increase collaboration</a:t>
            </a:r>
          </a:p>
          <a:p>
            <a:pPr lvl="1"/>
            <a:r>
              <a:rPr lang="en-US" sz="2000" dirty="0" smtClean="0">
                <a:latin typeface="Cambria" panose="02040503050406030204" pitchFamily="18" charset="0"/>
              </a:rPr>
              <a:t>Greater resilience to natural hazards</a:t>
            </a:r>
            <a:endParaRPr lang="en-US" sz="2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464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>
                <a:latin typeface="Cambria" panose="02040503050406030204" pitchFamily="18" charset="0"/>
              </a:rPr>
              <a:t>Collaborative Port &amp; Community Planning</a:t>
            </a:r>
            <a:endParaRPr lang="en-US" sz="3200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Cambria" panose="02040503050406030204" pitchFamily="18" charset="0"/>
              </a:rPr>
              <a:t>Utilize NOAA’s existing Port Tomorrow web-based platform to house geospatial and other relevant data needed for decision makers to:</a:t>
            </a:r>
          </a:p>
          <a:p>
            <a:r>
              <a:rPr lang="en-US" sz="2000" dirty="0" smtClean="0">
                <a:latin typeface="Cambria" panose="02040503050406030204" pitchFamily="18" charset="0"/>
              </a:rPr>
              <a:t>Visualize where and how commercial waterfront facilities and surrounding communities may be impacted by current and projected flooding, storm surge, sea level rise,</a:t>
            </a:r>
            <a:r>
              <a:rPr lang="en-US" sz="2000" dirty="0" smtClean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sz="2000" dirty="0" smtClean="0">
                <a:latin typeface="Cambria" panose="02040503050406030204" pitchFamily="18" charset="0"/>
              </a:rPr>
              <a:t>and other natural hazards;</a:t>
            </a:r>
          </a:p>
          <a:p>
            <a:r>
              <a:rPr lang="en-US" sz="2000" dirty="0" smtClean="0">
                <a:latin typeface="Cambria" panose="02040503050406030204" pitchFamily="18" charset="0"/>
              </a:rPr>
              <a:t>Identify critical infrastructure, dependent businesses, transportation networks, hazardous materials, and other important assets at risk in the near and longer term; </a:t>
            </a:r>
          </a:p>
          <a:p>
            <a:r>
              <a:rPr lang="en-US" sz="2000" dirty="0" smtClean="0">
                <a:latin typeface="Cambria" panose="02040503050406030204" pitchFamily="18" charset="0"/>
              </a:rPr>
              <a:t>Develop coordinated emergency management plans for short term response and collaborative adaptation, mitigation and infrastructure investment programs to reduce impacts over the longer term. </a:t>
            </a:r>
            <a:endParaRPr lang="en-US" sz="2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511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>
                <a:latin typeface="Cambria" panose="02040503050406030204" pitchFamily="18" charset="0"/>
              </a:rPr>
              <a:t>Activities to 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285" y="1600200"/>
            <a:ext cx="8580967" cy="4876800"/>
          </a:xfrm>
        </p:spPr>
        <p:txBody>
          <a:bodyPr/>
          <a:lstStyle/>
          <a:p>
            <a:r>
              <a:rPr lang="en-US" sz="2400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Review current Port Tomorrow website and catalogue data sources and content</a:t>
            </a:r>
          </a:p>
          <a:p>
            <a:r>
              <a:rPr lang="en-US" sz="2400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Presentations* </a:t>
            </a:r>
            <a:r>
              <a:rPr lang="en-US" sz="2400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and Discussions with: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Port of VA Lower </a:t>
            </a:r>
            <a:r>
              <a:rPr lang="en-US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Chesapeake Bay Use </a:t>
            </a:r>
            <a:r>
              <a:rPr lang="en-US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Sub-Committee*</a:t>
            </a:r>
            <a:endParaRPr lang="en-US" dirty="0" smtClean="0">
              <a:solidFill>
                <a:prstClr val="black"/>
              </a:solidFill>
              <a:latin typeface="Cambria" panose="02040503050406030204" pitchFamily="18" charset="0"/>
              <a:ea typeface="Calibri"/>
              <a:cs typeface="Times New Roman"/>
            </a:endParaRPr>
          </a:p>
          <a:p>
            <a:pPr lvl="1"/>
            <a:r>
              <a:rPr lang="en-US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Hampton Roads Planning District </a:t>
            </a:r>
            <a:r>
              <a:rPr lang="en-US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Commission* (working group </a:t>
            </a:r>
            <a:r>
              <a:rPr lang="en-US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call next </a:t>
            </a:r>
            <a:r>
              <a:rPr lang="en-US" dirty="0" err="1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wk</a:t>
            </a:r>
            <a:r>
              <a:rPr lang="en-US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)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Hampton Roads Transportation Planning Organization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Virginia Department of Environmental Quality</a:t>
            </a:r>
          </a:p>
          <a:p>
            <a:pPr lvl="1"/>
            <a:r>
              <a:rPr lang="en-US" dirty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Virginia </a:t>
            </a:r>
            <a:r>
              <a:rPr lang="en-US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Area Maritime Security Committee*</a:t>
            </a:r>
            <a:endParaRPr lang="en-US" dirty="0" smtClean="0">
              <a:solidFill>
                <a:prstClr val="black"/>
              </a:solidFill>
              <a:latin typeface="Cambria" panose="02040503050406030204" pitchFamily="18" charset="0"/>
              <a:ea typeface="Calibri"/>
              <a:cs typeface="Times New Roman"/>
            </a:endParaRPr>
          </a:p>
          <a:p>
            <a:pPr lvl="1"/>
            <a:r>
              <a:rPr lang="en-US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Port of Virginia (follow-on conf. call TBD)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MARAD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HUD / </a:t>
            </a:r>
            <a:r>
              <a:rPr lang="en-US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NDRC </a:t>
            </a:r>
            <a:r>
              <a:rPr lang="en-US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Committee*</a:t>
            </a:r>
            <a:endParaRPr lang="en-US" dirty="0" smtClean="0">
              <a:solidFill>
                <a:prstClr val="black"/>
              </a:solidFill>
              <a:latin typeface="Cambria" panose="02040503050406030204" pitchFamily="18" charset="0"/>
              <a:ea typeface="Calibri"/>
              <a:cs typeface="Times New Roman"/>
            </a:endParaRPr>
          </a:p>
          <a:p>
            <a:pPr lvl="1"/>
            <a:r>
              <a:rPr lang="en-US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Mississippi – Alabama Sea Grant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ODU Mitigation &amp; Adaptation Research in VA </a:t>
            </a:r>
            <a:r>
              <a:rPr lang="en-US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Workshop* </a:t>
            </a:r>
            <a:r>
              <a:rPr lang="en-US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(next week)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Maritime Transportation System Planning </a:t>
            </a:r>
            <a:r>
              <a:rPr lang="en-US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Subcommittee* </a:t>
            </a:r>
            <a:r>
              <a:rPr lang="en-US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(October)</a:t>
            </a:r>
          </a:p>
          <a:p>
            <a:pPr lvl="1"/>
            <a:endParaRPr lang="en-US" sz="2000" dirty="0">
              <a:solidFill>
                <a:prstClr val="black"/>
              </a:solidFill>
              <a:latin typeface="Cambria" panose="02040503050406030204" pitchFamily="18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62543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>
                <a:latin typeface="Cambria" panose="02040503050406030204" pitchFamily="18" charset="0"/>
              </a:rPr>
              <a:t>What Should We Call It?</a:t>
            </a:r>
            <a:endParaRPr lang="en-US" sz="3200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285" y="1704974"/>
            <a:ext cx="8580967" cy="4619625"/>
          </a:xfrm>
        </p:spPr>
        <p:txBody>
          <a:bodyPr/>
          <a:lstStyle/>
          <a:p>
            <a:r>
              <a:rPr lang="en-US" b="1" dirty="0" smtClean="0">
                <a:latin typeface="Cambria" panose="02040503050406030204" pitchFamily="18" charset="0"/>
              </a:rPr>
              <a:t>Today: Port Tomorrow Resiliency Planning Tool</a:t>
            </a:r>
          </a:p>
          <a:p>
            <a:pPr lvl="1"/>
            <a:r>
              <a:rPr lang="en-US" dirty="0" smtClean="0">
                <a:latin typeface="Cambria" panose="02040503050406030204" pitchFamily="18" charset="0"/>
              </a:rPr>
              <a:t>Largely focused on building resiliency of Port and marine transportation system</a:t>
            </a:r>
          </a:p>
          <a:p>
            <a:r>
              <a:rPr lang="en-US" dirty="0" smtClean="0">
                <a:latin typeface="Cambria" panose="02040503050406030204" pitchFamily="18" charset="0"/>
              </a:rPr>
              <a:t>Multiple NOAA and other federal websites have high quality and relevant data and models:</a:t>
            </a:r>
          </a:p>
          <a:p>
            <a:pPr lvl="1"/>
            <a:r>
              <a:rPr lang="en-US" dirty="0" smtClean="0">
                <a:latin typeface="Cambria" panose="02040503050406030204" pitchFamily="18" charset="0"/>
              </a:rPr>
              <a:t>Environmental Response Management Application (ERMA)</a:t>
            </a:r>
          </a:p>
          <a:p>
            <a:pPr lvl="1"/>
            <a:r>
              <a:rPr lang="en-US" dirty="0">
                <a:latin typeface="Cambria" panose="02040503050406030204" pitchFamily="18" charset="0"/>
              </a:rPr>
              <a:t>Digital Coast Sea Level Rise </a:t>
            </a:r>
            <a:r>
              <a:rPr lang="en-US" dirty="0" smtClean="0">
                <a:latin typeface="Cambria" panose="02040503050406030204" pitchFamily="18" charset="0"/>
              </a:rPr>
              <a:t>(SLR) and Coastal Flood Exposure Mapper (CFE)</a:t>
            </a:r>
          </a:p>
          <a:p>
            <a:pPr lvl="1"/>
            <a:r>
              <a:rPr lang="en-US" dirty="0" smtClean="0">
                <a:latin typeface="Cambria" panose="02040503050406030204" pitchFamily="18" charset="0"/>
              </a:rPr>
              <a:t>National Weather Service Flood Watch and Warnings</a:t>
            </a:r>
          </a:p>
          <a:p>
            <a:r>
              <a:rPr lang="en-US" dirty="0" smtClean="0">
                <a:latin typeface="Cambria" panose="02040503050406030204" pitchFamily="18" charset="0"/>
              </a:rPr>
              <a:t>Integrate with local and regional spatial data in Hampton Roads area developed by municipalities, port stakeholders,  federal agencies, and universities</a:t>
            </a:r>
          </a:p>
          <a:p>
            <a:r>
              <a:rPr lang="en-US" b="1" smtClean="0">
                <a:latin typeface="Cambria" panose="02040503050406030204" pitchFamily="18" charset="0"/>
              </a:rPr>
              <a:t>Future: </a:t>
            </a:r>
            <a:r>
              <a:rPr lang="en-US" b="1" dirty="0" smtClean="0">
                <a:latin typeface="Cambria" panose="02040503050406030204" pitchFamily="18" charset="0"/>
              </a:rPr>
              <a:t>Port Community Resilience Planning Tool </a:t>
            </a:r>
            <a:endParaRPr lang="en-US" dirty="0" smtClean="0">
              <a:latin typeface="Cambria" panose="02040503050406030204" pitchFamily="18" charset="0"/>
            </a:endParaRPr>
          </a:p>
          <a:p>
            <a:pPr lvl="1"/>
            <a:r>
              <a:rPr lang="en-US" dirty="0" smtClean="0">
                <a:latin typeface="Cambria" panose="02040503050406030204" pitchFamily="18" charset="0"/>
              </a:rPr>
              <a:t>Collaborative risk analysis and mitigation planning tool</a:t>
            </a:r>
          </a:p>
        </p:txBody>
      </p:sp>
    </p:spTree>
    <p:extLst>
      <p:ext uri="{BB962C8B-B14F-4D97-AF65-F5344CB8AC3E}">
        <p14:creationId xmlns:p14="http://schemas.microsoft.com/office/powerpoint/2010/main" val="4155008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smtClean="0">
                <a:latin typeface="Cambria" panose="02040503050406030204" pitchFamily="18" charset="0"/>
              </a:rPr>
              <a:t>Project Tasks</a:t>
            </a:r>
            <a:endParaRPr lang="en-US" sz="3600" dirty="0">
              <a:latin typeface="Cambria" panose="020405030504060302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sz="2400" dirty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Review and </a:t>
            </a:r>
            <a:r>
              <a:rPr lang="en-US" sz="2400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update </a:t>
            </a:r>
            <a:r>
              <a:rPr lang="en-US" sz="2400" dirty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Port Tomorrow </a:t>
            </a:r>
            <a:r>
              <a:rPr lang="en-US" sz="2400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data </a:t>
            </a:r>
            <a:r>
              <a:rPr lang="en-US" sz="2400" dirty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and </a:t>
            </a:r>
            <a:r>
              <a:rPr lang="en-US" sz="2400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mapping through interviews and 2-3 Focus Groups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Develop </a:t>
            </a:r>
            <a:r>
              <a:rPr lang="en-US" sz="2400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updated </a:t>
            </a:r>
            <a:r>
              <a:rPr lang="en-US" sz="2400" dirty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Prototype Port Tomorrow </a:t>
            </a:r>
            <a:r>
              <a:rPr lang="en-US" sz="2400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Tool for further discussion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Demonstrate updated </a:t>
            </a:r>
            <a:r>
              <a:rPr lang="en-US" sz="2400" dirty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Prototype Port Tomorrow </a:t>
            </a:r>
            <a:r>
              <a:rPr lang="en-US" sz="2400" dirty="0" smtClean="0">
                <a:solidFill>
                  <a:prstClr val="black"/>
                </a:solidFill>
                <a:latin typeface="Cambria" panose="02040503050406030204" pitchFamily="18" charset="0"/>
                <a:ea typeface="Calibri"/>
                <a:cs typeface="Times New Roman"/>
              </a:rPr>
              <a:t>Tool in specific planning exercises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Cambria" panose="02040503050406030204" pitchFamily="18" charset="0"/>
              </a:rPr>
              <a:t>Incorporate feedback from these planning exercises into the final prototype design recommended to NOAA for investment.</a:t>
            </a:r>
          </a:p>
          <a:p>
            <a:pPr lvl="0"/>
            <a:endParaRPr lang="en-US" sz="2800" dirty="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>
              <a:spcBef>
                <a:spcPts val="1200"/>
              </a:spcBef>
            </a:pPr>
            <a:endParaRPr lang="en-US" sz="2800" dirty="0" smtClean="0">
              <a:solidFill>
                <a:prstClr val="black"/>
              </a:solidFill>
              <a:latin typeface="Cambria" panose="02040503050406030204" pitchFamily="18" charset="0"/>
              <a:ea typeface="Calibri"/>
              <a:cs typeface="Times New Roman"/>
            </a:endParaRPr>
          </a:p>
          <a:p>
            <a:endParaRPr lang="en-US" sz="2800" dirty="0" smtClean="0">
              <a:solidFill>
                <a:prstClr val="black"/>
              </a:solidFill>
              <a:latin typeface="Cambria" panose="02040503050406030204" pitchFamily="18" charset="0"/>
              <a:ea typeface="Calibri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02087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nk Presentatio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D5311"/>
        </a:accent1>
        <a:accent2>
          <a:srgbClr val="3C5F7C"/>
        </a:accent2>
        <a:accent3>
          <a:srgbClr val="FFFFFF"/>
        </a:accent3>
        <a:accent4>
          <a:srgbClr val="000000"/>
        </a:accent4>
        <a:accent5>
          <a:srgbClr val="D3B3AA"/>
        </a:accent5>
        <a:accent6>
          <a:srgbClr val="355570"/>
        </a:accent6>
        <a:hlink>
          <a:srgbClr val="000099"/>
        </a:hlink>
        <a:folHlink>
          <a:srgbClr val="AD531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D5311"/>
        </a:accent1>
        <a:accent2>
          <a:srgbClr val="3C5F7C"/>
        </a:accent2>
        <a:accent3>
          <a:srgbClr val="FFFFFF"/>
        </a:accent3>
        <a:accent4>
          <a:srgbClr val="000000"/>
        </a:accent4>
        <a:accent5>
          <a:srgbClr val="D3B3AA"/>
        </a:accent5>
        <a:accent6>
          <a:srgbClr val="355570"/>
        </a:accent6>
        <a:hlink>
          <a:srgbClr val="3C5F7C"/>
        </a:hlink>
        <a:folHlink>
          <a:srgbClr val="AD531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</TotalTime>
  <Words>471</Words>
  <Application>Microsoft Office PowerPoint</Application>
  <PresentationFormat>On-screen Show (4:3)</PresentationFormat>
  <Paragraphs>48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Blank Presentation</vt:lpstr>
      <vt:lpstr> NOAA Port Tomorrow –Resilience of Mid-Atlantic Ports and Surrounding Communities  </vt:lpstr>
      <vt:lpstr>Increase Resilience of the Port &amp; Communities </vt:lpstr>
      <vt:lpstr>Collaborative Port &amp; Community Planning</vt:lpstr>
      <vt:lpstr>Activities to Date</vt:lpstr>
      <vt:lpstr>What Should We Call It?</vt:lpstr>
      <vt:lpstr>Project Tasks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 Tomorrow Pilot Project</dc:title>
  <dc:creator>mcampo</dc:creator>
  <cp:lastModifiedBy>Henry J Mayer</cp:lastModifiedBy>
  <cp:revision>54</cp:revision>
  <cp:lastPrinted>2015-08-04T14:44:40Z</cp:lastPrinted>
  <dcterms:created xsi:type="dcterms:W3CDTF">2015-05-20T12:10:17Z</dcterms:created>
  <dcterms:modified xsi:type="dcterms:W3CDTF">2015-08-04T17:17:18Z</dcterms:modified>
</cp:coreProperties>
</file>