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24384000" cy="13716000"/>
  <p:notesSz cx="6858000" cy="9144000"/>
  <p:defaultTextStyle>
    <a:lvl1pPr algn="ctr" defTabSz="825500">
      <a:defRPr sz="5400">
        <a:solidFill>
          <a:srgbClr val="FFFFFF"/>
        </a:solidFill>
        <a:latin typeface="+mn-lt"/>
        <a:ea typeface="+mn-ea"/>
        <a:cs typeface="+mn-cs"/>
        <a:sym typeface="Gill Sans"/>
      </a:defRPr>
    </a:lvl1pPr>
    <a:lvl2pPr indent="342900" algn="ctr" defTabSz="825500">
      <a:defRPr sz="5400">
        <a:solidFill>
          <a:srgbClr val="FFFFFF"/>
        </a:solidFill>
        <a:latin typeface="+mn-lt"/>
        <a:ea typeface="+mn-ea"/>
        <a:cs typeface="+mn-cs"/>
        <a:sym typeface="Gill Sans"/>
      </a:defRPr>
    </a:lvl2pPr>
    <a:lvl3pPr indent="685800" algn="ctr" defTabSz="825500">
      <a:defRPr sz="5400">
        <a:solidFill>
          <a:srgbClr val="FFFFFF"/>
        </a:solidFill>
        <a:latin typeface="+mn-lt"/>
        <a:ea typeface="+mn-ea"/>
        <a:cs typeface="+mn-cs"/>
        <a:sym typeface="Gill Sans"/>
      </a:defRPr>
    </a:lvl3pPr>
    <a:lvl4pPr indent="1028700" algn="ctr" defTabSz="825500">
      <a:defRPr sz="5400">
        <a:solidFill>
          <a:srgbClr val="FFFFFF"/>
        </a:solidFill>
        <a:latin typeface="+mn-lt"/>
        <a:ea typeface="+mn-ea"/>
        <a:cs typeface="+mn-cs"/>
        <a:sym typeface="Gill Sans"/>
      </a:defRPr>
    </a:lvl4pPr>
    <a:lvl5pPr indent="1371600" algn="ctr" defTabSz="825500">
      <a:defRPr sz="5400">
        <a:solidFill>
          <a:srgbClr val="FFFFFF"/>
        </a:solidFill>
        <a:latin typeface="+mn-lt"/>
        <a:ea typeface="+mn-ea"/>
        <a:cs typeface="+mn-cs"/>
        <a:sym typeface="Gill Sans"/>
      </a:defRPr>
    </a:lvl5pPr>
    <a:lvl6pPr indent="1714500" algn="ctr" defTabSz="825500">
      <a:defRPr sz="5400">
        <a:solidFill>
          <a:srgbClr val="FFFFFF"/>
        </a:solidFill>
        <a:latin typeface="+mn-lt"/>
        <a:ea typeface="+mn-ea"/>
        <a:cs typeface="+mn-cs"/>
        <a:sym typeface="Gill Sans"/>
      </a:defRPr>
    </a:lvl6pPr>
    <a:lvl7pPr indent="2057400" algn="ctr" defTabSz="825500">
      <a:defRPr sz="5400">
        <a:solidFill>
          <a:srgbClr val="FFFFFF"/>
        </a:solidFill>
        <a:latin typeface="+mn-lt"/>
        <a:ea typeface="+mn-ea"/>
        <a:cs typeface="+mn-cs"/>
        <a:sym typeface="Gill Sans"/>
      </a:defRPr>
    </a:lvl7pPr>
    <a:lvl8pPr indent="2400300" algn="ctr" defTabSz="825500">
      <a:defRPr sz="5400">
        <a:solidFill>
          <a:srgbClr val="FFFFFF"/>
        </a:solidFill>
        <a:latin typeface="+mn-lt"/>
        <a:ea typeface="+mn-ea"/>
        <a:cs typeface="+mn-cs"/>
        <a:sym typeface="Gill Sans"/>
      </a:defRPr>
    </a:lvl8pPr>
    <a:lvl9pPr indent="2743200" algn="ctr" defTabSz="825500">
      <a:defRPr sz="5400">
        <a:solidFill>
          <a:srgbClr val="FFFFFF"/>
        </a:solidFill>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lvl="0"/>
          </a:p>
        </p:txBody>
      </p:sp>
      <p:sp>
        <p:nvSpPr>
          <p:cNvPr id="40" name="Shape 4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825500">
      <a:defRPr sz="2200">
        <a:latin typeface="Lucida Grande"/>
        <a:ea typeface="Lucida Grande"/>
        <a:cs typeface="Lucida Grande"/>
        <a:sym typeface="Lucida Grande"/>
      </a:defRPr>
    </a:lvl1pPr>
    <a:lvl2pPr indent="228600" defTabSz="825500">
      <a:defRPr sz="2200">
        <a:latin typeface="Lucida Grande"/>
        <a:ea typeface="Lucida Grande"/>
        <a:cs typeface="Lucida Grande"/>
        <a:sym typeface="Lucida Grande"/>
      </a:defRPr>
    </a:lvl2pPr>
    <a:lvl3pPr indent="457200" defTabSz="825500">
      <a:defRPr sz="2200">
        <a:latin typeface="Lucida Grande"/>
        <a:ea typeface="Lucida Grande"/>
        <a:cs typeface="Lucida Grande"/>
        <a:sym typeface="Lucida Grande"/>
      </a:defRPr>
    </a:lvl3pPr>
    <a:lvl4pPr indent="685800" defTabSz="825500">
      <a:defRPr sz="2200">
        <a:latin typeface="Lucida Grande"/>
        <a:ea typeface="Lucida Grande"/>
        <a:cs typeface="Lucida Grande"/>
        <a:sym typeface="Lucida Grande"/>
      </a:defRPr>
    </a:lvl4pPr>
    <a:lvl5pPr indent="914400" defTabSz="825500">
      <a:defRPr sz="2200">
        <a:latin typeface="Lucida Grande"/>
        <a:ea typeface="Lucida Grande"/>
        <a:cs typeface="Lucida Grande"/>
        <a:sym typeface="Lucida Grande"/>
      </a:defRPr>
    </a:lvl5pPr>
    <a:lvl6pPr indent="1143000" defTabSz="825500">
      <a:defRPr sz="2200">
        <a:latin typeface="Lucida Grande"/>
        <a:ea typeface="Lucida Grande"/>
        <a:cs typeface="Lucida Grande"/>
        <a:sym typeface="Lucida Grande"/>
      </a:defRPr>
    </a:lvl6pPr>
    <a:lvl7pPr indent="1371600" defTabSz="825500">
      <a:defRPr sz="2200">
        <a:latin typeface="Lucida Grande"/>
        <a:ea typeface="Lucida Grande"/>
        <a:cs typeface="Lucida Grande"/>
        <a:sym typeface="Lucida Grande"/>
      </a:defRPr>
    </a:lvl7pPr>
    <a:lvl8pPr indent="1600200" defTabSz="825500">
      <a:defRPr sz="2200">
        <a:latin typeface="Lucida Grande"/>
        <a:ea typeface="Lucida Grande"/>
        <a:cs typeface="Lucida Grande"/>
        <a:sym typeface="Lucida Grande"/>
      </a:defRPr>
    </a:lvl8pPr>
    <a:lvl9pPr indent="1828800" defTabSz="8255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2387600" y="2311400"/>
            <a:ext cx="19621500" cy="4648200"/>
          </a:xfrm>
          <a:prstGeom prst="rect">
            <a:avLst/>
          </a:prstGeom>
        </p:spPr>
        <p:txBody>
          <a:bodyPr lIns="0" tIns="0" rIns="0" bIns="0" anchor="b"/>
          <a:lstStyle/>
          <a:p>
            <a:pPr lvl="0">
              <a:defRPr sz="1800">
                <a:solidFill>
                  <a:srgbClr val="000000"/>
                </a:solidFill>
              </a:defRPr>
            </a:pPr>
            <a:r>
              <a:rPr sz="11400">
                <a:solidFill>
                  <a:srgbClr val="FFFFFF"/>
                </a:solidFill>
              </a:rPr>
              <a:t>Title Text</a:t>
            </a:r>
          </a:p>
        </p:txBody>
      </p:sp>
      <p:sp>
        <p:nvSpPr>
          <p:cNvPr id="6" name="Shape 6"/>
          <p:cNvSpPr/>
          <p:nvPr>
            <p:ph type="body" idx="1"/>
          </p:nvPr>
        </p:nvSpPr>
        <p:spPr>
          <a:xfrm>
            <a:off x="2387600" y="7073900"/>
            <a:ext cx="19621500" cy="1587500"/>
          </a:xfrm>
          <a:prstGeom prst="rect">
            <a:avLst/>
          </a:prstGeom>
        </p:spPr>
        <p:txBody>
          <a:bodyPr lIns="0" tIns="0" rIns="0" bIns="0"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pPr lvl="0">
              <a:defRPr sz="1800">
                <a:solidFill>
                  <a:srgbClr val="000000"/>
                </a:solidFill>
              </a:defRPr>
            </a:pPr>
            <a:r>
              <a:rPr sz="4800">
                <a:solidFill>
                  <a:srgbClr val="FFFFFF"/>
                </a:solidFill>
              </a:rPr>
              <a:t>Body Level One</a:t>
            </a:r>
            <a:endParaRPr sz="4800">
              <a:solidFill>
                <a:srgbClr val="FFFFFF"/>
              </a:solidFill>
            </a:endParaRPr>
          </a:p>
          <a:p>
            <a:pPr lvl="1">
              <a:defRPr sz="1800">
                <a:solidFill>
                  <a:srgbClr val="000000"/>
                </a:solidFill>
              </a:defRPr>
            </a:pPr>
            <a:r>
              <a:rPr sz="4800">
                <a:solidFill>
                  <a:srgbClr val="FFFFFF"/>
                </a:solidFill>
              </a:rPr>
              <a:t>Body Level Two</a:t>
            </a:r>
            <a:endParaRPr sz="4800">
              <a:solidFill>
                <a:srgbClr val="FFFFFF"/>
              </a:solidFill>
            </a:endParaRPr>
          </a:p>
          <a:p>
            <a:pPr lvl="2">
              <a:defRPr sz="1800">
                <a:solidFill>
                  <a:srgbClr val="000000"/>
                </a:solidFill>
              </a:defRPr>
            </a:pPr>
            <a:r>
              <a:rPr sz="4800">
                <a:solidFill>
                  <a:srgbClr val="FFFFFF"/>
                </a:solidFill>
              </a:rPr>
              <a:t>Body Level Three</a:t>
            </a:r>
            <a:endParaRPr sz="4800">
              <a:solidFill>
                <a:srgbClr val="FFFFFF"/>
              </a:solidFill>
            </a:endParaRPr>
          </a:p>
          <a:p>
            <a:pPr lvl="3">
              <a:defRPr sz="1800">
                <a:solidFill>
                  <a:srgbClr val="000000"/>
                </a:solidFill>
              </a:defRPr>
            </a:pPr>
            <a:r>
              <a:rPr sz="4800">
                <a:solidFill>
                  <a:srgbClr val="FFFFFF"/>
                </a:solidFill>
              </a:rPr>
              <a:t>Body Level Four</a:t>
            </a:r>
            <a:endParaRPr sz="4800">
              <a:solidFill>
                <a:srgbClr val="FFFFFF"/>
              </a:solidFill>
            </a:endParaRPr>
          </a:p>
          <a:p>
            <a:pPr lvl="4">
              <a:defRPr sz="1800">
                <a:solidFill>
                  <a:srgbClr val="000000"/>
                </a:solidFill>
              </a:defRPr>
            </a:pPr>
            <a:r>
              <a:rPr sz="48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5" name="Shape 25"/>
          <p:cNvSpPr/>
          <p:nvPr>
            <p:ph type="title"/>
          </p:nvPr>
        </p:nvSpPr>
        <p:spPr>
          <a:xfrm>
            <a:off x="1206500" y="2159000"/>
            <a:ext cx="11010900" cy="4648200"/>
          </a:xfrm>
          <a:prstGeom prst="rect">
            <a:avLst/>
          </a:prstGeom>
        </p:spPr>
        <p:txBody>
          <a:bodyPr lIns="0" tIns="0" rIns="0" bIns="0" anchor="b"/>
          <a:lstStyle>
            <a:lvl1pPr>
              <a:defRPr sz="9600"/>
            </a:lvl1pPr>
          </a:lstStyle>
          <a:p>
            <a:pPr lvl="0">
              <a:defRPr sz="1800">
                <a:solidFill>
                  <a:srgbClr val="000000"/>
                </a:solidFill>
              </a:defRPr>
            </a:pPr>
            <a:r>
              <a:rPr sz="9600">
                <a:solidFill>
                  <a:srgbClr val="FFFFFF"/>
                </a:solidFill>
              </a:rPr>
              <a:t>Title Text</a:t>
            </a:r>
          </a:p>
        </p:txBody>
      </p:sp>
      <p:sp>
        <p:nvSpPr>
          <p:cNvPr id="26" name="Shape 26"/>
          <p:cNvSpPr/>
          <p:nvPr>
            <p:ph type="body" idx="1"/>
          </p:nvPr>
        </p:nvSpPr>
        <p:spPr>
          <a:xfrm>
            <a:off x="1206500" y="6896100"/>
            <a:ext cx="11010900" cy="4648200"/>
          </a:xfrm>
          <a:prstGeom prst="rect">
            <a:avLst/>
          </a:prstGeom>
        </p:spPr>
        <p:txBody>
          <a:bodyPr lIns="0" tIns="0" rIns="0" bIns="0" anchor="t"/>
          <a:lstStyle>
            <a:lvl1pPr marL="0" indent="0" algn="ctr">
              <a:spcBef>
                <a:spcPts val="0"/>
              </a:spcBef>
              <a:buSzTx/>
              <a:buNone/>
              <a:defRPr sz="4200"/>
            </a:lvl1pPr>
            <a:lvl2pPr marL="0" indent="0" algn="ctr">
              <a:spcBef>
                <a:spcPts val="0"/>
              </a:spcBef>
              <a:buSzTx/>
              <a:buNone/>
              <a:defRPr sz="4200"/>
            </a:lvl2pPr>
            <a:lvl3pPr marL="0" indent="0" algn="ctr">
              <a:spcBef>
                <a:spcPts val="0"/>
              </a:spcBef>
              <a:buSzTx/>
              <a:buNone/>
              <a:defRPr sz="4200"/>
            </a:lvl3pPr>
            <a:lvl4pPr marL="0" indent="0" algn="ctr">
              <a:spcBef>
                <a:spcPts val="0"/>
              </a:spcBef>
              <a:buSzTx/>
              <a:buNone/>
              <a:defRPr sz="4200"/>
            </a:lvl4pPr>
            <a:lvl5pPr marL="0" indent="0" algn="ctr">
              <a:spcBef>
                <a:spcPts val="0"/>
              </a:spcBef>
              <a:buSzTx/>
              <a:buNone/>
              <a:defRPr sz="4200"/>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28" name="Shape 28"/>
          <p:cNvSpPr/>
          <p:nvPr>
            <p:ph type="title"/>
          </p:nvPr>
        </p:nvSpPr>
        <p:spPr>
          <a:xfrm>
            <a:off x="1206500" y="2159000"/>
            <a:ext cx="11010900" cy="4648200"/>
          </a:xfrm>
          <a:prstGeom prst="rect">
            <a:avLst/>
          </a:prstGeom>
        </p:spPr>
        <p:txBody>
          <a:bodyPr lIns="0" tIns="0" rIns="0" bIns="0" anchor="b"/>
          <a:lstStyle>
            <a:lvl1pPr>
              <a:defRPr sz="9600"/>
            </a:lvl1pPr>
          </a:lstStyle>
          <a:p>
            <a:pPr lvl="0">
              <a:defRPr sz="1800">
                <a:solidFill>
                  <a:srgbClr val="000000"/>
                </a:solidFill>
              </a:defRPr>
            </a:pPr>
            <a:r>
              <a:rPr sz="9600">
                <a:solidFill>
                  <a:srgbClr val="FFFFFF"/>
                </a:solidFill>
              </a:rPr>
              <a:t>Title Text</a:t>
            </a:r>
          </a:p>
        </p:txBody>
      </p:sp>
      <p:sp>
        <p:nvSpPr>
          <p:cNvPr id="29" name="Shape 29"/>
          <p:cNvSpPr/>
          <p:nvPr>
            <p:ph type="body" idx="1"/>
          </p:nvPr>
        </p:nvSpPr>
        <p:spPr>
          <a:xfrm>
            <a:off x="1206500" y="6896100"/>
            <a:ext cx="11010900" cy="4648200"/>
          </a:xfrm>
          <a:prstGeom prst="rect">
            <a:avLst/>
          </a:prstGeom>
        </p:spPr>
        <p:txBody>
          <a:bodyPr lIns="0" tIns="0" rIns="0" bIns="0" anchor="t"/>
          <a:lstStyle>
            <a:lvl1pPr marL="0" indent="0" algn="ctr">
              <a:spcBef>
                <a:spcPts val="0"/>
              </a:spcBef>
              <a:buSzTx/>
              <a:buNone/>
              <a:defRPr sz="4200"/>
            </a:lvl1pPr>
            <a:lvl2pPr marL="0" indent="0" algn="ctr">
              <a:spcBef>
                <a:spcPts val="0"/>
              </a:spcBef>
              <a:buSzTx/>
              <a:buNone/>
              <a:defRPr sz="4200"/>
            </a:lvl2pPr>
            <a:lvl3pPr marL="0" indent="0" algn="ctr">
              <a:spcBef>
                <a:spcPts val="0"/>
              </a:spcBef>
              <a:buSzTx/>
              <a:buNone/>
              <a:defRPr sz="4200"/>
            </a:lvl3pPr>
            <a:lvl4pPr marL="0" indent="0" algn="ctr">
              <a:spcBef>
                <a:spcPts val="0"/>
              </a:spcBef>
              <a:buSzTx/>
              <a:buNone/>
              <a:defRPr sz="4200"/>
            </a:lvl4pPr>
            <a:lvl5pPr marL="0" indent="0" algn="ctr">
              <a:spcBef>
                <a:spcPts val="0"/>
              </a:spcBef>
              <a:buSzTx/>
              <a:buNone/>
              <a:defRPr sz="4200"/>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solidFill>
                  <a:srgbClr val="000000"/>
                </a:solidFill>
              </a:defRPr>
            </a:pPr>
            <a:r>
              <a:rPr sz="11400">
                <a:solidFill>
                  <a:srgbClr val="FFFFFF"/>
                </a:solidFill>
              </a:rPr>
              <a:t>Title Text</a:t>
            </a:r>
          </a:p>
        </p:txBody>
      </p:sp>
      <p:sp>
        <p:nvSpPr>
          <p:cNvPr id="32" name="Shape 32"/>
          <p:cNvSpPr/>
          <p:nvPr>
            <p:ph type="body" idx="1"/>
          </p:nvPr>
        </p:nvSpPr>
        <p:spPr>
          <a:xfrm>
            <a:off x="2387600" y="3886200"/>
            <a:ext cx="9448800" cy="8039100"/>
          </a:xfrm>
          <a:prstGeom prst="rect">
            <a:avLst/>
          </a:prstGeom>
        </p:spPr>
        <p:txBody>
          <a:bodyPr/>
          <a:lstStyle>
            <a:lvl1pPr marL="812120" indent="-494620">
              <a:spcBef>
                <a:spcPts val="5400"/>
              </a:spcBef>
              <a:defRPr sz="4200"/>
            </a:lvl1pPr>
            <a:lvl2pPr marL="1256620" indent="-494620">
              <a:spcBef>
                <a:spcPts val="5400"/>
              </a:spcBef>
              <a:defRPr sz="4200"/>
            </a:lvl2pPr>
            <a:lvl3pPr marL="1701120" indent="-494620">
              <a:spcBef>
                <a:spcPts val="5400"/>
              </a:spcBef>
              <a:defRPr sz="4200"/>
            </a:lvl3pPr>
            <a:lvl4pPr marL="2145620" indent="-494620">
              <a:spcBef>
                <a:spcPts val="5400"/>
              </a:spcBef>
              <a:defRPr sz="4200"/>
            </a:lvl4pPr>
            <a:lvl5pPr marL="2590120" indent="-494620">
              <a:spcBef>
                <a:spcPts val="5400"/>
              </a:spcBef>
              <a:defRPr sz="4200"/>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solidFill>
                  <a:srgbClr val="000000"/>
                </a:solidFill>
              </a:defRPr>
            </a:pPr>
            <a:r>
              <a:rPr sz="11400">
                <a:solidFill>
                  <a:srgbClr val="FFFFFF"/>
                </a:solidFill>
              </a:rPr>
              <a:t>Title Text</a:t>
            </a:r>
          </a:p>
        </p:txBody>
      </p:sp>
      <p:sp>
        <p:nvSpPr>
          <p:cNvPr id="35" name="Shape 35"/>
          <p:cNvSpPr/>
          <p:nvPr>
            <p:ph type="body" idx="1"/>
          </p:nvPr>
        </p:nvSpPr>
        <p:spPr>
          <a:xfrm>
            <a:off x="2387600" y="3886200"/>
            <a:ext cx="9448800" cy="8039100"/>
          </a:xfrm>
          <a:prstGeom prst="rect">
            <a:avLst/>
          </a:prstGeom>
        </p:spPr>
        <p:txBody>
          <a:bodyPr/>
          <a:lstStyle>
            <a:lvl1pPr marL="812120" indent="-494620">
              <a:spcBef>
                <a:spcPts val="5400"/>
              </a:spcBef>
              <a:defRPr sz="4200"/>
            </a:lvl1pPr>
            <a:lvl2pPr marL="1256620" indent="-494620">
              <a:spcBef>
                <a:spcPts val="5400"/>
              </a:spcBef>
              <a:defRPr sz="4200"/>
            </a:lvl2pPr>
            <a:lvl3pPr marL="1701120" indent="-494620">
              <a:spcBef>
                <a:spcPts val="5400"/>
              </a:spcBef>
              <a:defRPr sz="4200"/>
            </a:lvl3pPr>
            <a:lvl4pPr marL="2145620" indent="-494620">
              <a:spcBef>
                <a:spcPts val="5400"/>
              </a:spcBef>
              <a:defRPr sz="4200"/>
            </a:lvl4pPr>
            <a:lvl5pPr marL="2590120" indent="-494620">
              <a:spcBef>
                <a:spcPts val="5400"/>
              </a:spcBef>
              <a:defRPr sz="4200"/>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solidFill>
                  <a:srgbClr val="000000"/>
                </a:solidFill>
              </a:defRPr>
            </a:pPr>
            <a:r>
              <a:rPr sz="11400">
                <a:solidFill>
                  <a:srgbClr val="FFFFFF"/>
                </a:solidFill>
              </a:rPr>
              <a:t>Title Text</a:t>
            </a:r>
          </a:p>
        </p:txBody>
      </p:sp>
      <p:sp>
        <p:nvSpPr>
          <p:cNvPr id="38" name="Shape 38"/>
          <p:cNvSpPr/>
          <p:nvPr>
            <p:ph type="body" idx="1"/>
          </p:nvPr>
        </p:nvSpPr>
        <p:spPr>
          <a:xfrm>
            <a:off x="14579600" y="3886200"/>
            <a:ext cx="7429500" cy="8039100"/>
          </a:xfrm>
          <a:prstGeom prst="rect">
            <a:avLst/>
          </a:prstGeom>
        </p:spPr>
        <p:txBody>
          <a:bodyPr/>
          <a:lstStyle>
            <a:lvl1pPr marL="812120" indent="-494620">
              <a:spcBef>
                <a:spcPts val="5400"/>
              </a:spcBef>
              <a:defRPr sz="4200"/>
            </a:lvl1pPr>
            <a:lvl2pPr marL="1256620" indent="-494620">
              <a:spcBef>
                <a:spcPts val="5400"/>
              </a:spcBef>
              <a:defRPr sz="4200"/>
            </a:lvl2pPr>
            <a:lvl3pPr marL="1701120" indent="-494620">
              <a:spcBef>
                <a:spcPts val="5400"/>
              </a:spcBef>
              <a:defRPr sz="4200"/>
            </a:lvl3pPr>
            <a:lvl4pPr marL="2145620" indent="-494620">
              <a:spcBef>
                <a:spcPts val="5400"/>
              </a:spcBef>
              <a:defRPr sz="4200"/>
            </a:lvl4pPr>
            <a:lvl5pPr marL="2590120" indent="-494620">
              <a:spcBef>
                <a:spcPts val="5400"/>
              </a:spcBef>
              <a:defRPr sz="4200"/>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solidFill>
                  <a:srgbClr val="000000"/>
                </a:solidFill>
              </a:defRPr>
            </a:pPr>
            <a:r>
              <a:rPr sz="11400">
                <a:solidFill>
                  <a:srgbClr val="FFFFFF"/>
                </a:solidFill>
              </a:rPr>
              <a:t>Title Text</a:t>
            </a:r>
          </a:p>
        </p:txBody>
      </p:sp>
      <p:sp>
        <p:nvSpPr>
          <p:cNvPr id="9" name="Shape 9"/>
          <p:cNvSpPr/>
          <p:nvPr>
            <p:ph type="body" idx="1"/>
          </p:nvPr>
        </p:nvSpPr>
        <p:spPr>
          <a:prstGeom prst="rect">
            <a:avLst/>
          </a:prstGeom>
        </p:spPr>
        <p:txBody>
          <a:bodyP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solidFill>
                  <a:srgbClr val="000000"/>
                </a:solidFill>
              </a:defRPr>
            </a:pPr>
            <a:r>
              <a:rPr sz="11400">
                <a:solidFill>
                  <a:srgbClr val="FFFFFF"/>
                </a:solidFill>
              </a:rPr>
              <a:t>Title Text</a:t>
            </a:r>
          </a:p>
        </p:txBody>
      </p:sp>
      <p:sp>
        <p:nvSpPr>
          <p:cNvPr id="12" name="Shape 12"/>
          <p:cNvSpPr/>
          <p:nvPr>
            <p:ph type="body" idx="1"/>
          </p:nvPr>
        </p:nvSpPr>
        <p:spPr>
          <a:prstGeom prst="rect">
            <a:avLst/>
          </a:prstGeom>
        </p:spPr>
        <p:txBody>
          <a:bodyPr lIns="0" tIns="0" rIns="0" bIns="0" numCol="2" spcCol="981075" anchor="t"/>
          <a:lstStyle>
            <a:lvl1pPr marL="812120" indent="-494620">
              <a:spcBef>
                <a:spcPts val="5400"/>
              </a:spcBef>
              <a:defRPr sz="4200"/>
            </a:lvl1pPr>
            <a:lvl2pPr marL="1256620" indent="-494620">
              <a:spcBef>
                <a:spcPts val="5400"/>
              </a:spcBef>
              <a:defRPr sz="4200"/>
            </a:lvl2pPr>
            <a:lvl3pPr marL="1701120" indent="-494620">
              <a:spcBef>
                <a:spcPts val="5400"/>
              </a:spcBef>
              <a:defRPr sz="4200"/>
            </a:lvl3pPr>
            <a:lvl4pPr marL="2145620" indent="-494620">
              <a:spcBef>
                <a:spcPts val="5400"/>
              </a:spcBef>
              <a:defRPr sz="4200"/>
            </a:lvl4pPr>
            <a:lvl5pPr marL="2590120" indent="-494620">
              <a:spcBef>
                <a:spcPts val="5400"/>
              </a:spcBef>
              <a:defRPr sz="4200"/>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2387600" y="1790700"/>
            <a:ext cx="19621500" cy="10160000"/>
          </a:xfrm>
          <a:prstGeom prst="rect">
            <a:avLst/>
          </a:prstGeom>
        </p:spPr>
        <p:txBody>
          <a:bodyPr/>
          <a:lstStyle>
            <a:lvl1pPr>
              <a:spcBef>
                <a:spcPts val="6800"/>
              </a:spcBef>
            </a:lvl1pPr>
            <a:lvl2pPr>
              <a:spcBef>
                <a:spcPts val="6800"/>
              </a:spcBef>
            </a:lvl2pPr>
            <a:lvl3pPr>
              <a:spcBef>
                <a:spcPts val="6800"/>
              </a:spcBef>
            </a:lvl3pPr>
            <a:lvl4pPr>
              <a:spcBef>
                <a:spcPts val="6800"/>
              </a:spcBef>
            </a:lvl4pPr>
            <a:lvl5pPr>
              <a:spcBef>
                <a:spcPts val="6800"/>
              </a:spcBef>
            </a:lvl5pP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2387600" y="4178300"/>
            <a:ext cx="19621500" cy="5359400"/>
          </a:xfrm>
          <a:prstGeom prst="rect">
            <a:avLst/>
          </a:prstGeom>
        </p:spPr>
        <p:txBody>
          <a:body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2387600" y="10363200"/>
            <a:ext cx="19621500" cy="2400300"/>
          </a:xfrm>
          <a:prstGeom prst="rect">
            <a:avLst/>
          </a:prstGeom>
        </p:spPr>
        <p:txBody>
          <a:body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23" name="Shape 23"/>
          <p:cNvSpPr/>
          <p:nvPr>
            <p:ph type="title"/>
          </p:nvPr>
        </p:nvSpPr>
        <p:spPr>
          <a:xfrm>
            <a:off x="2387600" y="10363200"/>
            <a:ext cx="19621500" cy="2400300"/>
          </a:xfrm>
          <a:prstGeom prst="rect">
            <a:avLst/>
          </a:prstGeom>
        </p:spPr>
        <p:txBody>
          <a:body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2387600" y="368300"/>
            <a:ext cx="19621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11400">
                <a:solidFill>
                  <a:srgbClr val="FFFFFF"/>
                </a:solidFill>
              </a:rPr>
              <a:t>Title Text</a:t>
            </a:r>
          </a:p>
        </p:txBody>
      </p:sp>
      <p:sp>
        <p:nvSpPr>
          <p:cNvPr id="3" name="Shape 3"/>
          <p:cNvSpPr/>
          <p:nvPr>
            <p:ph type="body" idx="1"/>
          </p:nvPr>
        </p:nvSpPr>
        <p:spPr>
          <a:xfrm>
            <a:off x="2387600" y="3886200"/>
            <a:ext cx="19621500" cy="803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spd="med" advClick="1"/>
  <p:txStyles>
    <p:titleStyle>
      <a:lvl1pPr algn="ctr" defTabSz="825500">
        <a:defRPr sz="11400">
          <a:solidFill>
            <a:srgbClr val="FFFFFF"/>
          </a:solidFill>
          <a:latin typeface="+mn-lt"/>
          <a:ea typeface="+mn-ea"/>
          <a:cs typeface="+mn-cs"/>
          <a:sym typeface="Gill Sans"/>
        </a:defRPr>
      </a:lvl1pPr>
      <a:lvl2pPr indent="228600" algn="ctr" defTabSz="825500">
        <a:defRPr sz="11400">
          <a:solidFill>
            <a:srgbClr val="FFFFFF"/>
          </a:solidFill>
          <a:latin typeface="+mn-lt"/>
          <a:ea typeface="+mn-ea"/>
          <a:cs typeface="+mn-cs"/>
          <a:sym typeface="Gill Sans"/>
        </a:defRPr>
      </a:lvl2pPr>
      <a:lvl3pPr indent="457200" algn="ctr" defTabSz="825500">
        <a:defRPr sz="11400">
          <a:solidFill>
            <a:srgbClr val="FFFFFF"/>
          </a:solidFill>
          <a:latin typeface="+mn-lt"/>
          <a:ea typeface="+mn-ea"/>
          <a:cs typeface="+mn-cs"/>
          <a:sym typeface="Gill Sans"/>
        </a:defRPr>
      </a:lvl3pPr>
      <a:lvl4pPr indent="685800" algn="ctr" defTabSz="825500">
        <a:defRPr sz="11400">
          <a:solidFill>
            <a:srgbClr val="FFFFFF"/>
          </a:solidFill>
          <a:latin typeface="+mn-lt"/>
          <a:ea typeface="+mn-ea"/>
          <a:cs typeface="+mn-cs"/>
          <a:sym typeface="Gill Sans"/>
        </a:defRPr>
      </a:lvl4pPr>
      <a:lvl5pPr indent="914400" algn="ctr" defTabSz="825500">
        <a:defRPr sz="11400">
          <a:solidFill>
            <a:srgbClr val="FFFFFF"/>
          </a:solidFill>
          <a:latin typeface="+mn-lt"/>
          <a:ea typeface="+mn-ea"/>
          <a:cs typeface="+mn-cs"/>
          <a:sym typeface="Gill Sans"/>
        </a:defRPr>
      </a:lvl5pPr>
      <a:lvl6pPr indent="1143000" algn="ctr" defTabSz="825500">
        <a:defRPr sz="11400">
          <a:solidFill>
            <a:srgbClr val="FFFFFF"/>
          </a:solidFill>
          <a:latin typeface="+mn-lt"/>
          <a:ea typeface="+mn-ea"/>
          <a:cs typeface="+mn-cs"/>
          <a:sym typeface="Gill Sans"/>
        </a:defRPr>
      </a:lvl6pPr>
      <a:lvl7pPr indent="1371600" algn="ctr" defTabSz="825500">
        <a:defRPr sz="11400">
          <a:solidFill>
            <a:srgbClr val="FFFFFF"/>
          </a:solidFill>
          <a:latin typeface="+mn-lt"/>
          <a:ea typeface="+mn-ea"/>
          <a:cs typeface="+mn-cs"/>
          <a:sym typeface="Gill Sans"/>
        </a:defRPr>
      </a:lvl7pPr>
      <a:lvl8pPr indent="1600200" algn="ctr" defTabSz="825500">
        <a:defRPr sz="11400">
          <a:solidFill>
            <a:srgbClr val="FFFFFF"/>
          </a:solidFill>
          <a:latin typeface="+mn-lt"/>
          <a:ea typeface="+mn-ea"/>
          <a:cs typeface="+mn-cs"/>
          <a:sym typeface="Gill Sans"/>
        </a:defRPr>
      </a:lvl8pPr>
      <a:lvl9pPr indent="1828800" algn="ctr" defTabSz="825500">
        <a:defRPr sz="11400">
          <a:solidFill>
            <a:srgbClr val="FFFFFF"/>
          </a:solidFill>
          <a:latin typeface="+mn-lt"/>
          <a:ea typeface="+mn-ea"/>
          <a:cs typeface="+mn-cs"/>
          <a:sym typeface="Gill Sans"/>
        </a:defRPr>
      </a:lvl9pPr>
    </p:titleStyle>
    <p:bodyStyle>
      <a:lvl1pPr marL="889000" indent="-571500" defTabSz="825500">
        <a:spcBef>
          <a:spcPts val="3500"/>
        </a:spcBef>
        <a:buSzPct val="171000"/>
        <a:buChar char="•"/>
        <a:defRPr sz="5400">
          <a:solidFill>
            <a:srgbClr val="FFFFFF"/>
          </a:solidFill>
          <a:latin typeface="+mn-lt"/>
          <a:ea typeface="+mn-ea"/>
          <a:cs typeface="+mn-cs"/>
          <a:sym typeface="Gill Sans"/>
        </a:defRPr>
      </a:lvl1pPr>
      <a:lvl2pPr marL="1333500" indent="-571500" defTabSz="825500">
        <a:spcBef>
          <a:spcPts val="3500"/>
        </a:spcBef>
        <a:buSzPct val="171000"/>
        <a:buChar char="•"/>
        <a:defRPr sz="5400">
          <a:solidFill>
            <a:srgbClr val="FFFFFF"/>
          </a:solidFill>
          <a:latin typeface="+mn-lt"/>
          <a:ea typeface="+mn-ea"/>
          <a:cs typeface="+mn-cs"/>
          <a:sym typeface="Gill Sans"/>
        </a:defRPr>
      </a:lvl2pPr>
      <a:lvl3pPr marL="1778000" indent="-571500" defTabSz="825500">
        <a:spcBef>
          <a:spcPts val="3500"/>
        </a:spcBef>
        <a:buSzPct val="171000"/>
        <a:buChar char="•"/>
        <a:defRPr sz="5400">
          <a:solidFill>
            <a:srgbClr val="FFFFFF"/>
          </a:solidFill>
          <a:latin typeface="+mn-lt"/>
          <a:ea typeface="+mn-ea"/>
          <a:cs typeface="+mn-cs"/>
          <a:sym typeface="Gill Sans"/>
        </a:defRPr>
      </a:lvl3pPr>
      <a:lvl4pPr marL="2222500" indent="-571500" defTabSz="825500">
        <a:spcBef>
          <a:spcPts val="3500"/>
        </a:spcBef>
        <a:buSzPct val="171000"/>
        <a:buChar char="•"/>
        <a:defRPr sz="5400">
          <a:solidFill>
            <a:srgbClr val="FFFFFF"/>
          </a:solidFill>
          <a:latin typeface="+mn-lt"/>
          <a:ea typeface="+mn-ea"/>
          <a:cs typeface="+mn-cs"/>
          <a:sym typeface="Gill Sans"/>
        </a:defRPr>
      </a:lvl4pPr>
      <a:lvl5pPr marL="2667000" indent="-571500" defTabSz="825500">
        <a:spcBef>
          <a:spcPts val="3500"/>
        </a:spcBef>
        <a:buSzPct val="171000"/>
        <a:buChar char="•"/>
        <a:defRPr sz="5400">
          <a:solidFill>
            <a:srgbClr val="FFFFFF"/>
          </a:solidFill>
          <a:latin typeface="+mn-lt"/>
          <a:ea typeface="+mn-ea"/>
          <a:cs typeface="+mn-cs"/>
          <a:sym typeface="Gill Sans"/>
        </a:defRPr>
      </a:lvl5pPr>
      <a:lvl6pPr marL="3022600" indent="-571500" defTabSz="825500">
        <a:spcBef>
          <a:spcPts val="3500"/>
        </a:spcBef>
        <a:buSzPct val="171000"/>
        <a:buChar char="•"/>
        <a:defRPr sz="5400">
          <a:solidFill>
            <a:srgbClr val="FFFFFF"/>
          </a:solidFill>
          <a:latin typeface="+mn-lt"/>
          <a:ea typeface="+mn-ea"/>
          <a:cs typeface="+mn-cs"/>
          <a:sym typeface="Gill Sans"/>
        </a:defRPr>
      </a:lvl6pPr>
      <a:lvl7pPr marL="3378200" indent="-571500" defTabSz="825500">
        <a:spcBef>
          <a:spcPts val="3500"/>
        </a:spcBef>
        <a:buSzPct val="171000"/>
        <a:buChar char="•"/>
        <a:defRPr sz="5400">
          <a:solidFill>
            <a:srgbClr val="FFFFFF"/>
          </a:solidFill>
          <a:latin typeface="+mn-lt"/>
          <a:ea typeface="+mn-ea"/>
          <a:cs typeface="+mn-cs"/>
          <a:sym typeface="Gill Sans"/>
        </a:defRPr>
      </a:lvl7pPr>
      <a:lvl8pPr marL="3733800" indent="-571500" defTabSz="825500">
        <a:spcBef>
          <a:spcPts val="3500"/>
        </a:spcBef>
        <a:buSzPct val="171000"/>
        <a:buChar char="•"/>
        <a:defRPr sz="5400">
          <a:solidFill>
            <a:srgbClr val="FFFFFF"/>
          </a:solidFill>
          <a:latin typeface="+mn-lt"/>
          <a:ea typeface="+mn-ea"/>
          <a:cs typeface="+mn-cs"/>
          <a:sym typeface="Gill Sans"/>
        </a:defRPr>
      </a:lvl8pPr>
      <a:lvl9pPr marL="4089400" indent="-571500" defTabSz="825500">
        <a:spcBef>
          <a:spcPts val="3500"/>
        </a:spcBef>
        <a:buSzPct val="171000"/>
        <a:buChar char="•"/>
        <a:defRPr sz="5400">
          <a:solidFill>
            <a:srgbClr val="FFFFFF"/>
          </a:solidFill>
          <a:latin typeface="+mn-lt"/>
          <a:ea typeface="+mn-ea"/>
          <a:cs typeface="+mn-cs"/>
          <a:sym typeface="Gill Sans"/>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1.png"/><Relationship Id="rId4"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32.png"/><Relationship Id="rId4" Type="http://schemas.openxmlformats.org/officeDocument/2006/relationships/image" Target="../media/image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3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42" name=""/>
          <p:cNvPicPr/>
          <p:nvPr/>
        </p:nvPicPr>
        <p:blipFill>
          <a:blip r:embed="rId2">
            <a:extLst/>
          </a:blip>
          <a:stretch>
            <a:fillRect/>
          </a:stretch>
        </p:blipFill>
        <p:spPr>
          <a:xfrm>
            <a:off x="88900" y="406400"/>
            <a:ext cx="24193500" cy="1778000"/>
          </a:xfrm>
          <a:prstGeom prst="rect">
            <a:avLst/>
          </a:prstGeom>
          <a:effectLst>
            <a:outerShdw sx="100000" sy="100000" kx="0" ky="0" algn="b" rotWithShape="0" blurRad="76200" dist="0" dir="18900000">
              <a:srgbClr val="000000">
                <a:alpha val="80000"/>
              </a:srgbClr>
            </a:outerShdw>
          </a:effectLst>
        </p:spPr>
      </p:pic>
      <p:pic>
        <p:nvPicPr>
          <p:cNvPr id="43" name="droppedImage.pdf"/>
          <p:cNvPicPr/>
          <p:nvPr/>
        </p:nvPicPr>
        <p:blipFill>
          <a:blip r:embed="rId3">
            <a:extLst/>
          </a:blip>
          <a:stretch>
            <a:fillRect/>
          </a:stretch>
        </p:blipFill>
        <p:spPr>
          <a:xfrm>
            <a:off x="22517100" y="698500"/>
            <a:ext cx="1460500" cy="1194955"/>
          </a:xfrm>
          <a:prstGeom prst="rect">
            <a:avLst/>
          </a:prstGeom>
          <a:ln w="12700">
            <a:miter lim="400000"/>
          </a:ln>
        </p:spPr>
      </p:pic>
      <p:pic>
        <p:nvPicPr>
          <p:cNvPr id="44" name="cc_impacts.png"/>
          <p:cNvPicPr/>
          <p:nvPr/>
        </p:nvPicPr>
        <p:blipFill>
          <a:blip r:embed="rId4">
            <a:extLst/>
          </a:blip>
          <a:stretch>
            <a:fillRect/>
          </a:stretch>
        </p:blipFill>
        <p:spPr>
          <a:xfrm>
            <a:off x="5168900" y="2451100"/>
            <a:ext cx="14046200" cy="10913347"/>
          </a:xfrm>
          <a:prstGeom prst="rect">
            <a:avLst/>
          </a:prstGeom>
          <a:ln w="12700">
            <a:miter lim="400000"/>
          </a:ln>
        </p:spPr>
      </p:pic>
      <p:sp>
        <p:nvSpPr>
          <p:cNvPr id="45" name="Shape 45"/>
          <p:cNvSpPr/>
          <p:nvPr/>
        </p:nvSpPr>
        <p:spPr>
          <a:xfrm>
            <a:off x="19362036" y="13182600"/>
            <a:ext cx="2377828"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175178"/>
                </a:solidFill>
              </a:defRPr>
            </a:lvl1pPr>
          </a:lstStyle>
          <a:p>
            <a:pPr lvl="0">
              <a:defRPr sz="1800">
                <a:solidFill>
                  <a:srgbClr val="000000"/>
                </a:solidFill>
              </a:defRPr>
            </a:pPr>
            <a:r>
              <a:rPr sz="2400">
                <a:solidFill>
                  <a:srgbClr val="175178"/>
                </a:solidFill>
              </a:rPr>
              <a:t>Oluwakemi Izomo</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109" name="Shape 109"/>
          <p:cNvSpPr/>
          <p:nvPr/>
        </p:nvSpPr>
        <p:spPr>
          <a:xfrm>
            <a:off x="165100" y="6330950"/>
            <a:ext cx="24041100"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Risk is the product of hazard probability, vulnerability, and exposed assets. </a:t>
            </a:r>
          </a:p>
        </p:txBody>
      </p:sp>
      <p:sp>
        <p:nvSpPr>
          <p:cNvPr id="110" name="Shape 110"/>
          <p:cNvSpPr/>
          <p:nvPr/>
        </p:nvSpPr>
        <p:spPr>
          <a:xfrm>
            <a:off x="165100" y="2565400"/>
            <a:ext cx="24041100" cy="309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Insurance industry:</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mitigation denotes activities, efforts, and investments that reduce the likelihood (probability) or consequences (severity) of a threat.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adaptation: not explicitly used widely. </a:t>
            </a:r>
          </a:p>
        </p:txBody>
      </p:sp>
      <p:sp>
        <p:nvSpPr>
          <p:cNvPr id="111" name="Shape 111"/>
          <p:cNvSpPr/>
          <p:nvPr/>
        </p:nvSpPr>
        <p:spPr>
          <a:xfrm>
            <a:off x="165100" y="11449050"/>
            <a:ext cx="240411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Although insurances do not use the term adaptation, it is implicitly addressed as a way of reducing disaster risk. </a:t>
            </a:r>
          </a:p>
        </p:txBody>
      </p:sp>
      <p:sp>
        <p:nvSpPr>
          <p:cNvPr id="112" name="Shape 112"/>
          <p:cNvSpPr/>
          <p:nvPr/>
        </p:nvSpPr>
        <p:spPr>
          <a:xfrm>
            <a:off x="165100" y="7524750"/>
            <a:ext cx="24041100" cy="317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For most natural hazards:</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we have </a:t>
            </a:r>
            <a:r>
              <a:rPr b="1" sz="4800">
                <a:latin typeface="Trebuchet MS"/>
                <a:ea typeface="Trebuchet MS"/>
                <a:cs typeface="Trebuchet MS"/>
                <a:sym typeface="Trebuchet MS"/>
              </a:rPr>
              <a:t>little means to impact hazard probability</a:t>
            </a:r>
            <a:r>
              <a:rPr sz="4800">
                <a:latin typeface="Trebuchet MS"/>
                <a:ea typeface="Trebuchet MS"/>
                <a:cs typeface="Trebuchet MS"/>
                <a:sym typeface="Trebuchet MS"/>
              </a:rPr>
              <a:t>,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we </a:t>
            </a:r>
            <a:r>
              <a:rPr b="1" sz="4800">
                <a:latin typeface="Trebuchet MS"/>
                <a:ea typeface="Trebuchet MS"/>
                <a:cs typeface="Trebuchet MS"/>
                <a:sym typeface="Trebuchet MS"/>
              </a:rPr>
              <a:t>can reduce vulnerability</a:t>
            </a:r>
            <a:r>
              <a:rPr sz="4800">
                <a:latin typeface="Trebuchet MS"/>
                <a:ea typeface="Trebuchet MS"/>
                <a:cs typeface="Trebuchet MS"/>
                <a:sym typeface="Trebuchet MS"/>
              </a:rPr>
              <a:t>: often equates to mitigating impacts of the hazard</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we </a:t>
            </a:r>
            <a:r>
              <a:rPr b="1" sz="4800">
                <a:latin typeface="Trebuchet MS"/>
                <a:ea typeface="Trebuchet MS"/>
                <a:cs typeface="Trebuchet MS"/>
                <a:sym typeface="Trebuchet MS"/>
              </a:rPr>
              <a:t>can reduce exposure</a:t>
            </a:r>
            <a:r>
              <a:rPr sz="4800">
                <a:latin typeface="Trebuchet MS"/>
                <a:ea typeface="Trebuchet MS"/>
                <a:cs typeface="Trebuchet MS"/>
                <a:sym typeface="Trebuchet MS"/>
              </a:rPr>
              <a:t>: requires a change in life and land use (adaptation). </a:t>
            </a:r>
          </a:p>
        </p:txBody>
      </p:sp>
      <p:grpSp>
        <p:nvGrpSpPr>
          <p:cNvPr id="115" name="Group 115"/>
          <p:cNvGrpSpPr/>
          <p:nvPr/>
        </p:nvGrpSpPr>
        <p:grpSpPr>
          <a:xfrm>
            <a:off x="88900" y="63500"/>
            <a:ext cx="24193500" cy="1778000"/>
            <a:chOff x="-50800" y="-50800"/>
            <a:chExt cx="24193500" cy="1778000"/>
          </a:xfrm>
        </p:grpSpPr>
        <p:pic>
          <p:nvPicPr>
            <p:cNvPr id="113"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14"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10"/>
                                        </p:tgtEl>
                                        <p:attrNameLst>
                                          <p:attrName>style.visibility</p:attrName>
                                        </p:attrNameLst>
                                      </p:cBhvr>
                                      <p:to>
                                        <p:strVal val="visible"/>
                                      </p:to>
                                    </p:set>
                                    <p:animEffect filter="dissolve" transition="in">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109"/>
                                        </p:tgtEl>
                                        <p:attrNameLst>
                                          <p:attrName>style.visibility</p:attrName>
                                        </p:attrNameLst>
                                      </p:cBhvr>
                                      <p:to>
                                        <p:strVal val="visible"/>
                                      </p:to>
                                    </p:set>
                                    <p:animEffect filter="dissolve" transition="in">
                                      <p:cBhvr>
                                        <p:cTn id="12" dur="10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112"/>
                                        </p:tgtEl>
                                        <p:attrNameLst>
                                          <p:attrName>style.visibility</p:attrName>
                                        </p:attrNameLst>
                                      </p:cBhvr>
                                      <p:to>
                                        <p:strVal val="visible"/>
                                      </p:to>
                                    </p:set>
                                    <p:animEffect filter="dissolve" transition="in">
                                      <p:cBhvr>
                                        <p:cTn id="17" dur="10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9" grpId="4" fill="hold">
                                  <p:stCondLst>
                                    <p:cond delay="0"/>
                                  </p:stCondLst>
                                  <p:iterate type="el" backwards="0">
                                    <p:tmAbs val="0"/>
                                  </p:iterate>
                                  <p:childTnLst>
                                    <p:set>
                                      <p:cBhvr>
                                        <p:cTn id="21" fill="hold"/>
                                        <p:tgtEl>
                                          <p:spTgt spid="111"/>
                                        </p:tgtEl>
                                        <p:attrNameLst>
                                          <p:attrName>style.visibility</p:attrName>
                                        </p:attrNameLst>
                                      </p:cBhvr>
                                      <p:to>
                                        <p:strVal val="visible"/>
                                      </p:to>
                                    </p:set>
                                    <p:animEffect filter="dissolve" transition="in">
                                      <p:cBhvr>
                                        <p:cTn id="22"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3"/>
      <p:bldP build="whole" bldLvl="1" animBg="1" rev="0" advAuto="0" spid="109" grpId="2"/>
      <p:bldP build="whole" bldLvl="1" animBg="1" rev="0" advAuto="0" spid="110" grpId="1"/>
      <p:bldP build="whole" bldLvl="1" animBg="1" rev="0" advAuto="0" spid="111" grpId="4"/>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117" name="Shape 117"/>
          <p:cNvSpPr/>
          <p:nvPr/>
        </p:nvSpPr>
        <p:spPr>
          <a:xfrm>
            <a:off x="165100" y="2400300"/>
            <a:ext cx="24041100" cy="317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At all levels we always have the choice to:</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mitigate threats and impacts (prevent, protect) or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adapt (manage, change),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with rather different social and economic consequences. </a:t>
            </a:r>
          </a:p>
        </p:txBody>
      </p:sp>
      <p:sp>
        <p:nvSpPr>
          <p:cNvPr id="118" name="Shape 118"/>
          <p:cNvSpPr/>
          <p:nvPr/>
        </p:nvSpPr>
        <p:spPr>
          <a:xfrm>
            <a:off x="266700" y="8426450"/>
            <a:ext cx="24041100"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Our language should be flexible enough to reflect these choices. </a:t>
            </a:r>
          </a:p>
        </p:txBody>
      </p:sp>
      <p:sp>
        <p:nvSpPr>
          <p:cNvPr id="119" name="Shape 119"/>
          <p:cNvSpPr/>
          <p:nvPr/>
        </p:nvSpPr>
        <p:spPr>
          <a:xfrm>
            <a:off x="266700" y="9747250"/>
            <a:ext cx="24041100" cy="388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For MARI, we therefore consider three terms as relevant, combining:</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the definition of climate change mitigation;</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a narrower definition of climate change adaptation;</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mitigation of climate change impacts (in the sense of crisis management and disaster risk reduction)</a:t>
            </a:r>
          </a:p>
        </p:txBody>
      </p:sp>
      <p:sp>
        <p:nvSpPr>
          <p:cNvPr id="120" name="Shape 120"/>
          <p:cNvSpPr/>
          <p:nvPr/>
        </p:nvSpPr>
        <p:spPr>
          <a:xfrm>
            <a:off x="165100" y="6318250"/>
            <a:ext cx="240411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It is helpful to </a:t>
            </a:r>
            <a:r>
              <a:rPr b="1" sz="4800">
                <a:latin typeface="Trebuchet MS"/>
                <a:ea typeface="Trebuchet MS"/>
                <a:cs typeface="Trebuchet MS"/>
                <a:sym typeface="Trebuchet MS"/>
              </a:rPr>
              <a:t>distinguish</a:t>
            </a:r>
            <a:r>
              <a:rPr sz="4800">
                <a:latin typeface="Trebuchet MS"/>
                <a:ea typeface="Trebuchet MS"/>
                <a:cs typeface="Trebuchet MS"/>
                <a:sym typeface="Trebuchet MS"/>
              </a:rPr>
              <a:t> between those processes that aim to </a:t>
            </a:r>
            <a:r>
              <a:rPr b="1" sz="4800">
                <a:latin typeface="Trebuchet MS"/>
                <a:ea typeface="Trebuchet MS"/>
                <a:cs typeface="Trebuchet MS"/>
                <a:sym typeface="Trebuchet MS"/>
              </a:rPr>
              <a:t>protect against (climate change) impact</a:t>
            </a:r>
            <a:r>
              <a:rPr sz="4800">
                <a:latin typeface="Trebuchet MS"/>
                <a:ea typeface="Trebuchet MS"/>
                <a:cs typeface="Trebuchet MS"/>
                <a:sym typeface="Trebuchet MS"/>
              </a:rPr>
              <a:t>s and those that enables us to </a:t>
            </a:r>
            <a:r>
              <a:rPr b="1" sz="4800">
                <a:latin typeface="Trebuchet MS"/>
                <a:ea typeface="Trebuchet MS"/>
                <a:cs typeface="Trebuchet MS"/>
                <a:sym typeface="Trebuchet MS"/>
              </a:rPr>
              <a:t>adapt to these changes</a:t>
            </a:r>
            <a:r>
              <a:rPr sz="4800">
                <a:latin typeface="Trebuchet MS"/>
                <a:ea typeface="Trebuchet MS"/>
                <a:cs typeface="Trebuchet MS"/>
                <a:sym typeface="Trebuchet MS"/>
              </a:rPr>
              <a:t>. </a:t>
            </a:r>
          </a:p>
        </p:txBody>
      </p:sp>
      <p:grpSp>
        <p:nvGrpSpPr>
          <p:cNvPr id="123" name="Group 123"/>
          <p:cNvGrpSpPr/>
          <p:nvPr/>
        </p:nvGrpSpPr>
        <p:grpSpPr>
          <a:xfrm>
            <a:off x="88900" y="63500"/>
            <a:ext cx="24193500" cy="1778000"/>
            <a:chOff x="-50800" y="-50800"/>
            <a:chExt cx="24193500" cy="1778000"/>
          </a:xfrm>
        </p:grpSpPr>
        <p:pic>
          <p:nvPicPr>
            <p:cNvPr id="121"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22"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dissolve" transition="in">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120"/>
                                        </p:tgtEl>
                                        <p:attrNameLst>
                                          <p:attrName>style.visibility</p:attrName>
                                        </p:attrNameLst>
                                      </p:cBhvr>
                                      <p:to>
                                        <p:strVal val="visible"/>
                                      </p:to>
                                    </p:set>
                                    <p:animEffect filter="dissolve" transition="in">
                                      <p:cBhvr>
                                        <p:cTn id="12" dur="1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118"/>
                                        </p:tgtEl>
                                        <p:attrNameLst>
                                          <p:attrName>style.visibility</p:attrName>
                                        </p:attrNameLst>
                                      </p:cBhvr>
                                      <p:to>
                                        <p:strVal val="visible"/>
                                      </p:to>
                                    </p:set>
                                    <p:animEffect filter="dissolve" transition="in">
                                      <p:cBhvr>
                                        <p:cTn id="17" dur="10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9" grpId="4" fill="hold">
                                  <p:stCondLst>
                                    <p:cond delay="0"/>
                                  </p:stCondLst>
                                  <p:iterate type="el" backwards="0">
                                    <p:tmAbs val="0"/>
                                  </p:iterate>
                                  <p:childTnLst>
                                    <p:set>
                                      <p:cBhvr>
                                        <p:cTn id="21" fill="hold"/>
                                        <p:tgtEl>
                                          <p:spTgt spid="119"/>
                                        </p:tgtEl>
                                        <p:attrNameLst>
                                          <p:attrName>style.visibility</p:attrName>
                                        </p:attrNameLst>
                                      </p:cBhvr>
                                      <p:to>
                                        <p:strVal val="visible"/>
                                      </p:to>
                                    </p:set>
                                    <p:animEffect filter="dissolve" transition="in">
                                      <p:cBhvr>
                                        <p:cTn id="22"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3"/>
      <p:bldP build="whole" bldLvl="1" animBg="1" rev="0" advAuto="0" spid="117" grpId="1"/>
      <p:bldP build="whole" bldLvl="1" animBg="1" rev="0" advAuto="0" spid="119" grpId="4"/>
      <p:bldP build="whole" bldLvl="1" animBg="1" rev="0" advAuto="0" spid="120"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125" name="Shape 125"/>
          <p:cNvSpPr/>
          <p:nvPr/>
        </p:nvSpPr>
        <p:spPr>
          <a:xfrm>
            <a:off x="165100" y="3594100"/>
            <a:ext cx="24041100" cy="650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57200" indent="-317500" algn="l" defTabSz="457200">
              <a:buSzPct val="100000"/>
              <a:buAutoNum type="arabicPeriod" startAt="1"/>
              <a:tabLst>
                <a:tab pos="139700" algn="l"/>
                <a:tab pos="457200" algn="l"/>
              </a:tabLst>
              <a:defRPr sz="1800">
                <a:solidFill>
                  <a:srgbClr val="000000"/>
                </a:solidFill>
              </a:defRPr>
            </a:pPr>
            <a:r>
              <a:rPr sz="5400">
                <a:latin typeface="Trebuchet MS"/>
                <a:ea typeface="Trebuchet MS"/>
                <a:cs typeface="Trebuchet MS"/>
                <a:sym typeface="Trebuchet MS"/>
              </a:rPr>
              <a:t> </a:t>
            </a:r>
            <a:r>
              <a:rPr b="1" sz="5400">
                <a:latin typeface="Trebuchet MS"/>
                <a:ea typeface="Trebuchet MS"/>
                <a:cs typeface="Trebuchet MS"/>
                <a:sym typeface="Trebuchet MS"/>
              </a:rPr>
              <a:t>Mitigation of Climate Change and SLR</a:t>
            </a:r>
            <a:r>
              <a:rPr sz="5400">
                <a:latin typeface="Trebuchet MS"/>
                <a:ea typeface="Trebuchet MS"/>
                <a:cs typeface="Trebuchet MS"/>
                <a:sym typeface="Trebuchet MS"/>
              </a:rPr>
              <a:t>: actions that limit and reduce changes in the Earth's system that are known to force climate change or increase SLR.  </a:t>
            </a:r>
            <a:endParaRPr sz="5400">
              <a:latin typeface="Trebuchet MS"/>
              <a:ea typeface="Trebuchet MS"/>
              <a:cs typeface="Trebuchet MS"/>
              <a:sym typeface="Trebuchet MS"/>
            </a:endParaRPr>
          </a:p>
          <a:p>
            <a:pPr lvl="0" marL="457200" indent="-317500" algn="l" defTabSz="457200">
              <a:buSzPct val="100000"/>
              <a:buAutoNum type="arabicPeriod" startAt="1"/>
              <a:tabLst>
                <a:tab pos="139700" algn="l"/>
                <a:tab pos="457200" algn="l"/>
              </a:tabLst>
              <a:defRPr sz="1800">
                <a:solidFill>
                  <a:srgbClr val="000000"/>
                </a:solidFill>
              </a:defRPr>
            </a:pPr>
            <a:r>
              <a:rPr sz="5400">
                <a:latin typeface="Trebuchet MS"/>
                <a:ea typeface="Trebuchet MS"/>
                <a:cs typeface="Trebuchet MS"/>
                <a:sym typeface="Trebuchet MS"/>
              </a:rPr>
              <a:t> </a:t>
            </a:r>
            <a:r>
              <a:rPr b="1" sz="5400">
                <a:latin typeface="Trebuchet MS"/>
                <a:ea typeface="Trebuchet MS"/>
                <a:cs typeface="Trebuchet MS"/>
                <a:sym typeface="Trebuchet MS"/>
              </a:rPr>
              <a:t>Mitigation of climate change and SLR impacts</a:t>
            </a:r>
            <a:r>
              <a:rPr sz="5400">
                <a:latin typeface="Trebuchet MS"/>
                <a:ea typeface="Trebuchet MS"/>
                <a:cs typeface="Trebuchet MS"/>
                <a:sym typeface="Trebuchet MS"/>
              </a:rPr>
              <a:t>: actions that aim to protect against certain levels of impacts of climate change and/or SLR.</a:t>
            </a:r>
            <a:endParaRPr sz="5400">
              <a:latin typeface="Trebuchet MS"/>
              <a:ea typeface="Trebuchet MS"/>
              <a:cs typeface="Trebuchet MS"/>
              <a:sym typeface="Trebuchet MS"/>
            </a:endParaRPr>
          </a:p>
          <a:p>
            <a:pPr lvl="0" marL="457200" indent="-317500" algn="l" defTabSz="457200">
              <a:buSzPct val="100000"/>
              <a:buAutoNum type="arabicPeriod" startAt="1"/>
              <a:tabLst>
                <a:tab pos="139700" algn="l"/>
                <a:tab pos="457200" algn="l"/>
              </a:tabLst>
              <a:defRPr sz="1800">
                <a:solidFill>
                  <a:srgbClr val="000000"/>
                </a:solidFill>
              </a:defRPr>
            </a:pPr>
            <a:r>
              <a:rPr sz="5400">
                <a:latin typeface="Trebuchet MS"/>
                <a:ea typeface="Trebuchet MS"/>
                <a:cs typeface="Trebuchet MS"/>
                <a:sym typeface="Trebuchet MS"/>
              </a:rPr>
              <a:t> </a:t>
            </a:r>
            <a:r>
              <a:rPr b="1" sz="5400">
                <a:latin typeface="Trebuchet MS"/>
                <a:ea typeface="Trebuchet MS"/>
                <a:cs typeface="Trebuchet MS"/>
                <a:sym typeface="Trebuchet MS"/>
              </a:rPr>
              <a:t>Adaptation to climate change and SLR</a:t>
            </a:r>
            <a:r>
              <a:rPr sz="5400">
                <a:latin typeface="Trebuchet MS"/>
                <a:ea typeface="Trebuchet MS"/>
                <a:cs typeface="Trebuchet MS"/>
                <a:sym typeface="Trebuchet MS"/>
              </a:rPr>
              <a:t>: actions that increase our preparedness for a wide range of probable climate change and SLR and allow us to adapt to the changes if and when they happen. </a:t>
            </a:r>
          </a:p>
        </p:txBody>
      </p:sp>
      <p:sp>
        <p:nvSpPr>
          <p:cNvPr id="126" name="Shape 126"/>
          <p:cNvSpPr/>
          <p:nvPr/>
        </p:nvSpPr>
        <p:spPr>
          <a:xfrm>
            <a:off x="165100" y="2571750"/>
            <a:ext cx="24041100"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spcBef>
                <a:spcPts val="500"/>
              </a:spcBef>
              <a:defRPr sz="4800">
                <a:solidFill>
                  <a:srgbClr val="000000"/>
                </a:solidFill>
                <a:latin typeface="Trebuchet MS"/>
                <a:ea typeface="Trebuchet MS"/>
                <a:cs typeface="Trebuchet MS"/>
                <a:sym typeface="Trebuchet MS"/>
              </a:defRPr>
            </a:lvl1pPr>
          </a:lstStyle>
          <a:p>
            <a:pPr lvl="0">
              <a:defRPr sz="1800"/>
            </a:pPr>
            <a:r>
              <a:rPr sz="4800"/>
              <a:t>MARI’s Definitions:</a:t>
            </a:r>
          </a:p>
        </p:txBody>
      </p:sp>
      <p:grpSp>
        <p:nvGrpSpPr>
          <p:cNvPr id="129" name="Group 129"/>
          <p:cNvGrpSpPr/>
          <p:nvPr/>
        </p:nvGrpSpPr>
        <p:grpSpPr>
          <a:xfrm>
            <a:off x="88900" y="63500"/>
            <a:ext cx="24193500" cy="1778000"/>
            <a:chOff x="-50800" y="-50800"/>
            <a:chExt cx="24193500" cy="1778000"/>
          </a:xfrm>
        </p:grpSpPr>
        <p:pic>
          <p:nvPicPr>
            <p:cNvPr id="127"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28"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26"/>
                                        </p:tgtEl>
                                        <p:attrNameLst>
                                          <p:attrName>style.visibility</p:attrName>
                                        </p:attrNameLst>
                                      </p:cBhvr>
                                      <p:to>
                                        <p:strVal val="visible"/>
                                      </p:to>
                                    </p:set>
                                    <p:animEffect filter="dissolve" transition="in">
                                      <p:cBhvr>
                                        <p:cTn id="7" dur="1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125"/>
                                        </p:tgtEl>
                                        <p:attrNameLst>
                                          <p:attrName>style.visibility</p:attrName>
                                        </p:attrNameLst>
                                      </p:cBhvr>
                                      <p:to>
                                        <p:strVal val="visible"/>
                                      </p:to>
                                    </p:set>
                                    <p:animEffect filter="dissolve" transition="in">
                                      <p:cBhvr>
                                        <p:cTn id="12"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P build="whole" bldLvl="1" animBg="1" rev="0" advAuto="0" spid="125"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131" name="Shape 131"/>
          <p:cNvSpPr/>
          <p:nvPr/>
        </p:nvSpPr>
        <p:spPr>
          <a:xfrm>
            <a:off x="177800" y="9766300"/>
            <a:ext cx="24028400" cy="302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95300" marR="457200" indent="-495300" algn="l" defTabSz="457200">
              <a:spcBef>
                <a:spcPts val="500"/>
              </a:spcBef>
              <a:buSzPct val="125000"/>
              <a:buChar char="•"/>
              <a:defRPr sz="1800">
                <a:solidFill>
                  <a:srgbClr val="000000"/>
                </a:solidFill>
              </a:defRPr>
            </a:pPr>
            <a:r>
              <a:rPr sz="4800">
                <a:latin typeface="Trebuchet MS"/>
                <a:ea typeface="Trebuchet MS"/>
                <a:cs typeface="Trebuchet MS"/>
                <a:sym typeface="Trebuchet MS"/>
              </a:rPr>
              <a:t>mitigation: requires knowledge of the future to avoid failure (although “planning for failure” is developing), </a:t>
            </a:r>
            <a:endParaRPr sz="4800">
              <a:latin typeface="Trebuchet MS"/>
              <a:ea typeface="Trebuchet MS"/>
              <a:cs typeface="Trebuchet MS"/>
              <a:sym typeface="Trebuchet MS"/>
            </a:endParaRPr>
          </a:p>
          <a:p>
            <a:pPr lvl="0" marL="495300" marR="457200" indent="-495300" algn="l" defTabSz="457200">
              <a:spcBef>
                <a:spcPts val="500"/>
              </a:spcBef>
              <a:buSzPct val="125000"/>
              <a:buChar char="•"/>
              <a:defRPr sz="1800">
                <a:solidFill>
                  <a:srgbClr val="000000"/>
                </a:solidFill>
              </a:defRPr>
            </a:pPr>
            <a:r>
              <a:rPr sz="4800">
                <a:latin typeface="Trebuchet MS"/>
                <a:ea typeface="Trebuchet MS"/>
                <a:cs typeface="Trebuchet MS"/>
                <a:sym typeface="Trebuchet MS"/>
              </a:rPr>
              <a:t>adaptation: develop capability to handle an uncertain future (preparedness, resilience). </a:t>
            </a:r>
          </a:p>
        </p:txBody>
      </p:sp>
      <p:sp>
        <p:nvSpPr>
          <p:cNvPr id="132" name="Shape 132"/>
          <p:cNvSpPr/>
          <p:nvPr/>
        </p:nvSpPr>
        <p:spPr>
          <a:xfrm>
            <a:off x="11734800" y="2305050"/>
            <a:ext cx="12471400" cy="452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We can characterize: </a:t>
            </a:r>
            <a:endParaRPr sz="4800">
              <a:latin typeface="Trebuchet MS"/>
              <a:ea typeface="Trebuchet MS"/>
              <a:cs typeface="Trebuchet MS"/>
              <a:sym typeface="Trebuchet MS"/>
            </a:endParaRPr>
          </a:p>
          <a:p>
            <a:pPr lvl="0" marL="406400" marR="457200" indent="-406400" algn="l" defTabSz="457200">
              <a:spcBef>
                <a:spcPts val="500"/>
              </a:spcBef>
              <a:buSzPct val="125000"/>
              <a:buChar char="•"/>
              <a:defRPr sz="1800">
                <a:solidFill>
                  <a:srgbClr val="000000"/>
                </a:solidFill>
              </a:defRPr>
            </a:pPr>
            <a:r>
              <a:rPr sz="4800">
                <a:latin typeface="Trebuchet MS"/>
                <a:ea typeface="Trebuchet MS"/>
                <a:cs typeface="Trebuchet MS"/>
                <a:sym typeface="Trebuchet MS"/>
              </a:rPr>
              <a:t>mitigation as a more “external” process that protects an organism by reducing a threat or severe condition;</a:t>
            </a:r>
            <a:endParaRPr sz="4800">
              <a:latin typeface="Trebuchet MS"/>
              <a:ea typeface="Trebuchet MS"/>
              <a:cs typeface="Trebuchet MS"/>
              <a:sym typeface="Trebuchet MS"/>
            </a:endParaRPr>
          </a:p>
          <a:p>
            <a:pPr lvl="0" marL="406400" marR="457200" indent="-406400" algn="l" defTabSz="457200">
              <a:spcBef>
                <a:spcPts val="500"/>
              </a:spcBef>
              <a:buSzPct val="125000"/>
              <a:buChar char="•"/>
              <a:defRPr sz="1800">
                <a:solidFill>
                  <a:srgbClr val="000000"/>
                </a:solidFill>
              </a:defRPr>
            </a:pPr>
            <a:r>
              <a:rPr sz="4800">
                <a:latin typeface="Trebuchet MS"/>
                <a:ea typeface="Trebuchet MS"/>
                <a:cs typeface="Trebuchet MS"/>
                <a:sym typeface="Trebuchet MS"/>
              </a:rPr>
              <a:t>adaptation as a more “internal” process that alters an organism or its behavior. </a:t>
            </a:r>
          </a:p>
        </p:txBody>
      </p:sp>
      <p:pic>
        <p:nvPicPr>
          <p:cNvPr id="133" name="ekstrom_etal_Fig3.png"/>
          <p:cNvPicPr/>
          <p:nvPr/>
        </p:nvPicPr>
        <p:blipFill>
          <a:blip r:embed="rId2">
            <a:extLst/>
          </a:blip>
          <a:stretch>
            <a:fillRect/>
          </a:stretch>
        </p:blipFill>
        <p:spPr>
          <a:xfrm>
            <a:off x="134717" y="2240514"/>
            <a:ext cx="11338364" cy="6273801"/>
          </a:xfrm>
          <a:prstGeom prst="rect">
            <a:avLst/>
          </a:prstGeom>
          <a:ln w="12700">
            <a:miter lim="400000"/>
          </a:ln>
        </p:spPr>
      </p:pic>
      <p:sp>
        <p:nvSpPr>
          <p:cNvPr id="134" name="Shape 134"/>
          <p:cNvSpPr/>
          <p:nvPr/>
        </p:nvSpPr>
        <p:spPr>
          <a:xfrm>
            <a:off x="11734800" y="7124700"/>
            <a:ext cx="12471400" cy="2311400"/>
          </a:xfrm>
          <a:prstGeom prst="rect">
            <a:avLst/>
          </a:prstGeom>
          <a:solidFill>
            <a:srgbClr val="3559A9"/>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R="457200" algn="l" defTabSz="457200">
              <a:spcBef>
                <a:spcPts val="500"/>
              </a:spcBef>
              <a:defRPr sz="1800">
                <a:solidFill>
                  <a:srgbClr val="000000"/>
                </a:solidFill>
              </a:defRPr>
            </a:pPr>
            <a:r>
              <a:rPr sz="4800">
                <a:solidFill>
                  <a:srgbClr val="FFFFFF"/>
                </a:solidFill>
                <a:latin typeface="Trebuchet MS"/>
                <a:ea typeface="Trebuchet MS"/>
                <a:cs typeface="Trebuchet MS"/>
                <a:sym typeface="Trebuchet MS"/>
              </a:rPr>
              <a:t>- mitigation: technological solution</a:t>
            </a:r>
            <a:endParaRPr sz="4800">
              <a:solidFill>
                <a:srgbClr val="FFFFFF"/>
              </a:solidFill>
              <a:latin typeface="Trebuchet MS"/>
              <a:ea typeface="Trebuchet MS"/>
              <a:cs typeface="Trebuchet MS"/>
              <a:sym typeface="Trebuchet MS"/>
            </a:endParaRPr>
          </a:p>
          <a:p>
            <a:pPr lvl="2" marR="457200" indent="0" algn="l" defTabSz="457200">
              <a:defRPr sz="1800">
                <a:solidFill>
                  <a:srgbClr val="000000"/>
                </a:solidFill>
              </a:defRPr>
            </a:pPr>
            <a:r>
              <a:rPr sz="4800">
                <a:solidFill>
                  <a:srgbClr val="FFFFFF"/>
                </a:solidFill>
                <a:latin typeface="Trebuchet MS"/>
                <a:ea typeface="Trebuchet MS"/>
                <a:cs typeface="Trebuchet MS"/>
                <a:sym typeface="Trebuchet MS"/>
              </a:rPr>
              <a:t>- adaptation: behavioral changes,       </a:t>
            </a:r>
            <a:endParaRPr sz="4800">
              <a:solidFill>
                <a:srgbClr val="FFFFFF"/>
              </a:solidFill>
              <a:latin typeface="Trebuchet MS"/>
              <a:ea typeface="Trebuchet MS"/>
              <a:cs typeface="Trebuchet MS"/>
              <a:sym typeface="Trebuchet MS"/>
            </a:endParaRPr>
          </a:p>
          <a:p>
            <a:pPr lvl="0" marR="457200" algn="l" defTabSz="457200">
              <a:defRPr sz="1800">
                <a:solidFill>
                  <a:srgbClr val="000000"/>
                </a:solidFill>
              </a:defRPr>
            </a:pPr>
            <a:r>
              <a:rPr sz="4800">
                <a:solidFill>
                  <a:srgbClr val="FFFFFF"/>
                </a:solidFill>
                <a:latin typeface="Trebuchet MS"/>
                <a:ea typeface="Trebuchet MS"/>
                <a:cs typeface="Trebuchet MS"/>
                <a:sym typeface="Trebuchet MS"/>
              </a:rPr>
              <a:t>                     paradigm shifts</a:t>
            </a:r>
          </a:p>
        </p:txBody>
      </p:sp>
      <p:grpSp>
        <p:nvGrpSpPr>
          <p:cNvPr id="137" name="Group 137"/>
          <p:cNvGrpSpPr/>
          <p:nvPr/>
        </p:nvGrpSpPr>
        <p:grpSpPr>
          <a:xfrm>
            <a:off x="88900" y="63500"/>
            <a:ext cx="24193500" cy="1778000"/>
            <a:chOff x="-50800" y="-50800"/>
            <a:chExt cx="24193500" cy="1778000"/>
          </a:xfrm>
        </p:grpSpPr>
        <p:pic>
          <p:nvPicPr>
            <p:cNvPr id="135"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36"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3"/>
                                        </p:tgtEl>
                                        <p:attrNameLst>
                                          <p:attrName>style.visibility</p:attrName>
                                        </p:attrNameLst>
                                      </p:cBhvr>
                                      <p:to>
                                        <p:strVal val="visible"/>
                                      </p:to>
                                    </p:set>
                                    <p:animEffect filter="fade" transition="in">
                                      <p:cBhvr>
                                        <p:cTn id="7" dur="1000"/>
                                        <p:tgtEl>
                                          <p:spTgt spid="133"/>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132"/>
                                        </p:tgtEl>
                                        <p:attrNameLst>
                                          <p:attrName>style.visibility</p:attrName>
                                        </p:attrNameLst>
                                      </p:cBhvr>
                                      <p:to>
                                        <p:strVal val="visible"/>
                                      </p:to>
                                    </p:set>
                                    <p:animEffect filter="dissolve" transition="in">
                                      <p:cBhvr>
                                        <p:cTn id="11" dur="1000"/>
                                        <p:tgtEl>
                                          <p:spTgt spid="132"/>
                                        </p:tgtEl>
                                      </p:cBhvr>
                                    </p:animEffect>
                                  </p:childTnLst>
                                </p:cTn>
                              </p:par>
                            </p:childTnLst>
                          </p:cTn>
                        </p:par>
                        <p:par>
                          <p:cTn id="12" fill="hold">
                            <p:stCondLst>
                              <p:cond delay="2000"/>
                            </p:stCondLst>
                            <p:childTnLst>
                              <p:par>
                                <p:cTn id="13" nodeType="afterEffect" presetClass="entr" presetSubtype="0" presetID="9" grpId="3" fill="hold">
                                  <p:stCondLst>
                                    <p:cond delay="0"/>
                                  </p:stCondLst>
                                  <p:iterate type="el" backwards="0">
                                    <p:tmAbs val="0"/>
                                  </p:iterate>
                                  <p:childTnLst>
                                    <p:set>
                                      <p:cBhvr>
                                        <p:cTn id="14" fill="hold"/>
                                        <p:tgtEl>
                                          <p:spTgt spid="134"/>
                                        </p:tgtEl>
                                        <p:attrNameLst>
                                          <p:attrName>style.visibility</p:attrName>
                                        </p:attrNameLst>
                                      </p:cBhvr>
                                      <p:to>
                                        <p:strVal val="visible"/>
                                      </p:to>
                                    </p:set>
                                    <p:animEffect filter="dissolve" transition="in">
                                      <p:cBhvr>
                                        <p:cTn id="15" dur="1000"/>
                                        <p:tgtEl>
                                          <p:spTgt spid="134"/>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4" fill="hold">
                                  <p:stCondLst>
                                    <p:cond delay="0"/>
                                  </p:stCondLst>
                                  <p:iterate type="el" backwards="0">
                                    <p:tmAbs val="0"/>
                                  </p:iterate>
                                  <p:childTnLst>
                                    <p:set>
                                      <p:cBhvr>
                                        <p:cTn id="19" fill="hold"/>
                                        <p:tgtEl>
                                          <p:spTgt spid="131"/>
                                        </p:tgtEl>
                                        <p:attrNameLst>
                                          <p:attrName>style.visibility</p:attrName>
                                        </p:attrNameLst>
                                      </p:cBhvr>
                                      <p:to>
                                        <p:strVal val="visible"/>
                                      </p:to>
                                    </p:set>
                                    <p:animEffect filter="dissolve" transition="in">
                                      <p:cBhvr>
                                        <p:cTn id="20"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P build="whole" bldLvl="1" animBg="1" rev="0" advAuto="0" spid="132" grpId="2"/>
      <p:bldP build="whole" bldLvl="1" animBg="1" rev="0" advAuto="0" spid="134" grpId="3"/>
      <p:bldP build="whole" bldLvl="1" animBg="1" rev="0" advAuto="0" spid="131"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139" name="moss1.png"/>
          <p:cNvPicPr/>
          <p:nvPr/>
        </p:nvPicPr>
        <p:blipFill>
          <a:blip r:embed="rId2">
            <a:extLst/>
          </a:blip>
          <a:stretch>
            <a:fillRect/>
          </a:stretch>
        </p:blipFill>
        <p:spPr>
          <a:xfrm>
            <a:off x="234950" y="2025501"/>
            <a:ext cx="9423400" cy="11685642"/>
          </a:xfrm>
          <a:prstGeom prst="rect">
            <a:avLst/>
          </a:prstGeom>
          <a:ln w="12700">
            <a:miter lim="400000"/>
          </a:ln>
        </p:spPr>
      </p:pic>
      <p:sp>
        <p:nvSpPr>
          <p:cNvPr id="140" name="Shape 140"/>
          <p:cNvSpPr/>
          <p:nvPr/>
        </p:nvSpPr>
        <p:spPr>
          <a:xfrm>
            <a:off x="15163179" y="12499975"/>
            <a:ext cx="9093201"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600">
                <a:solidFill>
                  <a:srgbClr val="165775"/>
                </a:solidFill>
                <a:latin typeface="Trebuchet MS"/>
                <a:ea typeface="Trebuchet MS"/>
                <a:cs typeface="Trebuchet MS"/>
                <a:sym typeface="Trebuchet MS"/>
              </a:rPr>
              <a:t>Moss et al., 2013</a:t>
            </a:r>
            <a:endParaRPr sz="3600">
              <a:solidFill>
                <a:srgbClr val="165775"/>
              </a:solidFill>
              <a:latin typeface="Trebuchet MS"/>
              <a:ea typeface="Trebuchet MS"/>
              <a:cs typeface="Trebuchet MS"/>
              <a:sym typeface="Trebuchet MS"/>
            </a:endParaRPr>
          </a:p>
          <a:p>
            <a:pPr lvl="0" algn="l">
              <a:defRPr sz="1800">
                <a:solidFill>
                  <a:srgbClr val="000000"/>
                </a:solidFill>
              </a:defRPr>
            </a:pPr>
            <a:r>
              <a:rPr sz="3600">
                <a:solidFill>
                  <a:srgbClr val="165775"/>
                </a:solidFill>
                <a:latin typeface="Trebuchet MS"/>
                <a:ea typeface="Trebuchet MS"/>
                <a:cs typeface="Trebuchet MS"/>
                <a:sym typeface="Trebuchet MS"/>
              </a:rPr>
              <a:t>Published on November 8, 2013 in </a:t>
            </a:r>
            <a:r>
              <a:rPr i="1" sz="3600">
                <a:solidFill>
                  <a:srgbClr val="165775"/>
                </a:solidFill>
                <a:latin typeface="Trebuchet MS"/>
                <a:ea typeface="Trebuchet MS"/>
                <a:cs typeface="Trebuchet MS"/>
                <a:sym typeface="Trebuchet MS"/>
              </a:rPr>
              <a:t>Science</a:t>
            </a:r>
          </a:p>
        </p:txBody>
      </p:sp>
      <p:sp>
        <p:nvSpPr>
          <p:cNvPr id="141" name="Shape 141"/>
          <p:cNvSpPr/>
          <p:nvPr/>
        </p:nvSpPr>
        <p:spPr>
          <a:xfrm>
            <a:off x="241299" y="3695700"/>
            <a:ext cx="6553202" cy="13970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76200">
            <a:solidFill>
              <a:srgbClr val="3D4A58">
                <a:alpha val="85000"/>
              </a:srgbClr>
            </a:solidFill>
            <a:miter lim="400000"/>
          </a:ln>
          <a:effectLst>
            <a:outerShdw sx="100000" sy="100000" kx="0" ky="0" algn="b" rotWithShape="0" blurRad="76200" dist="0" dir="18900000">
              <a:srgbClr val="084BEE">
                <a:alpha val="80000"/>
              </a:srgbClr>
            </a:outerShdw>
          </a:effectLst>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42" name="Shape 142"/>
          <p:cNvSpPr/>
          <p:nvPr/>
        </p:nvSpPr>
        <p:spPr>
          <a:xfrm>
            <a:off x="9974833" y="2270125"/>
            <a:ext cx="12065001"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1F597A"/>
                </a:solidFill>
                <a:latin typeface="Trebuchet MS"/>
                <a:ea typeface="Trebuchet MS"/>
                <a:cs typeface="Trebuchet MS"/>
                <a:sym typeface="Trebuchet MS"/>
              </a:defRPr>
            </a:lvl1pPr>
          </a:lstStyle>
          <a:p>
            <a:pPr lvl="0">
              <a:defRPr sz="1800">
                <a:solidFill>
                  <a:srgbClr val="000000"/>
                </a:solidFill>
              </a:defRPr>
            </a:pPr>
            <a:r>
              <a:rPr sz="5400">
                <a:solidFill>
                  <a:srgbClr val="1F597A"/>
                </a:solidFill>
              </a:rPr>
              <a:t>There is an urgent need for “practice-relevant adaptation science”</a:t>
            </a:r>
          </a:p>
        </p:txBody>
      </p:sp>
      <p:sp>
        <p:nvSpPr>
          <p:cNvPr id="143" name="Shape 143"/>
          <p:cNvSpPr/>
          <p:nvPr/>
        </p:nvSpPr>
        <p:spPr>
          <a:xfrm>
            <a:off x="241299" y="2971800"/>
            <a:ext cx="6553202" cy="1295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76200">
            <a:solidFill>
              <a:srgbClr val="3D4A58">
                <a:alpha val="85000"/>
              </a:srgbClr>
            </a:solidFill>
            <a:miter lim="400000"/>
          </a:ln>
          <a:effectLst>
            <a:outerShdw sx="100000" sy="100000" kx="0" ky="0" algn="b" rotWithShape="0" blurRad="76200" dist="0" dir="18900000">
              <a:srgbClr val="084BEE">
                <a:alpha val="80000"/>
              </a:srgbClr>
            </a:outerShdw>
          </a:effectLst>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44" name="Shape 144"/>
          <p:cNvSpPr/>
          <p:nvPr/>
        </p:nvSpPr>
        <p:spPr>
          <a:xfrm>
            <a:off x="3327400" y="9321800"/>
            <a:ext cx="3225800" cy="318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ln w="76200">
            <a:solidFill>
              <a:srgbClr val="3D4A58">
                <a:alpha val="85000"/>
              </a:srgbClr>
            </a:solidFill>
            <a:miter lim="400000"/>
          </a:ln>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45" name="Shape 145"/>
          <p:cNvSpPr/>
          <p:nvPr/>
        </p:nvSpPr>
        <p:spPr>
          <a:xfrm flipH="1">
            <a:off x="6464300" y="9144000"/>
            <a:ext cx="4686300" cy="1549401"/>
          </a:xfrm>
          <a:prstGeom prst="line">
            <a:avLst/>
          </a:prstGeom>
          <a:ln w="152400">
            <a:solidFill>
              <a:srgbClr val="0434FF"/>
            </a:solidFill>
            <a:miter lim="400000"/>
            <a:headEnd type="stealth"/>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pic>
        <p:nvPicPr>
          <p:cNvPr id="146" name="adaptation_science.png"/>
          <p:cNvPicPr/>
          <p:nvPr/>
        </p:nvPicPr>
        <p:blipFill>
          <a:blip r:embed="rId3">
            <a:extLst/>
          </a:blip>
          <a:stretch>
            <a:fillRect/>
          </a:stretch>
        </p:blipFill>
        <p:spPr>
          <a:xfrm>
            <a:off x="11112500" y="2087613"/>
            <a:ext cx="10735054" cy="11010902"/>
          </a:xfrm>
          <a:prstGeom prst="rect">
            <a:avLst/>
          </a:prstGeom>
          <a:ln w="12700">
            <a:miter lim="400000"/>
          </a:ln>
        </p:spPr>
      </p:pic>
      <p:sp>
        <p:nvSpPr>
          <p:cNvPr id="147" name="Shape 147"/>
          <p:cNvSpPr/>
          <p:nvPr/>
        </p:nvSpPr>
        <p:spPr>
          <a:xfrm>
            <a:off x="165100" y="5270500"/>
            <a:ext cx="24041100"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defTabSz="457200">
              <a:defRPr sz="4800">
                <a:solidFill>
                  <a:srgbClr val="000000"/>
                </a:solidFill>
                <a:latin typeface="Trebuchet MS"/>
                <a:ea typeface="Trebuchet MS"/>
                <a:cs typeface="Trebuchet MS"/>
                <a:sym typeface="Trebuchet MS"/>
              </a:defRPr>
            </a:lvl1pPr>
          </a:lstStyle>
          <a:p>
            <a:pPr lvl="0">
              <a:defRPr sz="1800"/>
            </a:pPr>
            <a:r>
              <a:rPr sz="4800"/>
              <a:t>Outline of Adaptation Science</a:t>
            </a:r>
          </a:p>
        </p:txBody>
      </p:sp>
      <p:sp>
        <p:nvSpPr>
          <p:cNvPr id="148" name="Shape 148"/>
          <p:cNvSpPr/>
          <p:nvPr/>
        </p:nvSpPr>
        <p:spPr>
          <a:xfrm>
            <a:off x="16611599" y="2578100"/>
            <a:ext cx="3390901" cy="1092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76200">
            <a:solidFill>
              <a:srgbClr val="3D4A58">
                <a:alpha val="85000"/>
              </a:srgbClr>
            </a:solidFill>
            <a:miter lim="400000"/>
          </a:ln>
          <a:effectLst>
            <a:outerShdw sx="100000" sy="100000" kx="0" ky="0" algn="b" rotWithShape="0" blurRad="76200" dist="0" dir="18900000">
              <a:srgbClr val="084BEE">
                <a:alpha val="80000"/>
              </a:srgbClr>
            </a:outerShdw>
          </a:effectLst>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49" name="Shape 149"/>
          <p:cNvSpPr/>
          <p:nvPr/>
        </p:nvSpPr>
        <p:spPr>
          <a:xfrm>
            <a:off x="18338799" y="4660900"/>
            <a:ext cx="3390901" cy="1092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76200">
            <a:solidFill>
              <a:srgbClr val="3D4A58">
                <a:alpha val="85000"/>
              </a:srgbClr>
            </a:solidFill>
            <a:miter lim="400000"/>
          </a:ln>
          <a:effectLst>
            <a:outerShdw sx="100000" sy="100000" kx="0" ky="0" algn="b" rotWithShape="0" blurRad="76200" dist="0" dir="18900000">
              <a:srgbClr val="084BEE">
                <a:alpha val="80000"/>
              </a:srgbClr>
            </a:outerShdw>
          </a:effectLst>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grpSp>
        <p:nvGrpSpPr>
          <p:cNvPr id="152" name="Group 152"/>
          <p:cNvGrpSpPr/>
          <p:nvPr/>
        </p:nvGrpSpPr>
        <p:grpSpPr>
          <a:xfrm>
            <a:off x="88900" y="63500"/>
            <a:ext cx="24193500" cy="1778000"/>
            <a:chOff x="-50800" y="-50800"/>
            <a:chExt cx="24193500" cy="1778000"/>
          </a:xfrm>
        </p:grpSpPr>
        <p:pic>
          <p:nvPicPr>
            <p:cNvPr id="150" name=""/>
            <p:cNvPicPr/>
            <p:nvPr/>
          </p:nvPicPr>
          <p:blipFill>
            <a:blip r:embed="rId4">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51" name="droppedImage.pdf"/>
            <p:cNvPicPr/>
            <p:nvPr/>
          </p:nvPicPr>
          <p:blipFill>
            <a:blip r:embed="rId5">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47"/>
                                        </p:tgtEl>
                                        <p:attrNameLst>
                                          <p:attrName>style.visibility</p:attrName>
                                        </p:attrNameLst>
                                      </p:cBhvr>
                                      <p:to>
                                        <p:strVal val="visible"/>
                                      </p:to>
                                    </p:set>
                                    <p:animEffect filter="dissolve" transition="in">
                                      <p:cBhvr>
                                        <p:cTn id="7" dur="1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xit" presetSubtype="0" presetID="10" grpId="2" fill="hold">
                                  <p:stCondLst>
                                    <p:cond delay="0"/>
                                  </p:stCondLst>
                                  <p:iterate type="el" backwards="0">
                                    <p:tmAbs val="0"/>
                                  </p:iterate>
                                  <p:childTnLst>
                                    <p:animEffect filter="fade" transition="out">
                                      <p:cBhvr>
                                        <p:cTn id="11" dur="1500" fill="hold"/>
                                        <p:tgtEl>
                                          <p:spTgt spid="147"/>
                                        </p:tgtEl>
                                      </p:cBhvr>
                                    </p:animEffect>
                                    <p:set>
                                      <p:cBhvr>
                                        <p:cTn id="12" fill="hold">
                                          <p:stCondLst>
                                            <p:cond delay="1499"/>
                                          </p:stCondLst>
                                        </p:cTn>
                                        <p:tgtEl>
                                          <p:spTgt spid="147"/>
                                        </p:tgtEl>
                                        <p:attrNameLst>
                                          <p:attrName>style.visibility</p:attrName>
                                        </p:attrNameLst>
                                      </p:cBhvr>
                                      <p:to>
                                        <p:strVal val="hidden"/>
                                      </p:to>
                                    </p:set>
                                  </p:childTnLst>
                                </p:cTn>
                              </p:par>
                            </p:childTnLst>
                          </p:cTn>
                        </p:par>
                        <p:par>
                          <p:cTn id="13" fill="hold">
                            <p:stCondLst>
                              <p:cond delay="1500"/>
                            </p:stCondLst>
                            <p:childTnLst>
                              <p:par>
                                <p:cTn id="14" nodeType="afterEffect" presetClass="entr" presetSubtype="0" presetID="10" grpId="3" fill="hold">
                                  <p:stCondLst>
                                    <p:cond delay="0"/>
                                  </p:stCondLst>
                                  <p:iterate type="el" backwards="0">
                                    <p:tmAbs val="0"/>
                                  </p:iterate>
                                  <p:childTnLst>
                                    <p:set>
                                      <p:cBhvr>
                                        <p:cTn id="15" fill="hold"/>
                                        <p:tgtEl>
                                          <p:spTgt spid="139"/>
                                        </p:tgtEl>
                                        <p:attrNameLst>
                                          <p:attrName>style.visibility</p:attrName>
                                        </p:attrNameLst>
                                      </p:cBhvr>
                                      <p:to>
                                        <p:strVal val="visible"/>
                                      </p:to>
                                    </p:set>
                                    <p:animEffect filter="fade" transition="in">
                                      <p:cBhvr>
                                        <p:cTn id="16" dur="1000"/>
                                        <p:tgtEl>
                                          <p:spTgt spid="139"/>
                                        </p:tgtEl>
                                      </p:cBhvr>
                                    </p:animEffect>
                                  </p:childTnLst>
                                </p:cTn>
                              </p:par>
                            </p:childTnLst>
                          </p:cTn>
                        </p:par>
                        <p:par>
                          <p:cTn id="17" fill="hold">
                            <p:stCondLst>
                              <p:cond delay="2500"/>
                            </p:stCondLst>
                            <p:childTnLst>
                              <p:par>
                                <p:cTn id="18" nodeType="afterEffect" presetClass="entr" presetSubtype="0" presetID="9" grpId="4" fill="hold">
                                  <p:stCondLst>
                                    <p:cond delay="0"/>
                                  </p:stCondLst>
                                  <p:iterate type="el" backwards="0">
                                    <p:tmAbs val="0"/>
                                  </p:iterate>
                                  <p:childTnLst>
                                    <p:set>
                                      <p:cBhvr>
                                        <p:cTn id="19" fill="hold"/>
                                        <p:tgtEl>
                                          <p:spTgt spid="140"/>
                                        </p:tgtEl>
                                        <p:attrNameLst>
                                          <p:attrName>style.visibility</p:attrName>
                                        </p:attrNameLst>
                                      </p:cBhvr>
                                      <p:to>
                                        <p:strVal val="visible"/>
                                      </p:to>
                                    </p:set>
                                    <p:animEffect filter="dissolve" transition="in">
                                      <p:cBhvr>
                                        <p:cTn id="20" dur="1000"/>
                                        <p:tgtEl>
                                          <p:spTgt spid="140"/>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9" grpId="5" fill="hold">
                                  <p:stCondLst>
                                    <p:cond delay="0"/>
                                  </p:stCondLst>
                                  <p:iterate type="el" backwards="0">
                                    <p:tmAbs val="0"/>
                                  </p:iterate>
                                  <p:childTnLst>
                                    <p:set>
                                      <p:cBhvr>
                                        <p:cTn id="24" fill="hold"/>
                                        <p:tgtEl>
                                          <p:spTgt spid="141"/>
                                        </p:tgtEl>
                                        <p:attrNameLst>
                                          <p:attrName>style.visibility</p:attrName>
                                        </p:attrNameLst>
                                      </p:cBhvr>
                                      <p:to>
                                        <p:strVal val="visible"/>
                                      </p:to>
                                    </p:set>
                                    <p:animEffect filter="dissolve" transition="in">
                                      <p:cBhvr>
                                        <p:cTn id="25" dur="1000"/>
                                        <p:tgtEl>
                                          <p:spTgt spid="141"/>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xit" presetSubtype="0" presetID="9" grpId="6" fill="hold">
                                  <p:stCondLst>
                                    <p:cond delay="0"/>
                                  </p:stCondLst>
                                  <p:iterate type="el" backwards="0">
                                    <p:tmAbs val="0"/>
                                  </p:iterate>
                                  <p:childTnLst>
                                    <p:animEffect filter="dissolve" transition="out">
                                      <p:cBhvr>
                                        <p:cTn id="29" dur="1000" fill="hold"/>
                                        <p:tgtEl>
                                          <p:spTgt spid="141"/>
                                        </p:tgtEl>
                                      </p:cBhvr>
                                    </p:animEffect>
                                    <p:set>
                                      <p:cBhvr>
                                        <p:cTn id="30" fill="hold">
                                          <p:stCondLst>
                                            <p:cond delay="999"/>
                                          </p:stCondLst>
                                        </p:cTn>
                                        <p:tgtEl>
                                          <p:spTgt spid="141"/>
                                        </p:tgtEl>
                                        <p:attrNameLst>
                                          <p:attrName>style.visibility</p:attrName>
                                        </p:attrNameLst>
                                      </p:cBhvr>
                                      <p:to>
                                        <p:strVal val="hidden"/>
                                      </p:to>
                                    </p:set>
                                  </p:childTnLst>
                                </p:cTn>
                              </p:par>
                            </p:childTnLst>
                          </p:cTn>
                        </p:par>
                        <p:par>
                          <p:cTn id="31" fill="hold">
                            <p:stCondLst>
                              <p:cond delay="1000"/>
                            </p:stCondLst>
                            <p:childTnLst>
                              <p:par>
                                <p:cTn id="32" nodeType="afterEffect" presetClass="entr" presetSubtype="0" presetID="9" grpId="7" fill="hold">
                                  <p:stCondLst>
                                    <p:cond delay="0"/>
                                  </p:stCondLst>
                                  <p:iterate type="el" backwards="0">
                                    <p:tmAbs val="0"/>
                                  </p:iterate>
                                  <p:childTnLst>
                                    <p:set>
                                      <p:cBhvr>
                                        <p:cTn id="33" fill="hold"/>
                                        <p:tgtEl>
                                          <p:spTgt spid="143"/>
                                        </p:tgtEl>
                                        <p:attrNameLst>
                                          <p:attrName>style.visibility</p:attrName>
                                        </p:attrNameLst>
                                      </p:cBhvr>
                                      <p:to>
                                        <p:strVal val="visible"/>
                                      </p:to>
                                    </p:set>
                                    <p:animEffect filter="dissolve" transition="in">
                                      <p:cBhvr>
                                        <p:cTn id="34" dur="1000"/>
                                        <p:tgtEl>
                                          <p:spTgt spid="143"/>
                                        </p:tgtEl>
                                      </p:cBhvr>
                                    </p:animEffect>
                                  </p:childTnLst>
                                </p:cTn>
                              </p:par>
                            </p:childTnLst>
                          </p:cTn>
                        </p:par>
                        <p:par>
                          <p:cTn id="35" fill="hold">
                            <p:stCondLst>
                              <p:cond delay="2000"/>
                            </p:stCondLst>
                            <p:childTnLst>
                              <p:par>
                                <p:cTn id="36" nodeType="afterEffect" presetClass="entr" presetSubtype="0" presetID="9" grpId="8" fill="hold">
                                  <p:stCondLst>
                                    <p:cond delay="0"/>
                                  </p:stCondLst>
                                  <p:iterate type="el" backwards="0">
                                    <p:tmAbs val="0"/>
                                  </p:iterate>
                                  <p:childTnLst>
                                    <p:set>
                                      <p:cBhvr>
                                        <p:cTn id="37" fill="hold"/>
                                        <p:tgtEl>
                                          <p:spTgt spid="142"/>
                                        </p:tgtEl>
                                        <p:attrNameLst>
                                          <p:attrName>style.visibility</p:attrName>
                                        </p:attrNameLst>
                                      </p:cBhvr>
                                      <p:to>
                                        <p:strVal val="visible"/>
                                      </p:to>
                                    </p:set>
                                    <p:animEffect filter="dissolve" transition="in">
                                      <p:cBhvr>
                                        <p:cTn id="38" dur="1000"/>
                                        <p:tgtEl>
                                          <p:spTgt spid="142"/>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xit" presetSubtype="0" presetID="9" grpId="9" fill="hold">
                                  <p:stCondLst>
                                    <p:cond delay="0"/>
                                  </p:stCondLst>
                                  <p:iterate type="el" backwards="0">
                                    <p:tmAbs val="0"/>
                                  </p:iterate>
                                  <p:childTnLst>
                                    <p:animEffect filter="dissolve" transition="out">
                                      <p:cBhvr>
                                        <p:cTn id="42" dur="1000" fill="hold"/>
                                        <p:tgtEl>
                                          <p:spTgt spid="143"/>
                                        </p:tgtEl>
                                      </p:cBhvr>
                                    </p:animEffect>
                                    <p:set>
                                      <p:cBhvr>
                                        <p:cTn id="43" fill="hold">
                                          <p:stCondLst>
                                            <p:cond delay="999"/>
                                          </p:stCondLst>
                                        </p:cTn>
                                        <p:tgtEl>
                                          <p:spTgt spid="143"/>
                                        </p:tgtEl>
                                        <p:attrNameLst>
                                          <p:attrName>style.visibility</p:attrName>
                                        </p:attrNameLst>
                                      </p:cBhvr>
                                      <p:to>
                                        <p:strVal val="hidden"/>
                                      </p:to>
                                    </p:set>
                                  </p:childTnLst>
                                </p:cTn>
                              </p:par>
                            </p:childTnLst>
                          </p:cTn>
                        </p:par>
                        <p:par>
                          <p:cTn id="44" fill="hold">
                            <p:stCondLst>
                              <p:cond delay="1000"/>
                            </p:stCondLst>
                            <p:childTnLst>
                              <p:par>
                                <p:cTn id="45" nodeType="afterEffect" presetClass="entr" presetSubtype="0" presetID="9" grpId="10" fill="hold">
                                  <p:stCondLst>
                                    <p:cond delay="0"/>
                                  </p:stCondLst>
                                  <p:iterate type="el" backwards="0">
                                    <p:tmAbs val="0"/>
                                  </p:iterate>
                                  <p:childTnLst>
                                    <p:set>
                                      <p:cBhvr>
                                        <p:cTn id="46" fill="hold"/>
                                        <p:tgtEl>
                                          <p:spTgt spid="144"/>
                                        </p:tgtEl>
                                        <p:attrNameLst>
                                          <p:attrName>style.visibility</p:attrName>
                                        </p:attrNameLst>
                                      </p:cBhvr>
                                      <p:to>
                                        <p:strVal val="visible"/>
                                      </p:to>
                                    </p:set>
                                    <p:animEffect filter="dissolve" transition="in">
                                      <p:cBhvr>
                                        <p:cTn id="47" dur="1000"/>
                                        <p:tgtEl>
                                          <p:spTgt spid="144"/>
                                        </p:tgtEl>
                                      </p:cBhvr>
                                    </p:animEffect>
                                  </p:childTnLst>
                                </p:cTn>
                              </p:par>
                            </p:childTnLst>
                          </p:cTn>
                        </p:par>
                        <p:par>
                          <p:cTn id="48" fill="hold">
                            <p:stCondLst>
                              <p:cond delay="2000"/>
                            </p:stCondLst>
                            <p:childTnLst>
                              <p:par>
                                <p:cTn id="49" nodeType="afterEffect" presetClass="entr" presetSubtype="0" presetID="9" grpId="11" fill="hold">
                                  <p:stCondLst>
                                    <p:cond delay="0"/>
                                  </p:stCondLst>
                                  <p:iterate type="el" backwards="0">
                                    <p:tmAbs val="0"/>
                                  </p:iterate>
                                  <p:childTnLst>
                                    <p:set>
                                      <p:cBhvr>
                                        <p:cTn id="50" fill="hold"/>
                                        <p:tgtEl>
                                          <p:spTgt spid="145"/>
                                        </p:tgtEl>
                                        <p:attrNameLst>
                                          <p:attrName>style.visibility</p:attrName>
                                        </p:attrNameLst>
                                      </p:cBhvr>
                                      <p:to>
                                        <p:strVal val="visible"/>
                                      </p:to>
                                    </p:set>
                                    <p:animEffect filter="dissolve" transition="in">
                                      <p:cBhvr>
                                        <p:cTn id="51" dur="1000"/>
                                        <p:tgtEl>
                                          <p:spTgt spid="145"/>
                                        </p:tgtEl>
                                      </p:cBhvr>
                                    </p:animEffect>
                                  </p:childTnLst>
                                </p:cTn>
                              </p:par>
                            </p:childTnLst>
                          </p:cTn>
                        </p:par>
                        <p:par>
                          <p:cTn id="52" fill="hold">
                            <p:stCondLst>
                              <p:cond delay="3000"/>
                            </p:stCondLst>
                            <p:childTnLst>
                              <p:par>
                                <p:cTn id="53" nodeType="afterEffect" presetClass="entr" presetSubtype="0" presetID="10" grpId="12" fill="hold">
                                  <p:stCondLst>
                                    <p:cond delay="0"/>
                                  </p:stCondLst>
                                  <p:iterate type="el" backwards="0">
                                    <p:tmAbs val="0"/>
                                  </p:iterate>
                                  <p:childTnLst>
                                    <p:set>
                                      <p:cBhvr>
                                        <p:cTn id="54" fill="hold"/>
                                        <p:tgtEl>
                                          <p:spTgt spid="146"/>
                                        </p:tgtEl>
                                        <p:attrNameLst>
                                          <p:attrName>style.visibility</p:attrName>
                                        </p:attrNameLst>
                                      </p:cBhvr>
                                      <p:to>
                                        <p:strVal val="visible"/>
                                      </p:to>
                                    </p:set>
                                    <p:animEffect filter="fade" transition="in">
                                      <p:cBhvr>
                                        <p:cTn id="55" dur="1000"/>
                                        <p:tgtEl>
                                          <p:spTgt spid="146"/>
                                        </p:tgtEl>
                                      </p:cBhvr>
                                    </p:animEffect>
                                  </p:childTnLst>
                                </p:cTn>
                              </p:par>
                            </p:childTnLst>
                          </p:cTn>
                        </p:par>
                        <p:par>
                          <p:cTn id="56" fill="hold">
                            <p:stCondLst>
                              <p:cond delay="4000"/>
                            </p:stCondLst>
                            <p:childTnLst>
                              <p:par>
                                <p:cTn id="57" nodeType="afterEffect" presetClass="entr" presetSubtype="0" presetID="9" grpId="13" fill="hold">
                                  <p:stCondLst>
                                    <p:cond delay="0"/>
                                  </p:stCondLst>
                                  <p:iterate type="el" backwards="0">
                                    <p:tmAbs val="0"/>
                                  </p:iterate>
                                  <p:childTnLst>
                                    <p:set>
                                      <p:cBhvr>
                                        <p:cTn id="58" fill="hold"/>
                                        <p:tgtEl>
                                          <p:spTgt spid="148"/>
                                        </p:tgtEl>
                                        <p:attrNameLst>
                                          <p:attrName>style.visibility</p:attrName>
                                        </p:attrNameLst>
                                      </p:cBhvr>
                                      <p:to>
                                        <p:strVal val="visible"/>
                                      </p:to>
                                    </p:set>
                                    <p:animEffect filter="dissolve" transition="in">
                                      <p:cBhvr>
                                        <p:cTn id="59" dur="1000"/>
                                        <p:tgtEl>
                                          <p:spTgt spid="148"/>
                                        </p:tgtEl>
                                      </p:cBhvr>
                                    </p:animEffect>
                                  </p:childTnLst>
                                </p:cTn>
                              </p:par>
                            </p:childTnLst>
                          </p:cTn>
                        </p:par>
                        <p:par>
                          <p:cTn id="60" fill="hold">
                            <p:stCondLst>
                              <p:cond delay="5000"/>
                            </p:stCondLst>
                            <p:childTnLst>
                              <p:par>
                                <p:cTn id="61" nodeType="afterEffect" presetClass="entr" presetSubtype="0" presetID="9" grpId="14" fill="hold">
                                  <p:stCondLst>
                                    <p:cond delay="0"/>
                                  </p:stCondLst>
                                  <p:iterate type="el" backwards="0">
                                    <p:tmAbs val="0"/>
                                  </p:iterate>
                                  <p:childTnLst>
                                    <p:set>
                                      <p:cBhvr>
                                        <p:cTn id="62" fill="hold"/>
                                        <p:tgtEl>
                                          <p:spTgt spid="149"/>
                                        </p:tgtEl>
                                        <p:attrNameLst>
                                          <p:attrName>style.visibility</p:attrName>
                                        </p:attrNameLst>
                                      </p:cBhvr>
                                      <p:to>
                                        <p:strVal val="visible"/>
                                      </p:to>
                                    </p:set>
                                    <p:animEffect filter="dissolve" transition="in">
                                      <p:cBhvr>
                                        <p:cTn id="63"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12"/>
      <p:bldP build="whole" bldLvl="1" animBg="1" rev="0" advAuto="0" spid="148" grpId="13"/>
      <p:bldP build="whole" bldLvl="1" animBg="1" rev="0" advAuto="0" spid="140" grpId="4"/>
      <p:bldP build="whole" bldLvl="1" animBg="1" rev="0" advAuto="0" spid="145" grpId="11"/>
      <p:bldP build="whole" bldLvl="1" animBg="1" rev="0" advAuto="0" spid="149" grpId="14"/>
      <p:bldP build="whole" bldLvl="1" animBg="1" rev="0" advAuto="0" spid="143" grpId="7"/>
      <p:bldP build="whole" bldLvl="1" animBg="1" rev="0" advAuto="0" spid="144" grpId="10"/>
      <p:bldP build="whole" bldLvl="1" animBg="1" rev="0" advAuto="0" spid="143" grpId="9"/>
      <p:bldP build="whole" bldLvl="1" animBg="1" rev="0" advAuto="0" spid="142" grpId="8"/>
      <p:bldP build="whole" bldLvl="1" animBg="1" rev="0" advAuto="0" spid="141" grpId="5"/>
      <p:bldP build="whole" bldLvl="1" animBg="1" rev="0" advAuto="0" spid="141" grpId="6"/>
      <p:bldP build="whole" bldLvl="1" animBg="1" rev="0" advAuto="0" spid="147" grpId="1"/>
      <p:bldP build="whole" bldLvl="1" animBg="1" rev="0" advAuto="0" spid="139" grpId="3"/>
      <p:bldP build="whole" bldLvl="1" animBg="1" rev="0" advAuto="0" spid="147"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154" name="moss1.png"/>
          <p:cNvPicPr/>
          <p:nvPr/>
        </p:nvPicPr>
        <p:blipFill>
          <a:blip r:embed="rId2">
            <a:extLst/>
          </a:blip>
          <a:stretch>
            <a:fillRect/>
          </a:stretch>
        </p:blipFill>
        <p:spPr>
          <a:xfrm>
            <a:off x="234950" y="2025501"/>
            <a:ext cx="9423400" cy="11685642"/>
          </a:xfrm>
          <a:prstGeom prst="rect">
            <a:avLst/>
          </a:prstGeom>
          <a:ln w="12700">
            <a:miter lim="400000"/>
          </a:ln>
        </p:spPr>
      </p:pic>
      <p:sp>
        <p:nvSpPr>
          <p:cNvPr id="155" name="Shape 155"/>
          <p:cNvSpPr/>
          <p:nvPr/>
        </p:nvSpPr>
        <p:spPr>
          <a:xfrm>
            <a:off x="15163179" y="12499975"/>
            <a:ext cx="9093201"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600">
                <a:solidFill>
                  <a:srgbClr val="165775"/>
                </a:solidFill>
                <a:latin typeface="Trebuchet MS"/>
                <a:ea typeface="Trebuchet MS"/>
                <a:cs typeface="Trebuchet MS"/>
                <a:sym typeface="Trebuchet MS"/>
              </a:rPr>
              <a:t>Moss et al., 2013</a:t>
            </a:r>
            <a:endParaRPr sz="3600">
              <a:solidFill>
                <a:srgbClr val="165775"/>
              </a:solidFill>
              <a:latin typeface="Trebuchet MS"/>
              <a:ea typeface="Trebuchet MS"/>
              <a:cs typeface="Trebuchet MS"/>
              <a:sym typeface="Trebuchet MS"/>
            </a:endParaRPr>
          </a:p>
          <a:p>
            <a:pPr lvl="0" algn="l">
              <a:defRPr sz="1800">
                <a:solidFill>
                  <a:srgbClr val="000000"/>
                </a:solidFill>
              </a:defRPr>
            </a:pPr>
            <a:r>
              <a:rPr sz="3600">
                <a:solidFill>
                  <a:srgbClr val="165775"/>
                </a:solidFill>
                <a:latin typeface="Trebuchet MS"/>
                <a:ea typeface="Trebuchet MS"/>
                <a:cs typeface="Trebuchet MS"/>
                <a:sym typeface="Trebuchet MS"/>
              </a:rPr>
              <a:t>Published on November 8, 2013 in </a:t>
            </a:r>
            <a:r>
              <a:rPr i="1" sz="3600">
                <a:solidFill>
                  <a:srgbClr val="165775"/>
                </a:solidFill>
                <a:latin typeface="Trebuchet MS"/>
                <a:ea typeface="Trebuchet MS"/>
                <a:cs typeface="Trebuchet MS"/>
                <a:sym typeface="Trebuchet MS"/>
              </a:rPr>
              <a:t>Science</a:t>
            </a:r>
          </a:p>
        </p:txBody>
      </p:sp>
      <p:sp>
        <p:nvSpPr>
          <p:cNvPr id="156" name="Shape 156"/>
          <p:cNvSpPr/>
          <p:nvPr/>
        </p:nvSpPr>
        <p:spPr>
          <a:xfrm>
            <a:off x="11353800" y="4762500"/>
            <a:ext cx="11734800" cy="3111500"/>
          </a:xfrm>
          <a:prstGeom prst="wedgeEllipseCallout">
            <a:avLst>
              <a:gd name="adj1" fmla="val -80303"/>
              <a:gd name="adj2" fmla="val -85918"/>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57" name="Shape 157"/>
          <p:cNvSpPr/>
          <p:nvPr/>
        </p:nvSpPr>
        <p:spPr>
          <a:xfrm>
            <a:off x="9974833" y="2270125"/>
            <a:ext cx="12065001"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1F597A"/>
                </a:solidFill>
                <a:latin typeface="Trebuchet MS"/>
                <a:ea typeface="Trebuchet MS"/>
                <a:cs typeface="Trebuchet MS"/>
                <a:sym typeface="Trebuchet MS"/>
              </a:defRPr>
            </a:lvl1pPr>
          </a:lstStyle>
          <a:p>
            <a:pPr lvl="0">
              <a:defRPr sz="1800">
                <a:solidFill>
                  <a:srgbClr val="000000"/>
                </a:solidFill>
              </a:defRPr>
            </a:pPr>
            <a:r>
              <a:rPr sz="5400">
                <a:solidFill>
                  <a:srgbClr val="1F597A"/>
                </a:solidFill>
              </a:rPr>
              <a:t>There is an urgent need for “practice-relevant adaptation science”</a:t>
            </a:r>
          </a:p>
        </p:txBody>
      </p:sp>
      <p:sp>
        <p:nvSpPr>
          <p:cNvPr id="158" name="Shape 158"/>
          <p:cNvSpPr/>
          <p:nvPr/>
        </p:nvSpPr>
        <p:spPr>
          <a:xfrm>
            <a:off x="11797680" y="5413375"/>
            <a:ext cx="11150601" cy="2197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lvl1pPr>
          </a:lstStyle>
          <a:p>
            <a:pPr lvl="0">
              <a:defRPr sz="1800">
                <a:solidFill>
                  <a:srgbClr val="000000"/>
                </a:solidFill>
              </a:defRPr>
            </a:pPr>
            <a:r>
              <a:rPr sz="4800">
                <a:solidFill>
                  <a:srgbClr val="FFFFFF"/>
                </a:solidFill>
              </a:rPr>
              <a:t>Adaptation requires science that analyses decisions, identifies vulnerabilities, improves foresight, and develops options</a:t>
            </a:r>
          </a:p>
        </p:txBody>
      </p:sp>
      <p:sp>
        <p:nvSpPr>
          <p:cNvPr id="159" name="Shape 159"/>
          <p:cNvSpPr/>
          <p:nvPr/>
        </p:nvSpPr>
        <p:spPr>
          <a:xfrm>
            <a:off x="10642600" y="7861300"/>
            <a:ext cx="10261600" cy="2882900"/>
          </a:xfrm>
          <a:prstGeom prst="wedgeEllipseCallout">
            <a:avLst>
              <a:gd name="adj1" fmla="val -130446"/>
              <a:gd name="adj2" fmla="val 23568"/>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60" name="Shape 160"/>
          <p:cNvSpPr/>
          <p:nvPr/>
        </p:nvSpPr>
        <p:spPr>
          <a:xfrm>
            <a:off x="10541000" y="8594725"/>
            <a:ext cx="10325100" cy="149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lvl1pPr>
          </a:lstStyle>
          <a:p>
            <a:pPr lvl="0">
              <a:defRPr sz="1800">
                <a:solidFill>
                  <a:srgbClr val="000000"/>
                </a:solidFill>
              </a:defRPr>
            </a:pPr>
            <a:r>
              <a:rPr sz="4800">
                <a:solidFill>
                  <a:srgbClr val="FFFFFF"/>
                </a:solidFill>
              </a:rPr>
              <a:t>Adaptation Planning, Information Gaps, and the Need for Adaptation Science</a:t>
            </a:r>
          </a:p>
        </p:txBody>
      </p:sp>
      <p:sp>
        <p:nvSpPr>
          <p:cNvPr id="161" name="Shape 161"/>
          <p:cNvSpPr/>
          <p:nvPr/>
        </p:nvSpPr>
        <p:spPr>
          <a:xfrm>
            <a:off x="12649200" y="9029700"/>
            <a:ext cx="7302500" cy="1562100"/>
          </a:xfrm>
          <a:prstGeom prst="wedgeEllipseCallout">
            <a:avLst>
              <a:gd name="adj1" fmla="val -127565"/>
              <a:gd name="adj2" fmla="val 196341"/>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62" name="Shape 162"/>
          <p:cNvSpPr/>
          <p:nvPr/>
        </p:nvSpPr>
        <p:spPr>
          <a:xfrm>
            <a:off x="12750800" y="9290050"/>
            <a:ext cx="7150100" cy="800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lvl1pPr>
          </a:lstStyle>
          <a:p>
            <a:pPr lvl="0">
              <a:defRPr sz="1800">
                <a:solidFill>
                  <a:srgbClr val="000000"/>
                </a:solidFill>
              </a:defRPr>
            </a:pPr>
            <a:r>
              <a:rPr sz="4800">
                <a:solidFill>
                  <a:srgbClr val="FFFFFF"/>
                </a:solidFill>
              </a:rPr>
              <a:t>Identifying Vulnerabilities</a:t>
            </a:r>
          </a:p>
        </p:txBody>
      </p:sp>
      <p:sp>
        <p:nvSpPr>
          <p:cNvPr id="163" name="Shape 163"/>
          <p:cNvSpPr/>
          <p:nvPr/>
        </p:nvSpPr>
        <p:spPr>
          <a:xfrm>
            <a:off x="11734800" y="8432800"/>
            <a:ext cx="9169400" cy="2882900"/>
          </a:xfrm>
          <a:prstGeom prst="wedgeEllipseCallout">
            <a:avLst>
              <a:gd name="adj1" fmla="val -93767"/>
              <a:gd name="adj2" fmla="val 4626"/>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64" name="Shape 164"/>
          <p:cNvSpPr/>
          <p:nvPr/>
        </p:nvSpPr>
        <p:spPr>
          <a:xfrm>
            <a:off x="11811000" y="9064625"/>
            <a:ext cx="9182100" cy="149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lvl1pPr>
          </a:lstStyle>
          <a:p>
            <a:pPr lvl="0">
              <a:defRPr sz="1800">
                <a:solidFill>
                  <a:srgbClr val="000000"/>
                </a:solidFill>
              </a:defRPr>
            </a:pPr>
            <a:r>
              <a:rPr sz="4800">
                <a:solidFill>
                  <a:srgbClr val="FFFFFF"/>
                </a:solidFill>
              </a:rPr>
              <a:t>Understanding Decision Processes and Knowledge Requirements</a:t>
            </a:r>
          </a:p>
        </p:txBody>
      </p:sp>
      <p:grpSp>
        <p:nvGrpSpPr>
          <p:cNvPr id="167" name="Group 167"/>
          <p:cNvGrpSpPr/>
          <p:nvPr/>
        </p:nvGrpSpPr>
        <p:grpSpPr>
          <a:xfrm>
            <a:off x="88900" y="63500"/>
            <a:ext cx="24193500" cy="1778000"/>
            <a:chOff x="-50800" y="-50800"/>
            <a:chExt cx="24193500" cy="1778000"/>
          </a:xfrm>
        </p:grpSpPr>
        <p:pic>
          <p:nvPicPr>
            <p:cNvPr id="165"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66"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156"/>
                                        </p:tgtEl>
                                        <p:attrNameLst>
                                          <p:attrName>style.visibility</p:attrName>
                                        </p:attrNameLst>
                                      </p:cBhvr>
                                      <p:to>
                                        <p:strVal val="visible"/>
                                      </p:to>
                                    </p:set>
                                    <p:anim calcmode="lin" valueType="num">
                                      <p:cBhvr>
                                        <p:cTn id="7" dur="1000" fill="hold"/>
                                        <p:tgtEl>
                                          <p:spTgt spid="156"/>
                                        </p:tgtEl>
                                        <p:attrNameLst>
                                          <p:attrName>ppt_w</p:attrName>
                                        </p:attrNameLst>
                                      </p:cBhvr>
                                      <p:tavLst>
                                        <p:tav tm="0">
                                          <p:val>
                                            <p:fltVal val="0"/>
                                          </p:val>
                                        </p:tav>
                                        <p:tav tm="100000">
                                          <p:val>
                                            <p:strVal val="#ppt_w"/>
                                          </p:val>
                                        </p:tav>
                                      </p:tavLst>
                                    </p:anim>
                                    <p:anim calcmode="lin" valueType="num">
                                      <p:cBhvr>
                                        <p:cTn id="8" dur="1000" fill="hold"/>
                                        <p:tgtEl>
                                          <p:spTgt spid="15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nodeType="afterEffect" presetClass="entr" presetSubtype="16" presetID="23" grpId="2" fill="hold">
                                  <p:stCondLst>
                                    <p:cond delay="0"/>
                                  </p:stCondLst>
                                  <p:iterate type="el" backwards="0">
                                    <p:tmAbs val="0"/>
                                  </p:iterate>
                                  <p:childTnLst>
                                    <p:set>
                                      <p:cBhvr>
                                        <p:cTn id="11" fill="hold"/>
                                        <p:tgtEl>
                                          <p:spTgt spid="158"/>
                                        </p:tgtEl>
                                        <p:attrNameLst>
                                          <p:attrName>style.visibility</p:attrName>
                                        </p:attrNameLst>
                                      </p:cBhvr>
                                      <p:to>
                                        <p:strVal val="visible"/>
                                      </p:to>
                                    </p:set>
                                    <p:anim calcmode="lin" valueType="num">
                                      <p:cBhvr>
                                        <p:cTn id="12" dur="1000" fill="hold"/>
                                        <p:tgtEl>
                                          <p:spTgt spid="158"/>
                                        </p:tgtEl>
                                        <p:attrNameLst>
                                          <p:attrName>ppt_w</p:attrName>
                                        </p:attrNameLst>
                                      </p:cBhvr>
                                      <p:tavLst>
                                        <p:tav tm="0">
                                          <p:val>
                                            <p:fltVal val="0"/>
                                          </p:val>
                                        </p:tav>
                                        <p:tav tm="100000">
                                          <p:val>
                                            <p:strVal val="#ppt_w"/>
                                          </p:val>
                                        </p:tav>
                                      </p:tavLst>
                                    </p:anim>
                                    <p:anim calcmode="lin" valueType="num">
                                      <p:cBhvr>
                                        <p:cTn id="13" dur="1000" fill="hold"/>
                                        <p:tgtEl>
                                          <p:spTgt spid="15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xit" presetSubtype="0" presetID="9" grpId="3" fill="hold">
                                  <p:stCondLst>
                                    <p:cond delay="0"/>
                                  </p:stCondLst>
                                  <p:iterate type="el" backwards="0">
                                    <p:tmAbs val="0"/>
                                  </p:iterate>
                                  <p:childTnLst>
                                    <p:animEffect filter="dissolve" transition="out">
                                      <p:cBhvr>
                                        <p:cTn id="17" dur="1000" fill="hold"/>
                                        <p:tgtEl>
                                          <p:spTgt spid="156"/>
                                        </p:tgtEl>
                                      </p:cBhvr>
                                    </p:animEffect>
                                    <p:set>
                                      <p:cBhvr>
                                        <p:cTn id="18" fill="hold">
                                          <p:stCondLst>
                                            <p:cond delay="999"/>
                                          </p:stCondLst>
                                        </p:cTn>
                                        <p:tgtEl>
                                          <p:spTgt spid="156"/>
                                        </p:tgtEl>
                                        <p:attrNameLst>
                                          <p:attrName>style.visibility</p:attrName>
                                        </p:attrNameLst>
                                      </p:cBhvr>
                                      <p:to>
                                        <p:strVal val="hidden"/>
                                      </p:to>
                                    </p:set>
                                  </p:childTnLst>
                                </p:cTn>
                              </p:par>
                            </p:childTnLst>
                          </p:cTn>
                        </p:par>
                        <p:par>
                          <p:cTn id="19" fill="hold">
                            <p:stCondLst>
                              <p:cond delay="1000"/>
                            </p:stCondLst>
                            <p:childTnLst>
                              <p:par>
                                <p:cTn id="20" nodeType="afterEffect" presetClass="exit" presetSubtype="0" presetID="9" grpId="4" fill="hold">
                                  <p:stCondLst>
                                    <p:cond delay="0"/>
                                  </p:stCondLst>
                                  <p:iterate type="el" backwards="0">
                                    <p:tmAbs val="0"/>
                                  </p:iterate>
                                  <p:childTnLst>
                                    <p:animEffect filter="dissolve" transition="out">
                                      <p:cBhvr>
                                        <p:cTn id="21" dur="1000" fill="hold"/>
                                        <p:tgtEl>
                                          <p:spTgt spid="158"/>
                                        </p:tgtEl>
                                      </p:cBhvr>
                                    </p:animEffect>
                                    <p:set>
                                      <p:cBhvr>
                                        <p:cTn id="22" fill="hold">
                                          <p:stCondLst>
                                            <p:cond delay="999"/>
                                          </p:stCondLst>
                                        </p:cTn>
                                        <p:tgtEl>
                                          <p:spTgt spid="158"/>
                                        </p:tgtEl>
                                        <p:attrNameLst>
                                          <p:attrName>style.visibility</p:attrName>
                                        </p:attrNameLst>
                                      </p:cBhvr>
                                      <p:to>
                                        <p:strVal val="hidden"/>
                                      </p:to>
                                    </p:set>
                                  </p:childTnLst>
                                </p:cTn>
                              </p:par>
                            </p:childTnLst>
                          </p:cTn>
                        </p:par>
                        <p:par>
                          <p:cTn id="23" fill="hold">
                            <p:stCondLst>
                              <p:cond delay="2000"/>
                            </p:stCondLst>
                            <p:childTnLst>
                              <p:par>
                                <p:cTn id="24" nodeType="afterEffect" presetClass="entr" presetSubtype="16" presetID="23" grpId="5" fill="hold">
                                  <p:stCondLst>
                                    <p:cond delay="0"/>
                                  </p:stCondLst>
                                  <p:iterate type="el" backwards="0">
                                    <p:tmAbs val="0"/>
                                  </p:iterate>
                                  <p:childTnLst>
                                    <p:set>
                                      <p:cBhvr>
                                        <p:cTn id="25" fill="hold"/>
                                        <p:tgtEl>
                                          <p:spTgt spid="159"/>
                                        </p:tgtEl>
                                        <p:attrNameLst>
                                          <p:attrName>style.visibility</p:attrName>
                                        </p:attrNameLst>
                                      </p:cBhvr>
                                      <p:to>
                                        <p:strVal val="visible"/>
                                      </p:to>
                                    </p:set>
                                    <p:anim calcmode="lin" valueType="num">
                                      <p:cBhvr>
                                        <p:cTn id="26" dur="1000" fill="hold"/>
                                        <p:tgtEl>
                                          <p:spTgt spid="159"/>
                                        </p:tgtEl>
                                        <p:attrNameLst>
                                          <p:attrName>ppt_w</p:attrName>
                                        </p:attrNameLst>
                                      </p:cBhvr>
                                      <p:tavLst>
                                        <p:tav tm="0">
                                          <p:val>
                                            <p:fltVal val="0"/>
                                          </p:val>
                                        </p:tav>
                                        <p:tav tm="100000">
                                          <p:val>
                                            <p:strVal val="#ppt_w"/>
                                          </p:val>
                                        </p:tav>
                                      </p:tavLst>
                                    </p:anim>
                                    <p:anim calcmode="lin" valueType="num">
                                      <p:cBhvr>
                                        <p:cTn id="27" dur="1000" fill="hold"/>
                                        <p:tgtEl>
                                          <p:spTgt spid="15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nodeType="afterEffect" presetClass="entr" presetSubtype="16" presetID="23" grpId="6" fill="hold">
                                  <p:stCondLst>
                                    <p:cond delay="0"/>
                                  </p:stCondLst>
                                  <p:iterate type="el" backwards="0">
                                    <p:tmAbs val="0"/>
                                  </p:iterate>
                                  <p:childTnLst>
                                    <p:set>
                                      <p:cBhvr>
                                        <p:cTn id="30" fill="hold"/>
                                        <p:tgtEl>
                                          <p:spTgt spid="160"/>
                                        </p:tgtEl>
                                        <p:attrNameLst>
                                          <p:attrName>style.visibility</p:attrName>
                                        </p:attrNameLst>
                                      </p:cBhvr>
                                      <p:to>
                                        <p:strVal val="visible"/>
                                      </p:to>
                                    </p:set>
                                    <p:anim calcmode="lin" valueType="num">
                                      <p:cBhvr>
                                        <p:cTn id="31" dur="1000" fill="hold"/>
                                        <p:tgtEl>
                                          <p:spTgt spid="160"/>
                                        </p:tgtEl>
                                        <p:attrNameLst>
                                          <p:attrName>ppt_w</p:attrName>
                                        </p:attrNameLst>
                                      </p:cBhvr>
                                      <p:tavLst>
                                        <p:tav tm="0">
                                          <p:val>
                                            <p:fltVal val="0"/>
                                          </p:val>
                                        </p:tav>
                                        <p:tav tm="100000">
                                          <p:val>
                                            <p:strVal val="#ppt_w"/>
                                          </p:val>
                                        </p:tav>
                                      </p:tavLst>
                                    </p:anim>
                                    <p:anim calcmode="lin" valueType="num">
                                      <p:cBhvr>
                                        <p:cTn id="32" dur="1000" fill="hold"/>
                                        <p:tgtEl>
                                          <p:spTgt spid="16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xit" presetSubtype="0" presetID="9" grpId="7" fill="hold">
                                  <p:stCondLst>
                                    <p:cond delay="0"/>
                                  </p:stCondLst>
                                  <p:iterate type="el" backwards="0">
                                    <p:tmAbs val="0"/>
                                  </p:iterate>
                                  <p:childTnLst>
                                    <p:animEffect filter="dissolve" transition="out">
                                      <p:cBhvr>
                                        <p:cTn id="36" dur="1000" fill="hold"/>
                                        <p:tgtEl>
                                          <p:spTgt spid="159"/>
                                        </p:tgtEl>
                                      </p:cBhvr>
                                    </p:animEffect>
                                    <p:set>
                                      <p:cBhvr>
                                        <p:cTn id="37" fill="hold">
                                          <p:stCondLst>
                                            <p:cond delay="999"/>
                                          </p:stCondLst>
                                        </p:cTn>
                                        <p:tgtEl>
                                          <p:spTgt spid="159"/>
                                        </p:tgtEl>
                                        <p:attrNameLst>
                                          <p:attrName>style.visibility</p:attrName>
                                        </p:attrNameLst>
                                      </p:cBhvr>
                                      <p:to>
                                        <p:strVal val="hidden"/>
                                      </p:to>
                                    </p:set>
                                  </p:childTnLst>
                                </p:cTn>
                              </p:par>
                            </p:childTnLst>
                          </p:cTn>
                        </p:par>
                        <p:par>
                          <p:cTn id="38" fill="hold">
                            <p:stCondLst>
                              <p:cond delay="1000"/>
                            </p:stCondLst>
                            <p:childTnLst>
                              <p:par>
                                <p:cTn id="39" nodeType="afterEffect" presetClass="exit" presetSubtype="0" presetID="9" grpId="8" fill="hold">
                                  <p:stCondLst>
                                    <p:cond delay="0"/>
                                  </p:stCondLst>
                                  <p:iterate type="el" backwards="0">
                                    <p:tmAbs val="0"/>
                                  </p:iterate>
                                  <p:childTnLst>
                                    <p:animEffect filter="dissolve" transition="out">
                                      <p:cBhvr>
                                        <p:cTn id="40" dur="1000" fill="hold"/>
                                        <p:tgtEl>
                                          <p:spTgt spid="160"/>
                                        </p:tgtEl>
                                      </p:cBhvr>
                                    </p:animEffect>
                                    <p:set>
                                      <p:cBhvr>
                                        <p:cTn id="41" fill="hold">
                                          <p:stCondLst>
                                            <p:cond delay="999"/>
                                          </p:stCondLst>
                                        </p:cTn>
                                        <p:tgtEl>
                                          <p:spTgt spid="160"/>
                                        </p:tgtEl>
                                        <p:attrNameLst>
                                          <p:attrName>style.visibility</p:attrName>
                                        </p:attrNameLst>
                                      </p:cBhvr>
                                      <p:to>
                                        <p:strVal val="hidden"/>
                                      </p:to>
                                    </p:set>
                                  </p:childTnLst>
                                </p:cTn>
                              </p:par>
                            </p:childTnLst>
                          </p:cTn>
                        </p:par>
                        <p:par>
                          <p:cTn id="42" fill="hold">
                            <p:stCondLst>
                              <p:cond delay="2000"/>
                            </p:stCondLst>
                            <p:childTnLst>
                              <p:par>
                                <p:cTn id="43" nodeType="afterEffect" presetClass="entr" presetSubtype="16" presetID="23" grpId="9" fill="hold">
                                  <p:stCondLst>
                                    <p:cond delay="0"/>
                                  </p:stCondLst>
                                  <p:iterate type="el" backwards="0">
                                    <p:tmAbs val="0"/>
                                  </p:iterate>
                                  <p:childTnLst>
                                    <p:set>
                                      <p:cBhvr>
                                        <p:cTn id="44" fill="hold"/>
                                        <p:tgtEl>
                                          <p:spTgt spid="161"/>
                                        </p:tgtEl>
                                        <p:attrNameLst>
                                          <p:attrName>style.visibility</p:attrName>
                                        </p:attrNameLst>
                                      </p:cBhvr>
                                      <p:to>
                                        <p:strVal val="visible"/>
                                      </p:to>
                                    </p:set>
                                    <p:anim calcmode="lin" valueType="num">
                                      <p:cBhvr>
                                        <p:cTn id="45" dur="1000" fill="hold"/>
                                        <p:tgtEl>
                                          <p:spTgt spid="161"/>
                                        </p:tgtEl>
                                        <p:attrNameLst>
                                          <p:attrName>ppt_w</p:attrName>
                                        </p:attrNameLst>
                                      </p:cBhvr>
                                      <p:tavLst>
                                        <p:tav tm="0">
                                          <p:val>
                                            <p:fltVal val="0"/>
                                          </p:val>
                                        </p:tav>
                                        <p:tav tm="100000">
                                          <p:val>
                                            <p:strVal val="#ppt_w"/>
                                          </p:val>
                                        </p:tav>
                                      </p:tavLst>
                                    </p:anim>
                                    <p:anim calcmode="lin" valueType="num">
                                      <p:cBhvr>
                                        <p:cTn id="46" dur="1000" fill="hold"/>
                                        <p:tgtEl>
                                          <p:spTgt spid="161"/>
                                        </p:tgtEl>
                                        <p:attrNameLst>
                                          <p:attrName>ppt_h</p:attrName>
                                        </p:attrNameLst>
                                      </p:cBhvr>
                                      <p:tavLst>
                                        <p:tav tm="0">
                                          <p:val>
                                            <p:fltVal val="0"/>
                                          </p:val>
                                        </p:tav>
                                        <p:tav tm="100000">
                                          <p:val>
                                            <p:strVal val="#ppt_h"/>
                                          </p:val>
                                        </p:tav>
                                      </p:tavLst>
                                    </p:anim>
                                  </p:childTnLst>
                                </p:cTn>
                              </p:par>
                            </p:childTnLst>
                          </p:cTn>
                        </p:par>
                        <p:par>
                          <p:cTn id="47" fill="hold">
                            <p:stCondLst>
                              <p:cond delay="3000"/>
                            </p:stCondLst>
                            <p:childTnLst>
                              <p:par>
                                <p:cTn id="48" nodeType="afterEffect" presetClass="entr" presetSubtype="16" presetID="23" grpId="10" fill="hold">
                                  <p:stCondLst>
                                    <p:cond delay="0"/>
                                  </p:stCondLst>
                                  <p:iterate type="el" backwards="0">
                                    <p:tmAbs val="0"/>
                                  </p:iterate>
                                  <p:childTnLst>
                                    <p:set>
                                      <p:cBhvr>
                                        <p:cTn id="49" fill="hold"/>
                                        <p:tgtEl>
                                          <p:spTgt spid="162"/>
                                        </p:tgtEl>
                                        <p:attrNameLst>
                                          <p:attrName>style.visibility</p:attrName>
                                        </p:attrNameLst>
                                      </p:cBhvr>
                                      <p:to>
                                        <p:strVal val="visible"/>
                                      </p:to>
                                    </p:set>
                                    <p:anim calcmode="lin" valueType="num">
                                      <p:cBhvr>
                                        <p:cTn id="50" dur="1000" fill="hold"/>
                                        <p:tgtEl>
                                          <p:spTgt spid="162"/>
                                        </p:tgtEl>
                                        <p:attrNameLst>
                                          <p:attrName>ppt_w</p:attrName>
                                        </p:attrNameLst>
                                      </p:cBhvr>
                                      <p:tavLst>
                                        <p:tav tm="0">
                                          <p:val>
                                            <p:fltVal val="0"/>
                                          </p:val>
                                        </p:tav>
                                        <p:tav tm="100000">
                                          <p:val>
                                            <p:strVal val="#ppt_w"/>
                                          </p:val>
                                        </p:tav>
                                      </p:tavLst>
                                    </p:anim>
                                    <p:anim calcmode="lin" valueType="num">
                                      <p:cBhvr>
                                        <p:cTn id="51" dur="1000" fill="hold"/>
                                        <p:tgtEl>
                                          <p:spTgt spid="162"/>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nodeType="clickEffect" presetClass="exit" presetSubtype="0" presetID="1" grpId="11" fill="hold">
                                  <p:stCondLst>
                                    <p:cond delay="0"/>
                                  </p:stCondLst>
                                  <p:iterate type="el" backwards="0">
                                    <p:tmAbs val="0"/>
                                  </p:iterate>
                                  <p:childTnLst>
                                    <p:set>
                                      <p:cBhvr>
                                        <p:cTn id="55" fill="hold">
                                          <p:stCondLst>
                                            <p:cond delay="0"/>
                                          </p:stCondLst>
                                        </p:cTn>
                                        <p:tgtEl>
                                          <p:spTgt spid="161"/>
                                        </p:tgtEl>
                                        <p:attrNameLst>
                                          <p:attrName>style.visibility</p:attrName>
                                        </p:attrNameLst>
                                      </p:cBhvr>
                                      <p:to>
                                        <p:strVal val="hidden"/>
                                      </p:to>
                                    </p:set>
                                  </p:childTnLst>
                                </p:cTn>
                              </p:par>
                            </p:childTnLst>
                          </p:cTn>
                        </p:par>
                        <p:par>
                          <p:cTn id="56" fill="hold">
                            <p:stCondLst>
                              <p:cond delay="0"/>
                            </p:stCondLst>
                            <p:childTnLst>
                              <p:par>
                                <p:cTn id="57" nodeType="afterEffect" presetClass="exit" presetSubtype="0" presetID="1" grpId="12" fill="hold">
                                  <p:stCondLst>
                                    <p:cond delay="0"/>
                                  </p:stCondLst>
                                  <p:iterate type="el" backwards="0">
                                    <p:tmAbs val="0"/>
                                  </p:iterate>
                                  <p:childTnLst>
                                    <p:set>
                                      <p:cBhvr>
                                        <p:cTn id="58" fill="hold">
                                          <p:stCondLst>
                                            <p:cond delay="0"/>
                                          </p:stCondLst>
                                        </p:cTn>
                                        <p:tgtEl>
                                          <p:spTgt spid="162"/>
                                        </p:tgtEl>
                                        <p:attrNameLst>
                                          <p:attrName>style.visibility</p:attrName>
                                        </p:attrNameLst>
                                      </p:cBhvr>
                                      <p:to>
                                        <p:strVal val="hidden"/>
                                      </p:to>
                                    </p:set>
                                  </p:childTnLst>
                                </p:cTn>
                              </p:par>
                            </p:childTnLst>
                          </p:cTn>
                        </p:par>
                        <p:par>
                          <p:cTn id="59" fill="hold">
                            <p:stCondLst>
                              <p:cond delay="0"/>
                            </p:stCondLst>
                            <p:childTnLst>
                              <p:par>
                                <p:cTn id="60" nodeType="afterEffect" presetClass="entr" presetSubtype="16" presetID="23" grpId="13" fill="hold">
                                  <p:stCondLst>
                                    <p:cond delay="0"/>
                                  </p:stCondLst>
                                  <p:iterate type="el" backwards="0">
                                    <p:tmAbs val="0"/>
                                  </p:iterate>
                                  <p:childTnLst>
                                    <p:set>
                                      <p:cBhvr>
                                        <p:cTn id="61" fill="hold"/>
                                        <p:tgtEl>
                                          <p:spTgt spid="163"/>
                                        </p:tgtEl>
                                        <p:attrNameLst>
                                          <p:attrName>style.visibility</p:attrName>
                                        </p:attrNameLst>
                                      </p:cBhvr>
                                      <p:to>
                                        <p:strVal val="visible"/>
                                      </p:to>
                                    </p:set>
                                    <p:anim calcmode="lin" valueType="num">
                                      <p:cBhvr>
                                        <p:cTn id="62" dur="1000" fill="hold"/>
                                        <p:tgtEl>
                                          <p:spTgt spid="163"/>
                                        </p:tgtEl>
                                        <p:attrNameLst>
                                          <p:attrName>ppt_w</p:attrName>
                                        </p:attrNameLst>
                                      </p:cBhvr>
                                      <p:tavLst>
                                        <p:tav tm="0">
                                          <p:val>
                                            <p:fltVal val="0"/>
                                          </p:val>
                                        </p:tav>
                                        <p:tav tm="100000">
                                          <p:val>
                                            <p:strVal val="#ppt_w"/>
                                          </p:val>
                                        </p:tav>
                                      </p:tavLst>
                                    </p:anim>
                                    <p:anim calcmode="lin" valueType="num">
                                      <p:cBhvr>
                                        <p:cTn id="63" dur="1000" fill="hold"/>
                                        <p:tgtEl>
                                          <p:spTgt spid="163"/>
                                        </p:tgtEl>
                                        <p:attrNameLst>
                                          <p:attrName>ppt_h</p:attrName>
                                        </p:attrNameLst>
                                      </p:cBhvr>
                                      <p:tavLst>
                                        <p:tav tm="0">
                                          <p:val>
                                            <p:fltVal val="0"/>
                                          </p:val>
                                        </p:tav>
                                        <p:tav tm="100000">
                                          <p:val>
                                            <p:strVal val="#ppt_h"/>
                                          </p:val>
                                        </p:tav>
                                      </p:tavLst>
                                    </p:anim>
                                  </p:childTnLst>
                                </p:cTn>
                              </p:par>
                            </p:childTnLst>
                          </p:cTn>
                        </p:par>
                        <p:par>
                          <p:cTn id="64" fill="hold">
                            <p:stCondLst>
                              <p:cond delay="1000"/>
                            </p:stCondLst>
                            <p:childTnLst>
                              <p:par>
                                <p:cTn id="65" nodeType="afterEffect" presetClass="entr" presetSubtype="16" presetID="23" grpId="14" fill="hold">
                                  <p:stCondLst>
                                    <p:cond delay="0"/>
                                  </p:stCondLst>
                                  <p:iterate type="el" backwards="0">
                                    <p:tmAbs val="0"/>
                                  </p:iterate>
                                  <p:childTnLst>
                                    <p:set>
                                      <p:cBhvr>
                                        <p:cTn id="66" fill="hold"/>
                                        <p:tgtEl>
                                          <p:spTgt spid="164"/>
                                        </p:tgtEl>
                                        <p:attrNameLst>
                                          <p:attrName>style.visibility</p:attrName>
                                        </p:attrNameLst>
                                      </p:cBhvr>
                                      <p:to>
                                        <p:strVal val="visible"/>
                                      </p:to>
                                    </p:set>
                                    <p:anim calcmode="lin" valueType="num">
                                      <p:cBhvr>
                                        <p:cTn id="67" dur="1000" fill="hold"/>
                                        <p:tgtEl>
                                          <p:spTgt spid="164"/>
                                        </p:tgtEl>
                                        <p:attrNameLst>
                                          <p:attrName>ppt_w</p:attrName>
                                        </p:attrNameLst>
                                      </p:cBhvr>
                                      <p:tavLst>
                                        <p:tav tm="0">
                                          <p:val>
                                            <p:fltVal val="0"/>
                                          </p:val>
                                        </p:tav>
                                        <p:tav tm="100000">
                                          <p:val>
                                            <p:strVal val="#ppt_w"/>
                                          </p:val>
                                        </p:tav>
                                      </p:tavLst>
                                    </p:anim>
                                    <p:anim calcmode="lin" valueType="num">
                                      <p:cBhvr>
                                        <p:cTn id="68" dur="1000" fill="hold"/>
                                        <p:tgtEl>
                                          <p:spTgt spid="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0"/>
      <p:bldP build="whole" bldLvl="1" animBg="1" rev="0" advAuto="0" spid="161" grpId="11"/>
      <p:bldP build="whole" bldLvl="1" animBg="1" rev="0" advAuto="0" spid="162" grpId="12"/>
      <p:bldP build="whole" bldLvl="1" animBg="1" rev="0" advAuto="0" spid="163" grpId="13"/>
      <p:bldP build="whole" bldLvl="1" animBg="1" rev="0" advAuto="0" spid="160" grpId="6"/>
      <p:bldP build="whole" bldLvl="1" animBg="1" rev="0" advAuto="0" spid="164" grpId="14"/>
      <p:bldP build="whole" bldLvl="1" animBg="1" rev="0" advAuto="0" spid="160" grpId="8"/>
      <p:bldP build="whole" bldLvl="1" animBg="1" rev="0" advAuto="0" spid="158" grpId="2"/>
      <p:bldP build="whole" bldLvl="1" animBg="1" rev="0" advAuto="0" spid="158" grpId="4"/>
      <p:bldP build="whole" bldLvl="1" animBg="1" rev="0" advAuto="0" spid="156" grpId="1"/>
      <p:bldP build="whole" bldLvl="1" animBg="1" rev="0" advAuto="0" spid="156" grpId="3"/>
      <p:bldP build="whole" bldLvl="1" animBg="1" rev="0" advAuto="0" spid="159" grpId="5"/>
      <p:bldP build="whole" bldLvl="1" animBg="1" rev="0" advAuto="0" spid="159" grpId="7"/>
      <p:bldP build="whole" bldLvl="1" animBg="1" rev="0" advAuto="0" spid="161" grpId="9"/>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7C7C7"/>
        </a:solidFill>
      </p:bgPr>
    </p:bg>
    <p:spTree>
      <p:nvGrpSpPr>
        <p:cNvPr id="1" name=""/>
        <p:cNvGrpSpPr/>
        <p:nvPr/>
      </p:nvGrpSpPr>
      <p:grpSpPr>
        <a:xfrm>
          <a:off x="0" y="0"/>
          <a:ext cx="0" cy="0"/>
          <a:chOff x="0" y="0"/>
          <a:chExt cx="0" cy="0"/>
        </a:xfrm>
      </p:grpSpPr>
      <p:pic>
        <p:nvPicPr>
          <p:cNvPr id="169" name="moss2.png"/>
          <p:cNvPicPr/>
          <p:nvPr/>
        </p:nvPicPr>
        <p:blipFill>
          <a:blip r:embed="rId2">
            <a:extLst/>
          </a:blip>
          <a:stretch>
            <a:fillRect/>
          </a:stretch>
        </p:blipFill>
        <p:spPr>
          <a:xfrm>
            <a:off x="116472" y="2130124"/>
            <a:ext cx="9419056" cy="11684001"/>
          </a:xfrm>
          <a:prstGeom prst="rect">
            <a:avLst/>
          </a:prstGeom>
          <a:ln w="12700">
            <a:miter lim="400000"/>
          </a:ln>
        </p:spPr>
      </p:pic>
      <p:sp>
        <p:nvSpPr>
          <p:cNvPr id="170" name="Shape 170"/>
          <p:cNvSpPr/>
          <p:nvPr/>
        </p:nvSpPr>
        <p:spPr>
          <a:xfrm>
            <a:off x="12268200" y="4025900"/>
            <a:ext cx="8839200" cy="2743200"/>
          </a:xfrm>
          <a:prstGeom prst="wedgeEllipseCallout">
            <a:avLst>
              <a:gd name="adj1" fmla="val -171552"/>
              <a:gd name="adj2" fmla="val 106019"/>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71" name="Shape 171"/>
          <p:cNvSpPr/>
          <p:nvPr/>
        </p:nvSpPr>
        <p:spPr>
          <a:xfrm>
            <a:off x="12432680" y="4670425"/>
            <a:ext cx="8445501" cy="149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lvl1pPr>
          </a:lstStyle>
          <a:p>
            <a:pPr lvl="0">
              <a:defRPr sz="1800">
                <a:solidFill>
                  <a:srgbClr val="000000"/>
                </a:solidFill>
              </a:defRPr>
            </a:pPr>
            <a:r>
              <a:rPr sz="4800">
                <a:solidFill>
                  <a:srgbClr val="FFFFFF"/>
                </a:solidFill>
              </a:rPr>
              <a:t>Improve Forsight About Climate Hazards and Other Stressors</a:t>
            </a:r>
          </a:p>
        </p:txBody>
      </p:sp>
      <p:sp>
        <p:nvSpPr>
          <p:cNvPr id="172" name="Shape 172"/>
          <p:cNvSpPr/>
          <p:nvPr/>
        </p:nvSpPr>
        <p:spPr>
          <a:xfrm>
            <a:off x="12141200" y="8331200"/>
            <a:ext cx="10668000" cy="3886200"/>
          </a:xfrm>
          <a:prstGeom prst="wedgeEllipseCallout">
            <a:avLst>
              <a:gd name="adj1" fmla="val -89286"/>
              <a:gd name="adj2" fmla="val 65686"/>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73" name="Shape 173"/>
          <p:cNvSpPr/>
          <p:nvPr/>
        </p:nvSpPr>
        <p:spPr>
          <a:xfrm>
            <a:off x="12446000" y="9274175"/>
            <a:ext cx="10325100" cy="2197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lvl1pPr>
          </a:lstStyle>
          <a:p>
            <a:pPr lvl="0">
              <a:defRPr sz="1800">
                <a:solidFill>
                  <a:srgbClr val="000000"/>
                </a:solidFill>
              </a:defRPr>
            </a:pPr>
            <a:r>
              <a:rPr sz="4800">
                <a:solidFill>
                  <a:srgbClr val="FFFFFF"/>
                </a:solidFill>
              </a:rPr>
              <a:t>Identify Barriers, Broaden the Range of Adaptation Options, and Promote Learning</a:t>
            </a:r>
          </a:p>
        </p:txBody>
      </p:sp>
      <p:sp>
        <p:nvSpPr>
          <p:cNvPr id="174" name="Shape 174"/>
          <p:cNvSpPr/>
          <p:nvPr/>
        </p:nvSpPr>
        <p:spPr>
          <a:xfrm>
            <a:off x="9974833" y="2270125"/>
            <a:ext cx="12065001"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1F597A"/>
                </a:solidFill>
                <a:latin typeface="Trebuchet MS"/>
                <a:ea typeface="Trebuchet MS"/>
                <a:cs typeface="Trebuchet MS"/>
                <a:sym typeface="Trebuchet MS"/>
              </a:defRPr>
            </a:lvl1pPr>
          </a:lstStyle>
          <a:p>
            <a:pPr lvl="0">
              <a:defRPr sz="1800">
                <a:solidFill>
                  <a:srgbClr val="000000"/>
                </a:solidFill>
              </a:defRPr>
            </a:pPr>
            <a:r>
              <a:rPr sz="5400">
                <a:solidFill>
                  <a:srgbClr val="1F597A"/>
                </a:solidFill>
              </a:rPr>
              <a:t>There is an urgent need for “practice-relevant adaptation science”</a:t>
            </a:r>
          </a:p>
        </p:txBody>
      </p:sp>
      <p:sp>
        <p:nvSpPr>
          <p:cNvPr id="175" name="Shape 175"/>
          <p:cNvSpPr/>
          <p:nvPr/>
        </p:nvSpPr>
        <p:spPr>
          <a:xfrm>
            <a:off x="15163179" y="12499975"/>
            <a:ext cx="9093201"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600">
                <a:solidFill>
                  <a:srgbClr val="165775"/>
                </a:solidFill>
                <a:latin typeface="Trebuchet MS"/>
                <a:ea typeface="Trebuchet MS"/>
                <a:cs typeface="Trebuchet MS"/>
                <a:sym typeface="Trebuchet MS"/>
              </a:rPr>
              <a:t>Moss et al., 2013</a:t>
            </a:r>
            <a:endParaRPr sz="3600">
              <a:solidFill>
                <a:srgbClr val="165775"/>
              </a:solidFill>
              <a:latin typeface="Trebuchet MS"/>
              <a:ea typeface="Trebuchet MS"/>
              <a:cs typeface="Trebuchet MS"/>
              <a:sym typeface="Trebuchet MS"/>
            </a:endParaRPr>
          </a:p>
          <a:p>
            <a:pPr lvl="0" algn="l">
              <a:defRPr sz="1800">
                <a:solidFill>
                  <a:srgbClr val="000000"/>
                </a:solidFill>
              </a:defRPr>
            </a:pPr>
            <a:r>
              <a:rPr sz="3600">
                <a:solidFill>
                  <a:srgbClr val="165775"/>
                </a:solidFill>
                <a:latin typeface="Trebuchet MS"/>
                <a:ea typeface="Trebuchet MS"/>
                <a:cs typeface="Trebuchet MS"/>
                <a:sym typeface="Trebuchet MS"/>
              </a:rPr>
              <a:t>Published on November 8, 2013 in </a:t>
            </a:r>
            <a:r>
              <a:rPr i="1" sz="3600">
                <a:solidFill>
                  <a:srgbClr val="165775"/>
                </a:solidFill>
                <a:latin typeface="Trebuchet MS"/>
                <a:ea typeface="Trebuchet MS"/>
                <a:cs typeface="Trebuchet MS"/>
                <a:sym typeface="Trebuchet MS"/>
              </a:rPr>
              <a:t>Science</a:t>
            </a:r>
          </a:p>
        </p:txBody>
      </p:sp>
      <p:grpSp>
        <p:nvGrpSpPr>
          <p:cNvPr id="178" name="Group 178"/>
          <p:cNvGrpSpPr/>
          <p:nvPr/>
        </p:nvGrpSpPr>
        <p:grpSpPr>
          <a:xfrm>
            <a:off x="88900" y="63500"/>
            <a:ext cx="24193500" cy="1778000"/>
            <a:chOff x="-50800" y="-50800"/>
            <a:chExt cx="24193500" cy="1778000"/>
          </a:xfrm>
        </p:grpSpPr>
        <p:pic>
          <p:nvPicPr>
            <p:cNvPr id="176"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77"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med" advClick="0" advTm="0">
    <p:wipe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170"/>
                                        </p:tgtEl>
                                        <p:attrNameLst>
                                          <p:attrName>style.visibility</p:attrName>
                                        </p:attrNameLst>
                                      </p:cBhvr>
                                      <p:to>
                                        <p:strVal val="visible"/>
                                      </p:to>
                                    </p:set>
                                    <p:anim calcmode="lin" valueType="num">
                                      <p:cBhvr>
                                        <p:cTn id="7" dur="1000" fill="hold"/>
                                        <p:tgtEl>
                                          <p:spTgt spid="170"/>
                                        </p:tgtEl>
                                        <p:attrNameLst>
                                          <p:attrName>ppt_w</p:attrName>
                                        </p:attrNameLst>
                                      </p:cBhvr>
                                      <p:tavLst>
                                        <p:tav tm="0">
                                          <p:val>
                                            <p:fltVal val="0"/>
                                          </p:val>
                                        </p:tav>
                                        <p:tav tm="100000">
                                          <p:val>
                                            <p:strVal val="#ppt_w"/>
                                          </p:val>
                                        </p:tav>
                                      </p:tavLst>
                                    </p:anim>
                                    <p:anim calcmode="lin" valueType="num">
                                      <p:cBhvr>
                                        <p:cTn id="8" dur="1000" fill="hold"/>
                                        <p:tgtEl>
                                          <p:spTgt spid="17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nodeType="afterEffect" presetClass="entr" presetSubtype="16" presetID="23" grpId="2" fill="hold">
                                  <p:stCondLst>
                                    <p:cond delay="0"/>
                                  </p:stCondLst>
                                  <p:iterate type="el" backwards="0">
                                    <p:tmAbs val="0"/>
                                  </p:iterate>
                                  <p:childTnLst>
                                    <p:set>
                                      <p:cBhvr>
                                        <p:cTn id="11" fill="hold"/>
                                        <p:tgtEl>
                                          <p:spTgt spid="171"/>
                                        </p:tgtEl>
                                        <p:attrNameLst>
                                          <p:attrName>style.visibility</p:attrName>
                                        </p:attrNameLst>
                                      </p:cBhvr>
                                      <p:to>
                                        <p:strVal val="visible"/>
                                      </p:to>
                                    </p:set>
                                    <p:anim calcmode="lin" valueType="num">
                                      <p:cBhvr>
                                        <p:cTn id="12" dur="1000" fill="hold"/>
                                        <p:tgtEl>
                                          <p:spTgt spid="171"/>
                                        </p:tgtEl>
                                        <p:attrNameLst>
                                          <p:attrName>ppt_w</p:attrName>
                                        </p:attrNameLst>
                                      </p:cBhvr>
                                      <p:tavLst>
                                        <p:tav tm="0">
                                          <p:val>
                                            <p:fltVal val="0"/>
                                          </p:val>
                                        </p:tav>
                                        <p:tav tm="100000">
                                          <p:val>
                                            <p:strVal val="#ppt_w"/>
                                          </p:val>
                                        </p:tav>
                                      </p:tavLst>
                                    </p:anim>
                                    <p:anim calcmode="lin" valueType="num">
                                      <p:cBhvr>
                                        <p:cTn id="13" dur="1000" fill="hold"/>
                                        <p:tgtEl>
                                          <p:spTgt spid="17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xit" presetSubtype="0" presetID="9" grpId="3" fill="hold">
                                  <p:stCondLst>
                                    <p:cond delay="0"/>
                                  </p:stCondLst>
                                  <p:iterate type="el" backwards="0">
                                    <p:tmAbs val="0"/>
                                  </p:iterate>
                                  <p:childTnLst>
                                    <p:animEffect filter="dissolve" transition="out">
                                      <p:cBhvr>
                                        <p:cTn id="17" dur="1000" fill="hold"/>
                                        <p:tgtEl>
                                          <p:spTgt spid="170"/>
                                        </p:tgtEl>
                                      </p:cBhvr>
                                    </p:animEffect>
                                    <p:set>
                                      <p:cBhvr>
                                        <p:cTn id="18" fill="hold">
                                          <p:stCondLst>
                                            <p:cond delay="999"/>
                                          </p:stCondLst>
                                        </p:cTn>
                                        <p:tgtEl>
                                          <p:spTgt spid="170"/>
                                        </p:tgtEl>
                                        <p:attrNameLst>
                                          <p:attrName>style.visibility</p:attrName>
                                        </p:attrNameLst>
                                      </p:cBhvr>
                                      <p:to>
                                        <p:strVal val="hidden"/>
                                      </p:to>
                                    </p:set>
                                  </p:childTnLst>
                                </p:cTn>
                              </p:par>
                            </p:childTnLst>
                          </p:cTn>
                        </p:par>
                        <p:par>
                          <p:cTn id="19" fill="hold">
                            <p:stCondLst>
                              <p:cond delay="1000"/>
                            </p:stCondLst>
                            <p:childTnLst>
                              <p:par>
                                <p:cTn id="20" nodeType="afterEffect" presetClass="exit" presetSubtype="0" presetID="9" grpId="4" fill="hold">
                                  <p:stCondLst>
                                    <p:cond delay="0"/>
                                  </p:stCondLst>
                                  <p:iterate type="el" backwards="0">
                                    <p:tmAbs val="0"/>
                                  </p:iterate>
                                  <p:childTnLst>
                                    <p:animEffect filter="dissolve" transition="out">
                                      <p:cBhvr>
                                        <p:cTn id="21" dur="1000" fill="hold"/>
                                        <p:tgtEl>
                                          <p:spTgt spid="171"/>
                                        </p:tgtEl>
                                      </p:cBhvr>
                                    </p:animEffect>
                                    <p:set>
                                      <p:cBhvr>
                                        <p:cTn id="22" fill="hold">
                                          <p:stCondLst>
                                            <p:cond delay="999"/>
                                          </p:stCondLst>
                                        </p:cTn>
                                        <p:tgtEl>
                                          <p:spTgt spid="171"/>
                                        </p:tgtEl>
                                        <p:attrNameLst>
                                          <p:attrName>style.visibility</p:attrName>
                                        </p:attrNameLst>
                                      </p:cBhvr>
                                      <p:to>
                                        <p:strVal val="hidden"/>
                                      </p:to>
                                    </p:set>
                                  </p:childTnLst>
                                </p:cTn>
                              </p:par>
                            </p:childTnLst>
                          </p:cTn>
                        </p:par>
                        <p:par>
                          <p:cTn id="23" fill="hold">
                            <p:stCondLst>
                              <p:cond delay="2000"/>
                            </p:stCondLst>
                            <p:childTnLst>
                              <p:par>
                                <p:cTn id="24" nodeType="afterEffect" presetClass="entr" presetSubtype="16" presetID="23" grpId="5" fill="hold">
                                  <p:stCondLst>
                                    <p:cond delay="0"/>
                                  </p:stCondLst>
                                  <p:iterate type="el" backwards="0">
                                    <p:tmAbs val="0"/>
                                  </p:iterate>
                                  <p:childTnLst>
                                    <p:set>
                                      <p:cBhvr>
                                        <p:cTn id="25" fill="hold"/>
                                        <p:tgtEl>
                                          <p:spTgt spid="172"/>
                                        </p:tgtEl>
                                        <p:attrNameLst>
                                          <p:attrName>style.visibility</p:attrName>
                                        </p:attrNameLst>
                                      </p:cBhvr>
                                      <p:to>
                                        <p:strVal val="visible"/>
                                      </p:to>
                                    </p:set>
                                    <p:anim calcmode="lin" valueType="num">
                                      <p:cBhvr>
                                        <p:cTn id="26" dur="1000" fill="hold"/>
                                        <p:tgtEl>
                                          <p:spTgt spid="172"/>
                                        </p:tgtEl>
                                        <p:attrNameLst>
                                          <p:attrName>ppt_w</p:attrName>
                                        </p:attrNameLst>
                                      </p:cBhvr>
                                      <p:tavLst>
                                        <p:tav tm="0">
                                          <p:val>
                                            <p:fltVal val="0"/>
                                          </p:val>
                                        </p:tav>
                                        <p:tav tm="100000">
                                          <p:val>
                                            <p:strVal val="#ppt_w"/>
                                          </p:val>
                                        </p:tav>
                                      </p:tavLst>
                                    </p:anim>
                                    <p:anim calcmode="lin" valueType="num">
                                      <p:cBhvr>
                                        <p:cTn id="27" dur="1000" fill="hold"/>
                                        <p:tgtEl>
                                          <p:spTgt spid="172"/>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nodeType="afterEffect" presetClass="entr" presetSubtype="16" presetID="23" grpId="6" fill="hold">
                                  <p:stCondLst>
                                    <p:cond delay="0"/>
                                  </p:stCondLst>
                                  <p:iterate type="el" backwards="0">
                                    <p:tmAbs val="0"/>
                                  </p:iterate>
                                  <p:childTnLst>
                                    <p:set>
                                      <p:cBhvr>
                                        <p:cTn id="30" fill="hold"/>
                                        <p:tgtEl>
                                          <p:spTgt spid="173"/>
                                        </p:tgtEl>
                                        <p:attrNameLst>
                                          <p:attrName>style.visibility</p:attrName>
                                        </p:attrNameLst>
                                      </p:cBhvr>
                                      <p:to>
                                        <p:strVal val="visible"/>
                                      </p:to>
                                    </p:set>
                                    <p:anim calcmode="lin" valueType="num">
                                      <p:cBhvr>
                                        <p:cTn id="31" dur="1000" fill="hold"/>
                                        <p:tgtEl>
                                          <p:spTgt spid="173"/>
                                        </p:tgtEl>
                                        <p:attrNameLst>
                                          <p:attrName>ppt_w</p:attrName>
                                        </p:attrNameLst>
                                      </p:cBhvr>
                                      <p:tavLst>
                                        <p:tav tm="0">
                                          <p:val>
                                            <p:fltVal val="0"/>
                                          </p:val>
                                        </p:tav>
                                        <p:tav tm="100000">
                                          <p:val>
                                            <p:strVal val="#ppt_w"/>
                                          </p:val>
                                        </p:tav>
                                      </p:tavLst>
                                    </p:anim>
                                    <p:anim calcmode="lin" valueType="num">
                                      <p:cBhvr>
                                        <p:cTn id="32" dur="1000" fill="hold"/>
                                        <p:tgtEl>
                                          <p:spTgt spid="17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xit" presetSubtype="0" presetID="1" grpId="7" fill="hold">
                                  <p:stCondLst>
                                    <p:cond delay="0"/>
                                  </p:stCondLst>
                                  <p:iterate type="el" backwards="0">
                                    <p:tmAbs val="0"/>
                                  </p:iterate>
                                  <p:childTnLst>
                                    <p:set>
                                      <p:cBhvr>
                                        <p:cTn id="36" fill="hold">
                                          <p:stCondLst>
                                            <p:cond delay="0"/>
                                          </p:stCondLst>
                                        </p:cTn>
                                        <p:tgtEl>
                                          <p:spTgt spid="172"/>
                                        </p:tgtEl>
                                        <p:attrNameLst>
                                          <p:attrName>style.visibility</p:attrName>
                                        </p:attrNameLst>
                                      </p:cBhvr>
                                      <p:to>
                                        <p:strVal val="hidden"/>
                                      </p:to>
                                    </p:set>
                                  </p:childTnLst>
                                </p:cTn>
                              </p:par>
                            </p:childTnLst>
                          </p:cTn>
                        </p:par>
                        <p:par>
                          <p:cTn id="37" fill="hold">
                            <p:stCondLst>
                              <p:cond delay="0"/>
                            </p:stCondLst>
                            <p:childTnLst>
                              <p:par>
                                <p:cTn id="38" nodeType="afterEffect" presetClass="exit" presetSubtype="0" presetID="1" grpId="8" fill="hold">
                                  <p:stCondLst>
                                    <p:cond delay="0"/>
                                  </p:stCondLst>
                                  <p:iterate type="el" backwards="0">
                                    <p:tmAbs val="0"/>
                                  </p:iterate>
                                  <p:childTnLst>
                                    <p:set>
                                      <p:cBhvr>
                                        <p:cTn id="39" fill="hold">
                                          <p:stCondLst>
                                            <p:cond delay="0"/>
                                          </p:stCondLst>
                                        </p:cTn>
                                        <p:tgtEl>
                                          <p:spTgt spid="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5"/>
      <p:bldP build="whole" bldLvl="1" animBg="1" rev="0" advAuto="0" spid="173" grpId="6"/>
      <p:bldP build="whole" bldLvl="1" animBg="1" rev="0" advAuto="0" spid="172" grpId="7"/>
      <p:bldP build="whole" bldLvl="1" animBg="1" rev="0" advAuto="0" spid="170" grpId="1"/>
      <p:bldP build="whole" bldLvl="1" animBg="1" rev="0" advAuto="0" spid="171" grpId="2"/>
      <p:bldP build="whole" bldLvl="1" animBg="1" rev="0" advAuto="0" spid="171" grpId="4"/>
      <p:bldP build="whole" bldLvl="1" animBg="1" rev="0" advAuto="0" spid="170" grpId="3"/>
      <p:bldP build="whole" bldLvl="1" animBg="1" rev="0" advAuto="0" spid="173" grpId="8"/>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7C7C7"/>
        </a:solidFill>
      </p:bgPr>
    </p:bg>
    <p:spTree>
      <p:nvGrpSpPr>
        <p:cNvPr id="1" name=""/>
        <p:cNvGrpSpPr/>
        <p:nvPr/>
      </p:nvGrpSpPr>
      <p:grpSpPr>
        <a:xfrm>
          <a:off x="0" y="0"/>
          <a:ext cx="0" cy="0"/>
          <a:chOff x="0" y="0"/>
          <a:chExt cx="0" cy="0"/>
        </a:xfrm>
      </p:grpSpPr>
      <p:pic>
        <p:nvPicPr>
          <p:cNvPr id="180" name="moss3.png"/>
          <p:cNvPicPr/>
          <p:nvPr/>
        </p:nvPicPr>
        <p:blipFill>
          <a:blip r:embed="rId2">
            <a:extLst/>
          </a:blip>
          <a:stretch>
            <a:fillRect/>
          </a:stretch>
        </p:blipFill>
        <p:spPr>
          <a:xfrm>
            <a:off x="114300" y="2007737"/>
            <a:ext cx="9474200" cy="11736697"/>
          </a:xfrm>
          <a:prstGeom prst="rect">
            <a:avLst/>
          </a:prstGeom>
          <a:ln w="12700">
            <a:miter lim="400000"/>
          </a:ln>
        </p:spPr>
      </p:pic>
      <p:sp>
        <p:nvSpPr>
          <p:cNvPr id="181" name="Shape 181"/>
          <p:cNvSpPr/>
          <p:nvPr/>
        </p:nvSpPr>
        <p:spPr>
          <a:xfrm>
            <a:off x="12268200" y="4749800"/>
            <a:ext cx="5092700" cy="2019300"/>
          </a:xfrm>
          <a:prstGeom prst="wedgeEllipseCallout">
            <a:avLst>
              <a:gd name="adj1" fmla="val -200125"/>
              <a:gd name="adj2" fmla="val 68239"/>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82" name="Shape 182"/>
          <p:cNvSpPr/>
          <p:nvPr/>
        </p:nvSpPr>
        <p:spPr>
          <a:xfrm>
            <a:off x="12141200" y="9271000"/>
            <a:ext cx="7645400" cy="1892300"/>
          </a:xfrm>
          <a:prstGeom prst="wedgeEllipseCallout">
            <a:avLst>
              <a:gd name="adj1" fmla="val -141694"/>
              <a:gd name="adj2" fmla="val -15101"/>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lvl="0" defTabSz="1130300">
              <a:defRPr sz="3000">
                <a:effectLst>
                  <a:outerShdw sx="100000" sy="100000" kx="0" ky="0" algn="b" rotWithShape="0" blurRad="25400" dist="23998" dir="2700000">
                    <a:srgbClr val="000000">
                      <a:alpha val="31034"/>
                    </a:srgbClr>
                  </a:outerShdw>
                </a:effectLst>
              </a:defRPr>
            </a:pPr>
          </a:p>
        </p:txBody>
      </p:sp>
      <p:pic>
        <p:nvPicPr>
          <p:cNvPr id="183" name="national_institute.png"/>
          <p:cNvPicPr/>
          <p:nvPr/>
        </p:nvPicPr>
        <p:blipFill>
          <a:blip r:embed="rId3">
            <a:extLst/>
          </a:blip>
          <a:stretch>
            <a:fillRect/>
          </a:stretch>
        </p:blipFill>
        <p:spPr>
          <a:xfrm>
            <a:off x="11918950" y="4025900"/>
            <a:ext cx="9664700" cy="4256581"/>
          </a:xfrm>
          <a:prstGeom prst="rect">
            <a:avLst/>
          </a:prstGeom>
          <a:ln w="12700">
            <a:miter lim="400000"/>
          </a:ln>
        </p:spPr>
      </p:pic>
      <p:pic>
        <p:nvPicPr>
          <p:cNvPr id="184" name="support.png"/>
          <p:cNvPicPr/>
          <p:nvPr/>
        </p:nvPicPr>
        <p:blipFill>
          <a:blip r:embed="rId4">
            <a:extLst/>
          </a:blip>
          <a:stretch>
            <a:fillRect/>
          </a:stretch>
        </p:blipFill>
        <p:spPr>
          <a:xfrm>
            <a:off x="11925300" y="9055100"/>
            <a:ext cx="9664701" cy="2528319"/>
          </a:xfrm>
          <a:prstGeom prst="rect">
            <a:avLst/>
          </a:prstGeom>
          <a:ln w="12700">
            <a:miter lim="400000"/>
          </a:ln>
        </p:spPr>
      </p:pic>
      <p:sp>
        <p:nvSpPr>
          <p:cNvPr id="185" name="Shape 185"/>
          <p:cNvSpPr/>
          <p:nvPr/>
        </p:nvSpPr>
        <p:spPr>
          <a:xfrm>
            <a:off x="9974833" y="2270125"/>
            <a:ext cx="12065001"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1F597A"/>
                </a:solidFill>
                <a:latin typeface="Trebuchet MS"/>
                <a:ea typeface="Trebuchet MS"/>
                <a:cs typeface="Trebuchet MS"/>
                <a:sym typeface="Trebuchet MS"/>
              </a:defRPr>
            </a:lvl1pPr>
          </a:lstStyle>
          <a:p>
            <a:pPr lvl="0">
              <a:defRPr sz="1800">
                <a:solidFill>
                  <a:srgbClr val="000000"/>
                </a:solidFill>
              </a:defRPr>
            </a:pPr>
            <a:r>
              <a:rPr sz="5400">
                <a:solidFill>
                  <a:srgbClr val="1F597A"/>
                </a:solidFill>
              </a:rPr>
              <a:t>There is an urgent need for “practice-relevant adaptation science”</a:t>
            </a:r>
          </a:p>
        </p:txBody>
      </p:sp>
      <p:sp>
        <p:nvSpPr>
          <p:cNvPr id="186" name="Shape 186"/>
          <p:cNvSpPr/>
          <p:nvPr/>
        </p:nvSpPr>
        <p:spPr>
          <a:xfrm>
            <a:off x="15163179" y="12499975"/>
            <a:ext cx="9093201"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600">
                <a:solidFill>
                  <a:srgbClr val="165775"/>
                </a:solidFill>
                <a:latin typeface="Trebuchet MS"/>
                <a:ea typeface="Trebuchet MS"/>
                <a:cs typeface="Trebuchet MS"/>
                <a:sym typeface="Trebuchet MS"/>
              </a:rPr>
              <a:t>Moss et al., 2013</a:t>
            </a:r>
            <a:endParaRPr sz="3600">
              <a:solidFill>
                <a:srgbClr val="165775"/>
              </a:solidFill>
              <a:latin typeface="Trebuchet MS"/>
              <a:ea typeface="Trebuchet MS"/>
              <a:cs typeface="Trebuchet MS"/>
              <a:sym typeface="Trebuchet MS"/>
            </a:endParaRPr>
          </a:p>
          <a:p>
            <a:pPr lvl="0" algn="l">
              <a:defRPr sz="1800">
                <a:solidFill>
                  <a:srgbClr val="000000"/>
                </a:solidFill>
              </a:defRPr>
            </a:pPr>
            <a:r>
              <a:rPr sz="3600">
                <a:solidFill>
                  <a:srgbClr val="165775"/>
                </a:solidFill>
                <a:latin typeface="Trebuchet MS"/>
                <a:ea typeface="Trebuchet MS"/>
                <a:cs typeface="Trebuchet MS"/>
                <a:sym typeface="Trebuchet MS"/>
              </a:rPr>
              <a:t>Published on November 8, 2013 in </a:t>
            </a:r>
            <a:r>
              <a:rPr i="1" sz="3600">
                <a:solidFill>
                  <a:srgbClr val="165775"/>
                </a:solidFill>
                <a:latin typeface="Trebuchet MS"/>
                <a:ea typeface="Trebuchet MS"/>
                <a:cs typeface="Trebuchet MS"/>
                <a:sym typeface="Trebuchet MS"/>
              </a:rPr>
              <a:t>Science</a:t>
            </a:r>
          </a:p>
        </p:txBody>
      </p:sp>
      <p:grpSp>
        <p:nvGrpSpPr>
          <p:cNvPr id="189" name="Group 189"/>
          <p:cNvGrpSpPr/>
          <p:nvPr/>
        </p:nvGrpSpPr>
        <p:grpSpPr>
          <a:xfrm>
            <a:off x="88900" y="63500"/>
            <a:ext cx="24193500" cy="1778000"/>
            <a:chOff x="-50800" y="-50800"/>
            <a:chExt cx="24193500" cy="1778000"/>
          </a:xfrm>
        </p:grpSpPr>
        <p:pic>
          <p:nvPicPr>
            <p:cNvPr id="187" name=""/>
            <p:cNvPicPr/>
            <p:nvPr/>
          </p:nvPicPr>
          <p:blipFill>
            <a:blip r:embed="rId5">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88" name="droppedImage.pdf"/>
            <p:cNvPicPr/>
            <p:nvPr/>
          </p:nvPicPr>
          <p:blipFill>
            <a:blip r:embed="rId6">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med"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nodeType="afterEffect" presetClass="entr" presetSubtype="16" presetID="23" grpId="2" fill="hold">
                                  <p:stCondLst>
                                    <p:cond delay="0"/>
                                  </p:stCondLst>
                                  <p:iterate type="el" backwards="0">
                                    <p:tmAbs val="0"/>
                                  </p:iterate>
                                  <p:childTnLst>
                                    <p:set>
                                      <p:cBhvr>
                                        <p:cTn id="11" fill="hold"/>
                                        <p:tgtEl>
                                          <p:spTgt spid="183"/>
                                        </p:tgtEl>
                                        <p:attrNameLst>
                                          <p:attrName>style.visibility</p:attrName>
                                        </p:attrNameLst>
                                      </p:cBhvr>
                                      <p:to>
                                        <p:strVal val="visible"/>
                                      </p:to>
                                    </p:set>
                                    <p:anim calcmode="lin" valueType="num">
                                      <p:cBhvr>
                                        <p:cTn id="12" dur="1000" fill="hold"/>
                                        <p:tgtEl>
                                          <p:spTgt spid="183"/>
                                        </p:tgtEl>
                                        <p:attrNameLst>
                                          <p:attrName>ppt_w</p:attrName>
                                        </p:attrNameLst>
                                      </p:cBhvr>
                                      <p:tavLst>
                                        <p:tav tm="0">
                                          <p:val>
                                            <p:fltVal val="0"/>
                                          </p:val>
                                        </p:tav>
                                        <p:tav tm="100000">
                                          <p:val>
                                            <p:strVal val="#ppt_w"/>
                                          </p:val>
                                        </p:tav>
                                      </p:tavLst>
                                    </p:anim>
                                    <p:anim calcmode="lin" valueType="num">
                                      <p:cBhvr>
                                        <p:cTn id="13" dur="1000" fill="hold"/>
                                        <p:tgtEl>
                                          <p:spTgt spid="18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xit" presetSubtype="0" presetID="9" grpId="3" fill="hold">
                                  <p:stCondLst>
                                    <p:cond delay="0"/>
                                  </p:stCondLst>
                                  <p:iterate type="el" backwards="0">
                                    <p:tmAbs val="0"/>
                                  </p:iterate>
                                  <p:childTnLst>
                                    <p:animEffect filter="dissolve" transition="out">
                                      <p:cBhvr>
                                        <p:cTn id="17" dur="1000" fill="hold"/>
                                        <p:tgtEl>
                                          <p:spTgt spid="181"/>
                                        </p:tgtEl>
                                      </p:cBhvr>
                                    </p:animEffect>
                                    <p:set>
                                      <p:cBhvr>
                                        <p:cTn id="18" fill="hold">
                                          <p:stCondLst>
                                            <p:cond delay="999"/>
                                          </p:stCondLst>
                                        </p:cTn>
                                        <p:tgtEl>
                                          <p:spTgt spid="181"/>
                                        </p:tgtEl>
                                        <p:attrNameLst>
                                          <p:attrName>style.visibility</p:attrName>
                                        </p:attrNameLst>
                                      </p:cBhvr>
                                      <p:to>
                                        <p:strVal val="hidden"/>
                                      </p:to>
                                    </p:set>
                                  </p:childTnLst>
                                </p:cTn>
                              </p:par>
                            </p:childTnLst>
                          </p:cTn>
                        </p:par>
                        <p:par>
                          <p:cTn id="19" fill="hold">
                            <p:stCondLst>
                              <p:cond delay="1000"/>
                            </p:stCondLst>
                            <p:childTnLst>
                              <p:par>
                                <p:cTn id="20" nodeType="afterEffect" presetClass="exit" presetSubtype="0" presetID="10" grpId="4" fill="hold">
                                  <p:stCondLst>
                                    <p:cond delay="0"/>
                                  </p:stCondLst>
                                  <p:iterate type="el" backwards="0">
                                    <p:tmAbs val="0"/>
                                  </p:iterate>
                                  <p:childTnLst>
                                    <p:animEffect filter="fade" transition="out">
                                      <p:cBhvr>
                                        <p:cTn id="21" dur="1000" fill="hold"/>
                                        <p:tgtEl>
                                          <p:spTgt spid="183"/>
                                        </p:tgtEl>
                                      </p:cBhvr>
                                    </p:animEffect>
                                    <p:set>
                                      <p:cBhvr>
                                        <p:cTn id="22" fill="hold">
                                          <p:stCondLst>
                                            <p:cond delay="999"/>
                                          </p:stCondLst>
                                        </p:cTn>
                                        <p:tgtEl>
                                          <p:spTgt spid="183"/>
                                        </p:tgtEl>
                                        <p:attrNameLst>
                                          <p:attrName>style.visibility</p:attrName>
                                        </p:attrNameLst>
                                      </p:cBhvr>
                                      <p:to>
                                        <p:strVal val="hidden"/>
                                      </p:to>
                                    </p:set>
                                  </p:childTnLst>
                                </p:cTn>
                              </p:par>
                            </p:childTnLst>
                          </p:cTn>
                        </p:par>
                        <p:par>
                          <p:cTn id="23" fill="hold">
                            <p:stCondLst>
                              <p:cond delay="2000"/>
                            </p:stCondLst>
                            <p:childTnLst>
                              <p:par>
                                <p:cTn id="24" nodeType="afterEffect" presetClass="entr" presetSubtype="16" presetID="23" grpId="5" fill="hold">
                                  <p:stCondLst>
                                    <p:cond delay="0"/>
                                  </p:stCondLst>
                                  <p:iterate type="el" backwards="0">
                                    <p:tmAbs val="0"/>
                                  </p:iterate>
                                  <p:childTnLst>
                                    <p:set>
                                      <p:cBhvr>
                                        <p:cTn id="25" fill="hold"/>
                                        <p:tgtEl>
                                          <p:spTgt spid="182"/>
                                        </p:tgtEl>
                                        <p:attrNameLst>
                                          <p:attrName>style.visibility</p:attrName>
                                        </p:attrNameLst>
                                      </p:cBhvr>
                                      <p:to>
                                        <p:strVal val="visible"/>
                                      </p:to>
                                    </p:set>
                                    <p:anim calcmode="lin" valueType="num">
                                      <p:cBhvr>
                                        <p:cTn id="26" dur="1000" fill="hold"/>
                                        <p:tgtEl>
                                          <p:spTgt spid="182"/>
                                        </p:tgtEl>
                                        <p:attrNameLst>
                                          <p:attrName>ppt_w</p:attrName>
                                        </p:attrNameLst>
                                      </p:cBhvr>
                                      <p:tavLst>
                                        <p:tav tm="0">
                                          <p:val>
                                            <p:fltVal val="0"/>
                                          </p:val>
                                        </p:tav>
                                        <p:tav tm="100000">
                                          <p:val>
                                            <p:strVal val="#ppt_w"/>
                                          </p:val>
                                        </p:tav>
                                      </p:tavLst>
                                    </p:anim>
                                    <p:anim calcmode="lin" valueType="num">
                                      <p:cBhvr>
                                        <p:cTn id="27" dur="1000" fill="hold"/>
                                        <p:tgtEl>
                                          <p:spTgt spid="182"/>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nodeType="afterEffect" presetClass="entr" presetSubtype="16" presetID="23" grpId="6" fill="hold">
                                  <p:stCondLst>
                                    <p:cond delay="0"/>
                                  </p:stCondLst>
                                  <p:iterate type="el" backwards="0">
                                    <p:tmAbs val="0"/>
                                  </p:iterate>
                                  <p:childTnLst>
                                    <p:set>
                                      <p:cBhvr>
                                        <p:cTn id="30" fill="hold"/>
                                        <p:tgtEl>
                                          <p:spTgt spid="184"/>
                                        </p:tgtEl>
                                        <p:attrNameLst>
                                          <p:attrName>style.visibility</p:attrName>
                                        </p:attrNameLst>
                                      </p:cBhvr>
                                      <p:to>
                                        <p:strVal val="visible"/>
                                      </p:to>
                                    </p:set>
                                    <p:anim calcmode="lin" valueType="num">
                                      <p:cBhvr>
                                        <p:cTn id="31" dur="1000" fill="hold"/>
                                        <p:tgtEl>
                                          <p:spTgt spid="184"/>
                                        </p:tgtEl>
                                        <p:attrNameLst>
                                          <p:attrName>ppt_w</p:attrName>
                                        </p:attrNameLst>
                                      </p:cBhvr>
                                      <p:tavLst>
                                        <p:tav tm="0">
                                          <p:val>
                                            <p:fltVal val="0"/>
                                          </p:val>
                                        </p:tav>
                                        <p:tav tm="100000">
                                          <p:val>
                                            <p:strVal val="#ppt_w"/>
                                          </p:val>
                                        </p:tav>
                                      </p:tavLst>
                                    </p:anim>
                                    <p:anim calcmode="lin" valueType="num">
                                      <p:cBhvr>
                                        <p:cTn id="32" dur="1000" fill="hold"/>
                                        <p:tgtEl>
                                          <p:spTgt spid="1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5"/>
      <p:bldP build="whole" bldLvl="1" animBg="1" rev="0" advAuto="0" spid="183" grpId="2"/>
      <p:bldP build="whole" bldLvl="1" animBg="1" rev="0" advAuto="0" spid="184" grpId="6"/>
      <p:bldP build="whole" bldLvl="1" animBg="1" rev="0" advAuto="0" spid="181" grpId="1"/>
      <p:bldP build="whole" bldLvl="1" animBg="1" rev="0" advAuto="0" spid="183" grpId="4"/>
      <p:bldP build="whole" bldLvl="1" animBg="1" rev="0" advAuto="0" spid="181"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7C7C7"/>
        </a:solidFill>
      </p:bgPr>
    </p:bg>
    <p:spTree>
      <p:nvGrpSpPr>
        <p:cNvPr id="1" name=""/>
        <p:cNvGrpSpPr/>
        <p:nvPr/>
      </p:nvGrpSpPr>
      <p:grpSpPr>
        <a:xfrm>
          <a:off x="0" y="0"/>
          <a:ext cx="0" cy="0"/>
          <a:chOff x="0" y="0"/>
          <a:chExt cx="0" cy="0"/>
        </a:xfrm>
      </p:grpSpPr>
      <p:pic>
        <p:nvPicPr>
          <p:cNvPr id="191" name="ekstrom_etal_Fig3.png"/>
          <p:cNvPicPr/>
          <p:nvPr/>
        </p:nvPicPr>
        <p:blipFill>
          <a:blip r:embed="rId2">
            <a:extLst/>
          </a:blip>
          <a:stretch>
            <a:fillRect/>
          </a:stretch>
        </p:blipFill>
        <p:spPr>
          <a:xfrm>
            <a:off x="11645900" y="6651414"/>
            <a:ext cx="12547600" cy="6942901"/>
          </a:xfrm>
          <a:prstGeom prst="rect">
            <a:avLst/>
          </a:prstGeom>
          <a:ln w="12700">
            <a:miter lim="400000"/>
          </a:ln>
        </p:spPr>
      </p:pic>
      <p:sp>
        <p:nvSpPr>
          <p:cNvPr id="192" name="Shape 192"/>
          <p:cNvSpPr/>
          <p:nvPr/>
        </p:nvSpPr>
        <p:spPr>
          <a:xfrm>
            <a:off x="13309600" y="10477500"/>
            <a:ext cx="9347200" cy="23241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63500">
            <a:solidFill>
              <a:srgbClr val="A37334">
                <a:alpha val="85000"/>
              </a:srgbClr>
            </a:solidFill>
            <a:miter lim="400000"/>
          </a:ln>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93" name="Shape 193"/>
          <p:cNvSpPr/>
          <p:nvPr/>
        </p:nvSpPr>
        <p:spPr>
          <a:xfrm>
            <a:off x="18186399" y="10350499"/>
            <a:ext cx="4241801" cy="242570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63500">
            <a:solidFill>
              <a:srgbClr val="A37334">
                <a:alpha val="85000"/>
              </a:srgbClr>
            </a:solidFill>
            <a:miter lim="400000"/>
          </a:ln>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94" name="Shape 194"/>
          <p:cNvSpPr/>
          <p:nvPr/>
        </p:nvSpPr>
        <p:spPr>
          <a:xfrm>
            <a:off x="13411199" y="8597899"/>
            <a:ext cx="4851401" cy="4254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ln w="63500">
            <a:solidFill>
              <a:srgbClr val="A37334">
                <a:alpha val="85000"/>
              </a:srgbClr>
            </a:solidFill>
            <a:miter lim="400000"/>
          </a:ln>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95" name="Shape 195"/>
          <p:cNvSpPr/>
          <p:nvPr/>
        </p:nvSpPr>
        <p:spPr>
          <a:xfrm>
            <a:off x="13284200" y="7785100"/>
            <a:ext cx="9906001" cy="5524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63500">
            <a:solidFill>
              <a:srgbClr val="A37334">
                <a:alpha val="85000"/>
              </a:srgbClr>
            </a:solidFill>
            <a:miter lim="400000"/>
          </a:ln>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96" name="Shape 196"/>
          <p:cNvSpPr/>
          <p:nvPr/>
        </p:nvSpPr>
        <p:spPr>
          <a:xfrm>
            <a:off x="16408399" y="10477500"/>
            <a:ext cx="6413501" cy="23241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63500">
            <a:solidFill>
              <a:srgbClr val="A37334">
                <a:alpha val="85000"/>
              </a:srgbClr>
            </a:solidFill>
            <a:miter lim="400000"/>
          </a:ln>
        </p:spPr>
        <p:txBody>
          <a:bodyPr lIns="0" tIns="0" rIns="0" bIns="0" anchor="ctr"/>
          <a:lstStyle/>
          <a:p>
            <a:pPr lvl="0" defTabSz="1130300">
              <a:defRPr sz="3000">
                <a:effectLst>
                  <a:outerShdw sx="100000" sy="100000" kx="0" ky="0" algn="b" rotWithShape="0" blurRad="25400" dist="23998" dir="2700000">
                    <a:srgbClr val="000000">
                      <a:alpha val="31034"/>
                    </a:srgbClr>
                  </a:outerShdw>
                </a:effectLst>
              </a:defRPr>
            </a:pPr>
          </a:p>
        </p:txBody>
      </p:sp>
      <p:sp>
        <p:nvSpPr>
          <p:cNvPr id="197" name="Shape 197"/>
          <p:cNvSpPr/>
          <p:nvPr/>
        </p:nvSpPr>
        <p:spPr>
          <a:xfrm>
            <a:off x="247650" y="2406649"/>
            <a:ext cx="23888700" cy="445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5400">
                <a:solidFill>
                  <a:srgbClr val="1F597A"/>
                </a:solidFill>
                <a:latin typeface="Trebuchet MS"/>
                <a:ea typeface="Trebuchet MS"/>
                <a:cs typeface="Trebuchet MS"/>
                <a:sym typeface="Trebuchet MS"/>
              </a:rPr>
              <a:t>Five main areas in adaptation science: </a:t>
            </a:r>
            <a:endParaRPr sz="5400">
              <a:solidFill>
                <a:srgbClr val="1F597A"/>
              </a:solidFill>
              <a:latin typeface="Trebuchet MS"/>
              <a:ea typeface="Trebuchet MS"/>
              <a:cs typeface="Trebuchet MS"/>
              <a:sym typeface="Trebuchet MS"/>
            </a:endParaRPr>
          </a:p>
          <a:p>
            <a:pPr lvl="0" marL="381000" indent="-381000" algn="l">
              <a:buSzPct val="125000"/>
              <a:buChar char="•"/>
              <a:defRPr sz="1800">
                <a:solidFill>
                  <a:srgbClr val="000000"/>
                </a:solidFill>
              </a:defRPr>
            </a:pPr>
            <a:r>
              <a:rPr sz="4800">
                <a:solidFill>
                  <a:srgbClr val="1F597A"/>
                </a:solidFill>
                <a:latin typeface="Trebuchet MS"/>
                <a:ea typeface="Trebuchet MS"/>
                <a:cs typeface="Trebuchet MS"/>
                <a:sym typeface="Trebuchet MS"/>
              </a:rPr>
              <a:t>deepen the understanding of the changing hazards</a:t>
            </a:r>
            <a:endParaRPr sz="4800">
              <a:solidFill>
                <a:srgbClr val="1F597A"/>
              </a:solidFill>
              <a:latin typeface="Trebuchet MS"/>
              <a:ea typeface="Trebuchet MS"/>
              <a:cs typeface="Trebuchet MS"/>
              <a:sym typeface="Trebuchet MS"/>
            </a:endParaRPr>
          </a:p>
          <a:p>
            <a:pPr lvl="0" marL="381000" indent="-381000" algn="l">
              <a:buSzPct val="125000"/>
              <a:buChar char="•"/>
              <a:defRPr sz="1800">
                <a:solidFill>
                  <a:srgbClr val="000000"/>
                </a:solidFill>
              </a:defRPr>
            </a:pPr>
            <a:r>
              <a:rPr sz="4800">
                <a:solidFill>
                  <a:srgbClr val="1F597A"/>
                </a:solidFill>
                <a:latin typeface="Trebuchet MS"/>
                <a:ea typeface="Trebuchet MS"/>
                <a:cs typeface="Trebuchet MS"/>
                <a:sym typeface="Trebuchet MS"/>
              </a:rPr>
              <a:t>knowing our vulnerabilities to these hazards  </a:t>
            </a:r>
            <a:endParaRPr sz="4800">
              <a:solidFill>
                <a:srgbClr val="1F597A"/>
              </a:solidFill>
              <a:latin typeface="Trebuchet MS"/>
              <a:ea typeface="Trebuchet MS"/>
              <a:cs typeface="Trebuchet MS"/>
              <a:sym typeface="Trebuchet MS"/>
            </a:endParaRPr>
          </a:p>
          <a:p>
            <a:pPr lvl="0" marL="381000" indent="-381000" algn="l">
              <a:buSzPct val="125000"/>
              <a:buChar char="•"/>
              <a:defRPr sz="1800">
                <a:solidFill>
                  <a:srgbClr val="000000"/>
                </a:solidFill>
              </a:defRPr>
            </a:pPr>
            <a:r>
              <a:rPr sz="4800">
                <a:solidFill>
                  <a:srgbClr val="1F597A"/>
                </a:solidFill>
                <a:latin typeface="Trebuchet MS"/>
                <a:ea typeface="Trebuchet MS"/>
                <a:cs typeface="Trebuchet MS"/>
                <a:sym typeface="Trebuchet MS"/>
              </a:rPr>
              <a:t>improving our foresight</a:t>
            </a:r>
            <a:endParaRPr sz="4800">
              <a:solidFill>
                <a:srgbClr val="1F597A"/>
              </a:solidFill>
              <a:latin typeface="Trebuchet MS"/>
              <a:ea typeface="Trebuchet MS"/>
              <a:cs typeface="Trebuchet MS"/>
              <a:sym typeface="Trebuchet MS"/>
            </a:endParaRPr>
          </a:p>
          <a:p>
            <a:pPr lvl="0" marL="381000" indent="-381000" algn="l">
              <a:buSzPct val="125000"/>
              <a:buChar char="•"/>
              <a:defRPr sz="1800">
                <a:solidFill>
                  <a:srgbClr val="000000"/>
                </a:solidFill>
              </a:defRPr>
            </a:pPr>
            <a:r>
              <a:rPr sz="4800">
                <a:solidFill>
                  <a:srgbClr val="1F597A"/>
                </a:solidFill>
                <a:latin typeface="Trebuchet MS"/>
                <a:ea typeface="Trebuchet MS"/>
                <a:cs typeface="Trebuchet MS"/>
                <a:sym typeface="Trebuchet MS"/>
              </a:rPr>
              <a:t>understanding the decision making processes and the socio-economic context</a:t>
            </a:r>
            <a:endParaRPr sz="4800">
              <a:solidFill>
                <a:srgbClr val="1F597A"/>
              </a:solidFill>
              <a:latin typeface="Trebuchet MS"/>
              <a:ea typeface="Trebuchet MS"/>
              <a:cs typeface="Trebuchet MS"/>
              <a:sym typeface="Trebuchet MS"/>
            </a:endParaRPr>
          </a:p>
          <a:p>
            <a:pPr lvl="0" marL="381000" indent="-381000" algn="l">
              <a:buSzPct val="125000"/>
              <a:buChar char="•"/>
              <a:defRPr sz="1800">
                <a:solidFill>
                  <a:srgbClr val="000000"/>
                </a:solidFill>
              </a:defRPr>
            </a:pPr>
            <a:r>
              <a:rPr sz="4800">
                <a:solidFill>
                  <a:srgbClr val="1F597A"/>
                </a:solidFill>
                <a:latin typeface="Trebuchet MS"/>
                <a:ea typeface="Trebuchet MS"/>
                <a:cs typeface="Trebuchet MS"/>
                <a:sym typeface="Trebuchet MS"/>
              </a:rPr>
              <a:t>developing options for mitigation of impacts and adaptation </a:t>
            </a:r>
          </a:p>
        </p:txBody>
      </p:sp>
      <p:grpSp>
        <p:nvGrpSpPr>
          <p:cNvPr id="200" name="Group 200"/>
          <p:cNvGrpSpPr/>
          <p:nvPr/>
        </p:nvGrpSpPr>
        <p:grpSpPr>
          <a:xfrm>
            <a:off x="88900" y="63500"/>
            <a:ext cx="24193500" cy="1778000"/>
            <a:chOff x="-50800" y="-50800"/>
            <a:chExt cx="24193500" cy="1778000"/>
          </a:xfrm>
        </p:grpSpPr>
        <p:pic>
          <p:nvPicPr>
            <p:cNvPr id="198"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99"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97"/>
                                        </p:tgtEl>
                                        <p:attrNameLst>
                                          <p:attrName>style.visibility</p:attrName>
                                        </p:attrNameLst>
                                      </p:cBhvr>
                                      <p:to>
                                        <p:strVal val="visible"/>
                                      </p:to>
                                    </p:set>
                                    <p:animEffect filter="dissolve" transition="in">
                                      <p:cBhvr>
                                        <p:cTn id="7" dur="10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91"/>
                                        </p:tgtEl>
                                        <p:attrNameLst>
                                          <p:attrName>style.visibility</p:attrName>
                                        </p:attrNameLst>
                                      </p:cBhvr>
                                      <p:to>
                                        <p:strVal val="visible"/>
                                      </p:to>
                                    </p:set>
                                    <p:animEffect filter="fade" transition="in">
                                      <p:cBhvr>
                                        <p:cTn id="12" dur="1000"/>
                                        <p:tgtEl>
                                          <p:spTgt spid="191"/>
                                        </p:tgtEl>
                                      </p:cBhvr>
                                    </p:animEffect>
                                  </p:childTnLst>
                                </p:cTn>
                              </p:par>
                            </p:childTnLst>
                          </p:cTn>
                        </p:par>
                        <p:par>
                          <p:cTn id="13" fill="hold">
                            <p:stCondLst>
                              <p:cond delay="1000"/>
                            </p:stCondLst>
                            <p:childTnLst>
                              <p:par>
                                <p:cTn id="14" nodeType="afterEffect" presetClass="entr" presetSubtype="0" presetID="9" grpId="3" fill="hold">
                                  <p:stCondLst>
                                    <p:cond delay="0"/>
                                  </p:stCondLst>
                                  <p:iterate type="el" backwards="0">
                                    <p:tmAbs val="0"/>
                                  </p:iterate>
                                  <p:childTnLst>
                                    <p:set>
                                      <p:cBhvr>
                                        <p:cTn id="15" fill="hold"/>
                                        <p:tgtEl>
                                          <p:spTgt spid="193"/>
                                        </p:tgtEl>
                                        <p:attrNameLst>
                                          <p:attrName>style.visibility</p:attrName>
                                        </p:attrNameLst>
                                      </p:cBhvr>
                                      <p:to>
                                        <p:strVal val="visible"/>
                                      </p:to>
                                    </p:set>
                                    <p:animEffect filter="dissolve" transition="in">
                                      <p:cBhvr>
                                        <p:cTn id="16" dur="1000"/>
                                        <p:tgtEl>
                                          <p:spTgt spid="193"/>
                                        </p:tgtEl>
                                      </p:cBhvr>
                                    </p:animEffect>
                                  </p:childTnLst>
                                </p:cTn>
                              </p:par>
                            </p:childTnLst>
                          </p:cTn>
                        </p:par>
                        <p:par>
                          <p:cTn id="17" fill="hold">
                            <p:stCondLst>
                              <p:cond delay="2000"/>
                            </p:stCondLst>
                            <p:childTnLst>
                              <p:par>
                                <p:cTn id="18" nodeType="afterEffect" presetClass="exit" presetSubtype="0" presetID="9" grpId="4" fill="hold">
                                  <p:stCondLst>
                                    <p:cond delay="0"/>
                                  </p:stCondLst>
                                  <p:iterate type="el" backwards="0">
                                    <p:tmAbs val="0"/>
                                  </p:iterate>
                                  <p:childTnLst>
                                    <p:animEffect filter="dissolve" transition="out">
                                      <p:cBhvr>
                                        <p:cTn id="19" dur="1000" fill="hold"/>
                                        <p:tgtEl>
                                          <p:spTgt spid="193"/>
                                        </p:tgtEl>
                                      </p:cBhvr>
                                    </p:animEffect>
                                    <p:set>
                                      <p:cBhvr>
                                        <p:cTn id="20" fill="hold">
                                          <p:stCondLst>
                                            <p:cond delay="999"/>
                                          </p:stCondLst>
                                        </p:cTn>
                                        <p:tgtEl>
                                          <p:spTgt spid="193"/>
                                        </p:tgtEl>
                                        <p:attrNameLst>
                                          <p:attrName>style.visibility</p:attrName>
                                        </p:attrNameLst>
                                      </p:cBhvr>
                                      <p:to>
                                        <p:strVal val="hidden"/>
                                      </p:to>
                                    </p:set>
                                  </p:childTnLst>
                                </p:cTn>
                              </p:par>
                            </p:childTnLst>
                          </p:cTn>
                        </p:par>
                        <p:par>
                          <p:cTn id="21" fill="hold">
                            <p:stCondLst>
                              <p:cond delay="3000"/>
                            </p:stCondLst>
                            <p:childTnLst>
                              <p:par>
                                <p:cTn id="22" nodeType="afterEffect" presetClass="entr" presetSubtype="0" presetID="9" grpId="5" fill="hold">
                                  <p:stCondLst>
                                    <p:cond delay="0"/>
                                  </p:stCondLst>
                                  <p:iterate type="el" backwards="0">
                                    <p:tmAbs val="0"/>
                                  </p:iterate>
                                  <p:childTnLst>
                                    <p:set>
                                      <p:cBhvr>
                                        <p:cTn id="23" fill="hold"/>
                                        <p:tgtEl>
                                          <p:spTgt spid="192"/>
                                        </p:tgtEl>
                                        <p:attrNameLst>
                                          <p:attrName>style.visibility</p:attrName>
                                        </p:attrNameLst>
                                      </p:cBhvr>
                                      <p:to>
                                        <p:strVal val="visible"/>
                                      </p:to>
                                    </p:set>
                                    <p:animEffect filter="dissolve" transition="in">
                                      <p:cBhvr>
                                        <p:cTn id="24" dur="1000"/>
                                        <p:tgtEl>
                                          <p:spTgt spid="192"/>
                                        </p:tgtEl>
                                      </p:cBhvr>
                                    </p:animEffect>
                                  </p:childTnLst>
                                </p:cTn>
                              </p:par>
                            </p:childTnLst>
                          </p:cTn>
                        </p:par>
                        <p:par>
                          <p:cTn id="25" fill="hold">
                            <p:stCondLst>
                              <p:cond delay="4000"/>
                            </p:stCondLst>
                            <p:childTnLst>
                              <p:par>
                                <p:cTn id="26" nodeType="afterEffect" presetClass="exit" presetSubtype="0" presetID="9" grpId="6" fill="hold">
                                  <p:stCondLst>
                                    <p:cond delay="0"/>
                                  </p:stCondLst>
                                  <p:iterate type="el" backwards="0">
                                    <p:tmAbs val="0"/>
                                  </p:iterate>
                                  <p:childTnLst>
                                    <p:animEffect filter="dissolve" transition="out">
                                      <p:cBhvr>
                                        <p:cTn id="27" dur="1000" fill="hold"/>
                                        <p:tgtEl>
                                          <p:spTgt spid="192"/>
                                        </p:tgtEl>
                                      </p:cBhvr>
                                    </p:animEffect>
                                    <p:set>
                                      <p:cBhvr>
                                        <p:cTn id="28" fill="hold">
                                          <p:stCondLst>
                                            <p:cond delay="999"/>
                                          </p:stCondLst>
                                        </p:cTn>
                                        <p:tgtEl>
                                          <p:spTgt spid="192"/>
                                        </p:tgtEl>
                                        <p:attrNameLst>
                                          <p:attrName>style.visibility</p:attrName>
                                        </p:attrNameLst>
                                      </p:cBhvr>
                                      <p:to>
                                        <p:strVal val="hidden"/>
                                      </p:to>
                                    </p:set>
                                  </p:childTnLst>
                                </p:cTn>
                              </p:par>
                            </p:childTnLst>
                          </p:cTn>
                        </p:par>
                        <p:par>
                          <p:cTn id="29" fill="hold">
                            <p:stCondLst>
                              <p:cond delay="5000"/>
                            </p:stCondLst>
                            <p:childTnLst>
                              <p:par>
                                <p:cTn id="30" nodeType="afterEffect" presetClass="entr" presetSubtype="0" presetID="9" grpId="7" fill="hold">
                                  <p:stCondLst>
                                    <p:cond delay="0"/>
                                  </p:stCondLst>
                                  <p:iterate type="el" backwards="0">
                                    <p:tmAbs val="0"/>
                                  </p:iterate>
                                  <p:childTnLst>
                                    <p:set>
                                      <p:cBhvr>
                                        <p:cTn id="31" fill="hold"/>
                                        <p:tgtEl>
                                          <p:spTgt spid="196"/>
                                        </p:tgtEl>
                                        <p:attrNameLst>
                                          <p:attrName>style.visibility</p:attrName>
                                        </p:attrNameLst>
                                      </p:cBhvr>
                                      <p:to>
                                        <p:strVal val="visible"/>
                                      </p:to>
                                    </p:set>
                                    <p:animEffect filter="dissolve" transition="in">
                                      <p:cBhvr>
                                        <p:cTn id="32" dur="1000"/>
                                        <p:tgtEl>
                                          <p:spTgt spid="196"/>
                                        </p:tgtEl>
                                      </p:cBhvr>
                                    </p:animEffect>
                                  </p:childTnLst>
                                </p:cTn>
                              </p:par>
                            </p:childTnLst>
                          </p:cTn>
                        </p:par>
                        <p:par>
                          <p:cTn id="33" fill="hold">
                            <p:stCondLst>
                              <p:cond delay="6000"/>
                            </p:stCondLst>
                            <p:childTnLst>
                              <p:par>
                                <p:cTn id="34" nodeType="afterEffect" presetClass="exit" presetSubtype="0" presetID="9" grpId="8" fill="hold">
                                  <p:stCondLst>
                                    <p:cond delay="0"/>
                                  </p:stCondLst>
                                  <p:iterate type="el" backwards="0">
                                    <p:tmAbs val="0"/>
                                  </p:iterate>
                                  <p:childTnLst>
                                    <p:animEffect filter="dissolve" transition="out">
                                      <p:cBhvr>
                                        <p:cTn id="35" dur="1000" fill="hold"/>
                                        <p:tgtEl>
                                          <p:spTgt spid="196"/>
                                        </p:tgtEl>
                                      </p:cBhvr>
                                    </p:animEffect>
                                    <p:set>
                                      <p:cBhvr>
                                        <p:cTn id="36" fill="hold">
                                          <p:stCondLst>
                                            <p:cond delay="999"/>
                                          </p:stCondLst>
                                        </p:cTn>
                                        <p:tgtEl>
                                          <p:spTgt spid="196"/>
                                        </p:tgtEl>
                                        <p:attrNameLst>
                                          <p:attrName>style.visibility</p:attrName>
                                        </p:attrNameLst>
                                      </p:cBhvr>
                                      <p:to>
                                        <p:strVal val="hidden"/>
                                      </p:to>
                                    </p:set>
                                  </p:childTnLst>
                                </p:cTn>
                              </p:par>
                            </p:childTnLst>
                          </p:cTn>
                        </p:par>
                        <p:par>
                          <p:cTn id="37" fill="hold">
                            <p:stCondLst>
                              <p:cond delay="7000"/>
                            </p:stCondLst>
                            <p:childTnLst>
                              <p:par>
                                <p:cTn id="38" nodeType="afterEffect" presetClass="entr" presetSubtype="0" presetID="9" grpId="9" fill="hold">
                                  <p:stCondLst>
                                    <p:cond delay="0"/>
                                  </p:stCondLst>
                                  <p:iterate type="el" backwards="0">
                                    <p:tmAbs val="0"/>
                                  </p:iterate>
                                  <p:childTnLst>
                                    <p:set>
                                      <p:cBhvr>
                                        <p:cTn id="39" fill="hold"/>
                                        <p:tgtEl>
                                          <p:spTgt spid="194"/>
                                        </p:tgtEl>
                                        <p:attrNameLst>
                                          <p:attrName>style.visibility</p:attrName>
                                        </p:attrNameLst>
                                      </p:cBhvr>
                                      <p:to>
                                        <p:strVal val="visible"/>
                                      </p:to>
                                    </p:set>
                                    <p:animEffect filter="dissolve" transition="in">
                                      <p:cBhvr>
                                        <p:cTn id="40" dur="1000"/>
                                        <p:tgtEl>
                                          <p:spTgt spid="194"/>
                                        </p:tgtEl>
                                      </p:cBhvr>
                                    </p:animEffect>
                                  </p:childTnLst>
                                </p:cTn>
                              </p:par>
                            </p:childTnLst>
                          </p:cTn>
                        </p:par>
                        <p:par>
                          <p:cTn id="41" fill="hold">
                            <p:stCondLst>
                              <p:cond delay="8000"/>
                            </p:stCondLst>
                            <p:childTnLst>
                              <p:par>
                                <p:cTn id="42" nodeType="afterEffect" presetClass="exit" presetSubtype="0" presetID="9" grpId="10" fill="hold">
                                  <p:stCondLst>
                                    <p:cond delay="0"/>
                                  </p:stCondLst>
                                  <p:iterate type="el" backwards="0">
                                    <p:tmAbs val="0"/>
                                  </p:iterate>
                                  <p:childTnLst>
                                    <p:animEffect filter="dissolve" transition="out">
                                      <p:cBhvr>
                                        <p:cTn id="43" dur="1000" fill="hold"/>
                                        <p:tgtEl>
                                          <p:spTgt spid="194"/>
                                        </p:tgtEl>
                                      </p:cBhvr>
                                    </p:animEffect>
                                    <p:set>
                                      <p:cBhvr>
                                        <p:cTn id="44" fill="hold">
                                          <p:stCondLst>
                                            <p:cond delay="999"/>
                                          </p:stCondLst>
                                        </p:cTn>
                                        <p:tgtEl>
                                          <p:spTgt spid="194"/>
                                        </p:tgtEl>
                                        <p:attrNameLst>
                                          <p:attrName>style.visibility</p:attrName>
                                        </p:attrNameLst>
                                      </p:cBhvr>
                                      <p:to>
                                        <p:strVal val="hidden"/>
                                      </p:to>
                                    </p:set>
                                  </p:childTnLst>
                                </p:cTn>
                              </p:par>
                            </p:childTnLst>
                          </p:cTn>
                        </p:par>
                        <p:par>
                          <p:cTn id="45" fill="hold">
                            <p:stCondLst>
                              <p:cond delay="9000"/>
                            </p:stCondLst>
                            <p:childTnLst>
                              <p:par>
                                <p:cTn id="46" nodeType="afterEffect" presetClass="entr" presetSubtype="0" presetID="9" grpId="11" fill="hold">
                                  <p:stCondLst>
                                    <p:cond delay="0"/>
                                  </p:stCondLst>
                                  <p:iterate type="el" backwards="0">
                                    <p:tmAbs val="0"/>
                                  </p:iterate>
                                  <p:childTnLst>
                                    <p:set>
                                      <p:cBhvr>
                                        <p:cTn id="47" fill="hold"/>
                                        <p:tgtEl>
                                          <p:spTgt spid="195"/>
                                        </p:tgtEl>
                                        <p:attrNameLst>
                                          <p:attrName>style.visibility</p:attrName>
                                        </p:attrNameLst>
                                      </p:cBhvr>
                                      <p:to>
                                        <p:strVal val="visible"/>
                                      </p:to>
                                    </p:set>
                                    <p:animEffect filter="dissolve" transition="in">
                                      <p:cBhvr>
                                        <p:cTn id="48"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6"/>
      <p:bldP build="whole" bldLvl="1" animBg="1" rev="0" advAuto="0" spid="193" grpId="4"/>
      <p:bldP build="whole" bldLvl="1" animBg="1" rev="0" advAuto="0" spid="192" grpId="5"/>
      <p:bldP build="whole" bldLvl="1" animBg="1" rev="0" advAuto="0" spid="196" grpId="7"/>
      <p:bldP build="whole" bldLvl="1" animBg="1" rev="0" advAuto="0" spid="196" grpId="8"/>
      <p:bldP build="whole" bldLvl="1" animBg="1" rev="0" advAuto="0" spid="197" grpId="1"/>
      <p:bldP build="whole" bldLvl="1" animBg="1" rev="0" advAuto="0" spid="195" grpId="11"/>
      <p:bldP build="whole" bldLvl="1" animBg="1" rev="0" advAuto="0" spid="194" grpId="9"/>
      <p:bldP build="whole" bldLvl="1" animBg="1" rev="0" advAuto="0" spid="194" grpId="10"/>
      <p:bldP build="whole" bldLvl="1" animBg="1" rev="0" advAuto="0" spid="191" grpId="2"/>
      <p:bldP build="whole" bldLvl="1" animBg="1" rev="0" advAuto="0" spid="193" grpId="3"/>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202" name="MariProposal_DraftBlueb.jpg"/>
          <p:cNvPicPr/>
          <p:nvPr/>
        </p:nvPicPr>
        <p:blipFill>
          <a:blip r:embed="rId2">
            <a:extLst/>
          </a:blip>
          <a:stretch>
            <a:fillRect/>
          </a:stretch>
        </p:blipFill>
        <p:spPr>
          <a:xfrm>
            <a:off x="177800" y="2336800"/>
            <a:ext cx="8661400" cy="11205687"/>
          </a:xfrm>
          <a:prstGeom prst="rect">
            <a:avLst/>
          </a:prstGeom>
          <a:ln w="12700">
            <a:miter lim="400000"/>
          </a:ln>
        </p:spPr>
      </p:pic>
      <p:sp>
        <p:nvSpPr>
          <p:cNvPr id="203" name="Shape 203"/>
          <p:cNvSpPr/>
          <p:nvPr/>
        </p:nvSpPr>
        <p:spPr>
          <a:xfrm>
            <a:off x="4311916" y="9131300"/>
            <a:ext cx="4318001" cy="27686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i="1" sz="3600">
                <a:solidFill>
                  <a:srgbClr val="515151"/>
                </a:solidFill>
                <a:latin typeface="Trebuchet MS"/>
                <a:ea typeface="Trebuchet MS"/>
                <a:cs typeface="Trebuchet MS"/>
                <a:sym typeface="Trebuchet MS"/>
              </a:rPr>
              <a:t>The Science of Mitigation and Adaptation</a:t>
            </a:r>
            <a:endParaRPr i="1" sz="3600">
              <a:solidFill>
                <a:srgbClr val="515151"/>
              </a:solidFill>
              <a:latin typeface="Trebuchet MS"/>
              <a:ea typeface="Trebuchet MS"/>
              <a:cs typeface="Trebuchet MS"/>
              <a:sym typeface="Trebuchet MS"/>
            </a:endParaRPr>
          </a:p>
          <a:p>
            <a:pPr lvl="0">
              <a:defRPr sz="1800">
                <a:solidFill>
                  <a:srgbClr val="000000"/>
                </a:solidFill>
              </a:defRPr>
            </a:pPr>
            <a:r>
              <a:rPr i="1" sz="3600">
                <a:solidFill>
                  <a:srgbClr val="515151"/>
                </a:solidFill>
                <a:latin typeface="Trebuchet MS"/>
                <a:ea typeface="Trebuchet MS"/>
                <a:cs typeface="Trebuchet MS"/>
                <a:sym typeface="Trebuchet MS"/>
              </a:rPr>
              <a:t>in </a:t>
            </a:r>
            <a:endParaRPr i="1" sz="3600">
              <a:solidFill>
                <a:srgbClr val="515151"/>
              </a:solidFill>
              <a:latin typeface="Trebuchet MS"/>
              <a:ea typeface="Trebuchet MS"/>
              <a:cs typeface="Trebuchet MS"/>
              <a:sym typeface="Trebuchet MS"/>
            </a:endParaRPr>
          </a:p>
          <a:p>
            <a:pPr lvl="0">
              <a:defRPr sz="1800">
                <a:solidFill>
                  <a:srgbClr val="000000"/>
                </a:solidFill>
              </a:defRPr>
            </a:pPr>
            <a:r>
              <a:rPr i="1" sz="3600">
                <a:solidFill>
                  <a:srgbClr val="515151"/>
                </a:solidFill>
                <a:latin typeface="Trebuchet MS"/>
                <a:ea typeface="Trebuchet MS"/>
                <a:cs typeface="Trebuchet MS"/>
                <a:sym typeface="Trebuchet MS"/>
              </a:rPr>
              <a:t>Virginia</a:t>
            </a:r>
          </a:p>
        </p:txBody>
      </p:sp>
      <p:sp>
        <p:nvSpPr>
          <p:cNvPr id="204" name="Shape 204"/>
          <p:cNvSpPr/>
          <p:nvPr/>
        </p:nvSpPr>
        <p:spPr>
          <a:xfrm>
            <a:off x="8966200" y="2387600"/>
            <a:ext cx="7975600" cy="70358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600">
                <a:solidFill>
                  <a:srgbClr val="515151"/>
                </a:solidFill>
                <a:latin typeface="Trebuchet MS"/>
                <a:ea typeface="Trebuchet MS"/>
                <a:cs typeface="Trebuchet MS"/>
                <a:sym typeface="Trebuchet MS"/>
              </a:rPr>
              <a:t>The Science of Mitigation and Adaptation</a:t>
            </a:r>
            <a:endParaRPr sz="3600">
              <a:solidFill>
                <a:srgbClr val="515151"/>
              </a:solidFill>
              <a:latin typeface="Trebuchet MS"/>
              <a:ea typeface="Trebuchet MS"/>
              <a:cs typeface="Trebuchet MS"/>
              <a:sym typeface="Trebuchet MS"/>
            </a:endParaRPr>
          </a:p>
          <a:p>
            <a:pPr lvl="0">
              <a:defRPr sz="1800">
                <a:solidFill>
                  <a:srgbClr val="000000"/>
                </a:solidFill>
              </a:defRPr>
            </a:pPr>
            <a:r>
              <a:rPr sz="3600">
                <a:solidFill>
                  <a:srgbClr val="515151"/>
                </a:solidFill>
                <a:latin typeface="Trebuchet MS"/>
                <a:ea typeface="Trebuchet MS"/>
                <a:cs typeface="Trebuchet MS"/>
                <a:sym typeface="Trebuchet MS"/>
              </a:rPr>
              <a:t>in Virginia</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Introduction</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The Hazards</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Vulnerabilities</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Foresight</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Decision making</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Options</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Knowledge Gaps</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Research Needs </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Towards a Research Framework</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Assessment and Recommendations</a:t>
            </a:r>
          </a:p>
        </p:txBody>
      </p:sp>
      <p:sp>
        <p:nvSpPr>
          <p:cNvPr id="205" name="Shape 205"/>
          <p:cNvSpPr/>
          <p:nvPr/>
        </p:nvSpPr>
        <p:spPr>
          <a:xfrm>
            <a:off x="8991600" y="9639300"/>
            <a:ext cx="15062200" cy="38354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solidFill>
                  <a:srgbClr val="000000"/>
                </a:solidFill>
              </a:defRPr>
            </a:pPr>
            <a:r>
              <a:rPr sz="3600">
                <a:solidFill>
                  <a:srgbClr val="515151"/>
                </a:solidFill>
                <a:latin typeface="Trebuchet MS"/>
                <a:ea typeface="Trebuchet MS"/>
                <a:cs typeface="Trebuchet MS"/>
                <a:sym typeface="Trebuchet MS"/>
              </a:rPr>
              <a:t>The Report will be:</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first comprehensive assessment of our knowledge and research needs </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produced by the academic community in Virginia</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comparable to IPCC and national assessments</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open to non-peer reviewed publications (e.g., state-mandated </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reports),</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not seeking government endorsement </a:t>
            </a:r>
          </a:p>
        </p:txBody>
      </p:sp>
      <p:sp>
        <p:nvSpPr>
          <p:cNvPr id="206" name="Shape 206"/>
          <p:cNvSpPr/>
          <p:nvPr/>
        </p:nvSpPr>
        <p:spPr>
          <a:xfrm>
            <a:off x="17068800" y="2400300"/>
            <a:ext cx="7035800" cy="59690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solidFill>
                  <a:srgbClr val="000000"/>
                </a:solidFill>
              </a:defRPr>
            </a:pPr>
            <a:r>
              <a:rPr sz="3600">
                <a:solidFill>
                  <a:srgbClr val="515151"/>
                </a:solidFill>
                <a:latin typeface="Trebuchet MS"/>
                <a:ea typeface="Trebuchet MS"/>
                <a:cs typeface="Trebuchet MS"/>
                <a:sym typeface="Trebuchet MS"/>
              </a:rPr>
              <a:t>Schedule</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Preparation up to August 2015</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First author meeting: </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August 2015</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Draft Report Available:</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December 2015</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Academic Review and Hearing:</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January-February 2016</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Final Report available: </a:t>
            </a:r>
            <a:endParaRPr sz="3600">
              <a:solidFill>
                <a:srgbClr val="515151"/>
              </a:solidFill>
              <a:latin typeface="Trebuchet MS"/>
              <a:ea typeface="Trebuchet MS"/>
              <a:cs typeface="Trebuchet MS"/>
              <a:sym typeface="Trebuchet MS"/>
            </a:endParaRPr>
          </a:p>
          <a:p>
            <a:pPr lvl="0" algn="l">
              <a:defRPr sz="1800">
                <a:solidFill>
                  <a:srgbClr val="000000"/>
                </a:solidFill>
              </a:defRPr>
            </a:pPr>
            <a:r>
              <a:rPr sz="3600">
                <a:solidFill>
                  <a:srgbClr val="515151"/>
                </a:solidFill>
                <a:latin typeface="Trebuchet MS"/>
                <a:ea typeface="Trebuchet MS"/>
                <a:cs typeface="Trebuchet MS"/>
                <a:sym typeface="Trebuchet MS"/>
              </a:rPr>
              <a:t>  April 2016 </a:t>
            </a:r>
          </a:p>
        </p:txBody>
      </p:sp>
      <p:pic>
        <p:nvPicPr>
          <p:cNvPr id="207" name=""/>
          <p:cNvPicPr/>
          <p:nvPr/>
        </p:nvPicPr>
        <p:blipFill>
          <a:blip r:embed="rId3">
            <a:extLst/>
          </a:blip>
          <a:stretch>
            <a:fillRect/>
          </a:stretch>
        </p:blipFill>
        <p:spPr>
          <a:xfrm>
            <a:off x="88900" y="63500"/>
            <a:ext cx="24193500" cy="1778000"/>
          </a:xfrm>
          <a:prstGeom prst="rect">
            <a:avLst/>
          </a:prstGeom>
          <a:effectLst>
            <a:outerShdw sx="100000" sy="100000" kx="0" ky="0" algn="b" rotWithShape="0" blurRad="76200" dist="0" dir="18900000">
              <a:srgbClr val="000000">
                <a:alpha val="80000"/>
              </a:srgbClr>
            </a:outerShdw>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04"/>
                                        </p:tgtEl>
                                        <p:attrNameLst>
                                          <p:attrName>style.visibility</p:attrName>
                                        </p:attrNameLst>
                                      </p:cBhvr>
                                      <p:to>
                                        <p:strVal val="visible"/>
                                      </p:to>
                                    </p:set>
                                    <p:animEffect filter="dissolve" transition="in">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205"/>
                                        </p:tgtEl>
                                        <p:attrNameLst>
                                          <p:attrName>style.visibility</p:attrName>
                                        </p:attrNameLst>
                                      </p:cBhvr>
                                      <p:to>
                                        <p:strVal val="visible"/>
                                      </p:to>
                                    </p:set>
                                    <p:animEffect filter="dissolve" transition="in">
                                      <p:cBhvr>
                                        <p:cTn id="12" dur="10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206"/>
                                        </p:tgtEl>
                                        <p:attrNameLst>
                                          <p:attrName>style.visibility</p:attrName>
                                        </p:attrNameLst>
                                      </p:cBhvr>
                                      <p:to>
                                        <p:strVal val="visible"/>
                                      </p:to>
                                    </p:set>
                                    <p:animEffect filter="dissolve" transition="in">
                                      <p:cBhvr>
                                        <p:cTn id="17"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3"/>
      <p:bldP build="whole" bldLvl="1" animBg="1" rev="0" advAuto="0" spid="205" grpId="2"/>
      <p:bldP build="whole" bldLvl="1" animBg="1" rev="0" advAuto="0" spid="20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47" name=""/>
          <p:cNvPicPr/>
          <p:nvPr/>
        </p:nvPicPr>
        <p:blipFill>
          <a:blip r:embed="rId2">
            <a:extLst/>
          </a:blip>
          <a:stretch>
            <a:fillRect/>
          </a:stretch>
        </p:blipFill>
        <p:spPr>
          <a:xfrm>
            <a:off x="88900" y="406400"/>
            <a:ext cx="20383500" cy="3098800"/>
          </a:xfrm>
          <a:prstGeom prst="rect">
            <a:avLst/>
          </a:prstGeom>
          <a:effectLst>
            <a:outerShdw sx="100000" sy="100000" kx="0" ky="0" algn="b" rotWithShape="0" blurRad="76200" dist="0" dir="18900000">
              <a:srgbClr val="000000">
                <a:alpha val="80000"/>
              </a:srgbClr>
            </a:outerShdw>
          </a:effectLst>
        </p:spPr>
      </p:pic>
      <p:sp>
        <p:nvSpPr>
          <p:cNvPr id="48" name="Shape 48"/>
          <p:cNvSpPr/>
          <p:nvPr/>
        </p:nvSpPr>
        <p:spPr>
          <a:xfrm>
            <a:off x="10924381" y="11976100"/>
            <a:ext cx="5511801" cy="167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5400">
                <a:solidFill>
                  <a:srgbClr val="1B527B"/>
                </a:solidFill>
              </a:rPr>
              <a:t>Hans-Peter Plag</a:t>
            </a:r>
            <a:endParaRPr sz="5400">
              <a:solidFill>
                <a:srgbClr val="1B527B"/>
              </a:solidFill>
            </a:endParaRPr>
          </a:p>
          <a:p>
            <a:pPr lvl="0" algn="l">
              <a:defRPr sz="1800">
                <a:solidFill>
                  <a:srgbClr val="000000"/>
                </a:solidFill>
              </a:defRPr>
            </a:pPr>
            <a:r>
              <a:rPr sz="5400">
                <a:solidFill>
                  <a:srgbClr val="1B527B"/>
                </a:solidFill>
              </a:rPr>
              <a:t>August 11, 2015</a:t>
            </a:r>
          </a:p>
        </p:txBody>
      </p:sp>
      <p:pic>
        <p:nvPicPr>
          <p:cNvPr id="49" name="flooding.png"/>
          <p:cNvPicPr/>
          <p:nvPr/>
        </p:nvPicPr>
        <p:blipFill>
          <a:blip r:embed="rId3">
            <a:extLst/>
          </a:blip>
          <a:stretch>
            <a:fillRect/>
          </a:stretch>
        </p:blipFill>
        <p:spPr>
          <a:xfrm>
            <a:off x="19926300" y="6235700"/>
            <a:ext cx="4460729" cy="7531100"/>
          </a:xfrm>
          <a:prstGeom prst="rect">
            <a:avLst/>
          </a:prstGeom>
          <a:ln w="12700">
            <a:miter lim="400000"/>
          </a:ln>
        </p:spPr>
      </p:pic>
      <p:pic>
        <p:nvPicPr>
          <p:cNvPr id="50" name="Mari_Logo1.jpg"/>
          <p:cNvPicPr/>
          <p:nvPr/>
        </p:nvPicPr>
        <p:blipFill>
          <a:blip r:embed="rId4">
            <a:extLst/>
          </a:blip>
          <a:stretch>
            <a:fillRect/>
          </a:stretch>
        </p:blipFill>
        <p:spPr>
          <a:xfrm>
            <a:off x="20623855" y="396775"/>
            <a:ext cx="3777053" cy="3098801"/>
          </a:xfrm>
          <a:prstGeom prst="rect">
            <a:avLst/>
          </a:prstGeom>
          <a:ln w="12700">
            <a:miter lim="400000"/>
          </a:ln>
        </p:spPr>
      </p:pic>
      <p:sp>
        <p:nvSpPr>
          <p:cNvPr id="51" name="Shape 51"/>
          <p:cNvSpPr/>
          <p:nvPr/>
        </p:nvSpPr>
        <p:spPr>
          <a:xfrm>
            <a:off x="5715000" y="51943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Outline of (Mitigation and) Adaptation Science</a:t>
            </a:r>
          </a:p>
        </p:txBody>
      </p:sp>
      <p:sp>
        <p:nvSpPr>
          <p:cNvPr id="52" name="Shape 52"/>
          <p:cNvSpPr/>
          <p:nvPr/>
        </p:nvSpPr>
        <p:spPr>
          <a:xfrm>
            <a:off x="5715000" y="41529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Introduction: Mitigation and Adaptation</a:t>
            </a:r>
          </a:p>
        </p:txBody>
      </p:sp>
      <p:sp>
        <p:nvSpPr>
          <p:cNvPr id="53" name="Shape 53"/>
          <p:cNvSpPr/>
          <p:nvPr/>
        </p:nvSpPr>
        <p:spPr>
          <a:xfrm>
            <a:off x="5715000" y="6235700"/>
            <a:ext cx="18288000"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Towards the Assessment Report</a:t>
            </a:r>
          </a:p>
        </p:txBody>
      </p:sp>
      <p:pic>
        <p:nvPicPr>
          <p:cNvPr id="54" name="P4123618.jpg"/>
          <p:cNvPicPr/>
          <p:nvPr/>
        </p:nvPicPr>
        <p:blipFill>
          <a:blip r:embed="rId5">
            <a:extLst/>
          </a:blip>
          <a:stretch>
            <a:fillRect/>
          </a:stretch>
        </p:blipFill>
        <p:spPr>
          <a:xfrm>
            <a:off x="152400" y="3651250"/>
            <a:ext cx="4859867" cy="3644900"/>
          </a:xfrm>
          <a:prstGeom prst="rect">
            <a:avLst/>
          </a:prstGeom>
          <a:ln w="12700">
            <a:miter lim="400000"/>
          </a:ln>
        </p:spPr>
      </p:pic>
      <p:pic>
        <p:nvPicPr>
          <p:cNvPr id="55" name="IMG_4668.jpeg"/>
          <p:cNvPicPr/>
          <p:nvPr/>
        </p:nvPicPr>
        <p:blipFill>
          <a:blip r:embed="rId6">
            <a:extLst/>
          </a:blip>
          <a:stretch>
            <a:fillRect/>
          </a:stretch>
        </p:blipFill>
        <p:spPr>
          <a:xfrm>
            <a:off x="153458" y="7211483"/>
            <a:ext cx="4857751" cy="6477001"/>
          </a:xfrm>
          <a:prstGeom prst="rect">
            <a:avLst/>
          </a:prstGeom>
          <a:ln w="12700">
            <a:miter lim="400000"/>
          </a:ln>
        </p:spPr>
      </p:pic>
      <p:pic>
        <p:nvPicPr>
          <p:cNvPr id="56" name="P4133649.jpg"/>
          <p:cNvPicPr/>
          <p:nvPr/>
        </p:nvPicPr>
        <p:blipFill>
          <a:blip r:embed="rId7">
            <a:extLst/>
          </a:blip>
          <a:stretch>
            <a:fillRect/>
          </a:stretch>
        </p:blipFill>
        <p:spPr>
          <a:xfrm>
            <a:off x="5016500" y="9474200"/>
            <a:ext cx="5638800" cy="4229100"/>
          </a:xfrm>
          <a:prstGeom prst="rect">
            <a:avLst/>
          </a:prstGeom>
          <a:ln w="12700">
            <a:miter lim="400000"/>
          </a:ln>
        </p:spPr>
      </p:pic>
      <p:pic>
        <p:nvPicPr>
          <p:cNvPr id="57" name="10-3396f1a3ad.jpg"/>
          <p:cNvPicPr/>
          <p:nvPr/>
        </p:nvPicPr>
        <p:blipFill>
          <a:blip r:embed="rId8">
            <a:extLst/>
          </a:blip>
          <a:stretch>
            <a:fillRect/>
          </a:stretch>
        </p:blipFill>
        <p:spPr>
          <a:xfrm>
            <a:off x="16705262" y="3141776"/>
            <a:ext cx="7732497" cy="10599602"/>
          </a:xfrm>
          <a:prstGeom prst="rect">
            <a:avLst/>
          </a:prstGeom>
          <a:ln w="12700">
            <a:miter lim="400000"/>
          </a:ln>
        </p:spPr>
      </p:pic>
    </p:spTree>
  </p:cSld>
  <p:clrMapOvr>
    <a:masterClrMapping/>
  </p:clrMapOvr>
  <p:transition spd="slow"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52"/>
                                        </p:tgtEl>
                                        <p:attrNameLst>
                                          <p:attrName>style.visibility</p:attrName>
                                        </p:attrNameLst>
                                      </p:cBhvr>
                                      <p:to>
                                        <p:strVal val="visible"/>
                                      </p:to>
                                    </p:set>
                                    <p:animEffect filter="dissolve" transition="in">
                                      <p:cBhvr>
                                        <p:cTn id="7" dur="1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51"/>
                                        </p:tgtEl>
                                        <p:attrNameLst>
                                          <p:attrName>style.visibility</p:attrName>
                                        </p:attrNameLst>
                                      </p:cBhvr>
                                      <p:to>
                                        <p:strVal val="visible"/>
                                      </p:to>
                                    </p:set>
                                    <p:animEffect filter="dissolve" transition="in">
                                      <p:cBhvr>
                                        <p:cTn id="12" dur="1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53"/>
                                        </p:tgtEl>
                                        <p:attrNameLst>
                                          <p:attrName>style.visibility</p:attrName>
                                        </p:attrNameLst>
                                      </p:cBhvr>
                                      <p:to>
                                        <p:strVal val="visible"/>
                                      </p:to>
                                    </p:set>
                                    <p:animEffect filter="dissolve" transition="in">
                                      <p:cBhvr>
                                        <p:cTn id="17" dur="10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57"/>
                                        </p:tgtEl>
                                        <p:attrNameLst>
                                          <p:attrName>style.visibility</p:attrName>
                                        </p:attrNameLst>
                                      </p:cBhvr>
                                      <p:to>
                                        <p:strVal val="visible"/>
                                      </p:to>
                                    </p:set>
                                    <p:animEffect filter="fade" transition="in">
                                      <p:cBhvr>
                                        <p:cTn id="22"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4"/>
      <p:bldP build="whole" bldLvl="1" animBg="1" rev="0" advAuto="0" spid="52" grpId="1"/>
      <p:bldP build="whole" bldLvl="1" animBg="1" rev="0" advAuto="0" spid="53" grpId="3"/>
      <p:bldP build="whole" bldLvl="1" animBg="1" rev="0" advAuto="0" spid="51"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209" name=""/>
          <p:cNvPicPr/>
          <p:nvPr/>
        </p:nvPicPr>
        <p:blipFill>
          <a:blip r:embed="rId2">
            <a:extLst/>
          </a:blip>
          <a:stretch>
            <a:fillRect/>
          </a:stretch>
        </p:blipFill>
        <p:spPr>
          <a:xfrm>
            <a:off x="88900" y="406400"/>
            <a:ext cx="24193500" cy="1778000"/>
          </a:xfrm>
          <a:prstGeom prst="rect">
            <a:avLst/>
          </a:prstGeom>
          <a:effectLst>
            <a:outerShdw sx="100000" sy="100000" kx="0" ky="0" algn="b" rotWithShape="0" blurRad="76200" dist="0" dir="18900000">
              <a:srgbClr val="000000">
                <a:alpha val="80000"/>
              </a:srgbClr>
            </a:outerShdw>
          </a:effectLst>
        </p:spPr>
      </p:pic>
      <p:pic>
        <p:nvPicPr>
          <p:cNvPr id="210" name="droppedImage.pdf"/>
          <p:cNvPicPr/>
          <p:nvPr/>
        </p:nvPicPr>
        <p:blipFill>
          <a:blip r:embed="rId3">
            <a:extLst/>
          </a:blip>
          <a:stretch>
            <a:fillRect/>
          </a:stretch>
        </p:blipFill>
        <p:spPr>
          <a:xfrm>
            <a:off x="22517100" y="698500"/>
            <a:ext cx="1460500" cy="1194955"/>
          </a:xfrm>
          <a:prstGeom prst="rect">
            <a:avLst/>
          </a:prstGeom>
          <a:ln w="12700">
            <a:miter lim="400000"/>
          </a:ln>
        </p:spPr>
      </p:pic>
      <p:pic>
        <p:nvPicPr>
          <p:cNvPr id="211" name="cc_impacts.png"/>
          <p:cNvPicPr/>
          <p:nvPr/>
        </p:nvPicPr>
        <p:blipFill>
          <a:blip r:embed="rId4">
            <a:extLst/>
          </a:blip>
          <a:stretch>
            <a:fillRect/>
          </a:stretch>
        </p:blipFill>
        <p:spPr>
          <a:xfrm>
            <a:off x="5168900" y="2451100"/>
            <a:ext cx="14046200" cy="10913347"/>
          </a:xfrm>
          <a:prstGeom prst="rect">
            <a:avLst/>
          </a:prstGeom>
          <a:ln w="12700">
            <a:miter lim="400000"/>
          </a:ln>
        </p:spPr>
      </p:pic>
      <p:sp>
        <p:nvSpPr>
          <p:cNvPr id="212" name="Shape 212"/>
          <p:cNvSpPr/>
          <p:nvPr/>
        </p:nvSpPr>
        <p:spPr>
          <a:xfrm>
            <a:off x="19362036" y="13182600"/>
            <a:ext cx="2377828"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175178"/>
                </a:solidFill>
              </a:defRPr>
            </a:lvl1pPr>
          </a:lstStyle>
          <a:p>
            <a:pPr lvl="0">
              <a:defRPr sz="1800">
                <a:solidFill>
                  <a:srgbClr val="000000"/>
                </a:solidFill>
              </a:defRPr>
            </a:pPr>
            <a:r>
              <a:rPr sz="2400">
                <a:solidFill>
                  <a:srgbClr val="175178"/>
                </a:solidFill>
              </a:rPr>
              <a:t>Oluwakemi Izomo</a:t>
            </a:r>
          </a:p>
        </p:txBody>
      </p:sp>
    </p:spTree>
  </p:cSld>
  <p:clrMapOvr>
    <a:masterClrMapping/>
  </p:clrMapOvr>
  <p:transition spd="slow" advClick="1">
    <p:wipe dir="d"/>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59" name="Shape 59"/>
          <p:cNvSpPr/>
          <p:nvPr/>
        </p:nvSpPr>
        <p:spPr>
          <a:xfrm>
            <a:off x="9042400" y="2463800"/>
            <a:ext cx="15189200" cy="365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defRPr sz="1800">
                <a:solidFill>
                  <a:srgbClr val="000000"/>
                </a:solidFill>
              </a:defRPr>
            </a:pPr>
            <a:r>
              <a:rPr sz="4800">
                <a:latin typeface="Trebuchet MS"/>
                <a:ea typeface="Trebuchet MS"/>
                <a:cs typeface="Trebuchet MS"/>
                <a:sym typeface="Trebuchet MS"/>
              </a:rPr>
              <a:t>Early usage in discussions of environmental hazards and changes (1980-ies):</a:t>
            </a:r>
            <a:endParaRPr sz="4800">
              <a:latin typeface="Trebuchet MS"/>
              <a:ea typeface="Trebuchet MS"/>
              <a:cs typeface="Trebuchet MS"/>
              <a:sym typeface="Trebuchet MS"/>
            </a:endParaRPr>
          </a:p>
          <a:p>
            <a:pPr lvl="0" marR="457200" algn="l" defTabSz="457200">
              <a:defRPr sz="1800">
                <a:solidFill>
                  <a:srgbClr val="000000"/>
                </a:solidFill>
              </a:defRPr>
            </a:pPr>
            <a:r>
              <a:rPr sz="4800">
                <a:latin typeface="Trebuchet MS"/>
                <a:ea typeface="Trebuchet MS"/>
                <a:cs typeface="Trebuchet MS"/>
                <a:sym typeface="Trebuchet MS"/>
              </a:rPr>
              <a:t>- adjustments: short-term, relatively small-scale or minor changes;</a:t>
            </a:r>
            <a:endParaRPr sz="4800">
              <a:latin typeface="Trebuchet MS"/>
              <a:ea typeface="Trebuchet MS"/>
              <a:cs typeface="Trebuchet MS"/>
              <a:sym typeface="Trebuchet MS"/>
            </a:endParaRPr>
          </a:p>
          <a:p>
            <a:pPr lvl="0" marR="457200" algn="l" defTabSz="457200">
              <a:defRPr sz="1800">
                <a:solidFill>
                  <a:srgbClr val="000000"/>
                </a:solidFill>
              </a:defRPr>
            </a:pPr>
            <a:r>
              <a:rPr sz="4800">
                <a:latin typeface="Trebuchet MS"/>
                <a:ea typeface="Trebuchet MS"/>
                <a:cs typeface="Trebuchet MS"/>
                <a:sym typeface="Trebuchet MS"/>
              </a:rPr>
              <a:t>- adaptation: longer-term, more systemic changes</a:t>
            </a:r>
          </a:p>
        </p:txBody>
      </p:sp>
      <p:sp>
        <p:nvSpPr>
          <p:cNvPr id="60" name="Shape 60"/>
          <p:cNvSpPr/>
          <p:nvPr/>
        </p:nvSpPr>
        <p:spPr>
          <a:xfrm>
            <a:off x="9067800" y="6692900"/>
            <a:ext cx="151892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sz="4800">
                <a:solidFill>
                  <a:srgbClr val="000000"/>
                </a:solidFill>
                <a:latin typeface="Trebuchet MS"/>
                <a:ea typeface="Trebuchet MS"/>
                <a:cs typeface="Trebuchet MS"/>
                <a:sym typeface="Trebuchet MS"/>
              </a:defRPr>
            </a:lvl1pPr>
          </a:lstStyle>
          <a:p>
            <a:pPr lvl="0">
              <a:defRPr sz="1800"/>
            </a:pPr>
            <a:r>
              <a:rPr sz="4800"/>
              <a:t>Lack of foresight/forward-looking capacity limited society to reactive adjustments/adaptation.</a:t>
            </a:r>
          </a:p>
        </p:txBody>
      </p:sp>
      <p:sp>
        <p:nvSpPr>
          <p:cNvPr id="61" name="Shape 61"/>
          <p:cNvSpPr/>
          <p:nvPr/>
        </p:nvSpPr>
        <p:spPr>
          <a:xfrm>
            <a:off x="9067800" y="8432799"/>
            <a:ext cx="15189200"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sz="4800">
                <a:solidFill>
                  <a:srgbClr val="000000"/>
                </a:solidFill>
                <a:latin typeface="Trebuchet MS"/>
                <a:ea typeface="Trebuchet MS"/>
                <a:cs typeface="Trebuchet MS"/>
                <a:sym typeface="Trebuchet MS"/>
              </a:defRPr>
            </a:lvl1pPr>
          </a:lstStyle>
          <a:p>
            <a:pPr lvl="0">
              <a:defRPr sz="1800"/>
            </a:pPr>
            <a:r>
              <a:rPr sz="4800"/>
              <a:t>Most recent studies do not distinguish between adjustments/mitigation of impacts and adaptation in response to stimulus.</a:t>
            </a:r>
          </a:p>
        </p:txBody>
      </p:sp>
      <p:pic>
        <p:nvPicPr>
          <p:cNvPr id="62" name="ekstrom_etal.png"/>
          <p:cNvPicPr/>
          <p:nvPr/>
        </p:nvPicPr>
        <p:blipFill>
          <a:blip r:embed="rId2">
            <a:extLst/>
          </a:blip>
          <a:stretch>
            <a:fillRect/>
          </a:stretch>
        </p:blipFill>
        <p:spPr>
          <a:xfrm>
            <a:off x="139700" y="2286000"/>
            <a:ext cx="8534400" cy="10924706"/>
          </a:xfrm>
          <a:prstGeom prst="rect">
            <a:avLst/>
          </a:prstGeom>
          <a:ln w="12700">
            <a:miter lim="400000"/>
          </a:ln>
        </p:spPr>
      </p:pic>
      <p:sp>
        <p:nvSpPr>
          <p:cNvPr id="63" name="Shape 63"/>
          <p:cNvSpPr/>
          <p:nvPr/>
        </p:nvSpPr>
        <p:spPr>
          <a:xfrm>
            <a:off x="4165600" y="12458700"/>
            <a:ext cx="5080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i="1" sz="3600">
                <a:solidFill>
                  <a:srgbClr val="000000"/>
                </a:solidFill>
                <a:latin typeface="Trebuchet MS"/>
                <a:ea typeface="Trebuchet MS"/>
                <a:cs typeface="Trebuchet MS"/>
                <a:sym typeface="Trebuchet MS"/>
              </a:defRPr>
            </a:lvl1pPr>
          </a:lstStyle>
          <a:p>
            <a:pPr lvl="0">
              <a:defRPr i="0" sz="1800"/>
            </a:pPr>
            <a:r>
              <a:rPr i="1" sz="3600"/>
              <a:t>Ekstrom et al., 2011</a:t>
            </a:r>
          </a:p>
        </p:txBody>
      </p:sp>
      <p:grpSp>
        <p:nvGrpSpPr>
          <p:cNvPr id="66" name="Group 66"/>
          <p:cNvGrpSpPr/>
          <p:nvPr/>
        </p:nvGrpSpPr>
        <p:grpSpPr>
          <a:xfrm>
            <a:off x="88900" y="63500"/>
            <a:ext cx="24193500" cy="1778000"/>
            <a:chOff x="-50800" y="-50800"/>
            <a:chExt cx="24193500" cy="1778000"/>
          </a:xfrm>
        </p:grpSpPr>
        <p:pic>
          <p:nvPicPr>
            <p:cNvPr id="64" name=""/>
            <p:cNvPicPr/>
            <p:nvPr/>
          </p:nvPicPr>
          <p:blipFill>
            <a:blip r:embed="rId3">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65" name="droppedImage.pdf"/>
            <p:cNvPicPr/>
            <p:nvPr/>
          </p:nvPicPr>
          <p:blipFill>
            <a:blip r:embed="rId4">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62"/>
                                        </p:tgtEl>
                                        <p:attrNameLst>
                                          <p:attrName>style.visibility</p:attrName>
                                        </p:attrNameLst>
                                      </p:cBhvr>
                                      <p:to>
                                        <p:strVal val="visible"/>
                                      </p:to>
                                    </p:set>
                                    <p:animEffect filter="fade" transition="in">
                                      <p:cBhvr>
                                        <p:cTn id="7" dur="1000"/>
                                        <p:tgtEl>
                                          <p:spTgt spid="62"/>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63"/>
                                        </p:tgtEl>
                                        <p:attrNameLst>
                                          <p:attrName>style.visibility</p:attrName>
                                        </p:attrNameLst>
                                      </p:cBhvr>
                                      <p:to>
                                        <p:strVal val="visible"/>
                                      </p:to>
                                    </p:set>
                                    <p:animEffect filter="dissolve" transition="in">
                                      <p:cBhvr>
                                        <p:cTn id="11" dur="10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9" grpId="3" fill="hold">
                                  <p:stCondLst>
                                    <p:cond delay="0"/>
                                  </p:stCondLst>
                                  <p:iterate type="el" backwards="0">
                                    <p:tmAbs val="0"/>
                                  </p:iterate>
                                  <p:childTnLst>
                                    <p:set>
                                      <p:cBhvr>
                                        <p:cTn id="15" fill="hold"/>
                                        <p:tgtEl>
                                          <p:spTgt spid="59"/>
                                        </p:tgtEl>
                                        <p:attrNameLst>
                                          <p:attrName>style.visibility</p:attrName>
                                        </p:attrNameLst>
                                      </p:cBhvr>
                                      <p:to>
                                        <p:strVal val="visible"/>
                                      </p:to>
                                    </p:set>
                                    <p:animEffect filter="dissolve" transition="in">
                                      <p:cBhvr>
                                        <p:cTn id="16" dur="10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9" grpId="4" fill="hold">
                                  <p:stCondLst>
                                    <p:cond delay="0"/>
                                  </p:stCondLst>
                                  <p:iterate type="el" backwards="0">
                                    <p:tmAbs val="0"/>
                                  </p:iterate>
                                  <p:childTnLst>
                                    <p:set>
                                      <p:cBhvr>
                                        <p:cTn id="20" fill="hold"/>
                                        <p:tgtEl>
                                          <p:spTgt spid="60"/>
                                        </p:tgtEl>
                                        <p:attrNameLst>
                                          <p:attrName>style.visibility</p:attrName>
                                        </p:attrNameLst>
                                      </p:cBhvr>
                                      <p:to>
                                        <p:strVal val="visible"/>
                                      </p:to>
                                    </p:set>
                                    <p:animEffect filter="dissolve" transition="in">
                                      <p:cBhvr>
                                        <p:cTn id="21" dur="10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9" grpId="5" fill="hold">
                                  <p:stCondLst>
                                    <p:cond delay="0"/>
                                  </p:stCondLst>
                                  <p:iterate type="el" backwards="0">
                                    <p:tmAbs val="0"/>
                                  </p:iterate>
                                  <p:childTnLst>
                                    <p:set>
                                      <p:cBhvr>
                                        <p:cTn id="25" fill="hold"/>
                                        <p:tgtEl>
                                          <p:spTgt spid="61"/>
                                        </p:tgtEl>
                                        <p:attrNameLst>
                                          <p:attrName>style.visibility</p:attrName>
                                        </p:attrNameLst>
                                      </p:cBhvr>
                                      <p:to>
                                        <p:strVal val="visible"/>
                                      </p:to>
                                    </p:set>
                                    <p:animEffect filter="dissolve" transition="in">
                                      <p:cBhvr>
                                        <p:cTn id="26"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 grpId="2"/>
      <p:bldP build="whole" bldLvl="1" animBg="1" rev="0" advAuto="0" spid="59" grpId="3"/>
      <p:bldP build="whole" bldLvl="1" animBg="1" rev="0" advAuto="0" spid="61" grpId="5"/>
      <p:bldP build="whole" bldLvl="1" animBg="1" rev="0" advAuto="0" spid="60" grpId="4"/>
      <p:bldP build="whole" bldLvl="1" animBg="1" rev="0" advAuto="0" spid="6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68" name="ekstrom_etal.png"/>
          <p:cNvPicPr/>
          <p:nvPr/>
        </p:nvPicPr>
        <p:blipFill>
          <a:blip r:embed="rId2">
            <a:extLst/>
          </a:blip>
          <a:stretch>
            <a:fillRect/>
          </a:stretch>
        </p:blipFill>
        <p:spPr>
          <a:xfrm>
            <a:off x="139700" y="2286000"/>
            <a:ext cx="8534400" cy="10924706"/>
          </a:xfrm>
          <a:prstGeom prst="rect">
            <a:avLst/>
          </a:prstGeom>
          <a:ln w="12700">
            <a:miter lim="400000"/>
          </a:ln>
        </p:spPr>
      </p:pic>
      <p:sp>
        <p:nvSpPr>
          <p:cNvPr id="69" name="Shape 69"/>
          <p:cNvSpPr/>
          <p:nvPr/>
        </p:nvSpPr>
        <p:spPr>
          <a:xfrm>
            <a:off x="4165600" y="12458700"/>
            <a:ext cx="5080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i="1" sz="3600">
                <a:solidFill>
                  <a:srgbClr val="000000"/>
                </a:solidFill>
                <a:latin typeface="Trebuchet MS"/>
                <a:ea typeface="Trebuchet MS"/>
                <a:cs typeface="Trebuchet MS"/>
                <a:sym typeface="Trebuchet MS"/>
              </a:defRPr>
            </a:lvl1pPr>
          </a:lstStyle>
          <a:p>
            <a:pPr lvl="0">
              <a:defRPr i="0" sz="1800"/>
            </a:pPr>
            <a:r>
              <a:rPr i="1" sz="3600"/>
              <a:t>Ekstrom et al., 2011</a:t>
            </a:r>
          </a:p>
        </p:txBody>
      </p:sp>
      <p:pic>
        <p:nvPicPr>
          <p:cNvPr id="70" name="ekstrom_et_al_fig1.png"/>
          <p:cNvPicPr/>
          <p:nvPr/>
        </p:nvPicPr>
        <p:blipFill>
          <a:blip r:embed="rId3">
            <a:extLst/>
          </a:blip>
          <a:stretch>
            <a:fillRect/>
          </a:stretch>
        </p:blipFill>
        <p:spPr>
          <a:xfrm>
            <a:off x="8864600" y="2324100"/>
            <a:ext cx="15341600" cy="6593736"/>
          </a:xfrm>
          <a:prstGeom prst="rect">
            <a:avLst/>
          </a:prstGeom>
          <a:ln w="12700">
            <a:miter lim="400000"/>
          </a:ln>
        </p:spPr>
      </p:pic>
      <p:sp>
        <p:nvSpPr>
          <p:cNvPr id="71" name="Shape 71"/>
          <p:cNvSpPr/>
          <p:nvPr/>
        </p:nvSpPr>
        <p:spPr>
          <a:xfrm>
            <a:off x="9499600" y="9055099"/>
            <a:ext cx="12420600"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sz="4800">
                <a:solidFill>
                  <a:srgbClr val="000000"/>
                </a:solidFill>
                <a:latin typeface="Trebuchet MS"/>
                <a:ea typeface="Trebuchet MS"/>
                <a:cs typeface="Trebuchet MS"/>
                <a:sym typeface="Trebuchet MS"/>
              </a:defRPr>
            </a:lvl1pPr>
          </a:lstStyle>
          <a:p>
            <a:pPr lvl="0">
              <a:defRPr sz="1800"/>
            </a:pPr>
            <a:r>
              <a:rPr sz="4800"/>
              <a:t>Time and effort as function of scope and scale of adjustments and adaptation</a:t>
            </a:r>
          </a:p>
        </p:txBody>
      </p:sp>
      <p:grpSp>
        <p:nvGrpSpPr>
          <p:cNvPr id="74" name="Group 74"/>
          <p:cNvGrpSpPr/>
          <p:nvPr/>
        </p:nvGrpSpPr>
        <p:grpSpPr>
          <a:xfrm>
            <a:off x="88900" y="63500"/>
            <a:ext cx="24193500" cy="1778000"/>
            <a:chOff x="-50800" y="-50800"/>
            <a:chExt cx="24193500" cy="1778000"/>
          </a:xfrm>
        </p:grpSpPr>
        <p:pic>
          <p:nvPicPr>
            <p:cNvPr id="72" name=""/>
            <p:cNvPicPr/>
            <p:nvPr/>
          </p:nvPicPr>
          <p:blipFill>
            <a:blip r:embed="rId4">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73" name="droppedImage.pdf"/>
            <p:cNvPicPr/>
            <p:nvPr/>
          </p:nvPicPr>
          <p:blipFill>
            <a:blip r:embed="rId5">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70"/>
                                        </p:tgtEl>
                                        <p:attrNameLst>
                                          <p:attrName>style.visibility</p:attrName>
                                        </p:attrNameLst>
                                      </p:cBhvr>
                                      <p:to>
                                        <p:strVal val="visible"/>
                                      </p:to>
                                    </p:set>
                                    <p:animEffect filter="fade" transition="in">
                                      <p:cBhvr>
                                        <p:cTn id="7" dur="1000"/>
                                        <p:tgtEl>
                                          <p:spTgt spid="70"/>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71"/>
                                        </p:tgtEl>
                                        <p:attrNameLst>
                                          <p:attrName>style.visibility</p:attrName>
                                        </p:attrNameLst>
                                      </p:cBhvr>
                                      <p:to>
                                        <p:strVal val="visible"/>
                                      </p:to>
                                    </p:set>
                                    <p:animEffect filter="dissolve" transition="in">
                                      <p:cBhvr>
                                        <p:cTn id="11"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2"/>
      <p:bldP build="whole" bldLvl="1" animBg="1" rev="0" advAuto="0" spid="7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76" name="ekstrom_etal.png"/>
          <p:cNvPicPr/>
          <p:nvPr/>
        </p:nvPicPr>
        <p:blipFill>
          <a:blip r:embed="rId2">
            <a:extLst/>
          </a:blip>
          <a:stretch>
            <a:fillRect/>
          </a:stretch>
        </p:blipFill>
        <p:spPr>
          <a:xfrm>
            <a:off x="139700" y="2286000"/>
            <a:ext cx="8534400" cy="10924706"/>
          </a:xfrm>
          <a:prstGeom prst="rect">
            <a:avLst/>
          </a:prstGeom>
          <a:ln w="12700">
            <a:miter lim="400000"/>
          </a:ln>
        </p:spPr>
      </p:pic>
      <p:sp>
        <p:nvSpPr>
          <p:cNvPr id="77" name="Shape 77"/>
          <p:cNvSpPr/>
          <p:nvPr/>
        </p:nvSpPr>
        <p:spPr>
          <a:xfrm>
            <a:off x="4165600" y="12458700"/>
            <a:ext cx="5080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i="1" sz="3600">
                <a:solidFill>
                  <a:srgbClr val="000000"/>
                </a:solidFill>
                <a:latin typeface="Trebuchet MS"/>
                <a:ea typeface="Trebuchet MS"/>
                <a:cs typeface="Trebuchet MS"/>
                <a:sym typeface="Trebuchet MS"/>
              </a:defRPr>
            </a:lvl1pPr>
          </a:lstStyle>
          <a:p>
            <a:pPr lvl="0">
              <a:defRPr i="0" sz="1800"/>
            </a:pPr>
            <a:r>
              <a:rPr i="1" sz="3600"/>
              <a:t>Ekstrom et al., 2011</a:t>
            </a:r>
          </a:p>
        </p:txBody>
      </p:sp>
      <p:pic>
        <p:nvPicPr>
          <p:cNvPr id="78" name="ekstrom_etal_Fig3.png"/>
          <p:cNvPicPr/>
          <p:nvPr/>
        </p:nvPicPr>
        <p:blipFill>
          <a:blip r:embed="rId3">
            <a:extLst/>
          </a:blip>
          <a:stretch>
            <a:fillRect/>
          </a:stretch>
        </p:blipFill>
        <p:spPr>
          <a:xfrm>
            <a:off x="9341122" y="2316714"/>
            <a:ext cx="14413954" cy="7975601"/>
          </a:xfrm>
          <a:prstGeom prst="rect">
            <a:avLst/>
          </a:prstGeom>
          <a:ln w="12700">
            <a:miter lim="400000"/>
          </a:ln>
        </p:spPr>
      </p:pic>
      <p:sp>
        <p:nvSpPr>
          <p:cNvPr id="79" name="Shape 79"/>
          <p:cNvSpPr/>
          <p:nvPr/>
        </p:nvSpPr>
        <p:spPr>
          <a:xfrm>
            <a:off x="9423400" y="10528300"/>
            <a:ext cx="12420600" cy="294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defRPr sz="1800">
                <a:solidFill>
                  <a:srgbClr val="000000"/>
                </a:solidFill>
              </a:defRPr>
            </a:pPr>
            <a:r>
              <a:rPr sz="4800">
                <a:latin typeface="Trebuchet MS"/>
                <a:ea typeface="Trebuchet MS"/>
                <a:cs typeface="Trebuchet MS"/>
                <a:sym typeface="Trebuchet MS"/>
              </a:rPr>
              <a:t>Three main elements:</a:t>
            </a:r>
            <a:endParaRPr sz="4800">
              <a:latin typeface="Trebuchet MS"/>
              <a:ea typeface="Trebuchet MS"/>
              <a:cs typeface="Trebuchet MS"/>
              <a:sym typeface="Trebuchet MS"/>
            </a:endParaRPr>
          </a:p>
          <a:p>
            <a:pPr lvl="0" marR="457200" algn="l" defTabSz="457200">
              <a:defRPr sz="1800">
                <a:solidFill>
                  <a:srgbClr val="000000"/>
                </a:solidFill>
              </a:defRPr>
            </a:pPr>
            <a:r>
              <a:rPr sz="4800">
                <a:latin typeface="Trebuchet MS"/>
                <a:ea typeface="Trebuchet MS"/>
                <a:cs typeface="Trebuchet MS"/>
                <a:sym typeface="Trebuchet MS"/>
              </a:rPr>
              <a:t>- system of concern</a:t>
            </a:r>
            <a:endParaRPr sz="4800">
              <a:latin typeface="Trebuchet MS"/>
              <a:ea typeface="Trebuchet MS"/>
              <a:cs typeface="Trebuchet MS"/>
              <a:sym typeface="Trebuchet MS"/>
            </a:endParaRPr>
          </a:p>
          <a:p>
            <a:pPr lvl="0" marR="457200" algn="l" defTabSz="457200">
              <a:defRPr sz="1800">
                <a:solidFill>
                  <a:srgbClr val="000000"/>
                </a:solidFill>
              </a:defRPr>
            </a:pPr>
            <a:r>
              <a:rPr sz="4800">
                <a:latin typeface="Trebuchet MS"/>
                <a:ea typeface="Trebuchet MS"/>
                <a:cs typeface="Trebuchet MS"/>
                <a:sym typeface="Trebuchet MS"/>
              </a:rPr>
              <a:t>- actors</a:t>
            </a:r>
            <a:endParaRPr sz="4800">
              <a:latin typeface="Trebuchet MS"/>
              <a:ea typeface="Trebuchet MS"/>
              <a:cs typeface="Trebuchet MS"/>
              <a:sym typeface="Trebuchet MS"/>
            </a:endParaRPr>
          </a:p>
          <a:p>
            <a:pPr lvl="0" marR="457200" algn="l" defTabSz="457200">
              <a:defRPr sz="1800">
                <a:solidFill>
                  <a:srgbClr val="000000"/>
                </a:solidFill>
              </a:defRPr>
            </a:pPr>
            <a:r>
              <a:rPr sz="4800">
                <a:latin typeface="Trebuchet MS"/>
                <a:ea typeface="Trebuchet MS"/>
                <a:cs typeface="Trebuchet MS"/>
                <a:sym typeface="Trebuchet MS"/>
              </a:rPr>
              <a:t>- governance and environment</a:t>
            </a:r>
          </a:p>
        </p:txBody>
      </p:sp>
      <p:grpSp>
        <p:nvGrpSpPr>
          <p:cNvPr id="82" name="Group 82"/>
          <p:cNvGrpSpPr/>
          <p:nvPr/>
        </p:nvGrpSpPr>
        <p:grpSpPr>
          <a:xfrm>
            <a:off x="88900" y="63500"/>
            <a:ext cx="24193500" cy="1778000"/>
            <a:chOff x="-50800" y="-50800"/>
            <a:chExt cx="24193500" cy="1778000"/>
          </a:xfrm>
        </p:grpSpPr>
        <p:pic>
          <p:nvPicPr>
            <p:cNvPr id="80" name=""/>
            <p:cNvPicPr/>
            <p:nvPr/>
          </p:nvPicPr>
          <p:blipFill>
            <a:blip r:embed="rId4">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81" name="droppedImage.pdf"/>
            <p:cNvPicPr/>
            <p:nvPr/>
          </p:nvPicPr>
          <p:blipFill>
            <a:blip r:embed="rId5">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78"/>
                                        </p:tgtEl>
                                        <p:attrNameLst>
                                          <p:attrName>style.visibility</p:attrName>
                                        </p:attrNameLst>
                                      </p:cBhvr>
                                      <p:to>
                                        <p:strVal val="visible"/>
                                      </p:to>
                                    </p:set>
                                    <p:animEffect filter="fade" transition="in">
                                      <p:cBhvr>
                                        <p:cTn id="7" dur="1000"/>
                                        <p:tgtEl>
                                          <p:spTgt spid="78"/>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79"/>
                                        </p:tgtEl>
                                        <p:attrNameLst>
                                          <p:attrName>style.visibility</p:attrName>
                                        </p:attrNameLst>
                                      </p:cBhvr>
                                      <p:to>
                                        <p:strVal val="visible"/>
                                      </p:to>
                                    </p:set>
                                    <p:animEffect filter="dissolve" transition="in">
                                      <p:cBhvr>
                                        <p:cTn id="11"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1"/>
      <p:bldP build="whole" bldLvl="1" animBg="1" rev="0" advAuto="0" spid="79"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pic>
        <p:nvPicPr>
          <p:cNvPr id="84" name="ekstrom_etal.png"/>
          <p:cNvPicPr/>
          <p:nvPr/>
        </p:nvPicPr>
        <p:blipFill>
          <a:blip r:embed="rId2">
            <a:extLst/>
          </a:blip>
          <a:stretch>
            <a:fillRect/>
          </a:stretch>
        </p:blipFill>
        <p:spPr>
          <a:xfrm>
            <a:off x="139700" y="2286000"/>
            <a:ext cx="8534400" cy="10924706"/>
          </a:xfrm>
          <a:prstGeom prst="rect">
            <a:avLst/>
          </a:prstGeom>
          <a:ln w="12700">
            <a:miter lim="400000"/>
          </a:ln>
        </p:spPr>
      </p:pic>
      <p:sp>
        <p:nvSpPr>
          <p:cNvPr id="85" name="Shape 85"/>
          <p:cNvSpPr/>
          <p:nvPr/>
        </p:nvSpPr>
        <p:spPr>
          <a:xfrm>
            <a:off x="4165600" y="12458700"/>
            <a:ext cx="5080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i="1" sz="3600">
                <a:solidFill>
                  <a:srgbClr val="000000"/>
                </a:solidFill>
                <a:latin typeface="Trebuchet MS"/>
                <a:ea typeface="Trebuchet MS"/>
                <a:cs typeface="Trebuchet MS"/>
                <a:sym typeface="Trebuchet MS"/>
              </a:defRPr>
            </a:lvl1pPr>
          </a:lstStyle>
          <a:p>
            <a:pPr lvl="0">
              <a:defRPr i="0" sz="1800"/>
            </a:pPr>
            <a:r>
              <a:rPr i="1" sz="3600"/>
              <a:t>Ekstrom et al., 2011</a:t>
            </a:r>
          </a:p>
        </p:txBody>
      </p:sp>
      <p:pic>
        <p:nvPicPr>
          <p:cNvPr id="86" name="ekstrom_etal_Fig2.png"/>
          <p:cNvPicPr/>
          <p:nvPr/>
        </p:nvPicPr>
        <p:blipFill>
          <a:blip r:embed="rId3">
            <a:extLst/>
          </a:blip>
          <a:stretch>
            <a:fillRect/>
          </a:stretch>
        </p:blipFill>
        <p:spPr>
          <a:xfrm>
            <a:off x="8864600" y="2286000"/>
            <a:ext cx="15316200" cy="9022417"/>
          </a:xfrm>
          <a:prstGeom prst="rect">
            <a:avLst/>
          </a:prstGeom>
          <a:ln w="12700">
            <a:miter lim="400000"/>
          </a:ln>
        </p:spPr>
      </p:pic>
      <p:sp>
        <p:nvSpPr>
          <p:cNvPr id="87" name="Shape 87"/>
          <p:cNvSpPr/>
          <p:nvPr/>
        </p:nvSpPr>
        <p:spPr>
          <a:xfrm>
            <a:off x="9423400" y="11595100"/>
            <a:ext cx="12420600"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sz="4800">
                <a:solidFill>
                  <a:srgbClr val="000000"/>
                </a:solidFill>
                <a:latin typeface="Trebuchet MS"/>
                <a:ea typeface="Trebuchet MS"/>
                <a:cs typeface="Trebuchet MS"/>
                <a:sym typeface="Trebuchet MS"/>
              </a:defRPr>
            </a:lvl1pPr>
          </a:lstStyle>
          <a:p>
            <a:pPr lvl="0">
              <a:defRPr sz="1800"/>
            </a:pPr>
            <a:r>
              <a:rPr sz="4800"/>
              <a:t>Phases of traditional approach</a:t>
            </a:r>
          </a:p>
        </p:txBody>
      </p:sp>
      <p:grpSp>
        <p:nvGrpSpPr>
          <p:cNvPr id="90" name="Group 90"/>
          <p:cNvGrpSpPr/>
          <p:nvPr/>
        </p:nvGrpSpPr>
        <p:grpSpPr>
          <a:xfrm>
            <a:off x="88900" y="63500"/>
            <a:ext cx="24193500" cy="1778000"/>
            <a:chOff x="-50800" y="-50800"/>
            <a:chExt cx="24193500" cy="1778000"/>
          </a:xfrm>
        </p:grpSpPr>
        <p:pic>
          <p:nvPicPr>
            <p:cNvPr id="88" name=""/>
            <p:cNvPicPr/>
            <p:nvPr/>
          </p:nvPicPr>
          <p:blipFill>
            <a:blip r:embed="rId4">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89" name="droppedImage.pdf"/>
            <p:cNvPicPr/>
            <p:nvPr/>
          </p:nvPicPr>
          <p:blipFill>
            <a:blip r:embed="rId5">
              <a:extLst/>
            </a:blip>
            <a:stretch>
              <a:fillRect/>
            </a:stretch>
          </p:blipFill>
          <p:spPr>
            <a:xfrm>
              <a:off x="22128503" y="63500"/>
              <a:ext cx="1887198" cy="1549400"/>
            </a:xfrm>
            <a:prstGeom prst="rect">
              <a:avLst/>
            </a:prstGeom>
            <a:ln w="12700" cap="flat">
              <a:noFill/>
              <a:miter lim="400000"/>
            </a:ln>
            <a:effectLst/>
          </p:spPr>
        </p:pic>
      </p:grpSp>
      <p:sp>
        <p:nvSpPr>
          <p:cNvPr id="91" name="Shape 91"/>
          <p:cNvSpPr/>
          <p:nvPr/>
        </p:nvSpPr>
        <p:spPr>
          <a:xfrm>
            <a:off x="9423400" y="12694583"/>
            <a:ext cx="12420600"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sz="4800">
                <a:solidFill>
                  <a:srgbClr val="000000"/>
                </a:solidFill>
                <a:latin typeface="Trebuchet MS"/>
                <a:ea typeface="Trebuchet MS"/>
                <a:cs typeface="Trebuchet MS"/>
                <a:sym typeface="Trebuchet MS"/>
              </a:defRPr>
            </a:lvl1pPr>
          </a:lstStyle>
          <a:p>
            <a:pPr lvl="0">
              <a:defRPr sz="1800"/>
            </a:pPr>
            <a:r>
              <a:rPr sz="4800"/>
              <a:t>Has issues if time scales are very long</a:t>
            </a: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86"/>
                                        </p:tgtEl>
                                        <p:attrNameLst>
                                          <p:attrName>style.visibility</p:attrName>
                                        </p:attrNameLst>
                                      </p:cBhvr>
                                      <p:to>
                                        <p:strVal val="visible"/>
                                      </p:to>
                                    </p:set>
                                    <p:animEffect filter="fade" transition="in">
                                      <p:cBhvr>
                                        <p:cTn id="7" dur="1000"/>
                                        <p:tgtEl>
                                          <p:spTgt spid="86"/>
                                        </p:tgtEl>
                                      </p:cBhvr>
                                    </p:animEffect>
                                  </p:childTnLst>
                                </p:cTn>
                              </p:par>
                            </p:childTnLst>
                          </p:cTn>
                        </p:par>
                        <p:par>
                          <p:cTn id="8" fill="hold">
                            <p:stCondLst>
                              <p:cond delay="1000"/>
                            </p:stCondLst>
                            <p:childTnLst>
                              <p:par>
                                <p:cTn id="9" nodeType="afterEffect" presetClass="entr" presetSubtype="0" presetID="9" grpId="2" fill="hold">
                                  <p:stCondLst>
                                    <p:cond delay="0"/>
                                  </p:stCondLst>
                                  <p:iterate type="el" backwards="0">
                                    <p:tmAbs val="0"/>
                                  </p:iterate>
                                  <p:childTnLst>
                                    <p:set>
                                      <p:cBhvr>
                                        <p:cTn id="10" fill="hold"/>
                                        <p:tgtEl>
                                          <p:spTgt spid="87"/>
                                        </p:tgtEl>
                                        <p:attrNameLst>
                                          <p:attrName>style.visibility</p:attrName>
                                        </p:attrNameLst>
                                      </p:cBhvr>
                                      <p:to>
                                        <p:strVal val="visible"/>
                                      </p:to>
                                    </p:set>
                                    <p:animEffect filter="dissolve" transition="in">
                                      <p:cBhvr>
                                        <p:cTn id="11" dur="1000"/>
                                        <p:tgtEl>
                                          <p:spTgt spid="87"/>
                                        </p:tgtEl>
                                      </p:cBhvr>
                                    </p:animEffect>
                                  </p:childTnLst>
                                </p:cTn>
                              </p:par>
                            </p:childTnLst>
                          </p:cTn>
                        </p:par>
                        <p:par>
                          <p:cTn id="12" fill="hold">
                            <p:stCondLst>
                              <p:cond delay="2000"/>
                            </p:stCondLst>
                            <p:childTnLst>
                              <p:par>
                                <p:cTn id="13" nodeType="afterEffect" presetClass="entr" presetSubtype="0" presetID="9" grpId="3" fill="hold">
                                  <p:stCondLst>
                                    <p:cond delay="0"/>
                                  </p:stCondLst>
                                  <p:iterate type="el" backwards="0">
                                    <p:tmAbs val="0"/>
                                  </p:iterate>
                                  <p:childTnLst>
                                    <p:set>
                                      <p:cBhvr>
                                        <p:cTn id="14" fill="hold"/>
                                        <p:tgtEl>
                                          <p:spTgt spid="91"/>
                                        </p:tgtEl>
                                        <p:attrNameLst>
                                          <p:attrName>style.visibility</p:attrName>
                                        </p:attrNameLst>
                                      </p:cBhvr>
                                      <p:to>
                                        <p:strVal val="visible"/>
                                      </p:to>
                                    </p:set>
                                    <p:animEffect filter="dissolve" transition="in">
                                      <p:cBhvr>
                                        <p:cTn id="15"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3"/>
      <p:bldP build="whole" bldLvl="1" animBg="1" rev="0" advAuto="0" spid="86" grpId="1"/>
      <p:bldP build="whole" bldLvl="1" animBg="1" rev="0" advAuto="0" spid="87"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93" name="Shape 93"/>
          <p:cNvSpPr/>
          <p:nvPr/>
        </p:nvSpPr>
        <p:spPr>
          <a:xfrm>
            <a:off x="165100" y="2413000"/>
            <a:ext cx="24041100" cy="1035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Intergovernmental Panel on Climate Change (IPCC):</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a:t>
            </a:r>
            <a:r>
              <a:rPr b="1" sz="4800">
                <a:latin typeface="Trebuchet MS"/>
                <a:ea typeface="Trebuchet MS"/>
                <a:cs typeface="Trebuchet MS"/>
                <a:sym typeface="Trebuchet MS"/>
              </a:rPr>
              <a:t>climate change mitigation</a:t>
            </a:r>
            <a:r>
              <a:rPr sz="4800">
                <a:latin typeface="Trebuchet MS"/>
                <a:ea typeface="Trebuchet MS"/>
                <a:cs typeface="Trebuchet MS"/>
                <a:sym typeface="Trebuchet MS"/>
              </a:rPr>
              <a:t>: the process of mitigating (i.e., reducing) climate change mainly by reducing the climate forcing that results from increasing atmospheric concentration of Greenhouse Gases (GHG) or other anthropogenic forcing factors, such as albedo changes.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i="1" sz="4800">
                <a:latin typeface="Trebuchet MS"/>
                <a:ea typeface="Trebuchet MS"/>
                <a:cs typeface="Trebuchet MS"/>
                <a:sym typeface="Trebuchet MS"/>
              </a:rPr>
              <a:t>In a more general sense, </a:t>
            </a:r>
            <a:r>
              <a:rPr b="1" i="1" sz="4800">
                <a:latin typeface="Trebuchet MS"/>
                <a:ea typeface="Trebuchet MS"/>
                <a:cs typeface="Trebuchet MS"/>
                <a:sym typeface="Trebuchet MS"/>
              </a:rPr>
              <a:t>climate change mitigation</a:t>
            </a:r>
            <a:r>
              <a:rPr i="1" sz="4800">
                <a:latin typeface="Trebuchet MS"/>
                <a:ea typeface="Trebuchet MS"/>
                <a:cs typeface="Trebuchet MS"/>
                <a:sym typeface="Trebuchet MS"/>
              </a:rPr>
              <a:t> is any action taken to permanently eliminate or </a:t>
            </a:r>
            <a:r>
              <a:rPr b="1" i="1" sz="4800">
                <a:latin typeface="Trebuchet MS"/>
                <a:ea typeface="Trebuchet MS"/>
                <a:cs typeface="Trebuchet MS"/>
                <a:sym typeface="Trebuchet MS"/>
              </a:rPr>
              <a:t>reduce the long-term risk and hazards of climate change</a:t>
            </a:r>
            <a:r>
              <a:rPr i="1" sz="4800">
                <a:latin typeface="Trebuchet MS"/>
                <a:ea typeface="Trebuchet MS"/>
                <a:cs typeface="Trebuchet MS"/>
                <a:sym typeface="Trebuchet MS"/>
              </a:rPr>
              <a:t>.</a:t>
            </a:r>
            <a:r>
              <a:rPr sz="4800">
                <a:latin typeface="Trebuchet MS"/>
                <a:ea typeface="Trebuchet MS"/>
                <a:cs typeface="Trebuchet MS"/>
                <a:sym typeface="Trebuchet MS"/>
              </a:rPr>
              <a:t>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a:t>
            </a:r>
            <a:r>
              <a:rPr b="1" sz="4800">
                <a:latin typeface="Trebuchet MS"/>
                <a:ea typeface="Trebuchet MS"/>
                <a:cs typeface="Trebuchet MS"/>
                <a:sym typeface="Trebuchet MS"/>
              </a:rPr>
              <a:t>climate change adaptation</a:t>
            </a:r>
            <a:r>
              <a:rPr sz="4800">
                <a:latin typeface="Trebuchet MS"/>
                <a:ea typeface="Trebuchet MS"/>
                <a:cs typeface="Trebuchet MS"/>
                <a:sym typeface="Trebuchet MS"/>
              </a:rPr>
              <a:t>: the process of enabling the built environment, social communities, and ecosystems to function and exist under the changing climate conditions that could not be mitigated.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i="1" sz="4800">
                <a:latin typeface="Trebuchet MS"/>
                <a:ea typeface="Trebuchet MS"/>
                <a:cs typeface="Trebuchet MS"/>
                <a:sym typeface="Trebuchet MS"/>
              </a:rPr>
              <a:t>In a more general sense, </a:t>
            </a:r>
            <a:r>
              <a:rPr b="1" i="1" sz="4800">
                <a:latin typeface="Trebuchet MS"/>
                <a:ea typeface="Trebuchet MS"/>
                <a:cs typeface="Trebuchet MS"/>
                <a:sym typeface="Trebuchet MS"/>
              </a:rPr>
              <a:t>Climate change adaptation</a:t>
            </a:r>
            <a:r>
              <a:rPr i="1" sz="4800">
                <a:latin typeface="Trebuchet MS"/>
                <a:ea typeface="Trebuchet MS"/>
                <a:cs typeface="Trebuchet MS"/>
                <a:sym typeface="Trebuchet MS"/>
              </a:rPr>
              <a:t> refers to </a:t>
            </a:r>
            <a:r>
              <a:rPr b="1" i="1" sz="4800">
                <a:latin typeface="Trebuchet MS"/>
                <a:ea typeface="Trebuchet MS"/>
                <a:cs typeface="Trebuchet MS"/>
                <a:sym typeface="Trebuchet MS"/>
              </a:rPr>
              <a:t>adjustments in natural and human systems</a:t>
            </a:r>
            <a:r>
              <a:rPr i="1" sz="4800">
                <a:latin typeface="Trebuchet MS"/>
                <a:ea typeface="Trebuchet MS"/>
                <a:cs typeface="Trebuchet MS"/>
                <a:sym typeface="Trebuchet MS"/>
              </a:rPr>
              <a:t> in response to actual or anticipate climate stimuli or their effects, which moderate harm or exploit beneficial opportunities.    </a:t>
            </a:r>
          </a:p>
        </p:txBody>
      </p:sp>
      <p:grpSp>
        <p:nvGrpSpPr>
          <p:cNvPr id="96" name="Group 96"/>
          <p:cNvGrpSpPr/>
          <p:nvPr/>
        </p:nvGrpSpPr>
        <p:grpSpPr>
          <a:xfrm>
            <a:off x="88900" y="63500"/>
            <a:ext cx="24193500" cy="1778000"/>
            <a:chOff x="-50800" y="-50800"/>
            <a:chExt cx="24193500" cy="1778000"/>
          </a:xfrm>
        </p:grpSpPr>
        <p:pic>
          <p:nvPicPr>
            <p:cNvPr id="94"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95"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93"/>
                                        </p:tgtEl>
                                        <p:attrNameLst>
                                          <p:attrName>style.visibility</p:attrName>
                                        </p:attrNameLst>
                                      </p:cBhvr>
                                      <p:to>
                                        <p:strVal val="visible"/>
                                      </p:to>
                                    </p:set>
                                    <p:animEffect filter="dissolve" transition="in">
                                      <p:cBhvr>
                                        <p:cTn id="7"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98" name="Shape 98"/>
          <p:cNvSpPr/>
          <p:nvPr/>
        </p:nvSpPr>
        <p:spPr>
          <a:xfrm>
            <a:off x="165100" y="2355850"/>
            <a:ext cx="24041100" cy="309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Disaster Communities: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mitigation:  process of preventing a hazardous situation turning into a crisis or disaster;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 adaptation: refers to the process of handling the crisis. </a:t>
            </a:r>
          </a:p>
        </p:txBody>
      </p:sp>
      <p:sp>
        <p:nvSpPr>
          <p:cNvPr id="99" name="Shape 99"/>
          <p:cNvSpPr/>
          <p:nvPr/>
        </p:nvSpPr>
        <p:spPr>
          <a:xfrm>
            <a:off x="165100" y="5638800"/>
            <a:ext cx="24041100" cy="515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FEMA, see </a:t>
            </a:r>
            <a:r>
              <a:rPr sz="4800" u="sng">
                <a:solidFill>
                  <a:srgbClr val="011993"/>
                </a:solidFill>
                <a:latin typeface="Trebuchet MS"/>
                <a:ea typeface="Trebuchet MS"/>
                <a:cs typeface="Trebuchet MS"/>
                <a:sym typeface="Trebuchet MS"/>
              </a:rPr>
              <a:t>http://www.fema.gov/what-mitigation</a:t>
            </a:r>
            <a:r>
              <a:rPr sz="4800">
                <a:latin typeface="Trebuchet MS"/>
                <a:ea typeface="Trebuchet MS"/>
                <a:cs typeface="Trebuchet MS"/>
                <a:sym typeface="Trebuchet MS"/>
              </a:rPr>
              <a:t>):</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a:t>
            </a:r>
            <a:r>
              <a:rPr i="1" sz="4800">
                <a:latin typeface="Trebuchet MS"/>
                <a:ea typeface="Trebuchet MS"/>
                <a:cs typeface="Trebuchet MS"/>
                <a:sym typeface="Trebuchet MS"/>
              </a:rPr>
              <a:t>Mitigation is the effort to reduce loss of life and property by lessening the impact of disasters. Mitigation is taking action </a:t>
            </a:r>
            <a:r>
              <a:rPr sz="4800">
                <a:latin typeface="Trebuchet MS"/>
                <a:ea typeface="Trebuchet MS"/>
                <a:cs typeface="Trebuchet MS"/>
                <a:sym typeface="Trebuchet MS"/>
              </a:rPr>
              <a:t>now</a:t>
            </a:r>
            <a:r>
              <a:rPr i="1" sz="4800">
                <a:latin typeface="Trebuchet MS"/>
                <a:ea typeface="Trebuchet MS"/>
                <a:cs typeface="Trebuchet MS"/>
                <a:sym typeface="Trebuchet MS"/>
              </a:rPr>
              <a:t>—before the next disaster—to reduce human and financial consequences later (analyzing risk, reducing risk, insuring against risk). Effective mitigation requires that we </a:t>
            </a:r>
            <a:r>
              <a:rPr sz="4800">
                <a:latin typeface="Trebuchet MS"/>
                <a:ea typeface="Trebuchet MS"/>
                <a:cs typeface="Trebuchet MS"/>
                <a:sym typeface="Trebuchet MS"/>
              </a:rPr>
              <a:t>all </a:t>
            </a:r>
            <a:r>
              <a:rPr i="1" sz="4800">
                <a:latin typeface="Trebuchet MS"/>
                <a:ea typeface="Trebuchet MS"/>
                <a:cs typeface="Trebuchet MS"/>
                <a:sym typeface="Trebuchet MS"/>
              </a:rPr>
              <a:t>understand local risks, address the hard choices, and invest in long-term community well-being. Without mitigation actions, we jeopardize our safety, financial security, and self-reliance.</a:t>
            </a:r>
            <a:r>
              <a:rPr sz="4800">
                <a:latin typeface="Trebuchet MS"/>
                <a:ea typeface="Trebuchet MS"/>
                <a:cs typeface="Trebuchet MS"/>
                <a:sym typeface="Trebuchet MS"/>
              </a:rPr>
              <a:t>"</a:t>
            </a:r>
          </a:p>
        </p:txBody>
      </p:sp>
      <p:grpSp>
        <p:nvGrpSpPr>
          <p:cNvPr id="102" name="Group 102"/>
          <p:cNvGrpSpPr/>
          <p:nvPr/>
        </p:nvGrpSpPr>
        <p:grpSpPr>
          <a:xfrm>
            <a:off x="88900" y="63500"/>
            <a:ext cx="24193500" cy="1778000"/>
            <a:chOff x="-50800" y="-50800"/>
            <a:chExt cx="24193500" cy="1778000"/>
          </a:xfrm>
        </p:grpSpPr>
        <p:pic>
          <p:nvPicPr>
            <p:cNvPr id="100"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01"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98"/>
                                        </p:tgtEl>
                                        <p:attrNameLst>
                                          <p:attrName>style.visibility</p:attrName>
                                        </p:attrNameLst>
                                      </p:cBhvr>
                                      <p:to>
                                        <p:strVal val="visible"/>
                                      </p:to>
                                    </p:set>
                                    <p:animEffect filter="dissolve" transition="in">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99"/>
                                        </p:tgtEl>
                                        <p:attrNameLst>
                                          <p:attrName>style.visibility</p:attrName>
                                        </p:attrNameLst>
                                      </p:cBhvr>
                                      <p:to>
                                        <p:strVal val="visible"/>
                                      </p:to>
                                    </p:set>
                                    <p:animEffect filter="dissolve" transition="in">
                                      <p:cBhvr>
                                        <p:cTn id="12"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8" grpId="1"/>
      <p:bldP build="whole" bldLvl="1" animBg="1" rev="0" advAuto="0" spid="99"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104" name="Shape 104"/>
          <p:cNvSpPr/>
          <p:nvPr/>
        </p:nvSpPr>
        <p:spPr>
          <a:xfrm>
            <a:off x="279400" y="2501900"/>
            <a:ext cx="24041100" cy="1028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R="457200" algn="l" defTabSz="457200">
              <a:spcBef>
                <a:spcPts val="500"/>
              </a:spcBef>
              <a:defRPr sz="1800">
                <a:solidFill>
                  <a:srgbClr val="000000"/>
                </a:solidFill>
              </a:defRPr>
            </a:pPr>
            <a:r>
              <a:rPr sz="4800">
                <a:latin typeface="Trebuchet MS"/>
                <a:ea typeface="Trebuchet MS"/>
                <a:cs typeface="Trebuchet MS"/>
                <a:sym typeface="Trebuchet MS"/>
              </a:rPr>
              <a:t>The recent </a:t>
            </a:r>
            <a:r>
              <a:rPr b="1" sz="4800">
                <a:latin typeface="Trebuchet MS"/>
                <a:ea typeface="Trebuchet MS"/>
                <a:cs typeface="Trebuchet MS"/>
                <a:sym typeface="Trebuchet MS"/>
              </a:rPr>
              <a:t>White House Executive Order</a:t>
            </a:r>
            <a:r>
              <a:rPr sz="4800">
                <a:latin typeface="Trebuchet MS"/>
                <a:ea typeface="Trebuchet MS"/>
                <a:cs typeface="Trebuchet MS"/>
                <a:sym typeface="Trebuchet MS"/>
              </a:rPr>
              <a:t> - Preparing the United States for the Impacts of Climate Change (see </a:t>
            </a:r>
            <a:r>
              <a:rPr sz="4800" u="sng">
                <a:solidFill>
                  <a:srgbClr val="011993"/>
                </a:solidFill>
                <a:latin typeface="Trebuchet MS"/>
                <a:ea typeface="Trebuchet MS"/>
                <a:cs typeface="Trebuchet MS"/>
                <a:sym typeface="Trebuchet MS"/>
              </a:rPr>
              <a:t>http://www.whitehouse.gov/the-press-office/2013/11/01/executive-order-preparing-united-states-impacts-climate-change</a:t>
            </a:r>
            <a:r>
              <a:rPr sz="4800">
                <a:latin typeface="Trebuchet MS"/>
                <a:ea typeface="Trebuchet MS"/>
                <a:cs typeface="Trebuchet MS"/>
                <a:sym typeface="Trebuchet MS"/>
              </a:rPr>
              <a:t>) does not apply the term mitigation and includes the term “mitigation of impacts” into “adaptation.” It defines: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(a) "preparedness" means actions taken to plan, organize, equip, train, and exercise to build, apply, and sustain the capabilities necessary to prevent, protect against, ameliorate the effects of, respond to, and recover from climate change related damages to life, health, property, livelihoods, ecosystems, and national security;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(b) "adaptation" means adjustment in natural or human systems in anticipation of or response to a changing environment in a way that effectively uses beneficial opportunities or reduces negative effects; and </a:t>
            </a:r>
            <a:endParaRPr sz="4800">
              <a:latin typeface="Trebuchet MS"/>
              <a:ea typeface="Trebuchet MS"/>
              <a:cs typeface="Trebuchet MS"/>
              <a:sym typeface="Trebuchet MS"/>
            </a:endParaRPr>
          </a:p>
          <a:p>
            <a:pPr lvl="0" marR="457200" algn="l" defTabSz="457200">
              <a:spcBef>
                <a:spcPts val="500"/>
              </a:spcBef>
              <a:defRPr sz="1800">
                <a:solidFill>
                  <a:srgbClr val="000000"/>
                </a:solidFill>
              </a:defRPr>
            </a:pPr>
            <a:r>
              <a:rPr sz="4800">
                <a:latin typeface="Trebuchet MS"/>
                <a:ea typeface="Trebuchet MS"/>
                <a:cs typeface="Trebuchet MS"/>
                <a:sym typeface="Trebuchet MS"/>
              </a:rPr>
              <a:t>(c) "resilience" means the ability to anticipate, prepare for, and adapt to changing conditions and withstand, respond to, and recover rapidly from disruptions. </a:t>
            </a:r>
          </a:p>
        </p:txBody>
      </p:sp>
      <p:grpSp>
        <p:nvGrpSpPr>
          <p:cNvPr id="107" name="Group 107"/>
          <p:cNvGrpSpPr/>
          <p:nvPr/>
        </p:nvGrpSpPr>
        <p:grpSpPr>
          <a:xfrm>
            <a:off x="88900" y="63500"/>
            <a:ext cx="24193500" cy="1778000"/>
            <a:chOff x="-50800" y="-50800"/>
            <a:chExt cx="24193500" cy="1778000"/>
          </a:xfrm>
        </p:grpSpPr>
        <p:pic>
          <p:nvPicPr>
            <p:cNvPr id="105"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106"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04"/>
                                        </p:tgtEl>
                                        <p:attrNameLst>
                                          <p:attrName>style.visibility</p:attrName>
                                        </p:attrNameLst>
                                      </p:cBhvr>
                                      <p:to>
                                        <p:strVal val="visible"/>
                                      </p:to>
                                    </p:set>
                                    <p:animEffect filter="dissolve" transition="in">
                                      <p:cBhvr>
                                        <p:cTn id="7"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 grpId="1"/>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