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70" r:id="rId2"/>
    <p:sldId id="271" r:id="rId3"/>
    <p:sldId id="272" r:id="rId4"/>
    <p:sldId id="273" r:id="rId5"/>
    <p:sldId id="274" r:id="rId6"/>
    <p:sldId id="275" r:id="rId7"/>
    <p:sldId id="281" r:id="rId8"/>
    <p:sldId id="276" r:id="rId9"/>
    <p:sldId id="277" r:id="rId10"/>
    <p:sldId id="280" r:id="rId11"/>
    <p:sldId id="278" r:id="rId12"/>
    <p:sldId id="279" r:id="rId13"/>
    <p:sldId id="282" r:id="rId14"/>
    <p:sldId id="262" r:id="rId15"/>
    <p:sldId id="263" r:id="rId16"/>
    <p:sldId id="264" r:id="rId17"/>
    <p:sldId id="265" r:id="rId18"/>
    <p:sldId id="268" r:id="rId19"/>
    <p:sldId id="26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316" autoAdjust="0"/>
  </p:normalViewPr>
  <p:slideViewPr>
    <p:cSldViewPr>
      <p:cViewPr varScale="1">
        <p:scale>
          <a:sx n="96" d="100"/>
          <a:sy n="96" d="100"/>
        </p:scale>
        <p:origin x="-1240"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D06168-808A-4691-93C4-B9A9E7F27629}" type="doc">
      <dgm:prSet loTypeId="urn:microsoft.com/office/officeart/2005/8/layout/balance1" loCatId="relationship" qsTypeId="urn:microsoft.com/office/officeart/2005/8/quickstyle/simple5" qsCatId="simple" csTypeId="urn:microsoft.com/office/officeart/2005/8/colors/accent1_3" csCatId="accent1" phldr="1"/>
      <dgm:spPr/>
      <dgm:t>
        <a:bodyPr/>
        <a:lstStyle/>
        <a:p>
          <a:endParaRPr lang="en-US"/>
        </a:p>
      </dgm:t>
    </dgm:pt>
    <dgm:pt modelId="{15964C76-70D3-4EF9-9EB4-A93FC78B49A7}">
      <dgm:prSet phldrT="[Text]"/>
      <dgm:spPr/>
      <dgm:t>
        <a:bodyPr/>
        <a:lstStyle/>
        <a:p>
          <a:r>
            <a:rPr lang="en-US" dirty="0" smtClean="0"/>
            <a:t>Funding</a:t>
          </a:r>
          <a:endParaRPr lang="en-US" dirty="0"/>
        </a:p>
      </dgm:t>
    </dgm:pt>
    <dgm:pt modelId="{4D66F698-6A9D-4169-BC4E-23335527BD7E}" type="parTrans" cxnId="{C7F02BE9-2FD0-4FEC-8D03-E5DD58589483}">
      <dgm:prSet/>
      <dgm:spPr/>
      <dgm:t>
        <a:bodyPr/>
        <a:lstStyle/>
        <a:p>
          <a:endParaRPr lang="en-US"/>
        </a:p>
      </dgm:t>
    </dgm:pt>
    <dgm:pt modelId="{C24EC1DF-9011-4F8D-A344-C70FAFEFEB92}" type="sibTrans" cxnId="{C7F02BE9-2FD0-4FEC-8D03-E5DD58589483}">
      <dgm:prSet/>
      <dgm:spPr/>
      <dgm:t>
        <a:bodyPr/>
        <a:lstStyle/>
        <a:p>
          <a:endParaRPr lang="en-US"/>
        </a:p>
      </dgm:t>
    </dgm:pt>
    <dgm:pt modelId="{45361F62-B282-4D46-8655-542250F2826A}">
      <dgm:prSet phldrT="[Text]"/>
      <dgm:spPr/>
      <dgm:t>
        <a:bodyPr/>
        <a:lstStyle/>
        <a:p>
          <a:r>
            <a:rPr lang="en-US" dirty="0" smtClean="0"/>
            <a:t>Government</a:t>
          </a:r>
          <a:endParaRPr lang="en-US" dirty="0"/>
        </a:p>
      </dgm:t>
    </dgm:pt>
    <dgm:pt modelId="{540735CC-9C77-4D2F-8604-78771FFE5E00}" type="parTrans" cxnId="{47438B8A-79FF-4CB7-BC28-7FB54CD7F13B}">
      <dgm:prSet/>
      <dgm:spPr/>
      <dgm:t>
        <a:bodyPr/>
        <a:lstStyle/>
        <a:p>
          <a:endParaRPr lang="en-US"/>
        </a:p>
      </dgm:t>
    </dgm:pt>
    <dgm:pt modelId="{40C0D10A-B7B1-4800-9F68-2634A0A0DF5A}" type="sibTrans" cxnId="{47438B8A-79FF-4CB7-BC28-7FB54CD7F13B}">
      <dgm:prSet/>
      <dgm:spPr/>
      <dgm:t>
        <a:bodyPr/>
        <a:lstStyle/>
        <a:p>
          <a:endParaRPr lang="en-US"/>
        </a:p>
      </dgm:t>
    </dgm:pt>
    <dgm:pt modelId="{1FA46EF8-84B2-4719-94D5-AF7B16EDA83D}">
      <dgm:prSet phldrT="[Text]"/>
      <dgm:spPr/>
      <dgm:t>
        <a:bodyPr/>
        <a:lstStyle/>
        <a:p>
          <a:r>
            <a:rPr lang="en-US" dirty="0" smtClean="0"/>
            <a:t>Infrastructure Revenue</a:t>
          </a:r>
          <a:endParaRPr lang="en-US" dirty="0"/>
        </a:p>
      </dgm:t>
    </dgm:pt>
    <dgm:pt modelId="{220637D5-B367-4F6B-A855-59499D252B12}" type="parTrans" cxnId="{93ADFF63-A5D2-4605-918F-7558295B2B88}">
      <dgm:prSet/>
      <dgm:spPr/>
      <dgm:t>
        <a:bodyPr/>
        <a:lstStyle/>
        <a:p>
          <a:endParaRPr lang="en-US"/>
        </a:p>
      </dgm:t>
    </dgm:pt>
    <dgm:pt modelId="{C73C4C13-436B-4852-B4B1-B2E4409A9369}" type="sibTrans" cxnId="{93ADFF63-A5D2-4605-918F-7558295B2B88}">
      <dgm:prSet/>
      <dgm:spPr/>
      <dgm:t>
        <a:bodyPr/>
        <a:lstStyle/>
        <a:p>
          <a:endParaRPr lang="en-US"/>
        </a:p>
      </dgm:t>
    </dgm:pt>
    <dgm:pt modelId="{2D208588-C7F4-4D6F-A38B-B1B311ABCA49}">
      <dgm:prSet phldrT="[Text]"/>
      <dgm:spPr/>
      <dgm:t>
        <a:bodyPr/>
        <a:lstStyle/>
        <a:p>
          <a:r>
            <a:rPr lang="en-US" dirty="0" smtClean="0"/>
            <a:t>Needs</a:t>
          </a:r>
          <a:endParaRPr lang="en-US" dirty="0"/>
        </a:p>
      </dgm:t>
    </dgm:pt>
    <dgm:pt modelId="{46D5205D-23DF-486E-A5F8-6754C6C13CF4}" type="parTrans" cxnId="{DFE92B33-6B51-4DCF-972C-93756946994E}">
      <dgm:prSet/>
      <dgm:spPr/>
      <dgm:t>
        <a:bodyPr/>
        <a:lstStyle/>
        <a:p>
          <a:endParaRPr lang="en-US"/>
        </a:p>
      </dgm:t>
    </dgm:pt>
    <dgm:pt modelId="{7D4D000C-8F5B-4F5F-973C-B6E4E4657498}" type="sibTrans" cxnId="{DFE92B33-6B51-4DCF-972C-93756946994E}">
      <dgm:prSet/>
      <dgm:spPr/>
      <dgm:t>
        <a:bodyPr/>
        <a:lstStyle/>
        <a:p>
          <a:endParaRPr lang="en-US"/>
        </a:p>
      </dgm:t>
    </dgm:pt>
    <dgm:pt modelId="{0796A864-103E-47AD-AEA4-0AF1C6DCEE92}">
      <dgm:prSet phldrT="[Text]"/>
      <dgm:spPr/>
      <dgm:t>
        <a:bodyPr/>
        <a:lstStyle/>
        <a:p>
          <a:r>
            <a:rPr lang="en-US" dirty="0" smtClean="0"/>
            <a:t>Maintenance</a:t>
          </a:r>
          <a:endParaRPr lang="en-US" dirty="0"/>
        </a:p>
      </dgm:t>
    </dgm:pt>
    <dgm:pt modelId="{C2D57005-83EC-4A4E-8A2B-E22986BF36AA}" type="parTrans" cxnId="{CA37F6D4-69F7-4BD2-8308-1B58598E3409}">
      <dgm:prSet/>
      <dgm:spPr/>
      <dgm:t>
        <a:bodyPr/>
        <a:lstStyle/>
        <a:p>
          <a:endParaRPr lang="en-US"/>
        </a:p>
      </dgm:t>
    </dgm:pt>
    <dgm:pt modelId="{7F9A8885-47FD-423F-B7DB-23D8DC6BA7BB}" type="sibTrans" cxnId="{CA37F6D4-69F7-4BD2-8308-1B58598E3409}">
      <dgm:prSet/>
      <dgm:spPr/>
      <dgm:t>
        <a:bodyPr/>
        <a:lstStyle/>
        <a:p>
          <a:endParaRPr lang="en-US"/>
        </a:p>
      </dgm:t>
    </dgm:pt>
    <dgm:pt modelId="{CA45A1D0-9E66-4D52-8A22-FFC52D5ED4A1}">
      <dgm:prSet phldrT="[Text]"/>
      <dgm:spPr/>
      <dgm:t>
        <a:bodyPr/>
        <a:lstStyle/>
        <a:p>
          <a:r>
            <a:rPr lang="en-US" dirty="0" smtClean="0"/>
            <a:t>Private</a:t>
          </a:r>
          <a:endParaRPr lang="en-US" dirty="0"/>
        </a:p>
      </dgm:t>
    </dgm:pt>
    <dgm:pt modelId="{24EDC21E-9A3F-4ABE-AD05-707C067BC3E3}" type="parTrans" cxnId="{76C99A77-8851-4A60-973B-E71C29EB2BA9}">
      <dgm:prSet/>
      <dgm:spPr/>
      <dgm:t>
        <a:bodyPr/>
        <a:lstStyle/>
        <a:p>
          <a:endParaRPr lang="en-US"/>
        </a:p>
      </dgm:t>
    </dgm:pt>
    <dgm:pt modelId="{2348F108-F4CF-4487-A570-EC032002AACC}" type="sibTrans" cxnId="{76C99A77-8851-4A60-973B-E71C29EB2BA9}">
      <dgm:prSet/>
      <dgm:spPr/>
      <dgm:t>
        <a:bodyPr/>
        <a:lstStyle/>
        <a:p>
          <a:endParaRPr lang="en-US"/>
        </a:p>
      </dgm:t>
    </dgm:pt>
    <dgm:pt modelId="{54146CC5-3B66-455C-B718-E9B32ED69DDB}">
      <dgm:prSet phldrT="[Text]"/>
      <dgm:spPr/>
      <dgm:t>
        <a:bodyPr/>
        <a:lstStyle/>
        <a:p>
          <a:r>
            <a:rPr lang="en-US" dirty="0" smtClean="0"/>
            <a:t>Improvements</a:t>
          </a:r>
          <a:endParaRPr lang="en-US" dirty="0"/>
        </a:p>
      </dgm:t>
    </dgm:pt>
    <dgm:pt modelId="{DEDF54AB-92A4-47EE-84F7-E7F85E55BD69}" type="parTrans" cxnId="{F44C15E0-EC84-4ADD-83BD-CDFD3136F366}">
      <dgm:prSet/>
      <dgm:spPr/>
      <dgm:t>
        <a:bodyPr/>
        <a:lstStyle/>
        <a:p>
          <a:endParaRPr lang="en-US"/>
        </a:p>
      </dgm:t>
    </dgm:pt>
    <dgm:pt modelId="{D0F486DC-49FA-4434-B114-54BCE02D7BDB}" type="sibTrans" cxnId="{F44C15E0-EC84-4ADD-83BD-CDFD3136F366}">
      <dgm:prSet/>
      <dgm:spPr/>
      <dgm:t>
        <a:bodyPr/>
        <a:lstStyle/>
        <a:p>
          <a:endParaRPr lang="en-US"/>
        </a:p>
      </dgm:t>
    </dgm:pt>
    <dgm:pt modelId="{1EDC39CF-83E6-4E6E-8AFA-30EAEA295DEA}">
      <dgm:prSet phldrT="[Text]"/>
      <dgm:spPr/>
      <dgm:t>
        <a:bodyPr/>
        <a:lstStyle/>
        <a:p>
          <a:r>
            <a:rPr lang="en-US" dirty="0" smtClean="0"/>
            <a:t>SLR Recovery</a:t>
          </a:r>
        </a:p>
      </dgm:t>
    </dgm:pt>
    <dgm:pt modelId="{0819594D-23B9-4EBF-A306-FCD4470839CB}" type="parTrans" cxnId="{DB628A30-AD3D-4DCD-BD0A-56290F8E574B}">
      <dgm:prSet/>
      <dgm:spPr/>
      <dgm:t>
        <a:bodyPr/>
        <a:lstStyle/>
        <a:p>
          <a:endParaRPr lang="en-US"/>
        </a:p>
      </dgm:t>
    </dgm:pt>
    <dgm:pt modelId="{C97CA061-C67F-4735-97E8-B12A3273C6EF}" type="sibTrans" cxnId="{DB628A30-AD3D-4DCD-BD0A-56290F8E574B}">
      <dgm:prSet/>
      <dgm:spPr/>
      <dgm:t>
        <a:bodyPr/>
        <a:lstStyle/>
        <a:p>
          <a:endParaRPr lang="en-US"/>
        </a:p>
      </dgm:t>
    </dgm:pt>
    <dgm:pt modelId="{F3BC9601-2432-4ADB-B50F-AFA9D5DECDE5}">
      <dgm:prSet phldrT="[Text]"/>
      <dgm:spPr/>
      <dgm:t>
        <a:bodyPr/>
        <a:lstStyle/>
        <a:p>
          <a:r>
            <a:rPr lang="en-US" dirty="0" smtClean="0"/>
            <a:t>SLR Resilience</a:t>
          </a:r>
        </a:p>
      </dgm:t>
    </dgm:pt>
    <dgm:pt modelId="{57B08C08-5849-4AFA-B6DE-5441B4DAD050}" type="parTrans" cxnId="{E27DB579-A820-4A86-8E02-F6E444912D9F}">
      <dgm:prSet/>
      <dgm:spPr/>
      <dgm:t>
        <a:bodyPr/>
        <a:lstStyle/>
        <a:p>
          <a:endParaRPr lang="en-US"/>
        </a:p>
      </dgm:t>
    </dgm:pt>
    <dgm:pt modelId="{7CB1EC79-9C25-4EA6-B34B-6E8D4C12620D}" type="sibTrans" cxnId="{E27DB579-A820-4A86-8E02-F6E444912D9F}">
      <dgm:prSet/>
      <dgm:spPr/>
      <dgm:t>
        <a:bodyPr/>
        <a:lstStyle/>
        <a:p>
          <a:endParaRPr lang="en-US"/>
        </a:p>
      </dgm:t>
    </dgm:pt>
    <dgm:pt modelId="{BF593A3F-B464-4D43-B0A4-3DA75BDE3DA0}" type="pres">
      <dgm:prSet presAssocID="{36D06168-808A-4691-93C4-B9A9E7F27629}" presName="outerComposite" presStyleCnt="0">
        <dgm:presLayoutVars>
          <dgm:chMax val="2"/>
          <dgm:animLvl val="lvl"/>
          <dgm:resizeHandles val="exact"/>
        </dgm:presLayoutVars>
      </dgm:prSet>
      <dgm:spPr/>
      <dgm:t>
        <a:bodyPr/>
        <a:lstStyle/>
        <a:p>
          <a:endParaRPr lang="en-US"/>
        </a:p>
      </dgm:t>
    </dgm:pt>
    <dgm:pt modelId="{616DBD54-6225-4F82-AB49-B072924AE91D}" type="pres">
      <dgm:prSet presAssocID="{36D06168-808A-4691-93C4-B9A9E7F27629}" presName="dummyMaxCanvas" presStyleCnt="0"/>
      <dgm:spPr/>
    </dgm:pt>
    <dgm:pt modelId="{26CDC45F-960A-4E8D-89E1-9D53448609A8}" type="pres">
      <dgm:prSet presAssocID="{36D06168-808A-4691-93C4-B9A9E7F27629}" presName="parentComposite" presStyleCnt="0"/>
      <dgm:spPr/>
    </dgm:pt>
    <dgm:pt modelId="{0E0F0AE8-007C-4FC5-80B4-D65B4655FD89}" type="pres">
      <dgm:prSet presAssocID="{36D06168-808A-4691-93C4-B9A9E7F27629}" presName="parent1" presStyleLbl="alignAccFollowNode1" presStyleIdx="0" presStyleCnt="4">
        <dgm:presLayoutVars>
          <dgm:chMax val="4"/>
        </dgm:presLayoutVars>
      </dgm:prSet>
      <dgm:spPr/>
      <dgm:t>
        <a:bodyPr/>
        <a:lstStyle/>
        <a:p>
          <a:endParaRPr lang="en-US"/>
        </a:p>
      </dgm:t>
    </dgm:pt>
    <dgm:pt modelId="{FA7467C1-D8AA-4168-A381-5549257C26D6}" type="pres">
      <dgm:prSet presAssocID="{36D06168-808A-4691-93C4-B9A9E7F27629}" presName="parent2" presStyleLbl="alignAccFollowNode1" presStyleIdx="1" presStyleCnt="4">
        <dgm:presLayoutVars>
          <dgm:chMax val="4"/>
        </dgm:presLayoutVars>
      </dgm:prSet>
      <dgm:spPr/>
      <dgm:t>
        <a:bodyPr/>
        <a:lstStyle/>
        <a:p>
          <a:endParaRPr lang="en-US"/>
        </a:p>
      </dgm:t>
    </dgm:pt>
    <dgm:pt modelId="{00390F1A-C773-4E77-A3E4-8D7570749A59}" type="pres">
      <dgm:prSet presAssocID="{36D06168-808A-4691-93C4-B9A9E7F27629}" presName="childrenComposite" presStyleCnt="0"/>
      <dgm:spPr/>
    </dgm:pt>
    <dgm:pt modelId="{9F549A10-E784-43BC-B674-920B35F2177D}" type="pres">
      <dgm:prSet presAssocID="{36D06168-808A-4691-93C4-B9A9E7F27629}" presName="dummyMaxCanvas_ChildArea" presStyleCnt="0"/>
      <dgm:spPr/>
    </dgm:pt>
    <dgm:pt modelId="{1406B37E-C5BE-403F-8941-E2F651E799B8}" type="pres">
      <dgm:prSet presAssocID="{36D06168-808A-4691-93C4-B9A9E7F27629}" presName="fulcrum" presStyleLbl="alignAccFollowNode1" presStyleIdx="2" presStyleCnt="4"/>
      <dgm:spPr/>
    </dgm:pt>
    <dgm:pt modelId="{E8CDA224-F109-4499-9A84-8438A235CF17}" type="pres">
      <dgm:prSet presAssocID="{36D06168-808A-4691-93C4-B9A9E7F27629}" presName="balance_34" presStyleLbl="alignAccFollowNode1" presStyleIdx="3" presStyleCnt="4">
        <dgm:presLayoutVars>
          <dgm:bulletEnabled val="1"/>
        </dgm:presLayoutVars>
      </dgm:prSet>
      <dgm:spPr/>
    </dgm:pt>
    <dgm:pt modelId="{C1D514FB-C271-464E-87F1-D8D30316CAAF}" type="pres">
      <dgm:prSet presAssocID="{36D06168-808A-4691-93C4-B9A9E7F27629}" presName="right_34_1" presStyleLbl="node1" presStyleIdx="0" presStyleCnt="7">
        <dgm:presLayoutVars>
          <dgm:bulletEnabled val="1"/>
        </dgm:presLayoutVars>
      </dgm:prSet>
      <dgm:spPr/>
      <dgm:t>
        <a:bodyPr/>
        <a:lstStyle/>
        <a:p>
          <a:endParaRPr lang="en-US"/>
        </a:p>
      </dgm:t>
    </dgm:pt>
    <dgm:pt modelId="{D3844CC0-681C-4BCF-9837-EFA9AE63D9D9}" type="pres">
      <dgm:prSet presAssocID="{36D06168-808A-4691-93C4-B9A9E7F27629}" presName="right_34_2" presStyleLbl="node1" presStyleIdx="1" presStyleCnt="7">
        <dgm:presLayoutVars>
          <dgm:bulletEnabled val="1"/>
        </dgm:presLayoutVars>
      </dgm:prSet>
      <dgm:spPr/>
      <dgm:t>
        <a:bodyPr/>
        <a:lstStyle/>
        <a:p>
          <a:endParaRPr lang="en-US"/>
        </a:p>
      </dgm:t>
    </dgm:pt>
    <dgm:pt modelId="{CECF68F7-1EF9-44B1-9239-11130DE0DBD3}" type="pres">
      <dgm:prSet presAssocID="{36D06168-808A-4691-93C4-B9A9E7F27629}" presName="right_34_3" presStyleLbl="node1" presStyleIdx="2" presStyleCnt="7">
        <dgm:presLayoutVars>
          <dgm:bulletEnabled val="1"/>
        </dgm:presLayoutVars>
      </dgm:prSet>
      <dgm:spPr/>
      <dgm:t>
        <a:bodyPr/>
        <a:lstStyle/>
        <a:p>
          <a:endParaRPr lang="en-US"/>
        </a:p>
      </dgm:t>
    </dgm:pt>
    <dgm:pt modelId="{9D8DFAB3-6EC8-4B7F-8F33-E55CC75C1144}" type="pres">
      <dgm:prSet presAssocID="{36D06168-808A-4691-93C4-B9A9E7F27629}" presName="right_34_4" presStyleLbl="node1" presStyleIdx="3" presStyleCnt="7">
        <dgm:presLayoutVars>
          <dgm:bulletEnabled val="1"/>
        </dgm:presLayoutVars>
      </dgm:prSet>
      <dgm:spPr/>
      <dgm:t>
        <a:bodyPr/>
        <a:lstStyle/>
        <a:p>
          <a:endParaRPr lang="en-US"/>
        </a:p>
      </dgm:t>
    </dgm:pt>
    <dgm:pt modelId="{E8AFC8B1-CB65-4B6D-933D-DBB5247F20E6}" type="pres">
      <dgm:prSet presAssocID="{36D06168-808A-4691-93C4-B9A9E7F27629}" presName="left_34_1" presStyleLbl="node1" presStyleIdx="4" presStyleCnt="7">
        <dgm:presLayoutVars>
          <dgm:bulletEnabled val="1"/>
        </dgm:presLayoutVars>
      </dgm:prSet>
      <dgm:spPr/>
      <dgm:t>
        <a:bodyPr/>
        <a:lstStyle/>
        <a:p>
          <a:endParaRPr lang="en-US"/>
        </a:p>
      </dgm:t>
    </dgm:pt>
    <dgm:pt modelId="{29105AB7-EF0B-4211-A591-06EDEC1D43FE}" type="pres">
      <dgm:prSet presAssocID="{36D06168-808A-4691-93C4-B9A9E7F27629}" presName="left_34_2" presStyleLbl="node1" presStyleIdx="5" presStyleCnt="7">
        <dgm:presLayoutVars>
          <dgm:bulletEnabled val="1"/>
        </dgm:presLayoutVars>
      </dgm:prSet>
      <dgm:spPr/>
      <dgm:t>
        <a:bodyPr/>
        <a:lstStyle/>
        <a:p>
          <a:endParaRPr lang="en-US"/>
        </a:p>
      </dgm:t>
    </dgm:pt>
    <dgm:pt modelId="{77E82D7B-DCF9-43C6-AF94-7EEC043F58E4}" type="pres">
      <dgm:prSet presAssocID="{36D06168-808A-4691-93C4-B9A9E7F27629}" presName="left_34_3" presStyleLbl="node1" presStyleIdx="6" presStyleCnt="7">
        <dgm:presLayoutVars>
          <dgm:bulletEnabled val="1"/>
        </dgm:presLayoutVars>
      </dgm:prSet>
      <dgm:spPr/>
      <dgm:t>
        <a:bodyPr/>
        <a:lstStyle/>
        <a:p>
          <a:endParaRPr lang="en-US"/>
        </a:p>
      </dgm:t>
    </dgm:pt>
  </dgm:ptLst>
  <dgm:cxnLst>
    <dgm:cxn modelId="{A8189B0B-9B0A-1E4C-9A18-0E5EFC85FB1E}" type="presOf" srcId="{36D06168-808A-4691-93C4-B9A9E7F27629}" destId="{BF593A3F-B464-4D43-B0A4-3DA75BDE3DA0}" srcOrd="0" destOrd="0" presId="urn:microsoft.com/office/officeart/2005/8/layout/balance1"/>
    <dgm:cxn modelId="{CA37F6D4-69F7-4BD2-8308-1B58598E3409}" srcId="{2D208588-C7F4-4D6F-A38B-B1B311ABCA49}" destId="{0796A864-103E-47AD-AEA4-0AF1C6DCEE92}" srcOrd="0" destOrd="0" parTransId="{C2D57005-83EC-4A4E-8A2B-E22986BF36AA}" sibTransId="{7F9A8885-47FD-423F-B7DB-23D8DC6BA7BB}"/>
    <dgm:cxn modelId="{DB628A30-AD3D-4DCD-BD0A-56290F8E574B}" srcId="{2D208588-C7F4-4D6F-A38B-B1B311ABCA49}" destId="{1EDC39CF-83E6-4E6E-8AFA-30EAEA295DEA}" srcOrd="2" destOrd="0" parTransId="{0819594D-23B9-4EBF-A306-FCD4470839CB}" sibTransId="{C97CA061-C67F-4735-97E8-B12A3273C6EF}"/>
    <dgm:cxn modelId="{93ADFF63-A5D2-4605-918F-7558295B2B88}" srcId="{15964C76-70D3-4EF9-9EB4-A93FC78B49A7}" destId="{1FA46EF8-84B2-4719-94D5-AF7B16EDA83D}" srcOrd="2" destOrd="0" parTransId="{220637D5-B367-4F6B-A855-59499D252B12}" sibTransId="{C73C4C13-436B-4852-B4B1-B2E4409A9369}"/>
    <dgm:cxn modelId="{3297AC98-9222-A046-8AED-C497C7CFAC86}" type="presOf" srcId="{45361F62-B282-4D46-8655-542250F2826A}" destId="{E8AFC8B1-CB65-4B6D-933D-DBB5247F20E6}" srcOrd="0" destOrd="0" presId="urn:microsoft.com/office/officeart/2005/8/layout/balance1"/>
    <dgm:cxn modelId="{0EFDC18F-7B38-2749-85E9-A578DDFDA2DC}" type="presOf" srcId="{CA45A1D0-9E66-4D52-8A22-FFC52D5ED4A1}" destId="{29105AB7-EF0B-4211-A591-06EDEC1D43FE}" srcOrd="0" destOrd="0" presId="urn:microsoft.com/office/officeart/2005/8/layout/balance1"/>
    <dgm:cxn modelId="{8A7EA6AB-9B78-7F4B-A44B-1EA1EB4556B6}" type="presOf" srcId="{0796A864-103E-47AD-AEA4-0AF1C6DCEE92}" destId="{C1D514FB-C271-464E-87F1-D8D30316CAAF}" srcOrd="0" destOrd="0" presId="urn:microsoft.com/office/officeart/2005/8/layout/balance1"/>
    <dgm:cxn modelId="{76C99A77-8851-4A60-973B-E71C29EB2BA9}" srcId="{15964C76-70D3-4EF9-9EB4-A93FC78B49A7}" destId="{CA45A1D0-9E66-4D52-8A22-FFC52D5ED4A1}" srcOrd="1" destOrd="0" parTransId="{24EDC21E-9A3F-4ABE-AD05-707C067BC3E3}" sibTransId="{2348F108-F4CF-4487-A570-EC032002AACC}"/>
    <dgm:cxn modelId="{DFE92B33-6B51-4DCF-972C-93756946994E}" srcId="{36D06168-808A-4691-93C4-B9A9E7F27629}" destId="{2D208588-C7F4-4D6F-A38B-B1B311ABCA49}" srcOrd="1" destOrd="0" parTransId="{46D5205D-23DF-486E-A5F8-6754C6C13CF4}" sibTransId="{7D4D000C-8F5B-4F5F-973C-B6E4E4657498}"/>
    <dgm:cxn modelId="{92FE15A7-6309-7949-8848-5923DB2E488D}" type="presOf" srcId="{2D208588-C7F4-4D6F-A38B-B1B311ABCA49}" destId="{FA7467C1-D8AA-4168-A381-5549257C26D6}" srcOrd="0" destOrd="0" presId="urn:microsoft.com/office/officeart/2005/8/layout/balance1"/>
    <dgm:cxn modelId="{684EC171-6B67-2D42-A4D5-7A4CC8397BAD}" type="presOf" srcId="{F3BC9601-2432-4ADB-B50F-AFA9D5DECDE5}" destId="{9D8DFAB3-6EC8-4B7F-8F33-E55CC75C1144}" srcOrd="0" destOrd="0" presId="urn:microsoft.com/office/officeart/2005/8/layout/balance1"/>
    <dgm:cxn modelId="{94AE5932-0FBD-C74B-89C9-9F16E04AFA7B}" type="presOf" srcId="{15964C76-70D3-4EF9-9EB4-A93FC78B49A7}" destId="{0E0F0AE8-007C-4FC5-80B4-D65B4655FD89}" srcOrd="0" destOrd="0" presId="urn:microsoft.com/office/officeart/2005/8/layout/balance1"/>
    <dgm:cxn modelId="{C7F02BE9-2FD0-4FEC-8D03-E5DD58589483}" srcId="{36D06168-808A-4691-93C4-B9A9E7F27629}" destId="{15964C76-70D3-4EF9-9EB4-A93FC78B49A7}" srcOrd="0" destOrd="0" parTransId="{4D66F698-6A9D-4169-BC4E-23335527BD7E}" sibTransId="{C24EC1DF-9011-4F8D-A344-C70FAFEFEB92}"/>
    <dgm:cxn modelId="{F809BF29-7282-6442-AFAB-C21266C433EF}" type="presOf" srcId="{1EDC39CF-83E6-4E6E-8AFA-30EAEA295DEA}" destId="{CECF68F7-1EF9-44B1-9239-11130DE0DBD3}" srcOrd="0" destOrd="0" presId="urn:microsoft.com/office/officeart/2005/8/layout/balance1"/>
    <dgm:cxn modelId="{47438B8A-79FF-4CB7-BC28-7FB54CD7F13B}" srcId="{15964C76-70D3-4EF9-9EB4-A93FC78B49A7}" destId="{45361F62-B282-4D46-8655-542250F2826A}" srcOrd="0" destOrd="0" parTransId="{540735CC-9C77-4D2F-8604-78771FFE5E00}" sibTransId="{40C0D10A-B7B1-4800-9F68-2634A0A0DF5A}"/>
    <dgm:cxn modelId="{9C0D6C46-E055-804C-8AEA-1720B7342C89}" type="presOf" srcId="{54146CC5-3B66-455C-B718-E9B32ED69DDB}" destId="{D3844CC0-681C-4BCF-9837-EFA9AE63D9D9}" srcOrd="0" destOrd="0" presId="urn:microsoft.com/office/officeart/2005/8/layout/balance1"/>
    <dgm:cxn modelId="{8CA10D99-2091-ED48-979F-3738D8E97431}" type="presOf" srcId="{1FA46EF8-84B2-4719-94D5-AF7B16EDA83D}" destId="{77E82D7B-DCF9-43C6-AF94-7EEC043F58E4}" srcOrd="0" destOrd="0" presId="urn:microsoft.com/office/officeart/2005/8/layout/balance1"/>
    <dgm:cxn modelId="{F44C15E0-EC84-4ADD-83BD-CDFD3136F366}" srcId="{2D208588-C7F4-4D6F-A38B-B1B311ABCA49}" destId="{54146CC5-3B66-455C-B718-E9B32ED69DDB}" srcOrd="1" destOrd="0" parTransId="{DEDF54AB-92A4-47EE-84F7-E7F85E55BD69}" sibTransId="{D0F486DC-49FA-4434-B114-54BCE02D7BDB}"/>
    <dgm:cxn modelId="{E27DB579-A820-4A86-8E02-F6E444912D9F}" srcId="{2D208588-C7F4-4D6F-A38B-B1B311ABCA49}" destId="{F3BC9601-2432-4ADB-B50F-AFA9D5DECDE5}" srcOrd="3" destOrd="0" parTransId="{57B08C08-5849-4AFA-B6DE-5441B4DAD050}" sibTransId="{7CB1EC79-9C25-4EA6-B34B-6E8D4C12620D}"/>
    <dgm:cxn modelId="{1BF650DE-4F7B-1947-9982-8F78501580E7}" type="presParOf" srcId="{BF593A3F-B464-4D43-B0A4-3DA75BDE3DA0}" destId="{616DBD54-6225-4F82-AB49-B072924AE91D}" srcOrd="0" destOrd="0" presId="urn:microsoft.com/office/officeart/2005/8/layout/balance1"/>
    <dgm:cxn modelId="{1ED1A180-401B-A049-8AF3-4CA572037BEE}" type="presParOf" srcId="{BF593A3F-B464-4D43-B0A4-3DA75BDE3DA0}" destId="{26CDC45F-960A-4E8D-89E1-9D53448609A8}" srcOrd="1" destOrd="0" presId="urn:microsoft.com/office/officeart/2005/8/layout/balance1"/>
    <dgm:cxn modelId="{580D0957-BD64-B848-9AA0-F355DFB5C332}" type="presParOf" srcId="{26CDC45F-960A-4E8D-89E1-9D53448609A8}" destId="{0E0F0AE8-007C-4FC5-80B4-D65B4655FD89}" srcOrd="0" destOrd="0" presId="urn:microsoft.com/office/officeart/2005/8/layout/balance1"/>
    <dgm:cxn modelId="{A0A3194A-4ED6-FB41-85B8-03276B3957F7}" type="presParOf" srcId="{26CDC45F-960A-4E8D-89E1-9D53448609A8}" destId="{FA7467C1-D8AA-4168-A381-5549257C26D6}" srcOrd="1" destOrd="0" presId="urn:microsoft.com/office/officeart/2005/8/layout/balance1"/>
    <dgm:cxn modelId="{9196A13B-17A8-484B-A31E-A613BCAB727F}" type="presParOf" srcId="{BF593A3F-B464-4D43-B0A4-3DA75BDE3DA0}" destId="{00390F1A-C773-4E77-A3E4-8D7570749A59}" srcOrd="2" destOrd="0" presId="urn:microsoft.com/office/officeart/2005/8/layout/balance1"/>
    <dgm:cxn modelId="{2BE1DDE4-08CA-3940-BC8B-9763F6DFC2A1}" type="presParOf" srcId="{00390F1A-C773-4E77-A3E4-8D7570749A59}" destId="{9F549A10-E784-43BC-B674-920B35F2177D}" srcOrd="0" destOrd="0" presId="urn:microsoft.com/office/officeart/2005/8/layout/balance1"/>
    <dgm:cxn modelId="{CAF5A398-19B8-BC4B-8FBE-0C42144114AB}" type="presParOf" srcId="{00390F1A-C773-4E77-A3E4-8D7570749A59}" destId="{1406B37E-C5BE-403F-8941-E2F651E799B8}" srcOrd="1" destOrd="0" presId="urn:microsoft.com/office/officeart/2005/8/layout/balance1"/>
    <dgm:cxn modelId="{87CA3962-96E1-B74B-8D3D-0BA5191FC259}" type="presParOf" srcId="{00390F1A-C773-4E77-A3E4-8D7570749A59}" destId="{E8CDA224-F109-4499-9A84-8438A235CF17}" srcOrd="2" destOrd="0" presId="urn:microsoft.com/office/officeart/2005/8/layout/balance1"/>
    <dgm:cxn modelId="{90136321-A113-E144-A7EB-16E1DACAB49C}" type="presParOf" srcId="{00390F1A-C773-4E77-A3E4-8D7570749A59}" destId="{C1D514FB-C271-464E-87F1-D8D30316CAAF}" srcOrd="3" destOrd="0" presId="urn:microsoft.com/office/officeart/2005/8/layout/balance1"/>
    <dgm:cxn modelId="{9CD68433-AFCE-784D-8AAF-1CC25C0EB4DB}" type="presParOf" srcId="{00390F1A-C773-4E77-A3E4-8D7570749A59}" destId="{D3844CC0-681C-4BCF-9837-EFA9AE63D9D9}" srcOrd="4" destOrd="0" presId="urn:microsoft.com/office/officeart/2005/8/layout/balance1"/>
    <dgm:cxn modelId="{34BD4EC1-A016-0145-8FC7-62EA67875E69}" type="presParOf" srcId="{00390F1A-C773-4E77-A3E4-8D7570749A59}" destId="{CECF68F7-1EF9-44B1-9239-11130DE0DBD3}" srcOrd="5" destOrd="0" presId="urn:microsoft.com/office/officeart/2005/8/layout/balance1"/>
    <dgm:cxn modelId="{78923B7C-B055-A245-81D0-8CE152F553C8}" type="presParOf" srcId="{00390F1A-C773-4E77-A3E4-8D7570749A59}" destId="{9D8DFAB3-6EC8-4B7F-8F33-E55CC75C1144}" srcOrd="6" destOrd="0" presId="urn:microsoft.com/office/officeart/2005/8/layout/balance1"/>
    <dgm:cxn modelId="{074DB0CD-C9DB-894E-AD5A-05147E23BC5F}" type="presParOf" srcId="{00390F1A-C773-4E77-A3E4-8D7570749A59}" destId="{E8AFC8B1-CB65-4B6D-933D-DBB5247F20E6}" srcOrd="7" destOrd="0" presId="urn:microsoft.com/office/officeart/2005/8/layout/balance1"/>
    <dgm:cxn modelId="{05538500-0F22-214F-9CB8-4697133CA668}" type="presParOf" srcId="{00390F1A-C773-4E77-A3E4-8D7570749A59}" destId="{29105AB7-EF0B-4211-A591-06EDEC1D43FE}" srcOrd="8" destOrd="0" presId="urn:microsoft.com/office/officeart/2005/8/layout/balance1"/>
    <dgm:cxn modelId="{579D3664-5F8B-BE44-8205-A0B32F16D7DD}" type="presParOf" srcId="{00390F1A-C773-4E77-A3E4-8D7570749A59}" destId="{77E82D7B-DCF9-43C6-AF94-7EEC043F58E4}" srcOrd="9"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0F0AE8-007C-4FC5-80B4-D65B4655FD89}">
      <dsp:nvSpPr>
        <dsp:cNvPr id="0" name=""/>
        <dsp:cNvSpPr/>
      </dsp:nvSpPr>
      <dsp:spPr>
        <a:xfrm>
          <a:off x="242506" y="447675"/>
          <a:ext cx="1455039" cy="808355"/>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1">
              <a:alpha val="90000"/>
              <a:tint val="4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Funding</a:t>
          </a:r>
          <a:endParaRPr lang="en-US" sz="2900" kern="1200" dirty="0"/>
        </a:p>
      </dsp:txBody>
      <dsp:txXfrm>
        <a:off x="266182" y="471351"/>
        <a:ext cx="1407687" cy="761003"/>
      </dsp:txXfrm>
    </dsp:sp>
    <dsp:sp modelId="{FA7467C1-D8AA-4168-A381-5549257C26D6}">
      <dsp:nvSpPr>
        <dsp:cNvPr id="0" name=""/>
        <dsp:cNvSpPr/>
      </dsp:nvSpPr>
      <dsp:spPr>
        <a:xfrm>
          <a:off x="2344229" y="447675"/>
          <a:ext cx="1455039" cy="808355"/>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1">
              <a:alpha val="90000"/>
              <a:tint val="4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Needs</a:t>
          </a:r>
          <a:endParaRPr lang="en-US" sz="2900" kern="1200" dirty="0"/>
        </a:p>
      </dsp:txBody>
      <dsp:txXfrm>
        <a:off x="2367905" y="471351"/>
        <a:ext cx="1407687" cy="761003"/>
      </dsp:txXfrm>
    </dsp:sp>
    <dsp:sp modelId="{1406B37E-C5BE-403F-8941-E2F651E799B8}">
      <dsp:nvSpPr>
        <dsp:cNvPr id="0" name=""/>
        <dsp:cNvSpPr/>
      </dsp:nvSpPr>
      <dsp:spPr>
        <a:xfrm>
          <a:off x="1717754" y="3883183"/>
          <a:ext cx="606266" cy="606266"/>
        </a:xfrm>
        <a:prstGeom prst="triangle">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1">
              <a:alpha val="90000"/>
              <a:tint val="4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sp>
    <dsp:sp modelId="{E8CDA224-F109-4499-9A84-8438A235CF17}">
      <dsp:nvSpPr>
        <dsp:cNvPr id="0" name=""/>
        <dsp:cNvSpPr/>
      </dsp:nvSpPr>
      <dsp:spPr>
        <a:xfrm rot="240000">
          <a:off x="201533" y="3623391"/>
          <a:ext cx="3638708" cy="254443"/>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1">
              <a:alpha val="90000"/>
              <a:tint val="4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sp>
    <dsp:sp modelId="{C1D514FB-C271-464E-87F1-D8D30316CAAF}">
      <dsp:nvSpPr>
        <dsp:cNvPr id="0" name=""/>
        <dsp:cNvSpPr/>
      </dsp:nvSpPr>
      <dsp:spPr>
        <a:xfrm rot="240000">
          <a:off x="2390176" y="3165002"/>
          <a:ext cx="1443979" cy="498670"/>
        </a:xfrm>
        <a:prstGeom prst="roundRect">
          <a:avLst/>
        </a:prstGeom>
        <a:gradFill rotWithShape="0">
          <a:gsLst>
            <a:gs pos="0">
              <a:schemeClr val="accent1">
                <a:shade val="80000"/>
                <a:hueOff val="0"/>
                <a:satOff val="0"/>
                <a:lumOff val="0"/>
                <a:alphaOff val="0"/>
                <a:shade val="63000"/>
              </a:schemeClr>
            </a:gs>
            <a:gs pos="30000">
              <a:schemeClr val="accent1">
                <a:shade val="80000"/>
                <a:hueOff val="0"/>
                <a:satOff val="0"/>
                <a:lumOff val="0"/>
                <a:alphaOff val="0"/>
                <a:shade val="90000"/>
                <a:satMod val="110000"/>
              </a:schemeClr>
            </a:gs>
            <a:gs pos="45000">
              <a:schemeClr val="accent1">
                <a:shade val="80000"/>
                <a:hueOff val="0"/>
                <a:satOff val="0"/>
                <a:lumOff val="0"/>
                <a:alphaOff val="0"/>
                <a:shade val="100000"/>
                <a:satMod val="118000"/>
              </a:schemeClr>
            </a:gs>
            <a:gs pos="55000">
              <a:schemeClr val="accent1">
                <a:shade val="80000"/>
                <a:hueOff val="0"/>
                <a:satOff val="0"/>
                <a:lumOff val="0"/>
                <a:alphaOff val="0"/>
                <a:shade val="100000"/>
                <a:satMod val="118000"/>
              </a:schemeClr>
            </a:gs>
            <a:gs pos="73000">
              <a:schemeClr val="accent1">
                <a:shade val="80000"/>
                <a:hueOff val="0"/>
                <a:satOff val="0"/>
                <a:lumOff val="0"/>
                <a:alphaOff val="0"/>
                <a:shade val="90000"/>
                <a:satMod val="110000"/>
              </a:schemeClr>
            </a:gs>
            <a:gs pos="100000">
              <a:schemeClr val="accent1">
                <a:shade val="80000"/>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shade val="80000"/>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Maintenance</a:t>
          </a:r>
          <a:endParaRPr lang="en-US" sz="1200" kern="1200" dirty="0"/>
        </a:p>
      </dsp:txBody>
      <dsp:txXfrm>
        <a:off x="2414519" y="3189345"/>
        <a:ext cx="1395293" cy="449984"/>
      </dsp:txXfrm>
    </dsp:sp>
    <dsp:sp modelId="{D3844CC0-681C-4BCF-9837-EFA9AE63D9D9}">
      <dsp:nvSpPr>
        <dsp:cNvPr id="0" name=""/>
        <dsp:cNvSpPr/>
      </dsp:nvSpPr>
      <dsp:spPr>
        <a:xfrm rot="240000">
          <a:off x="2430594" y="2631488"/>
          <a:ext cx="1443979" cy="498670"/>
        </a:xfrm>
        <a:prstGeom prst="roundRect">
          <a:avLst/>
        </a:prstGeom>
        <a:gradFill rotWithShape="0">
          <a:gsLst>
            <a:gs pos="0">
              <a:schemeClr val="accent1">
                <a:shade val="80000"/>
                <a:hueOff val="118259"/>
                <a:satOff val="-6641"/>
                <a:lumOff val="5727"/>
                <a:alphaOff val="0"/>
                <a:shade val="63000"/>
              </a:schemeClr>
            </a:gs>
            <a:gs pos="30000">
              <a:schemeClr val="accent1">
                <a:shade val="80000"/>
                <a:hueOff val="118259"/>
                <a:satOff val="-6641"/>
                <a:lumOff val="5727"/>
                <a:alphaOff val="0"/>
                <a:shade val="90000"/>
                <a:satMod val="110000"/>
              </a:schemeClr>
            </a:gs>
            <a:gs pos="45000">
              <a:schemeClr val="accent1">
                <a:shade val="80000"/>
                <a:hueOff val="118259"/>
                <a:satOff val="-6641"/>
                <a:lumOff val="5727"/>
                <a:alphaOff val="0"/>
                <a:shade val="100000"/>
                <a:satMod val="118000"/>
              </a:schemeClr>
            </a:gs>
            <a:gs pos="55000">
              <a:schemeClr val="accent1">
                <a:shade val="80000"/>
                <a:hueOff val="118259"/>
                <a:satOff val="-6641"/>
                <a:lumOff val="5727"/>
                <a:alphaOff val="0"/>
                <a:shade val="100000"/>
                <a:satMod val="118000"/>
              </a:schemeClr>
            </a:gs>
            <a:gs pos="73000">
              <a:schemeClr val="accent1">
                <a:shade val="80000"/>
                <a:hueOff val="118259"/>
                <a:satOff val="-6641"/>
                <a:lumOff val="5727"/>
                <a:alphaOff val="0"/>
                <a:shade val="90000"/>
                <a:satMod val="110000"/>
              </a:schemeClr>
            </a:gs>
            <a:gs pos="100000">
              <a:schemeClr val="accent1">
                <a:shade val="80000"/>
                <a:hueOff val="118259"/>
                <a:satOff val="-6641"/>
                <a:lumOff val="5727"/>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shade val="80000"/>
              <a:hueOff val="118259"/>
              <a:satOff val="-6641"/>
              <a:lumOff val="5727"/>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Improvements</a:t>
          </a:r>
          <a:endParaRPr lang="en-US" sz="1200" kern="1200" dirty="0"/>
        </a:p>
      </dsp:txBody>
      <dsp:txXfrm>
        <a:off x="2454937" y="2655831"/>
        <a:ext cx="1395293" cy="449984"/>
      </dsp:txXfrm>
    </dsp:sp>
    <dsp:sp modelId="{CECF68F7-1EF9-44B1-9239-11130DE0DBD3}">
      <dsp:nvSpPr>
        <dsp:cNvPr id="0" name=""/>
        <dsp:cNvSpPr/>
      </dsp:nvSpPr>
      <dsp:spPr>
        <a:xfrm rot="240000">
          <a:off x="2471012" y="2097974"/>
          <a:ext cx="1443979" cy="498670"/>
        </a:xfrm>
        <a:prstGeom prst="roundRect">
          <a:avLst/>
        </a:prstGeom>
        <a:gradFill rotWithShape="0">
          <a:gsLst>
            <a:gs pos="0">
              <a:schemeClr val="accent1">
                <a:shade val="80000"/>
                <a:hueOff val="236518"/>
                <a:satOff val="-13281"/>
                <a:lumOff val="11454"/>
                <a:alphaOff val="0"/>
                <a:shade val="63000"/>
              </a:schemeClr>
            </a:gs>
            <a:gs pos="30000">
              <a:schemeClr val="accent1">
                <a:shade val="80000"/>
                <a:hueOff val="236518"/>
                <a:satOff val="-13281"/>
                <a:lumOff val="11454"/>
                <a:alphaOff val="0"/>
                <a:shade val="90000"/>
                <a:satMod val="110000"/>
              </a:schemeClr>
            </a:gs>
            <a:gs pos="45000">
              <a:schemeClr val="accent1">
                <a:shade val="80000"/>
                <a:hueOff val="236518"/>
                <a:satOff val="-13281"/>
                <a:lumOff val="11454"/>
                <a:alphaOff val="0"/>
                <a:shade val="100000"/>
                <a:satMod val="118000"/>
              </a:schemeClr>
            </a:gs>
            <a:gs pos="55000">
              <a:schemeClr val="accent1">
                <a:shade val="80000"/>
                <a:hueOff val="236518"/>
                <a:satOff val="-13281"/>
                <a:lumOff val="11454"/>
                <a:alphaOff val="0"/>
                <a:shade val="100000"/>
                <a:satMod val="118000"/>
              </a:schemeClr>
            </a:gs>
            <a:gs pos="73000">
              <a:schemeClr val="accent1">
                <a:shade val="80000"/>
                <a:hueOff val="236518"/>
                <a:satOff val="-13281"/>
                <a:lumOff val="11454"/>
                <a:alphaOff val="0"/>
                <a:shade val="90000"/>
                <a:satMod val="110000"/>
              </a:schemeClr>
            </a:gs>
            <a:gs pos="100000">
              <a:schemeClr val="accent1">
                <a:shade val="80000"/>
                <a:hueOff val="236518"/>
                <a:satOff val="-13281"/>
                <a:lumOff val="11454"/>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shade val="80000"/>
              <a:hueOff val="236518"/>
              <a:satOff val="-13281"/>
              <a:lumOff val="11454"/>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SLR Recovery</a:t>
          </a:r>
        </a:p>
      </dsp:txBody>
      <dsp:txXfrm>
        <a:off x="2495355" y="2122317"/>
        <a:ext cx="1395293" cy="449984"/>
      </dsp:txXfrm>
    </dsp:sp>
    <dsp:sp modelId="{9D8DFAB3-6EC8-4B7F-8F33-E55CC75C1144}">
      <dsp:nvSpPr>
        <dsp:cNvPr id="0" name=""/>
        <dsp:cNvSpPr/>
      </dsp:nvSpPr>
      <dsp:spPr>
        <a:xfrm rot="240000">
          <a:off x="2511430" y="1564459"/>
          <a:ext cx="1443979" cy="498670"/>
        </a:xfrm>
        <a:prstGeom prst="roundRect">
          <a:avLst/>
        </a:prstGeom>
        <a:gradFill rotWithShape="0">
          <a:gsLst>
            <a:gs pos="0">
              <a:schemeClr val="accent1">
                <a:shade val="80000"/>
                <a:hueOff val="354777"/>
                <a:satOff val="-19922"/>
                <a:lumOff val="17181"/>
                <a:alphaOff val="0"/>
                <a:shade val="63000"/>
              </a:schemeClr>
            </a:gs>
            <a:gs pos="30000">
              <a:schemeClr val="accent1">
                <a:shade val="80000"/>
                <a:hueOff val="354777"/>
                <a:satOff val="-19922"/>
                <a:lumOff val="17181"/>
                <a:alphaOff val="0"/>
                <a:shade val="90000"/>
                <a:satMod val="110000"/>
              </a:schemeClr>
            </a:gs>
            <a:gs pos="45000">
              <a:schemeClr val="accent1">
                <a:shade val="80000"/>
                <a:hueOff val="354777"/>
                <a:satOff val="-19922"/>
                <a:lumOff val="17181"/>
                <a:alphaOff val="0"/>
                <a:shade val="100000"/>
                <a:satMod val="118000"/>
              </a:schemeClr>
            </a:gs>
            <a:gs pos="55000">
              <a:schemeClr val="accent1">
                <a:shade val="80000"/>
                <a:hueOff val="354777"/>
                <a:satOff val="-19922"/>
                <a:lumOff val="17181"/>
                <a:alphaOff val="0"/>
                <a:shade val="100000"/>
                <a:satMod val="118000"/>
              </a:schemeClr>
            </a:gs>
            <a:gs pos="73000">
              <a:schemeClr val="accent1">
                <a:shade val="80000"/>
                <a:hueOff val="354777"/>
                <a:satOff val="-19922"/>
                <a:lumOff val="17181"/>
                <a:alphaOff val="0"/>
                <a:shade val="90000"/>
                <a:satMod val="110000"/>
              </a:schemeClr>
            </a:gs>
            <a:gs pos="100000">
              <a:schemeClr val="accent1">
                <a:shade val="80000"/>
                <a:hueOff val="354777"/>
                <a:satOff val="-19922"/>
                <a:lumOff val="17181"/>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shade val="80000"/>
              <a:hueOff val="354777"/>
              <a:satOff val="-19922"/>
              <a:lumOff val="17181"/>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SLR Resilience</a:t>
          </a:r>
        </a:p>
      </dsp:txBody>
      <dsp:txXfrm>
        <a:off x="2535773" y="1588802"/>
        <a:ext cx="1395293" cy="449984"/>
      </dsp:txXfrm>
    </dsp:sp>
    <dsp:sp modelId="{E8AFC8B1-CB65-4B6D-933D-DBB5247F20E6}">
      <dsp:nvSpPr>
        <dsp:cNvPr id="0" name=""/>
        <dsp:cNvSpPr/>
      </dsp:nvSpPr>
      <dsp:spPr>
        <a:xfrm rot="240000">
          <a:off x="288453" y="3019498"/>
          <a:ext cx="1443979" cy="498670"/>
        </a:xfrm>
        <a:prstGeom prst="roundRect">
          <a:avLst/>
        </a:prstGeom>
        <a:gradFill rotWithShape="0">
          <a:gsLst>
            <a:gs pos="0">
              <a:schemeClr val="accent1">
                <a:shade val="80000"/>
                <a:hueOff val="473036"/>
                <a:satOff val="-26563"/>
                <a:lumOff val="22907"/>
                <a:alphaOff val="0"/>
                <a:shade val="63000"/>
              </a:schemeClr>
            </a:gs>
            <a:gs pos="30000">
              <a:schemeClr val="accent1">
                <a:shade val="80000"/>
                <a:hueOff val="473036"/>
                <a:satOff val="-26563"/>
                <a:lumOff val="22907"/>
                <a:alphaOff val="0"/>
                <a:shade val="90000"/>
                <a:satMod val="110000"/>
              </a:schemeClr>
            </a:gs>
            <a:gs pos="45000">
              <a:schemeClr val="accent1">
                <a:shade val="80000"/>
                <a:hueOff val="473036"/>
                <a:satOff val="-26563"/>
                <a:lumOff val="22907"/>
                <a:alphaOff val="0"/>
                <a:shade val="100000"/>
                <a:satMod val="118000"/>
              </a:schemeClr>
            </a:gs>
            <a:gs pos="55000">
              <a:schemeClr val="accent1">
                <a:shade val="80000"/>
                <a:hueOff val="473036"/>
                <a:satOff val="-26563"/>
                <a:lumOff val="22907"/>
                <a:alphaOff val="0"/>
                <a:shade val="100000"/>
                <a:satMod val="118000"/>
              </a:schemeClr>
            </a:gs>
            <a:gs pos="73000">
              <a:schemeClr val="accent1">
                <a:shade val="80000"/>
                <a:hueOff val="473036"/>
                <a:satOff val="-26563"/>
                <a:lumOff val="22907"/>
                <a:alphaOff val="0"/>
                <a:shade val="90000"/>
                <a:satMod val="110000"/>
              </a:schemeClr>
            </a:gs>
            <a:gs pos="100000">
              <a:schemeClr val="accent1">
                <a:shade val="80000"/>
                <a:hueOff val="473036"/>
                <a:satOff val="-26563"/>
                <a:lumOff val="22907"/>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shade val="80000"/>
              <a:hueOff val="473036"/>
              <a:satOff val="-26563"/>
              <a:lumOff val="22907"/>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Government</a:t>
          </a:r>
          <a:endParaRPr lang="en-US" sz="1200" kern="1200" dirty="0"/>
        </a:p>
      </dsp:txBody>
      <dsp:txXfrm>
        <a:off x="312796" y="3043841"/>
        <a:ext cx="1395293" cy="449984"/>
      </dsp:txXfrm>
    </dsp:sp>
    <dsp:sp modelId="{29105AB7-EF0B-4211-A591-06EDEC1D43FE}">
      <dsp:nvSpPr>
        <dsp:cNvPr id="0" name=""/>
        <dsp:cNvSpPr/>
      </dsp:nvSpPr>
      <dsp:spPr>
        <a:xfrm rot="240000">
          <a:off x="328871" y="2485984"/>
          <a:ext cx="1443979" cy="498670"/>
        </a:xfrm>
        <a:prstGeom prst="roundRect">
          <a:avLst/>
        </a:prstGeom>
        <a:gradFill rotWithShape="0">
          <a:gsLst>
            <a:gs pos="0">
              <a:schemeClr val="accent1">
                <a:shade val="80000"/>
                <a:hueOff val="591296"/>
                <a:satOff val="-33203"/>
                <a:lumOff val="28634"/>
                <a:alphaOff val="0"/>
                <a:shade val="63000"/>
              </a:schemeClr>
            </a:gs>
            <a:gs pos="30000">
              <a:schemeClr val="accent1">
                <a:shade val="80000"/>
                <a:hueOff val="591296"/>
                <a:satOff val="-33203"/>
                <a:lumOff val="28634"/>
                <a:alphaOff val="0"/>
                <a:shade val="90000"/>
                <a:satMod val="110000"/>
              </a:schemeClr>
            </a:gs>
            <a:gs pos="45000">
              <a:schemeClr val="accent1">
                <a:shade val="80000"/>
                <a:hueOff val="591296"/>
                <a:satOff val="-33203"/>
                <a:lumOff val="28634"/>
                <a:alphaOff val="0"/>
                <a:shade val="100000"/>
                <a:satMod val="118000"/>
              </a:schemeClr>
            </a:gs>
            <a:gs pos="55000">
              <a:schemeClr val="accent1">
                <a:shade val="80000"/>
                <a:hueOff val="591296"/>
                <a:satOff val="-33203"/>
                <a:lumOff val="28634"/>
                <a:alphaOff val="0"/>
                <a:shade val="100000"/>
                <a:satMod val="118000"/>
              </a:schemeClr>
            </a:gs>
            <a:gs pos="73000">
              <a:schemeClr val="accent1">
                <a:shade val="80000"/>
                <a:hueOff val="591296"/>
                <a:satOff val="-33203"/>
                <a:lumOff val="28634"/>
                <a:alphaOff val="0"/>
                <a:shade val="90000"/>
                <a:satMod val="110000"/>
              </a:schemeClr>
            </a:gs>
            <a:gs pos="100000">
              <a:schemeClr val="accent1">
                <a:shade val="80000"/>
                <a:hueOff val="591296"/>
                <a:satOff val="-33203"/>
                <a:lumOff val="28634"/>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shade val="80000"/>
              <a:hueOff val="591296"/>
              <a:satOff val="-33203"/>
              <a:lumOff val="28634"/>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Private</a:t>
          </a:r>
          <a:endParaRPr lang="en-US" sz="1200" kern="1200" dirty="0"/>
        </a:p>
      </dsp:txBody>
      <dsp:txXfrm>
        <a:off x="353214" y="2510327"/>
        <a:ext cx="1395293" cy="449984"/>
      </dsp:txXfrm>
    </dsp:sp>
    <dsp:sp modelId="{77E82D7B-DCF9-43C6-AF94-7EEC043F58E4}">
      <dsp:nvSpPr>
        <dsp:cNvPr id="0" name=""/>
        <dsp:cNvSpPr/>
      </dsp:nvSpPr>
      <dsp:spPr>
        <a:xfrm rot="240000">
          <a:off x="369289" y="1952470"/>
          <a:ext cx="1443979" cy="498670"/>
        </a:xfrm>
        <a:prstGeom prst="roundRect">
          <a:avLst/>
        </a:prstGeom>
        <a:gradFill rotWithShape="0">
          <a:gsLst>
            <a:gs pos="0">
              <a:schemeClr val="accent1">
                <a:shade val="80000"/>
                <a:hueOff val="709555"/>
                <a:satOff val="-39844"/>
                <a:lumOff val="34361"/>
                <a:alphaOff val="0"/>
                <a:shade val="63000"/>
              </a:schemeClr>
            </a:gs>
            <a:gs pos="30000">
              <a:schemeClr val="accent1">
                <a:shade val="80000"/>
                <a:hueOff val="709555"/>
                <a:satOff val="-39844"/>
                <a:lumOff val="34361"/>
                <a:alphaOff val="0"/>
                <a:shade val="90000"/>
                <a:satMod val="110000"/>
              </a:schemeClr>
            </a:gs>
            <a:gs pos="45000">
              <a:schemeClr val="accent1">
                <a:shade val="80000"/>
                <a:hueOff val="709555"/>
                <a:satOff val="-39844"/>
                <a:lumOff val="34361"/>
                <a:alphaOff val="0"/>
                <a:shade val="100000"/>
                <a:satMod val="118000"/>
              </a:schemeClr>
            </a:gs>
            <a:gs pos="55000">
              <a:schemeClr val="accent1">
                <a:shade val="80000"/>
                <a:hueOff val="709555"/>
                <a:satOff val="-39844"/>
                <a:lumOff val="34361"/>
                <a:alphaOff val="0"/>
                <a:shade val="100000"/>
                <a:satMod val="118000"/>
              </a:schemeClr>
            </a:gs>
            <a:gs pos="73000">
              <a:schemeClr val="accent1">
                <a:shade val="80000"/>
                <a:hueOff val="709555"/>
                <a:satOff val="-39844"/>
                <a:lumOff val="34361"/>
                <a:alphaOff val="0"/>
                <a:shade val="90000"/>
                <a:satMod val="110000"/>
              </a:schemeClr>
            </a:gs>
            <a:gs pos="100000">
              <a:schemeClr val="accent1">
                <a:shade val="80000"/>
                <a:hueOff val="709555"/>
                <a:satOff val="-39844"/>
                <a:lumOff val="34361"/>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shade val="80000"/>
              <a:hueOff val="709555"/>
              <a:satOff val="-39844"/>
              <a:lumOff val="34361"/>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Infrastructure Revenue</a:t>
          </a:r>
          <a:endParaRPr lang="en-US" sz="1200" kern="1200" dirty="0"/>
        </a:p>
      </dsp:txBody>
      <dsp:txXfrm>
        <a:off x="393632" y="1976813"/>
        <a:ext cx="1395293" cy="449984"/>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F6CFAF-8CC5-364B-8B69-92A9ECE981F9}" type="datetimeFigureOut">
              <a:rPr lang="en-US" smtClean="0"/>
              <a:t>8/11/15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8BC887C-C9A5-EA4F-B503-0CF2627BD550}" type="slidenum">
              <a:rPr lang="en-US" smtClean="0"/>
              <a:t>‹#›</a:t>
            </a:fld>
            <a:endParaRPr lang="en-US"/>
          </a:p>
        </p:txBody>
      </p:sp>
    </p:spTree>
    <p:extLst>
      <p:ext uri="{BB962C8B-B14F-4D97-AF65-F5344CB8AC3E}">
        <p14:creationId xmlns:p14="http://schemas.microsoft.com/office/powerpoint/2010/main" val="35740129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B22498-5A83-40E7-A105-8ECD8004FA93}" type="datetimeFigureOut">
              <a:rPr lang="en-US" smtClean="0"/>
              <a:t>8/11/15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963C18-A4D5-4C5A-87E8-2CD8FB51D2DC}" type="slidenum">
              <a:rPr lang="en-US" smtClean="0"/>
              <a:t>‹#›</a:t>
            </a:fld>
            <a:endParaRPr lang="en-US"/>
          </a:p>
        </p:txBody>
      </p:sp>
    </p:spTree>
    <p:extLst>
      <p:ext uri="{BB962C8B-B14F-4D97-AF65-F5344CB8AC3E}">
        <p14:creationId xmlns:p14="http://schemas.microsoft.com/office/powerpoint/2010/main" val="1440729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043" eaLnBrk="0" hangingPunct="0">
              <a:spcBef>
                <a:spcPct val="20000"/>
              </a:spcBef>
              <a:defRPr sz="3200">
                <a:solidFill>
                  <a:schemeClr val="tx1"/>
                </a:solidFill>
                <a:latin typeface="Arial" charset="0"/>
              </a:defRPr>
            </a:lvl1pPr>
            <a:lvl2pPr marL="744362" indent="-286293" defTabSz="932043" eaLnBrk="0" hangingPunct="0">
              <a:spcBef>
                <a:spcPct val="20000"/>
              </a:spcBef>
              <a:defRPr sz="3200">
                <a:solidFill>
                  <a:schemeClr val="tx1"/>
                </a:solidFill>
                <a:latin typeface="Arial" charset="0"/>
              </a:defRPr>
            </a:lvl2pPr>
            <a:lvl3pPr marL="1145172" indent="-229034" defTabSz="932043" eaLnBrk="0" hangingPunct="0">
              <a:spcBef>
                <a:spcPct val="20000"/>
              </a:spcBef>
              <a:defRPr sz="3200">
                <a:solidFill>
                  <a:schemeClr val="tx1"/>
                </a:solidFill>
                <a:latin typeface="Arial" charset="0"/>
              </a:defRPr>
            </a:lvl3pPr>
            <a:lvl4pPr marL="1603240" indent="-229034" defTabSz="932043" eaLnBrk="0" hangingPunct="0">
              <a:spcBef>
                <a:spcPct val="20000"/>
              </a:spcBef>
              <a:defRPr sz="3200">
                <a:solidFill>
                  <a:schemeClr val="tx1"/>
                </a:solidFill>
                <a:latin typeface="Arial" charset="0"/>
              </a:defRPr>
            </a:lvl4pPr>
            <a:lvl5pPr marL="2061309" indent="-229034" defTabSz="932043" eaLnBrk="0" hangingPunct="0">
              <a:spcBef>
                <a:spcPct val="20000"/>
              </a:spcBef>
              <a:defRPr sz="3200">
                <a:solidFill>
                  <a:schemeClr val="tx1"/>
                </a:solidFill>
                <a:latin typeface="Arial" charset="0"/>
              </a:defRPr>
            </a:lvl5pPr>
            <a:lvl6pPr marL="2519378" indent="-229034" defTabSz="932043" eaLnBrk="0" fontAlgn="base" hangingPunct="0">
              <a:spcBef>
                <a:spcPct val="20000"/>
              </a:spcBef>
              <a:spcAft>
                <a:spcPct val="0"/>
              </a:spcAft>
              <a:defRPr sz="3200">
                <a:solidFill>
                  <a:schemeClr val="tx1"/>
                </a:solidFill>
                <a:latin typeface="Arial" charset="0"/>
              </a:defRPr>
            </a:lvl6pPr>
            <a:lvl7pPr marL="2977446" indent="-229034" defTabSz="932043" eaLnBrk="0" fontAlgn="base" hangingPunct="0">
              <a:spcBef>
                <a:spcPct val="20000"/>
              </a:spcBef>
              <a:spcAft>
                <a:spcPct val="0"/>
              </a:spcAft>
              <a:defRPr sz="3200">
                <a:solidFill>
                  <a:schemeClr val="tx1"/>
                </a:solidFill>
                <a:latin typeface="Arial" charset="0"/>
              </a:defRPr>
            </a:lvl7pPr>
            <a:lvl8pPr marL="3435515" indent="-229034" defTabSz="932043" eaLnBrk="0" fontAlgn="base" hangingPunct="0">
              <a:spcBef>
                <a:spcPct val="20000"/>
              </a:spcBef>
              <a:spcAft>
                <a:spcPct val="0"/>
              </a:spcAft>
              <a:defRPr sz="3200">
                <a:solidFill>
                  <a:schemeClr val="tx1"/>
                </a:solidFill>
                <a:latin typeface="Arial" charset="0"/>
              </a:defRPr>
            </a:lvl8pPr>
            <a:lvl9pPr marL="3893584" indent="-229034" defTabSz="932043" eaLnBrk="0" fontAlgn="base" hangingPunct="0">
              <a:spcBef>
                <a:spcPct val="20000"/>
              </a:spcBef>
              <a:spcAft>
                <a:spcPct val="0"/>
              </a:spcAft>
              <a:defRPr sz="3200">
                <a:solidFill>
                  <a:schemeClr val="tx1"/>
                </a:solidFill>
                <a:latin typeface="Arial" charset="0"/>
              </a:defRPr>
            </a:lvl9pPr>
          </a:lstStyle>
          <a:p>
            <a:pPr eaLnBrk="1" hangingPunct="1">
              <a:spcBef>
                <a:spcPct val="0"/>
              </a:spcBef>
            </a:pPr>
            <a:fld id="{09CC32F3-AC98-4CD8-BC78-0BC7CEADFBE5}" type="slidenum">
              <a:rPr lang="en-US" altLang="en-US" sz="1200"/>
              <a:pPr eaLnBrk="1" hangingPunct="1">
                <a:spcBef>
                  <a:spcPct val="0"/>
                </a:spcBef>
              </a:pPr>
              <a:t>1</a:t>
            </a:fld>
            <a:endParaRPr lang="en-US" altLang="en-US" sz="1200"/>
          </a:p>
        </p:txBody>
      </p:sp>
      <p:sp>
        <p:nvSpPr>
          <p:cNvPr id="29699"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don’t really know what VB specifically might’ve asked, and I figured you’d know</a:t>
            </a:r>
            <a:r>
              <a:rPr lang="en-US" baseline="0" dirty="0" smtClean="0"/>
              <a:t> what to fill in </a:t>
            </a:r>
            <a:r>
              <a:rPr lang="en-US" baseline="0" smtClean="0"/>
              <a:t>for Hampton here…</a:t>
            </a:r>
            <a:endParaRPr lang="en-US"/>
          </a:p>
        </p:txBody>
      </p:sp>
      <p:sp>
        <p:nvSpPr>
          <p:cNvPr id="4" name="Slide Number Placeholder 3"/>
          <p:cNvSpPr>
            <a:spLocks noGrp="1"/>
          </p:cNvSpPr>
          <p:nvPr>
            <p:ph type="sldNum" sz="quarter" idx="10"/>
          </p:nvPr>
        </p:nvSpPr>
        <p:spPr/>
        <p:txBody>
          <a:bodyPr/>
          <a:lstStyle/>
          <a:p>
            <a:fld id="{41963C18-A4D5-4C5A-87E8-2CD8FB51D2DC}" type="slidenum">
              <a:rPr lang="en-US" smtClean="0"/>
              <a:t>10</a:t>
            </a:fld>
            <a:endParaRPr lang="en-US"/>
          </a:p>
        </p:txBody>
      </p:sp>
    </p:spTree>
    <p:extLst>
      <p:ext uri="{BB962C8B-B14F-4D97-AF65-F5344CB8AC3E}">
        <p14:creationId xmlns:p14="http://schemas.microsoft.com/office/powerpoint/2010/main" val="737774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 thoughts here: Start</a:t>
            </a:r>
            <a:r>
              <a:rPr lang="en-US" baseline="0" dirty="0" smtClean="0"/>
              <a:t> with transportation as an infrastructure frame of reference. </a:t>
            </a:r>
            <a:r>
              <a:rPr lang="en-US" dirty="0" smtClean="0"/>
              <a:t>Virginia (states</a:t>
            </a:r>
            <a:r>
              <a:rPr lang="en-US" baseline="0" dirty="0" smtClean="0"/>
              <a:t> in general) already has a hard time keeping up with long-term maintenance and improvements on the road/transportation infrastructure. SLR adds to that some complications that make it even more difficult to meet the state-wide transportation needs. Not keeping up with these maintenance and necessary improvements can have impacts on other sectors of ICIs—here in particular commercial facilities (ports) and military installations (many of which are at sea-level and flat), and even emergency response and healthcare during weather events (responders can’t get to the calls, poor drainage reduces sanitation and can adversely affect public health). </a:t>
            </a:r>
            <a:endParaRPr lang="en-US" dirty="0"/>
          </a:p>
        </p:txBody>
      </p:sp>
      <p:sp>
        <p:nvSpPr>
          <p:cNvPr id="4" name="Slide Number Placeholder 3"/>
          <p:cNvSpPr>
            <a:spLocks noGrp="1"/>
          </p:cNvSpPr>
          <p:nvPr>
            <p:ph type="sldNum" sz="quarter" idx="10"/>
          </p:nvPr>
        </p:nvSpPr>
        <p:spPr/>
        <p:txBody>
          <a:bodyPr/>
          <a:lstStyle/>
          <a:p>
            <a:fld id="{41963C18-A4D5-4C5A-87E8-2CD8FB51D2DC}" type="slidenum">
              <a:rPr lang="en-US" smtClean="0"/>
              <a:t>11</a:t>
            </a:fld>
            <a:endParaRPr lang="en-US"/>
          </a:p>
        </p:txBody>
      </p:sp>
    </p:spTree>
    <p:extLst>
      <p:ext uri="{BB962C8B-B14F-4D97-AF65-F5344CB8AC3E}">
        <p14:creationId xmlns:p14="http://schemas.microsoft.com/office/powerpoint/2010/main" val="633738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 thinking…</a:t>
            </a:r>
          </a:p>
          <a:p>
            <a:r>
              <a:rPr lang="en-US" dirty="0" smtClean="0"/>
              <a:t>Here’s just a break-out of four ICIs and some</a:t>
            </a:r>
            <a:r>
              <a:rPr lang="en-US" baseline="0" dirty="0" smtClean="0"/>
              <a:t> examples (you can change these—it’s adapted from Andy’s input to CRISP) of how they are interconnected with one another. We envision looking at these interdependencies in terms of money flow in an constrained fiscal environment, where spending in one infrastructure necessitates decreased funding to another. Through this, we would explore how ICIs are fiscally connected in order to project resiliency-inspired funding strategies to address both long-term maintenance and degradation, as well as necessary adaptions to SLR. A tool like this would help policymakers and stakeholders envision the future trajectory of current spending and really conceptualize the system in some number of years (like 100). </a:t>
            </a:r>
            <a:endParaRPr lang="en-US" dirty="0"/>
          </a:p>
        </p:txBody>
      </p:sp>
      <p:sp>
        <p:nvSpPr>
          <p:cNvPr id="4" name="Slide Number Placeholder 3"/>
          <p:cNvSpPr>
            <a:spLocks noGrp="1"/>
          </p:cNvSpPr>
          <p:nvPr>
            <p:ph type="sldNum" sz="quarter" idx="10"/>
          </p:nvPr>
        </p:nvSpPr>
        <p:spPr/>
        <p:txBody>
          <a:bodyPr/>
          <a:lstStyle/>
          <a:p>
            <a:fld id="{41963C18-A4D5-4C5A-87E8-2CD8FB51D2DC}" type="slidenum">
              <a:rPr lang="en-US" smtClean="0"/>
              <a:t>12</a:t>
            </a:fld>
            <a:endParaRPr lang="en-US"/>
          </a:p>
        </p:txBody>
      </p:sp>
    </p:spTree>
    <p:extLst>
      <p:ext uri="{BB962C8B-B14F-4D97-AF65-F5344CB8AC3E}">
        <p14:creationId xmlns:p14="http://schemas.microsoft.com/office/powerpoint/2010/main" val="1584878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 thinking…</a:t>
            </a:r>
          </a:p>
          <a:p>
            <a:r>
              <a:rPr lang="en-US" dirty="0" smtClean="0"/>
              <a:t>Here’s just a break-out of four ICIs and some</a:t>
            </a:r>
            <a:r>
              <a:rPr lang="en-US" baseline="0" dirty="0" smtClean="0"/>
              <a:t> examples (you can change these—it’s adapted from Andy’s input to CRISP) of how they are interconnected with one another. We envision looking at these interdependencies in terms of money flow in an constrained fiscal environment, where spending in one infrastructure necessitates decreased funding to another. Through this, we would explore how ICIs are fiscally connected in order to project resiliency-inspired funding strategies to address both long-term maintenance and degradation, as well as necessary adaptions to SLR. A tool like this would help policymakers and stakeholders envision the future trajectory of current spending and really conceptualize the system in some number of years (like 100). </a:t>
            </a:r>
            <a:endParaRPr lang="en-US" dirty="0"/>
          </a:p>
        </p:txBody>
      </p:sp>
      <p:sp>
        <p:nvSpPr>
          <p:cNvPr id="4" name="Slide Number Placeholder 3"/>
          <p:cNvSpPr>
            <a:spLocks noGrp="1"/>
          </p:cNvSpPr>
          <p:nvPr>
            <p:ph type="sldNum" sz="quarter" idx="10"/>
          </p:nvPr>
        </p:nvSpPr>
        <p:spPr/>
        <p:txBody>
          <a:bodyPr/>
          <a:lstStyle/>
          <a:p>
            <a:fld id="{41963C18-A4D5-4C5A-87E8-2CD8FB51D2DC}" type="slidenum">
              <a:rPr lang="en-US" smtClean="0"/>
              <a:t>13</a:t>
            </a:fld>
            <a:endParaRPr lang="en-US"/>
          </a:p>
        </p:txBody>
      </p:sp>
    </p:spTree>
    <p:extLst>
      <p:ext uri="{BB962C8B-B14F-4D97-AF65-F5344CB8AC3E}">
        <p14:creationId xmlns:p14="http://schemas.microsoft.com/office/powerpoint/2010/main" val="1584878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043" eaLnBrk="0" hangingPunct="0">
              <a:spcBef>
                <a:spcPct val="20000"/>
              </a:spcBef>
              <a:defRPr sz="3200">
                <a:solidFill>
                  <a:schemeClr val="tx1"/>
                </a:solidFill>
                <a:latin typeface="Arial" charset="0"/>
              </a:defRPr>
            </a:lvl1pPr>
            <a:lvl2pPr marL="744362" indent="-286293" defTabSz="932043" eaLnBrk="0" hangingPunct="0">
              <a:spcBef>
                <a:spcPct val="20000"/>
              </a:spcBef>
              <a:defRPr sz="3200">
                <a:solidFill>
                  <a:schemeClr val="tx1"/>
                </a:solidFill>
                <a:latin typeface="Arial" charset="0"/>
              </a:defRPr>
            </a:lvl2pPr>
            <a:lvl3pPr marL="1145172" indent="-229034" defTabSz="932043" eaLnBrk="0" hangingPunct="0">
              <a:spcBef>
                <a:spcPct val="20000"/>
              </a:spcBef>
              <a:defRPr sz="3200">
                <a:solidFill>
                  <a:schemeClr val="tx1"/>
                </a:solidFill>
                <a:latin typeface="Arial" charset="0"/>
              </a:defRPr>
            </a:lvl3pPr>
            <a:lvl4pPr marL="1603240" indent="-229034" defTabSz="932043" eaLnBrk="0" hangingPunct="0">
              <a:spcBef>
                <a:spcPct val="20000"/>
              </a:spcBef>
              <a:defRPr sz="3200">
                <a:solidFill>
                  <a:schemeClr val="tx1"/>
                </a:solidFill>
                <a:latin typeface="Arial" charset="0"/>
              </a:defRPr>
            </a:lvl4pPr>
            <a:lvl5pPr marL="2061309" indent="-229034" defTabSz="932043" eaLnBrk="0" hangingPunct="0">
              <a:spcBef>
                <a:spcPct val="20000"/>
              </a:spcBef>
              <a:defRPr sz="3200">
                <a:solidFill>
                  <a:schemeClr val="tx1"/>
                </a:solidFill>
                <a:latin typeface="Arial" charset="0"/>
              </a:defRPr>
            </a:lvl5pPr>
            <a:lvl6pPr marL="2519378" indent="-229034" defTabSz="932043" eaLnBrk="0" fontAlgn="base" hangingPunct="0">
              <a:spcBef>
                <a:spcPct val="20000"/>
              </a:spcBef>
              <a:spcAft>
                <a:spcPct val="0"/>
              </a:spcAft>
              <a:defRPr sz="3200">
                <a:solidFill>
                  <a:schemeClr val="tx1"/>
                </a:solidFill>
                <a:latin typeface="Arial" charset="0"/>
              </a:defRPr>
            </a:lvl6pPr>
            <a:lvl7pPr marL="2977446" indent="-229034" defTabSz="932043" eaLnBrk="0" fontAlgn="base" hangingPunct="0">
              <a:spcBef>
                <a:spcPct val="20000"/>
              </a:spcBef>
              <a:spcAft>
                <a:spcPct val="0"/>
              </a:spcAft>
              <a:defRPr sz="3200">
                <a:solidFill>
                  <a:schemeClr val="tx1"/>
                </a:solidFill>
                <a:latin typeface="Arial" charset="0"/>
              </a:defRPr>
            </a:lvl7pPr>
            <a:lvl8pPr marL="3435515" indent="-229034" defTabSz="932043" eaLnBrk="0" fontAlgn="base" hangingPunct="0">
              <a:spcBef>
                <a:spcPct val="20000"/>
              </a:spcBef>
              <a:spcAft>
                <a:spcPct val="0"/>
              </a:spcAft>
              <a:defRPr sz="3200">
                <a:solidFill>
                  <a:schemeClr val="tx1"/>
                </a:solidFill>
                <a:latin typeface="Arial" charset="0"/>
              </a:defRPr>
            </a:lvl8pPr>
            <a:lvl9pPr marL="3893584" indent="-229034" defTabSz="932043" eaLnBrk="0" fontAlgn="base" hangingPunct="0">
              <a:spcBef>
                <a:spcPct val="20000"/>
              </a:spcBef>
              <a:spcAft>
                <a:spcPct val="0"/>
              </a:spcAft>
              <a:defRPr sz="3200">
                <a:solidFill>
                  <a:schemeClr val="tx1"/>
                </a:solidFill>
                <a:latin typeface="Arial" charset="0"/>
              </a:defRPr>
            </a:lvl9pPr>
          </a:lstStyle>
          <a:p>
            <a:pPr eaLnBrk="1" hangingPunct="1">
              <a:spcBef>
                <a:spcPct val="0"/>
              </a:spcBef>
            </a:pPr>
            <a:fld id="{0CD1C2DA-AC33-403E-BAF8-425C7B7FB1E3}" type="slidenum">
              <a:rPr lang="en-US" altLang="en-US" sz="1200"/>
              <a:pPr eaLnBrk="1" hangingPunct="1">
                <a:spcBef>
                  <a:spcPct val="0"/>
                </a:spcBef>
              </a:pPr>
              <a:t>18</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043" eaLnBrk="0" hangingPunct="0">
              <a:spcBef>
                <a:spcPct val="20000"/>
              </a:spcBef>
              <a:defRPr sz="3200">
                <a:solidFill>
                  <a:schemeClr val="tx1"/>
                </a:solidFill>
                <a:latin typeface="Arial" charset="0"/>
              </a:defRPr>
            </a:lvl1pPr>
            <a:lvl2pPr marL="744362" indent="-286293" defTabSz="932043" eaLnBrk="0" hangingPunct="0">
              <a:spcBef>
                <a:spcPct val="20000"/>
              </a:spcBef>
              <a:defRPr sz="3200">
                <a:solidFill>
                  <a:schemeClr val="tx1"/>
                </a:solidFill>
                <a:latin typeface="Arial" charset="0"/>
              </a:defRPr>
            </a:lvl2pPr>
            <a:lvl3pPr marL="1145172" indent="-229034" defTabSz="932043" eaLnBrk="0" hangingPunct="0">
              <a:spcBef>
                <a:spcPct val="20000"/>
              </a:spcBef>
              <a:defRPr sz="3200">
                <a:solidFill>
                  <a:schemeClr val="tx1"/>
                </a:solidFill>
                <a:latin typeface="Arial" charset="0"/>
              </a:defRPr>
            </a:lvl3pPr>
            <a:lvl4pPr marL="1603240" indent="-229034" defTabSz="932043" eaLnBrk="0" hangingPunct="0">
              <a:spcBef>
                <a:spcPct val="20000"/>
              </a:spcBef>
              <a:defRPr sz="3200">
                <a:solidFill>
                  <a:schemeClr val="tx1"/>
                </a:solidFill>
                <a:latin typeface="Arial" charset="0"/>
              </a:defRPr>
            </a:lvl4pPr>
            <a:lvl5pPr marL="2061309" indent="-229034" defTabSz="932043" eaLnBrk="0" hangingPunct="0">
              <a:spcBef>
                <a:spcPct val="20000"/>
              </a:spcBef>
              <a:defRPr sz="3200">
                <a:solidFill>
                  <a:schemeClr val="tx1"/>
                </a:solidFill>
                <a:latin typeface="Arial" charset="0"/>
              </a:defRPr>
            </a:lvl5pPr>
            <a:lvl6pPr marL="2519378" indent="-229034" defTabSz="932043" eaLnBrk="0" fontAlgn="base" hangingPunct="0">
              <a:spcBef>
                <a:spcPct val="20000"/>
              </a:spcBef>
              <a:spcAft>
                <a:spcPct val="0"/>
              </a:spcAft>
              <a:defRPr sz="3200">
                <a:solidFill>
                  <a:schemeClr val="tx1"/>
                </a:solidFill>
                <a:latin typeface="Arial" charset="0"/>
              </a:defRPr>
            </a:lvl6pPr>
            <a:lvl7pPr marL="2977446" indent="-229034" defTabSz="932043" eaLnBrk="0" fontAlgn="base" hangingPunct="0">
              <a:spcBef>
                <a:spcPct val="20000"/>
              </a:spcBef>
              <a:spcAft>
                <a:spcPct val="0"/>
              </a:spcAft>
              <a:defRPr sz="3200">
                <a:solidFill>
                  <a:schemeClr val="tx1"/>
                </a:solidFill>
                <a:latin typeface="Arial" charset="0"/>
              </a:defRPr>
            </a:lvl7pPr>
            <a:lvl8pPr marL="3435515" indent="-229034" defTabSz="932043" eaLnBrk="0" fontAlgn="base" hangingPunct="0">
              <a:spcBef>
                <a:spcPct val="20000"/>
              </a:spcBef>
              <a:spcAft>
                <a:spcPct val="0"/>
              </a:spcAft>
              <a:defRPr sz="3200">
                <a:solidFill>
                  <a:schemeClr val="tx1"/>
                </a:solidFill>
                <a:latin typeface="Arial" charset="0"/>
              </a:defRPr>
            </a:lvl8pPr>
            <a:lvl9pPr marL="3893584" indent="-229034" defTabSz="932043" eaLnBrk="0" fontAlgn="base" hangingPunct="0">
              <a:spcBef>
                <a:spcPct val="20000"/>
              </a:spcBef>
              <a:spcAft>
                <a:spcPct val="0"/>
              </a:spcAft>
              <a:defRPr sz="3200">
                <a:solidFill>
                  <a:schemeClr val="tx1"/>
                </a:solidFill>
                <a:latin typeface="Arial" charset="0"/>
              </a:defRPr>
            </a:lvl9pPr>
          </a:lstStyle>
          <a:p>
            <a:pPr eaLnBrk="1" hangingPunct="1">
              <a:spcBef>
                <a:spcPct val="0"/>
              </a:spcBef>
            </a:pPr>
            <a:fld id="{B8E525F7-7B9A-4879-BF2D-73A780D1CD91}" type="slidenum">
              <a:rPr lang="en-US" altLang="en-US" sz="1200"/>
              <a:pPr eaLnBrk="1" hangingPunct="1">
                <a:spcBef>
                  <a:spcPct val="0"/>
                </a:spcBef>
              </a:pPr>
              <a:t>19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30000"/>
            <a:lum/>
          </a:blip>
          <a:srcRect/>
          <a:stretch>
            <a:fillRect l="-5000" r="-5000"/>
          </a:stretch>
        </a:blipFill>
        <a:effectLst/>
      </p:bgPr>
    </p:bg>
    <p:spTree>
      <p:nvGrpSpPr>
        <p:cNvPr id="1" name=""/>
        <p:cNvGrpSpPr/>
        <p:nvPr/>
      </p:nvGrpSpPr>
      <p:grpSpPr>
        <a:xfrm>
          <a:off x="0" y="0"/>
          <a:ext cx="0" cy="0"/>
          <a:chOff x="0" y="0"/>
          <a:chExt cx="0" cy="0"/>
        </a:xfrm>
      </p:grpSpPr>
      <p:sp>
        <p:nvSpPr>
          <p:cNvPr id="8" name="Title 7"/>
          <p:cNvSpPr>
            <a:spLocks noGrp="1"/>
          </p:cNvSpPr>
          <p:nvPr>
            <p:ph type="ctrTitle"/>
          </p:nvPr>
        </p:nvSpPr>
        <p:spPr>
          <a:xfrm>
            <a:off x="1600200" y="3657600"/>
            <a:ext cx="7239000" cy="1371600"/>
          </a:xfrm>
        </p:spPr>
        <p:txBody>
          <a:bodyPr anchor="t" anchorCtr="0"/>
          <a:lstStyle>
            <a:lvl1pPr algn="r">
              <a:defRPr sz="3200">
                <a:solidFill>
                  <a:schemeClr val="tx1"/>
                </a:solidFill>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428875" y="5156835"/>
            <a:ext cx="6257925"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5F09FCCF-F847-4AC1-A377-30308A8FCC41}" type="datetime1">
              <a:rPr lang="en-US" smtClean="0"/>
              <a:t>8/11/15</a:t>
            </a:fld>
            <a:endParaRPr lang="en-US"/>
          </a:p>
        </p:txBody>
      </p:sp>
      <p:sp>
        <p:nvSpPr>
          <p:cNvPr id="21" name="Rectangle 20"/>
          <p:cNvSpPr/>
          <p:nvPr/>
        </p:nvSpPr>
        <p:spPr>
          <a:xfrm>
            <a:off x="1533524" y="3581400"/>
            <a:ext cx="7381876" cy="15087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2124075" y="5090160"/>
            <a:ext cx="6715125"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1295400" y="3581400"/>
            <a:ext cx="228600" cy="15240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2124076" y="5080635"/>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extBox 1"/>
          <p:cNvSpPr txBox="1"/>
          <p:nvPr userDrawn="1"/>
        </p:nvSpPr>
        <p:spPr>
          <a:xfrm>
            <a:off x="5791200" y="128954"/>
            <a:ext cx="3276600" cy="430887"/>
          </a:xfrm>
          <a:prstGeom prst="rect">
            <a:avLst/>
          </a:prstGeom>
          <a:noFill/>
        </p:spPr>
        <p:txBody>
          <a:bodyPr wrap="square" rtlCol="0">
            <a:spAutoFit/>
          </a:bodyPr>
          <a:lstStyle/>
          <a:p>
            <a:pPr algn="r"/>
            <a:r>
              <a:rPr lang="en-US" sz="1100" b="0" dirty="0" smtClean="0">
                <a:solidFill>
                  <a:schemeClr val="tx1">
                    <a:lumMod val="50000"/>
                    <a:lumOff val="50000"/>
                  </a:schemeClr>
                </a:solidFill>
              </a:rPr>
              <a:t>Sandpiper Road,</a:t>
            </a:r>
            <a:r>
              <a:rPr lang="en-US" sz="1100" b="0" baseline="0" dirty="0" smtClean="0">
                <a:solidFill>
                  <a:schemeClr val="tx1">
                    <a:lumMod val="50000"/>
                    <a:lumOff val="50000"/>
                  </a:schemeClr>
                </a:solidFill>
              </a:rPr>
              <a:t> Virginia Beach</a:t>
            </a:r>
            <a:endParaRPr lang="en-US" sz="1100" b="0" dirty="0" smtClean="0">
              <a:solidFill>
                <a:schemeClr val="tx1">
                  <a:lumMod val="50000"/>
                  <a:lumOff val="50000"/>
                </a:schemeClr>
              </a:solidFill>
            </a:endParaRPr>
          </a:p>
          <a:p>
            <a:pPr algn="r"/>
            <a:r>
              <a:rPr lang="en-US" sz="1100" b="0" dirty="0" smtClean="0">
                <a:solidFill>
                  <a:schemeClr val="tx1">
                    <a:lumMod val="50000"/>
                    <a:lumOff val="50000"/>
                  </a:schemeClr>
                </a:solidFill>
              </a:rPr>
              <a:t>Hurricane Isabel, 2003(</a:t>
            </a:r>
            <a:r>
              <a:rPr lang="en-US" sz="1100" b="0" kern="1200" dirty="0" smtClean="0">
                <a:solidFill>
                  <a:schemeClr val="tx1">
                    <a:lumMod val="50000"/>
                    <a:lumOff val="50000"/>
                  </a:schemeClr>
                </a:solidFill>
                <a:latin typeface="+mn-lt"/>
                <a:ea typeface="+mn-ea"/>
                <a:cs typeface="+mn-cs"/>
              </a:rPr>
              <a:t>AP Photo/Stephan </a:t>
            </a:r>
            <a:r>
              <a:rPr lang="en-US" sz="1100" b="0" kern="1200" dirty="0" err="1" smtClean="0">
                <a:solidFill>
                  <a:schemeClr val="tx1">
                    <a:lumMod val="50000"/>
                    <a:lumOff val="50000"/>
                  </a:schemeClr>
                </a:solidFill>
                <a:latin typeface="+mn-lt"/>
                <a:ea typeface="+mn-ea"/>
                <a:cs typeface="+mn-cs"/>
              </a:rPr>
              <a:t>Savoia</a:t>
            </a:r>
            <a:r>
              <a:rPr lang="en-US" sz="1100" b="0" kern="1200" dirty="0" smtClean="0">
                <a:solidFill>
                  <a:schemeClr val="tx1">
                    <a:lumMod val="50000"/>
                    <a:lumOff val="50000"/>
                  </a:schemeClr>
                </a:solidFill>
                <a:latin typeface="+mn-lt"/>
                <a:ea typeface="+mn-ea"/>
                <a:cs typeface="+mn-cs"/>
              </a:rPr>
              <a:t>)</a:t>
            </a:r>
            <a:endParaRPr lang="en-US" sz="1100" b="0" dirty="0">
              <a:solidFill>
                <a:schemeClr val="tx1">
                  <a:lumMod val="50000"/>
                  <a:lumOff val="50000"/>
                </a:schemeClr>
              </a:solidFill>
            </a:endParaRPr>
          </a:p>
        </p:txBody>
      </p:sp>
      <p:sp>
        <p:nvSpPr>
          <p:cNvPr id="11" name="Slide Number Placeholder 22"/>
          <p:cNvSpPr>
            <a:spLocks noGrp="1"/>
          </p:cNvSpPr>
          <p:nvPr>
            <p:ph type="sldNum" sz="quarter" idx="4"/>
          </p:nvPr>
        </p:nvSpPr>
        <p:spPr>
          <a:xfrm>
            <a:off x="612648" y="6356350"/>
            <a:ext cx="1981200" cy="365760"/>
          </a:xfrm>
          <a:prstGeom prst="rect">
            <a:avLst/>
          </a:prstGeom>
        </p:spPr>
        <p:txBody>
          <a:bodyPr vert="horz" anchor="ctr"/>
          <a:lstStyle>
            <a:lvl1pPr algn="l" eaLnBrk="1" latinLnBrk="0" hangingPunct="1">
              <a:defRPr kumimoji="0" sz="1400">
                <a:solidFill>
                  <a:schemeClr val="tx2"/>
                </a:solidFill>
              </a:defRPr>
            </a:lvl1pPr>
          </a:lstStyle>
          <a:p>
            <a:fld id="{6E6DA6FA-1DE7-4C7B-9AE3-A09B968218A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493B17-D1B6-4411-A17E-C002EE38D8AD}" type="datetime1">
              <a:rPr lang="en-US" smtClean="0"/>
              <a:t>8/11/15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E6DA6FA-1DE7-4C7B-9AE3-A09B968218A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3524B9-36A0-4E2B-B493-882DB46817BC}" type="datetime1">
              <a:rPr lang="en-US" smtClean="0"/>
              <a:t>8/11/15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E6DA6FA-1DE7-4C7B-9AE3-A09B968218A5}"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A697BE0-ABDC-4066-9A07-86AFA8B4F0A8}" type="datetime1">
              <a:rPr lang="en-US" smtClean="0"/>
              <a:t>8/11/15</a:t>
            </a:fld>
            <a:endParaRPr lang="en-US"/>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E6DA6FA-1DE7-4C7B-9AE3-A09B968218A5}"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F9643D9D-8CC2-48B1-A658-F527C3C84E15}" type="datetime1">
              <a:rPr lang="en-US" smtClean="0"/>
              <a:t>8/11/15</a:t>
            </a:fld>
            <a:endParaRPr lang="en-US"/>
          </a:p>
        </p:txBody>
      </p:sp>
      <p:sp>
        <p:nvSpPr>
          <p:cNvPr id="5" name="Footer Placeholder 4"/>
          <p:cNvSpPr>
            <a:spLocks noGrp="1"/>
          </p:cNvSpPr>
          <p:nvPr>
            <p:ph type="ftr" sz="quarter" idx="11"/>
          </p:nvPr>
        </p:nvSpPr>
        <p:spPr>
          <a:xfrm>
            <a:off x="2898648" y="6355080"/>
            <a:ext cx="3474720" cy="365760"/>
          </a:xfrm>
          <a:prstGeom prst="rect">
            <a:avLst/>
          </a:prstGeo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6E6DA6FA-1DE7-4C7B-9AE3-A09B968218A5}"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BFD50E7-7901-4780-9757-1802414A02AD}" type="datetime1">
              <a:rPr lang="en-US" smtClean="0"/>
              <a:t>8/11/15</a:t>
            </a:fld>
            <a:endParaRPr lang="en-US"/>
          </a:p>
        </p:txBody>
      </p:sp>
      <p:sp>
        <p:nvSpPr>
          <p:cNvPr id="6" name="Footer Placeholder 5"/>
          <p:cNvSpPr>
            <a:spLocks noGrp="1"/>
          </p:cNvSpPr>
          <p:nvPr>
            <p:ph type="ftr" sz="quarter" idx="11"/>
          </p:nvPr>
        </p:nvSpPr>
        <p:spPr>
          <a:xfrm>
            <a:off x="2898648" y="6356350"/>
            <a:ext cx="3505200" cy="365760"/>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E6DA6FA-1DE7-4C7B-9AE3-A09B968218A5}"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715C10C-6A31-4435-9E9C-087FFB40D017}" type="datetime1">
              <a:rPr lang="en-US" smtClean="0"/>
              <a:t>8/11/15</a:t>
            </a:fld>
            <a:endParaRPr lang="en-US"/>
          </a:p>
        </p:txBody>
      </p:sp>
      <p:sp>
        <p:nvSpPr>
          <p:cNvPr id="8" name="Footer Placeholder 7"/>
          <p:cNvSpPr>
            <a:spLocks noGrp="1"/>
          </p:cNvSpPr>
          <p:nvPr>
            <p:ph type="ftr" sz="quarter" idx="11"/>
          </p:nvPr>
        </p:nvSpPr>
        <p:spPr>
          <a:xfrm>
            <a:off x="2898648" y="6356350"/>
            <a:ext cx="3505200" cy="365760"/>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E6DA6FA-1DE7-4C7B-9AE3-A09B968218A5}"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9D76190-EB7E-4AB9-9232-1F81EFA6B3B8}" type="datetime1">
              <a:rPr lang="en-US" smtClean="0"/>
              <a:t>8/11/15</a:t>
            </a:fld>
            <a:endParaRPr lang="en-US"/>
          </a:p>
        </p:txBody>
      </p:sp>
      <p:sp>
        <p:nvSpPr>
          <p:cNvPr id="4" name="Footer Placeholder 3"/>
          <p:cNvSpPr>
            <a:spLocks noGrp="1"/>
          </p:cNvSpPr>
          <p:nvPr>
            <p:ph type="ftr" sz="quarter" idx="11"/>
          </p:nvPr>
        </p:nvSpPr>
        <p:spPr>
          <a:xfrm>
            <a:off x="2898648" y="6356350"/>
            <a:ext cx="3505200" cy="365760"/>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E6DA6FA-1DE7-4C7B-9AE3-A09B968218A5}"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988267-1BEA-4874-9F39-ECDE54766165}" type="datetime1">
              <a:rPr lang="en-US" smtClean="0"/>
              <a:t>8/11/15</a:t>
            </a:fld>
            <a:endParaRPr lang="en-US"/>
          </a:p>
        </p:txBody>
      </p:sp>
      <p:sp>
        <p:nvSpPr>
          <p:cNvPr id="3" name="Footer Placeholder 2"/>
          <p:cNvSpPr>
            <a:spLocks noGrp="1"/>
          </p:cNvSpPr>
          <p:nvPr>
            <p:ph type="ftr" sz="quarter" idx="11"/>
          </p:nvPr>
        </p:nvSpPr>
        <p:spPr>
          <a:xfrm>
            <a:off x="2898648" y="6356350"/>
            <a:ext cx="3505200" cy="365760"/>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E6DA6FA-1DE7-4C7B-9AE3-A09B968218A5}"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108A418-0677-4D60-A604-513C75612E66}" type="datetime1">
              <a:rPr lang="en-US" smtClean="0"/>
              <a:t>8/11/15</a:t>
            </a:fld>
            <a:endParaRPr lang="en-US"/>
          </a:p>
        </p:txBody>
      </p:sp>
      <p:sp>
        <p:nvSpPr>
          <p:cNvPr id="6" name="Footer Placeholder 5"/>
          <p:cNvSpPr>
            <a:spLocks noGrp="1"/>
          </p:cNvSpPr>
          <p:nvPr>
            <p:ph type="ftr" sz="quarter" idx="11"/>
          </p:nvPr>
        </p:nvSpPr>
        <p:spPr>
          <a:xfrm>
            <a:off x="2898648" y="6356350"/>
            <a:ext cx="3505200" cy="365760"/>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E6DA6FA-1DE7-4C7B-9AE3-A09B968218A5}"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35992A-C0E2-4F06-86D9-1CCEA9A4E76F}" type="datetime1">
              <a:rPr lang="en-US" smtClean="0"/>
              <a:t>8/11/15</a:t>
            </a:fld>
            <a:endParaRPr lang="en-US"/>
          </a:p>
        </p:txBody>
      </p:sp>
      <p:sp>
        <p:nvSpPr>
          <p:cNvPr id="6" name="Footer Placeholder 5"/>
          <p:cNvSpPr>
            <a:spLocks noGrp="1"/>
          </p:cNvSpPr>
          <p:nvPr>
            <p:ph type="ftr" sz="quarter" idx="11"/>
          </p:nvPr>
        </p:nvSpPr>
        <p:spPr>
          <a:xfrm>
            <a:off x="2898648" y="6356350"/>
            <a:ext cx="3505200" cy="365760"/>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E6DA6FA-1DE7-4C7B-9AE3-A09B968218A5}"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jpg"/><Relationship Id="rId1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2" name="Rounded Rectangle 1"/>
          <p:cNvSpPr/>
          <p:nvPr userDrawn="1"/>
        </p:nvSpPr>
        <p:spPr>
          <a:xfrm>
            <a:off x="3276600" y="6172199"/>
            <a:ext cx="2651760" cy="731520"/>
          </a:xfrm>
          <a:prstGeom prst="roundRect">
            <a:avLst/>
          </a:prstGeom>
          <a:solidFill>
            <a:schemeClr val="bg1">
              <a:alpha val="53000"/>
            </a:schemeClr>
          </a:solidFill>
          <a:ln>
            <a:noFill/>
          </a:ln>
          <a:effectLst>
            <a:softEdge rad="508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p:cNvPicPr>
            <a:picLocks noChangeAspect="1" noChangeArrowheads="1"/>
          </p:cNvPicPr>
          <p:nvPr/>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07080" y="6172200"/>
            <a:ext cx="2560320" cy="665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8339B3A-CC38-4779-8CDE-038CB2E4D51E}" type="datetime1">
              <a:rPr lang="en-US" smtClean="0"/>
              <a:t>8/11/15</a:t>
            </a:fld>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E6DA6FA-1DE7-4C7B-9AE3-A09B968218A5}" type="slidenum">
              <a:rPr lang="en-US" smtClean="0"/>
              <a:t>‹#›</a:t>
            </a:fld>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4" Type="http://schemas.microsoft.com/office/2007/relationships/hdphoto" Target="../media/hdphoto1.wdp"/><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virginia.edu/crmes/fhwa_climate/files/finalReport.pdf" TargetMode="External"/><Relationship Id="rId3" Type="http://schemas.openxmlformats.org/officeDocument/2006/relationships/hyperlink" Target="http://www.epa.gov/eims/global/ccimar.pd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wetlandswatch.org/Portals/3/WW%20documents/sea-level-rise/ASCE%20Meeting%20Paper.pdf" TargetMode="External"/><Relationship Id="rId3" Type="http://schemas.openxmlformats.org/officeDocument/2006/relationships/hyperlink" Target="http://www.wri.org/sites/default/files/wri_factsheet_virginia_final.pdf"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ingentaconnect.com/content/sesc/tas;jsessionid=1f7js1lnz8zxs.victoria"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mailto:rmrobins@odu.edu"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Box 9"/>
          <p:cNvSpPr txBox="1">
            <a:spLocks noChangeArrowheads="1"/>
          </p:cNvSpPr>
          <p:nvPr/>
        </p:nvSpPr>
        <p:spPr bwMode="auto">
          <a:xfrm>
            <a:off x="3962400" y="5177135"/>
            <a:ext cx="4800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defRPr sz="3200">
                <a:solidFill>
                  <a:schemeClr val="tx1"/>
                </a:solidFill>
                <a:latin typeface="Arial" charset="0"/>
              </a:defRPr>
            </a:lvl1pPr>
            <a:lvl2pPr marL="742950" indent="-285750" eaLnBrk="0" hangingPunct="0">
              <a:spcBef>
                <a:spcPct val="20000"/>
              </a:spcBef>
              <a:defRPr sz="3200">
                <a:solidFill>
                  <a:schemeClr val="tx1"/>
                </a:solidFill>
                <a:latin typeface="Arial" charset="0"/>
              </a:defRPr>
            </a:lvl2pPr>
            <a:lvl3pPr marL="1143000" indent="-228600" eaLnBrk="0" hangingPunct="0">
              <a:spcBef>
                <a:spcPct val="20000"/>
              </a:spcBef>
              <a:defRPr sz="3200">
                <a:solidFill>
                  <a:schemeClr val="tx1"/>
                </a:solidFill>
                <a:latin typeface="Arial" charset="0"/>
              </a:defRPr>
            </a:lvl3pPr>
            <a:lvl4pPr marL="1600200" indent="-228600" eaLnBrk="0" hangingPunct="0">
              <a:spcBef>
                <a:spcPct val="20000"/>
              </a:spcBef>
              <a:defRPr sz="3200">
                <a:solidFill>
                  <a:schemeClr val="tx1"/>
                </a:solidFill>
                <a:latin typeface="Arial" charset="0"/>
              </a:defRPr>
            </a:lvl4pPr>
            <a:lvl5pPr marL="2057400" indent="-228600" eaLnBrk="0" hangingPunct="0">
              <a:spcBef>
                <a:spcPct val="20000"/>
              </a:spcBef>
              <a:defRPr sz="3200">
                <a:solidFill>
                  <a:schemeClr val="tx1"/>
                </a:solidFill>
                <a:latin typeface="Arial" charset="0"/>
              </a:defRPr>
            </a:lvl5pPr>
            <a:lvl6pPr marL="2514600" indent="-228600" eaLnBrk="0" fontAlgn="base" hangingPunct="0">
              <a:spcBef>
                <a:spcPct val="20000"/>
              </a:spcBef>
              <a:spcAft>
                <a:spcPct val="0"/>
              </a:spcAft>
              <a:defRPr sz="3200">
                <a:solidFill>
                  <a:schemeClr val="tx1"/>
                </a:solidFill>
                <a:latin typeface="Arial" charset="0"/>
              </a:defRPr>
            </a:lvl6pPr>
            <a:lvl7pPr marL="2971800" indent="-228600" eaLnBrk="0" fontAlgn="base" hangingPunct="0">
              <a:spcBef>
                <a:spcPct val="20000"/>
              </a:spcBef>
              <a:spcAft>
                <a:spcPct val="0"/>
              </a:spcAft>
              <a:defRPr sz="3200">
                <a:solidFill>
                  <a:schemeClr val="tx1"/>
                </a:solidFill>
                <a:latin typeface="Arial" charset="0"/>
              </a:defRPr>
            </a:lvl7pPr>
            <a:lvl8pPr marL="3429000" indent="-228600" eaLnBrk="0" fontAlgn="base" hangingPunct="0">
              <a:spcBef>
                <a:spcPct val="20000"/>
              </a:spcBef>
              <a:spcAft>
                <a:spcPct val="0"/>
              </a:spcAft>
              <a:defRPr sz="3200">
                <a:solidFill>
                  <a:schemeClr val="tx1"/>
                </a:solidFill>
                <a:latin typeface="Arial" charset="0"/>
              </a:defRPr>
            </a:lvl8pPr>
            <a:lvl9pPr marL="3886200" indent="-228600" eaLnBrk="0" fontAlgn="base" hangingPunct="0">
              <a:spcBef>
                <a:spcPct val="20000"/>
              </a:spcBef>
              <a:spcAft>
                <a:spcPct val="0"/>
              </a:spcAft>
              <a:defRPr sz="3200">
                <a:solidFill>
                  <a:schemeClr val="tx1"/>
                </a:solidFill>
                <a:latin typeface="Arial" charset="0"/>
              </a:defRPr>
            </a:lvl9pPr>
          </a:lstStyle>
          <a:p>
            <a:pPr algn="r" eaLnBrk="1" hangingPunct="1"/>
            <a:r>
              <a:rPr lang="en-US" altLang="en-US" sz="2400" b="1" dirty="0" smtClean="0">
                <a:solidFill>
                  <a:schemeClr val="tx2"/>
                </a:solidFill>
              </a:rPr>
              <a:t>R. Michael Robinson, PhD</a:t>
            </a:r>
          </a:p>
        </p:txBody>
      </p:sp>
      <p:sp>
        <p:nvSpPr>
          <p:cNvPr id="2" name="Title 1"/>
          <p:cNvSpPr>
            <a:spLocks noGrp="1"/>
          </p:cNvSpPr>
          <p:nvPr>
            <p:ph type="ctrTitle"/>
          </p:nvPr>
        </p:nvSpPr>
        <p:spPr>
          <a:xfrm>
            <a:off x="1828801" y="3581400"/>
            <a:ext cx="6705599" cy="1371600"/>
          </a:xfrm>
        </p:spPr>
        <p:txBody>
          <a:bodyPr>
            <a:noAutofit/>
          </a:bodyPr>
          <a:lstStyle/>
          <a:p>
            <a:pPr algn="l"/>
            <a:r>
              <a:rPr lang="en-US" sz="4400" b="1" dirty="0">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Existing Research and </a:t>
            </a:r>
            <a:br>
              <a:rPr lang="en-US" sz="4400" b="1" dirty="0">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br>
            <a:r>
              <a:rPr lang="en-US" sz="4400" b="1" dirty="0">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Research Gaps</a:t>
            </a:r>
            <a:endParaRPr lang="en-US" sz="4400" dirty="0"/>
          </a:p>
        </p:txBody>
      </p:sp>
      <p:sp>
        <p:nvSpPr>
          <p:cNvPr id="5" name="TextBox 4"/>
          <p:cNvSpPr txBox="1"/>
          <p:nvPr/>
        </p:nvSpPr>
        <p:spPr>
          <a:xfrm>
            <a:off x="304800" y="159603"/>
            <a:ext cx="4540125" cy="830997"/>
          </a:xfrm>
          <a:prstGeom prst="rect">
            <a:avLst/>
          </a:prstGeom>
          <a:noFill/>
        </p:spPr>
        <p:txBody>
          <a:bodyPr wrap="none" rtlCol="0">
            <a:spAutoFit/>
          </a:bodyPr>
          <a:lstStyle/>
          <a:p>
            <a:r>
              <a:rPr lang="en-US" sz="2400" b="1" dirty="0" smtClean="0"/>
              <a:t>Mitigation and Adaption </a:t>
            </a:r>
          </a:p>
          <a:p>
            <a:r>
              <a:rPr lang="en-US" sz="2400" b="1" dirty="0" smtClean="0"/>
              <a:t>Research in Virginia Workshop</a:t>
            </a:r>
            <a:endParaRPr lang="en-US" sz="2400" b="1" dirty="0"/>
          </a:p>
        </p:txBody>
      </p:sp>
      <p:sp>
        <p:nvSpPr>
          <p:cNvPr id="6" name="TextBox 5"/>
          <p:cNvSpPr txBox="1"/>
          <p:nvPr/>
        </p:nvSpPr>
        <p:spPr>
          <a:xfrm>
            <a:off x="7756248" y="6336268"/>
            <a:ext cx="1311552" cy="369332"/>
          </a:xfrm>
          <a:prstGeom prst="rect">
            <a:avLst/>
          </a:prstGeom>
          <a:noFill/>
        </p:spPr>
        <p:txBody>
          <a:bodyPr wrap="none" rtlCol="0">
            <a:spAutoFit/>
          </a:bodyPr>
          <a:lstStyle/>
          <a:p>
            <a:r>
              <a:rPr lang="en-US" altLang="en-US" b="1" dirty="0">
                <a:solidFill>
                  <a:schemeClr val="tx2"/>
                </a:solidFill>
              </a:rPr>
              <a:t>AUG </a:t>
            </a:r>
            <a:r>
              <a:rPr lang="en-US" altLang="en-US" b="1" dirty="0" smtClean="0">
                <a:solidFill>
                  <a:schemeClr val="tx2"/>
                </a:solidFill>
              </a:rPr>
              <a:t>2015</a:t>
            </a:r>
            <a:endParaRPr lang="en-US" altLang="en-US" b="1" dirty="0">
              <a:solidFill>
                <a:schemeClr val="tx2"/>
              </a:solidFill>
            </a:endParaRPr>
          </a:p>
        </p:txBody>
      </p:sp>
    </p:spTree>
    <p:extLst>
      <p:ext uri="{BB962C8B-B14F-4D97-AF65-F5344CB8AC3E}">
        <p14:creationId xmlns:p14="http://schemas.microsoft.com/office/powerpoint/2010/main" val="10910625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Local City Considerations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solidFill>
                  <a:srgbClr val="000000"/>
                </a:solidFill>
              </a:rPr>
              <a:t>Hampton</a:t>
            </a:r>
          </a:p>
          <a:p>
            <a:pPr lvl="1"/>
            <a:r>
              <a:rPr lang="en-US" dirty="0">
                <a:solidFill>
                  <a:srgbClr val="000000"/>
                </a:solidFill>
              </a:rPr>
              <a:t>Infrastructure resiliency</a:t>
            </a:r>
          </a:p>
          <a:p>
            <a:pPr lvl="1"/>
            <a:r>
              <a:rPr lang="en-US" dirty="0">
                <a:solidFill>
                  <a:srgbClr val="000000"/>
                </a:solidFill>
              </a:rPr>
              <a:t>Transportation network viability</a:t>
            </a:r>
          </a:p>
          <a:p>
            <a:r>
              <a:rPr lang="en-US" dirty="0">
                <a:solidFill>
                  <a:srgbClr val="000000"/>
                </a:solidFill>
              </a:rPr>
              <a:t>Norfolk</a:t>
            </a:r>
          </a:p>
          <a:p>
            <a:pPr lvl="1"/>
            <a:r>
              <a:rPr lang="en-US" dirty="0">
                <a:solidFill>
                  <a:srgbClr val="000000"/>
                </a:solidFill>
              </a:rPr>
              <a:t>Residential area and business sector flooding</a:t>
            </a:r>
          </a:p>
          <a:p>
            <a:pPr lvl="1"/>
            <a:r>
              <a:rPr lang="en-US" dirty="0">
                <a:solidFill>
                  <a:srgbClr val="000000"/>
                </a:solidFill>
              </a:rPr>
              <a:t>Transportation network viability</a:t>
            </a:r>
          </a:p>
          <a:p>
            <a:pPr lvl="1"/>
            <a:r>
              <a:rPr lang="en-US" dirty="0">
                <a:solidFill>
                  <a:srgbClr val="000000"/>
                </a:solidFill>
              </a:rPr>
              <a:t> Port impacts</a:t>
            </a:r>
          </a:p>
          <a:p>
            <a:r>
              <a:rPr lang="en-US" dirty="0" smtClean="0">
                <a:solidFill>
                  <a:srgbClr val="000000"/>
                </a:solidFill>
              </a:rPr>
              <a:t>Portsmouth</a:t>
            </a:r>
          </a:p>
          <a:p>
            <a:pPr lvl="1"/>
            <a:r>
              <a:rPr lang="en-US" dirty="0" smtClean="0">
                <a:solidFill>
                  <a:srgbClr val="000000"/>
                </a:solidFill>
              </a:rPr>
              <a:t>Vulnerabilities Study</a:t>
            </a:r>
          </a:p>
          <a:p>
            <a:pPr lvl="1"/>
            <a:r>
              <a:rPr lang="en-US" dirty="0" smtClean="0">
                <a:solidFill>
                  <a:srgbClr val="000000"/>
                </a:solidFill>
              </a:rPr>
              <a:t>Flood prone road network around military installations</a:t>
            </a:r>
          </a:p>
          <a:p>
            <a:r>
              <a:rPr lang="en-US" dirty="0" smtClean="0">
                <a:solidFill>
                  <a:srgbClr val="000000"/>
                </a:solidFill>
              </a:rPr>
              <a:t>Virginia Beach</a:t>
            </a:r>
          </a:p>
          <a:p>
            <a:pPr lvl="1"/>
            <a:r>
              <a:rPr lang="en-US" dirty="0" smtClean="0">
                <a:solidFill>
                  <a:srgbClr val="000000"/>
                </a:solidFill>
              </a:rPr>
              <a:t>Evacuation &amp; SEPG considerations</a:t>
            </a:r>
          </a:p>
          <a:p>
            <a:pPr lvl="1"/>
            <a:r>
              <a:rPr lang="en-US" dirty="0" smtClean="0">
                <a:solidFill>
                  <a:srgbClr val="000000"/>
                </a:solidFill>
              </a:rPr>
              <a:t>Beach resilience, tourism </a:t>
            </a:r>
          </a:p>
        </p:txBody>
      </p:sp>
      <p:sp>
        <p:nvSpPr>
          <p:cNvPr id="4" name="Slide Number Placeholder 3"/>
          <p:cNvSpPr>
            <a:spLocks noGrp="1"/>
          </p:cNvSpPr>
          <p:nvPr>
            <p:ph type="sldNum" sz="quarter" idx="12"/>
          </p:nvPr>
        </p:nvSpPr>
        <p:spPr/>
        <p:txBody>
          <a:bodyPr/>
          <a:lstStyle/>
          <a:p>
            <a:fld id="{6E6DA6FA-1DE7-4C7B-9AE3-A09B968218A5}" type="slidenum">
              <a:rPr lang="en-US" smtClean="0"/>
              <a:t>10</a:t>
            </a:fld>
            <a:endParaRPr lang="en-US"/>
          </a:p>
        </p:txBody>
      </p:sp>
    </p:spTree>
    <p:extLst>
      <p:ext uri="{BB962C8B-B14F-4D97-AF65-F5344CB8AC3E}">
        <p14:creationId xmlns:p14="http://schemas.microsoft.com/office/powerpoint/2010/main" val="3852756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Transportation Sector Example:</a:t>
            </a:r>
            <a:br>
              <a:rPr lang="en-US" dirty="0" smtClean="0"/>
            </a:br>
            <a:r>
              <a:rPr lang="en-US" dirty="0" smtClean="0"/>
              <a:t>Degradation &amp; Strategic Investment </a:t>
            </a:r>
            <a:endParaRPr lang="en-US" dirty="0"/>
          </a:p>
        </p:txBody>
      </p:sp>
      <p:sp>
        <p:nvSpPr>
          <p:cNvPr id="5" name="Content Placeholder 4"/>
          <p:cNvSpPr>
            <a:spLocks noGrp="1"/>
          </p:cNvSpPr>
          <p:nvPr>
            <p:ph sz="quarter" idx="1"/>
          </p:nvPr>
        </p:nvSpPr>
        <p:spPr/>
        <p:txBody>
          <a:bodyPr>
            <a:normAutofit fontScale="77500" lnSpcReduction="20000"/>
          </a:bodyPr>
          <a:lstStyle/>
          <a:p>
            <a:pPr lvl="0"/>
            <a:r>
              <a:rPr lang="en-US" dirty="0"/>
              <a:t>Statewide spending has been unable to keep up with maintenance and </a:t>
            </a:r>
            <a:r>
              <a:rPr lang="en-US" dirty="0" smtClean="0"/>
              <a:t>improvements.</a:t>
            </a:r>
          </a:p>
          <a:p>
            <a:pPr marL="0" lvl="0" indent="0">
              <a:buNone/>
            </a:pPr>
            <a:endParaRPr lang="en-US" dirty="0" smtClean="0"/>
          </a:p>
          <a:p>
            <a:pPr lvl="0"/>
            <a:r>
              <a:rPr lang="en-US" dirty="0" smtClean="0">
                <a:solidFill>
                  <a:srgbClr val="000000"/>
                </a:solidFill>
              </a:rPr>
              <a:t>Virginia </a:t>
            </a:r>
            <a:r>
              <a:rPr lang="en-US" dirty="0">
                <a:solidFill>
                  <a:srgbClr val="000000"/>
                </a:solidFill>
              </a:rPr>
              <a:t>roads rank </a:t>
            </a:r>
            <a:endParaRPr lang="en-US" dirty="0" smtClean="0">
              <a:solidFill>
                <a:srgbClr val="000000"/>
              </a:solidFill>
            </a:endParaRPr>
          </a:p>
          <a:p>
            <a:pPr lvl="1"/>
            <a:r>
              <a:rPr lang="en-US" dirty="0" smtClean="0">
                <a:solidFill>
                  <a:srgbClr val="000000"/>
                </a:solidFill>
              </a:rPr>
              <a:t>10</a:t>
            </a:r>
            <a:r>
              <a:rPr lang="en-US" baseline="30000" dirty="0" smtClean="0">
                <a:solidFill>
                  <a:srgbClr val="000000"/>
                </a:solidFill>
              </a:rPr>
              <a:t>th</a:t>
            </a:r>
            <a:r>
              <a:rPr lang="en-US" dirty="0" smtClean="0">
                <a:solidFill>
                  <a:srgbClr val="000000"/>
                </a:solidFill>
              </a:rPr>
              <a:t> </a:t>
            </a:r>
            <a:r>
              <a:rPr lang="en-US" dirty="0">
                <a:solidFill>
                  <a:srgbClr val="000000"/>
                </a:solidFill>
              </a:rPr>
              <a:t>lowest in the nation for </a:t>
            </a:r>
            <a:r>
              <a:rPr lang="en-US" dirty="0" smtClean="0">
                <a:solidFill>
                  <a:srgbClr val="000000"/>
                </a:solidFill>
              </a:rPr>
              <a:t>ride-ability</a:t>
            </a:r>
          </a:p>
          <a:p>
            <a:pPr lvl="1"/>
            <a:r>
              <a:rPr lang="en-US" dirty="0" smtClean="0">
                <a:solidFill>
                  <a:srgbClr val="000000"/>
                </a:solidFill>
              </a:rPr>
              <a:t>32</a:t>
            </a:r>
            <a:r>
              <a:rPr lang="en-US" baseline="30000" dirty="0" smtClean="0">
                <a:solidFill>
                  <a:srgbClr val="000000"/>
                </a:solidFill>
              </a:rPr>
              <a:t>nd</a:t>
            </a:r>
            <a:r>
              <a:rPr lang="en-US" dirty="0" smtClean="0">
                <a:solidFill>
                  <a:srgbClr val="000000"/>
                </a:solidFill>
              </a:rPr>
              <a:t> nationally </a:t>
            </a:r>
            <a:r>
              <a:rPr lang="en-US" dirty="0">
                <a:solidFill>
                  <a:srgbClr val="000000"/>
                </a:solidFill>
              </a:rPr>
              <a:t>for the percent of bridges that are </a:t>
            </a:r>
            <a:r>
              <a:rPr lang="en-US" u="sng" dirty="0">
                <a:solidFill>
                  <a:srgbClr val="000000"/>
                </a:solidFill>
              </a:rPr>
              <a:t>functionally obsolete or structurally deficient</a:t>
            </a:r>
            <a:r>
              <a:rPr lang="en-US" dirty="0">
                <a:solidFill>
                  <a:srgbClr val="000000"/>
                </a:solidFill>
              </a:rPr>
              <a:t>. </a:t>
            </a:r>
            <a:endParaRPr lang="en-US" dirty="0" smtClean="0">
              <a:solidFill>
                <a:srgbClr val="000000"/>
              </a:solidFill>
            </a:endParaRPr>
          </a:p>
          <a:p>
            <a:pPr marL="274320" lvl="1" indent="0">
              <a:buNone/>
            </a:pPr>
            <a:endParaRPr lang="en-US" dirty="0" smtClean="0">
              <a:solidFill>
                <a:srgbClr val="000000"/>
              </a:solidFill>
            </a:endParaRPr>
          </a:p>
          <a:p>
            <a:pPr lvl="0"/>
            <a:r>
              <a:rPr lang="en-US" dirty="0" smtClean="0">
                <a:solidFill>
                  <a:srgbClr val="000000"/>
                </a:solidFill>
              </a:rPr>
              <a:t>SLR compounds this by</a:t>
            </a:r>
          </a:p>
          <a:p>
            <a:pPr lvl="1"/>
            <a:r>
              <a:rPr lang="en-US" dirty="0" smtClean="0">
                <a:solidFill>
                  <a:srgbClr val="000000"/>
                </a:solidFill>
              </a:rPr>
              <a:t>Flooding evacuation routes</a:t>
            </a:r>
          </a:p>
          <a:p>
            <a:pPr lvl="1"/>
            <a:r>
              <a:rPr lang="en-US" dirty="0" smtClean="0">
                <a:solidFill>
                  <a:srgbClr val="000000"/>
                </a:solidFill>
              </a:rPr>
              <a:t>Increasing hydraulic pressure on tunnels</a:t>
            </a:r>
          </a:p>
          <a:p>
            <a:pPr lvl="1"/>
            <a:r>
              <a:rPr lang="en-US" dirty="0" smtClean="0">
                <a:solidFill>
                  <a:srgbClr val="000000"/>
                </a:solidFill>
              </a:rPr>
              <a:t>Altering drainage capacity</a:t>
            </a:r>
          </a:p>
          <a:p>
            <a:pPr lvl="1"/>
            <a:r>
              <a:rPr lang="en-US" dirty="0" smtClean="0">
                <a:solidFill>
                  <a:srgbClr val="000000"/>
                </a:solidFill>
              </a:rPr>
              <a:t>Accelerating coastal erosion and damaging nearby roads</a:t>
            </a:r>
            <a:endParaRPr lang="en-US" dirty="0">
              <a:solidFill>
                <a:srgbClr val="000000"/>
              </a:solidFill>
            </a:endParaRPr>
          </a:p>
          <a:p>
            <a:endParaRPr lang="en-US" dirty="0"/>
          </a:p>
        </p:txBody>
      </p:sp>
      <p:graphicFrame>
        <p:nvGraphicFramePr>
          <p:cNvPr id="9" name="Content Placeholder 8"/>
          <p:cNvGraphicFramePr>
            <a:graphicFrameLocks noGrp="1"/>
          </p:cNvGraphicFramePr>
          <p:nvPr>
            <p:ph sz="quarter" idx="2"/>
            <p:extLst>
              <p:ext uri="{D42A27DB-BD31-4B8C-83A1-F6EECF244321}">
                <p14:modId xmlns:p14="http://schemas.microsoft.com/office/powerpoint/2010/main" val="3566866471"/>
              </p:ext>
            </p:extLst>
          </p:nvPr>
        </p:nvGraphicFramePr>
        <p:xfrm>
          <a:off x="4632325" y="1216025"/>
          <a:ext cx="4041775" cy="4937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Slide Number Placeholder 9"/>
          <p:cNvSpPr>
            <a:spLocks noGrp="1"/>
          </p:cNvSpPr>
          <p:nvPr>
            <p:ph type="sldNum" sz="quarter" idx="12"/>
          </p:nvPr>
        </p:nvSpPr>
        <p:spPr/>
        <p:txBody>
          <a:bodyPr/>
          <a:lstStyle/>
          <a:p>
            <a:fld id="{6E6DA6FA-1DE7-4C7B-9AE3-A09B968218A5}" type="slidenum">
              <a:rPr lang="en-US" smtClean="0"/>
              <a:t>11</a:t>
            </a:fld>
            <a:endParaRPr lang="en-US"/>
          </a:p>
        </p:txBody>
      </p:sp>
    </p:spTree>
    <p:extLst>
      <p:ext uri="{BB962C8B-B14F-4D97-AF65-F5344CB8AC3E}">
        <p14:creationId xmlns:p14="http://schemas.microsoft.com/office/powerpoint/2010/main" val="1928990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Rectangle 190"/>
          <p:cNvSpPr/>
          <p:nvPr/>
        </p:nvSpPr>
        <p:spPr>
          <a:xfrm>
            <a:off x="7162800" y="457200"/>
            <a:ext cx="1962795" cy="5715000"/>
          </a:xfrm>
          <a:prstGeom prst="rect">
            <a:avLst/>
          </a:prstGeom>
          <a:solidFill>
            <a:schemeClr val="accent2">
              <a:alpha val="2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Title 4"/>
          <p:cNvSpPr>
            <a:spLocks noGrp="1"/>
          </p:cNvSpPr>
          <p:nvPr>
            <p:ph type="title"/>
          </p:nvPr>
        </p:nvSpPr>
        <p:spPr/>
        <p:txBody>
          <a:bodyPr>
            <a:normAutofit/>
          </a:bodyPr>
          <a:lstStyle/>
          <a:p>
            <a:r>
              <a:rPr lang="en-US" dirty="0" smtClean="0"/>
              <a:t>Interdependent Infrastructures </a:t>
            </a:r>
            <a:endParaRPr lang="en-US" dirty="0"/>
          </a:p>
        </p:txBody>
      </p:sp>
      <p:sp>
        <p:nvSpPr>
          <p:cNvPr id="126" name="Freeform 125"/>
          <p:cNvSpPr/>
          <p:nvPr/>
        </p:nvSpPr>
        <p:spPr>
          <a:xfrm>
            <a:off x="8083401" y="2535811"/>
            <a:ext cx="1023571" cy="993122"/>
          </a:xfrm>
          <a:custGeom>
            <a:avLst/>
            <a:gdLst>
              <a:gd name="connsiteX0" fmla="*/ 0 w 1267985"/>
              <a:gd name="connsiteY0" fmla="*/ 633993 h 1267985"/>
              <a:gd name="connsiteX1" fmla="*/ 633993 w 1267985"/>
              <a:gd name="connsiteY1" fmla="*/ 0 h 1267985"/>
              <a:gd name="connsiteX2" fmla="*/ 1267986 w 1267985"/>
              <a:gd name="connsiteY2" fmla="*/ 633993 h 1267985"/>
              <a:gd name="connsiteX3" fmla="*/ 633993 w 1267985"/>
              <a:gd name="connsiteY3" fmla="*/ 1267986 h 1267985"/>
              <a:gd name="connsiteX4" fmla="*/ 0 w 1267985"/>
              <a:gd name="connsiteY4" fmla="*/ 633993 h 1267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7985" h="1267985">
                <a:moveTo>
                  <a:pt x="0" y="633993"/>
                </a:moveTo>
                <a:cubicBezTo>
                  <a:pt x="0" y="283848"/>
                  <a:pt x="283848" y="0"/>
                  <a:pt x="633993" y="0"/>
                </a:cubicBezTo>
                <a:cubicBezTo>
                  <a:pt x="984138" y="0"/>
                  <a:pt x="1267986" y="283848"/>
                  <a:pt x="1267986" y="633993"/>
                </a:cubicBezTo>
                <a:cubicBezTo>
                  <a:pt x="1267986" y="984138"/>
                  <a:pt x="984138" y="1267986"/>
                  <a:pt x="633993" y="1267986"/>
                </a:cubicBezTo>
                <a:cubicBezTo>
                  <a:pt x="283848" y="1267986"/>
                  <a:pt x="0" y="984138"/>
                  <a:pt x="0" y="633993"/>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122" tIns="197122" rIns="197122" bIns="197122" numCol="1" spcCol="1270" anchor="ctr" anchorCtr="0">
            <a:noAutofit/>
          </a:bodyPr>
          <a:lstStyle/>
          <a:p>
            <a:pPr lvl="0" algn="ctr" defTabSz="400050">
              <a:lnSpc>
                <a:spcPct val="90000"/>
              </a:lnSpc>
              <a:spcBef>
                <a:spcPct val="0"/>
              </a:spcBef>
              <a:spcAft>
                <a:spcPct val="35000"/>
              </a:spcAft>
            </a:pPr>
            <a:r>
              <a:rPr lang="en-US" sz="900" kern="1200" dirty="0" smtClean="0"/>
              <a:t>Chemical</a:t>
            </a:r>
            <a:endParaRPr lang="en-US" sz="900" kern="1200" dirty="0"/>
          </a:p>
        </p:txBody>
      </p:sp>
      <p:sp>
        <p:nvSpPr>
          <p:cNvPr id="128" name="Freeform 127"/>
          <p:cNvSpPr/>
          <p:nvPr/>
        </p:nvSpPr>
        <p:spPr>
          <a:xfrm>
            <a:off x="8064481" y="3364059"/>
            <a:ext cx="1023571" cy="993122"/>
          </a:xfrm>
          <a:custGeom>
            <a:avLst/>
            <a:gdLst>
              <a:gd name="connsiteX0" fmla="*/ 0 w 1267985"/>
              <a:gd name="connsiteY0" fmla="*/ 633993 h 1267985"/>
              <a:gd name="connsiteX1" fmla="*/ 633993 w 1267985"/>
              <a:gd name="connsiteY1" fmla="*/ 0 h 1267985"/>
              <a:gd name="connsiteX2" fmla="*/ 1267986 w 1267985"/>
              <a:gd name="connsiteY2" fmla="*/ 633993 h 1267985"/>
              <a:gd name="connsiteX3" fmla="*/ 633993 w 1267985"/>
              <a:gd name="connsiteY3" fmla="*/ 1267986 h 1267985"/>
              <a:gd name="connsiteX4" fmla="*/ 0 w 1267985"/>
              <a:gd name="connsiteY4" fmla="*/ 633993 h 1267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7985" h="1267985">
                <a:moveTo>
                  <a:pt x="0" y="633993"/>
                </a:moveTo>
                <a:cubicBezTo>
                  <a:pt x="0" y="283848"/>
                  <a:pt x="283848" y="0"/>
                  <a:pt x="633993" y="0"/>
                </a:cubicBezTo>
                <a:cubicBezTo>
                  <a:pt x="984138" y="0"/>
                  <a:pt x="1267986" y="283848"/>
                  <a:pt x="1267986" y="633993"/>
                </a:cubicBezTo>
                <a:cubicBezTo>
                  <a:pt x="1267986" y="984138"/>
                  <a:pt x="984138" y="1267986"/>
                  <a:pt x="633993" y="1267986"/>
                </a:cubicBezTo>
                <a:cubicBezTo>
                  <a:pt x="283848" y="1267986"/>
                  <a:pt x="0" y="984138"/>
                  <a:pt x="0" y="633993"/>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122" tIns="197122" rIns="197122" bIns="197122" numCol="1" spcCol="1270" anchor="ctr" anchorCtr="0">
            <a:noAutofit/>
          </a:bodyPr>
          <a:lstStyle/>
          <a:p>
            <a:pPr lvl="0" algn="ctr" defTabSz="400050">
              <a:lnSpc>
                <a:spcPct val="90000"/>
              </a:lnSpc>
              <a:spcBef>
                <a:spcPct val="0"/>
              </a:spcBef>
              <a:spcAft>
                <a:spcPct val="35000"/>
              </a:spcAft>
            </a:pPr>
            <a:r>
              <a:rPr lang="en-US" sz="900" kern="1200" dirty="0" err="1" smtClean="0"/>
              <a:t>Commun-ications</a:t>
            </a:r>
            <a:endParaRPr lang="en-US" sz="900" kern="1200" dirty="0"/>
          </a:p>
        </p:txBody>
      </p:sp>
      <p:sp>
        <p:nvSpPr>
          <p:cNvPr id="129" name="Freeform 128"/>
          <p:cNvSpPr/>
          <p:nvPr/>
        </p:nvSpPr>
        <p:spPr>
          <a:xfrm>
            <a:off x="8053465" y="4255494"/>
            <a:ext cx="1023571" cy="993122"/>
          </a:xfrm>
          <a:custGeom>
            <a:avLst/>
            <a:gdLst>
              <a:gd name="connsiteX0" fmla="*/ 0 w 1267985"/>
              <a:gd name="connsiteY0" fmla="*/ 633993 h 1267985"/>
              <a:gd name="connsiteX1" fmla="*/ 633993 w 1267985"/>
              <a:gd name="connsiteY1" fmla="*/ 0 h 1267985"/>
              <a:gd name="connsiteX2" fmla="*/ 1267986 w 1267985"/>
              <a:gd name="connsiteY2" fmla="*/ 633993 h 1267985"/>
              <a:gd name="connsiteX3" fmla="*/ 633993 w 1267985"/>
              <a:gd name="connsiteY3" fmla="*/ 1267986 h 1267985"/>
              <a:gd name="connsiteX4" fmla="*/ 0 w 1267985"/>
              <a:gd name="connsiteY4" fmla="*/ 633993 h 1267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7985" h="1267985">
                <a:moveTo>
                  <a:pt x="0" y="633993"/>
                </a:moveTo>
                <a:cubicBezTo>
                  <a:pt x="0" y="283848"/>
                  <a:pt x="283848" y="0"/>
                  <a:pt x="633993" y="0"/>
                </a:cubicBezTo>
                <a:cubicBezTo>
                  <a:pt x="984138" y="0"/>
                  <a:pt x="1267986" y="283848"/>
                  <a:pt x="1267986" y="633993"/>
                </a:cubicBezTo>
                <a:cubicBezTo>
                  <a:pt x="1267986" y="984138"/>
                  <a:pt x="984138" y="1267986"/>
                  <a:pt x="633993" y="1267986"/>
                </a:cubicBezTo>
                <a:cubicBezTo>
                  <a:pt x="283848" y="1267986"/>
                  <a:pt x="0" y="984138"/>
                  <a:pt x="0" y="633993"/>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122" tIns="197122" rIns="197122" bIns="197122" numCol="1" spcCol="1270" anchor="ctr" anchorCtr="0">
            <a:noAutofit/>
          </a:bodyPr>
          <a:lstStyle/>
          <a:p>
            <a:pPr lvl="0" algn="ctr" defTabSz="400050">
              <a:lnSpc>
                <a:spcPct val="90000"/>
              </a:lnSpc>
              <a:spcBef>
                <a:spcPct val="0"/>
              </a:spcBef>
              <a:spcAft>
                <a:spcPct val="35000"/>
              </a:spcAft>
            </a:pPr>
            <a:r>
              <a:rPr lang="en-US" sz="900" kern="1200" dirty="0" smtClean="0"/>
              <a:t>Critical Manufacturing</a:t>
            </a:r>
            <a:endParaRPr lang="en-US" sz="900" kern="1200" dirty="0"/>
          </a:p>
        </p:txBody>
      </p:sp>
      <p:sp>
        <p:nvSpPr>
          <p:cNvPr id="130" name="Freeform 129"/>
          <p:cNvSpPr/>
          <p:nvPr/>
        </p:nvSpPr>
        <p:spPr>
          <a:xfrm>
            <a:off x="8021166" y="5026678"/>
            <a:ext cx="1023571" cy="993122"/>
          </a:xfrm>
          <a:custGeom>
            <a:avLst/>
            <a:gdLst>
              <a:gd name="connsiteX0" fmla="*/ 0 w 1267985"/>
              <a:gd name="connsiteY0" fmla="*/ 633993 h 1267985"/>
              <a:gd name="connsiteX1" fmla="*/ 633993 w 1267985"/>
              <a:gd name="connsiteY1" fmla="*/ 0 h 1267985"/>
              <a:gd name="connsiteX2" fmla="*/ 1267986 w 1267985"/>
              <a:gd name="connsiteY2" fmla="*/ 633993 h 1267985"/>
              <a:gd name="connsiteX3" fmla="*/ 633993 w 1267985"/>
              <a:gd name="connsiteY3" fmla="*/ 1267986 h 1267985"/>
              <a:gd name="connsiteX4" fmla="*/ 0 w 1267985"/>
              <a:gd name="connsiteY4" fmla="*/ 633993 h 1267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7985" h="1267985">
                <a:moveTo>
                  <a:pt x="0" y="633993"/>
                </a:moveTo>
                <a:cubicBezTo>
                  <a:pt x="0" y="283848"/>
                  <a:pt x="283848" y="0"/>
                  <a:pt x="633993" y="0"/>
                </a:cubicBezTo>
                <a:cubicBezTo>
                  <a:pt x="984138" y="0"/>
                  <a:pt x="1267986" y="283848"/>
                  <a:pt x="1267986" y="633993"/>
                </a:cubicBezTo>
                <a:cubicBezTo>
                  <a:pt x="1267986" y="984138"/>
                  <a:pt x="984138" y="1267986"/>
                  <a:pt x="633993" y="1267986"/>
                </a:cubicBezTo>
                <a:cubicBezTo>
                  <a:pt x="283848" y="1267986"/>
                  <a:pt x="0" y="984138"/>
                  <a:pt x="0" y="633993"/>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122" tIns="197122" rIns="197122" bIns="197122" numCol="1" spcCol="1270" anchor="ctr" anchorCtr="0">
            <a:noAutofit/>
          </a:bodyPr>
          <a:lstStyle/>
          <a:p>
            <a:pPr lvl="0" algn="ctr" defTabSz="400050">
              <a:lnSpc>
                <a:spcPct val="90000"/>
              </a:lnSpc>
              <a:spcBef>
                <a:spcPct val="0"/>
              </a:spcBef>
              <a:spcAft>
                <a:spcPct val="35000"/>
              </a:spcAft>
            </a:pPr>
            <a:r>
              <a:rPr lang="en-US" sz="900" kern="1200" dirty="0" smtClean="0"/>
              <a:t>Dams</a:t>
            </a:r>
            <a:endParaRPr lang="en-US" sz="900" kern="1200" dirty="0"/>
          </a:p>
        </p:txBody>
      </p:sp>
      <p:sp>
        <p:nvSpPr>
          <p:cNvPr id="131" name="Freeform 130"/>
          <p:cNvSpPr/>
          <p:nvPr/>
        </p:nvSpPr>
        <p:spPr>
          <a:xfrm>
            <a:off x="7162800" y="4724841"/>
            <a:ext cx="1023571" cy="993122"/>
          </a:xfrm>
          <a:custGeom>
            <a:avLst/>
            <a:gdLst>
              <a:gd name="connsiteX0" fmla="*/ 0 w 1267985"/>
              <a:gd name="connsiteY0" fmla="*/ 633993 h 1267985"/>
              <a:gd name="connsiteX1" fmla="*/ 633993 w 1267985"/>
              <a:gd name="connsiteY1" fmla="*/ 0 h 1267985"/>
              <a:gd name="connsiteX2" fmla="*/ 1267986 w 1267985"/>
              <a:gd name="connsiteY2" fmla="*/ 633993 h 1267985"/>
              <a:gd name="connsiteX3" fmla="*/ 633993 w 1267985"/>
              <a:gd name="connsiteY3" fmla="*/ 1267986 h 1267985"/>
              <a:gd name="connsiteX4" fmla="*/ 0 w 1267985"/>
              <a:gd name="connsiteY4" fmla="*/ 633993 h 1267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7985" h="1267985">
                <a:moveTo>
                  <a:pt x="0" y="633993"/>
                </a:moveTo>
                <a:cubicBezTo>
                  <a:pt x="0" y="283848"/>
                  <a:pt x="283848" y="0"/>
                  <a:pt x="633993" y="0"/>
                </a:cubicBezTo>
                <a:cubicBezTo>
                  <a:pt x="984138" y="0"/>
                  <a:pt x="1267986" y="283848"/>
                  <a:pt x="1267986" y="633993"/>
                </a:cubicBezTo>
                <a:cubicBezTo>
                  <a:pt x="1267986" y="984138"/>
                  <a:pt x="984138" y="1267986"/>
                  <a:pt x="633993" y="1267986"/>
                </a:cubicBezTo>
                <a:cubicBezTo>
                  <a:pt x="283848" y="1267986"/>
                  <a:pt x="0" y="984138"/>
                  <a:pt x="0" y="633993"/>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122" tIns="197122" rIns="197122" bIns="197122" numCol="1" spcCol="1270" anchor="ctr" anchorCtr="0">
            <a:noAutofit/>
          </a:bodyPr>
          <a:lstStyle/>
          <a:p>
            <a:pPr lvl="0" algn="ctr" defTabSz="400050">
              <a:lnSpc>
                <a:spcPct val="90000"/>
              </a:lnSpc>
              <a:spcBef>
                <a:spcPct val="0"/>
              </a:spcBef>
              <a:spcAft>
                <a:spcPct val="35000"/>
              </a:spcAft>
            </a:pPr>
            <a:r>
              <a:rPr lang="en-US" sz="900" kern="1200" dirty="0" smtClean="0"/>
              <a:t>Defense Industrial Base</a:t>
            </a:r>
            <a:endParaRPr lang="en-US" sz="900" kern="1200" dirty="0"/>
          </a:p>
        </p:txBody>
      </p:sp>
      <p:sp>
        <p:nvSpPr>
          <p:cNvPr id="132" name="Freeform 131"/>
          <p:cNvSpPr/>
          <p:nvPr/>
        </p:nvSpPr>
        <p:spPr>
          <a:xfrm>
            <a:off x="7361640" y="675072"/>
            <a:ext cx="1023571" cy="993122"/>
          </a:xfrm>
          <a:custGeom>
            <a:avLst/>
            <a:gdLst>
              <a:gd name="connsiteX0" fmla="*/ 0 w 1267985"/>
              <a:gd name="connsiteY0" fmla="*/ 633993 h 1267985"/>
              <a:gd name="connsiteX1" fmla="*/ 633993 w 1267985"/>
              <a:gd name="connsiteY1" fmla="*/ 0 h 1267985"/>
              <a:gd name="connsiteX2" fmla="*/ 1267986 w 1267985"/>
              <a:gd name="connsiteY2" fmla="*/ 633993 h 1267985"/>
              <a:gd name="connsiteX3" fmla="*/ 633993 w 1267985"/>
              <a:gd name="connsiteY3" fmla="*/ 1267986 h 1267985"/>
              <a:gd name="connsiteX4" fmla="*/ 0 w 1267985"/>
              <a:gd name="connsiteY4" fmla="*/ 633993 h 1267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7985" h="1267985">
                <a:moveTo>
                  <a:pt x="0" y="633993"/>
                </a:moveTo>
                <a:cubicBezTo>
                  <a:pt x="0" y="283848"/>
                  <a:pt x="283848" y="0"/>
                  <a:pt x="633993" y="0"/>
                </a:cubicBezTo>
                <a:cubicBezTo>
                  <a:pt x="984138" y="0"/>
                  <a:pt x="1267986" y="283848"/>
                  <a:pt x="1267986" y="633993"/>
                </a:cubicBezTo>
                <a:cubicBezTo>
                  <a:pt x="1267986" y="984138"/>
                  <a:pt x="984138" y="1267986"/>
                  <a:pt x="633993" y="1267986"/>
                </a:cubicBezTo>
                <a:cubicBezTo>
                  <a:pt x="283848" y="1267986"/>
                  <a:pt x="0" y="984138"/>
                  <a:pt x="0" y="633993"/>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122" tIns="197122" rIns="197122" bIns="197122" numCol="1" spcCol="1270" anchor="ctr" anchorCtr="0">
            <a:noAutofit/>
          </a:bodyPr>
          <a:lstStyle/>
          <a:p>
            <a:pPr lvl="0" algn="ctr" defTabSz="400050">
              <a:lnSpc>
                <a:spcPct val="90000"/>
              </a:lnSpc>
              <a:spcBef>
                <a:spcPct val="0"/>
              </a:spcBef>
              <a:spcAft>
                <a:spcPct val="35000"/>
              </a:spcAft>
            </a:pPr>
            <a:r>
              <a:rPr lang="en-US" sz="900" kern="1200" dirty="0" smtClean="0"/>
              <a:t>Emergency Services</a:t>
            </a:r>
            <a:endParaRPr lang="en-US" sz="900" kern="1200" dirty="0"/>
          </a:p>
        </p:txBody>
      </p:sp>
      <p:sp>
        <p:nvSpPr>
          <p:cNvPr id="108" name="Freeform 107"/>
          <p:cNvSpPr/>
          <p:nvPr/>
        </p:nvSpPr>
        <p:spPr>
          <a:xfrm>
            <a:off x="7175216" y="1486669"/>
            <a:ext cx="1011155" cy="981075"/>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900" kern="1200" smtClean="0"/>
              <a:t>Energy</a:t>
            </a:r>
            <a:endParaRPr lang="en-US" sz="900" kern="1200" dirty="0"/>
          </a:p>
        </p:txBody>
      </p:sp>
      <p:sp>
        <p:nvSpPr>
          <p:cNvPr id="109" name="Freeform 108"/>
          <p:cNvSpPr/>
          <p:nvPr/>
        </p:nvSpPr>
        <p:spPr>
          <a:xfrm>
            <a:off x="7310542" y="3920234"/>
            <a:ext cx="1011155" cy="981075"/>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900" kern="1200" dirty="0" smtClean="0"/>
              <a:t>Financial Services</a:t>
            </a:r>
            <a:endParaRPr lang="en-US" sz="900" kern="1200" dirty="0"/>
          </a:p>
        </p:txBody>
      </p:sp>
      <p:sp>
        <p:nvSpPr>
          <p:cNvPr id="110" name="Freeform 109"/>
          <p:cNvSpPr/>
          <p:nvPr/>
        </p:nvSpPr>
        <p:spPr>
          <a:xfrm>
            <a:off x="8050049" y="1767044"/>
            <a:ext cx="1011155" cy="981075"/>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900" kern="1200" dirty="0" smtClean="0"/>
              <a:t>Food &amp; Agriculture</a:t>
            </a:r>
            <a:endParaRPr lang="en-US" sz="900" kern="1200" dirty="0"/>
          </a:p>
        </p:txBody>
      </p:sp>
      <p:sp>
        <p:nvSpPr>
          <p:cNvPr id="111" name="Freeform 110"/>
          <p:cNvSpPr/>
          <p:nvPr/>
        </p:nvSpPr>
        <p:spPr>
          <a:xfrm>
            <a:off x="7361640" y="2338911"/>
            <a:ext cx="1011155" cy="981075"/>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900" kern="1200" dirty="0" smtClean="0"/>
              <a:t>Government Facilities</a:t>
            </a:r>
            <a:endParaRPr lang="en-US" sz="900" kern="1200" dirty="0"/>
          </a:p>
        </p:txBody>
      </p:sp>
      <p:sp>
        <p:nvSpPr>
          <p:cNvPr id="113" name="Freeform 112"/>
          <p:cNvSpPr/>
          <p:nvPr/>
        </p:nvSpPr>
        <p:spPr>
          <a:xfrm>
            <a:off x="7310542" y="3121485"/>
            <a:ext cx="1011155" cy="981075"/>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900" kern="1200" dirty="0" smtClean="0"/>
              <a:t>Information Technology</a:t>
            </a:r>
            <a:endParaRPr lang="en-US" sz="900" kern="1200" dirty="0"/>
          </a:p>
        </p:txBody>
      </p:sp>
      <p:sp>
        <p:nvSpPr>
          <p:cNvPr id="114" name="Freeform 113"/>
          <p:cNvSpPr/>
          <p:nvPr/>
        </p:nvSpPr>
        <p:spPr>
          <a:xfrm>
            <a:off x="8059672" y="987354"/>
            <a:ext cx="1011155" cy="981075"/>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a:solidFill>
            <a:schemeClr val="accent1">
              <a:lumMod val="60000"/>
              <a:lumOff val="40000"/>
              <a:alpha val="61000"/>
            </a:schemeClr>
          </a:solidFill>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900" kern="1200" dirty="0" smtClean="0"/>
              <a:t>Nuclear</a:t>
            </a:r>
            <a:endParaRPr lang="en-US" sz="900" kern="1200" dirty="0"/>
          </a:p>
        </p:txBody>
      </p:sp>
      <p:cxnSp>
        <p:nvCxnSpPr>
          <p:cNvPr id="164" name="Straight Arrow Connector 163"/>
          <p:cNvCxnSpPr/>
          <p:nvPr/>
        </p:nvCxnSpPr>
        <p:spPr>
          <a:xfrm>
            <a:off x="2133600" y="2679949"/>
            <a:ext cx="3048000" cy="1857135"/>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
        <p:nvSpPr>
          <p:cNvPr id="127" name="Freeform 126"/>
          <p:cNvSpPr/>
          <p:nvPr/>
        </p:nvSpPr>
        <p:spPr>
          <a:xfrm>
            <a:off x="762000" y="1412420"/>
            <a:ext cx="1554480" cy="1554480"/>
          </a:xfrm>
          <a:custGeom>
            <a:avLst/>
            <a:gdLst>
              <a:gd name="connsiteX0" fmla="*/ 0 w 1267985"/>
              <a:gd name="connsiteY0" fmla="*/ 633993 h 1267985"/>
              <a:gd name="connsiteX1" fmla="*/ 633993 w 1267985"/>
              <a:gd name="connsiteY1" fmla="*/ 0 h 1267985"/>
              <a:gd name="connsiteX2" fmla="*/ 1267986 w 1267985"/>
              <a:gd name="connsiteY2" fmla="*/ 633993 h 1267985"/>
              <a:gd name="connsiteX3" fmla="*/ 633993 w 1267985"/>
              <a:gd name="connsiteY3" fmla="*/ 1267986 h 1267985"/>
              <a:gd name="connsiteX4" fmla="*/ 0 w 1267985"/>
              <a:gd name="connsiteY4" fmla="*/ 633993 h 1267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7985" h="1267985">
                <a:moveTo>
                  <a:pt x="0" y="633993"/>
                </a:moveTo>
                <a:cubicBezTo>
                  <a:pt x="0" y="283848"/>
                  <a:pt x="283848" y="0"/>
                  <a:pt x="633993" y="0"/>
                </a:cubicBezTo>
                <a:cubicBezTo>
                  <a:pt x="984138" y="0"/>
                  <a:pt x="1267986" y="283848"/>
                  <a:pt x="1267986" y="633993"/>
                </a:cubicBezTo>
                <a:cubicBezTo>
                  <a:pt x="1267986" y="984138"/>
                  <a:pt x="984138" y="1267986"/>
                  <a:pt x="633993" y="1267986"/>
                </a:cubicBezTo>
                <a:cubicBezTo>
                  <a:pt x="283848" y="1267986"/>
                  <a:pt x="0" y="984138"/>
                  <a:pt x="0" y="633993"/>
                </a:cubicBez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122" tIns="197122" rIns="197122" bIns="197122" numCol="1" spcCol="1270" anchor="ctr" anchorCtr="0">
            <a:noAutofit/>
          </a:bodyPr>
          <a:lstStyle/>
          <a:p>
            <a:pPr lvl="0" algn="ctr" defTabSz="400050">
              <a:lnSpc>
                <a:spcPct val="90000"/>
              </a:lnSpc>
              <a:spcBef>
                <a:spcPct val="0"/>
              </a:spcBef>
              <a:spcAft>
                <a:spcPct val="35000"/>
              </a:spcAft>
            </a:pPr>
            <a:r>
              <a:rPr lang="en-US" sz="1400" kern="1200" dirty="0" smtClean="0"/>
              <a:t>Commercial Facilities</a:t>
            </a:r>
            <a:endParaRPr lang="en-US" sz="1400" kern="1200" dirty="0"/>
          </a:p>
        </p:txBody>
      </p:sp>
      <p:sp>
        <p:nvSpPr>
          <p:cNvPr id="112" name="Freeform 111"/>
          <p:cNvSpPr/>
          <p:nvPr/>
        </p:nvSpPr>
        <p:spPr>
          <a:xfrm>
            <a:off x="4961164" y="4314382"/>
            <a:ext cx="1554480" cy="1554480"/>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1400" kern="1200" dirty="0" smtClean="0"/>
              <a:t>Healthcare &amp; Public Health</a:t>
            </a:r>
            <a:endParaRPr lang="en-US" sz="1400" kern="1200" dirty="0"/>
          </a:p>
        </p:txBody>
      </p:sp>
      <p:sp>
        <p:nvSpPr>
          <p:cNvPr id="115" name="Freeform 114"/>
          <p:cNvSpPr/>
          <p:nvPr/>
        </p:nvSpPr>
        <p:spPr>
          <a:xfrm>
            <a:off x="4953000" y="1417320"/>
            <a:ext cx="1554480" cy="1554480"/>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1400" kern="1200" dirty="0" smtClean="0"/>
              <a:t>Transportation Systems</a:t>
            </a:r>
            <a:endParaRPr lang="en-US" sz="1400" kern="1200" dirty="0"/>
          </a:p>
        </p:txBody>
      </p:sp>
      <p:sp>
        <p:nvSpPr>
          <p:cNvPr id="116" name="Freeform 115"/>
          <p:cNvSpPr/>
          <p:nvPr/>
        </p:nvSpPr>
        <p:spPr>
          <a:xfrm>
            <a:off x="762000" y="4314382"/>
            <a:ext cx="1554480" cy="1554480"/>
          </a:xfrm>
          <a:custGeom>
            <a:avLst/>
            <a:gdLst>
              <a:gd name="connsiteX0" fmla="*/ 0 w 1252604"/>
              <a:gd name="connsiteY0" fmla="*/ 626302 h 1252604"/>
              <a:gd name="connsiteX1" fmla="*/ 626302 w 1252604"/>
              <a:gd name="connsiteY1" fmla="*/ 0 h 1252604"/>
              <a:gd name="connsiteX2" fmla="*/ 1252604 w 1252604"/>
              <a:gd name="connsiteY2" fmla="*/ 626302 h 1252604"/>
              <a:gd name="connsiteX3" fmla="*/ 626302 w 1252604"/>
              <a:gd name="connsiteY3" fmla="*/ 1252604 h 1252604"/>
              <a:gd name="connsiteX4" fmla="*/ 0 w 1252604"/>
              <a:gd name="connsiteY4" fmla="*/ 626302 h 1252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2604" h="1252604">
                <a:moveTo>
                  <a:pt x="0" y="626302"/>
                </a:moveTo>
                <a:cubicBezTo>
                  <a:pt x="0" y="280405"/>
                  <a:pt x="280405" y="0"/>
                  <a:pt x="626302" y="0"/>
                </a:cubicBezTo>
                <a:cubicBezTo>
                  <a:pt x="972199" y="0"/>
                  <a:pt x="1252604" y="280405"/>
                  <a:pt x="1252604" y="626302"/>
                </a:cubicBezTo>
                <a:cubicBezTo>
                  <a:pt x="1252604" y="972199"/>
                  <a:pt x="972199" y="1252604"/>
                  <a:pt x="626302" y="1252604"/>
                </a:cubicBezTo>
                <a:cubicBezTo>
                  <a:pt x="280405" y="1252604"/>
                  <a:pt x="0" y="972199"/>
                  <a:pt x="0" y="626302"/>
                </a:cubicBez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97410" tIns="197410" rIns="197410" bIns="197410" numCol="1" spcCol="1270" anchor="ctr" anchorCtr="0">
            <a:noAutofit/>
          </a:bodyPr>
          <a:lstStyle/>
          <a:p>
            <a:pPr lvl="0" algn="ctr" defTabSz="488950">
              <a:lnSpc>
                <a:spcPct val="90000"/>
              </a:lnSpc>
              <a:spcBef>
                <a:spcPct val="0"/>
              </a:spcBef>
              <a:spcAft>
                <a:spcPct val="35000"/>
              </a:spcAft>
            </a:pPr>
            <a:r>
              <a:rPr lang="en-US" sz="1400" kern="1200" dirty="0" smtClean="0"/>
              <a:t>Water &amp; Wastewater</a:t>
            </a:r>
            <a:endParaRPr lang="en-US" sz="1400" kern="1200" dirty="0"/>
          </a:p>
        </p:txBody>
      </p:sp>
      <p:cxnSp>
        <p:nvCxnSpPr>
          <p:cNvPr id="147" name="Straight Arrow Connector 146"/>
          <p:cNvCxnSpPr>
            <a:stCxn id="127" idx="2"/>
            <a:endCxn id="115" idx="0"/>
          </p:cNvCxnSpPr>
          <p:nvPr/>
        </p:nvCxnSpPr>
        <p:spPr>
          <a:xfrm>
            <a:off x="2316481" y="2189661"/>
            <a:ext cx="2636519" cy="4899"/>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52" name="Straight Arrow Connector 151"/>
          <p:cNvCxnSpPr>
            <a:stCxn id="127" idx="3"/>
            <a:endCxn id="116" idx="1"/>
          </p:cNvCxnSpPr>
          <p:nvPr/>
        </p:nvCxnSpPr>
        <p:spPr>
          <a:xfrm flipH="1">
            <a:off x="1539240" y="2966901"/>
            <a:ext cx="1" cy="1347481"/>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54" name="Straight Arrow Connector 153"/>
          <p:cNvCxnSpPr>
            <a:stCxn id="116" idx="2"/>
            <a:endCxn id="112" idx="0"/>
          </p:cNvCxnSpPr>
          <p:nvPr/>
        </p:nvCxnSpPr>
        <p:spPr>
          <a:xfrm>
            <a:off x="2316480" y="5091622"/>
            <a:ext cx="2644684" cy="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59" name="Straight Arrow Connector 158"/>
          <p:cNvCxnSpPr>
            <a:stCxn id="115" idx="3"/>
            <a:endCxn id="112" idx="1"/>
          </p:cNvCxnSpPr>
          <p:nvPr/>
        </p:nvCxnSpPr>
        <p:spPr>
          <a:xfrm>
            <a:off x="5730240" y="2971800"/>
            <a:ext cx="8164" cy="1342582"/>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62" name="Straight Arrow Connector 161"/>
          <p:cNvCxnSpPr/>
          <p:nvPr/>
        </p:nvCxnSpPr>
        <p:spPr>
          <a:xfrm flipH="1">
            <a:off x="2133600" y="2743200"/>
            <a:ext cx="3048001" cy="1793884"/>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
        <p:nvSpPr>
          <p:cNvPr id="173" name="TextBox 172"/>
          <p:cNvSpPr txBox="1"/>
          <p:nvPr/>
        </p:nvSpPr>
        <p:spPr>
          <a:xfrm>
            <a:off x="3810000" y="1930536"/>
            <a:ext cx="1066800" cy="246221"/>
          </a:xfrm>
          <a:prstGeom prst="rect">
            <a:avLst/>
          </a:prstGeom>
          <a:noFill/>
        </p:spPr>
        <p:txBody>
          <a:bodyPr wrap="square" rtlCol="0">
            <a:spAutoFit/>
          </a:bodyPr>
          <a:lstStyle/>
          <a:p>
            <a:r>
              <a:rPr lang="en-US" sz="1000" b="1" dirty="0" smtClean="0"/>
              <a:t>Tax Revenue</a:t>
            </a:r>
            <a:endParaRPr lang="en-US" sz="1000" b="1" dirty="0"/>
          </a:p>
        </p:txBody>
      </p:sp>
      <p:sp>
        <p:nvSpPr>
          <p:cNvPr id="179" name="TextBox 178"/>
          <p:cNvSpPr txBox="1"/>
          <p:nvPr/>
        </p:nvSpPr>
        <p:spPr>
          <a:xfrm>
            <a:off x="2438400" y="2209800"/>
            <a:ext cx="990600" cy="246221"/>
          </a:xfrm>
          <a:prstGeom prst="rect">
            <a:avLst/>
          </a:prstGeom>
          <a:noFill/>
        </p:spPr>
        <p:txBody>
          <a:bodyPr wrap="square" rtlCol="0">
            <a:spAutoFit/>
          </a:bodyPr>
          <a:lstStyle/>
          <a:p>
            <a:r>
              <a:rPr lang="en-US" sz="1000" b="1" dirty="0" smtClean="0"/>
              <a:t>Accessibility</a:t>
            </a:r>
            <a:endParaRPr lang="en-US" sz="1000" b="1" dirty="0"/>
          </a:p>
        </p:txBody>
      </p:sp>
      <p:sp>
        <p:nvSpPr>
          <p:cNvPr id="180" name="TextBox 179"/>
          <p:cNvSpPr txBox="1"/>
          <p:nvPr/>
        </p:nvSpPr>
        <p:spPr>
          <a:xfrm>
            <a:off x="3810000" y="4813603"/>
            <a:ext cx="1066800" cy="246221"/>
          </a:xfrm>
          <a:prstGeom prst="rect">
            <a:avLst/>
          </a:prstGeom>
          <a:noFill/>
        </p:spPr>
        <p:txBody>
          <a:bodyPr wrap="square" rtlCol="0">
            <a:spAutoFit/>
          </a:bodyPr>
          <a:lstStyle/>
          <a:p>
            <a:r>
              <a:rPr lang="en-US" sz="1000" b="1" dirty="0" smtClean="0"/>
              <a:t>Sanitation</a:t>
            </a:r>
            <a:endParaRPr lang="en-US" sz="1000" b="1" dirty="0"/>
          </a:p>
        </p:txBody>
      </p:sp>
      <p:sp>
        <p:nvSpPr>
          <p:cNvPr id="181" name="TextBox 180"/>
          <p:cNvSpPr txBox="1"/>
          <p:nvPr/>
        </p:nvSpPr>
        <p:spPr>
          <a:xfrm>
            <a:off x="2438400" y="5093958"/>
            <a:ext cx="1447800" cy="246221"/>
          </a:xfrm>
          <a:prstGeom prst="rect">
            <a:avLst/>
          </a:prstGeom>
          <a:noFill/>
        </p:spPr>
        <p:txBody>
          <a:bodyPr wrap="square" rtlCol="0">
            <a:spAutoFit/>
          </a:bodyPr>
          <a:lstStyle/>
          <a:p>
            <a:r>
              <a:rPr lang="en-US" sz="1000" b="1" dirty="0" smtClean="0"/>
              <a:t>Healthy Workforce</a:t>
            </a:r>
            <a:endParaRPr lang="en-US" sz="1000" b="1" dirty="0"/>
          </a:p>
        </p:txBody>
      </p:sp>
      <p:sp>
        <p:nvSpPr>
          <p:cNvPr id="182" name="TextBox 181"/>
          <p:cNvSpPr txBox="1"/>
          <p:nvPr/>
        </p:nvSpPr>
        <p:spPr>
          <a:xfrm rot="1850931">
            <a:off x="1998087" y="3089704"/>
            <a:ext cx="1447800" cy="246221"/>
          </a:xfrm>
          <a:prstGeom prst="rect">
            <a:avLst/>
          </a:prstGeom>
          <a:noFill/>
        </p:spPr>
        <p:txBody>
          <a:bodyPr wrap="square" rtlCol="0">
            <a:spAutoFit/>
          </a:bodyPr>
          <a:lstStyle/>
          <a:p>
            <a:r>
              <a:rPr lang="en-US" sz="1000" b="1" dirty="0" smtClean="0"/>
              <a:t>Healthy Workforce</a:t>
            </a:r>
            <a:endParaRPr lang="en-US" sz="1000" b="1" dirty="0"/>
          </a:p>
        </p:txBody>
      </p:sp>
      <p:sp>
        <p:nvSpPr>
          <p:cNvPr id="183" name="TextBox 182"/>
          <p:cNvSpPr txBox="1"/>
          <p:nvPr/>
        </p:nvSpPr>
        <p:spPr>
          <a:xfrm>
            <a:off x="4876800" y="3106196"/>
            <a:ext cx="998220" cy="400110"/>
          </a:xfrm>
          <a:prstGeom prst="rect">
            <a:avLst/>
          </a:prstGeom>
          <a:noFill/>
        </p:spPr>
        <p:txBody>
          <a:bodyPr wrap="square" rtlCol="0">
            <a:spAutoFit/>
          </a:bodyPr>
          <a:lstStyle/>
          <a:p>
            <a:r>
              <a:rPr lang="en-US" sz="1000" b="1" dirty="0" smtClean="0"/>
              <a:t>Healthy Workforce</a:t>
            </a:r>
            <a:endParaRPr lang="en-US" sz="1000" b="1" dirty="0"/>
          </a:p>
        </p:txBody>
      </p:sp>
      <p:sp>
        <p:nvSpPr>
          <p:cNvPr id="184" name="TextBox 183"/>
          <p:cNvSpPr txBox="1"/>
          <p:nvPr/>
        </p:nvSpPr>
        <p:spPr>
          <a:xfrm rot="1923143">
            <a:off x="4261407" y="4031533"/>
            <a:ext cx="1066800" cy="246221"/>
          </a:xfrm>
          <a:prstGeom prst="rect">
            <a:avLst/>
          </a:prstGeom>
          <a:noFill/>
        </p:spPr>
        <p:txBody>
          <a:bodyPr wrap="square" rtlCol="0">
            <a:spAutoFit/>
          </a:bodyPr>
          <a:lstStyle/>
          <a:p>
            <a:r>
              <a:rPr lang="en-US" sz="1000" b="1" dirty="0" smtClean="0"/>
              <a:t>Tax Revenue</a:t>
            </a:r>
            <a:endParaRPr lang="en-US" sz="1000" b="1" dirty="0"/>
          </a:p>
        </p:txBody>
      </p:sp>
      <p:sp>
        <p:nvSpPr>
          <p:cNvPr id="185" name="TextBox 184"/>
          <p:cNvSpPr txBox="1"/>
          <p:nvPr/>
        </p:nvSpPr>
        <p:spPr>
          <a:xfrm>
            <a:off x="609600" y="3058541"/>
            <a:ext cx="998220" cy="400110"/>
          </a:xfrm>
          <a:prstGeom prst="rect">
            <a:avLst/>
          </a:prstGeom>
          <a:noFill/>
        </p:spPr>
        <p:txBody>
          <a:bodyPr wrap="square" rtlCol="0">
            <a:spAutoFit/>
          </a:bodyPr>
          <a:lstStyle/>
          <a:p>
            <a:r>
              <a:rPr lang="en-US" sz="1000" b="1" dirty="0" smtClean="0"/>
              <a:t>Sanitation &amp; Logistics</a:t>
            </a:r>
            <a:endParaRPr lang="en-US" sz="1000" b="1" dirty="0"/>
          </a:p>
        </p:txBody>
      </p:sp>
      <p:sp>
        <p:nvSpPr>
          <p:cNvPr id="186" name="TextBox 185"/>
          <p:cNvSpPr txBox="1"/>
          <p:nvPr/>
        </p:nvSpPr>
        <p:spPr>
          <a:xfrm>
            <a:off x="1539241" y="3777164"/>
            <a:ext cx="998220" cy="400110"/>
          </a:xfrm>
          <a:prstGeom prst="rect">
            <a:avLst/>
          </a:prstGeom>
          <a:noFill/>
        </p:spPr>
        <p:txBody>
          <a:bodyPr wrap="square" rtlCol="0">
            <a:spAutoFit/>
          </a:bodyPr>
          <a:lstStyle/>
          <a:p>
            <a:r>
              <a:rPr lang="en-US" sz="1000" b="1" dirty="0" smtClean="0"/>
              <a:t>Operational Support</a:t>
            </a:r>
            <a:endParaRPr lang="en-US" sz="1000" b="1" dirty="0"/>
          </a:p>
        </p:txBody>
      </p:sp>
      <p:sp>
        <p:nvSpPr>
          <p:cNvPr id="187" name="TextBox 186"/>
          <p:cNvSpPr txBox="1"/>
          <p:nvPr/>
        </p:nvSpPr>
        <p:spPr>
          <a:xfrm>
            <a:off x="5775960" y="3928764"/>
            <a:ext cx="990600" cy="246221"/>
          </a:xfrm>
          <a:prstGeom prst="rect">
            <a:avLst/>
          </a:prstGeom>
          <a:noFill/>
        </p:spPr>
        <p:txBody>
          <a:bodyPr wrap="square" rtlCol="0">
            <a:spAutoFit/>
          </a:bodyPr>
          <a:lstStyle/>
          <a:p>
            <a:r>
              <a:rPr lang="en-US" sz="1000" b="1" dirty="0" smtClean="0"/>
              <a:t>Accessibility</a:t>
            </a:r>
            <a:endParaRPr lang="en-US" sz="1000" b="1" dirty="0"/>
          </a:p>
        </p:txBody>
      </p:sp>
      <p:sp>
        <p:nvSpPr>
          <p:cNvPr id="188" name="TextBox 187"/>
          <p:cNvSpPr txBox="1"/>
          <p:nvPr/>
        </p:nvSpPr>
        <p:spPr>
          <a:xfrm rot="19758545">
            <a:off x="4170223" y="2595338"/>
            <a:ext cx="998220" cy="400110"/>
          </a:xfrm>
          <a:prstGeom prst="rect">
            <a:avLst/>
          </a:prstGeom>
          <a:noFill/>
        </p:spPr>
        <p:txBody>
          <a:bodyPr wrap="square" rtlCol="0">
            <a:spAutoFit/>
          </a:bodyPr>
          <a:lstStyle/>
          <a:p>
            <a:r>
              <a:rPr lang="en-US" sz="1000" b="1" dirty="0" smtClean="0"/>
              <a:t>Operational Support</a:t>
            </a:r>
            <a:endParaRPr lang="en-US" sz="1000" b="1" dirty="0"/>
          </a:p>
        </p:txBody>
      </p:sp>
      <p:sp>
        <p:nvSpPr>
          <p:cNvPr id="189" name="TextBox 188"/>
          <p:cNvSpPr txBox="1"/>
          <p:nvPr/>
        </p:nvSpPr>
        <p:spPr>
          <a:xfrm rot="19712913">
            <a:off x="2307387" y="4246768"/>
            <a:ext cx="998220" cy="246221"/>
          </a:xfrm>
          <a:prstGeom prst="rect">
            <a:avLst/>
          </a:prstGeom>
          <a:noFill/>
        </p:spPr>
        <p:txBody>
          <a:bodyPr wrap="square" rtlCol="0">
            <a:spAutoFit/>
          </a:bodyPr>
          <a:lstStyle/>
          <a:p>
            <a:r>
              <a:rPr lang="en-US" sz="1000" b="1" dirty="0" smtClean="0"/>
              <a:t>Logistics</a:t>
            </a:r>
            <a:endParaRPr lang="en-US" sz="1000" b="1" dirty="0"/>
          </a:p>
        </p:txBody>
      </p:sp>
      <p:sp>
        <p:nvSpPr>
          <p:cNvPr id="192" name="Slide Number Placeholder 191"/>
          <p:cNvSpPr>
            <a:spLocks noGrp="1"/>
          </p:cNvSpPr>
          <p:nvPr>
            <p:ph type="sldNum" sz="quarter" idx="12"/>
          </p:nvPr>
        </p:nvSpPr>
        <p:spPr/>
        <p:txBody>
          <a:bodyPr/>
          <a:lstStyle/>
          <a:p>
            <a:fld id="{6E6DA6FA-1DE7-4C7B-9AE3-A09B968218A5}" type="slidenum">
              <a:rPr lang="en-US" smtClean="0"/>
              <a:t>12</a:t>
            </a:fld>
            <a:endParaRPr lang="en-US"/>
          </a:p>
        </p:txBody>
      </p:sp>
    </p:spTree>
    <p:extLst>
      <p:ext uri="{BB962C8B-B14F-4D97-AF65-F5344CB8AC3E}">
        <p14:creationId xmlns:p14="http://schemas.microsoft.com/office/powerpoint/2010/main" val="45448152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Interdependent Infrastructures –</a:t>
            </a:r>
            <a:br>
              <a:rPr lang="en-US" dirty="0" smtClean="0"/>
            </a:br>
            <a:r>
              <a:rPr lang="en-US" dirty="0" smtClean="0"/>
              <a:t>Follow the Money!</a:t>
            </a:r>
            <a:endParaRPr lang="en-US" dirty="0"/>
          </a:p>
        </p:txBody>
      </p:sp>
      <p:sp>
        <p:nvSpPr>
          <p:cNvPr id="192" name="Slide Number Placeholder 191"/>
          <p:cNvSpPr>
            <a:spLocks noGrp="1"/>
          </p:cNvSpPr>
          <p:nvPr>
            <p:ph type="sldNum" sz="quarter" idx="12"/>
          </p:nvPr>
        </p:nvSpPr>
        <p:spPr/>
        <p:txBody>
          <a:bodyPr/>
          <a:lstStyle/>
          <a:p>
            <a:fld id="{6E6DA6FA-1DE7-4C7B-9AE3-A09B968218A5}" type="slidenum">
              <a:rPr lang="en-US" smtClean="0"/>
              <a:t>13</a:t>
            </a:fld>
            <a:endParaRPr lang="en-US"/>
          </a:p>
        </p:txBody>
      </p:sp>
      <p:pic>
        <p:nvPicPr>
          <p:cNvPr id="2" name="Picture 1"/>
          <p:cNvPicPr>
            <a:picLocks noChangeAspect="1"/>
          </p:cNvPicPr>
          <p:nvPr/>
        </p:nvPicPr>
        <p:blipFill>
          <a:blip r:embed="rId3">
            <a:alphaModFix/>
            <a:biLevel thresh="75000"/>
            <a:extLst>
              <a:ext uri="{BEBA8EAE-BF5A-486C-A8C5-ECC9F3942E4B}">
                <a14:imgProps xmlns:a14="http://schemas.microsoft.com/office/drawing/2010/main">
                  <a14:imgLayer r:embed="rId4">
                    <a14:imgEffect>
                      <a14:sharpenSoften amount="43000"/>
                    </a14:imgEffect>
                    <a14:imgEffect>
                      <a14:saturation sat="187000"/>
                    </a14:imgEffect>
                    <a14:imgEffect>
                      <a14:brightnessContrast contrast="85000"/>
                    </a14:imgEffect>
                  </a14:imgLayer>
                </a14:imgProps>
              </a:ext>
            </a:extLst>
          </a:blip>
          <a:stretch>
            <a:fillRect/>
          </a:stretch>
        </p:blipFill>
        <p:spPr>
          <a:xfrm>
            <a:off x="685800" y="1142999"/>
            <a:ext cx="7772400" cy="4636781"/>
          </a:xfrm>
          <a:prstGeom prst="rect">
            <a:avLst/>
          </a:prstGeom>
        </p:spPr>
      </p:pic>
      <p:sp>
        <p:nvSpPr>
          <p:cNvPr id="3" name="Rectangle 2"/>
          <p:cNvSpPr/>
          <p:nvPr/>
        </p:nvSpPr>
        <p:spPr>
          <a:xfrm>
            <a:off x="0" y="5833646"/>
            <a:ext cx="9144000" cy="338554"/>
          </a:xfrm>
          <a:prstGeom prst="rect">
            <a:avLst/>
          </a:prstGeom>
        </p:spPr>
        <p:txBody>
          <a:bodyPr wrap="square">
            <a:spAutoFit/>
          </a:bodyPr>
          <a:lstStyle/>
          <a:p>
            <a:pPr algn="ctr"/>
            <a:r>
              <a:rPr lang="en-US" sz="1600" b="1" dirty="0"/>
              <a:t>Causal Loop Diagram </a:t>
            </a:r>
            <a:r>
              <a:rPr lang="en-US" sz="1600" b="1" dirty="0" smtClean="0"/>
              <a:t>of interdependent  </a:t>
            </a:r>
            <a:r>
              <a:rPr lang="en-US" sz="1600" b="1" dirty="0"/>
              <a:t>population, commercial sector, </a:t>
            </a:r>
            <a:r>
              <a:rPr lang="en-US" sz="1600" b="1" dirty="0" smtClean="0"/>
              <a:t>&amp;investment funding</a:t>
            </a:r>
            <a:endParaRPr lang="en-US" sz="1600" b="1" dirty="0"/>
          </a:p>
        </p:txBody>
      </p:sp>
    </p:spTree>
    <p:extLst>
      <p:ext uri="{BB962C8B-B14F-4D97-AF65-F5344CB8AC3E}">
        <p14:creationId xmlns:p14="http://schemas.microsoft.com/office/powerpoint/2010/main" val="293915357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600" dirty="0" smtClean="0"/>
              <a:t>Sample References (1)</a:t>
            </a:r>
            <a:endParaRPr lang="en-US" sz="3600" dirty="0"/>
          </a:p>
        </p:txBody>
      </p:sp>
      <p:sp>
        <p:nvSpPr>
          <p:cNvPr id="3" name="Slide Number Placeholder 2"/>
          <p:cNvSpPr>
            <a:spLocks noGrp="1"/>
          </p:cNvSpPr>
          <p:nvPr>
            <p:ph type="sldNum" sz="quarter" idx="12"/>
          </p:nvPr>
        </p:nvSpPr>
        <p:spPr/>
        <p:txBody>
          <a:bodyPr/>
          <a:lstStyle/>
          <a:p>
            <a:pPr>
              <a:defRPr/>
            </a:pPr>
            <a:fld id="{11EA13AC-577D-403A-8A6B-FCF3971D1414}" type="slidenum">
              <a:rPr lang="en-US" smtClean="0"/>
              <a:pPr>
                <a:defRPr/>
              </a:pPr>
              <a:t>14</a:t>
            </a:fld>
            <a:endParaRPr lang="en-US"/>
          </a:p>
        </p:txBody>
      </p:sp>
      <p:sp>
        <p:nvSpPr>
          <p:cNvPr id="4" name="TextBox 3"/>
          <p:cNvSpPr txBox="1"/>
          <p:nvPr/>
        </p:nvSpPr>
        <p:spPr>
          <a:xfrm>
            <a:off x="609600" y="1137822"/>
            <a:ext cx="7924800" cy="5262978"/>
          </a:xfrm>
          <a:prstGeom prst="rect">
            <a:avLst/>
          </a:prstGeom>
          <a:noFill/>
        </p:spPr>
        <p:txBody>
          <a:bodyPr wrap="square" rtlCol="0">
            <a:spAutoFit/>
          </a:bodyPr>
          <a:lstStyle/>
          <a:p>
            <a:r>
              <a:rPr lang="en-US" sz="1400" dirty="0" smtClean="0"/>
              <a:t>Abler, David </a:t>
            </a:r>
            <a:r>
              <a:rPr lang="en-US" sz="1400" dirty="0"/>
              <a:t>G. and James S. </a:t>
            </a:r>
            <a:r>
              <a:rPr lang="en-US" sz="1400" dirty="0" err="1"/>
              <a:t>Shortle</a:t>
            </a:r>
            <a:r>
              <a:rPr lang="en-US" sz="1400" dirty="0"/>
              <a:t>. Climate change and agriculture in the Mid-Atlantic Region. Climate Research, Volume 14, pp. 185-194, 2000. </a:t>
            </a:r>
            <a:r>
              <a:rPr lang="en-US" sz="1400" i="1" dirty="0"/>
              <a:t>(Considers how climate change might affect future Mid-Atlantic agriculture. Assessment suggests that Mid-Atlantic crop and livestock production will probably not change significantly though there maybe changes in the environmental impacts. Given that agriculture currently has significant negative impacts on water quality in many areas, including the Chesapeake Bay, this should be a high priority for research.</a:t>
            </a:r>
            <a:r>
              <a:rPr lang="en-US" sz="1400" dirty="0"/>
              <a:t>) </a:t>
            </a:r>
          </a:p>
          <a:p>
            <a:endParaRPr lang="en-US" sz="1400" dirty="0"/>
          </a:p>
          <a:p>
            <a:r>
              <a:rPr lang="en-US" sz="1400" dirty="0" smtClean="0"/>
              <a:t>Assessing Vulnerability and Risk of Climate Change Effects on Transportation Infrastructure: Hampton Roads Virginia Pilot. (VDOT, UVA Center for Risk Management of Engineering Systems and Center for Transportation Studies, VCTIR, HRPDC, HRTPO).  2012.  At: </a:t>
            </a:r>
            <a:r>
              <a:rPr lang="en-US" sz="1400" dirty="0"/>
              <a:t/>
            </a:r>
            <a:br>
              <a:rPr lang="en-US" sz="1400" dirty="0"/>
            </a:br>
            <a:r>
              <a:rPr lang="en-US" sz="1400" dirty="0">
                <a:hlinkClick r:id="rId2"/>
              </a:rPr>
              <a:t>http://www.virginia.edu/crmes/fhwa_climate/files/</a:t>
            </a:r>
            <a:r>
              <a:rPr lang="en-US" sz="1400" dirty="0" smtClean="0">
                <a:hlinkClick r:id="rId2"/>
              </a:rPr>
              <a:t>finalReport.pdf</a:t>
            </a:r>
            <a:endParaRPr lang="en-US" sz="1400" dirty="0" smtClean="0"/>
          </a:p>
          <a:p>
            <a:endParaRPr lang="en-US" sz="1400" dirty="0"/>
          </a:p>
          <a:p>
            <a:r>
              <a:rPr lang="en-US" sz="1400" dirty="0"/>
              <a:t>Benson, Keith, Patricia </a:t>
            </a:r>
            <a:r>
              <a:rPr lang="en-US" sz="1400" dirty="0" err="1"/>
              <a:t>Kocagil</a:t>
            </a:r>
            <a:r>
              <a:rPr lang="en-US" sz="1400" dirty="0"/>
              <a:t> and James </a:t>
            </a:r>
            <a:r>
              <a:rPr lang="en-US" sz="1400" dirty="0" err="1"/>
              <a:t>Shortle</a:t>
            </a:r>
            <a:r>
              <a:rPr lang="en-US" sz="1400" dirty="0"/>
              <a:t>. Climate change and health in the Mid-Atlantic Region. Climate Research, Volume 14, pp. 235–244, 2000</a:t>
            </a:r>
            <a:r>
              <a:rPr lang="en-US" sz="1400" i="1" dirty="0"/>
              <a:t>. (Assesses potential health impacts from climate change. Morbidity and mortality from extreme events may increase somewhat. Although more speculative, climate change could increase the region’s risk from water-borne and vector-borne diseases. The elderly and those with limited access to health care could be disproportionately affected.</a:t>
            </a:r>
            <a:r>
              <a:rPr lang="en-US" sz="1400" i="1" dirty="0" smtClean="0"/>
              <a:t>)</a:t>
            </a:r>
          </a:p>
          <a:p>
            <a:endParaRPr lang="en-US" sz="1400" dirty="0" smtClean="0"/>
          </a:p>
          <a:p>
            <a:r>
              <a:rPr lang="en-US" sz="1400" dirty="0" smtClean="0"/>
              <a:t>Fisher, Ann and </a:t>
            </a:r>
            <a:r>
              <a:rPr lang="en-US" sz="1400" dirty="0"/>
              <a:t>Ron Smart </a:t>
            </a:r>
            <a:r>
              <a:rPr lang="en-US" sz="1400" dirty="0" smtClean="0"/>
              <a:t>(ed.). Climate Change Impacts in the Mid-Atlantic Region – A Workshop Report.  Sponsored </a:t>
            </a:r>
            <a:r>
              <a:rPr lang="en-US" sz="1400" dirty="0"/>
              <a:t>by The U.S. Environmental Protection Agency, </a:t>
            </a:r>
          </a:p>
          <a:p>
            <a:r>
              <a:rPr lang="en-US" sz="1400" dirty="0"/>
              <a:t>Office of Research and Development, Global Change Research Program (Cooperative Agreement No. CR 826554-01</a:t>
            </a:r>
            <a:r>
              <a:rPr lang="en-US" sz="1400" dirty="0" smtClean="0"/>
              <a:t>) and </a:t>
            </a:r>
            <a:r>
              <a:rPr lang="en-US" sz="1400" dirty="0"/>
              <a:t>Office of Policy (Cooperative Agreement No. CR 824369-01) </a:t>
            </a:r>
            <a:r>
              <a:rPr lang="en-US" sz="1400" dirty="0" smtClean="0"/>
              <a:t>and </a:t>
            </a:r>
            <a:r>
              <a:rPr lang="en-US" sz="1400" dirty="0"/>
              <a:t>The Pennsylvania State </a:t>
            </a:r>
            <a:r>
              <a:rPr lang="en-US" sz="1400" dirty="0" smtClean="0"/>
              <a:t>University, 1997.  </a:t>
            </a:r>
            <a:r>
              <a:rPr lang="en-US" sz="1400" dirty="0"/>
              <a:t>At: </a:t>
            </a:r>
            <a:r>
              <a:rPr lang="en-US" sz="1400" dirty="0">
                <a:hlinkClick r:id="rId3"/>
              </a:rPr>
              <a:t>http://www.epa.gov/eims/global/</a:t>
            </a:r>
            <a:r>
              <a:rPr lang="en-US" sz="1400" dirty="0" smtClean="0">
                <a:hlinkClick r:id="rId3"/>
              </a:rPr>
              <a:t>ccimar.pdf</a:t>
            </a:r>
            <a:r>
              <a:rPr lang="en-US" sz="1400" dirty="0" smtClean="0"/>
              <a:t>.</a:t>
            </a:r>
            <a:endParaRPr lang="en-US" sz="1400" dirty="0"/>
          </a:p>
        </p:txBody>
      </p:sp>
    </p:spTree>
    <p:extLst>
      <p:ext uri="{BB962C8B-B14F-4D97-AF65-F5344CB8AC3E}">
        <p14:creationId xmlns:p14="http://schemas.microsoft.com/office/powerpoint/2010/main" val="33147464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1EA13AC-577D-403A-8A6B-FCF3971D1414}" type="slidenum">
              <a:rPr lang="en-US" smtClean="0"/>
              <a:pPr>
                <a:defRPr/>
              </a:pPr>
              <a:t>15</a:t>
            </a:fld>
            <a:endParaRPr lang="en-US"/>
          </a:p>
        </p:txBody>
      </p:sp>
      <p:sp>
        <p:nvSpPr>
          <p:cNvPr id="4" name="TextBox 3"/>
          <p:cNvSpPr txBox="1"/>
          <p:nvPr/>
        </p:nvSpPr>
        <p:spPr>
          <a:xfrm>
            <a:off x="609600" y="1237596"/>
            <a:ext cx="7924800" cy="4401204"/>
          </a:xfrm>
          <a:prstGeom prst="rect">
            <a:avLst/>
          </a:prstGeom>
          <a:noFill/>
        </p:spPr>
        <p:txBody>
          <a:bodyPr wrap="square" rtlCol="0">
            <a:spAutoFit/>
          </a:bodyPr>
          <a:lstStyle/>
          <a:p>
            <a:r>
              <a:rPr lang="en-US" sz="1400" dirty="0"/>
              <a:t>Ezell, Barry C., R. Michael Robinson, Peter </a:t>
            </a:r>
            <a:r>
              <a:rPr lang="en-US" sz="1400" dirty="0" err="1"/>
              <a:t>Foytik</a:t>
            </a:r>
            <a:r>
              <a:rPr lang="en-US" sz="1400" dirty="0"/>
              <a:t>, and David Flanagan. Cyber risk to transportation, industrial control </a:t>
            </a:r>
            <a:r>
              <a:rPr lang="en-US" sz="1400" dirty="0" smtClean="0"/>
              <a:t>systems </a:t>
            </a:r>
            <a:r>
              <a:rPr lang="en-US" sz="1400" dirty="0"/>
              <a:t>and traffic signal controllers, Environment Systems and Decisions, November 2013, pp. 508-516. </a:t>
            </a:r>
            <a:r>
              <a:rPr lang="en-US" sz="1400" i="1" dirty="0"/>
              <a:t>(A cyber risk study focusing on bridge/tunnel ICS and a cyber event that tampered with traffic signal operation.</a:t>
            </a:r>
            <a:r>
              <a:rPr lang="en-US" sz="1400" i="1" dirty="0" smtClean="0"/>
              <a:t>)</a:t>
            </a:r>
          </a:p>
          <a:p>
            <a:endParaRPr lang="en-US" sz="1400" dirty="0"/>
          </a:p>
          <a:p>
            <a:r>
              <a:rPr lang="en-US" sz="1400" dirty="0" smtClean="0"/>
              <a:t>Hampton </a:t>
            </a:r>
            <a:r>
              <a:rPr lang="en-US" sz="1400" dirty="0"/>
              <a:t>Roads Transportation Planning Organization. Hampton Roads Military Transportation Needs Study: Roadways </a:t>
            </a:r>
            <a:r>
              <a:rPr lang="en-US" sz="1400" dirty="0" smtClean="0"/>
              <a:t>Serving </a:t>
            </a:r>
            <a:r>
              <a:rPr lang="en-US" sz="1400" dirty="0"/>
              <a:t>the Military and Sea Level Rise/Storm Surge. July 2013.  At: http://</a:t>
            </a:r>
            <a:r>
              <a:rPr lang="en-US" sz="1400" dirty="0" err="1"/>
              <a:t>www.hrtpo.org</a:t>
            </a:r>
            <a:r>
              <a:rPr lang="en-US" sz="1400" dirty="0"/>
              <a:t>/uploads/docs/Roadways%20Serving%20the%20Military%20&amp;%20Sea%20Level%20Rise-Storm%20Surge%20Report.pdf</a:t>
            </a:r>
          </a:p>
          <a:p>
            <a:endParaRPr lang="en-US" sz="1400" dirty="0"/>
          </a:p>
          <a:p>
            <a:r>
              <a:rPr lang="en-US" sz="1400" dirty="0" err="1"/>
              <a:t>Kleinosky</a:t>
            </a:r>
            <a:r>
              <a:rPr lang="en-US" sz="1400" dirty="0"/>
              <a:t>, Lisa R., Brent </a:t>
            </a:r>
            <a:r>
              <a:rPr lang="en-US" sz="1400" dirty="0" err="1"/>
              <a:t>Yarnal</a:t>
            </a:r>
            <a:r>
              <a:rPr lang="en-US" sz="1400" dirty="0"/>
              <a:t>, and Ann Fisher. Vulnerability of Hampton Roads, Virginia to Storm-Surge Flooding and Sea-Level Rise. Natural Hazards, Volume 40, pp. 43-70, 2007</a:t>
            </a:r>
            <a:r>
              <a:rPr lang="en-US" sz="1400" dirty="0" smtClean="0"/>
              <a:t>.</a:t>
            </a:r>
          </a:p>
          <a:p>
            <a:endParaRPr lang="en-US" sz="1400" dirty="0"/>
          </a:p>
          <a:p>
            <a:r>
              <a:rPr lang="en-US" sz="1400" dirty="0" smtClean="0"/>
              <a:t>Neff, Rob, </a:t>
            </a:r>
            <a:r>
              <a:rPr lang="en-US" sz="1400" dirty="0" err="1" smtClean="0"/>
              <a:t>Heejun</a:t>
            </a:r>
            <a:r>
              <a:rPr lang="en-US" sz="1400" dirty="0" smtClean="0"/>
              <a:t> Chang, </a:t>
            </a:r>
            <a:r>
              <a:rPr lang="en-US" sz="1400" dirty="0"/>
              <a:t>C. Gregory </a:t>
            </a:r>
            <a:r>
              <a:rPr lang="en-US" sz="1400" dirty="0" smtClean="0"/>
              <a:t>Knight, </a:t>
            </a:r>
            <a:r>
              <a:rPr lang="en-US" sz="1400" dirty="0"/>
              <a:t>Raymond G. </a:t>
            </a:r>
            <a:r>
              <a:rPr lang="en-US" sz="1400" dirty="0" err="1" smtClean="0"/>
              <a:t>Najjar</a:t>
            </a:r>
            <a:r>
              <a:rPr lang="en-US" sz="1400" dirty="0" smtClean="0"/>
              <a:t>, </a:t>
            </a:r>
            <a:r>
              <a:rPr lang="en-US" sz="1400" dirty="0"/>
              <a:t>Brent </a:t>
            </a:r>
            <a:r>
              <a:rPr lang="en-US" sz="1400" dirty="0" err="1" smtClean="0"/>
              <a:t>Yarnal</a:t>
            </a:r>
            <a:r>
              <a:rPr lang="en-US" sz="1400" dirty="0" smtClean="0"/>
              <a:t>, and  </a:t>
            </a:r>
            <a:r>
              <a:rPr lang="en-US" sz="1400" dirty="0"/>
              <a:t>Henry A. Walker. Impact of climate variation and change on Mid-Atlantic Region hydrology and water resources. Climate Research, Volume 14, pp. 207-218, 2000. </a:t>
            </a:r>
            <a:r>
              <a:rPr lang="en-US" sz="1400" i="1" dirty="0"/>
              <a:t>(Observed </a:t>
            </a:r>
            <a:r>
              <a:rPr lang="en-US" sz="1400" i="1" dirty="0" err="1"/>
              <a:t>streamflow</a:t>
            </a:r>
            <a:r>
              <a:rPr lang="en-US" sz="1400" i="1" dirty="0"/>
              <a:t>, groundwater, and water-quality data are shown to vary in association with climate variation. Projections of future </a:t>
            </a:r>
            <a:r>
              <a:rPr lang="en-US" sz="1400" i="1" dirty="0" err="1"/>
              <a:t>streamflow</a:t>
            </a:r>
            <a:r>
              <a:rPr lang="en-US" sz="1400" i="1" dirty="0"/>
              <a:t>, groundwater, and water quality are made using models determined from these associations and are applied to 2 transient general circulation model (GCM) scenarios. Projections demonstrate that future hydrology and water resources will be influenced by climate change, but that uncertainty in accurately projecting that influence will continue until model scenarios improve.</a:t>
            </a:r>
            <a:r>
              <a:rPr lang="en-US" sz="1400" i="1" dirty="0" smtClean="0"/>
              <a:t>)</a:t>
            </a:r>
          </a:p>
        </p:txBody>
      </p:sp>
      <p:sp>
        <p:nvSpPr>
          <p:cNvPr id="6" name="Title 1"/>
          <p:cNvSpPr txBox="1">
            <a:spLocks/>
          </p:cNvSpPr>
          <p:nvPr/>
        </p:nvSpPr>
        <p:spPr bwMode="auto">
          <a:xfrm>
            <a:off x="457200" y="15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dirty="0" smtClean="0"/>
              <a:t>Sample References (2)</a:t>
            </a:r>
            <a:endParaRPr lang="en-US" sz="3600" dirty="0"/>
          </a:p>
        </p:txBody>
      </p:sp>
    </p:spTree>
    <p:extLst>
      <p:ext uri="{BB962C8B-B14F-4D97-AF65-F5344CB8AC3E}">
        <p14:creationId xmlns:p14="http://schemas.microsoft.com/office/powerpoint/2010/main" val="366716206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1EA13AC-577D-403A-8A6B-FCF3971D1414}" type="slidenum">
              <a:rPr lang="en-US" smtClean="0"/>
              <a:pPr>
                <a:defRPr/>
              </a:pPr>
              <a:t>16</a:t>
            </a:fld>
            <a:endParaRPr lang="en-US"/>
          </a:p>
        </p:txBody>
      </p:sp>
      <p:sp>
        <p:nvSpPr>
          <p:cNvPr id="4" name="TextBox 3"/>
          <p:cNvSpPr txBox="1"/>
          <p:nvPr/>
        </p:nvSpPr>
        <p:spPr>
          <a:xfrm>
            <a:off x="609600" y="1111508"/>
            <a:ext cx="7924800" cy="5693865"/>
          </a:xfrm>
          <a:prstGeom prst="rect">
            <a:avLst/>
          </a:prstGeom>
          <a:noFill/>
        </p:spPr>
        <p:txBody>
          <a:bodyPr wrap="square" rtlCol="0">
            <a:spAutoFit/>
          </a:bodyPr>
          <a:lstStyle/>
          <a:p>
            <a:endParaRPr lang="en-US" sz="1400" i="1" dirty="0"/>
          </a:p>
          <a:p>
            <a:r>
              <a:rPr lang="en-US" sz="1400" dirty="0"/>
              <a:t>Nichols, Keith M., </a:t>
            </a:r>
            <a:r>
              <a:rPr lang="en-US" sz="1400" dirty="0">
                <a:cs typeface="Times New Roman"/>
              </a:rPr>
              <a:t> HAMPTON ROADS CONGESTION MANAGEMENT PROCESS: </a:t>
            </a:r>
            <a:r>
              <a:rPr lang="en-US" sz="1400" i="1" dirty="0">
                <a:cs typeface="Times New Roman"/>
              </a:rPr>
              <a:t>THE STATE OF TRANSPORTATION IN HAMPTON ROADS 2014,  June 2014.  </a:t>
            </a:r>
            <a:endParaRPr lang="en-US" sz="1400" dirty="0">
              <a:cs typeface="Times New Roman"/>
            </a:endParaRPr>
          </a:p>
          <a:p>
            <a:r>
              <a:rPr lang="en-US" sz="1400" dirty="0"/>
              <a:t>At: http://</a:t>
            </a:r>
            <a:r>
              <a:rPr lang="en-US" sz="1400" dirty="0" err="1"/>
              <a:t>www.hrtpo.org</a:t>
            </a:r>
            <a:r>
              <a:rPr lang="en-US" sz="1400" dirty="0"/>
              <a:t>/uploads/docs/State%20of%20Transportation%202014%20Final%</a:t>
            </a:r>
            <a:r>
              <a:rPr lang="en-US" sz="1400" dirty="0" smtClean="0"/>
              <a:t>20Report.pdf</a:t>
            </a:r>
          </a:p>
          <a:p>
            <a:endParaRPr lang="en-US" sz="1400" dirty="0"/>
          </a:p>
          <a:p>
            <a:r>
              <a:rPr lang="en-US" sz="1400" dirty="0" smtClean="0"/>
              <a:t>Rogers, </a:t>
            </a:r>
            <a:r>
              <a:rPr lang="en-US" sz="1400" dirty="0" err="1" smtClean="0"/>
              <a:t>Catriona</a:t>
            </a:r>
            <a:r>
              <a:rPr lang="en-US" sz="1400" dirty="0" smtClean="0"/>
              <a:t> E. and John P. McCarty. Climate change and ecosystems of the Mid-Atlantic Region. Climate Research, Volume 14, pp. 245–253, 2000</a:t>
            </a:r>
            <a:r>
              <a:rPr lang="en-US" sz="1400" i="1" dirty="0" smtClean="0"/>
              <a:t>.( Discusses status of forested, wetland, freshwater and coastal ecosystems; the combined impacts of habitat alteration, pollution and non-native invasive species on those systems; how climatic changes could interact with existing stresses; potential management strategies, and crucial research gaps in 2000.) </a:t>
            </a:r>
          </a:p>
          <a:p>
            <a:endParaRPr lang="en-US" sz="1400" dirty="0"/>
          </a:p>
          <a:p>
            <a:r>
              <a:rPr lang="en-US" sz="1400" dirty="0"/>
              <a:t>Robinson, R. Michael, Barry Ezell, Peter </a:t>
            </a:r>
            <a:r>
              <a:rPr lang="en-US" sz="1400" dirty="0" err="1" smtClean="0"/>
              <a:t>Foytik</a:t>
            </a:r>
            <a:r>
              <a:rPr lang="en-US" sz="1400" dirty="0" smtClean="0"/>
              <a:t>, </a:t>
            </a:r>
            <a:r>
              <a:rPr lang="en-US" sz="1400" dirty="0"/>
              <a:t>Craig </a:t>
            </a:r>
            <a:r>
              <a:rPr lang="en-US" sz="1400" dirty="0" smtClean="0"/>
              <a:t>Jordan, </a:t>
            </a:r>
            <a:r>
              <a:rPr lang="en-US" sz="1400" dirty="0"/>
              <a:t>and Joseph Weiss.  Cyber Risk to Transportation Industrial Control Systems.   Journal of Cyber Security and Information Systems, Volume 1 Issue 4, October 2013, pp. 2-8. </a:t>
            </a:r>
            <a:r>
              <a:rPr lang="en-US" sz="1400" i="1" dirty="0"/>
              <a:t>(Discusses and provides simulation case study results of consequences of cyber attack on transportation ICS, including estimates of commercial impact due to lost time in transit.)</a:t>
            </a:r>
            <a:endParaRPr lang="en-US" sz="1400" dirty="0"/>
          </a:p>
          <a:p>
            <a:endParaRPr lang="en-US" sz="1400" dirty="0" smtClean="0"/>
          </a:p>
          <a:p>
            <a:r>
              <a:rPr lang="en-US" sz="1400" dirty="0" smtClean="0"/>
              <a:t>Stiles</a:t>
            </a:r>
            <a:r>
              <a:rPr lang="en-US" sz="1400" dirty="0"/>
              <a:t>, William A. A “Toolkit” for Sea Level Rise Adaptation in Virginia. At: </a:t>
            </a:r>
            <a:r>
              <a:rPr lang="en-US" sz="1400" dirty="0">
                <a:hlinkClick r:id="rId2"/>
              </a:rPr>
              <a:t>http://www.wetlandswatch.org/Portals/3/WW%20documents/sea-level-rise/ASCE%20Meeting%20Paper.pdf</a:t>
            </a:r>
            <a:endParaRPr lang="en-US" sz="1400" dirty="0"/>
          </a:p>
          <a:p>
            <a:endParaRPr lang="en-US" sz="1400" dirty="0" smtClean="0"/>
          </a:p>
          <a:p>
            <a:r>
              <a:rPr lang="en-US" sz="1400" dirty="0" smtClean="0"/>
              <a:t>Tompkins, Forbes and Christina </a:t>
            </a:r>
            <a:r>
              <a:rPr lang="en-US" sz="1400" dirty="0" err="1" smtClean="0"/>
              <a:t>Deconcini</a:t>
            </a:r>
            <a:r>
              <a:rPr lang="en-US" sz="1400" dirty="0" smtClean="0"/>
              <a:t>.  Sea-Level Rise and Its Impact on Virginia. World Resources Institute Fact Sheet. </a:t>
            </a:r>
          </a:p>
          <a:p>
            <a:r>
              <a:rPr lang="en-US" sz="1400" dirty="0" smtClean="0"/>
              <a:t>At</a:t>
            </a:r>
            <a:r>
              <a:rPr lang="en-US" sz="1400" dirty="0"/>
              <a:t>: </a:t>
            </a:r>
            <a:r>
              <a:rPr lang="en-US" sz="1400" dirty="0">
                <a:hlinkClick r:id="rId3"/>
              </a:rPr>
              <a:t>http://www.wri.org/sites/default/files/</a:t>
            </a:r>
            <a:r>
              <a:rPr lang="en-US" sz="1400" dirty="0" smtClean="0">
                <a:hlinkClick r:id="rId3"/>
              </a:rPr>
              <a:t>wri_factsheet_virginia_final.pdf</a:t>
            </a:r>
            <a:endParaRPr lang="en-US" sz="1400" dirty="0" smtClean="0"/>
          </a:p>
          <a:p>
            <a:endParaRPr lang="en-US" sz="1400" dirty="0"/>
          </a:p>
          <a:p>
            <a:endParaRPr lang="en-US" sz="1400" dirty="0" smtClean="0"/>
          </a:p>
          <a:p>
            <a:endParaRPr lang="en-US" sz="1400" dirty="0"/>
          </a:p>
        </p:txBody>
      </p:sp>
      <p:sp>
        <p:nvSpPr>
          <p:cNvPr id="6" name="Title 1"/>
          <p:cNvSpPr txBox="1">
            <a:spLocks/>
          </p:cNvSpPr>
          <p:nvPr/>
        </p:nvSpPr>
        <p:spPr bwMode="auto">
          <a:xfrm>
            <a:off x="457200" y="15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dirty="0" smtClean="0"/>
              <a:t>Sample References (3)</a:t>
            </a:r>
            <a:endParaRPr lang="en-US" sz="3600" dirty="0"/>
          </a:p>
        </p:txBody>
      </p:sp>
    </p:spTree>
    <p:extLst>
      <p:ext uri="{BB962C8B-B14F-4D97-AF65-F5344CB8AC3E}">
        <p14:creationId xmlns:p14="http://schemas.microsoft.com/office/powerpoint/2010/main" val="42651829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1EA13AC-577D-403A-8A6B-FCF3971D1414}" type="slidenum">
              <a:rPr lang="en-US" smtClean="0"/>
              <a:pPr>
                <a:defRPr/>
              </a:pPr>
              <a:t>17</a:t>
            </a:fld>
            <a:endParaRPr lang="en-US"/>
          </a:p>
        </p:txBody>
      </p:sp>
      <p:sp>
        <p:nvSpPr>
          <p:cNvPr id="4" name="TextBox 3"/>
          <p:cNvSpPr txBox="1"/>
          <p:nvPr/>
        </p:nvSpPr>
        <p:spPr>
          <a:xfrm>
            <a:off x="609600" y="1155918"/>
            <a:ext cx="7924800" cy="1815882"/>
          </a:xfrm>
          <a:prstGeom prst="rect">
            <a:avLst/>
          </a:prstGeom>
          <a:noFill/>
        </p:spPr>
        <p:txBody>
          <a:bodyPr wrap="square" rtlCol="0">
            <a:spAutoFit/>
          </a:bodyPr>
          <a:lstStyle/>
          <a:p>
            <a:r>
              <a:rPr lang="en-US" sz="1400" dirty="0"/>
              <a:t>Tran, Paul, Leonard </a:t>
            </a:r>
            <a:r>
              <a:rPr lang="en-US" sz="1400" dirty="0" err="1"/>
              <a:t>Weireter</a:t>
            </a:r>
            <a:r>
              <a:rPr lang="en-US" sz="1400" dirty="0"/>
              <a:t>, Whitney </a:t>
            </a:r>
            <a:r>
              <a:rPr lang="en-US" sz="1400" dirty="0" err="1"/>
              <a:t>Sokolowski</a:t>
            </a:r>
            <a:r>
              <a:rPr lang="en-US" sz="1400" dirty="0"/>
              <a:t>, Kaleen </a:t>
            </a:r>
            <a:r>
              <a:rPr lang="en-US" sz="1400" dirty="0" err="1"/>
              <a:t>Lawsure</a:t>
            </a:r>
            <a:r>
              <a:rPr lang="en-US" sz="1400" dirty="0"/>
              <a:t>, and John </a:t>
            </a:r>
            <a:r>
              <a:rPr lang="en-US" sz="1400" dirty="0" err="1"/>
              <a:t>Sokolowski</a:t>
            </a:r>
            <a:r>
              <a:rPr lang="en-US" sz="1400" dirty="0"/>
              <a:t>. HAZUS Modeling for Hurricane Effect on a Healthcare Campus: Implications for Health Care Planning. </a:t>
            </a:r>
            <a:r>
              <a:rPr lang="en-US" sz="1400" dirty="0">
                <a:hlinkClick r:id="rId2"/>
              </a:rPr>
              <a:t>The American Surgeon</a:t>
            </a:r>
            <a:r>
              <a:rPr lang="en-US" sz="1400" dirty="0"/>
              <a:t>, Volume 75, Number 11, November 2009, pp. 1059-1064(6). </a:t>
            </a:r>
            <a:r>
              <a:rPr lang="en-US" sz="1400" i="1" dirty="0"/>
              <a:t>(Project modeled the damage sustained by the healthcare campus, in the aftermath of a hurricane, as a tool to facilitate pre- and post-storm planning for provision of healthcare services or campus evacuation. HAZUS was used to estimate disaster associated losses, storm surge, residual flooding, and wind damage. The ability of the healthcare campus to deliver services was assessed as a function of the residual functional infrastructure. </a:t>
            </a:r>
            <a:r>
              <a:rPr lang="en-US" sz="1400" dirty="0" smtClean="0"/>
              <a:t>)</a:t>
            </a:r>
            <a:endParaRPr lang="en-US" sz="1400" dirty="0"/>
          </a:p>
        </p:txBody>
      </p:sp>
      <p:sp>
        <p:nvSpPr>
          <p:cNvPr id="6" name="Title 1"/>
          <p:cNvSpPr txBox="1">
            <a:spLocks/>
          </p:cNvSpPr>
          <p:nvPr/>
        </p:nvSpPr>
        <p:spPr bwMode="auto">
          <a:xfrm>
            <a:off x="457200" y="15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dirty="0" smtClean="0"/>
              <a:t>Sample References (4)</a:t>
            </a:r>
            <a:endParaRPr lang="en-US" sz="3600" dirty="0"/>
          </a:p>
        </p:txBody>
      </p:sp>
    </p:spTree>
    <p:extLst>
      <p:ext uri="{BB962C8B-B14F-4D97-AF65-F5344CB8AC3E}">
        <p14:creationId xmlns:p14="http://schemas.microsoft.com/office/powerpoint/2010/main" val="100747515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idx="1"/>
          </p:nvPr>
        </p:nvSpPr>
        <p:spPr/>
        <p:txBody>
          <a:bodyPr/>
          <a:lstStyle/>
          <a:p>
            <a:pPr marL="457200" lvl="1" indent="0" algn="ctr">
              <a:spcBef>
                <a:spcPct val="0"/>
              </a:spcBef>
              <a:buFontTx/>
              <a:buNone/>
            </a:pPr>
            <a:endParaRPr lang="en-US" altLang="en-US" sz="3200" dirty="0" smtClean="0"/>
          </a:p>
          <a:p>
            <a:pPr marL="0" indent="0" algn="ctr">
              <a:spcBef>
                <a:spcPct val="0"/>
              </a:spcBef>
              <a:buFontTx/>
              <a:buNone/>
            </a:pPr>
            <a:r>
              <a:rPr lang="en-US" altLang="en-US" dirty="0" smtClean="0"/>
              <a:t>Mike Robinson</a:t>
            </a:r>
          </a:p>
          <a:p>
            <a:pPr marL="0" indent="0" algn="ctr">
              <a:spcBef>
                <a:spcPct val="0"/>
              </a:spcBef>
              <a:buFontTx/>
              <a:buNone/>
            </a:pPr>
            <a:r>
              <a:rPr lang="en-US" altLang="en-US" dirty="0" smtClean="0">
                <a:hlinkClick r:id="rId3"/>
              </a:rPr>
              <a:t>rmrobins@odu.edu</a:t>
            </a:r>
            <a:endParaRPr lang="en-US" altLang="en-US" dirty="0" smtClean="0"/>
          </a:p>
          <a:p>
            <a:pPr marL="0" indent="0" algn="ctr">
              <a:spcBef>
                <a:spcPct val="0"/>
              </a:spcBef>
              <a:buFontTx/>
              <a:buNone/>
            </a:pPr>
            <a:r>
              <a:rPr lang="en-US" altLang="en-US" dirty="0" smtClean="0"/>
              <a:t>(757) 638-7010</a:t>
            </a:r>
          </a:p>
          <a:p>
            <a:pPr marL="0" indent="0" algn="ctr">
              <a:spcBef>
                <a:spcPct val="0"/>
              </a:spcBef>
              <a:buFontTx/>
              <a:buNone/>
            </a:pPr>
            <a:endParaRPr lang="en-US" altLang="en-US" dirty="0" smtClean="0"/>
          </a:p>
        </p:txBody>
      </p:sp>
      <p:sp>
        <p:nvSpPr>
          <p:cNvPr id="2662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defRPr sz="3200">
                <a:solidFill>
                  <a:schemeClr val="tx1"/>
                </a:solidFill>
                <a:latin typeface="Arial" charset="0"/>
              </a:defRPr>
            </a:lvl1pPr>
            <a:lvl2pPr marL="742950" indent="-285750" eaLnBrk="0" hangingPunct="0">
              <a:spcBef>
                <a:spcPct val="20000"/>
              </a:spcBef>
              <a:defRPr sz="3200">
                <a:solidFill>
                  <a:schemeClr val="tx1"/>
                </a:solidFill>
                <a:latin typeface="Arial" charset="0"/>
              </a:defRPr>
            </a:lvl2pPr>
            <a:lvl3pPr marL="1143000" indent="-228600" eaLnBrk="0" hangingPunct="0">
              <a:spcBef>
                <a:spcPct val="20000"/>
              </a:spcBef>
              <a:defRPr sz="3200">
                <a:solidFill>
                  <a:schemeClr val="tx1"/>
                </a:solidFill>
                <a:latin typeface="Arial" charset="0"/>
              </a:defRPr>
            </a:lvl3pPr>
            <a:lvl4pPr marL="1600200" indent="-228600" eaLnBrk="0" hangingPunct="0">
              <a:spcBef>
                <a:spcPct val="20000"/>
              </a:spcBef>
              <a:defRPr sz="3200">
                <a:solidFill>
                  <a:schemeClr val="tx1"/>
                </a:solidFill>
                <a:latin typeface="Arial" charset="0"/>
              </a:defRPr>
            </a:lvl4pPr>
            <a:lvl5pPr marL="2057400" indent="-228600" eaLnBrk="0" hangingPunct="0">
              <a:spcBef>
                <a:spcPct val="20000"/>
              </a:spcBef>
              <a:defRPr sz="3200">
                <a:solidFill>
                  <a:schemeClr val="tx1"/>
                </a:solidFill>
                <a:latin typeface="Arial" charset="0"/>
              </a:defRPr>
            </a:lvl5pPr>
            <a:lvl6pPr marL="2514600" indent="-228600" eaLnBrk="0" fontAlgn="base" hangingPunct="0">
              <a:spcBef>
                <a:spcPct val="20000"/>
              </a:spcBef>
              <a:spcAft>
                <a:spcPct val="0"/>
              </a:spcAft>
              <a:defRPr sz="3200">
                <a:solidFill>
                  <a:schemeClr val="tx1"/>
                </a:solidFill>
                <a:latin typeface="Arial" charset="0"/>
              </a:defRPr>
            </a:lvl6pPr>
            <a:lvl7pPr marL="2971800" indent="-228600" eaLnBrk="0" fontAlgn="base" hangingPunct="0">
              <a:spcBef>
                <a:spcPct val="20000"/>
              </a:spcBef>
              <a:spcAft>
                <a:spcPct val="0"/>
              </a:spcAft>
              <a:defRPr sz="3200">
                <a:solidFill>
                  <a:schemeClr val="tx1"/>
                </a:solidFill>
                <a:latin typeface="Arial" charset="0"/>
              </a:defRPr>
            </a:lvl7pPr>
            <a:lvl8pPr marL="3429000" indent="-228600" eaLnBrk="0" fontAlgn="base" hangingPunct="0">
              <a:spcBef>
                <a:spcPct val="20000"/>
              </a:spcBef>
              <a:spcAft>
                <a:spcPct val="0"/>
              </a:spcAft>
              <a:defRPr sz="3200">
                <a:solidFill>
                  <a:schemeClr val="tx1"/>
                </a:solidFill>
                <a:latin typeface="Arial" charset="0"/>
              </a:defRPr>
            </a:lvl8pPr>
            <a:lvl9pPr marL="3886200" indent="-228600" eaLnBrk="0" fontAlgn="base" hangingPunct="0">
              <a:spcBef>
                <a:spcPct val="20000"/>
              </a:spcBef>
              <a:spcAft>
                <a:spcPct val="0"/>
              </a:spcAft>
              <a:defRPr sz="3200">
                <a:solidFill>
                  <a:schemeClr val="tx1"/>
                </a:solidFill>
                <a:latin typeface="Arial" charset="0"/>
              </a:defRPr>
            </a:lvl9pPr>
          </a:lstStyle>
          <a:p>
            <a:pPr eaLnBrk="1" hangingPunct="1">
              <a:spcBef>
                <a:spcPct val="0"/>
              </a:spcBef>
            </a:pPr>
            <a:fld id="{B350955F-C88F-43C1-94CF-32CFC28CB390}" type="slidenum">
              <a:rPr lang="en-US" altLang="en-US" sz="1400"/>
              <a:pPr eaLnBrk="1" hangingPunct="1">
                <a:spcBef>
                  <a:spcPct val="0"/>
                </a:spcBef>
              </a:pPr>
              <a:t>18</a:t>
            </a:fld>
            <a:endParaRPr lang="en-US" altLang="en-US" sz="1400"/>
          </a:p>
        </p:txBody>
      </p:sp>
    </p:spTree>
    <p:extLst>
      <p:ext uri="{BB962C8B-B14F-4D97-AF65-F5344CB8AC3E}">
        <p14:creationId xmlns:p14="http://schemas.microsoft.com/office/powerpoint/2010/main" val="231208151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p:txBody>
          <a:bodyPr>
            <a:normAutofit/>
          </a:bodyPr>
          <a:lstStyle/>
          <a:p>
            <a:r>
              <a:rPr lang="en-US" altLang="en-US" sz="6000" smtClean="0">
                <a:latin typeface="Arial" charset="0"/>
                <a:cs typeface="Arial" charset="0"/>
              </a:rPr>
              <a:t>Discussion</a:t>
            </a:r>
          </a:p>
        </p:txBody>
      </p:sp>
      <p:sp>
        <p:nvSpPr>
          <p:cNvPr id="27651" name="Slide Number Placeholder 2"/>
          <p:cNvSpPr txBox="1">
            <a:spLocks/>
          </p:cNvSpPr>
          <p:nvPr/>
        </p:nvSpPr>
        <p:spPr bwMode="auto">
          <a:xfrm>
            <a:off x="69342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defRPr sz="3200">
                <a:solidFill>
                  <a:schemeClr val="tx1"/>
                </a:solidFill>
                <a:latin typeface="Arial" charset="0"/>
              </a:defRPr>
            </a:lvl1pPr>
            <a:lvl2pPr marL="742950" indent="-285750" eaLnBrk="0" hangingPunct="0">
              <a:spcBef>
                <a:spcPct val="20000"/>
              </a:spcBef>
              <a:defRPr sz="3200">
                <a:solidFill>
                  <a:schemeClr val="tx1"/>
                </a:solidFill>
                <a:latin typeface="Arial" charset="0"/>
              </a:defRPr>
            </a:lvl2pPr>
            <a:lvl3pPr marL="1143000" indent="-228600" eaLnBrk="0" hangingPunct="0">
              <a:spcBef>
                <a:spcPct val="20000"/>
              </a:spcBef>
              <a:defRPr sz="3200">
                <a:solidFill>
                  <a:schemeClr val="tx1"/>
                </a:solidFill>
                <a:latin typeface="Arial" charset="0"/>
              </a:defRPr>
            </a:lvl3pPr>
            <a:lvl4pPr marL="1600200" indent="-228600" eaLnBrk="0" hangingPunct="0">
              <a:spcBef>
                <a:spcPct val="20000"/>
              </a:spcBef>
              <a:defRPr sz="3200">
                <a:solidFill>
                  <a:schemeClr val="tx1"/>
                </a:solidFill>
                <a:latin typeface="Arial" charset="0"/>
              </a:defRPr>
            </a:lvl4pPr>
            <a:lvl5pPr marL="2057400" indent="-228600" eaLnBrk="0" hangingPunct="0">
              <a:spcBef>
                <a:spcPct val="20000"/>
              </a:spcBef>
              <a:defRPr sz="3200">
                <a:solidFill>
                  <a:schemeClr val="tx1"/>
                </a:solidFill>
                <a:latin typeface="Arial" charset="0"/>
              </a:defRPr>
            </a:lvl5pPr>
            <a:lvl6pPr marL="2514600" indent="-228600" eaLnBrk="0" fontAlgn="base" hangingPunct="0">
              <a:spcBef>
                <a:spcPct val="20000"/>
              </a:spcBef>
              <a:spcAft>
                <a:spcPct val="0"/>
              </a:spcAft>
              <a:defRPr sz="3200">
                <a:solidFill>
                  <a:schemeClr val="tx1"/>
                </a:solidFill>
                <a:latin typeface="Arial" charset="0"/>
              </a:defRPr>
            </a:lvl6pPr>
            <a:lvl7pPr marL="2971800" indent="-228600" eaLnBrk="0" fontAlgn="base" hangingPunct="0">
              <a:spcBef>
                <a:spcPct val="20000"/>
              </a:spcBef>
              <a:spcAft>
                <a:spcPct val="0"/>
              </a:spcAft>
              <a:defRPr sz="3200">
                <a:solidFill>
                  <a:schemeClr val="tx1"/>
                </a:solidFill>
                <a:latin typeface="Arial" charset="0"/>
              </a:defRPr>
            </a:lvl7pPr>
            <a:lvl8pPr marL="3429000" indent="-228600" eaLnBrk="0" fontAlgn="base" hangingPunct="0">
              <a:spcBef>
                <a:spcPct val="20000"/>
              </a:spcBef>
              <a:spcAft>
                <a:spcPct val="0"/>
              </a:spcAft>
              <a:defRPr sz="3200">
                <a:solidFill>
                  <a:schemeClr val="tx1"/>
                </a:solidFill>
                <a:latin typeface="Arial" charset="0"/>
              </a:defRPr>
            </a:lvl8pPr>
            <a:lvl9pPr marL="3886200" indent="-228600" eaLnBrk="0" fontAlgn="base" hangingPunct="0">
              <a:spcBef>
                <a:spcPct val="20000"/>
              </a:spcBef>
              <a:spcAft>
                <a:spcPct val="0"/>
              </a:spcAft>
              <a:defRPr sz="3200">
                <a:solidFill>
                  <a:schemeClr val="tx1"/>
                </a:solidFill>
                <a:latin typeface="Arial" charset="0"/>
              </a:defRPr>
            </a:lvl9pPr>
          </a:lstStyle>
          <a:p>
            <a:pPr algn="r" eaLnBrk="1" hangingPunct="1">
              <a:spcBef>
                <a:spcPct val="0"/>
              </a:spcBef>
            </a:pPr>
            <a:fld id="{8FDDE388-5F7C-44AB-BEFC-E1CBD0B925FA}" type="slidenum">
              <a:rPr lang="en-US" altLang="en-US" sz="1400">
                <a:solidFill>
                  <a:srgbClr val="000000"/>
                </a:solidFill>
              </a:rPr>
              <a:pPr algn="r" eaLnBrk="1" hangingPunct="1">
                <a:spcBef>
                  <a:spcPct val="0"/>
                </a:spcBef>
              </a:pPr>
              <a:t>19</a:t>
            </a:fld>
            <a:endParaRPr lang="en-US" altLang="en-US" sz="1400">
              <a:solidFill>
                <a:srgbClr val="000000"/>
              </a:solidFill>
            </a:endParaRPr>
          </a:p>
        </p:txBody>
      </p:sp>
    </p:spTree>
    <p:extLst>
      <p:ext uri="{BB962C8B-B14F-4D97-AF65-F5344CB8AC3E}">
        <p14:creationId xmlns:p14="http://schemas.microsoft.com/office/powerpoint/2010/main" val="404814428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DHS Critical Infrastructures</a:t>
            </a:r>
            <a:endParaRPr lang="en-US" dirty="0"/>
          </a:p>
        </p:txBody>
      </p:sp>
      <p:sp>
        <p:nvSpPr>
          <p:cNvPr id="3" name="Slide Number Placeholder 2"/>
          <p:cNvSpPr>
            <a:spLocks noGrp="1"/>
          </p:cNvSpPr>
          <p:nvPr>
            <p:ph type="sldNum" sz="quarter" idx="12"/>
          </p:nvPr>
        </p:nvSpPr>
        <p:spPr/>
        <p:txBody>
          <a:bodyPr/>
          <a:lstStyle/>
          <a:p>
            <a:pPr>
              <a:defRPr/>
            </a:pPr>
            <a:fld id="{11EA13AC-577D-403A-8A6B-FCF3971D1414}" type="slidenum">
              <a:rPr lang="en-US" smtClean="0"/>
              <a:pPr>
                <a:defRPr/>
              </a:pPr>
              <a:t>2</a:t>
            </a:fld>
            <a:endParaRPr lang="en-US"/>
          </a:p>
        </p:txBody>
      </p:sp>
      <p:sp>
        <p:nvSpPr>
          <p:cNvPr id="4" name="TextBox 3"/>
          <p:cNvSpPr txBox="1"/>
          <p:nvPr/>
        </p:nvSpPr>
        <p:spPr>
          <a:xfrm>
            <a:off x="304800" y="1219200"/>
            <a:ext cx="8686800" cy="4990597"/>
          </a:xfrm>
          <a:prstGeom prst="rect">
            <a:avLst/>
          </a:prstGeom>
          <a:noFill/>
        </p:spPr>
        <p:txBody>
          <a:bodyPr wrap="square" numCol="2" rtlCol="0">
            <a:spAutoFit/>
          </a:bodyPr>
          <a:lstStyle/>
          <a:p>
            <a:pPr marL="457200" indent="-457200">
              <a:lnSpc>
                <a:spcPct val="120000"/>
              </a:lnSpc>
              <a:spcAft>
                <a:spcPts val="500"/>
              </a:spcAft>
              <a:buFont typeface="Arial"/>
              <a:buChar char="•"/>
            </a:pPr>
            <a:r>
              <a:rPr lang="en-US" sz="2600" dirty="0" smtClean="0"/>
              <a:t>Chemical</a:t>
            </a:r>
          </a:p>
          <a:p>
            <a:pPr marL="457200" indent="-457200">
              <a:lnSpc>
                <a:spcPct val="120000"/>
              </a:lnSpc>
              <a:spcAft>
                <a:spcPts val="500"/>
              </a:spcAft>
              <a:buFont typeface="Arial"/>
              <a:buChar char="•"/>
            </a:pPr>
            <a:r>
              <a:rPr lang="en-US" sz="2600" dirty="0"/>
              <a:t>Commercial Facilities</a:t>
            </a:r>
          </a:p>
          <a:p>
            <a:pPr marL="457200" indent="-457200">
              <a:lnSpc>
                <a:spcPct val="120000"/>
              </a:lnSpc>
              <a:spcAft>
                <a:spcPts val="500"/>
              </a:spcAft>
              <a:buFont typeface="Arial"/>
              <a:buChar char="•"/>
            </a:pPr>
            <a:r>
              <a:rPr lang="en-US" sz="2600" dirty="0" smtClean="0"/>
              <a:t>Communications</a:t>
            </a:r>
          </a:p>
          <a:p>
            <a:pPr marL="457200" indent="-457200">
              <a:lnSpc>
                <a:spcPct val="120000"/>
              </a:lnSpc>
              <a:spcAft>
                <a:spcPts val="500"/>
              </a:spcAft>
              <a:buFont typeface="Arial"/>
              <a:buChar char="•"/>
            </a:pPr>
            <a:r>
              <a:rPr lang="en-US" sz="2600" dirty="0" smtClean="0"/>
              <a:t>Critical Manufacturing</a:t>
            </a:r>
          </a:p>
          <a:p>
            <a:pPr marL="457200" indent="-457200">
              <a:lnSpc>
                <a:spcPct val="120000"/>
              </a:lnSpc>
              <a:spcAft>
                <a:spcPts val="500"/>
              </a:spcAft>
              <a:buFont typeface="Arial"/>
              <a:buChar char="•"/>
            </a:pPr>
            <a:r>
              <a:rPr lang="en-US" sz="2600" dirty="0" smtClean="0"/>
              <a:t>Dams</a:t>
            </a:r>
          </a:p>
          <a:p>
            <a:pPr marL="457200" indent="-457200">
              <a:lnSpc>
                <a:spcPct val="120000"/>
              </a:lnSpc>
              <a:spcAft>
                <a:spcPts val="500"/>
              </a:spcAft>
              <a:buFont typeface="Arial"/>
              <a:buChar char="•"/>
            </a:pPr>
            <a:r>
              <a:rPr lang="en-US" sz="2600" dirty="0" smtClean="0"/>
              <a:t>Defense/Industrial Base</a:t>
            </a:r>
          </a:p>
          <a:p>
            <a:pPr marL="457200" indent="-457200">
              <a:lnSpc>
                <a:spcPct val="120000"/>
              </a:lnSpc>
              <a:spcAft>
                <a:spcPts val="500"/>
              </a:spcAft>
              <a:buFont typeface="Arial"/>
              <a:buChar char="•"/>
            </a:pPr>
            <a:r>
              <a:rPr lang="en-US" sz="2600" dirty="0" smtClean="0"/>
              <a:t>Emergency Services</a:t>
            </a:r>
          </a:p>
          <a:p>
            <a:pPr marL="457200" indent="-457200">
              <a:lnSpc>
                <a:spcPct val="120000"/>
              </a:lnSpc>
              <a:spcAft>
                <a:spcPts val="500"/>
              </a:spcAft>
              <a:buFont typeface="Arial"/>
              <a:buChar char="•"/>
            </a:pPr>
            <a:r>
              <a:rPr lang="en-US" sz="2600" dirty="0" smtClean="0"/>
              <a:t>Energy</a:t>
            </a:r>
          </a:p>
          <a:p>
            <a:pPr>
              <a:lnSpc>
                <a:spcPct val="120000"/>
              </a:lnSpc>
              <a:spcAft>
                <a:spcPts val="500"/>
              </a:spcAft>
            </a:pPr>
            <a:endParaRPr lang="en-US" sz="2600" dirty="0" smtClean="0"/>
          </a:p>
          <a:p>
            <a:pPr marL="457200" indent="-457200">
              <a:lnSpc>
                <a:spcPct val="120000"/>
              </a:lnSpc>
              <a:spcAft>
                <a:spcPts val="500"/>
              </a:spcAft>
              <a:buFont typeface="Arial"/>
              <a:buChar char="•"/>
            </a:pPr>
            <a:r>
              <a:rPr lang="en-US" sz="2600" dirty="0" smtClean="0"/>
              <a:t>Financial Services</a:t>
            </a:r>
          </a:p>
          <a:p>
            <a:pPr marL="457200" indent="-457200">
              <a:lnSpc>
                <a:spcPct val="120000"/>
              </a:lnSpc>
              <a:spcAft>
                <a:spcPts val="500"/>
              </a:spcAft>
              <a:buFont typeface="Arial"/>
              <a:buChar char="•"/>
            </a:pPr>
            <a:r>
              <a:rPr lang="en-US" sz="2600" dirty="0" smtClean="0"/>
              <a:t>Food &amp; Agriculture</a:t>
            </a:r>
          </a:p>
          <a:p>
            <a:pPr marL="457200" indent="-457200">
              <a:lnSpc>
                <a:spcPct val="120000"/>
              </a:lnSpc>
              <a:spcAft>
                <a:spcPts val="500"/>
              </a:spcAft>
              <a:buFont typeface="Arial"/>
              <a:buChar char="•"/>
            </a:pPr>
            <a:r>
              <a:rPr lang="en-US" sz="2600" dirty="0" smtClean="0"/>
              <a:t>Government Facilities</a:t>
            </a:r>
          </a:p>
          <a:p>
            <a:pPr marL="457200" indent="-457200">
              <a:lnSpc>
                <a:spcPct val="120000"/>
              </a:lnSpc>
              <a:spcAft>
                <a:spcPts val="500"/>
              </a:spcAft>
              <a:buFont typeface="Arial"/>
              <a:buChar char="•"/>
            </a:pPr>
            <a:r>
              <a:rPr lang="en-US" sz="2600" dirty="0" smtClean="0"/>
              <a:t>Healthcare &amp; Public Health</a:t>
            </a:r>
          </a:p>
          <a:p>
            <a:pPr marL="457200" indent="-457200">
              <a:lnSpc>
                <a:spcPct val="120000"/>
              </a:lnSpc>
              <a:spcAft>
                <a:spcPts val="500"/>
              </a:spcAft>
              <a:buFont typeface="Arial"/>
              <a:buChar char="•"/>
            </a:pPr>
            <a:r>
              <a:rPr lang="en-US" sz="2600" dirty="0" smtClean="0"/>
              <a:t>Information Technology</a:t>
            </a:r>
          </a:p>
          <a:p>
            <a:pPr marL="457200" indent="-457200">
              <a:lnSpc>
                <a:spcPct val="120000"/>
              </a:lnSpc>
              <a:spcAft>
                <a:spcPts val="500"/>
              </a:spcAft>
              <a:buFont typeface="Arial"/>
              <a:buChar char="•"/>
            </a:pPr>
            <a:r>
              <a:rPr lang="en-US" sz="2600" dirty="0" smtClean="0"/>
              <a:t>Nuclear </a:t>
            </a:r>
          </a:p>
          <a:p>
            <a:pPr marL="457200" indent="-457200">
              <a:lnSpc>
                <a:spcPct val="120000"/>
              </a:lnSpc>
              <a:spcAft>
                <a:spcPts val="500"/>
              </a:spcAft>
              <a:buFont typeface="Arial"/>
              <a:buChar char="•"/>
            </a:pPr>
            <a:r>
              <a:rPr lang="en-US" sz="2600" dirty="0" smtClean="0"/>
              <a:t>Transportation Systems</a:t>
            </a:r>
          </a:p>
          <a:p>
            <a:pPr marL="457200" indent="-457200">
              <a:lnSpc>
                <a:spcPct val="120000"/>
              </a:lnSpc>
              <a:spcAft>
                <a:spcPts val="500"/>
              </a:spcAft>
              <a:buFont typeface="Arial"/>
              <a:buChar char="•"/>
            </a:pPr>
            <a:r>
              <a:rPr lang="en-US" sz="2600" dirty="0" smtClean="0"/>
              <a:t>Water &amp; Wastewater</a:t>
            </a:r>
            <a:endParaRPr lang="en-US" sz="2600" dirty="0"/>
          </a:p>
        </p:txBody>
      </p:sp>
    </p:spTree>
    <p:extLst>
      <p:ext uri="{BB962C8B-B14F-4D97-AF65-F5344CB8AC3E}">
        <p14:creationId xmlns:p14="http://schemas.microsoft.com/office/powerpoint/2010/main" val="3135490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has been done? 				(1)</a:t>
            </a:r>
            <a:endParaRPr lang="en-US" dirty="0"/>
          </a:p>
        </p:txBody>
      </p:sp>
      <p:sp>
        <p:nvSpPr>
          <p:cNvPr id="3" name="Slide Number Placeholder 2"/>
          <p:cNvSpPr>
            <a:spLocks noGrp="1"/>
          </p:cNvSpPr>
          <p:nvPr>
            <p:ph type="sldNum" sz="quarter" idx="12"/>
          </p:nvPr>
        </p:nvSpPr>
        <p:spPr/>
        <p:txBody>
          <a:bodyPr/>
          <a:lstStyle/>
          <a:p>
            <a:fld id="{6E6DA6FA-1DE7-4C7B-9AE3-A09B968218A5}" type="slidenum">
              <a:rPr lang="en-US" smtClean="0"/>
              <a:t>3</a:t>
            </a:fld>
            <a:endParaRPr lang="en-US"/>
          </a:p>
        </p:txBody>
      </p:sp>
      <p:sp>
        <p:nvSpPr>
          <p:cNvPr id="5" name="TextBox 4"/>
          <p:cNvSpPr txBox="1"/>
          <p:nvPr/>
        </p:nvSpPr>
        <p:spPr>
          <a:xfrm>
            <a:off x="457200" y="1219200"/>
            <a:ext cx="8305800" cy="6417141"/>
          </a:xfrm>
          <a:prstGeom prst="rect">
            <a:avLst/>
          </a:prstGeom>
          <a:noFill/>
        </p:spPr>
        <p:txBody>
          <a:bodyPr wrap="square" rtlCol="0">
            <a:spAutoFit/>
          </a:bodyPr>
          <a:lstStyle/>
          <a:p>
            <a:pPr>
              <a:spcAft>
                <a:spcPts val="300"/>
              </a:spcAft>
            </a:pPr>
            <a:r>
              <a:rPr lang="en-US" sz="2400" i="1" dirty="0" smtClean="0"/>
              <a:t>Note: </a:t>
            </a:r>
            <a:r>
              <a:rPr lang="en-US" sz="2400" i="1" dirty="0"/>
              <a:t> </a:t>
            </a:r>
            <a:r>
              <a:rPr lang="en-US" sz="2400" i="1" dirty="0" smtClean="0"/>
              <a:t>Work assessing the rate of sea level rise and extent of inundation is not included (key researchers are here) </a:t>
            </a:r>
          </a:p>
          <a:p>
            <a:pPr>
              <a:spcAft>
                <a:spcPts val="300"/>
              </a:spcAft>
            </a:pPr>
            <a:endParaRPr lang="en-US" sz="1400" i="1" dirty="0" smtClean="0"/>
          </a:p>
          <a:p>
            <a:pPr>
              <a:spcAft>
                <a:spcPts val="300"/>
              </a:spcAft>
            </a:pPr>
            <a:r>
              <a:rPr lang="en-US" sz="2800" dirty="0" smtClean="0"/>
              <a:t>Chemical</a:t>
            </a:r>
          </a:p>
          <a:p>
            <a:pPr marL="914400" lvl="1" indent="-457200">
              <a:spcAft>
                <a:spcPts val="300"/>
              </a:spcAft>
              <a:buFont typeface="Arial"/>
              <a:buChar char="•"/>
            </a:pPr>
            <a:r>
              <a:rPr lang="en-US" sz="2400" dirty="0" smtClean="0"/>
              <a:t>Very significant manufacturing in Mid-Atlantic</a:t>
            </a:r>
          </a:p>
          <a:p>
            <a:pPr marL="914400" lvl="1" indent="-457200">
              <a:spcAft>
                <a:spcPts val="300"/>
              </a:spcAft>
              <a:buFont typeface="Arial"/>
              <a:buChar char="•"/>
            </a:pPr>
            <a:r>
              <a:rPr lang="en-US" sz="2400" dirty="0" smtClean="0"/>
              <a:t>Some manufacturing in Virginia</a:t>
            </a:r>
          </a:p>
          <a:p>
            <a:pPr marL="914400" lvl="1" indent="-457200">
              <a:spcAft>
                <a:spcPts val="300"/>
              </a:spcAft>
              <a:buFont typeface="Arial"/>
              <a:buChar char="•"/>
            </a:pPr>
            <a:r>
              <a:rPr lang="en-US" sz="2400" dirty="0" smtClean="0"/>
              <a:t>CC/SLR related research in sector related to how industry could contribute to solution</a:t>
            </a:r>
          </a:p>
          <a:p>
            <a:pPr marL="914400" lvl="1" indent="-457200">
              <a:spcAft>
                <a:spcPts val="300"/>
              </a:spcAft>
              <a:buFont typeface="Arial"/>
              <a:buChar char="•"/>
            </a:pPr>
            <a:r>
              <a:rPr lang="en-US" sz="2400" dirty="0" smtClean="0"/>
              <a:t>No research found on CC/SLR impact on sector</a:t>
            </a:r>
            <a:endParaRPr lang="en-US" sz="2800" dirty="0"/>
          </a:p>
          <a:p>
            <a:pPr>
              <a:spcAft>
                <a:spcPts val="300"/>
              </a:spcAft>
            </a:pPr>
            <a:r>
              <a:rPr lang="en-US" sz="2800" dirty="0" smtClean="0"/>
              <a:t>Commercial Facilities</a:t>
            </a:r>
            <a:endParaRPr lang="en-US" sz="2800" dirty="0"/>
          </a:p>
          <a:p>
            <a:pPr marL="914400" lvl="1" indent="-457200">
              <a:spcAft>
                <a:spcPts val="300"/>
              </a:spcAft>
              <a:buFont typeface="Arial"/>
              <a:buChar char="•"/>
            </a:pPr>
            <a:r>
              <a:rPr lang="en-US" sz="2400" dirty="0"/>
              <a:t>Research related to CC/SLR cursory, related to flooded facilities and reduced access</a:t>
            </a:r>
          </a:p>
          <a:p>
            <a:pPr>
              <a:spcAft>
                <a:spcPts val="300"/>
              </a:spcAft>
            </a:pPr>
            <a:endParaRPr lang="en-US" sz="3200" dirty="0"/>
          </a:p>
          <a:p>
            <a:endParaRPr lang="en-US" sz="3200" dirty="0" smtClean="0"/>
          </a:p>
          <a:p>
            <a:endParaRPr lang="en-US" sz="3200" dirty="0"/>
          </a:p>
        </p:txBody>
      </p:sp>
    </p:spTree>
    <p:extLst>
      <p:ext uri="{BB962C8B-B14F-4D97-AF65-F5344CB8AC3E}">
        <p14:creationId xmlns:p14="http://schemas.microsoft.com/office/powerpoint/2010/main" val="2581545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has been done? 				(2)</a:t>
            </a:r>
            <a:endParaRPr lang="en-US" dirty="0"/>
          </a:p>
        </p:txBody>
      </p:sp>
      <p:sp>
        <p:nvSpPr>
          <p:cNvPr id="3" name="Slide Number Placeholder 2"/>
          <p:cNvSpPr>
            <a:spLocks noGrp="1"/>
          </p:cNvSpPr>
          <p:nvPr>
            <p:ph type="sldNum" sz="quarter" idx="12"/>
          </p:nvPr>
        </p:nvSpPr>
        <p:spPr/>
        <p:txBody>
          <a:bodyPr/>
          <a:lstStyle/>
          <a:p>
            <a:fld id="{6E6DA6FA-1DE7-4C7B-9AE3-A09B968218A5}" type="slidenum">
              <a:rPr lang="en-US" smtClean="0"/>
              <a:t>4</a:t>
            </a:fld>
            <a:endParaRPr lang="en-US"/>
          </a:p>
        </p:txBody>
      </p:sp>
      <p:sp>
        <p:nvSpPr>
          <p:cNvPr id="5" name="TextBox 4"/>
          <p:cNvSpPr txBox="1"/>
          <p:nvPr/>
        </p:nvSpPr>
        <p:spPr>
          <a:xfrm>
            <a:off x="635026" y="1066800"/>
            <a:ext cx="7975573" cy="6586418"/>
          </a:xfrm>
          <a:prstGeom prst="rect">
            <a:avLst/>
          </a:prstGeom>
          <a:noFill/>
        </p:spPr>
        <p:txBody>
          <a:bodyPr wrap="square" rtlCol="0">
            <a:spAutoFit/>
          </a:bodyPr>
          <a:lstStyle/>
          <a:p>
            <a:pPr>
              <a:spcAft>
                <a:spcPts val="300"/>
              </a:spcAft>
            </a:pPr>
            <a:r>
              <a:rPr lang="en-US" sz="2800" dirty="0" smtClean="0"/>
              <a:t>Communications</a:t>
            </a:r>
          </a:p>
          <a:p>
            <a:pPr marL="914400" lvl="1" indent="-457200">
              <a:spcAft>
                <a:spcPts val="300"/>
              </a:spcAft>
              <a:buFont typeface="Arial"/>
              <a:buChar char="•"/>
            </a:pPr>
            <a:r>
              <a:rPr lang="en-US" sz="2400" dirty="0" smtClean="0"/>
              <a:t>CC</a:t>
            </a:r>
            <a:r>
              <a:rPr lang="en-US" sz="2400" dirty="0"/>
              <a:t>/SLR </a:t>
            </a:r>
            <a:r>
              <a:rPr lang="en-US" sz="2400" dirty="0" smtClean="0"/>
              <a:t>could cause heat problems in service centers, exchanges, etc. and reduce wireless signal strength</a:t>
            </a:r>
            <a:r>
              <a:rPr lang="en-US" sz="2400" dirty="0"/>
              <a:t> </a:t>
            </a:r>
            <a:r>
              <a:rPr lang="en-US" sz="2400" dirty="0" smtClean="0"/>
              <a:t>and quality </a:t>
            </a:r>
          </a:p>
          <a:p>
            <a:pPr marL="914400" lvl="1" indent="-457200">
              <a:spcAft>
                <a:spcPts val="300"/>
              </a:spcAft>
              <a:buFont typeface="Arial"/>
              <a:buChar char="•"/>
            </a:pPr>
            <a:r>
              <a:rPr lang="en-US" sz="2400" dirty="0" smtClean="0"/>
              <a:t>Primary concern is the potential impacts failures could have on other infrastructures</a:t>
            </a:r>
          </a:p>
          <a:p>
            <a:pPr marL="914400" lvl="1" indent="-457200">
              <a:spcAft>
                <a:spcPts val="900"/>
              </a:spcAft>
              <a:buFont typeface="Arial"/>
              <a:buChar char="•"/>
            </a:pPr>
            <a:r>
              <a:rPr lang="en-US" sz="2400" dirty="0" smtClean="0"/>
              <a:t>Resiliency planning in progress, but none identified in Mid-Atlantic</a:t>
            </a:r>
            <a:endParaRPr lang="en-US" sz="2400" dirty="0"/>
          </a:p>
          <a:p>
            <a:pPr>
              <a:spcAft>
                <a:spcPts val="300"/>
              </a:spcAft>
            </a:pPr>
            <a:r>
              <a:rPr lang="en-US" sz="2800" dirty="0" smtClean="0"/>
              <a:t>Critical Manufacturing</a:t>
            </a:r>
            <a:endParaRPr lang="en-US" sz="2800" dirty="0"/>
          </a:p>
          <a:p>
            <a:pPr marL="914400" lvl="1" indent="-457200">
              <a:spcAft>
                <a:spcPts val="300"/>
              </a:spcAft>
              <a:buFont typeface="Arial"/>
              <a:buChar char="•"/>
            </a:pPr>
            <a:r>
              <a:rPr lang="en-US" sz="2400" dirty="0">
                <a:solidFill>
                  <a:srgbClr val="000000"/>
                </a:solidFill>
              </a:rPr>
              <a:t>Very significant manufacturing in Mid-Atlantic</a:t>
            </a:r>
          </a:p>
          <a:p>
            <a:pPr marL="914400" lvl="1" indent="-457200">
              <a:spcAft>
                <a:spcPts val="300"/>
              </a:spcAft>
              <a:buFont typeface="Arial"/>
              <a:buChar char="•"/>
            </a:pPr>
            <a:r>
              <a:rPr lang="en-US" sz="2400" dirty="0">
                <a:solidFill>
                  <a:srgbClr val="000000"/>
                </a:solidFill>
              </a:rPr>
              <a:t>Some in Virginia</a:t>
            </a:r>
          </a:p>
          <a:p>
            <a:pPr marL="914400" lvl="1" indent="-457200">
              <a:spcAft>
                <a:spcPts val="300"/>
              </a:spcAft>
              <a:buFont typeface="Arial"/>
              <a:buChar char="•"/>
            </a:pPr>
            <a:r>
              <a:rPr lang="en-US" sz="2400" dirty="0">
                <a:solidFill>
                  <a:srgbClr val="000000"/>
                </a:solidFill>
              </a:rPr>
              <a:t>No CC/SLR related research in sector found</a:t>
            </a:r>
          </a:p>
          <a:p>
            <a:pPr>
              <a:spcAft>
                <a:spcPts val="300"/>
              </a:spcAft>
            </a:pPr>
            <a:endParaRPr lang="en-US" sz="3200" dirty="0" smtClean="0"/>
          </a:p>
          <a:p>
            <a:pPr>
              <a:spcAft>
                <a:spcPts val="300"/>
              </a:spcAft>
            </a:pPr>
            <a:endParaRPr lang="en-US" sz="3200" dirty="0" smtClean="0"/>
          </a:p>
          <a:p>
            <a:pPr>
              <a:spcAft>
                <a:spcPts val="300"/>
              </a:spcAft>
            </a:pPr>
            <a:endParaRPr lang="en-US" sz="3200" dirty="0"/>
          </a:p>
        </p:txBody>
      </p:sp>
    </p:spTree>
    <p:extLst>
      <p:ext uri="{BB962C8B-B14F-4D97-AF65-F5344CB8AC3E}">
        <p14:creationId xmlns:p14="http://schemas.microsoft.com/office/powerpoint/2010/main" val="3717943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has been done? 				(3)</a:t>
            </a:r>
            <a:endParaRPr lang="en-US" dirty="0"/>
          </a:p>
        </p:txBody>
      </p:sp>
      <p:sp>
        <p:nvSpPr>
          <p:cNvPr id="3" name="Slide Number Placeholder 2"/>
          <p:cNvSpPr>
            <a:spLocks noGrp="1"/>
          </p:cNvSpPr>
          <p:nvPr>
            <p:ph type="sldNum" sz="quarter" idx="12"/>
          </p:nvPr>
        </p:nvSpPr>
        <p:spPr/>
        <p:txBody>
          <a:bodyPr/>
          <a:lstStyle/>
          <a:p>
            <a:fld id="{6E6DA6FA-1DE7-4C7B-9AE3-A09B968218A5}" type="slidenum">
              <a:rPr lang="en-US" smtClean="0"/>
              <a:t>5</a:t>
            </a:fld>
            <a:endParaRPr lang="en-US"/>
          </a:p>
        </p:txBody>
      </p:sp>
      <p:sp>
        <p:nvSpPr>
          <p:cNvPr id="5" name="TextBox 4"/>
          <p:cNvSpPr txBox="1"/>
          <p:nvPr/>
        </p:nvSpPr>
        <p:spPr>
          <a:xfrm>
            <a:off x="304800" y="1219200"/>
            <a:ext cx="8534400" cy="6217086"/>
          </a:xfrm>
          <a:prstGeom prst="rect">
            <a:avLst/>
          </a:prstGeom>
          <a:noFill/>
        </p:spPr>
        <p:txBody>
          <a:bodyPr wrap="square" rtlCol="0">
            <a:spAutoFit/>
          </a:bodyPr>
          <a:lstStyle/>
          <a:p>
            <a:r>
              <a:rPr lang="en-US" sz="2800" dirty="0"/>
              <a:t>Dams</a:t>
            </a:r>
          </a:p>
          <a:p>
            <a:pPr marL="914400" lvl="1" indent="-457200">
              <a:buFont typeface="Arial"/>
              <a:buChar char="•"/>
            </a:pPr>
            <a:r>
              <a:rPr lang="en-US" sz="2400" dirty="0">
                <a:solidFill>
                  <a:srgbClr val="000000"/>
                </a:solidFill>
              </a:rPr>
              <a:t>Approximately 50 </a:t>
            </a:r>
            <a:r>
              <a:rPr lang="en-US" sz="2400" dirty="0" smtClean="0">
                <a:solidFill>
                  <a:srgbClr val="000000"/>
                </a:solidFill>
              </a:rPr>
              <a:t>hydroelectric </a:t>
            </a:r>
            <a:r>
              <a:rPr lang="en-US" sz="2400" dirty="0">
                <a:solidFill>
                  <a:srgbClr val="000000"/>
                </a:solidFill>
              </a:rPr>
              <a:t>plants in Mid-Atlantic, including 6 in Virginia</a:t>
            </a:r>
          </a:p>
          <a:p>
            <a:pPr marL="914400" lvl="1" indent="-457200">
              <a:buFont typeface="Arial"/>
              <a:buChar char="•"/>
            </a:pPr>
            <a:r>
              <a:rPr lang="en-US" sz="2400" dirty="0">
                <a:solidFill>
                  <a:srgbClr val="000000"/>
                </a:solidFill>
              </a:rPr>
              <a:t>Precipitation rate </a:t>
            </a:r>
            <a:r>
              <a:rPr lang="en-US" sz="2400" dirty="0" smtClean="0">
                <a:solidFill>
                  <a:srgbClr val="000000"/>
                </a:solidFill>
              </a:rPr>
              <a:t>impacts</a:t>
            </a:r>
          </a:p>
          <a:p>
            <a:pPr marL="914400" lvl="1" indent="-457200">
              <a:buFont typeface="Arial"/>
              <a:buChar char="•"/>
            </a:pPr>
            <a:r>
              <a:rPr lang="en-US" sz="2400" dirty="0" smtClean="0">
                <a:solidFill>
                  <a:srgbClr val="000000"/>
                </a:solidFill>
              </a:rPr>
              <a:t>Depending on location, could see either inadequate precipitation or excessive amounts</a:t>
            </a:r>
            <a:endParaRPr lang="en-US" sz="2400" dirty="0">
              <a:solidFill>
                <a:srgbClr val="000000"/>
              </a:solidFill>
            </a:endParaRPr>
          </a:p>
          <a:p>
            <a:pPr marL="914400" lvl="1" indent="-457200">
              <a:buFont typeface="Arial"/>
              <a:buChar char="•"/>
            </a:pPr>
            <a:r>
              <a:rPr lang="en-US" sz="2400" dirty="0">
                <a:solidFill>
                  <a:srgbClr val="000000"/>
                </a:solidFill>
              </a:rPr>
              <a:t>No CC/SLR related research in sector </a:t>
            </a:r>
            <a:r>
              <a:rPr lang="en-US" sz="2400" dirty="0" smtClean="0">
                <a:solidFill>
                  <a:srgbClr val="000000"/>
                </a:solidFill>
              </a:rPr>
              <a:t>found</a:t>
            </a:r>
          </a:p>
          <a:p>
            <a:pPr marL="914400" lvl="1" indent="-457200">
              <a:buFont typeface="Arial"/>
              <a:buChar char="•"/>
            </a:pPr>
            <a:endParaRPr lang="en-US" sz="2800" dirty="0" smtClean="0"/>
          </a:p>
          <a:p>
            <a:pPr>
              <a:spcAft>
                <a:spcPts val="300"/>
              </a:spcAft>
            </a:pPr>
            <a:r>
              <a:rPr lang="en-US" sz="2800" dirty="0" smtClean="0"/>
              <a:t>Defense Industrial Base</a:t>
            </a:r>
          </a:p>
          <a:p>
            <a:pPr marL="914400" lvl="1" indent="-457200">
              <a:spcAft>
                <a:spcPts val="300"/>
              </a:spcAft>
              <a:buFont typeface="Arial"/>
              <a:buChar char="•"/>
            </a:pPr>
            <a:r>
              <a:rPr lang="en-US" sz="2400" dirty="0" smtClean="0"/>
              <a:t>Huge presence in Virginia</a:t>
            </a:r>
          </a:p>
          <a:p>
            <a:pPr marL="914400" lvl="1" indent="-457200">
              <a:spcAft>
                <a:spcPts val="300"/>
              </a:spcAft>
              <a:buFont typeface="Arial"/>
              <a:buChar char="•"/>
            </a:pPr>
            <a:r>
              <a:rPr lang="en-US" sz="2400" dirty="0"/>
              <a:t>Major impacts to local economies </a:t>
            </a:r>
          </a:p>
          <a:p>
            <a:pPr marL="914400" lvl="1" indent="-457200">
              <a:spcAft>
                <a:spcPts val="300"/>
              </a:spcAft>
              <a:buFont typeface="Arial"/>
              <a:buChar char="•"/>
            </a:pPr>
            <a:r>
              <a:rPr lang="en-US" sz="2400" dirty="0" smtClean="0"/>
              <a:t>Most work being led within DOD.  Limited published research. </a:t>
            </a:r>
          </a:p>
          <a:p>
            <a:endParaRPr lang="en-US" sz="3200" dirty="0" smtClean="0"/>
          </a:p>
          <a:p>
            <a:endParaRPr lang="en-US" sz="3200" dirty="0"/>
          </a:p>
        </p:txBody>
      </p:sp>
    </p:spTree>
    <p:extLst>
      <p:ext uri="{BB962C8B-B14F-4D97-AF65-F5344CB8AC3E}">
        <p14:creationId xmlns:p14="http://schemas.microsoft.com/office/powerpoint/2010/main" val="4157780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has been done? 				(4)</a:t>
            </a:r>
            <a:endParaRPr lang="en-US" dirty="0"/>
          </a:p>
        </p:txBody>
      </p:sp>
      <p:sp>
        <p:nvSpPr>
          <p:cNvPr id="3" name="Slide Number Placeholder 2"/>
          <p:cNvSpPr>
            <a:spLocks noGrp="1"/>
          </p:cNvSpPr>
          <p:nvPr>
            <p:ph type="sldNum" sz="quarter" idx="12"/>
          </p:nvPr>
        </p:nvSpPr>
        <p:spPr/>
        <p:txBody>
          <a:bodyPr/>
          <a:lstStyle/>
          <a:p>
            <a:fld id="{6E6DA6FA-1DE7-4C7B-9AE3-A09B968218A5}" type="slidenum">
              <a:rPr lang="en-US" smtClean="0"/>
              <a:t>6</a:t>
            </a:fld>
            <a:endParaRPr lang="en-US"/>
          </a:p>
        </p:txBody>
      </p:sp>
      <p:sp>
        <p:nvSpPr>
          <p:cNvPr id="5" name="TextBox 4"/>
          <p:cNvSpPr txBox="1"/>
          <p:nvPr/>
        </p:nvSpPr>
        <p:spPr>
          <a:xfrm>
            <a:off x="381000" y="1143000"/>
            <a:ext cx="8458200" cy="6632584"/>
          </a:xfrm>
          <a:prstGeom prst="rect">
            <a:avLst/>
          </a:prstGeom>
          <a:noFill/>
        </p:spPr>
        <p:txBody>
          <a:bodyPr wrap="square" rtlCol="0">
            <a:spAutoFit/>
          </a:bodyPr>
          <a:lstStyle/>
          <a:p>
            <a:pPr>
              <a:spcAft>
                <a:spcPts val="300"/>
              </a:spcAft>
            </a:pPr>
            <a:r>
              <a:rPr lang="en-US" sz="2800" dirty="0"/>
              <a:t>Emergency Services</a:t>
            </a:r>
          </a:p>
          <a:p>
            <a:pPr marL="914400" lvl="1" indent="-457200">
              <a:spcAft>
                <a:spcPts val="300"/>
              </a:spcAft>
              <a:buFont typeface="Arial"/>
              <a:buChar char="•"/>
            </a:pPr>
            <a:r>
              <a:rPr lang="en-US" sz="2400" dirty="0">
                <a:solidFill>
                  <a:srgbClr val="000000"/>
                </a:solidFill>
              </a:rPr>
              <a:t>Capabilities and effectiveness directly related to transportation systems, communications, IT, etc.</a:t>
            </a:r>
          </a:p>
          <a:p>
            <a:pPr marL="914400" lvl="1" indent="-457200">
              <a:spcAft>
                <a:spcPts val="300"/>
              </a:spcAft>
              <a:buFont typeface="Arial"/>
              <a:buChar char="•"/>
            </a:pPr>
            <a:r>
              <a:rPr lang="en-US" sz="2400" dirty="0">
                <a:solidFill>
                  <a:srgbClr val="000000"/>
                </a:solidFill>
              </a:rPr>
              <a:t>Increased demand resulting from higher temperatures, forecast storm frequency and intensity</a:t>
            </a:r>
          </a:p>
          <a:p>
            <a:pPr marL="914400" lvl="1" indent="-457200">
              <a:spcAft>
                <a:spcPts val="900"/>
              </a:spcAft>
              <a:buFont typeface="Arial"/>
              <a:buChar char="•"/>
            </a:pPr>
            <a:r>
              <a:rPr lang="en-US" sz="2400" dirty="0">
                <a:solidFill>
                  <a:srgbClr val="000000"/>
                </a:solidFill>
              </a:rPr>
              <a:t>Alluded to in research of other areas, but little CC/SLR related research in sector </a:t>
            </a:r>
            <a:r>
              <a:rPr lang="en-US" sz="2400" dirty="0" smtClean="0">
                <a:solidFill>
                  <a:srgbClr val="000000"/>
                </a:solidFill>
              </a:rPr>
              <a:t>found</a:t>
            </a:r>
            <a:endParaRPr lang="en-US" sz="2400" dirty="0">
              <a:solidFill>
                <a:srgbClr val="000000"/>
              </a:solidFill>
            </a:endParaRPr>
          </a:p>
          <a:p>
            <a:pPr>
              <a:spcAft>
                <a:spcPts val="300"/>
              </a:spcAft>
            </a:pPr>
            <a:r>
              <a:rPr lang="en-US" sz="2800" dirty="0" smtClean="0"/>
              <a:t>Energy</a:t>
            </a:r>
            <a:endParaRPr lang="en-US" sz="2800" dirty="0"/>
          </a:p>
          <a:p>
            <a:pPr marL="914400" lvl="1" indent="-457200">
              <a:spcAft>
                <a:spcPts val="300"/>
              </a:spcAft>
              <a:buFont typeface="Arial"/>
              <a:buChar char="•"/>
            </a:pPr>
            <a:r>
              <a:rPr lang="en-US" sz="2400" dirty="0"/>
              <a:t>Impacts due to rising temperatures, reduced water availability, increased storm rates and strengths</a:t>
            </a:r>
          </a:p>
          <a:p>
            <a:pPr marL="914400" lvl="1" indent="-457200">
              <a:spcAft>
                <a:spcPts val="300"/>
              </a:spcAft>
              <a:buFont typeface="Arial"/>
              <a:buChar char="•"/>
            </a:pPr>
            <a:r>
              <a:rPr lang="en-US" sz="2400" dirty="0"/>
              <a:t>Research being done, but none </a:t>
            </a:r>
            <a:r>
              <a:rPr lang="en-US" sz="2400" dirty="0" smtClean="0"/>
              <a:t>identified specifically in </a:t>
            </a:r>
            <a:r>
              <a:rPr lang="en-US" sz="2400" dirty="0"/>
              <a:t>the Mid-Atlantic</a:t>
            </a:r>
            <a:endParaRPr lang="en-US" sz="3200" dirty="0"/>
          </a:p>
          <a:p>
            <a:pPr>
              <a:spcAft>
                <a:spcPts val="300"/>
              </a:spcAft>
            </a:pPr>
            <a:endParaRPr lang="en-US" sz="3200" dirty="0" smtClean="0"/>
          </a:p>
          <a:p>
            <a:endParaRPr lang="en-US" sz="3200" dirty="0" smtClean="0"/>
          </a:p>
          <a:p>
            <a:endParaRPr lang="en-US" sz="3200" dirty="0"/>
          </a:p>
        </p:txBody>
      </p:sp>
    </p:spTree>
    <p:extLst>
      <p:ext uri="{BB962C8B-B14F-4D97-AF65-F5344CB8AC3E}">
        <p14:creationId xmlns:p14="http://schemas.microsoft.com/office/powerpoint/2010/main" val="220745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has been done? 				(5)</a:t>
            </a:r>
            <a:endParaRPr lang="en-US" dirty="0"/>
          </a:p>
        </p:txBody>
      </p:sp>
      <p:sp>
        <p:nvSpPr>
          <p:cNvPr id="3" name="Slide Number Placeholder 2"/>
          <p:cNvSpPr>
            <a:spLocks noGrp="1"/>
          </p:cNvSpPr>
          <p:nvPr>
            <p:ph type="sldNum" sz="quarter" idx="12"/>
          </p:nvPr>
        </p:nvSpPr>
        <p:spPr/>
        <p:txBody>
          <a:bodyPr/>
          <a:lstStyle/>
          <a:p>
            <a:fld id="{6E6DA6FA-1DE7-4C7B-9AE3-A09B968218A5}" type="slidenum">
              <a:rPr lang="en-US" smtClean="0"/>
              <a:t>7</a:t>
            </a:fld>
            <a:endParaRPr lang="en-US"/>
          </a:p>
        </p:txBody>
      </p:sp>
      <p:sp>
        <p:nvSpPr>
          <p:cNvPr id="5" name="TextBox 4"/>
          <p:cNvSpPr txBox="1"/>
          <p:nvPr/>
        </p:nvSpPr>
        <p:spPr>
          <a:xfrm>
            <a:off x="381000" y="1143000"/>
            <a:ext cx="8458200" cy="5416867"/>
          </a:xfrm>
          <a:prstGeom prst="rect">
            <a:avLst/>
          </a:prstGeom>
          <a:noFill/>
        </p:spPr>
        <p:txBody>
          <a:bodyPr wrap="square" rtlCol="0">
            <a:spAutoFit/>
          </a:bodyPr>
          <a:lstStyle/>
          <a:p>
            <a:pPr>
              <a:spcAft>
                <a:spcPts val="300"/>
              </a:spcAft>
            </a:pPr>
            <a:r>
              <a:rPr lang="en-US" sz="2800" dirty="0"/>
              <a:t>Financial Services</a:t>
            </a:r>
          </a:p>
          <a:p>
            <a:pPr marL="914400" lvl="1" indent="-457200">
              <a:spcAft>
                <a:spcPts val="900"/>
              </a:spcAft>
              <a:buFont typeface="Arial"/>
              <a:buChar char="•"/>
            </a:pPr>
            <a:r>
              <a:rPr lang="en-US" sz="2400" dirty="0"/>
              <a:t>No CC/SLR related research in sector found</a:t>
            </a:r>
          </a:p>
          <a:p>
            <a:pPr>
              <a:spcAft>
                <a:spcPts val="300"/>
              </a:spcAft>
            </a:pPr>
            <a:r>
              <a:rPr lang="en-US" sz="2800" dirty="0"/>
              <a:t>Food &amp; Agriculture</a:t>
            </a:r>
          </a:p>
          <a:p>
            <a:pPr marL="914400" lvl="1" indent="-457200">
              <a:spcAft>
                <a:spcPts val="300"/>
              </a:spcAft>
              <a:buFont typeface="Arial"/>
              <a:buChar char="•"/>
            </a:pPr>
            <a:r>
              <a:rPr lang="en-US" sz="2400" dirty="0" smtClean="0">
                <a:solidFill>
                  <a:srgbClr val="000000"/>
                </a:solidFill>
              </a:rPr>
              <a:t>Little consensus on significance of CC/SLR on changes to farm products, productivity</a:t>
            </a:r>
          </a:p>
          <a:p>
            <a:pPr marL="914400" lvl="1" indent="-457200">
              <a:spcAft>
                <a:spcPts val="900"/>
              </a:spcAft>
              <a:buFont typeface="Arial"/>
              <a:buChar char="•"/>
            </a:pPr>
            <a:r>
              <a:rPr lang="en-US" sz="2400" dirty="0" smtClean="0">
                <a:solidFill>
                  <a:srgbClr val="000000"/>
                </a:solidFill>
              </a:rPr>
              <a:t>Concerns about spread of disease, fungi, effectiveness of herbicides and insecticides at higher temperatures</a:t>
            </a:r>
            <a:endParaRPr lang="en-US" sz="2400" dirty="0">
              <a:solidFill>
                <a:srgbClr val="000000"/>
              </a:solidFill>
            </a:endParaRPr>
          </a:p>
          <a:p>
            <a:pPr>
              <a:spcAft>
                <a:spcPts val="300"/>
              </a:spcAft>
            </a:pPr>
            <a:r>
              <a:rPr lang="en-US" sz="2800" dirty="0" smtClean="0"/>
              <a:t>Government </a:t>
            </a:r>
            <a:r>
              <a:rPr lang="en-US" sz="2800" dirty="0"/>
              <a:t>Facilities</a:t>
            </a:r>
          </a:p>
          <a:p>
            <a:pPr marL="914400" lvl="1" indent="-457200">
              <a:spcAft>
                <a:spcPts val="300"/>
              </a:spcAft>
              <a:buFont typeface="Arial"/>
              <a:buChar char="•"/>
            </a:pPr>
            <a:r>
              <a:rPr lang="en-US" sz="2400" dirty="0"/>
              <a:t>New construction design changes</a:t>
            </a:r>
          </a:p>
          <a:p>
            <a:pPr marL="914400" lvl="1" indent="-457200">
              <a:spcAft>
                <a:spcPts val="300"/>
              </a:spcAft>
              <a:buFont typeface="Arial"/>
              <a:buChar char="•"/>
            </a:pPr>
            <a:r>
              <a:rPr lang="en-US" sz="2400" dirty="0"/>
              <a:t>Extensive changes required to existing infrastructure</a:t>
            </a:r>
          </a:p>
          <a:p>
            <a:endParaRPr lang="en-US" sz="3200" dirty="0" smtClean="0"/>
          </a:p>
          <a:p>
            <a:endParaRPr lang="en-US" sz="3200" dirty="0"/>
          </a:p>
        </p:txBody>
      </p:sp>
    </p:spTree>
    <p:extLst>
      <p:ext uri="{BB962C8B-B14F-4D97-AF65-F5344CB8AC3E}">
        <p14:creationId xmlns:p14="http://schemas.microsoft.com/office/powerpoint/2010/main" val="361688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has been done? 				(6)</a:t>
            </a:r>
            <a:endParaRPr lang="en-US" dirty="0"/>
          </a:p>
        </p:txBody>
      </p:sp>
      <p:sp>
        <p:nvSpPr>
          <p:cNvPr id="3" name="Slide Number Placeholder 2"/>
          <p:cNvSpPr>
            <a:spLocks noGrp="1"/>
          </p:cNvSpPr>
          <p:nvPr>
            <p:ph type="sldNum" sz="quarter" idx="12"/>
          </p:nvPr>
        </p:nvSpPr>
        <p:spPr/>
        <p:txBody>
          <a:bodyPr/>
          <a:lstStyle/>
          <a:p>
            <a:fld id="{6E6DA6FA-1DE7-4C7B-9AE3-A09B968218A5}" type="slidenum">
              <a:rPr lang="en-US" smtClean="0"/>
              <a:t>8</a:t>
            </a:fld>
            <a:endParaRPr lang="en-US"/>
          </a:p>
        </p:txBody>
      </p:sp>
      <p:sp>
        <p:nvSpPr>
          <p:cNvPr id="5" name="TextBox 4"/>
          <p:cNvSpPr txBox="1"/>
          <p:nvPr/>
        </p:nvSpPr>
        <p:spPr>
          <a:xfrm>
            <a:off x="635026" y="1143000"/>
            <a:ext cx="7975573" cy="6571030"/>
          </a:xfrm>
          <a:prstGeom prst="rect">
            <a:avLst/>
          </a:prstGeom>
          <a:noFill/>
        </p:spPr>
        <p:txBody>
          <a:bodyPr wrap="square" rtlCol="0">
            <a:spAutoFit/>
          </a:bodyPr>
          <a:lstStyle/>
          <a:p>
            <a:pPr>
              <a:spcAft>
                <a:spcPts val="300"/>
              </a:spcAft>
            </a:pPr>
            <a:r>
              <a:rPr lang="en-US" sz="2800" dirty="0" smtClean="0"/>
              <a:t>Healthcare and Public Health</a:t>
            </a:r>
          </a:p>
          <a:p>
            <a:pPr marL="914400" lvl="1" indent="-457200">
              <a:spcAft>
                <a:spcPts val="300"/>
              </a:spcAft>
              <a:buFont typeface="Arial"/>
              <a:buChar char="•"/>
            </a:pPr>
            <a:r>
              <a:rPr lang="en-US" sz="2400" dirty="0" smtClean="0">
                <a:solidFill>
                  <a:srgbClr val="000000"/>
                </a:solidFill>
              </a:rPr>
              <a:t>Emerging health threats as temperature changes allow existing threats to spread</a:t>
            </a:r>
          </a:p>
          <a:p>
            <a:pPr marL="914400" lvl="1" indent="-457200">
              <a:spcAft>
                <a:spcPts val="300"/>
              </a:spcAft>
              <a:buFont typeface="Arial"/>
              <a:buChar char="•"/>
            </a:pPr>
            <a:r>
              <a:rPr lang="en-US" sz="2400" dirty="0" smtClean="0">
                <a:solidFill>
                  <a:srgbClr val="000000"/>
                </a:solidFill>
              </a:rPr>
              <a:t>New demands on healthcare system</a:t>
            </a:r>
            <a:endParaRPr lang="en-US" sz="2400" dirty="0">
              <a:solidFill>
                <a:srgbClr val="000000"/>
              </a:solidFill>
            </a:endParaRPr>
          </a:p>
          <a:p>
            <a:pPr>
              <a:spcAft>
                <a:spcPts val="300"/>
              </a:spcAft>
            </a:pPr>
            <a:r>
              <a:rPr lang="en-US" sz="2800" dirty="0" smtClean="0"/>
              <a:t>Information Technology</a:t>
            </a:r>
            <a:endParaRPr lang="en-US" sz="2400" dirty="0" smtClean="0">
              <a:solidFill>
                <a:srgbClr val="000000"/>
              </a:solidFill>
            </a:endParaRPr>
          </a:p>
          <a:p>
            <a:pPr marL="914400" lvl="1" indent="-457200">
              <a:spcAft>
                <a:spcPts val="300"/>
              </a:spcAft>
              <a:buFont typeface="Arial"/>
              <a:buChar char="•"/>
            </a:pPr>
            <a:r>
              <a:rPr lang="en-US" sz="2400" dirty="0" smtClean="0">
                <a:solidFill>
                  <a:srgbClr val="000000"/>
                </a:solidFill>
              </a:rPr>
              <a:t>Potential major impacts due to heat in equipment centers</a:t>
            </a:r>
            <a:endParaRPr lang="en-US" sz="2400" dirty="0">
              <a:solidFill>
                <a:srgbClr val="000000"/>
              </a:solidFill>
            </a:endParaRPr>
          </a:p>
          <a:p>
            <a:pPr marL="914400" lvl="1" indent="-457200">
              <a:spcAft>
                <a:spcPts val="300"/>
              </a:spcAft>
              <a:buFont typeface="Arial"/>
              <a:buChar char="•"/>
            </a:pPr>
            <a:r>
              <a:rPr lang="en-US" sz="2400" dirty="0" smtClean="0">
                <a:solidFill>
                  <a:srgbClr val="000000"/>
                </a:solidFill>
              </a:rPr>
              <a:t>Ubiquitous.  </a:t>
            </a:r>
            <a:r>
              <a:rPr lang="en-US" sz="2400" dirty="0" smtClean="0"/>
              <a:t>Major </a:t>
            </a:r>
            <a:r>
              <a:rPr lang="en-US" sz="2400" dirty="0"/>
              <a:t>concern is the potential impacts failures could have on other infrastructures</a:t>
            </a:r>
          </a:p>
          <a:p>
            <a:pPr>
              <a:spcAft>
                <a:spcPts val="300"/>
              </a:spcAft>
            </a:pPr>
            <a:r>
              <a:rPr lang="en-US" sz="2800" dirty="0" smtClean="0"/>
              <a:t>Nuclear Reactors, Materials, and Waste</a:t>
            </a:r>
            <a:endParaRPr lang="en-US" sz="2800" dirty="0"/>
          </a:p>
          <a:p>
            <a:pPr marL="914400" lvl="1" indent="-457200">
              <a:spcAft>
                <a:spcPts val="300"/>
              </a:spcAft>
              <a:buFont typeface="Arial"/>
              <a:buChar char="•"/>
            </a:pPr>
            <a:r>
              <a:rPr lang="en-US" sz="2400" dirty="0" smtClean="0">
                <a:solidFill>
                  <a:srgbClr val="000000"/>
                </a:solidFill>
              </a:rPr>
              <a:t>Over a dozen plant sites in Mid-Atlantic</a:t>
            </a:r>
            <a:endParaRPr lang="en-US" sz="2400" dirty="0">
              <a:solidFill>
                <a:srgbClr val="000000"/>
              </a:solidFill>
            </a:endParaRPr>
          </a:p>
          <a:p>
            <a:pPr marL="914400" lvl="1" indent="-457200">
              <a:spcAft>
                <a:spcPts val="300"/>
              </a:spcAft>
              <a:buFont typeface="Arial"/>
              <a:buChar char="•"/>
            </a:pPr>
            <a:r>
              <a:rPr lang="en-US" sz="2400" dirty="0" smtClean="0">
                <a:solidFill>
                  <a:srgbClr val="000000"/>
                </a:solidFill>
              </a:rPr>
              <a:t>Two commercial sites in Virginia</a:t>
            </a:r>
            <a:endParaRPr lang="en-US" sz="2400" dirty="0">
              <a:solidFill>
                <a:srgbClr val="000000"/>
              </a:solidFill>
            </a:endParaRPr>
          </a:p>
          <a:p>
            <a:pPr>
              <a:spcAft>
                <a:spcPts val="300"/>
              </a:spcAft>
            </a:pPr>
            <a:endParaRPr lang="en-US" sz="3200" dirty="0" smtClean="0"/>
          </a:p>
          <a:p>
            <a:endParaRPr lang="en-US" sz="3200" dirty="0" smtClean="0"/>
          </a:p>
          <a:p>
            <a:endParaRPr lang="en-US" sz="3200" dirty="0"/>
          </a:p>
        </p:txBody>
      </p:sp>
    </p:spTree>
    <p:extLst>
      <p:ext uri="{BB962C8B-B14F-4D97-AF65-F5344CB8AC3E}">
        <p14:creationId xmlns:p14="http://schemas.microsoft.com/office/powerpoint/2010/main" val="2088595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has been done? 				(7)</a:t>
            </a:r>
            <a:endParaRPr lang="en-US" dirty="0"/>
          </a:p>
        </p:txBody>
      </p:sp>
      <p:sp>
        <p:nvSpPr>
          <p:cNvPr id="3" name="Slide Number Placeholder 2"/>
          <p:cNvSpPr>
            <a:spLocks noGrp="1"/>
          </p:cNvSpPr>
          <p:nvPr>
            <p:ph type="sldNum" sz="quarter" idx="12"/>
          </p:nvPr>
        </p:nvSpPr>
        <p:spPr/>
        <p:txBody>
          <a:bodyPr/>
          <a:lstStyle/>
          <a:p>
            <a:fld id="{6E6DA6FA-1DE7-4C7B-9AE3-A09B968218A5}" type="slidenum">
              <a:rPr lang="en-US" smtClean="0"/>
              <a:t>9</a:t>
            </a:fld>
            <a:endParaRPr lang="en-US"/>
          </a:p>
        </p:txBody>
      </p:sp>
      <p:sp>
        <p:nvSpPr>
          <p:cNvPr id="5" name="TextBox 4"/>
          <p:cNvSpPr txBox="1"/>
          <p:nvPr/>
        </p:nvSpPr>
        <p:spPr>
          <a:xfrm>
            <a:off x="304800" y="1143000"/>
            <a:ext cx="8458200" cy="6101670"/>
          </a:xfrm>
          <a:prstGeom prst="rect">
            <a:avLst/>
          </a:prstGeom>
          <a:noFill/>
        </p:spPr>
        <p:txBody>
          <a:bodyPr wrap="square" rtlCol="0">
            <a:spAutoFit/>
          </a:bodyPr>
          <a:lstStyle/>
          <a:p>
            <a:pPr>
              <a:spcAft>
                <a:spcPts val="300"/>
              </a:spcAft>
            </a:pPr>
            <a:r>
              <a:rPr lang="en-US" sz="2800" dirty="0" smtClean="0"/>
              <a:t>Transportation</a:t>
            </a:r>
          </a:p>
          <a:p>
            <a:pPr marL="914400" lvl="1" indent="-457200">
              <a:spcAft>
                <a:spcPts val="300"/>
              </a:spcAft>
              <a:buFont typeface="Arial"/>
              <a:buChar char="•"/>
            </a:pPr>
            <a:r>
              <a:rPr lang="en-US" sz="2400" dirty="0" smtClean="0"/>
              <a:t>Existing CC</a:t>
            </a:r>
            <a:r>
              <a:rPr lang="en-US" sz="2400" dirty="0"/>
              <a:t>/SLR related research </a:t>
            </a:r>
            <a:r>
              <a:rPr lang="en-US" sz="2400" dirty="0" smtClean="0"/>
              <a:t>focuses on flooding (reduced network capability) and environmental impacts on physical infrastructure</a:t>
            </a:r>
          </a:p>
          <a:p>
            <a:pPr marL="914400" lvl="1" indent="-457200">
              <a:spcAft>
                <a:spcPts val="300"/>
              </a:spcAft>
              <a:buFont typeface="Arial"/>
              <a:buChar char="•"/>
            </a:pPr>
            <a:r>
              <a:rPr lang="en-US" sz="2400" dirty="0" smtClean="0"/>
              <a:t>Major impacts on other critical infrastructures</a:t>
            </a:r>
          </a:p>
          <a:p>
            <a:pPr marL="914400" lvl="1" indent="-457200">
              <a:spcAft>
                <a:spcPts val="300"/>
              </a:spcAft>
              <a:buFont typeface="Arial"/>
              <a:buChar char="•"/>
            </a:pPr>
            <a:endParaRPr lang="en-US" sz="2400" dirty="0"/>
          </a:p>
          <a:p>
            <a:pPr>
              <a:spcAft>
                <a:spcPts val="300"/>
              </a:spcAft>
            </a:pPr>
            <a:r>
              <a:rPr lang="en-US" sz="2800" dirty="0" smtClean="0"/>
              <a:t>Water and Wastewater</a:t>
            </a:r>
            <a:endParaRPr lang="en-US" sz="2800" dirty="0"/>
          </a:p>
          <a:p>
            <a:pPr marL="914400" lvl="1" indent="-457200">
              <a:spcAft>
                <a:spcPts val="300"/>
              </a:spcAft>
              <a:buFont typeface="Arial"/>
              <a:buChar char="•"/>
            </a:pPr>
            <a:r>
              <a:rPr lang="en-US" sz="2400" dirty="0" smtClean="0">
                <a:solidFill>
                  <a:srgbClr val="000000"/>
                </a:solidFill>
              </a:rPr>
              <a:t>Weather changes impact type, rate, and timing of precipitation with significant “downstream” impacts</a:t>
            </a:r>
            <a:endParaRPr lang="en-US" sz="2400" dirty="0">
              <a:solidFill>
                <a:srgbClr val="000000"/>
              </a:solidFill>
            </a:endParaRPr>
          </a:p>
          <a:p>
            <a:pPr marL="914400" lvl="1" indent="-457200">
              <a:spcAft>
                <a:spcPts val="300"/>
              </a:spcAft>
              <a:buFont typeface="Arial"/>
              <a:buChar char="•"/>
            </a:pPr>
            <a:r>
              <a:rPr lang="en-US" sz="2400" dirty="0" smtClean="0">
                <a:solidFill>
                  <a:srgbClr val="000000"/>
                </a:solidFill>
              </a:rPr>
              <a:t>Lack of “downhill” drainage </a:t>
            </a:r>
            <a:endParaRPr lang="en-US" sz="2400" dirty="0">
              <a:solidFill>
                <a:srgbClr val="000000"/>
              </a:solidFill>
            </a:endParaRPr>
          </a:p>
          <a:p>
            <a:pPr marL="914400" lvl="1" indent="-457200">
              <a:spcAft>
                <a:spcPts val="300"/>
              </a:spcAft>
              <a:buFont typeface="Arial"/>
              <a:buChar char="•"/>
            </a:pPr>
            <a:r>
              <a:rPr lang="en-US" sz="2400" dirty="0" smtClean="0">
                <a:solidFill>
                  <a:srgbClr val="000000"/>
                </a:solidFill>
              </a:rPr>
              <a:t>Flooding impacts pump station viability</a:t>
            </a:r>
            <a:endParaRPr lang="en-US" sz="2400" dirty="0">
              <a:solidFill>
                <a:srgbClr val="000000"/>
              </a:solidFill>
            </a:endParaRPr>
          </a:p>
          <a:p>
            <a:pPr>
              <a:spcAft>
                <a:spcPts val="300"/>
              </a:spcAft>
            </a:pPr>
            <a:endParaRPr lang="en-US" sz="3200" dirty="0" smtClean="0"/>
          </a:p>
          <a:p>
            <a:endParaRPr lang="en-US" sz="3200" dirty="0" smtClean="0"/>
          </a:p>
          <a:p>
            <a:endParaRPr lang="en-US" sz="3200" dirty="0"/>
          </a:p>
        </p:txBody>
      </p:sp>
    </p:spTree>
    <p:extLst>
      <p:ext uri="{BB962C8B-B14F-4D97-AF65-F5344CB8AC3E}">
        <p14:creationId xmlns:p14="http://schemas.microsoft.com/office/powerpoint/2010/main" val="18305894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ortsmouth">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Portsmouth</Template>
  <TotalTime>5543</TotalTime>
  <Words>1992</Words>
  <Application>Microsoft Macintosh PowerPoint</Application>
  <PresentationFormat>On-screen Show (4:3)</PresentationFormat>
  <Paragraphs>229</Paragraphs>
  <Slides>19</Slides>
  <Notes>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Portsmouth</vt:lpstr>
      <vt:lpstr>Existing Research and  Research Gaps</vt:lpstr>
      <vt:lpstr>DHS Critical Infrastructures</vt:lpstr>
      <vt:lpstr>What has been done?     (1)</vt:lpstr>
      <vt:lpstr>What has been done?     (2)</vt:lpstr>
      <vt:lpstr>What has been done?     (3)</vt:lpstr>
      <vt:lpstr>What has been done?     (4)</vt:lpstr>
      <vt:lpstr>What has been done?     (5)</vt:lpstr>
      <vt:lpstr>What has been done?     (6)</vt:lpstr>
      <vt:lpstr>What has been done?     (7)</vt:lpstr>
      <vt:lpstr>Sample Local City Considerations</vt:lpstr>
      <vt:lpstr>Transportation Sector Example: Degradation &amp; Strategic Investment </vt:lpstr>
      <vt:lpstr>Interdependent Infrastructures </vt:lpstr>
      <vt:lpstr>Interdependent Infrastructures – Follow the Money!</vt:lpstr>
      <vt:lpstr>Sample References (1)</vt:lpstr>
      <vt:lpstr>PowerPoint Presentation</vt:lpstr>
      <vt:lpstr>PowerPoint Presentation</vt:lpstr>
      <vt:lpstr>PowerPoint Presentation</vt:lpstr>
      <vt:lpstr>PowerPoint Presentation</vt:lpstr>
      <vt:lpstr>Discussion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Erika Frydenlund</dc:creator>
  <cp:lastModifiedBy>Mike Robinson</cp:lastModifiedBy>
  <cp:revision>37</cp:revision>
  <cp:lastPrinted>2015-08-11T13:46:40Z</cp:lastPrinted>
  <dcterms:created xsi:type="dcterms:W3CDTF">2015-08-07T18:41:26Z</dcterms:created>
  <dcterms:modified xsi:type="dcterms:W3CDTF">2015-08-11T15:21:59Z</dcterms:modified>
</cp:coreProperties>
</file>