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56" r:id="rId2"/>
    <p:sldId id="354" r:id="rId3"/>
    <p:sldId id="285" r:id="rId4"/>
    <p:sldId id="308" r:id="rId5"/>
    <p:sldId id="309" r:id="rId6"/>
    <p:sldId id="257" r:id="rId7"/>
    <p:sldId id="305" r:id="rId8"/>
    <p:sldId id="292" r:id="rId9"/>
    <p:sldId id="295" r:id="rId10"/>
    <p:sldId id="290" r:id="rId11"/>
    <p:sldId id="359" r:id="rId12"/>
    <p:sldId id="360" r:id="rId13"/>
    <p:sldId id="331" r:id="rId14"/>
    <p:sldId id="336" r:id="rId15"/>
    <p:sldId id="339" r:id="rId16"/>
    <p:sldId id="348" r:id="rId17"/>
    <p:sldId id="349" r:id="rId18"/>
    <p:sldId id="328" r:id="rId1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05" d="100"/>
          <a:sy n="105" d="100"/>
        </p:scale>
        <p:origin x="-306" y="-96"/>
      </p:cViewPr>
      <p:guideLst>
        <p:guide orient="horz" pos="2160"/>
        <p:guide pos="2880"/>
      </p:guideLst>
    </p:cSldViewPr>
  </p:slid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RCP 8.5</a:t>
            </a:r>
          </a:p>
          <a:p>
            <a:pPr>
              <a:defRPr/>
            </a:pPr>
            <a:r>
              <a:rPr lang="en-US"/>
              <a:t>For Sewells Pt</a:t>
            </a:r>
          </a:p>
        </c:rich>
      </c:tx>
      <c:layout/>
      <c:overlay val="1"/>
    </c:title>
    <c:autoTitleDeleted val="0"/>
    <c:plotArea>
      <c:layout>
        <c:manualLayout>
          <c:layoutTarget val="inner"/>
          <c:xMode val="edge"/>
          <c:yMode val="edge"/>
          <c:x val="8.0631679561328592E-2"/>
          <c:y val="3.7304204717803088E-2"/>
          <c:w val="0.82463489751642316"/>
          <c:h val="0.79794690596452156"/>
        </c:manualLayout>
      </c:layout>
      <c:lineChart>
        <c:grouping val="standard"/>
        <c:varyColors val="0"/>
        <c:ser>
          <c:idx val="0"/>
          <c:order val="0"/>
          <c:tx>
            <c:strRef>
              <c:f>Sheet1!$B$8</c:f>
              <c:strCache>
                <c:ptCount val="1"/>
                <c:pt idx="0">
                  <c:v>0.5</c:v>
                </c:pt>
              </c:strCache>
            </c:strRef>
          </c:tx>
          <c:marker>
            <c:symbol val="none"/>
          </c:marker>
          <c:cat>
            <c:numRef>
              <c:f>Sheet1!$A$9:$A$12</c:f>
              <c:numCache>
                <c:formatCode>General</c:formatCode>
                <c:ptCount val="4"/>
                <c:pt idx="0">
                  <c:v>1992</c:v>
                </c:pt>
                <c:pt idx="1">
                  <c:v>2030</c:v>
                </c:pt>
                <c:pt idx="2">
                  <c:v>2050</c:v>
                </c:pt>
                <c:pt idx="3">
                  <c:v>2100</c:v>
                </c:pt>
              </c:numCache>
            </c:numRef>
          </c:cat>
          <c:val>
            <c:numRef>
              <c:f>Sheet1!$B$9:$B$12</c:f>
              <c:numCache>
                <c:formatCode>General</c:formatCode>
                <c:ptCount val="4"/>
                <c:pt idx="0">
                  <c:v>0</c:v>
                </c:pt>
                <c:pt idx="1">
                  <c:v>0.26246719160104987</c:v>
                </c:pt>
                <c:pt idx="2">
                  <c:v>0.59055118110236215</c:v>
                </c:pt>
                <c:pt idx="3">
                  <c:v>1.0826771653543308</c:v>
                </c:pt>
              </c:numCache>
            </c:numRef>
          </c:val>
          <c:smooth val="0"/>
        </c:ser>
        <c:ser>
          <c:idx val="1"/>
          <c:order val="1"/>
          <c:tx>
            <c:strRef>
              <c:f>Sheet1!$C$8</c:f>
              <c:strCache>
                <c:ptCount val="1"/>
                <c:pt idx="0">
                  <c:v>5</c:v>
                </c:pt>
              </c:strCache>
            </c:strRef>
          </c:tx>
          <c:marker>
            <c:symbol val="none"/>
          </c:marker>
          <c:cat>
            <c:numRef>
              <c:f>Sheet1!$A$9:$A$12</c:f>
              <c:numCache>
                <c:formatCode>General</c:formatCode>
                <c:ptCount val="4"/>
                <c:pt idx="0">
                  <c:v>1992</c:v>
                </c:pt>
                <c:pt idx="1">
                  <c:v>2030</c:v>
                </c:pt>
                <c:pt idx="2">
                  <c:v>2050</c:v>
                </c:pt>
                <c:pt idx="3">
                  <c:v>2100</c:v>
                </c:pt>
              </c:numCache>
            </c:numRef>
          </c:cat>
          <c:val>
            <c:numRef>
              <c:f>Sheet1!$C$9:$C$12</c:f>
              <c:numCache>
                <c:formatCode>General</c:formatCode>
                <c:ptCount val="4"/>
                <c:pt idx="0">
                  <c:v>0</c:v>
                </c:pt>
                <c:pt idx="1">
                  <c:v>0.45931758530183725</c:v>
                </c:pt>
                <c:pt idx="2">
                  <c:v>0.88582677165354329</c:v>
                </c:pt>
                <c:pt idx="3">
                  <c:v>1.9356955380577427</c:v>
                </c:pt>
              </c:numCache>
            </c:numRef>
          </c:val>
          <c:smooth val="0"/>
        </c:ser>
        <c:ser>
          <c:idx val="2"/>
          <c:order val="2"/>
          <c:tx>
            <c:strRef>
              <c:f>Sheet1!$D$8</c:f>
              <c:strCache>
                <c:ptCount val="1"/>
                <c:pt idx="0">
                  <c:v>17</c:v>
                </c:pt>
              </c:strCache>
            </c:strRef>
          </c:tx>
          <c:spPr>
            <a:ln>
              <a:solidFill>
                <a:schemeClr val="accent3"/>
              </a:solidFill>
            </a:ln>
          </c:spPr>
          <c:marker>
            <c:symbol val="none"/>
          </c:marker>
          <c:cat>
            <c:numRef>
              <c:f>Sheet1!$A$9:$A$12</c:f>
              <c:numCache>
                <c:formatCode>General</c:formatCode>
                <c:ptCount val="4"/>
                <c:pt idx="0">
                  <c:v>1992</c:v>
                </c:pt>
                <c:pt idx="1">
                  <c:v>2030</c:v>
                </c:pt>
                <c:pt idx="2">
                  <c:v>2050</c:v>
                </c:pt>
                <c:pt idx="3">
                  <c:v>2100</c:v>
                </c:pt>
              </c:numCache>
            </c:numRef>
          </c:cat>
          <c:val>
            <c:numRef>
              <c:f>Sheet1!$D$9:$D$12</c:f>
              <c:numCache>
                <c:formatCode>General</c:formatCode>
                <c:ptCount val="4"/>
                <c:pt idx="0">
                  <c:v>0</c:v>
                </c:pt>
                <c:pt idx="1">
                  <c:v>0.59055118110236215</c:v>
                </c:pt>
                <c:pt idx="2">
                  <c:v>1.1154855643044619</c:v>
                </c:pt>
                <c:pt idx="3">
                  <c:v>2.5262467191601048</c:v>
                </c:pt>
              </c:numCache>
            </c:numRef>
          </c:val>
          <c:smooth val="0"/>
        </c:ser>
        <c:ser>
          <c:idx val="3"/>
          <c:order val="3"/>
          <c:tx>
            <c:strRef>
              <c:f>Sheet1!$E$8</c:f>
              <c:strCache>
                <c:ptCount val="1"/>
                <c:pt idx="0">
                  <c:v>50</c:v>
                </c:pt>
              </c:strCache>
            </c:strRef>
          </c:tx>
          <c:marker>
            <c:symbol val="none"/>
          </c:marker>
          <c:cat>
            <c:numRef>
              <c:f>Sheet1!$A$9:$A$12</c:f>
              <c:numCache>
                <c:formatCode>General</c:formatCode>
                <c:ptCount val="4"/>
                <c:pt idx="0">
                  <c:v>1992</c:v>
                </c:pt>
                <c:pt idx="1">
                  <c:v>2030</c:v>
                </c:pt>
                <c:pt idx="2">
                  <c:v>2050</c:v>
                </c:pt>
                <c:pt idx="3">
                  <c:v>2100</c:v>
                </c:pt>
              </c:numCache>
            </c:numRef>
          </c:cat>
          <c:val>
            <c:numRef>
              <c:f>Sheet1!$E$9:$E$12</c:f>
              <c:numCache>
                <c:formatCode>General</c:formatCode>
                <c:ptCount val="4"/>
                <c:pt idx="0">
                  <c:v>0</c:v>
                </c:pt>
                <c:pt idx="1">
                  <c:v>0.78740157480314965</c:v>
                </c:pt>
                <c:pt idx="2">
                  <c:v>1.4107611548556431</c:v>
                </c:pt>
                <c:pt idx="3">
                  <c:v>3.4448818897637796</c:v>
                </c:pt>
              </c:numCache>
            </c:numRef>
          </c:val>
          <c:smooth val="0"/>
        </c:ser>
        <c:ser>
          <c:idx val="4"/>
          <c:order val="4"/>
          <c:tx>
            <c:strRef>
              <c:f>Sheet1!$F$8</c:f>
              <c:strCache>
                <c:ptCount val="1"/>
                <c:pt idx="0">
                  <c:v>83</c:v>
                </c:pt>
              </c:strCache>
            </c:strRef>
          </c:tx>
          <c:spPr>
            <a:ln>
              <a:solidFill>
                <a:schemeClr val="accent3"/>
              </a:solidFill>
            </a:ln>
          </c:spPr>
          <c:marker>
            <c:symbol val="none"/>
          </c:marker>
          <c:cat>
            <c:numRef>
              <c:f>Sheet1!$A$9:$A$12</c:f>
              <c:numCache>
                <c:formatCode>General</c:formatCode>
                <c:ptCount val="4"/>
                <c:pt idx="0">
                  <c:v>1992</c:v>
                </c:pt>
                <c:pt idx="1">
                  <c:v>2030</c:v>
                </c:pt>
                <c:pt idx="2">
                  <c:v>2050</c:v>
                </c:pt>
                <c:pt idx="3">
                  <c:v>2100</c:v>
                </c:pt>
              </c:numCache>
            </c:numRef>
          </c:cat>
          <c:val>
            <c:numRef>
              <c:f>Sheet1!$F$9:$F$12</c:f>
              <c:numCache>
                <c:formatCode>General</c:formatCode>
                <c:ptCount val="4"/>
                <c:pt idx="0">
                  <c:v>0</c:v>
                </c:pt>
                <c:pt idx="1">
                  <c:v>0.95144356955380582</c:v>
                </c:pt>
                <c:pt idx="2">
                  <c:v>1.7388451443569555</c:v>
                </c:pt>
                <c:pt idx="3">
                  <c:v>4.3963254593175849</c:v>
                </c:pt>
              </c:numCache>
            </c:numRef>
          </c:val>
          <c:smooth val="0"/>
        </c:ser>
        <c:ser>
          <c:idx val="5"/>
          <c:order val="5"/>
          <c:tx>
            <c:strRef>
              <c:f>Sheet1!$G$8</c:f>
              <c:strCache>
                <c:ptCount val="1"/>
                <c:pt idx="0">
                  <c:v>95</c:v>
                </c:pt>
              </c:strCache>
            </c:strRef>
          </c:tx>
          <c:spPr>
            <a:ln>
              <a:solidFill>
                <a:schemeClr val="accent2"/>
              </a:solidFill>
            </a:ln>
          </c:spPr>
          <c:marker>
            <c:symbol val="none"/>
          </c:marker>
          <c:cat>
            <c:numRef>
              <c:f>Sheet1!$A$9:$A$12</c:f>
              <c:numCache>
                <c:formatCode>General</c:formatCode>
                <c:ptCount val="4"/>
                <c:pt idx="0">
                  <c:v>1992</c:v>
                </c:pt>
                <c:pt idx="1">
                  <c:v>2030</c:v>
                </c:pt>
                <c:pt idx="2">
                  <c:v>2050</c:v>
                </c:pt>
                <c:pt idx="3">
                  <c:v>2100</c:v>
                </c:pt>
              </c:numCache>
            </c:numRef>
          </c:cat>
          <c:val>
            <c:numRef>
              <c:f>Sheet1!$G$9:$G$12</c:f>
              <c:numCache>
                <c:formatCode>General</c:formatCode>
                <c:ptCount val="4"/>
                <c:pt idx="0">
                  <c:v>0</c:v>
                </c:pt>
                <c:pt idx="1">
                  <c:v>1.1154855643044619</c:v>
                </c:pt>
                <c:pt idx="2">
                  <c:v>1.9685039370078741</c:v>
                </c:pt>
                <c:pt idx="3">
                  <c:v>5.1837270341207349</c:v>
                </c:pt>
              </c:numCache>
            </c:numRef>
          </c:val>
          <c:smooth val="0"/>
        </c:ser>
        <c:ser>
          <c:idx val="6"/>
          <c:order val="6"/>
          <c:tx>
            <c:strRef>
              <c:f>Sheet1!$H$8</c:f>
              <c:strCache>
                <c:ptCount val="1"/>
                <c:pt idx="0">
                  <c:v>99.5</c:v>
                </c:pt>
              </c:strCache>
            </c:strRef>
          </c:tx>
          <c:spPr>
            <a:ln>
              <a:solidFill>
                <a:schemeClr val="accent1"/>
              </a:solidFill>
            </a:ln>
          </c:spPr>
          <c:marker>
            <c:symbol val="none"/>
          </c:marker>
          <c:cat>
            <c:numRef>
              <c:f>Sheet1!$A$9:$A$12</c:f>
              <c:numCache>
                <c:formatCode>General</c:formatCode>
                <c:ptCount val="4"/>
                <c:pt idx="0">
                  <c:v>1992</c:v>
                </c:pt>
                <c:pt idx="1">
                  <c:v>2030</c:v>
                </c:pt>
                <c:pt idx="2">
                  <c:v>2050</c:v>
                </c:pt>
                <c:pt idx="3">
                  <c:v>2100</c:v>
                </c:pt>
              </c:numCache>
            </c:numRef>
          </c:cat>
          <c:val>
            <c:numRef>
              <c:f>Sheet1!$H$9:$H$12</c:f>
              <c:numCache>
                <c:formatCode>General</c:formatCode>
                <c:ptCount val="4"/>
                <c:pt idx="0">
                  <c:v>0</c:v>
                </c:pt>
                <c:pt idx="1">
                  <c:v>1.3123359580052494</c:v>
                </c:pt>
                <c:pt idx="2">
                  <c:v>2.3950131233595799</c:v>
                </c:pt>
                <c:pt idx="3">
                  <c:v>7.1522309711286089</c:v>
                </c:pt>
              </c:numCache>
            </c:numRef>
          </c:val>
          <c:smooth val="0"/>
        </c:ser>
        <c:ser>
          <c:idx val="7"/>
          <c:order val="7"/>
          <c:tx>
            <c:strRef>
              <c:f>Sheet1!$I$8</c:f>
              <c:strCache>
                <c:ptCount val="1"/>
                <c:pt idx="0">
                  <c:v>99.9</c:v>
                </c:pt>
              </c:strCache>
            </c:strRef>
          </c:tx>
          <c:marker>
            <c:symbol val="none"/>
          </c:marker>
          <c:cat>
            <c:numRef>
              <c:f>Sheet1!$A$9:$A$12</c:f>
              <c:numCache>
                <c:formatCode>General</c:formatCode>
                <c:ptCount val="4"/>
                <c:pt idx="0">
                  <c:v>1992</c:v>
                </c:pt>
                <c:pt idx="1">
                  <c:v>2030</c:v>
                </c:pt>
                <c:pt idx="2">
                  <c:v>2050</c:v>
                </c:pt>
                <c:pt idx="3">
                  <c:v>2100</c:v>
                </c:pt>
              </c:numCache>
            </c:numRef>
          </c:cat>
          <c:val>
            <c:numRef>
              <c:f>Sheet1!$I$9:$I$12</c:f>
              <c:numCache>
                <c:formatCode>General</c:formatCode>
                <c:ptCount val="4"/>
                <c:pt idx="0">
                  <c:v>0</c:v>
                </c:pt>
                <c:pt idx="1">
                  <c:v>1.4763779527559056</c:v>
                </c:pt>
                <c:pt idx="2">
                  <c:v>2.7887139107611549</c:v>
                </c:pt>
                <c:pt idx="3">
                  <c:v>10.006561679790027</c:v>
                </c:pt>
              </c:numCache>
            </c:numRef>
          </c:val>
          <c:smooth val="0"/>
        </c:ser>
        <c:dLbls>
          <c:showLegendKey val="0"/>
          <c:showVal val="0"/>
          <c:showCatName val="0"/>
          <c:showSerName val="0"/>
          <c:showPercent val="0"/>
          <c:showBubbleSize val="0"/>
        </c:dLbls>
        <c:marker val="1"/>
        <c:smooth val="0"/>
        <c:axId val="161993856"/>
        <c:axId val="162509568"/>
      </c:lineChart>
      <c:catAx>
        <c:axId val="161993856"/>
        <c:scaling>
          <c:orientation val="minMax"/>
        </c:scaling>
        <c:delete val="0"/>
        <c:axPos val="b"/>
        <c:numFmt formatCode="General" sourceLinked="1"/>
        <c:majorTickMark val="out"/>
        <c:minorTickMark val="none"/>
        <c:tickLblPos val="nextTo"/>
        <c:crossAx val="162509568"/>
        <c:crosses val="autoZero"/>
        <c:auto val="1"/>
        <c:lblAlgn val="ctr"/>
        <c:lblOffset val="100"/>
        <c:noMultiLvlLbl val="0"/>
      </c:catAx>
      <c:valAx>
        <c:axId val="162509568"/>
        <c:scaling>
          <c:orientation val="minMax"/>
        </c:scaling>
        <c:delete val="0"/>
        <c:axPos val="l"/>
        <c:majorGridlines/>
        <c:title>
          <c:tx>
            <c:rich>
              <a:bodyPr rot="-5400000" vert="horz"/>
              <a:lstStyle/>
              <a:p>
                <a:pPr>
                  <a:defRPr/>
                </a:pPr>
                <a:r>
                  <a:rPr lang="en-US"/>
                  <a:t>Sea Level in Feet</a:t>
                </a:r>
              </a:p>
            </c:rich>
          </c:tx>
          <c:layout/>
          <c:overlay val="0"/>
        </c:title>
        <c:numFmt formatCode="General" sourceLinked="1"/>
        <c:majorTickMark val="out"/>
        <c:minorTickMark val="none"/>
        <c:tickLblPos val="nextTo"/>
        <c:crossAx val="161993856"/>
        <c:crossesAt val="1"/>
        <c:crossBetween val="midCat"/>
      </c:valAx>
    </c:plotArea>
    <c:legend>
      <c:legendPos val="b"/>
      <c:layout/>
      <c:overlay val="0"/>
    </c:legend>
    <c:plotVisOnly val="1"/>
    <c:dispBlanksAs val="zero"/>
    <c:showDLblsOverMax val="0"/>
  </c:chart>
  <c:spPr>
    <a:solidFill>
      <a:schemeClr val="lt1"/>
    </a:solidFill>
    <a:ln w="25400" cap="flat" cmpd="sng" algn="ctr">
      <a:solidFill>
        <a:schemeClr val="accent6"/>
      </a:solidFill>
      <a:prstDash val="solid"/>
    </a:ln>
    <a:effectLst/>
  </c:spPr>
  <c:txPr>
    <a:bodyPr/>
    <a:lstStyle/>
    <a:p>
      <a:pPr>
        <a:defRPr>
          <a:solidFill>
            <a:schemeClr val="dk1"/>
          </a:solidFill>
          <a:latin typeface="+mn-lt"/>
          <a:ea typeface="+mn-ea"/>
          <a:cs typeface="+mn-cs"/>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71A0EF-27D9-470B-A3B1-DAAE9030E16E}" type="doc">
      <dgm:prSet loTypeId="urn:microsoft.com/office/officeart/2005/8/layout/gear1" loCatId="relationship" qsTypeId="urn:microsoft.com/office/officeart/2005/8/quickstyle/simple3" qsCatId="simple" csTypeId="urn:microsoft.com/office/officeart/2005/8/colors/accent0_3" csCatId="mainScheme" phldr="1"/>
      <dgm:spPr/>
    </dgm:pt>
    <dgm:pt modelId="{E4111D31-F54D-4A0B-A1EA-34B7B79DEF3B}">
      <dgm:prSet phldrT="[Text]"/>
      <dgm:spPr/>
      <dgm:t>
        <a:bodyPr/>
        <a:lstStyle/>
        <a:p>
          <a:r>
            <a:rPr lang="en-US" dirty="0" smtClean="0"/>
            <a:t>Ecosystem</a:t>
          </a:r>
        </a:p>
        <a:p>
          <a:r>
            <a:rPr lang="en-US" dirty="0" smtClean="0"/>
            <a:t>Trophic Shifts </a:t>
          </a:r>
          <a:endParaRPr lang="en-US" dirty="0"/>
        </a:p>
      </dgm:t>
    </dgm:pt>
    <dgm:pt modelId="{BC04AAF2-BC08-42E7-84FB-F6E064551DB6}" type="parTrans" cxnId="{1D36F240-5BF4-4A37-AAA7-121235BE6F2A}">
      <dgm:prSet/>
      <dgm:spPr/>
      <dgm:t>
        <a:bodyPr/>
        <a:lstStyle/>
        <a:p>
          <a:endParaRPr lang="en-US"/>
        </a:p>
      </dgm:t>
    </dgm:pt>
    <dgm:pt modelId="{8BFFDB2E-B2F0-4701-A289-4FA782AD614D}" type="sibTrans" cxnId="{1D36F240-5BF4-4A37-AAA7-121235BE6F2A}">
      <dgm:prSet/>
      <dgm:spPr/>
      <dgm:t>
        <a:bodyPr/>
        <a:lstStyle/>
        <a:p>
          <a:endParaRPr lang="en-US"/>
        </a:p>
      </dgm:t>
    </dgm:pt>
    <dgm:pt modelId="{A5A66B61-AC69-477C-808D-BA1A4F525084}">
      <dgm:prSet phldrT="[Text]"/>
      <dgm:spPr/>
      <dgm:t>
        <a:bodyPr/>
        <a:lstStyle/>
        <a:p>
          <a:r>
            <a:rPr lang="en-US" dirty="0" smtClean="0"/>
            <a:t>Physical</a:t>
          </a:r>
        </a:p>
        <a:p>
          <a:r>
            <a:rPr lang="en-US" dirty="0" smtClean="0"/>
            <a:t>Habitat Shifts</a:t>
          </a:r>
          <a:endParaRPr lang="en-US" dirty="0"/>
        </a:p>
      </dgm:t>
    </dgm:pt>
    <dgm:pt modelId="{FBB20AEA-3787-47A7-B400-8E0C8097B13E}" type="parTrans" cxnId="{E38C886C-1F1F-4FDB-8BBD-8003E48BEB69}">
      <dgm:prSet/>
      <dgm:spPr/>
      <dgm:t>
        <a:bodyPr/>
        <a:lstStyle/>
        <a:p>
          <a:endParaRPr lang="en-US"/>
        </a:p>
      </dgm:t>
    </dgm:pt>
    <dgm:pt modelId="{F9AF0F28-863E-4CC5-BE6F-E766702C703D}" type="sibTrans" cxnId="{E38C886C-1F1F-4FDB-8BBD-8003E48BEB69}">
      <dgm:prSet/>
      <dgm:spPr/>
      <dgm:t>
        <a:bodyPr/>
        <a:lstStyle/>
        <a:p>
          <a:endParaRPr lang="en-US"/>
        </a:p>
      </dgm:t>
    </dgm:pt>
    <dgm:pt modelId="{80CB862E-8AB3-426B-8C0F-686E800CA392}">
      <dgm:prSet phldrT="[Text]"/>
      <dgm:spPr/>
      <dgm:t>
        <a:bodyPr/>
        <a:lstStyle/>
        <a:p>
          <a:r>
            <a:rPr lang="en-US" dirty="0" smtClean="0"/>
            <a:t>Physical </a:t>
          </a:r>
        </a:p>
        <a:p>
          <a:r>
            <a:rPr lang="en-US" dirty="0" smtClean="0"/>
            <a:t>Bay Dynamics</a:t>
          </a:r>
          <a:endParaRPr lang="en-US" dirty="0"/>
        </a:p>
      </dgm:t>
    </dgm:pt>
    <dgm:pt modelId="{E1DCA206-2518-49EC-A824-49D8E5DCE6AF}" type="parTrans" cxnId="{1A84B32D-4E98-40C9-BFCE-F6A3F859814E}">
      <dgm:prSet/>
      <dgm:spPr/>
      <dgm:t>
        <a:bodyPr/>
        <a:lstStyle/>
        <a:p>
          <a:endParaRPr lang="en-US"/>
        </a:p>
      </dgm:t>
    </dgm:pt>
    <dgm:pt modelId="{F18AC552-CC5D-427C-8EDF-F4F39DDCE865}" type="sibTrans" cxnId="{1A84B32D-4E98-40C9-BFCE-F6A3F859814E}">
      <dgm:prSet/>
      <dgm:spPr/>
      <dgm:t>
        <a:bodyPr/>
        <a:lstStyle/>
        <a:p>
          <a:endParaRPr lang="en-US"/>
        </a:p>
      </dgm:t>
    </dgm:pt>
    <dgm:pt modelId="{12334560-F77D-49CE-A610-7A59CD758308}" type="pres">
      <dgm:prSet presAssocID="{2571A0EF-27D9-470B-A3B1-DAAE9030E16E}" presName="composite" presStyleCnt="0">
        <dgm:presLayoutVars>
          <dgm:chMax val="3"/>
          <dgm:animLvl val="lvl"/>
          <dgm:resizeHandles val="exact"/>
        </dgm:presLayoutVars>
      </dgm:prSet>
      <dgm:spPr/>
    </dgm:pt>
    <dgm:pt modelId="{6BF97B82-0836-472B-A73D-4DFBBF12CFD9}" type="pres">
      <dgm:prSet presAssocID="{E4111D31-F54D-4A0B-A1EA-34B7B79DEF3B}" presName="gear1" presStyleLbl="node1" presStyleIdx="0" presStyleCnt="3">
        <dgm:presLayoutVars>
          <dgm:chMax val="1"/>
          <dgm:bulletEnabled val="1"/>
        </dgm:presLayoutVars>
      </dgm:prSet>
      <dgm:spPr/>
      <dgm:t>
        <a:bodyPr/>
        <a:lstStyle/>
        <a:p>
          <a:endParaRPr lang="en-US"/>
        </a:p>
      </dgm:t>
    </dgm:pt>
    <dgm:pt modelId="{5CECCD50-2467-4064-8CE8-0C122062E805}" type="pres">
      <dgm:prSet presAssocID="{E4111D31-F54D-4A0B-A1EA-34B7B79DEF3B}" presName="gear1srcNode" presStyleLbl="node1" presStyleIdx="0" presStyleCnt="3"/>
      <dgm:spPr/>
      <dgm:t>
        <a:bodyPr/>
        <a:lstStyle/>
        <a:p>
          <a:endParaRPr lang="en-US"/>
        </a:p>
      </dgm:t>
    </dgm:pt>
    <dgm:pt modelId="{A1668CFB-51E3-42DD-986A-99A062D479AA}" type="pres">
      <dgm:prSet presAssocID="{E4111D31-F54D-4A0B-A1EA-34B7B79DEF3B}" presName="gear1dstNode" presStyleLbl="node1" presStyleIdx="0" presStyleCnt="3"/>
      <dgm:spPr/>
      <dgm:t>
        <a:bodyPr/>
        <a:lstStyle/>
        <a:p>
          <a:endParaRPr lang="en-US"/>
        </a:p>
      </dgm:t>
    </dgm:pt>
    <dgm:pt modelId="{2F5CC855-B00E-49C7-B656-1A2AEAA8EB41}" type="pres">
      <dgm:prSet presAssocID="{A5A66B61-AC69-477C-808D-BA1A4F525084}" presName="gear2" presStyleLbl="node1" presStyleIdx="1" presStyleCnt="3" custLinFactNeighborX="-3594" custLinFactNeighborY="1465">
        <dgm:presLayoutVars>
          <dgm:chMax val="1"/>
          <dgm:bulletEnabled val="1"/>
        </dgm:presLayoutVars>
      </dgm:prSet>
      <dgm:spPr/>
      <dgm:t>
        <a:bodyPr/>
        <a:lstStyle/>
        <a:p>
          <a:endParaRPr lang="en-US"/>
        </a:p>
      </dgm:t>
    </dgm:pt>
    <dgm:pt modelId="{84C8A387-1EEA-4798-B48F-4A3D3B42E077}" type="pres">
      <dgm:prSet presAssocID="{A5A66B61-AC69-477C-808D-BA1A4F525084}" presName="gear2srcNode" presStyleLbl="node1" presStyleIdx="1" presStyleCnt="3"/>
      <dgm:spPr/>
      <dgm:t>
        <a:bodyPr/>
        <a:lstStyle/>
        <a:p>
          <a:endParaRPr lang="en-US"/>
        </a:p>
      </dgm:t>
    </dgm:pt>
    <dgm:pt modelId="{DB95FBCA-BAFB-4ABB-99E8-981C72A29897}" type="pres">
      <dgm:prSet presAssocID="{A5A66B61-AC69-477C-808D-BA1A4F525084}" presName="gear2dstNode" presStyleLbl="node1" presStyleIdx="1" presStyleCnt="3"/>
      <dgm:spPr/>
      <dgm:t>
        <a:bodyPr/>
        <a:lstStyle/>
        <a:p>
          <a:endParaRPr lang="en-US"/>
        </a:p>
      </dgm:t>
    </dgm:pt>
    <dgm:pt modelId="{F712378F-4771-4B46-B90E-180D7A09FD62}" type="pres">
      <dgm:prSet presAssocID="{80CB862E-8AB3-426B-8C0F-686E800CA392}" presName="gear3" presStyleLbl="node1" presStyleIdx="2" presStyleCnt="3"/>
      <dgm:spPr/>
      <dgm:t>
        <a:bodyPr/>
        <a:lstStyle/>
        <a:p>
          <a:endParaRPr lang="en-US"/>
        </a:p>
      </dgm:t>
    </dgm:pt>
    <dgm:pt modelId="{1F3214C0-198A-4391-A4DB-92B86972F8B5}" type="pres">
      <dgm:prSet presAssocID="{80CB862E-8AB3-426B-8C0F-686E800CA392}" presName="gear3tx" presStyleLbl="node1" presStyleIdx="2" presStyleCnt="3">
        <dgm:presLayoutVars>
          <dgm:chMax val="1"/>
          <dgm:bulletEnabled val="1"/>
        </dgm:presLayoutVars>
      </dgm:prSet>
      <dgm:spPr/>
      <dgm:t>
        <a:bodyPr/>
        <a:lstStyle/>
        <a:p>
          <a:endParaRPr lang="en-US"/>
        </a:p>
      </dgm:t>
    </dgm:pt>
    <dgm:pt modelId="{AA26936A-D94C-420F-90E6-D7E076E3673F}" type="pres">
      <dgm:prSet presAssocID="{80CB862E-8AB3-426B-8C0F-686E800CA392}" presName="gear3srcNode" presStyleLbl="node1" presStyleIdx="2" presStyleCnt="3"/>
      <dgm:spPr/>
      <dgm:t>
        <a:bodyPr/>
        <a:lstStyle/>
        <a:p>
          <a:endParaRPr lang="en-US"/>
        </a:p>
      </dgm:t>
    </dgm:pt>
    <dgm:pt modelId="{C9F68774-3644-4806-9B19-44E04B66B707}" type="pres">
      <dgm:prSet presAssocID="{80CB862E-8AB3-426B-8C0F-686E800CA392}" presName="gear3dstNode" presStyleLbl="node1" presStyleIdx="2" presStyleCnt="3"/>
      <dgm:spPr/>
      <dgm:t>
        <a:bodyPr/>
        <a:lstStyle/>
        <a:p>
          <a:endParaRPr lang="en-US"/>
        </a:p>
      </dgm:t>
    </dgm:pt>
    <dgm:pt modelId="{475E1798-F305-4FDB-912F-89CA8827CAB6}" type="pres">
      <dgm:prSet presAssocID="{8BFFDB2E-B2F0-4701-A289-4FA782AD614D}" presName="connector1" presStyleLbl="sibTrans2D1" presStyleIdx="0" presStyleCnt="3"/>
      <dgm:spPr/>
      <dgm:t>
        <a:bodyPr/>
        <a:lstStyle/>
        <a:p>
          <a:endParaRPr lang="en-US"/>
        </a:p>
      </dgm:t>
    </dgm:pt>
    <dgm:pt modelId="{94306AEF-1872-470F-8CC3-A76F37607C9A}" type="pres">
      <dgm:prSet presAssocID="{F9AF0F28-863E-4CC5-BE6F-E766702C703D}" presName="connector2" presStyleLbl="sibTrans2D1" presStyleIdx="1" presStyleCnt="3"/>
      <dgm:spPr/>
      <dgm:t>
        <a:bodyPr/>
        <a:lstStyle/>
        <a:p>
          <a:endParaRPr lang="en-US"/>
        </a:p>
      </dgm:t>
    </dgm:pt>
    <dgm:pt modelId="{C77671C3-B4B0-4A74-91FD-39B15F24C83A}" type="pres">
      <dgm:prSet presAssocID="{F18AC552-CC5D-427C-8EDF-F4F39DDCE865}" presName="connector3" presStyleLbl="sibTrans2D1" presStyleIdx="2" presStyleCnt="3"/>
      <dgm:spPr/>
      <dgm:t>
        <a:bodyPr/>
        <a:lstStyle/>
        <a:p>
          <a:endParaRPr lang="en-US"/>
        </a:p>
      </dgm:t>
    </dgm:pt>
  </dgm:ptLst>
  <dgm:cxnLst>
    <dgm:cxn modelId="{6C50FB8F-EE7B-4636-8DB8-305F26661633}" type="presOf" srcId="{A5A66B61-AC69-477C-808D-BA1A4F525084}" destId="{84C8A387-1EEA-4798-B48F-4A3D3B42E077}" srcOrd="1" destOrd="0" presId="urn:microsoft.com/office/officeart/2005/8/layout/gear1"/>
    <dgm:cxn modelId="{C762078B-CEA1-43BD-9BBE-AB24A26CA935}" type="presOf" srcId="{80CB862E-8AB3-426B-8C0F-686E800CA392}" destId="{C9F68774-3644-4806-9B19-44E04B66B707}" srcOrd="3" destOrd="0" presId="urn:microsoft.com/office/officeart/2005/8/layout/gear1"/>
    <dgm:cxn modelId="{5F3818C9-2EEF-4C17-A5F3-0F69DFACD38E}" type="presOf" srcId="{A5A66B61-AC69-477C-808D-BA1A4F525084}" destId="{2F5CC855-B00E-49C7-B656-1A2AEAA8EB41}" srcOrd="0" destOrd="0" presId="urn:microsoft.com/office/officeart/2005/8/layout/gear1"/>
    <dgm:cxn modelId="{1A84B32D-4E98-40C9-BFCE-F6A3F859814E}" srcId="{2571A0EF-27D9-470B-A3B1-DAAE9030E16E}" destId="{80CB862E-8AB3-426B-8C0F-686E800CA392}" srcOrd="2" destOrd="0" parTransId="{E1DCA206-2518-49EC-A824-49D8E5DCE6AF}" sibTransId="{F18AC552-CC5D-427C-8EDF-F4F39DDCE865}"/>
    <dgm:cxn modelId="{89C804E2-3765-47E6-A4AD-20EDC0C9C2F6}" type="presOf" srcId="{2571A0EF-27D9-470B-A3B1-DAAE9030E16E}" destId="{12334560-F77D-49CE-A610-7A59CD758308}" srcOrd="0" destOrd="0" presId="urn:microsoft.com/office/officeart/2005/8/layout/gear1"/>
    <dgm:cxn modelId="{4674BA39-715D-452B-8269-EEE52241FB95}" type="presOf" srcId="{F18AC552-CC5D-427C-8EDF-F4F39DDCE865}" destId="{C77671C3-B4B0-4A74-91FD-39B15F24C83A}" srcOrd="0" destOrd="0" presId="urn:microsoft.com/office/officeart/2005/8/layout/gear1"/>
    <dgm:cxn modelId="{3F3C307A-1547-4B25-AC29-9A63BAEC4A4D}" type="presOf" srcId="{80CB862E-8AB3-426B-8C0F-686E800CA392}" destId="{1F3214C0-198A-4391-A4DB-92B86972F8B5}" srcOrd="1" destOrd="0" presId="urn:microsoft.com/office/officeart/2005/8/layout/gear1"/>
    <dgm:cxn modelId="{729F5F3A-C06F-4B21-BE7B-371EE94427D4}" type="presOf" srcId="{8BFFDB2E-B2F0-4701-A289-4FA782AD614D}" destId="{475E1798-F305-4FDB-912F-89CA8827CAB6}" srcOrd="0" destOrd="0" presId="urn:microsoft.com/office/officeart/2005/8/layout/gear1"/>
    <dgm:cxn modelId="{3428DC9F-DB8B-4698-88F9-54C65937B33C}" type="presOf" srcId="{E4111D31-F54D-4A0B-A1EA-34B7B79DEF3B}" destId="{6BF97B82-0836-472B-A73D-4DFBBF12CFD9}" srcOrd="0" destOrd="0" presId="urn:microsoft.com/office/officeart/2005/8/layout/gear1"/>
    <dgm:cxn modelId="{253E85FF-7D69-4655-9080-BA2315DD5295}" type="presOf" srcId="{E4111D31-F54D-4A0B-A1EA-34B7B79DEF3B}" destId="{A1668CFB-51E3-42DD-986A-99A062D479AA}" srcOrd="2" destOrd="0" presId="urn:microsoft.com/office/officeart/2005/8/layout/gear1"/>
    <dgm:cxn modelId="{EA022117-DEFE-43C4-9FD4-ED80793D60FD}" type="presOf" srcId="{E4111D31-F54D-4A0B-A1EA-34B7B79DEF3B}" destId="{5CECCD50-2467-4064-8CE8-0C122062E805}" srcOrd="1" destOrd="0" presId="urn:microsoft.com/office/officeart/2005/8/layout/gear1"/>
    <dgm:cxn modelId="{C948081F-05DA-41B3-BD9F-C8CE38A0A6EA}" type="presOf" srcId="{80CB862E-8AB3-426B-8C0F-686E800CA392}" destId="{AA26936A-D94C-420F-90E6-D7E076E3673F}" srcOrd="2" destOrd="0" presId="urn:microsoft.com/office/officeart/2005/8/layout/gear1"/>
    <dgm:cxn modelId="{2BBE21F1-99B8-48AF-AC10-6509277C4AB2}" type="presOf" srcId="{80CB862E-8AB3-426B-8C0F-686E800CA392}" destId="{F712378F-4771-4B46-B90E-180D7A09FD62}" srcOrd="0" destOrd="0" presId="urn:microsoft.com/office/officeart/2005/8/layout/gear1"/>
    <dgm:cxn modelId="{1D36F240-5BF4-4A37-AAA7-121235BE6F2A}" srcId="{2571A0EF-27D9-470B-A3B1-DAAE9030E16E}" destId="{E4111D31-F54D-4A0B-A1EA-34B7B79DEF3B}" srcOrd="0" destOrd="0" parTransId="{BC04AAF2-BC08-42E7-84FB-F6E064551DB6}" sibTransId="{8BFFDB2E-B2F0-4701-A289-4FA782AD614D}"/>
    <dgm:cxn modelId="{7DE9851D-F578-450A-993C-C36D457647C6}" type="presOf" srcId="{A5A66B61-AC69-477C-808D-BA1A4F525084}" destId="{DB95FBCA-BAFB-4ABB-99E8-981C72A29897}" srcOrd="2" destOrd="0" presId="urn:microsoft.com/office/officeart/2005/8/layout/gear1"/>
    <dgm:cxn modelId="{E38C886C-1F1F-4FDB-8BBD-8003E48BEB69}" srcId="{2571A0EF-27D9-470B-A3B1-DAAE9030E16E}" destId="{A5A66B61-AC69-477C-808D-BA1A4F525084}" srcOrd="1" destOrd="0" parTransId="{FBB20AEA-3787-47A7-B400-8E0C8097B13E}" sibTransId="{F9AF0F28-863E-4CC5-BE6F-E766702C703D}"/>
    <dgm:cxn modelId="{5FB2D908-73A1-4235-89C6-330343141032}" type="presOf" srcId="{F9AF0F28-863E-4CC5-BE6F-E766702C703D}" destId="{94306AEF-1872-470F-8CC3-A76F37607C9A}" srcOrd="0" destOrd="0" presId="urn:microsoft.com/office/officeart/2005/8/layout/gear1"/>
    <dgm:cxn modelId="{13E46EC9-04FA-4492-BB8F-5D7E4F8DD883}" type="presParOf" srcId="{12334560-F77D-49CE-A610-7A59CD758308}" destId="{6BF97B82-0836-472B-A73D-4DFBBF12CFD9}" srcOrd="0" destOrd="0" presId="urn:microsoft.com/office/officeart/2005/8/layout/gear1"/>
    <dgm:cxn modelId="{AE124BDD-9D50-4C60-9709-4D67FB164ABF}" type="presParOf" srcId="{12334560-F77D-49CE-A610-7A59CD758308}" destId="{5CECCD50-2467-4064-8CE8-0C122062E805}" srcOrd="1" destOrd="0" presId="urn:microsoft.com/office/officeart/2005/8/layout/gear1"/>
    <dgm:cxn modelId="{09C283AD-21CF-4167-922C-041458EDC9C5}" type="presParOf" srcId="{12334560-F77D-49CE-A610-7A59CD758308}" destId="{A1668CFB-51E3-42DD-986A-99A062D479AA}" srcOrd="2" destOrd="0" presId="urn:microsoft.com/office/officeart/2005/8/layout/gear1"/>
    <dgm:cxn modelId="{632446A0-61E9-4A4D-A42A-7F4019C8800D}" type="presParOf" srcId="{12334560-F77D-49CE-A610-7A59CD758308}" destId="{2F5CC855-B00E-49C7-B656-1A2AEAA8EB41}" srcOrd="3" destOrd="0" presId="urn:microsoft.com/office/officeart/2005/8/layout/gear1"/>
    <dgm:cxn modelId="{5D1B84C7-298A-42BC-921F-740C6872F150}" type="presParOf" srcId="{12334560-F77D-49CE-A610-7A59CD758308}" destId="{84C8A387-1EEA-4798-B48F-4A3D3B42E077}" srcOrd="4" destOrd="0" presId="urn:microsoft.com/office/officeart/2005/8/layout/gear1"/>
    <dgm:cxn modelId="{215AF806-1531-46A1-B07A-026650094B37}" type="presParOf" srcId="{12334560-F77D-49CE-A610-7A59CD758308}" destId="{DB95FBCA-BAFB-4ABB-99E8-981C72A29897}" srcOrd="5" destOrd="0" presId="urn:microsoft.com/office/officeart/2005/8/layout/gear1"/>
    <dgm:cxn modelId="{6064356A-5DF3-4F58-A127-E3E5B602DA16}" type="presParOf" srcId="{12334560-F77D-49CE-A610-7A59CD758308}" destId="{F712378F-4771-4B46-B90E-180D7A09FD62}" srcOrd="6" destOrd="0" presId="urn:microsoft.com/office/officeart/2005/8/layout/gear1"/>
    <dgm:cxn modelId="{93570E9F-5CE6-4B22-AE39-8C3E12485BCA}" type="presParOf" srcId="{12334560-F77D-49CE-A610-7A59CD758308}" destId="{1F3214C0-198A-4391-A4DB-92B86972F8B5}" srcOrd="7" destOrd="0" presId="urn:microsoft.com/office/officeart/2005/8/layout/gear1"/>
    <dgm:cxn modelId="{E6D82EEF-324A-468C-B666-6848B3F92AB7}" type="presParOf" srcId="{12334560-F77D-49CE-A610-7A59CD758308}" destId="{AA26936A-D94C-420F-90E6-D7E076E3673F}" srcOrd="8" destOrd="0" presId="urn:microsoft.com/office/officeart/2005/8/layout/gear1"/>
    <dgm:cxn modelId="{497D4849-6D02-4C1F-A2D1-64A57D9672D4}" type="presParOf" srcId="{12334560-F77D-49CE-A610-7A59CD758308}" destId="{C9F68774-3644-4806-9B19-44E04B66B707}" srcOrd="9" destOrd="0" presId="urn:microsoft.com/office/officeart/2005/8/layout/gear1"/>
    <dgm:cxn modelId="{9F420A4D-850B-4920-96B9-3AE583B774E9}" type="presParOf" srcId="{12334560-F77D-49CE-A610-7A59CD758308}" destId="{475E1798-F305-4FDB-912F-89CA8827CAB6}" srcOrd="10" destOrd="0" presId="urn:microsoft.com/office/officeart/2005/8/layout/gear1"/>
    <dgm:cxn modelId="{56B1955A-35C2-450D-A6A2-19682BDC5D40}" type="presParOf" srcId="{12334560-F77D-49CE-A610-7A59CD758308}" destId="{94306AEF-1872-470F-8CC3-A76F37607C9A}" srcOrd="11" destOrd="0" presId="urn:microsoft.com/office/officeart/2005/8/layout/gear1"/>
    <dgm:cxn modelId="{2E36C976-86FA-4861-8DB3-097DD764EFA6}" type="presParOf" srcId="{12334560-F77D-49CE-A610-7A59CD758308}" destId="{C77671C3-B4B0-4A74-91FD-39B15F24C83A}"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F97B82-0836-472B-A73D-4DFBBF12CFD9}">
      <dsp:nvSpPr>
        <dsp:cNvPr id="0" name=""/>
        <dsp:cNvSpPr/>
      </dsp:nvSpPr>
      <dsp:spPr>
        <a:xfrm>
          <a:off x="2844800" y="1828800"/>
          <a:ext cx="2235200" cy="2235200"/>
        </a:xfrm>
        <a:prstGeom prst="gear9">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Ecosystem</a:t>
          </a:r>
        </a:p>
        <a:p>
          <a:pPr lvl="0" algn="ctr" defTabSz="711200">
            <a:lnSpc>
              <a:spcPct val="90000"/>
            </a:lnSpc>
            <a:spcBef>
              <a:spcPct val="0"/>
            </a:spcBef>
            <a:spcAft>
              <a:spcPct val="35000"/>
            </a:spcAft>
          </a:pPr>
          <a:r>
            <a:rPr lang="en-US" sz="1600" kern="1200" dirty="0" smtClean="0"/>
            <a:t>Trophic Shifts </a:t>
          </a:r>
          <a:endParaRPr lang="en-US" sz="1600" kern="1200" dirty="0"/>
        </a:p>
      </dsp:txBody>
      <dsp:txXfrm>
        <a:off x="3294175" y="2352385"/>
        <a:ext cx="1336450" cy="1148939"/>
      </dsp:txXfrm>
    </dsp:sp>
    <dsp:sp modelId="{2F5CC855-B00E-49C7-B656-1A2AEAA8EB41}">
      <dsp:nvSpPr>
        <dsp:cNvPr id="0" name=""/>
        <dsp:cNvSpPr/>
      </dsp:nvSpPr>
      <dsp:spPr>
        <a:xfrm>
          <a:off x="1485895" y="1324295"/>
          <a:ext cx="1625600" cy="1625600"/>
        </a:xfrm>
        <a:prstGeom prst="gear6">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Physical</a:t>
          </a:r>
        </a:p>
        <a:p>
          <a:pPr lvl="0" algn="ctr" defTabSz="711200">
            <a:lnSpc>
              <a:spcPct val="90000"/>
            </a:lnSpc>
            <a:spcBef>
              <a:spcPct val="0"/>
            </a:spcBef>
            <a:spcAft>
              <a:spcPct val="35000"/>
            </a:spcAft>
          </a:pPr>
          <a:r>
            <a:rPr lang="en-US" sz="1600" kern="1200" dirty="0" smtClean="0"/>
            <a:t>Habitat Shifts</a:t>
          </a:r>
          <a:endParaRPr lang="en-US" sz="1600" kern="1200" dirty="0"/>
        </a:p>
      </dsp:txBody>
      <dsp:txXfrm>
        <a:off x="1895145" y="1736018"/>
        <a:ext cx="807100" cy="802154"/>
      </dsp:txXfrm>
    </dsp:sp>
    <dsp:sp modelId="{F712378F-4771-4B46-B90E-180D7A09FD62}">
      <dsp:nvSpPr>
        <dsp:cNvPr id="0" name=""/>
        <dsp:cNvSpPr/>
      </dsp:nvSpPr>
      <dsp:spPr>
        <a:xfrm rot="20700000">
          <a:off x="2454821" y="178981"/>
          <a:ext cx="1592756" cy="1592756"/>
        </a:xfrm>
        <a:prstGeom prst="gear6">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Physical </a:t>
          </a:r>
        </a:p>
        <a:p>
          <a:pPr lvl="0" algn="ctr" defTabSz="711200">
            <a:lnSpc>
              <a:spcPct val="90000"/>
            </a:lnSpc>
            <a:spcBef>
              <a:spcPct val="0"/>
            </a:spcBef>
            <a:spcAft>
              <a:spcPct val="35000"/>
            </a:spcAft>
          </a:pPr>
          <a:r>
            <a:rPr lang="en-US" sz="1600" kern="1200" dirty="0" smtClean="0"/>
            <a:t>Bay Dynamics</a:t>
          </a:r>
          <a:endParaRPr lang="en-US" sz="1600" kern="1200" dirty="0"/>
        </a:p>
      </dsp:txBody>
      <dsp:txXfrm rot="-20700000">
        <a:off x="2804160" y="528320"/>
        <a:ext cx="894080" cy="894080"/>
      </dsp:txXfrm>
    </dsp:sp>
    <dsp:sp modelId="{475E1798-F305-4FDB-912F-89CA8827CAB6}">
      <dsp:nvSpPr>
        <dsp:cNvPr id="0" name=""/>
        <dsp:cNvSpPr/>
      </dsp:nvSpPr>
      <dsp:spPr>
        <a:xfrm>
          <a:off x="2671505" y="1492320"/>
          <a:ext cx="2861056" cy="2861056"/>
        </a:xfrm>
        <a:prstGeom prst="circularArrow">
          <a:avLst>
            <a:gd name="adj1" fmla="val 4687"/>
            <a:gd name="adj2" fmla="val 299029"/>
            <a:gd name="adj3" fmla="val 2513083"/>
            <a:gd name="adj4" fmla="val 15867933"/>
            <a:gd name="adj5" fmla="val 5469"/>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94306AEF-1872-470F-8CC3-A76F37607C9A}">
      <dsp:nvSpPr>
        <dsp:cNvPr id="0" name=""/>
        <dsp:cNvSpPr/>
      </dsp:nvSpPr>
      <dsp:spPr>
        <a:xfrm>
          <a:off x="1256429" y="941355"/>
          <a:ext cx="2078736" cy="2078736"/>
        </a:xfrm>
        <a:prstGeom prst="leftCircularArrow">
          <a:avLst>
            <a:gd name="adj1" fmla="val 6452"/>
            <a:gd name="adj2" fmla="val 429999"/>
            <a:gd name="adj3" fmla="val 10489124"/>
            <a:gd name="adj4" fmla="val 14837806"/>
            <a:gd name="adj5" fmla="val 7527"/>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C77671C3-B4B0-4A74-91FD-39B15F24C83A}">
      <dsp:nvSpPr>
        <dsp:cNvPr id="0" name=""/>
        <dsp:cNvSpPr/>
      </dsp:nvSpPr>
      <dsp:spPr>
        <a:xfrm>
          <a:off x="2086400" y="-169332"/>
          <a:ext cx="2241296" cy="2241296"/>
        </a:xfrm>
        <a:prstGeom prst="circularArrow">
          <a:avLst>
            <a:gd name="adj1" fmla="val 5984"/>
            <a:gd name="adj2" fmla="val 394124"/>
            <a:gd name="adj3" fmla="val 13313824"/>
            <a:gd name="adj4" fmla="val 10508221"/>
            <a:gd name="adj5" fmla="val 6981"/>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3F0FB695-61A6-4B64-B1A1-68D2CE411D10}" type="datetimeFigureOut">
              <a:rPr lang="en-US" smtClean="0"/>
              <a:t>8/10/2015</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8367727D-EA63-4F07-9AAB-CF730EEABDD0}" type="slidenum">
              <a:rPr lang="en-US" smtClean="0"/>
              <a:t>‹#›</a:t>
            </a:fld>
            <a:endParaRPr lang="en-US"/>
          </a:p>
        </p:txBody>
      </p:sp>
    </p:spTree>
    <p:extLst>
      <p:ext uri="{BB962C8B-B14F-4D97-AF65-F5344CB8AC3E}">
        <p14:creationId xmlns:p14="http://schemas.microsoft.com/office/powerpoint/2010/main" val="15190307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AD50E37-6A01-4BD2-82C6-250CF5DC7E37}" type="datetimeFigureOut">
              <a:rPr lang="en-US" smtClean="0"/>
              <a:t>8/10/2015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62B230F-3142-486C-8BC7-75284DC1FDDC}" type="slidenum">
              <a:rPr lang="en-US" smtClean="0"/>
              <a:t>‹#›</a:t>
            </a:fld>
            <a:endParaRPr lang="en-US"/>
          </a:p>
        </p:txBody>
      </p:sp>
    </p:spTree>
    <p:extLst>
      <p:ext uri="{BB962C8B-B14F-4D97-AF65-F5344CB8AC3E}">
        <p14:creationId xmlns:p14="http://schemas.microsoft.com/office/powerpoint/2010/main" val="1098602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NOAA’s National Weather Service as between one to two feet above local high tide, occurs more than 30 or more times a year.</a:t>
            </a:r>
          </a:p>
          <a:p>
            <a:endParaRPr lang="en-US" dirty="0"/>
          </a:p>
        </p:txBody>
      </p:sp>
      <p:sp>
        <p:nvSpPr>
          <p:cNvPr id="4" name="Slide Number Placeholder 3"/>
          <p:cNvSpPr>
            <a:spLocks noGrp="1"/>
          </p:cNvSpPr>
          <p:nvPr>
            <p:ph type="sldNum" sz="quarter" idx="10"/>
          </p:nvPr>
        </p:nvSpPr>
        <p:spPr/>
        <p:txBody>
          <a:bodyPr/>
          <a:lstStyle/>
          <a:p>
            <a:fld id="{3FBBE18C-52A9-461A-B867-C8B0D439219F}" type="slidenum">
              <a:rPr lang="en-US" smtClean="0"/>
              <a:t>3</a:t>
            </a:fld>
            <a:endParaRPr lang="en-US"/>
          </a:p>
        </p:txBody>
      </p:sp>
    </p:spTree>
    <p:extLst>
      <p:ext uri="{BB962C8B-B14F-4D97-AF65-F5344CB8AC3E}">
        <p14:creationId xmlns:p14="http://schemas.microsoft.com/office/powerpoint/2010/main" val="2510063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168963" name="Notes Placeholder 2"/>
          <p:cNvSpPr>
            <a:spLocks noGrp="1"/>
          </p:cNvSpPr>
          <p:nvPr>
            <p:ph type="body" idx="1"/>
          </p:nvPr>
        </p:nvSpPr>
        <p:spPr>
          <a:noFill/>
          <a:ln/>
        </p:spPr>
        <p:txBody>
          <a:bodyPr/>
          <a:lstStyle/>
          <a:p>
            <a:pPr eaLnBrk="1" hangingPunct="1"/>
            <a:endParaRPr lang="en-US" dirty="0" smtClean="0"/>
          </a:p>
        </p:txBody>
      </p:sp>
      <p:sp>
        <p:nvSpPr>
          <p:cNvPr id="168964" name="Slide Number Placeholder 3"/>
          <p:cNvSpPr>
            <a:spLocks noGrp="1"/>
          </p:cNvSpPr>
          <p:nvPr>
            <p:ph type="sldNum" sz="quarter" idx="5"/>
          </p:nvPr>
        </p:nvSpPr>
        <p:spPr>
          <a:noFill/>
        </p:spPr>
        <p:txBody>
          <a:bodyPr/>
          <a:lstStyle/>
          <a:p>
            <a:fld id="{0DCE96AD-2AEF-44B5-B205-F24D6FE83C58}" type="slidenum">
              <a:rPr lang="en-US"/>
              <a:pPr/>
              <a:t>4</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57066" lvl="1" indent="-291179">
              <a:buFont typeface="Arial" panose="020B0604020202020204" pitchFamily="34" charset="0"/>
              <a:buChar char="•"/>
            </a:pPr>
            <a:r>
              <a:rPr lang="en-US" dirty="0" smtClean="0"/>
              <a:t>loss of marsh area due to erosion and inundation;</a:t>
            </a:r>
          </a:p>
          <a:p>
            <a:pPr marL="757066" lvl="1" indent="-291179">
              <a:buFont typeface="Arial" panose="020B0604020202020204" pitchFamily="34" charset="0"/>
              <a:buChar char="•"/>
            </a:pPr>
            <a:r>
              <a:rPr lang="en-US" dirty="0" smtClean="0"/>
              <a:t>wetland transgression into low-lying uplands; and</a:t>
            </a:r>
          </a:p>
          <a:p>
            <a:pPr marL="757066" lvl="1" indent="-291179">
              <a:buFont typeface="Arial" panose="020B0604020202020204" pitchFamily="34" charset="0"/>
              <a:buChar char="•"/>
            </a:pPr>
            <a:r>
              <a:rPr lang="en-US" dirty="0" smtClean="0"/>
              <a:t>plant community shifts driven by sea level rise and salinity shifts.</a:t>
            </a:r>
          </a:p>
          <a:p>
            <a:endParaRPr lang="en-US" dirty="0"/>
          </a:p>
        </p:txBody>
      </p:sp>
      <p:sp>
        <p:nvSpPr>
          <p:cNvPr id="4" name="Slide Number Placeholder 3"/>
          <p:cNvSpPr>
            <a:spLocks noGrp="1"/>
          </p:cNvSpPr>
          <p:nvPr>
            <p:ph type="sldNum" sz="quarter" idx="10"/>
          </p:nvPr>
        </p:nvSpPr>
        <p:spPr/>
        <p:txBody>
          <a:bodyPr/>
          <a:lstStyle/>
          <a:p>
            <a:fld id="{D62B230F-3142-486C-8BC7-75284DC1FDDC}" type="slidenum">
              <a:rPr lang="en-US" smtClean="0"/>
              <a:t>6</a:t>
            </a:fld>
            <a:endParaRPr lang="en-US"/>
          </a:p>
        </p:txBody>
      </p:sp>
    </p:spTree>
    <p:extLst>
      <p:ext uri="{BB962C8B-B14F-4D97-AF65-F5344CB8AC3E}">
        <p14:creationId xmlns:p14="http://schemas.microsoft.com/office/powerpoint/2010/main" val="14538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4" name="Slide Number Placeholder 3"/>
          <p:cNvSpPr>
            <a:spLocks noGrp="1"/>
          </p:cNvSpPr>
          <p:nvPr>
            <p:ph type="sldNum" sz="quarter" idx="5"/>
          </p:nvPr>
        </p:nvSpPr>
        <p:spPr>
          <a:noFill/>
        </p:spPr>
        <p:txBody>
          <a:bodyPr/>
          <a:lstStyle/>
          <a:p>
            <a:pPr defTabSz="931811"/>
            <a:fld id="{7228D759-0057-455F-A4D9-41A8209FD156}" type="slidenum">
              <a:rPr lang="en-US" smtClean="0">
                <a:latin typeface="Arial" pitchFamily="34" charset="0"/>
              </a:rPr>
              <a:pPr defTabSz="931811"/>
              <a:t>10</a:t>
            </a:fld>
            <a:endParaRPr lang="en-US" smtClean="0">
              <a:latin typeface="Arial" pitchFamily="34" charset="0"/>
            </a:endParaRPr>
          </a:p>
        </p:txBody>
      </p:sp>
      <p:sp>
        <p:nvSpPr>
          <p:cNvPr id="2" name="Notes Placeholder 1"/>
          <p:cNvSpPr>
            <a:spLocks noGrp="1"/>
          </p:cNvSpPr>
          <p:nvPr>
            <p:ph type="body" sz="quarter" idx="10"/>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sure this is</a:t>
            </a:r>
            <a:r>
              <a:rPr lang="en-US" baseline="0" dirty="0" smtClean="0"/>
              <a:t> in the right place, but thought something like this might be helpful—especially if we want to keep the same structure moving forward.  The two orange arrows show what we want to add into the model moving forward.  Others show existing model.</a:t>
            </a:r>
            <a:endParaRPr lang="en-US" dirty="0"/>
          </a:p>
        </p:txBody>
      </p:sp>
      <p:sp>
        <p:nvSpPr>
          <p:cNvPr id="4" name="Slide Number Placeholder 3"/>
          <p:cNvSpPr>
            <a:spLocks noGrp="1"/>
          </p:cNvSpPr>
          <p:nvPr>
            <p:ph type="sldNum" sz="quarter" idx="10"/>
          </p:nvPr>
        </p:nvSpPr>
        <p:spPr/>
        <p:txBody>
          <a:bodyPr/>
          <a:lstStyle/>
          <a:p>
            <a:fld id="{C1B7E9AF-4854-430B-935F-2161BCA7132F}" type="slidenum">
              <a:rPr lang="en-US" smtClean="0"/>
              <a:t>15</a:t>
            </a:fld>
            <a:endParaRPr lang="en-US"/>
          </a:p>
        </p:txBody>
      </p:sp>
    </p:spTree>
    <p:extLst>
      <p:ext uri="{BB962C8B-B14F-4D97-AF65-F5344CB8AC3E}">
        <p14:creationId xmlns:p14="http://schemas.microsoft.com/office/powerpoint/2010/main" val="1926055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pPr defTabSz="931863"/>
            <a:fld id="{0542AEF5-8EAA-482D-9D60-B9B5DE5DEA75}" type="slidenum">
              <a:rPr lang="en-US" smtClean="0">
                <a:latin typeface="Arial" pitchFamily="34" charset="0"/>
              </a:rPr>
              <a:pPr defTabSz="931863"/>
              <a:t>18</a:t>
            </a:fld>
            <a:endParaRPr lang="en-US" smtClean="0">
              <a:latin typeface="Arial" pitchFamily="34"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lnSpc>
                <a:spcPct val="80000"/>
              </a:lnSpc>
            </a:pPr>
            <a:r>
              <a:rPr lang="en-US" sz="800" dirty="0" smtClean="0">
                <a:solidFill>
                  <a:schemeClr val="bg1"/>
                </a:solidFill>
                <a:latin typeface="Arial" pitchFamily="34" charset="0"/>
              </a:rPr>
              <a: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B6B1EF9-C7E3-4F51-9186-6FCC80841825}" type="datetimeFigureOut">
              <a:rPr lang="en-US" smtClean="0"/>
              <a:t>8/10/2015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8C785A-5107-404E-87BF-FD824F3C5738}" type="slidenum">
              <a:rPr lang="en-US" smtClean="0"/>
              <a:t>‹#›</a:t>
            </a:fld>
            <a:endParaRPr lang="en-US"/>
          </a:p>
        </p:txBody>
      </p:sp>
    </p:spTree>
    <p:extLst>
      <p:ext uri="{BB962C8B-B14F-4D97-AF65-F5344CB8AC3E}">
        <p14:creationId xmlns:p14="http://schemas.microsoft.com/office/powerpoint/2010/main" val="2011585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6B1EF9-C7E3-4F51-9186-6FCC80841825}" type="datetimeFigureOut">
              <a:rPr lang="en-US" smtClean="0"/>
              <a:t>8/10/2015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8C785A-5107-404E-87BF-FD824F3C5738}" type="slidenum">
              <a:rPr lang="en-US" smtClean="0"/>
              <a:t>‹#›</a:t>
            </a:fld>
            <a:endParaRPr lang="en-US"/>
          </a:p>
        </p:txBody>
      </p:sp>
    </p:spTree>
    <p:extLst>
      <p:ext uri="{BB962C8B-B14F-4D97-AF65-F5344CB8AC3E}">
        <p14:creationId xmlns:p14="http://schemas.microsoft.com/office/powerpoint/2010/main" val="1617619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6B1EF9-C7E3-4F51-9186-6FCC80841825}" type="datetimeFigureOut">
              <a:rPr lang="en-US" smtClean="0"/>
              <a:t>8/10/2015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8C785A-5107-404E-87BF-FD824F3C5738}" type="slidenum">
              <a:rPr lang="en-US" smtClean="0"/>
              <a:t>‹#›</a:t>
            </a:fld>
            <a:endParaRPr lang="en-US"/>
          </a:p>
        </p:txBody>
      </p:sp>
    </p:spTree>
    <p:extLst>
      <p:ext uri="{BB962C8B-B14F-4D97-AF65-F5344CB8AC3E}">
        <p14:creationId xmlns:p14="http://schemas.microsoft.com/office/powerpoint/2010/main" val="2283710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6B1EF9-C7E3-4F51-9186-6FCC80841825}" type="datetimeFigureOut">
              <a:rPr lang="en-US" smtClean="0"/>
              <a:t>8/10/2015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8C785A-5107-404E-87BF-FD824F3C5738}" type="slidenum">
              <a:rPr lang="en-US" smtClean="0"/>
              <a:t>‹#›</a:t>
            </a:fld>
            <a:endParaRPr lang="en-US"/>
          </a:p>
        </p:txBody>
      </p:sp>
    </p:spTree>
    <p:extLst>
      <p:ext uri="{BB962C8B-B14F-4D97-AF65-F5344CB8AC3E}">
        <p14:creationId xmlns:p14="http://schemas.microsoft.com/office/powerpoint/2010/main" val="1182549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6B1EF9-C7E3-4F51-9186-6FCC80841825}" type="datetimeFigureOut">
              <a:rPr lang="en-US" smtClean="0"/>
              <a:t>8/10/2015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8C785A-5107-404E-87BF-FD824F3C5738}" type="slidenum">
              <a:rPr lang="en-US" smtClean="0"/>
              <a:t>‹#›</a:t>
            </a:fld>
            <a:endParaRPr lang="en-US"/>
          </a:p>
        </p:txBody>
      </p:sp>
    </p:spTree>
    <p:extLst>
      <p:ext uri="{BB962C8B-B14F-4D97-AF65-F5344CB8AC3E}">
        <p14:creationId xmlns:p14="http://schemas.microsoft.com/office/powerpoint/2010/main" val="1303202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B6B1EF9-C7E3-4F51-9186-6FCC80841825}" type="datetimeFigureOut">
              <a:rPr lang="en-US" smtClean="0"/>
              <a:t>8/10/2015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8C785A-5107-404E-87BF-FD824F3C5738}" type="slidenum">
              <a:rPr lang="en-US" smtClean="0"/>
              <a:t>‹#›</a:t>
            </a:fld>
            <a:endParaRPr lang="en-US"/>
          </a:p>
        </p:txBody>
      </p:sp>
    </p:spTree>
    <p:extLst>
      <p:ext uri="{BB962C8B-B14F-4D97-AF65-F5344CB8AC3E}">
        <p14:creationId xmlns:p14="http://schemas.microsoft.com/office/powerpoint/2010/main" val="2051720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B6B1EF9-C7E3-4F51-9186-6FCC80841825}" type="datetimeFigureOut">
              <a:rPr lang="en-US" smtClean="0"/>
              <a:t>8/10/2015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8C785A-5107-404E-87BF-FD824F3C5738}" type="slidenum">
              <a:rPr lang="en-US" smtClean="0"/>
              <a:t>‹#›</a:t>
            </a:fld>
            <a:endParaRPr lang="en-US"/>
          </a:p>
        </p:txBody>
      </p:sp>
    </p:spTree>
    <p:extLst>
      <p:ext uri="{BB962C8B-B14F-4D97-AF65-F5344CB8AC3E}">
        <p14:creationId xmlns:p14="http://schemas.microsoft.com/office/powerpoint/2010/main" val="2624251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B6B1EF9-C7E3-4F51-9186-6FCC80841825}" type="datetimeFigureOut">
              <a:rPr lang="en-US" smtClean="0"/>
              <a:t>8/10/2015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8C785A-5107-404E-87BF-FD824F3C5738}" type="slidenum">
              <a:rPr lang="en-US" smtClean="0"/>
              <a:t>‹#›</a:t>
            </a:fld>
            <a:endParaRPr lang="en-US"/>
          </a:p>
        </p:txBody>
      </p:sp>
    </p:spTree>
    <p:extLst>
      <p:ext uri="{BB962C8B-B14F-4D97-AF65-F5344CB8AC3E}">
        <p14:creationId xmlns:p14="http://schemas.microsoft.com/office/powerpoint/2010/main" val="1115349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6B1EF9-C7E3-4F51-9186-6FCC80841825}" type="datetimeFigureOut">
              <a:rPr lang="en-US" smtClean="0"/>
              <a:t>8/10/2015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8C785A-5107-404E-87BF-FD824F3C5738}" type="slidenum">
              <a:rPr lang="en-US" smtClean="0"/>
              <a:t>‹#›</a:t>
            </a:fld>
            <a:endParaRPr lang="en-US"/>
          </a:p>
        </p:txBody>
      </p:sp>
    </p:spTree>
    <p:extLst>
      <p:ext uri="{BB962C8B-B14F-4D97-AF65-F5344CB8AC3E}">
        <p14:creationId xmlns:p14="http://schemas.microsoft.com/office/powerpoint/2010/main" val="2117182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6B1EF9-C7E3-4F51-9186-6FCC80841825}" type="datetimeFigureOut">
              <a:rPr lang="en-US" smtClean="0"/>
              <a:t>8/10/2015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8C785A-5107-404E-87BF-FD824F3C5738}" type="slidenum">
              <a:rPr lang="en-US" smtClean="0"/>
              <a:t>‹#›</a:t>
            </a:fld>
            <a:endParaRPr lang="en-US"/>
          </a:p>
        </p:txBody>
      </p:sp>
    </p:spTree>
    <p:extLst>
      <p:ext uri="{BB962C8B-B14F-4D97-AF65-F5344CB8AC3E}">
        <p14:creationId xmlns:p14="http://schemas.microsoft.com/office/powerpoint/2010/main" val="1119654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6B1EF9-C7E3-4F51-9186-6FCC80841825}" type="datetimeFigureOut">
              <a:rPr lang="en-US" smtClean="0"/>
              <a:t>8/10/2015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8C785A-5107-404E-87BF-FD824F3C5738}" type="slidenum">
              <a:rPr lang="en-US" smtClean="0"/>
              <a:t>‹#›</a:t>
            </a:fld>
            <a:endParaRPr lang="en-US"/>
          </a:p>
        </p:txBody>
      </p:sp>
    </p:spTree>
    <p:extLst>
      <p:ext uri="{BB962C8B-B14F-4D97-AF65-F5344CB8AC3E}">
        <p14:creationId xmlns:p14="http://schemas.microsoft.com/office/powerpoint/2010/main" val="1584675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20000"/>
                <a:lumOff val="80000"/>
              </a:schemeClr>
            </a:gs>
            <a:gs pos="40000">
              <a:schemeClr val="accent1">
                <a:lumMod val="60000"/>
                <a:lumOff val="40000"/>
              </a:schemeClr>
            </a:gs>
            <a:gs pos="100000">
              <a:schemeClr val="accent1">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6B1EF9-C7E3-4F51-9186-6FCC80841825}" type="datetimeFigureOut">
              <a:rPr lang="en-US" smtClean="0"/>
              <a:t>8/10/2015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8C785A-5107-404E-87BF-FD824F3C5738}" type="slidenum">
              <a:rPr lang="en-US" smtClean="0"/>
              <a:t>‹#›</a:t>
            </a:fld>
            <a:endParaRPr lang="en-US"/>
          </a:p>
        </p:txBody>
      </p:sp>
    </p:spTree>
    <p:extLst>
      <p:ext uri="{BB962C8B-B14F-4D97-AF65-F5344CB8AC3E}">
        <p14:creationId xmlns:p14="http://schemas.microsoft.com/office/powerpoint/2010/main" val="1833787340"/>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wmf"/><Relationship Id="rId9"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6.tmp"/><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39.emf"/></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tmp"/><Relationship Id="rId1" Type="http://schemas.openxmlformats.org/officeDocument/2006/relationships/slideLayout" Target="../slideLayouts/slideLayout6.xml"/><Relationship Id="rId5" Type="http://schemas.openxmlformats.org/officeDocument/2006/relationships/image" Target="../media/image10.jpe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2.jpe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43.jpeg"/><Relationship Id="rId4" Type="http://schemas.openxmlformats.org/officeDocument/2006/relationships/diagramLayout" Target="../diagrams/layout1.xml"/><Relationship Id="rId9"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3.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7.wmf"/><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eg"/><Relationship Id="rId7" Type="http://schemas.microsoft.com/office/2007/relationships/hdphoto" Target="../media/hdphoto2.wdp"/><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tmp"/><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2.tmp"/><Relationship Id="rId5" Type="http://schemas.openxmlformats.org/officeDocument/2006/relationships/image" Target="../media/image10.jpe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14.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tmp"/><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19.png"/><Relationship Id="rId7"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emf"/><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chart" Target="../charts/chart1.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7110544.JPG"/>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900"/>
                    </a14:imgEffect>
                    <a14:imgEffect>
                      <a14:saturation sat="200000"/>
                    </a14:imgEffect>
                    <a14:imgEffect>
                      <a14:brightnessContrast contrast="20000"/>
                    </a14:imgEffect>
                  </a14:imgLayer>
                </a14:imgProps>
              </a:ext>
            </a:extLst>
          </a:blip>
          <a:stretch>
            <a:fillRect/>
          </a:stretch>
        </p:blipFill>
        <p:spPr>
          <a:xfrm>
            <a:off x="0" y="0"/>
            <a:ext cx="9143999" cy="693420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ctrTitle"/>
          </p:nvPr>
        </p:nvSpPr>
        <p:spPr>
          <a:xfrm>
            <a:off x="685799" y="304800"/>
            <a:ext cx="7772400" cy="1470025"/>
          </a:xfrm>
        </p:spPr>
        <p:txBody>
          <a:bodyPr>
            <a:normAutofit fontScale="90000"/>
          </a:bodyPr>
          <a:lstStyle/>
          <a:p>
            <a:r>
              <a:rPr lang="en-US" b="1" dirty="0" smtClean="0">
                <a:solidFill>
                  <a:schemeClr val="accent1">
                    <a:lumMod val="75000"/>
                  </a:schemeClr>
                </a:solidFill>
              </a:rPr>
              <a:t>Anticipating changes in hazards and their consequences in the coastal zone</a:t>
            </a:r>
            <a:endParaRPr lang="en-US" dirty="0">
              <a:solidFill>
                <a:schemeClr val="accent1">
                  <a:lumMod val="75000"/>
                </a:schemeClr>
              </a:solidFill>
            </a:endParaRPr>
          </a:p>
        </p:txBody>
      </p:sp>
      <p:sp>
        <p:nvSpPr>
          <p:cNvPr id="3" name="Subtitle 2"/>
          <p:cNvSpPr>
            <a:spLocks noGrp="1"/>
          </p:cNvSpPr>
          <p:nvPr>
            <p:ph type="subTitle" idx="1"/>
          </p:nvPr>
        </p:nvSpPr>
        <p:spPr>
          <a:xfrm>
            <a:off x="1371600" y="3886200"/>
            <a:ext cx="6400800" cy="2362200"/>
          </a:xfrm>
        </p:spPr>
        <p:txBody>
          <a:bodyPr>
            <a:normAutofit fontScale="70000" lnSpcReduction="20000"/>
          </a:bodyPr>
          <a:lstStyle/>
          <a:p>
            <a:r>
              <a:rPr lang="en-US" b="1" dirty="0"/>
              <a:t>August 11-13, 2015</a:t>
            </a:r>
          </a:p>
          <a:p>
            <a:endParaRPr lang="en-US" dirty="0">
              <a:solidFill>
                <a:schemeClr val="tx1"/>
              </a:solidFill>
            </a:endParaRPr>
          </a:p>
          <a:p>
            <a:r>
              <a:rPr lang="en-US" b="1" i="1" dirty="0"/>
              <a:t>MITIGATION AND ADAPTATION RESEARCH IN </a:t>
            </a:r>
            <a:r>
              <a:rPr lang="en-US" b="1" i="1" dirty="0" smtClean="0"/>
              <a:t>VIRGINIA</a:t>
            </a:r>
          </a:p>
          <a:p>
            <a:r>
              <a:rPr lang="en-US" b="1" dirty="0"/>
              <a:t>Hilton Garden Inn, Suffolk, VA</a:t>
            </a:r>
          </a:p>
          <a:p>
            <a:endParaRPr lang="en-US" dirty="0" smtClean="0">
              <a:solidFill>
                <a:schemeClr val="tx1"/>
              </a:solidFill>
            </a:endParaRPr>
          </a:p>
          <a:p>
            <a:r>
              <a:rPr lang="en-US" dirty="0" smtClean="0">
                <a:solidFill>
                  <a:schemeClr val="tx1"/>
                </a:solidFill>
              </a:rPr>
              <a:t>Molly Mitchell</a:t>
            </a:r>
            <a:endParaRPr lang="en-US" dirty="0">
              <a:solidFill>
                <a:schemeClr val="tx1"/>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736" y="5943600"/>
            <a:ext cx="1947676" cy="850394"/>
          </a:xfrm>
          <a:prstGeom prst="rect">
            <a:avLst/>
          </a:prstGeom>
        </p:spPr>
      </p:pic>
      <p:pic>
        <p:nvPicPr>
          <p:cNvPr id="1026" name="Picture 2" descr="http://www.vims.edu/intranet/pubs/_images/75th_logo_rg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9800" y="6020684"/>
            <a:ext cx="3058033" cy="812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69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91440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400" dirty="0">
              <a:solidFill>
                <a:schemeClr val="bg1"/>
              </a:solidFill>
            </a:endParaRPr>
          </a:p>
        </p:txBody>
      </p:sp>
      <p:pic>
        <p:nvPicPr>
          <p:cNvPr id="60419" name="Picture 2" descr="T:\watershed\PROJECTS\NCBO_ClimateChangeSW_2008\Publications\Manuscript\Map_figures\SEGMENTS - TMI_Risk_darker.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95" y="429890"/>
            <a:ext cx="4573551" cy="5970910"/>
          </a:xfrm>
          <a:prstGeom prst="rect">
            <a:avLst/>
          </a:prstGeom>
          <a:noFill/>
          <a:ln w="9525">
            <a:solidFill>
              <a:schemeClr val="bg1"/>
            </a:solidFill>
            <a:miter lim="800000"/>
            <a:headEnd/>
            <a:tailEnd/>
          </a:ln>
        </p:spPr>
      </p:pic>
      <p:pic>
        <p:nvPicPr>
          <p:cNvPr id="60421"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l="54633"/>
          <a:stretch>
            <a:fillRect/>
          </a:stretch>
        </p:blipFill>
        <p:spPr bwMode="auto">
          <a:xfrm>
            <a:off x="7129465" y="5340417"/>
            <a:ext cx="1575244" cy="1371600"/>
          </a:xfrm>
          <a:prstGeom prst="rect">
            <a:avLst/>
          </a:prstGeom>
          <a:noFill/>
          <a:ln w="9525">
            <a:noFill/>
            <a:miter lim="800000"/>
            <a:headEnd/>
            <a:tailEnd/>
          </a:ln>
        </p:spPr>
      </p:pic>
      <p:sp>
        <p:nvSpPr>
          <p:cNvPr id="60422" name="Rectangle 14"/>
          <p:cNvSpPr>
            <a:spLocks noChangeArrowheads="1"/>
          </p:cNvSpPr>
          <p:nvPr/>
        </p:nvSpPr>
        <p:spPr bwMode="auto">
          <a:xfrm>
            <a:off x="4688025" y="4053840"/>
            <a:ext cx="4419600" cy="1292662"/>
          </a:xfrm>
          <a:prstGeom prst="rect">
            <a:avLst/>
          </a:prstGeom>
          <a:noFill/>
          <a:ln w="9525">
            <a:noFill/>
            <a:miter lim="800000"/>
            <a:headEnd/>
            <a:tailEnd/>
          </a:ln>
        </p:spPr>
        <p:txBody>
          <a:bodyPr wrap="square">
            <a:spAutoFit/>
          </a:bodyPr>
          <a:lstStyle/>
          <a:p>
            <a:pPr algn="ctr">
              <a:buClr>
                <a:schemeClr val="bg2"/>
              </a:buClr>
              <a:buSzPct val="150000"/>
            </a:pPr>
            <a:r>
              <a:rPr lang="en-US" sz="2600" b="1" dirty="0" smtClean="0">
                <a:solidFill>
                  <a:srgbClr val="000066"/>
                </a:solidFill>
                <a:latin typeface="+mj-lt"/>
              </a:rPr>
              <a:t>Nearly 40% </a:t>
            </a:r>
            <a:r>
              <a:rPr lang="en-US" sz="2600" dirty="0" smtClean="0">
                <a:latin typeface="+mj-lt"/>
              </a:rPr>
              <a:t>of Virginia marshes </a:t>
            </a:r>
            <a:r>
              <a:rPr lang="en-US" sz="2600" dirty="0">
                <a:latin typeface="+mj-lt"/>
              </a:rPr>
              <a:t>are </a:t>
            </a:r>
            <a:r>
              <a:rPr lang="en-US" sz="2600" dirty="0" smtClean="0">
                <a:latin typeface="+mj-lt"/>
              </a:rPr>
              <a:t>vulnerable </a:t>
            </a:r>
            <a:r>
              <a:rPr lang="en-US" sz="2600" dirty="0">
                <a:latin typeface="+mj-lt"/>
              </a:rPr>
              <a:t>to SLR due to adjacent </a:t>
            </a:r>
            <a:r>
              <a:rPr lang="en-US" sz="2600" dirty="0" smtClean="0">
                <a:latin typeface="+mj-lt"/>
              </a:rPr>
              <a:t>development</a:t>
            </a:r>
            <a:endParaRPr lang="en-US" sz="2600" dirty="0">
              <a:latin typeface="+mj-lt"/>
            </a:endParaRPr>
          </a:p>
        </p:txBody>
      </p:sp>
      <p:sp>
        <p:nvSpPr>
          <p:cNvPr id="60423" name="Rectangle 15"/>
          <p:cNvSpPr>
            <a:spLocks noChangeArrowheads="1"/>
          </p:cNvSpPr>
          <p:nvPr/>
        </p:nvSpPr>
        <p:spPr bwMode="auto">
          <a:xfrm>
            <a:off x="6614154" y="759242"/>
            <a:ext cx="2514600" cy="1785104"/>
          </a:xfrm>
          <a:prstGeom prst="rect">
            <a:avLst/>
          </a:prstGeom>
          <a:noFill/>
          <a:ln w="9525">
            <a:noFill/>
            <a:miter lim="800000"/>
            <a:headEnd/>
            <a:tailEnd/>
          </a:ln>
        </p:spPr>
        <p:txBody>
          <a:bodyPr>
            <a:spAutoFit/>
          </a:bodyPr>
          <a:lstStyle/>
          <a:p>
            <a:pPr algn="ctr">
              <a:buClr>
                <a:schemeClr val="bg2"/>
              </a:buClr>
              <a:buSzPct val="150000"/>
            </a:pPr>
            <a:r>
              <a:rPr lang="en-US" sz="2200" dirty="0">
                <a:latin typeface="+mj-lt"/>
              </a:rPr>
              <a:t>Tidal marshes in the </a:t>
            </a:r>
            <a:r>
              <a:rPr lang="en-US" sz="2200" dirty="0" err="1">
                <a:latin typeface="+mj-lt"/>
              </a:rPr>
              <a:t>meso-polyhaline</a:t>
            </a:r>
            <a:r>
              <a:rPr lang="en-US" sz="2200" dirty="0">
                <a:latin typeface="+mj-lt"/>
              </a:rPr>
              <a:t> reaches at highest risk due to land development &amp; SLR</a:t>
            </a:r>
          </a:p>
        </p:txBody>
      </p:sp>
      <p:sp>
        <p:nvSpPr>
          <p:cNvPr id="19" name="Rectangle 2"/>
          <p:cNvSpPr txBox="1">
            <a:spLocks/>
          </p:cNvSpPr>
          <p:nvPr/>
        </p:nvSpPr>
        <p:spPr>
          <a:xfrm>
            <a:off x="0" y="0"/>
            <a:ext cx="7589838" cy="533400"/>
          </a:xfrm>
          <a:prstGeom prst="rect">
            <a:avLst/>
          </a:prstGeom>
        </p:spPr>
        <p:txBody>
          <a:bodyPr/>
          <a:lstStyle/>
          <a:p>
            <a:pPr eaLnBrk="0" hangingPunct="0">
              <a:defRPr/>
            </a:pPr>
            <a:r>
              <a:rPr lang="en-US" sz="2400" kern="0" dirty="0">
                <a:latin typeface="+mj-lt"/>
              </a:rPr>
              <a:t>Tidal </a:t>
            </a:r>
            <a:r>
              <a:rPr lang="en-US" sz="2400" kern="0" dirty="0" smtClean="0">
                <a:latin typeface="+mj-lt"/>
              </a:rPr>
              <a:t>Marshes – SLR &amp; barriers to migration</a:t>
            </a:r>
            <a:endParaRPr lang="en-US" sz="2400" kern="0" dirty="0">
              <a:latin typeface="+mj-lt"/>
              <a:ea typeface="+mj-ea"/>
              <a:cs typeface="+mj-cs"/>
            </a:endParaRPr>
          </a:p>
        </p:txBody>
      </p:sp>
      <p:pic>
        <p:nvPicPr>
          <p:cNvPr id="60427" name="Picture 9" descr="T:\watershed\PROJECTS\NCBO_ClimateChangeSW_2008\Publications\Manuscript\MOBPH_wetlnd_preserv2.ti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038600" y="429890"/>
            <a:ext cx="2514600" cy="3252788"/>
          </a:xfrm>
          <a:prstGeom prst="rect">
            <a:avLst/>
          </a:prstGeom>
          <a:noFill/>
          <a:ln w="9525">
            <a:solidFill>
              <a:schemeClr val="bg1"/>
            </a:solidFill>
            <a:miter lim="800000"/>
            <a:headEnd/>
            <a:tailEnd/>
          </a:ln>
        </p:spPr>
      </p:pic>
      <p:pic>
        <p:nvPicPr>
          <p:cNvPr id="60428" name="Picture 13"/>
          <p:cNvPicPr>
            <a:picLocks noChangeAspect="1" noChangeArrowheads="1"/>
          </p:cNvPicPr>
          <p:nvPr/>
        </p:nvPicPr>
        <p:blipFill>
          <a:blip r:embed="rId6" cstate="print"/>
          <a:srcRect/>
          <a:stretch>
            <a:fillRect/>
          </a:stretch>
        </p:blipFill>
        <p:spPr bwMode="auto">
          <a:xfrm>
            <a:off x="5079546" y="5334000"/>
            <a:ext cx="1495425" cy="1371600"/>
          </a:xfrm>
          <a:prstGeom prst="rect">
            <a:avLst/>
          </a:prstGeom>
          <a:noFill/>
          <a:ln w="9525">
            <a:noFill/>
            <a:miter lim="800000"/>
            <a:headEnd/>
            <a:tailEnd/>
          </a:ln>
          <a:effectLst/>
        </p:spPr>
      </p:pic>
      <p:pic>
        <p:nvPicPr>
          <p:cNvPr id="14" name="Picture 12" descr="Northern Diamondback Terrapin"/>
          <p:cNvPicPr>
            <a:picLocks noChangeAspect="1" noChangeArrowheads="1"/>
          </p:cNvPicPr>
          <p:nvPr/>
        </p:nvPicPr>
        <p:blipFill>
          <a:blip r:embed="rId7" cstate="print"/>
          <a:srcRect/>
          <a:stretch>
            <a:fillRect/>
          </a:stretch>
        </p:blipFill>
        <p:spPr bwMode="auto">
          <a:xfrm>
            <a:off x="6897825" y="2647632"/>
            <a:ext cx="1711325" cy="1184275"/>
          </a:xfrm>
          <a:prstGeom prst="rect">
            <a:avLst/>
          </a:prstGeom>
          <a:noFill/>
          <a:ln w="9525">
            <a:solidFill>
              <a:schemeClr val="bg1"/>
            </a:solidFill>
            <a:miter lim="800000"/>
            <a:headEnd/>
            <a:tailEnd/>
          </a:ln>
        </p:spPr>
      </p:pic>
      <p:sp>
        <p:nvSpPr>
          <p:cNvPr id="2" name="TextBox 1"/>
          <p:cNvSpPr txBox="1"/>
          <p:nvPr/>
        </p:nvSpPr>
        <p:spPr>
          <a:xfrm>
            <a:off x="-34834" y="6388851"/>
            <a:ext cx="5073151" cy="646331"/>
          </a:xfrm>
          <a:prstGeom prst="rect">
            <a:avLst/>
          </a:prstGeom>
          <a:noFill/>
        </p:spPr>
        <p:txBody>
          <a:bodyPr wrap="square" rtlCol="0">
            <a:spAutoFit/>
          </a:bodyPr>
          <a:lstStyle/>
          <a:p>
            <a:pPr lvl="0"/>
            <a:r>
              <a:rPr lang="en-US" sz="1200" dirty="0" smtClean="0">
                <a:latin typeface="+mj-lt"/>
              </a:rPr>
              <a:t>Bilkovic et al. 2009 Vulnerability </a:t>
            </a:r>
            <a:r>
              <a:rPr lang="en-US" sz="1200" dirty="0">
                <a:latin typeface="+mj-lt"/>
              </a:rPr>
              <a:t>of shallow tidal water habitats in Virginia to climate change. </a:t>
            </a:r>
            <a:r>
              <a:rPr lang="en-US" sz="1200" b="1" dirty="0" smtClean="0">
                <a:solidFill>
                  <a:schemeClr val="accent6">
                    <a:lumMod val="60000"/>
                    <a:lumOff val="40000"/>
                  </a:schemeClr>
                </a:solidFill>
                <a:latin typeface="+mj-lt"/>
              </a:rPr>
              <a:t>http</a:t>
            </a:r>
            <a:r>
              <a:rPr lang="en-US" sz="1200" b="1" dirty="0">
                <a:solidFill>
                  <a:schemeClr val="accent6">
                    <a:lumMod val="60000"/>
                    <a:lumOff val="40000"/>
                  </a:schemeClr>
                </a:solidFill>
                <a:latin typeface="+mj-lt"/>
              </a:rPr>
              <a:t>://ccrm.vims.edu/research/climate_change/index.html</a:t>
            </a:r>
          </a:p>
          <a:p>
            <a:endParaRPr lang="en-US" sz="1200" dirty="0">
              <a:solidFill>
                <a:schemeClr val="accent5">
                  <a:lumMod val="50000"/>
                </a:schemeClr>
              </a:solidFill>
              <a:latin typeface="+mj-lt"/>
            </a:endParaRPr>
          </a:p>
        </p:txBody>
      </p:sp>
      <p:grpSp>
        <p:nvGrpSpPr>
          <p:cNvPr id="15" name="Group 14"/>
          <p:cNvGrpSpPr/>
          <p:nvPr/>
        </p:nvGrpSpPr>
        <p:grpSpPr>
          <a:xfrm>
            <a:off x="7010401" y="64894"/>
            <a:ext cx="1981199" cy="331027"/>
            <a:chOff x="76200" y="-35941"/>
            <a:chExt cx="4963033" cy="850394"/>
          </a:xfrm>
        </p:grpSpPr>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200" y="-35941"/>
              <a:ext cx="1947676" cy="850394"/>
            </a:xfrm>
            <a:prstGeom prst="rect">
              <a:avLst/>
            </a:prstGeom>
          </p:spPr>
        </p:pic>
        <p:pic>
          <p:nvPicPr>
            <p:cNvPr id="17" name="Picture 2" descr="http://www.vims.edu/intranet/pubs/_images/75th_logo_rgb.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81200" y="-16326"/>
              <a:ext cx="3058033" cy="8129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243042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9195" t="7398" r="9661" b="7507"/>
          <a:stretch/>
        </p:blipFill>
        <p:spPr>
          <a:xfrm>
            <a:off x="232719" y="869878"/>
            <a:ext cx="4300151" cy="5835722"/>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710084221"/>
              </p:ext>
            </p:extLst>
          </p:nvPr>
        </p:nvGraphicFramePr>
        <p:xfrm>
          <a:off x="4593186" y="914400"/>
          <a:ext cx="2133600" cy="2197100"/>
        </p:xfrm>
        <a:graphic>
          <a:graphicData uri="http://schemas.openxmlformats.org/drawingml/2006/table">
            <a:tbl>
              <a:tblPr firstRow="1" bandRow="1">
                <a:tableStyleId>{5C22544A-7EE6-4342-B048-85BDC9FD1C3A}</a:tableStyleId>
              </a:tblPr>
              <a:tblGrid>
                <a:gridCol w="1066800"/>
                <a:gridCol w="1066800"/>
              </a:tblGrid>
              <a:tr h="436880">
                <a:tc>
                  <a:txBody>
                    <a:bodyPr/>
                    <a:lstStyle/>
                    <a:p>
                      <a:r>
                        <a:rPr lang="en-US" sz="1050" dirty="0" smtClean="0"/>
                        <a:t>Locality</a:t>
                      </a:r>
                      <a:endParaRPr lang="en-US" sz="1050" dirty="0"/>
                    </a:p>
                  </a:txBody>
                  <a:tcPr/>
                </a:tc>
                <a:tc>
                  <a:txBody>
                    <a:bodyPr/>
                    <a:lstStyle/>
                    <a:p>
                      <a:r>
                        <a:rPr lang="en-US" sz="1050" dirty="0" smtClean="0"/>
                        <a:t>Road miles flooded</a:t>
                      </a:r>
                      <a:endParaRPr lang="en-US" sz="1050" dirty="0"/>
                    </a:p>
                  </a:txBody>
                  <a:tcPr/>
                </a:tc>
              </a:tr>
              <a:tr h="202319">
                <a:tc>
                  <a:txBody>
                    <a:bodyPr/>
                    <a:lstStyle/>
                    <a:p>
                      <a:r>
                        <a:rPr lang="en-US" sz="1050" dirty="0" smtClean="0"/>
                        <a:t>Accomack *</a:t>
                      </a:r>
                      <a:endParaRPr lang="en-US" sz="1050" dirty="0"/>
                    </a:p>
                  </a:txBody>
                  <a:tcPr/>
                </a:tc>
                <a:tc>
                  <a:txBody>
                    <a:bodyPr/>
                    <a:lstStyle/>
                    <a:p>
                      <a:pPr algn="ctr"/>
                      <a:r>
                        <a:rPr lang="en-US" sz="1050" dirty="0" smtClean="0"/>
                        <a:t>326</a:t>
                      </a:r>
                      <a:endParaRPr lang="en-US" sz="1050" dirty="0"/>
                    </a:p>
                  </a:txBody>
                  <a:tcPr/>
                </a:tc>
              </a:tr>
              <a:tr h="202319">
                <a:tc>
                  <a:txBody>
                    <a:bodyPr/>
                    <a:lstStyle/>
                    <a:p>
                      <a:r>
                        <a:rPr lang="en-US" sz="1050" dirty="0" smtClean="0"/>
                        <a:t>Northampton</a:t>
                      </a:r>
                      <a:endParaRPr lang="en-US" sz="1050" dirty="0"/>
                    </a:p>
                  </a:txBody>
                  <a:tcPr/>
                </a:tc>
                <a:tc>
                  <a:txBody>
                    <a:bodyPr/>
                    <a:lstStyle/>
                    <a:p>
                      <a:pPr algn="ctr"/>
                      <a:r>
                        <a:rPr lang="en-US" sz="1050" dirty="0" smtClean="0"/>
                        <a:t>44</a:t>
                      </a:r>
                      <a:endParaRPr lang="en-US" sz="1050" dirty="0"/>
                    </a:p>
                  </a:txBody>
                  <a:tcPr/>
                </a:tc>
              </a:tr>
              <a:tr h="202319">
                <a:tc>
                  <a:txBody>
                    <a:bodyPr/>
                    <a:lstStyle/>
                    <a:p>
                      <a:r>
                        <a:rPr lang="en-US" sz="1050" dirty="0" smtClean="0"/>
                        <a:t>Virginia Beach</a:t>
                      </a:r>
                      <a:endParaRPr lang="en-US" sz="1050" dirty="0"/>
                    </a:p>
                  </a:txBody>
                  <a:tcPr/>
                </a:tc>
                <a:tc>
                  <a:txBody>
                    <a:bodyPr/>
                    <a:lstStyle/>
                    <a:p>
                      <a:pPr algn="ctr"/>
                      <a:r>
                        <a:rPr lang="en-US" sz="1050" dirty="0" smtClean="0"/>
                        <a:t>289</a:t>
                      </a:r>
                      <a:endParaRPr lang="en-US" sz="1050" dirty="0"/>
                    </a:p>
                  </a:txBody>
                  <a:tcPr/>
                </a:tc>
              </a:tr>
              <a:tr h="202319">
                <a:tc>
                  <a:txBody>
                    <a:bodyPr/>
                    <a:lstStyle/>
                    <a:p>
                      <a:r>
                        <a:rPr lang="en-US" sz="1050" dirty="0" smtClean="0"/>
                        <a:t>Chesapeake *</a:t>
                      </a:r>
                      <a:endParaRPr lang="en-US" sz="1050" dirty="0"/>
                    </a:p>
                  </a:txBody>
                  <a:tcPr/>
                </a:tc>
                <a:tc>
                  <a:txBody>
                    <a:bodyPr/>
                    <a:lstStyle/>
                    <a:p>
                      <a:pPr algn="ctr"/>
                      <a:r>
                        <a:rPr lang="en-US" sz="1050" dirty="0" smtClean="0"/>
                        <a:t>103</a:t>
                      </a:r>
                      <a:endParaRPr lang="en-US" sz="1050" dirty="0"/>
                    </a:p>
                  </a:txBody>
                  <a:tcPr/>
                </a:tc>
              </a:tr>
              <a:tr h="202319">
                <a:tc>
                  <a:txBody>
                    <a:bodyPr/>
                    <a:lstStyle/>
                    <a:p>
                      <a:r>
                        <a:rPr lang="en-US" sz="1050" dirty="0" smtClean="0"/>
                        <a:t>Gloucester*</a:t>
                      </a:r>
                      <a:endParaRPr lang="en-US" sz="1050" dirty="0"/>
                    </a:p>
                  </a:txBody>
                  <a:tcPr/>
                </a:tc>
                <a:tc>
                  <a:txBody>
                    <a:bodyPr/>
                    <a:lstStyle/>
                    <a:p>
                      <a:pPr algn="ctr"/>
                      <a:r>
                        <a:rPr lang="en-US" sz="1050" dirty="0" smtClean="0"/>
                        <a:t>118</a:t>
                      </a:r>
                      <a:endParaRPr lang="en-US" sz="1050" dirty="0"/>
                    </a:p>
                  </a:txBody>
                  <a:tcPr/>
                </a:tc>
              </a:tr>
              <a:tr h="202319">
                <a:tc>
                  <a:txBody>
                    <a:bodyPr/>
                    <a:lstStyle/>
                    <a:p>
                      <a:r>
                        <a:rPr lang="en-US" sz="1050" dirty="0" smtClean="0"/>
                        <a:t>Mathews</a:t>
                      </a:r>
                      <a:endParaRPr lang="en-US" sz="1050" dirty="0"/>
                    </a:p>
                  </a:txBody>
                  <a:tcPr/>
                </a:tc>
                <a:tc>
                  <a:txBody>
                    <a:bodyPr/>
                    <a:lstStyle/>
                    <a:p>
                      <a:pPr algn="ctr"/>
                      <a:r>
                        <a:rPr lang="en-US" sz="1050" dirty="0" smtClean="0"/>
                        <a:t>139</a:t>
                      </a:r>
                      <a:endParaRPr lang="en-US" sz="1050" dirty="0"/>
                    </a:p>
                  </a:txBody>
                  <a:tcPr/>
                </a:tc>
              </a:tr>
              <a:tr h="202319">
                <a:tc>
                  <a:txBody>
                    <a:bodyPr/>
                    <a:lstStyle/>
                    <a:p>
                      <a:r>
                        <a:rPr lang="en-US" sz="1050" dirty="0" smtClean="0"/>
                        <a:t>James </a:t>
                      </a:r>
                      <a:r>
                        <a:rPr lang="en-US" sz="1050" dirty="0" smtClean="0"/>
                        <a:t>City*</a:t>
                      </a:r>
                      <a:endParaRPr lang="en-US" sz="1050" dirty="0"/>
                    </a:p>
                  </a:txBody>
                  <a:tcPr/>
                </a:tc>
                <a:tc>
                  <a:txBody>
                    <a:bodyPr/>
                    <a:lstStyle/>
                    <a:p>
                      <a:pPr algn="ctr"/>
                      <a:r>
                        <a:rPr lang="en-US" sz="1050" dirty="0" smtClean="0"/>
                        <a:t>11</a:t>
                      </a:r>
                      <a:endParaRPr lang="en-US" sz="1050" dirty="0"/>
                    </a:p>
                  </a:txBody>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975280067"/>
              </p:ext>
            </p:extLst>
          </p:nvPr>
        </p:nvGraphicFramePr>
        <p:xfrm>
          <a:off x="6787102" y="914400"/>
          <a:ext cx="2133600" cy="2197100"/>
        </p:xfrm>
        <a:graphic>
          <a:graphicData uri="http://schemas.openxmlformats.org/drawingml/2006/table">
            <a:tbl>
              <a:tblPr firstRow="1" bandRow="1">
                <a:tableStyleId>{5C22544A-7EE6-4342-B048-85BDC9FD1C3A}</a:tableStyleId>
              </a:tblPr>
              <a:tblGrid>
                <a:gridCol w="1143000"/>
                <a:gridCol w="990600"/>
              </a:tblGrid>
              <a:tr h="436880">
                <a:tc>
                  <a:txBody>
                    <a:bodyPr/>
                    <a:lstStyle/>
                    <a:p>
                      <a:r>
                        <a:rPr lang="en-US" sz="1050" dirty="0" smtClean="0"/>
                        <a:t>Locality</a:t>
                      </a:r>
                      <a:endParaRPr lang="en-US" sz="1050" dirty="0"/>
                    </a:p>
                  </a:txBody>
                  <a:tcPr/>
                </a:tc>
                <a:tc>
                  <a:txBody>
                    <a:bodyPr/>
                    <a:lstStyle/>
                    <a:p>
                      <a:r>
                        <a:rPr lang="en-US" sz="1050" dirty="0" smtClean="0"/>
                        <a:t>Road miles in flooded area</a:t>
                      </a:r>
                      <a:endParaRPr lang="en-US" sz="1050" dirty="0"/>
                    </a:p>
                  </a:txBody>
                  <a:tcPr/>
                </a:tc>
              </a:tr>
              <a:tr h="202319">
                <a:tc>
                  <a:txBody>
                    <a:bodyPr/>
                    <a:lstStyle/>
                    <a:p>
                      <a:r>
                        <a:rPr lang="en-US" sz="1050" dirty="0" smtClean="0"/>
                        <a:t>Poquoson</a:t>
                      </a:r>
                      <a:endParaRPr lang="en-US" sz="1050" dirty="0"/>
                    </a:p>
                  </a:txBody>
                  <a:tcPr/>
                </a:tc>
                <a:tc>
                  <a:txBody>
                    <a:bodyPr/>
                    <a:lstStyle/>
                    <a:p>
                      <a:pPr algn="ctr"/>
                      <a:r>
                        <a:rPr lang="en-US" sz="1050" dirty="0" smtClean="0"/>
                        <a:t>38</a:t>
                      </a:r>
                      <a:endParaRPr lang="en-US" sz="1050" dirty="0"/>
                    </a:p>
                  </a:txBody>
                  <a:tcPr/>
                </a:tc>
              </a:tr>
              <a:tr h="202319">
                <a:tc>
                  <a:txBody>
                    <a:bodyPr/>
                    <a:lstStyle/>
                    <a:p>
                      <a:r>
                        <a:rPr lang="en-US" sz="1050" dirty="0" smtClean="0"/>
                        <a:t>York*</a:t>
                      </a:r>
                      <a:endParaRPr lang="en-US" sz="1050" dirty="0"/>
                    </a:p>
                  </a:txBody>
                  <a:tcPr/>
                </a:tc>
                <a:tc>
                  <a:txBody>
                    <a:bodyPr/>
                    <a:lstStyle/>
                    <a:p>
                      <a:pPr algn="ctr"/>
                      <a:r>
                        <a:rPr lang="en-US" sz="1050" dirty="0" smtClean="0"/>
                        <a:t>24</a:t>
                      </a:r>
                      <a:endParaRPr lang="en-US" sz="1050" dirty="0"/>
                    </a:p>
                  </a:txBody>
                  <a:tcPr/>
                </a:tc>
              </a:tr>
              <a:tr h="202319">
                <a:tc>
                  <a:txBody>
                    <a:bodyPr/>
                    <a:lstStyle/>
                    <a:p>
                      <a:r>
                        <a:rPr lang="en-US" sz="1050" dirty="0" smtClean="0"/>
                        <a:t>Newport</a:t>
                      </a:r>
                      <a:r>
                        <a:rPr lang="en-US" sz="1050" baseline="0" dirty="0" smtClean="0"/>
                        <a:t> News</a:t>
                      </a:r>
                      <a:endParaRPr lang="en-US" sz="1050" dirty="0"/>
                    </a:p>
                  </a:txBody>
                  <a:tcPr/>
                </a:tc>
                <a:tc>
                  <a:txBody>
                    <a:bodyPr/>
                    <a:lstStyle/>
                    <a:p>
                      <a:pPr algn="ctr"/>
                      <a:r>
                        <a:rPr lang="en-US" sz="1050" dirty="0" smtClean="0"/>
                        <a:t>15</a:t>
                      </a:r>
                      <a:endParaRPr lang="en-US" sz="1050" dirty="0"/>
                    </a:p>
                  </a:txBody>
                  <a:tcPr/>
                </a:tc>
              </a:tr>
              <a:tr h="202319">
                <a:tc>
                  <a:txBody>
                    <a:bodyPr/>
                    <a:lstStyle/>
                    <a:p>
                      <a:r>
                        <a:rPr lang="en-US" sz="1050" dirty="0" smtClean="0"/>
                        <a:t>Hampton</a:t>
                      </a:r>
                      <a:endParaRPr lang="en-US" sz="1050" dirty="0"/>
                    </a:p>
                  </a:txBody>
                  <a:tcPr/>
                </a:tc>
                <a:tc>
                  <a:txBody>
                    <a:bodyPr/>
                    <a:lstStyle/>
                    <a:p>
                      <a:pPr algn="ctr"/>
                      <a:r>
                        <a:rPr lang="en-US" sz="1050" dirty="0" smtClean="0"/>
                        <a:t>50</a:t>
                      </a:r>
                      <a:endParaRPr lang="en-US" sz="1050" dirty="0"/>
                    </a:p>
                  </a:txBody>
                  <a:tcPr/>
                </a:tc>
              </a:tr>
              <a:tr h="202319">
                <a:tc>
                  <a:txBody>
                    <a:bodyPr/>
                    <a:lstStyle/>
                    <a:p>
                      <a:r>
                        <a:rPr lang="en-US" sz="1050" dirty="0" smtClean="0"/>
                        <a:t>Portsmouth</a:t>
                      </a:r>
                      <a:endParaRPr lang="en-US" sz="1050" dirty="0"/>
                    </a:p>
                  </a:txBody>
                  <a:tcPr/>
                </a:tc>
                <a:tc>
                  <a:txBody>
                    <a:bodyPr/>
                    <a:lstStyle/>
                    <a:p>
                      <a:pPr algn="ctr"/>
                      <a:r>
                        <a:rPr lang="en-US" sz="1050" dirty="0" smtClean="0"/>
                        <a:t>51</a:t>
                      </a:r>
                      <a:endParaRPr lang="en-US" sz="1050" dirty="0"/>
                    </a:p>
                  </a:txBody>
                  <a:tcPr/>
                </a:tc>
              </a:tr>
              <a:tr h="202319">
                <a:tc>
                  <a:txBody>
                    <a:bodyPr/>
                    <a:lstStyle/>
                    <a:p>
                      <a:r>
                        <a:rPr lang="en-US" sz="1050" dirty="0" smtClean="0"/>
                        <a:t>Norfolk</a:t>
                      </a:r>
                      <a:endParaRPr lang="en-US" sz="1050" dirty="0"/>
                    </a:p>
                  </a:txBody>
                  <a:tcPr/>
                </a:tc>
                <a:tc>
                  <a:txBody>
                    <a:bodyPr/>
                    <a:lstStyle/>
                    <a:p>
                      <a:pPr algn="ctr"/>
                      <a:r>
                        <a:rPr lang="en-US" sz="1050" dirty="0" smtClean="0"/>
                        <a:t>119</a:t>
                      </a:r>
                      <a:endParaRPr lang="en-US" sz="1050" dirty="0"/>
                    </a:p>
                  </a:txBody>
                  <a:tcPr/>
                </a:tc>
              </a:tr>
              <a:tr h="202319">
                <a:tc>
                  <a:txBody>
                    <a:bodyPr/>
                    <a:lstStyle/>
                    <a:p>
                      <a:r>
                        <a:rPr lang="en-US" sz="1050" dirty="0" smtClean="0"/>
                        <a:t>King William*</a:t>
                      </a:r>
                      <a:endParaRPr lang="en-US" sz="1050" dirty="0"/>
                    </a:p>
                  </a:txBody>
                  <a:tcPr/>
                </a:tc>
                <a:tc>
                  <a:txBody>
                    <a:bodyPr/>
                    <a:lstStyle/>
                    <a:p>
                      <a:pPr algn="ctr"/>
                      <a:r>
                        <a:rPr lang="en-US" sz="1050" dirty="0" smtClean="0"/>
                        <a:t>14</a:t>
                      </a:r>
                      <a:endParaRPr lang="en-US" sz="1050" dirty="0"/>
                    </a:p>
                  </a:txBody>
                  <a:tcPr/>
                </a:tc>
              </a:tr>
            </a:tbl>
          </a:graphicData>
        </a:graphic>
      </p:graphicFrame>
      <p:sp>
        <p:nvSpPr>
          <p:cNvPr id="3" name="Rectangle 2"/>
          <p:cNvSpPr/>
          <p:nvPr/>
        </p:nvSpPr>
        <p:spPr>
          <a:xfrm>
            <a:off x="304800" y="268069"/>
            <a:ext cx="8610986" cy="646331"/>
          </a:xfrm>
          <a:prstGeom prst="rect">
            <a:avLst/>
          </a:prstGeom>
        </p:spPr>
        <p:txBody>
          <a:bodyPr wrap="square">
            <a:spAutoFit/>
          </a:bodyPr>
          <a:lstStyle/>
          <a:p>
            <a:r>
              <a:rPr lang="en-US" sz="3600" dirty="0">
                <a:solidFill>
                  <a:schemeClr val="bg2">
                    <a:lumMod val="25000"/>
                  </a:schemeClr>
                </a:solidFill>
                <a:latin typeface="+mj-lt"/>
              </a:rPr>
              <a:t>Storm surge and coastal flooding get worse</a:t>
            </a:r>
          </a:p>
        </p:txBody>
      </p:sp>
      <p:sp>
        <p:nvSpPr>
          <p:cNvPr id="4" name="TextBox 3"/>
          <p:cNvSpPr txBox="1"/>
          <p:nvPr/>
        </p:nvSpPr>
        <p:spPr>
          <a:xfrm>
            <a:off x="4572000" y="3124087"/>
            <a:ext cx="4191386" cy="1015663"/>
          </a:xfrm>
          <a:prstGeom prst="rect">
            <a:avLst/>
          </a:prstGeom>
          <a:noFill/>
        </p:spPr>
        <p:txBody>
          <a:bodyPr wrap="square" rtlCol="0">
            <a:spAutoFit/>
          </a:bodyPr>
          <a:lstStyle/>
          <a:p>
            <a:r>
              <a:rPr lang="en-US" sz="1000" dirty="0" smtClean="0"/>
              <a:t>Data from </a:t>
            </a:r>
            <a:r>
              <a:rPr lang="en-US" sz="1000" dirty="0"/>
              <a:t>Mitchell, M., C. Hershner, J. Herman, D. Schatt, E. </a:t>
            </a:r>
            <a:r>
              <a:rPr lang="en-US" sz="1000" dirty="0" err="1"/>
              <a:t>Eggington</a:t>
            </a:r>
            <a:r>
              <a:rPr lang="en-US" sz="1000" dirty="0"/>
              <a:t> and S. Stiles. 2013. Recurrent Flooding Study for Tidewater Virginia. Virginia Senate Document No. 3. Richmond, Virginia</a:t>
            </a:r>
            <a:r>
              <a:rPr lang="en-US" sz="1000" dirty="0" smtClean="0"/>
              <a:t>.</a:t>
            </a:r>
          </a:p>
          <a:p>
            <a:endParaRPr lang="en-US" sz="1000" dirty="0"/>
          </a:p>
          <a:p>
            <a:r>
              <a:rPr lang="en-US" sz="1000" dirty="0" smtClean="0"/>
              <a:t>* Indicates that the area is predicted to see greater than 30% increase in population by 2030</a:t>
            </a:r>
            <a:endParaRPr lang="en-US" sz="1000" dirty="0"/>
          </a:p>
        </p:txBody>
      </p:sp>
      <p:grpSp>
        <p:nvGrpSpPr>
          <p:cNvPr id="10" name="Group 9"/>
          <p:cNvGrpSpPr/>
          <p:nvPr/>
        </p:nvGrpSpPr>
        <p:grpSpPr>
          <a:xfrm>
            <a:off x="7010401" y="64894"/>
            <a:ext cx="1981199" cy="331027"/>
            <a:chOff x="76200" y="-35941"/>
            <a:chExt cx="4963033" cy="850394"/>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35941"/>
              <a:ext cx="1947676" cy="850394"/>
            </a:xfrm>
            <a:prstGeom prst="rect">
              <a:avLst/>
            </a:prstGeom>
          </p:spPr>
        </p:pic>
        <p:pic>
          <p:nvPicPr>
            <p:cNvPr id="12" name="Picture 2" descr="http://www.vims.edu/intranet/pubs/_images/75th_logo_rg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16326"/>
              <a:ext cx="3058033" cy="812932"/>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descr="Recurrent_Flooding_Study_web(6).pdf - Adobe Acrobat Pro"/>
          <p:cNvPicPr>
            <a:picLocks noChangeAspect="1"/>
          </p:cNvPicPr>
          <p:nvPr/>
        </p:nvPicPr>
        <p:blipFill rotWithShape="1">
          <a:blip r:embed="rId5">
            <a:extLst>
              <a:ext uri="{28A0092B-C50C-407E-A947-70E740481C1C}">
                <a14:useLocalDpi xmlns:a14="http://schemas.microsoft.com/office/drawing/2010/main" val="0"/>
              </a:ext>
            </a:extLst>
          </a:blip>
          <a:srcRect l="7521" t="37756" r="3746" b="18812"/>
          <a:stretch/>
        </p:blipFill>
        <p:spPr>
          <a:xfrm>
            <a:off x="4630867" y="4114687"/>
            <a:ext cx="4381307" cy="2555763"/>
          </a:xfrm>
          <a:prstGeom prst="rect">
            <a:avLst/>
          </a:prstGeom>
        </p:spPr>
      </p:pic>
    </p:spTree>
    <p:extLst>
      <p:ext uri="{BB962C8B-B14F-4D97-AF65-F5344CB8AC3E}">
        <p14:creationId xmlns:p14="http://schemas.microsoft.com/office/powerpoint/2010/main" val="24163641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6803" b="14831"/>
          <a:stretch/>
        </p:blipFill>
        <p:spPr bwMode="auto">
          <a:xfrm>
            <a:off x="3100812" y="457200"/>
            <a:ext cx="3052848" cy="2865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405" b="14796"/>
          <a:stretch/>
        </p:blipFill>
        <p:spPr bwMode="auto">
          <a:xfrm>
            <a:off x="258024" y="457200"/>
            <a:ext cx="3052848" cy="2883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548" b="15229"/>
          <a:stretch/>
        </p:blipFill>
        <p:spPr bwMode="auto">
          <a:xfrm>
            <a:off x="5943600" y="457200"/>
            <a:ext cx="3052848" cy="2859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58024" y="457200"/>
            <a:ext cx="8738424" cy="28592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514600" y="2895600"/>
            <a:ext cx="742511" cy="369332"/>
          </a:xfrm>
          <a:prstGeom prst="rect">
            <a:avLst/>
          </a:prstGeom>
          <a:noFill/>
        </p:spPr>
        <p:txBody>
          <a:bodyPr wrap="none" rtlCol="0">
            <a:spAutoFit/>
          </a:bodyPr>
          <a:lstStyle/>
          <a:p>
            <a:r>
              <a:rPr lang="en-US" dirty="0" smtClean="0"/>
              <a:t>1-2 </a:t>
            </a:r>
            <a:r>
              <a:rPr lang="en-US" dirty="0" err="1" smtClean="0"/>
              <a:t>ft</a:t>
            </a:r>
            <a:r>
              <a:rPr lang="en-US" dirty="0" smtClean="0"/>
              <a:t> </a:t>
            </a:r>
          </a:p>
        </p:txBody>
      </p:sp>
      <p:sp>
        <p:nvSpPr>
          <p:cNvPr id="9" name="TextBox 8"/>
          <p:cNvSpPr txBox="1"/>
          <p:nvPr/>
        </p:nvSpPr>
        <p:spPr>
          <a:xfrm>
            <a:off x="5334000" y="2895600"/>
            <a:ext cx="554960" cy="369332"/>
          </a:xfrm>
          <a:prstGeom prst="rect">
            <a:avLst/>
          </a:prstGeom>
          <a:noFill/>
        </p:spPr>
        <p:txBody>
          <a:bodyPr wrap="none" rtlCol="0">
            <a:spAutoFit/>
          </a:bodyPr>
          <a:lstStyle/>
          <a:p>
            <a:r>
              <a:rPr lang="en-US" dirty="0" smtClean="0"/>
              <a:t>3 </a:t>
            </a:r>
            <a:r>
              <a:rPr lang="en-US" dirty="0" err="1" smtClean="0"/>
              <a:t>ft</a:t>
            </a:r>
            <a:r>
              <a:rPr lang="en-US" dirty="0" smtClean="0"/>
              <a:t> </a:t>
            </a:r>
          </a:p>
        </p:txBody>
      </p:sp>
      <p:sp>
        <p:nvSpPr>
          <p:cNvPr id="10" name="TextBox 9"/>
          <p:cNvSpPr txBox="1"/>
          <p:nvPr/>
        </p:nvSpPr>
        <p:spPr>
          <a:xfrm>
            <a:off x="8360440" y="2895600"/>
            <a:ext cx="554960" cy="369332"/>
          </a:xfrm>
          <a:prstGeom prst="rect">
            <a:avLst/>
          </a:prstGeom>
          <a:noFill/>
        </p:spPr>
        <p:txBody>
          <a:bodyPr wrap="none" rtlCol="0">
            <a:spAutoFit/>
          </a:bodyPr>
          <a:lstStyle/>
          <a:p>
            <a:r>
              <a:rPr lang="en-US" dirty="0" smtClean="0"/>
              <a:t>5 </a:t>
            </a:r>
            <a:r>
              <a:rPr lang="en-US" dirty="0" err="1" smtClean="0"/>
              <a:t>ft</a:t>
            </a:r>
            <a:r>
              <a:rPr lang="en-US" dirty="0" smtClean="0"/>
              <a:t> </a:t>
            </a:r>
          </a:p>
        </p:txBody>
      </p:sp>
      <p:graphicFrame>
        <p:nvGraphicFramePr>
          <p:cNvPr id="6" name="Table 5"/>
          <p:cNvGraphicFramePr>
            <a:graphicFrameLocks noGrp="1"/>
          </p:cNvGraphicFramePr>
          <p:nvPr>
            <p:extLst>
              <p:ext uri="{D42A27DB-BD31-4B8C-83A1-F6EECF244321}">
                <p14:modId xmlns:p14="http://schemas.microsoft.com/office/powerpoint/2010/main" val="4130478866"/>
              </p:ext>
            </p:extLst>
          </p:nvPr>
        </p:nvGraphicFramePr>
        <p:xfrm>
          <a:off x="852914" y="3872865"/>
          <a:ext cx="7548643" cy="2451735"/>
        </p:xfrm>
        <a:graphic>
          <a:graphicData uri="http://schemas.openxmlformats.org/drawingml/2006/table">
            <a:tbl>
              <a:tblPr firstRow="1" firstCol="1">
                <a:tableStyleId>{3C2FFA5D-87B4-456A-9821-1D502468CF0F}</a:tableStyleId>
              </a:tblPr>
              <a:tblGrid>
                <a:gridCol w="1834165"/>
                <a:gridCol w="525894"/>
                <a:gridCol w="601021"/>
                <a:gridCol w="450766"/>
                <a:gridCol w="601021"/>
                <a:gridCol w="525894"/>
                <a:gridCol w="525894"/>
                <a:gridCol w="601021"/>
                <a:gridCol w="676149"/>
                <a:gridCol w="601021"/>
                <a:gridCol w="605797"/>
              </a:tblGrid>
              <a:tr h="190500">
                <a:tc>
                  <a:txBody>
                    <a:bodyPr/>
                    <a:lstStyle/>
                    <a:p>
                      <a:pPr algn="l" fontAlgn="b"/>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u="none" strike="noStrike">
                          <a:effectLst/>
                        </a:rPr>
                        <a:t>1 ft</a:t>
                      </a:r>
                      <a:endParaRPr lang="en-US" sz="1400" b="0" i="0" u="none" strike="noStrike">
                        <a:solidFill>
                          <a:srgbClr val="000000"/>
                        </a:solidFill>
                        <a:effectLst/>
                        <a:latin typeface="Calibri"/>
                      </a:endParaRPr>
                    </a:p>
                  </a:txBody>
                  <a:tcPr marL="9525" marR="9525" marT="9525" marB="0" anchor="b"/>
                </a:tc>
                <a:tc>
                  <a:txBody>
                    <a:bodyPr/>
                    <a:lstStyle/>
                    <a:p>
                      <a:pPr algn="ctr" fontAlgn="b"/>
                      <a:r>
                        <a:rPr lang="en-US" sz="1400" u="none" strike="noStrike">
                          <a:effectLst/>
                        </a:rPr>
                        <a:t>2 ft </a:t>
                      </a:r>
                      <a:endParaRPr lang="en-US" sz="1400" b="0" i="0" u="none" strike="noStrike">
                        <a:solidFill>
                          <a:srgbClr val="000000"/>
                        </a:solidFill>
                        <a:effectLst/>
                        <a:latin typeface="Calibri"/>
                      </a:endParaRPr>
                    </a:p>
                  </a:txBody>
                  <a:tcPr marL="9525" marR="9525" marT="9525" marB="0" anchor="b"/>
                </a:tc>
                <a:tc>
                  <a:txBody>
                    <a:bodyPr/>
                    <a:lstStyle/>
                    <a:p>
                      <a:pPr algn="ctr" fontAlgn="b"/>
                      <a:r>
                        <a:rPr lang="en-US" sz="1400" u="none" strike="noStrike">
                          <a:effectLst/>
                        </a:rPr>
                        <a:t>3 ft</a:t>
                      </a:r>
                      <a:endParaRPr lang="en-US" sz="1400" b="0" i="0" u="none" strike="noStrike">
                        <a:solidFill>
                          <a:srgbClr val="000000"/>
                        </a:solidFill>
                        <a:effectLst/>
                        <a:latin typeface="Calibri"/>
                      </a:endParaRPr>
                    </a:p>
                  </a:txBody>
                  <a:tcPr marL="9525" marR="9525" marT="9525" marB="0" anchor="b"/>
                </a:tc>
                <a:tc>
                  <a:txBody>
                    <a:bodyPr/>
                    <a:lstStyle/>
                    <a:p>
                      <a:pPr algn="ctr" fontAlgn="b"/>
                      <a:r>
                        <a:rPr lang="en-US" sz="1400" u="none" strike="noStrike">
                          <a:effectLst/>
                        </a:rPr>
                        <a:t>4 ft</a:t>
                      </a:r>
                      <a:endParaRPr lang="en-US" sz="1400" b="0" i="0" u="none" strike="noStrike">
                        <a:solidFill>
                          <a:srgbClr val="000000"/>
                        </a:solidFill>
                        <a:effectLst/>
                        <a:latin typeface="Calibri"/>
                      </a:endParaRPr>
                    </a:p>
                  </a:txBody>
                  <a:tcPr marL="9525" marR="9525" marT="9525" marB="0" anchor="b"/>
                </a:tc>
                <a:tc>
                  <a:txBody>
                    <a:bodyPr/>
                    <a:lstStyle/>
                    <a:p>
                      <a:pPr algn="ctr" fontAlgn="b"/>
                      <a:r>
                        <a:rPr lang="en-US" sz="1400" u="none" strike="noStrike">
                          <a:effectLst/>
                        </a:rPr>
                        <a:t>5 ft</a:t>
                      </a:r>
                      <a:endParaRPr lang="en-US" sz="1400" b="0" i="0" u="none" strike="noStrike">
                        <a:solidFill>
                          <a:srgbClr val="000000"/>
                        </a:solidFill>
                        <a:effectLst/>
                        <a:latin typeface="Calibri"/>
                      </a:endParaRPr>
                    </a:p>
                  </a:txBody>
                  <a:tcPr marL="9525" marR="9525" marT="9525" marB="0" anchor="b"/>
                </a:tc>
                <a:tc>
                  <a:txBody>
                    <a:bodyPr/>
                    <a:lstStyle/>
                    <a:p>
                      <a:pPr algn="ctr" fontAlgn="b"/>
                      <a:r>
                        <a:rPr lang="en-US" sz="1400" u="none" strike="noStrike">
                          <a:effectLst/>
                        </a:rPr>
                        <a:t>6 ft</a:t>
                      </a:r>
                      <a:endParaRPr lang="en-US" sz="1400" b="0" i="0" u="none" strike="noStrike">
                        <a:solidFill>
                          <a:srgbClr val="000000"/>
                        </a:solidFill>
                        <a:effectLst/>
                        <a:latin typeface="Calibri"/>
                      </a:endParaRPr>
                    </a:p>
                  </a:txBody>
                  <a:tcPr marL="9525" marR="9525" marT="9525" marB="0" anchor="b"/>
                </a:tc>
                <a:tc>
                  <a:txBody>
                    <a:bodyPr/>
                    <a:lstStyle/>
                    <a:p>
                      <a:pPr algn="ctr" fontAlgn="b"/>
                      <a:r>
                        <a:rPr lang="en-US" sz="1400" u="none" strike="noStrike">
                          <a:effectLst/>
                        </a:rPr>
                        <a:t>7 ft</a:t>
                      </a:r>
                      <a:endParaRPr lang="en-US" sz="1400" b="0" i="0" u="none" strike="noStrike">
                        <a:solidFill>
                          <a:srgbClr val="000000"/>
                        </a:solidFill>
                        <a:effectLst/>
                        <a:latin typeface="Calibri"/>
                      </a:endParaRPr>
                    </a:p>
                  </a:txBody>
                  <a:tcPr marL="9525" marR="9525" marT="9525" marB="0" anchor="b"/>
                </a:tc>
                <a:tc>
                  <a:txBody>
                    <a:bodyPr/>
                    <a:lstStyle/>
                    <a:p>
                      <a:pPr algn="ctr" fontAlgn="b"/>
                      <a:r>
                        <a:rPr lang="en-US" sz="1400" u="none" strike="noStrike" dirty="0">
                          <a:effectLst/>
                        </a:rPr>
                        <a:t>8 </a:t>
                      </a:r>
                      <a:r>
                        <a:rPr lang="en-US" sz="1400" u="none" strike="noStrike" dirty="0" err="1">
                          <a:effectLst/>
                        </a:rPr>
                        <a:t>ft</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u="none" strike="noStrike" dirty="0">
                          <a:effectLst/>
                        </a:rPr>
                        <a:t>9 </a:t>
                      </a:r>
                      <a:r>
                        <a:rPr lang="en-US" sz="1400" u="none" strike="noStrike" dirty="0" err="1">
                          <a:effectLst/>
                        </a:rPr>
                        <a:t>ft</a:t>
                      </a:r>
                      <a:endParaRPr lang="en-US" sz="1400" b="0" i="0" u="none" strike="noStrike" dirty="0">
                        <a:solidFill>
                          <a:srgbClr val="000000"/>
                        </a:solidFill>
                        <a:effectLst/>
                        <a:latin typeface="Calibri"/>
                      </a:endParaRPr>
                    </a:p>
                  </a:txBody>
                  <a:tcPr marL="9525" marR="9525" marT="9525" marB="0" anchor="b"/>
                </a:tc>
                <a:tc>
                  <a:txBody>
                    <a:bodyPr/>
                    <a:lstStyle/>
                    <a:p>
                      <a:pPr algn="ctr" fontAlgn="b"/>
                      <a:r>
                        <a:rPr lang="en-US" sz="1400" u="none" strike="noStrike">
                          <a:effectLst/>
                        </a:rPr>
                        <a:t>10 ft</a:t>
                      </a:r>
                      <a:endParaRPr lang="en-US" sz="1400" b="0" i="0" u="none" strike="noStrike">
                        <a:solidFill>
                          <a:srgbClr val="000000"/>
                        </a:solidFill>
                        <a:effectLst/>
                        <a:latin typeface="Calibri"/>
                      </a:endParaRPr>
                    </a:p>
                  </a:txBody>
                  <a:tcPr marL="9525" marR="9525" marT="9525" marB="0" anchor="b"/>
                </a:tc>
              </a:tr>
              <a:tr h="190500">
                <a:tc>
                  <a:txBody>
                    <a:bodyPr/>
                    <a:lstStyle/>
                    <a:p>
                      <a:pPr algn="l" fontAlgn="b"/>
                      <a:r>
                        <a:rPr lang="en-US" sz="1400" u="none" strike="noStrike">
                          <a:effectLst/>
                        </a:rPr>
                        <a:t>Accomack County</a:t>
                      </a:r>
                      <a:endParaRPr lang="en-US" sz="1400" b="0" i="0" u="none" strike="noStrike">
                        <a:solidFill>
                          <a:srgbClr val="000000"/>
                        </a:solidFill>
                        <a:effectLst/>
                        <a:latin typeface="Arial"/>
                      </a:endParaRPr>
                    </a:p>
                  </a:txBody>
                  <a:tcPr marL="9525" marR="9525" marT="9525" marB="0" anchor="b"/>
                </a:tc>
                <a:tc>
                  <a:txBody>
                    <a:bodyPr/>
                    <a:lstStyle/>
                    <a:p>
                      <a:pPr algn="r" fontAlgn="b"/>
                      <a:r>
                        <a:rPr lang="en-US" sz="1400" u="none" strike="noStrike">
                          <a:effectLst/>
                        </a:rPr>
                        <a:t>7.7</a:t>
                      </a:r>
                      <a:endParaRPr lang="en-US" sz="1400" b="0" i="0" u="none" strike="noStrike">
                        <a:solidFill>
                          <a:srgbClr val="000000"/>
                        </a:solidFill>
                        <a:effectLst/>
                        <a:latin typeface="Calibri"/>
                      </a:endParaRPr>
                    </a:p>
                  </a:txBody>
                  <a:tcPr marL="9525" marR="9525" marT="9525" marB="0" anchor="b"/>
                </a:tc>
                <a:tc>
                  <a:txBody>
                    <a:bodyPr/>
                    <a:lstStyle/>
                    <a:p>
                      <a:pPr algn="r" fontAlgn="b"/>
                      <a:r>
                        <a:rPr lang="en-US" sz="1400" u="none" strike="noStrike">
                          <a:effectLst/>
                        </a:rPr>
                        <a:t>7.7</a:t>
                      </a:r>
                      <a:endParaRPr lang="en-US" sz="1400" b="0" i="0" u="none" strike="noStrike">
                        <a:solidFill>
                          <a:srgbClr val="000000"/>
                        </a:solidFill>
                        <a:effectLst/>
                        <a:latin typeface="Calibri"/>
                      </a:endParaRPr>
                    </a:p>
                  </a:txBody>
                  <a:tcPr marL="9525" marR="9525" marT="9525" marB="0" anchor="b"/>
                </a:tc>
                <a:tc>
                  <a:txBody>
                    <a:bodyPr/>
                    <a:lstStyle/>
                    <a:p>
                      <a:pPr algn="r" fontAlgn="b"/>
                      <a:r>
                        <a:rPr lang="en-US" sz="1400" u="none" strike="noStrike">
                          <a:effectLst/>
                        </a:rPr>
                        <a:t>7.7</a:t>
                      </a:r>
                      <a:endParaRPr lang="en-US" sz="1400" b="0" i="0" u="none" strike="noStrike">
                        <a:solidFill>
                          <a:srgbClr val="000000"/>
                        </a:solidFill>
                        <a:effectLst/>
                        <a:latin typeface="Calibri"/>
                      </a:endParaRPr>
                    </a:p>
                  </a:txBody>
                  <a:tcPr marL="9525" marR="9525" marT="9525" marB="0" anchor="b"/>
                </a:tc>
                <a:tc>
                  <a:txBody>
                    <a:bodyPr/>
                    <a:lstStyle/>
                    <a:p>
                      <a:pPr algn="r" fontAlgn="b"/>
                      <a:r>
                        <a:rPr lang="en-US" sz="1400" u="none" strike="noStrike">
                          <a:effectLst/>
                        </a:rPr>
                        <a:t>7.7</a:t>
                      </a:r>
                      <a:endParaRPr lang="en-US" sz="1400" b="0" i="0" u="none" strike="noStrike">
                        <a:solidFill>
                          <a:srgbClr val="000000"/>
                        </a:solidFill>
                        <a:effectLst/>
                        <a:latin typeface="Calibri"/>
                      </a:endParaRPr>
                    </a:p>
                  </a:txBody>
                  <a:tcPr marL="9525" marR="9525" marT="9525" marB="0" anchor="b"/>
                </a:tc>
                <a:tc>
                  <a:txBody>
                    <a:bodyPr/>
                    <a:lstStyle/>
                    <a:p>
                      <a:pPr algn="r" fontAlgn="b"/>
                      <a:r>
                        <a:rPr lang="en-US" sz="1400" u="none" strike="noStrike">
                          <a:effectLst/>
                        </a:rPr>
                        <a:t>15.4</a:t>
                      </a:r>
                      <a:endParaRPr lang="en-US" sz="1400" b="0" i="0" u="none" strike="noStrike">
                        <a:solidFill>
                          <a:srgbClr val="000000"/>
                        </a:solidFill>
                        <a:effectLst/>
                        <a:latin typeface="Calibri"/>
                      </a:endParaRPr>
                    </a:p>
                  </a:txBody>
                  <a:tcPr marL="9525" marR="9525" marT="9525" marB="0" anchor="b"/>
                </a:tc>
                <a:tc>
                  <a:txBody>
                    <a:bodyPr/>
                    <a:lstStyle/>
                    <a:p>
                      <a:pPr algn="r" fontAlgn="b"/>
                      <a:r>
                        <a:rPr lang="en-US" sz="1400" u="none" strike="noStrike">
                          <a:effectLst/>
                        </a:rPr>
                        <a:t>23.1</a:t>
                      </a:r>
                      <a:endParaRPr lang="en-US" sz="1400" b="0" i="0" u="none" strike="noStrike">
                        <a:solidFill>
                          <a:srgbClr val="000000"/>
                        </a:solidFill>
                        <a:effectLst/>
                        <a:latin typeface="Calibri"/>
                      </a:endParaRPr>
                    </a:p>
                  </a:txBody>
                  <a:tcPr marL="9525" marR="9525" marT="9525" marB="0" anchor="b"/>
                </a:tc>
                <a:tc>
                  <a:txBody>
                    <a:bodyPr/>
                    <a:lstStyle/>
                    <a:p>
                      <a:pPr algn="r" fontAlgn="b"/>
                      <a:r>
                        <a:rPr lang="en-US" sz="1400" u="none" strike="noStrike">
                          <a:effectLst/>
                        </a:rPr>
                        <a:t>23.1</a:t>
                      </a:r>
                      <a:endParaRPr lang="en-US" sz="1400" b="0" i="0" u="none" strike="noStrike">
                        <a:solidFill>
                          <a:srgbClr val="000000"/>
                        </a:solidFill>
                        <a:effectLst/>
                        <a:latin typeface="Calibri"/>
                      </a:endParaRPr>
                    </a:p>
                  </a:txBody>
                  <a:tcPr marL="9525" marR="9525" marT="9525" marB="0" anchor="b"/>
                </a:tc>
                <a:tc>
                  <a:txBody>
                    <a:bodyPr/>
                    <a:lstStyle/>
                    <a:p>
                      <a:pPr algn="r" fontAlgn="b"/>
                      <a:r>
                        <a:rPr lang="en-US" sz="1400" u="none" strike="noStrike">
                          <a:effectLst/>
                        </a:rPr>
                        <a:t>23.1</a:t>
                      </a:r>
                      <a:endParaRPr lang="en-US" sz="1400" b="0" i="0" u="none" strike="noStrike">
                        <a:solidFill>
                          <a:srgbClr val="000000"/>
                        </a:solidFill>
                        <a:effectLst/>
                        <a:latin typeface="Calibri"/>
                      </a:endParaRPr>
                    </a:p>
                  </a:txBody>
                  <a:tcPr marL="9525" marR="9525" marT="9525" marB="0" anchor="b"/>
                </a:tc>
                <a:tc>
                  <a:txBody>
                    <a:bodyPr/>
                    <a:lstStyle/>
                    <a:p>
                      <a:pPr algn="r" fontAlgn="b"/>
                      <a:r>
                        <a:rPr lang="en-US" sz="1400" u="none" strike="noStrike" dirty="0">
                          <a:effectLst/>
                        </a:rPr>
                        <a:t>23.1</a:t>
                      </a:r>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23.1</a:t>
                      </a:r>
                      <a:endParaRPr lang="en-US" sz="1400" b="0" i="0" u="none" strike="noStrike" dirty="0">
                        <a:solidFill>
                          <a:srgbClr val="000000"/>
                        </a:solidFill>
                        <a:effectLst/>
                        <a:latin typeface="Calibri"/>
                      </a:endParaRPr>
                    </a:p>
                  </a:txBody>
                  <a:tcPr marL="9525" marR="9525" marT="9525" marB="0" anchor="b"/>
                </a:tc>
              </a:tr>
              <a:tr h="190500">
                <a:tc>
                  <a:txBody>
                    <a:bodyPr/>
                    <a:lstStyle/>
                    <a:p>
                      <a:pPr algn="l" fontAlgn="b"/>
                      <a:r>
                        <a:rPr lang="en-US" sz="1400" u="none" strike="noStrike">
                          <a:effectLst/>
                        </a:rPr>
                        <a:t>Virginia Beach city</a:t>
                      </a:r>
                      <a:endParaRPr lang="en-US" sz="1400" b="0" i="0" u="none" strike="noStrike">
                        <a:solidFill>
                          <a:srgbClr val="000000"/>
                        </a:solidFill>
                        <a:effectLst/>
                        <a:latin typeface="Arial"/>
                      </a:endParaRPr>
                    </a:p>
                  </a:txBody>
                  <a:tcPr marL="9525" marR="9525" marT="9525" marB="0" anchor="b"/>
                </a:tc>
                <a:tc>
                  <a:txBody>
                    <a:bodyPr/>
                    <a:lstStyle/>
                    <a:p>
                      <a:pPr algn="l" fontAlgn="b"/>
                      <a:endParaRPr lang="en-US" sz="1400" b="0" i="0" u="none" strike="noStrike">
                        <a:solidFill>
                          <a:srgbClr val="000000"/>
                        </a:solidFill>
                        <a:effectLst/>
                        <a:latin typeface="Calibri"/>
                      </a:endParaRPr>
                    </a:p>
                  </a:txBody>
                  <a:tcPr marL="9525" marR="9525" marT="9525" marB="0" anchor="b"/>
                </a:tc>
                <a:tc>
                  <a:txBody>
                    <a:bodyPr/>
                    <a:lstStyle/>
                    <a:p>
                      <a:pPr algn="l" fontAlgn="b"/>
                      <a:endParaRPr lang="en-US" sz="1400" b="0" i="0" u="none" strike="noStrike">
                        <a:solidFill>
                          <a:srgbClr val="000000"/>
                        </a:solidFill>
                        <a:effectLst/>
                        <a:latin typeface="Calibri"/>
                      </a:endParaRPr>
                    </a:p>
                  </a:txBody>
                  <a:tcPr marL="9525" marR="9525" marT="9525" marB="0" anchor="b"/>
                </a:tc>
                <a:tc>
                  <a:txBody>
                    <a:bodyPr/>
                    <a:lstStyle/>
                    <a:p>
                      <a:pPr algn="r" fontAlgn="b"/>
                      <a:r>
                        <a:rPr lang="en-US" sz="1400" u="none" strike="noStrike">
                          <a:effectLst/>
                        </a:rPr>
                        <a:t>1.1</a:t>
                      </a:r>
                      <a:endParaRPr lang="en-US" sz="1400" b="0" i="0" u="none" strike="noStrike">
                        <a:solidFill>
                          <a:srgbClr val="000000"/>
                        </a:solidFill>
                        <a:effectLst/>
                        <a:latin typeface="Calibri"/>
                      </a:endParaRPr>
                    </a:p>
                  </a:txBody>
                  <a:tcPr marL="9525" marR="9525" marT="9525" marB="0" anchor="b"/>
                </a:tc>
                <a:tc>
                  <a:txBody>
                    <a:bodyPr/>
                    <a:lstStyle/>
                    <a:p>
                      <a:pPr algn="r" fontAlgn="b"/>
                      <a:r>
                        <a:rPr lang="en-US" sz="1400" u="none" strike="noStrike">
                          <a:effectLst/>
                        </a:rPr>
                        <a:t>1.1</a:t>
                      </a:r>
                      <a:endParaRPr lang="en-US" sz="1400" b="0" i="0" u="none" strike="noStrike">
                        <a:solidFill>
                          <a:srgbClr val="000000"/>
                        </a:solidFill>
                        <a:effectLst/>
                        <a:latin typeface="Calibri"/>
                      </a:endParaRPr>
                    </a:p>
                  </a:txBody>
                  <a:tcPr marL="9525" marR="9525" marT="9525" marB="0" anchor="b"/>
                </a:tc>
                <a:tc>
                  <a:txBody>
                    <a:bodyPr/>
                    <a:lstStyle/>
                    <a:p>
                      <a:pPr algn="r" fontAlgn="b"/>
                      <a:r>
                        <a:rPr lang="en-US" sz="1400" u="none" strike="noStrike">
                          <a:effectLst/>
                        </a:rPr>
                        <a:t>1.1</a:t>
                      </a:r>
                      <a:endParaRPr lang="en-US" sz="1400" b="0" i="0" u="none" strike="noStrike">
                        <a:solidFill>
                          <a:srgbClr val="000000"/>
                        </a:solidFill>
                        <a:effectLst/>
                        <a:latin typeface="Calibri"/>
                      </a:endParaRPr>
                    </a:p>
                  </a:txBody>
                  <a:tcPr marL="9525" marR="9525" marT="9525" marB="0" anchor="b"/>
                </a:tc>
                <a:tc>
                  <a:txBody>
                    <a:bodyPr/>
                    <a:lstStyle/>
                    <a:p>
                      <a:pPr algn="r" fontAlgn="b"/>
                      <a:r>
                        <a:rPr lang="en-US" sz="1400" u="none" strike="noStrike">
                          <a:effectLst/>
                        </a:rPr>
                        <a:t>3.4</a:t>
                      </a:r>
                      <a:endParaRPr lang="en-US" sz="1400" b="0" i="0" u="none" strike="noStrike">
                        <a:solidFill>
                          <a:srgbClr val="000000"/>
                        </a:solidFill>
                        <a:effectLst/>
                        <a:latin typeface="Calibri"/>
                      </a:endParaRPr>
                    </a:p>
                  </a:txBody>
                  <a:tcPr marL="9525" marR="9525" marT="9525" marB="0" anchor="b"/>
                </a:tc>
                <a:tc>
                  <a:txBody>
                    <a:bodyPr/>
                    <a:lstStyle/>
                    <a:p>
                      <a:pPr algn="r" fontAlgn="b"/>
                      <a:r>
                        <a:rPr lang="en-US" sz="1400" u="none" strike="noStrike">
                          <a:effectLst/>
                        </a:rPr>
                        <a:t>5.6</a:t>
                      </a:r>
                      <a:endParaRPr lang="en-US" sz="1400" b="0" i="0" u="none" strike="noStrike">
                        <a:solidFill>
                          <a:srgbClr val="000000"/>
                        </a:solidFill>
                        <a:effectLst/>
                        <a:latin typeface="Calibri"/>
                      </a:endParaRPr>
                    </a:p>
                  </a:txBody>
                  <a:tcPr marL="9525" marR="9525" marT="9525" marB="0" anchor="b"/>
                </a:tc>
                <a:tc>
                  <a:txBody>
                    <a:bodyPr/>
                    <a:lstStyle/>
                    <a:p>
                      <a:pPr algn="r" fontAlgn="b"/>
                      <a:r>
                        <a:rPr lang="en-US" sz="1400" u="none" strike="noStrike">
                          <a:effectLst/>
                        </a:rPr>
                        <a:t>7.9</a:t>
                      </a:r>
                      <a:endParaRPr lang="en-US" sz="1400" b="0" i="0" u="none" strike="noStrike">
                        <a:solidFill>
                          <a:srgbClr val="000000"/>
                        </a:solidFill>
                        <a:effectLst/>
                        <a:latin typeface="Calibri"/>
                      </a:endParaRPr>
                    </a:p>
                  </a:txBody>
                  <a:tcPr marL="9525" marR="9525" marT="9525" marB="0" anchor="b"/>
                </a:tc>
                <a:tc>
                  <a:txBody>
                    <a:bodyPr/>
                    <a:lstStyle/>
                    <a:p>
                      <a:pPr algn="r" fontAlgn="b"/>
                      <a:r>
                        <a:rPr lang="en-US" sz="1400" u="none" strike="noStrike">
                          <a:effectLst/>
                        </a:rPr>
                        <a:t>11.2</a:t>
                      </a:r>
                      <a:endParaRPr lang="en-US" sz="1400" b="0" i="0" u="none" strike="noStrike">
                        <a:solidFill>
                          <a:srgbClr val="000000"/>
                        </a:solidFill>
                        <a:effectLst/>
                        <a:latin typeface="Calibri"/>
                      </a:endParaRPr>
                    </a:p>
                  </a:txBody>
                  <a:tcPr marL="9525" marR="9525" marT="9525" marB="0" anchor="b"/>
                </a:tc>
                <a:tc>
                  <a:txBody>
                    <a:bodyPr/>
                    <a:lstStyle/>
                    <a:p>
                      <a:pPr algn="r" fontAlgn="b"/>
                      <a:r>
                        <a:rPr lang="en-US" sz="1400" u="none" strike="noStrike" dirty="0">
                          <a:effectLst/>
                        </a:rPr>
                        <a:t>18</a:t>
                      </a:r>
                      <a:endParaRPr lang="en-US" sz="1400" b="0" i="0" u="none" strike="noStrike" dirty="0">
                        <a:solidFill>
                          <a:srgbClr val="000000"/>
                        </a:solidFill>
                        <a:effectLst/>
                        <a:latin typeface="Calibri"/>
                      </a:endParaRPr>
                    </a:p>
                  </a:txBody>
                  <a:tcPr marL="9525" marR="9525" marT="9525" marB="0" anchor="b"/>
                </a:tc>
              </a:tr>
              <a:tr h="190500">
                <a:tc>
                  <a:txBody>
                    <a:bodyPr/>
                    <a:lstStyle/>
                    <a:p>
                      <a:pPr algn="l" fontAlgn="b"/>
                      <a:r>
                        <a:rPr lang="en-US" sz="1400" u="none" strike="noStrike">
                          <a:effectLst/>
                        </a:rPr>
                        <a:t>Norfolk city</a:t>
                      </a:r>
                      <a:endParaRPr lang="en-US" sz="1400" b="0" i="0" u="none" strike="noStrike">
                        <a:solidFill>
                          <a:srgbClr val="000000"/>
                        </a:solidFill>
                        <a:effectLst/>
                        <a:latin typeface="Arial"/>
                      </a:endParaRPr>
                    </a:p>
                  </a:txBody>
                  <a:tcPr marL="9525" marR="9525" marT="9525" marB="0" anchor="b"/>
                </a:tc>
                <a:tc>
                  <a:txBody>
                    <a:bodyPr/>
                    <a:lstStyle/>
                    <a:p>
                      <a:pPr algn="l" fontAlgn="b"/>
                      <a:endParaRPr lang="en-US" sz="1400" b="0" i="0" u="none" strike="noStrike">
                        <a:solidFill>
                          <a:srgbClr val="000000"/>
                        </a:solidFill>
                        <a:effectLst/>
                        <a:latin typeface="Calibri"/>
                      </a:endParaRPr>
                    </a:p>
                  </a:txBody>
                  <a:tcPr marL="9525" marR="9525" marT="9525" marB="0" anchor="b"/>
                </a:tc>
                <a:tc>
                  <a:txBody>
                    <a:bodyPr/>
                    <a:lstStyle/>
                    <a:p>
                      <a:pPr algn="l" fontAlgn="b"/>
                      <a:endParaRPr lang="en-US" sz="1400" b="0" i="0" u="none" strike="noStrike">
                        <a:solidFill>
                          <a:srgbClr val="000000"/>
                        </a:solidFill>
                        <a:effectLst/>
                        <a:latin typeface="Calibri"/>
                      </a:endParaRPr>
                    </a:p>
                  </a:txBody>
                  <a:tcPr marL="9525" marR="9525" marT="9525" marB="0" anchor="b"/>
                </a:tc>
                <a:tc>
                  <a:txBody>
                    <a:bodyPr/>
                    <a:lstStyle/>
                    <a:p>
                      <a:pPr algn="r" fontAlgn="b"/>
                      <a:r>
                        <a:rPr lang="en-US" sz="1400" u="none" strike="noStrike">
                          <a:effectLst/>
                        </a:rPr>
                        <a:t>1.6</a:t>
                      </a:r>
                      <a:endParaRPr lang="en-US" sz="1400" b="0" i="0" u="none" strike="noStrike">
                        <a:solidFill>
                          <a:srgbClr val="000000"/>
                        </a:solidFill>
                        <a:effectLst/>
                        <a:latin typeface="Calibri"/>
                      </a:endParaRPr>
                    </a:p>
                  </a:txBody>
                  <a:tcPr marL="9525" marR="9525" marT="9525" marB="0" anchor="b"/>
                </a:tc>
                <a:tc>
                  <a:txBody>
                    <a:bodyPr/>
                    <a:lstStyle/>
                    <a:p>
                      <a:pPr algn="r" fontAlgn="b"/>
                      <a:r>
                        <a:rPr lang="en-US" sz="1400" u="none" strike="noStrike">
                          <a:effectLst/>
                        </a:rPr>
                        <a:t>3.3</a:t>
                      </a:r>
                      <a:endParaRPr lang="en-US" sz="1400" b="0" i="0" u="none" strike="noStrike">
                        <a:solidFill>
                          <a:srgbClr val="000000"/>
                        </a:solidFill>
                        <a:effectLst/>
                        <a:latin typeface="Calibri"/>
                      </a:endParaRPr>
                    </a:p>
                  </a:txBody>
                  <a:tcPr marL="9525" marR="9525" marT="9525" marB="0" anchor="b"/>
                </a:tc>
                <a:tc>
                  <a:txBody>
                    <a:bodyPr/>
                    <a:lstStyle/>
                    <a:p>
                      <a:pPr algn="r" fontAlgn="b"/>
                      <a:r>
                        <a:rPr lang="en-US" sz="1400" u="none" strike="noStrike">
                          <a:effectLst/>
                        </a:rPr>
                        <a:t>4.9</a:t>
                      </a:r>
                      <a:endParaRPr lang="en-US" sz="1400" b="0" i="0" u="none" strike="noStrike">
                        <a:solidFill>
                          <a:srgbClr val="000000"/>
                        </a:solidFill>
                        <a:effectLst/>
                        <a:latin typeface="Calibri"/>
                      </a:endParaRPr>
                    </a:p>
                  </a:txBody>
                  <a:tcPr marL="9525" marR="9525" marT="9525" marB="0" anchor="b"/>
                </a:tc>
                <a:tc>
                  <a:txBody>
                    <a:bodyPr/>
                    <a:lstStyle/>
                    <a:p>
                      <a:pPr algn="r" fontAlgn="b"/>
                      <a:r>
                        <a:rPr lang="en-US" sz="1400" u="none" strike="noStrike">
                          <a:effectLst/>
                        </a:rPr>
                        <a:t>6.6</a:t>
                      </a:r>
                      <a:endParaRPr lang="en-US" sz="1400" b="0" i="0" u="none" strike="noStrike">
                        <a:solidFill>
                          <a:srgbClr val="000000"/>
                        </a:solidFill>
                        <a:effectLst/>
                        <a:latin typeface="Calibri"/>
                      </a:endParaRPr>
                    </a:p>
                  </a:txBody>
                  <a:tcPr marL="9525" marR="9525" marT="9525" marB="0" anchor="b"/>
                </a:tc>
                <a:tc>
                  <a:txBody>
                    <a:bodyPr/>
                    <a:lstStyle/>
                    <a:p>
                      <a:pPr algn="r" fontAlgn="b"/>
                      <a:r>
                        <a:rPr lang="en-US" sz="1400" u="none" strike="noStrike">
                          <a:effectLst/>
                        </a:rPr>
                        <a:t>9.8</a:t>
                      </a:r>
                      <a:endParaRPr lang="en-US" sz="1400" b="0" i="0" u="none" strike="noStrike">
                        <a:solidFill>
                          <a:srgbClr val="000000"/>
                        </a:solidFill>
                        <a:effectLst/>
                        <a:latin typeface="Calibri"/>
                      </a:endParaRPr>
                    </a:p>
                  </a:txBody>
                  <a:tcPr marL="9525" marR="9525" marT="9525" marB="0" anchor="b"/>
                </a:tc>
                <a:tc>
                  <a:txBody>
                    <a:bodyPr/>
                    <a:lstStyle/>
                    <a:p>
                      <a:pPr algn="r" fontAlgn="b"/>
                      <a:r>
                        <a:rPr lang="en-US" sz="1400" u="none" strike="noStrike">
                          <a:effectLst/>
                        </a:rPr>
                        <a:t>14.8</a:t>
                      </a:r>
                      <a:endParaRPr lang="en-US" sz="1400" b="0" i="0" u="none" strike="noStrike">
                        <a:solidFill>
                          <a:srgbClr val="000000"/>
                        </a:solidFill>
                        <a:effectLst/>
                        <a:latin typeface="Calibri"/>
                      </a:endParaRPr>
                    </a:p>
                  </a:txBody>
                  <a:tcPr marL="9525" marR="9525" marT="9525" marB="0" anchor="b"/>
                </a:tc>
                <a:tc>
                  <a:txBody>
                    <a:bodyPr/>
                    <a:lstStyle/>
                    <a:p>
                      <a:pPr algn="r" fontAlgn="b"/>
                      <a:r>
                        <a:rPr lang="en-US" sz="1400" u="none" strike="noStrike">
                          <a:effectLst/>
                        </a:rPr>
                        <a:t>26.2</a:t>
                      </a:r>
                      <a:endParaRPr lang="en-US" sz="1400" b="0" i="0" u="none" strike="noStrike">
                        <a:solidFill>
                          <a:srgbClr val="000000"/>
                        </a:solidFill>
                        <a:effectLst/>
                        <a:latin typeface="Calibri"/>
                      </a:endParaRPr>
                    </a:p>
                  </a:txBody>
                  <a:tcPr marL="9525" marR="9525" marT="9525" marB="0" anchor="b"/>
                </a:tc>
                <a:tc>
                  <a:txBody>
                    <a:bodyPr/>
                    <a:lstStyle/>
                    <a:p>
                      <a:pPr algn="r" fontAlgn="b"/>
                      <a:r>
                        <a:rPr lang="en-US" sz="1400" u="none" strike="noStrike" dirty="0">
                          <a:effectLst/>
                        </a:rPr>
                        <a:t>42.6</a:t>
                      </a:r>
                      <a:endParaRPr lang="en-US" sz="1400" b="0" i="0" u="none" strike="noStrike" dirty="0">
                        <a:solidFill>
                          <a:srgbClr val="000000"/>
                        </a:solidFill>
                        <a:effectLst/>
                        <a:latin typeface="Calibri"/>
                      </a:endParaRPr>
                    </a:p>
                  </a:txBody>
                  <a:tcPr marL="9525" marR="9525" marT="9525" marB="0" anchor="b"/>
                </a:tc>
              </a:tr>
              <a:tr h="190500">
                <a:tc>
                  <a:txBody>
                    <a:bodyPr/>
                    <a:lstStyle/>
                    <a:p>
                      <a:pPr algn="l" fontAlgn="b"/>
                      <a:r>
                        <a:rPr lang="en-US" sz="1400" u="none" strike="noStrike">
                          <a:effectLst/>
                        </a:rPr>
                        <a:t>Chesapeake city</a:t>
                      </a:r>
                      <a:endParaRPr lang="en-US" sz="1400" b="0" i="0" u="none" strike="noStrike">
                        <a:solidFill>
                          <a:srgbClr val="000000"/>
                        </a:solidFill>
                        <a:effectLst/>
                        <a:latin typeface="Arial"/>
                      </a:endParaRPr>
                    </a:p>
                  </a:txBody>
                  <a:tcPr marL="9525" marR="9525" marT="9525" marB="0" anchor="b"/>
                </a:tc>
                <a:tc>
                  <a:txBody>
                    <a:bodyPr/>
                    <a:lstStyle/>
                    <a:p>
                      <a:pPr algn="l" fontAlgn="b"/>
                      <a:endParaRPr lang="en-US" sz="1400" b="0" i="0" u="none" strike="noStrike">
                        <a:solidFill>
                          <a:srgbClr val="000000"/>
                        </a:solidFill>
                        <a:effectLst/>
                        <a:latin typeface="Calibri"/>
                      </a:endParaRPr>
                    </a:p>
                  </a:txBody>
                  <a:tcPr marL="9525" marR="9525" marT="9525" marB="0" anchor="b"/>
                </a:tc>
                <a:tc>
                  <a:txBody>
                    <a:bodyPr/>
                    <a:lstStyle/>
                    <a:p>
                      <a:pPr algn="l" fontAlgn="b"/>
                      <a:endParaRPr lang="en-US" sz="1400" b="0" i="0" u="none" strike="noStrike">
                        <a:solidFill>
                          <a:srgbClr val="000000"/>
                        </a:solidFill>
                        <a:effectLst/>
                        <a:latin typeface="Calibri"/>
                      </a:endParaRPr>
                    </a:p>
                  </a:txBody>
                  <a:tcPr marL="9525" marR="9525" marT="9525" marB="0" anchor="b"/>
                </a:tc>
                <a:tc>
                  <a:txBody>
                    <a:bodyPr/>
                    <a:lstStyle/>
                    <a:p>
                      <a:pPr algn="l" fontAlgn="b"/>
                      <a:endParaRPr lang="en-US" sz="1400" b="0" i="0" u="none" strike="noStrike">
                        <a:solidFill>
                          <a:srgbClr val="000000"/>
                        </a:solidFill>
                        <a:effectLst/>
                        <a:latin typeface="Calibri"/>
                      </a:endParaRPr>
                    </a:p>
                  </a:txBody>
                  <a:tcPr marL="9525" marR="9525" marT="9525" marB="0" anchor="b"/>
                </a:tc>
                <a:tc>
                  <a:txBody>
                    <a:bodyPr/>
                    <a:lstStyle/>
                    <a:p>
                      <a:pPr algn="l" fontAlgn="b"/>
                      <a:endParaRPr lang="en-US" sz="1400" b="0" i="0" u="none" strike="noStrike">
                        <a:solidFill>
                          <a:srgbClr val="000000"/>
                        </a:solidFill>
                        <a:effectLst/>
                        <a:latin typeface="Calibri"/>
                      </a:endParaRPr>
                    </a:p>
                  </a:txBody>
                  <a:tcPr marL="9525" marR="9525" marT="9525" marB="0" anchor="b"/>
                </a:tc>
                <a:tc>
                  <a:txBody>
                    <a:bodyPr/>
                    <a:lstStyle/>
                    <a:p>
                      <a:pPr algn="r" fontAlgn="b"/>
                      <a:r>
                        <a:rPr lang="en-US" sz="1400" u="none" strike="noStrike">
                          <a:effectLst/>
                        </a:rPr>
                        <a:t>1.9</a:t>
                      </a:r>
                      <a:endParaRPr lang="en-US" sz="1400" b="0" i="0" u="none" strike="noStrike">
                        <a:solidFill>
                          <a:srgbClr val="000000"/>
                        </a:solidFill>
                        <a:effectLst/>
                        <a:latin typeface="Calibri"/>
                      </a:endParaRPr>
                    </a:p>
                  </a:txBody>
                  <a:tcPr marL="9525" marR="9525" marT="9525" marB="0" anchor="b"/>
                </a:tc>
                <a:tc>
                  <a:txBody>
                    <a:bodyPr/>
                    <a:lstStyle/>
                    <a:p>
                      <a:pPr algn="r" fontAlgn="b"/>
                      <a:r>
                        <a:rPr lang="en-US" sz="1400" u="none" strike="noStrike">
                          <a:effectLst/>
                        </a:rPr>
                        <a:t>1.9</a:t>
                      </a:r>
                      <a:endParaRPr lang="en-US" sz="1400" b="0" i="0" u="none" strike="noStrike">
                        <a:solidFill>
                          <a:srgbClr val="000000"/>
                        </a:solidFill>
                        <a:effectLst/>
                        <a:latin typeface="Calibri"/>
                      </a:endParaRPr>
                    </a:p>
                  </a:txBody>
                  <a:tcPr marL="9525" marR="9525" marT="9525" marB="0" anchor="b"/>
                </a:tc>
                <a:tc>
                  <a:txBody>
                    <a:bodyPr/>
                    <a:lstStyle/>
                    <a:p>
                      <a:pPr algn="r" fontAlgn="b"/>
                      <a:r>
                        <a:rPr lang="en-US" sz="1400" u="none" strike="noStrike">
                          <a:effectLst/>
                        </a:rPr>
                        <a:t>7.5</a:t>
                      </a:r>
                      <a:endParaRPr lang="en-US" sz="1400" b="0" i="0" u="none" strike="noStrike">
                        <a:solidFill>
                          <a:srgbClr val="000000"/>
                        </a:solidFill>
                        <a:effectLst/>
                        <a:latin typeface="Calibri"/>
                      </a:endParaRPr>
                    </a:p>
                  </a:txBody>
                  <a:tcPr marL="9525" marR="9525" marT="9525" marB="0" anchor="b"/>
                </a:tc>
                <a:tc>
                  <a:txBody>
                    <a:bodyPr/>
                    <a:lstStyle/>
                    <a:p>
                      <a:pPr algn="r" fontAlgn="b"/>
                      <a:r>
                        <a:rPr lang="en-US" sz="1400" u="none" strike="noStrike">
                          <a:effectLst/>
                        </a:rPr>
                        <a:t>7.5</a:t>
                      </a:r>
                      <a:endParaRPr lang="en-US" sz="1400" b="0" i="0" u="none" strike="noStrike">
                        <a:solidFill>
                          <a:srgbClr val="000000"/>
                        </a:solidFill>
                        <a:effectLst/>
                        <a:latin typeface="Calibri"/>
                      </a:endParaRPr>
                    </a:p>
                  </a:txBody>
                  <a:tcPr marL="9525" marR="9525" marT="9525" marB="0" anchor="b"/>
                </a:tc>
                <a:tc>
                  <a:txBody>
                    <a:bodyPr/>
                    <a:lstStyle/>
                    <a:p>
                      <a:pPr algn="r" fontAlgn="b"/>
                      <a:r>
                        <a:rPr lang="en-US" sz="1400" u="none" strike="noStrike">
                          <a:effectLst/>
                        </a:rPr>
                        <a:t>7.5</a:t>
                      </a:r>
                      <a:endParaRPr lang="en-US" sz="1400" b="0" i="0" u="none" strike="noStrike">
                        <a:solidFill>
                          <a:srgbClr val="000000"/>
                        </a:solidFill>
                        <a:effectLst/>
                        <a:latin typeface="Calibri"/>
                      </a:endParaRPr>
                    </a:p>
                  </a:txBody>
                  <a:tcPr marL="9525" marR="9525" marT="9525" marB="0" anchor="b"/>
                </a:tc>
                <a:tc>
                  <a:txBody>
                    <a:bodyPr/>
                    <a:lstStyle/>
                    <a:p>
                      <a:pPr algn="r" fontAlgn="b"/>
                      <a:r>
                        <a:rPr lang="en-US" sz="1400" u="none" strike="noStrike" dirty="0">
                          <a:effectLst/>
                        </a:rPr>
                        <a:t>28.3</a:t>
                      </a:r>
                      <a:endParaRPr lang="en-US" sz="1400" b="0" i="0" u="none" strike="noStrike" dirty="0">
                        <a:solidFill>
                          <a:srgbClr val="000000"/>
                        </a:solidFill>
                        <a:effectLst/>
                        <a:latin typeface="Calibri"/>
                      </a:endParaRPr>
                    </a:p>
                  </a:txBody>
                  <a:tcPr marL="9525" marR="9525" marT="9525" marB="0" anchor="b"/>
                </a:tc>
              </a:tr>
              <a:tr h="190500">
                <a:tc>
                  <a:txBody>
                    <a:bodyPr/>
                    <a:lstStyle/>
                    <a:p>
                      <a:pPr algn="l" fontAlgn="b"/>
                      <a:r>
                        <a:rPr lang="en-US" sz="1400" u="none" strike="noStrike">
                          <a:effectLst/>
                        </a:rPr>
                        <a:t>Portsmouth city</a:t>
                      </a:r>
                      <a:endParaRPr lang="en-US" sz="1400" b="0" i="0" u="none" strike="noStrike">
                        <a:solidFill>
                          <a:srgbClr val="000000"/>
                        </a:solidFill>
                        <a:effectLst/>
                        <a:latin typeface="Arial"/>
                      </a:endParaRPr>
                    </a:p>
                  </a:txBody>
                  <a:tcPr marL="9525" marR="9525" marT="9525" marB="0" anchor="b"/>
                </a:tc>
                <a:tc>
                  <a:txBody>
                    <a:bodyPr/>
                    <a:lstStyle/>
                    <a:p>
                      <a:pPr algn="l" fontAlgn="b"/>
                      <a:endParaRPr lang="en-US" sz="1400" b="0" i="0" u="none" strike="noStrike">
                        <a:solidFill>
                          <a:srgbClr val="000000"/>
                        </a:solidFill>
                        <a:effectLst/>
                        <a:latin typeface="Calibri"/>
                      </a:endParaRPr>
                    </a:p>
                  </a:txBody>
                  <a:tcPr marL="9525" marR="9525" marT="9525" marB="0" anchor="b"/>
                </a:tc>
                <a:tc>
                  <a:txBody>
                    <a:bodyPr/>
                    <a:lstStyle/>
                    <a:p>
                      <a:pPr algn="l" fontAlgn="b"/>
                      <a:endParaRPr lang="en-US" sz="1400" b="0" i="0" u="none" strike="noStrike">
                        <a:solidFill>
                          <a:srgbClr val="000000"/>
                        </a:solidFill>
                        <a:effectLst/>
                        <a:latin typeface="Calibri"/>
                      </a:endParaRPr>
                    </a:p>
                  </a:txBody>
                  <a:tcPr marL="9525" marR="9525" marT="9525" marB="0" anchor="b"/>
                </a:tc>
                <a:tc>
                  <a:txBody>
                    <a:bodyPr/>
                    <a:lstStyle/>
                    <a:p>
                      <a:pPr algn="l" fontAlgn="b"/>
                      <a:endParaRPr lang="en-US" sz="1400" b="0" i="0" u="none" strike="noStrike">
                        <a:solidFill>
                          <a:srgbClr val="000000"/>
                        </a:solidFill>
                        <a:effectLst/>
                        <a:latin typeface="Calibri"/>
                      </a:endParaRPr>
                    </a:p>
                  </a:txBody>
                  <a:tcPr marL="9525" marR="9525" marT="9525" marB="0" anchor="b"/>
                </a:tc>
                <a:tc>
                  <a:txBody>
                    <a:bodyPr/>
                    <a:lstStyle/>
                    <a:p>
                      <a:pPr algn="l" fontAlgn="b"/>
                      <a:endParaRPr lang="en-US" sz="1400" b="0" i="0" u="none" strike="noStrike">
                        <a:solidFill>
                          <a:srgbClr val="000000"/>
                        </a:solidFill>
                        <a:effectLst/>
                        <a:latin typeface="Calibri"/>
                      </a:endParaRPr>
                    </a:p>
                  </a:txBody>
                  <a:tcPr marL="9525" marR="9525" marT="9525" marB="0" anchor="b"/>
                </a:tc>
                <a:tc>
                  <a:txBody>
                    <a:bodyPr/>
                    <a:lstStyle/>
                    <a:p>
                      <a:pPr algn="r" fontAlgn="b"/>
                      <a:r>
                        <a:rPr lang="en-US" sz="1400" u="none" strike="noStrike">
                          <a:effectLst/>
                        </a:rPr>
                        <a:t>3.6</a:t>
                      </a:r>
                      <a:endParaRPr lang="en-US" sz="1400" b="0" i="0" u="none" strike="noStrike">
                        <a:solidFill>
                          <a:srgbClr val="000000"/>
                        </a:solidFill>
                        <a:effectLst/>
                        <a:latin typeface="Calibri"/>
                      </a:endParaRPr>
                    </a:p>
                  </a:txBody>
                  <a:tcPr marL="9525" marR="9525" marT="9525" marB="0" anchor="b"/>
                </a:tc>
                <a:tc>
                  <a:txBody>
                    <a:bodyPr/>
                    <a:lstStyle/>
                    <a:p>
                      <a:pPr algn="r" fontAlgn="b"/>
                      <a:r>
                        <a:rPr lang="en-US" sz="1400" u="none" strike="noStrike">
                          <a:effectLst/>
                        </a:rPr>
                        <a:t>3.6</a:t>
                      </a:r>
                      <a:endParaRPr lang="en-US" sz="1400" b="0" i="0" u="none" strike="noStrike">
                        <a:solidFill>
                          <a:srgbClr val="000000"/>
                        </a:solidFill>
                        <a:effectLst/>
                        <a:latin typeface="Calibri"/>
                      </a:endParaRPr>
                    </a:p>
                  </a:txBody>
                  <a:tcPr marL="9525" marR="9525" marT="9525" marB="0" anchor="b"/>
                </a:tc>
                <a:tc>
                  <a:txBody>
                    <a:bodyPr/>
                    <a:lstStyle/>
                    <a:p>
                      <a:pPr algn="r" fontAlgn="b"/>
                      <a:r>
                        <a:rPr lang="en-US" sz="1400" u="none" strike="noStrike">
                          <a:effectLst/>
                        </a:rPr>
                        <a:t>14.3</a:t>
                      </a:r>
                      <a:endParaRPr lang="en-US" sz="1400" b="0" i="0" u="none" strike="noStrike">
                        <a:solidFill>
                          <a:srgbClr val="000000"/>
                        </a:solidFill>
                        <a:effectLst/>
                        <a:latin typeface="Calibri"/>
                      </a:endParaRPr>
                    </a:p>
                  </a:txBody>
                  <a:tcPr marL="9525" marR="9525" marT="9525" marB="0" anchor="b"/>
                </a:tc>
                <a:tc>
                  <a:txBody>
                    <a:bodyPr/>
                    <a:lstStyle/>
                    <a:p>
                      <a:pPr algn="r" fontAlgn="b"/>
                      <a:r>
                        <a:rPr lang="en-US" sz="1400" u="none" strike="noStrike">
                          <a:effectLst/>
                        </a:rPr>
                        <a:t>17.9</a:t>
                      </a:r>
                      <a:endParaRPr lang="en-US" sz="1400" b="0" i="0" u="none" strike="noStrike">
                        <a:solidFill>
                          <a:srgbClr val="000000"/>
                        </a:solidFill>
                        <a:effectLst/>
                        <a:latin typeface="Calibri"/>
                      </a:endParaRPr>
                    </a:p>
                  </a:txBody>
                  <a:tcPr marL="9525" marR="9525" marT="9525" marB="0" anchor="b"/>
                </a:tc>
                <a:tc>
                  <a:txBody>
                    <a:bodyPr/>
                    <a:lstStyle/>
                    <a:p>
                      <a:pPr algn="r" fontAlgn="b"/>
                      <a:r>
                        <a:rPr lang="en-US" sz="1400" u="none" strike="noStrike">
                          <a:effectLst/>
                        </a:rPr>
                        <a:t>39.3</a:t>
                      </a:r>
                      <a:endParaRPr lang="en-US" sz="1400" b="0" i="0" u="none" strike="noStrike">
                        <a:solidFill>
                          <a:srgbClr val="000000"/>
                        </a:solidFill>
                        <a:effectLst/>
                        <a:latin typeface="Calibri"/>
                      </a:endParaRPr>
                    </a:p>
                  </a:txBody>
                  <a:tcPr marL="9525" marR="9525" marT="9525" marB="0" anchor="b"/>
                </a:tc>
                <a:tc>
                  <a:txBody>
                    <a:bodyPr/>
                    <a:lstStyle/>
                    <a:p>
                      <a:pPr algn="r" fontAlgn="b"/>
                      <a:r>
                        <a:rPr lang="en-US" sz="1400" u="none" strike="noStrike" dirty="0">
                          <a:effectLst/>
                        </a:rPr>
                        <a:t>50</a:t>
                      </a:r>
                      <a:endParaRPr lang="en-US" sz="1400" b="0" i="0" u="none" strike="noStrike" dirty="0">
                        <a:solidFill>
                          <a:srgbClr val="000000"/>
                        </a:solidFill>
                        <a:effectLst/>
                        <a:latin typeface="Calibri"/>
                      </a:endParaRPr>
                    </a:p>
                  </a:txBody>
                  <a:tcPr marL="9525" marR="9525" marT="9525" marB="0" anchor="b"/>
                </a:tc>
              </a:tr>
              <a:tr h="190500">
                <a:tc>
                  <a:txBody>
                    <a:bodyPr/>
                    <a:lstStyle/>
                    <a:p>
                      <a:pPr algn="l" fontAlgn="b"/>
                      <a:r>
                        <a:rPr lang="en-US" sz="1400" u="none" strike="noStrike">
                          <a:effectLst/>
                        </a:rPr>
                        <a:t>Hampton city</a:t>
                      </a:r>
                      <a:endParaRPr lang="en-US" sz="1400" b="0" i="0" u="none" strike="noStrike">
                        <a:solidFill>
                          <a:srgbClr val="000000"/>
                        </a:solidFill>
                        <a:effectLst/>
                        <a:latin typeface="Arial"/>
                      </a:endParaRPr>
                    </a:p>
                  </a:txBody>
                  <a:tcPr marL="9525" marR="9525" marT="9525" marB="0" anchor="b"/>
                </a:tc>
                <a:tc>
                  <a:txBody>
                    <a:bodyPr/>
                    <a:lstStyle/>
                    <a:p>
                      <a:pPr algn="l" fontAlgn="b"/>
                      <a:endParaRPr lang="en-US" sz="1400" b="0" i="0" u="none" strike="noStrike">
                        <a:solidFill>
                          <a:srgbClr val="000000"/>
                        </a:solidFill>
                        <a:effectLst/>
                        <a:latin typeface="Calibri"/>
                      </a:endParaRPr>
                    </a:p>
                  </a:txBody>
                  <a:tcPr marL="9525" marR="9525" marT="9525" marB="0" anchor="b"/>
                </a:tc>
                <a:tc>
                  <a:txBody>
                    <a:bodyPr/>
                    <a:lstStyle/>
                    <a:p>
                      <a:pPr algn="l" fontAlgn="b"/>
                      <a:endParaRPr lang="en-US" sz="1400" b="0" i="0" u="none" strike="noStrike">
                        <a:solidFill>
                          <a:srgbClr val="000000"/>
                        </a:solidFill>
                        <a:effectLst/>
                        <a:latin typeface="Calibri"/>
                      </a:endParaRPr>
                    </a:p>
                  </a:txBody>
                  <a:tcPr marL="9525" marR="9525" marT="9525" marB="0" anchor="b"/>
                </a:tc>
                <a:tc>
                  <a:txBody>
                    <a:bodyPr/>
                    <a:lstStyle/>
                    <a:p>
                      <a:pPr algn="l" fontAlgn="b"/>
                      <a:endParaRPr lang="en-US" sz="1400" b="0" i="0" u="none" strike="noStrike">
                        <a:solidFill>
                          <a:srgbClr val="000000"/>
                        </a:solidFill>
                        <a:effectLst/>
                        <a:latin typeface="Calibri"/>
                      </a:endParaRPr>
                    </a:p>
                  </a:txBody>
                  <a:tcPr marL="9525" marR="9525" marT="9525" marB="0" anchor="b"/>
                </a:tc>
                <a:tc>
                  <a:txBody>
                    <a:bodyPr/>
                    <a:lstStyle/>
                    <a:p>
                      <a:pPr algn="l" fontAlgn="b"/>
                      <a:endParaRPr lang="en-US" sz="1400" b="0" i="0" u="none" strike="noStrike">
                        <a:solidFill>
                          <a:srgbClr val="000000"/>
                        </a:solidFill>
                        <a:effectLst/>
                        <a:latin typeface="Calibri"/>
                      </a:endParaRPr>
                    </a:p>
                  </a:txBody>
                  <a:tcPr marL="9525" marR="9525" marT="9525" marB="0" anchor="b"/>
                </a:tc>
                <a:tc>
                  <a:txBody>
                    <a:bodyPr/>
                    <a:lstStyle/>
                    <a:p>
                      <a:pPr algn="l" fontAlgn="b"/>
                      <a:endParaRPr lang="en-US" sz="1400" b="0" i="0" u="none" strike="noStrike">
                        <a:solidFill>
                          <a:srgbClr val="000000"/>
                        </a:solidFill>
                        <a:effectLst/>
                        <a:latin typeface="Calibri"/>
                      </a:endParaRPr>
                    </a:p>
                  </a:txBody>
                  <a:tcPr marL="9525" marR="9525" marT="9525" marB="0" anchor="b"/>
                </a:tc>
                <a:tc>
                  <a:txBody>
                    <a:bodyPr/>
                    <a:lstStyle/>
                    <a:p>
                      <a:pPr algn="r" fontAlgn="b"/>
                      <a:r>
                        <a:rPr lang="en-US" sz="1400" u="none" strike="noStrike">
                          <a:effectLst/>
                        </a:rPr>
                        <a:t>5.7</a:t>
                      </a:r>
                      <a:endParaRPr lang="en-US" sz="1400" b="0" i="0" u="none" strike="noStrike">
                        <a:solidFill>
                          <a:srgbClr val="000000"/>
                        </a:solidFill>
                        <a:effectLst/>
                        <a:latin typeface="Calibri"/>
                      </a:endParaRPr>
                    </a:p>
                  </a:txBody>
                  <a:tcPr marL="9525" marR="9525" marT="9525" marB="0" anchor="b"/>
                </a:tc>
                <a:tc>
                  <a:txBody>
                    <a:bodyPr/>
                    <a:lstStyle/>
                    <a:p>
                      <a:pPr algn="r" fontAlgn="b"/>
                      <a:r>
                        <a:rPr lang="en-US" sz="1400" u="none" strike="noStrike">
                          <a:effectLst/>
                        </a:rPr>
                        <a:t>17.1</a:t>
                      </a:r>
                      <a:endParaRPr lang="en-US" sz="1400" b="0" i="0" u="none" strike="noStrike">
                        <a:solidFill>
                          <a:srgbClr val="000000"/>
                        </a:solidFill>
                        <a:effectLst/>
                        <a:latin typeface="Calibri"/>
                      </a:endParaRPr>
                    </a:p>
                  </a:txBody>
                  <a:tcPr marL="9525" marR="9525" marT="9525" marB="0" anchor="b"/>
                </a:tc>
                <a:tc>
                  <a:txBody>
                    <a:bodyPr/>
                    <a:lstStyle/>
                    <a:p>
                      <a:pPr algn="r" fontAlgn="b"/>
                      <a:r>
                        <a:rPr lang="en-US" sz="1400" u="none" strike="noStrike">
                          <a:effectLst/>
                        </a:rPr>
                        <a:t>28.6</a:t>
                      </a:r>
                      <a:endParaRPr lang="en-US" sz="1400" b="0" i="0" u="none" strike="noStrike">
                        <a:solidFill>
                          <a:srgbClr val="000000"/>
                        </a:solidFill>
                        <a:effectLst/>
                        <a:latin typeface="Calibri"/>
                      </a:endParaRPr>
                    </a:p>
                  </a:txBody>
                  <a:tcPr marL="9525" marR="9525" marT="9525" marB="0" anchor="b"/>
                </a:tc>
                <a:tc>
                  <a:txBody>
                    <a:bodyPr/>
                    <a:lstStyle/>
                    <a:p>
                      <a:pPr algn="r" fontAlgn="b"/>
                      <a:r>
                        <a:rPr lang="en-US" sz="1400" u="none" strike="noStrike">
                          <a:effectLst/>
                        </a:rPr>
                        <a:t>34.3</a:t>
                      </a:r>
                      <a:endParaRPr lang="en-US" sz="1400" b="0" i="0" u="none" strike="noStrike">
                        <a:solidFill>
                          <a:srgbClr val="000000"/>
                        </a:solidFill>
                        <a:effectLst/>
                        <a:latin typeface="Calibri"/>
                      </a:endParaRPr>
                    </a:p>
                  </a:txBody>
                  <a:tcPr marL="9525" marR="9525" marT="9525" marB="0" anchor="b"/>
                </a:tc>
                <a:tc>
                  <a:txBody>
                    <a:bodyPr/>
                    <a:lstStyle/>
                    <a:p>
                      <a:pPr algn="r" fontAlgn="b"/>
                      <a:r>
                        <a:rPr lang="en-US" sz="1400" u="none" strike="noStrike" dirty="0">
                          <a:effectLst/>
                        </a:rPr>
                        <a:t>40</a:t>
                      </a:r>
                      <a:endParaRPr lang="en-US" sz="1400" b="0" i="0" u="none" strike="noStrike" dirty="0">
                        <a:solidFill>
                          <a:srgbClr val="000000"/>
                        </a:solidFill>
                        <a:effectLst/>
                        <a:latin typeface="Calibri"/>
                      </a:endParaRPr>
                    </a:p>
                  </a:txBody>
                  <a:tcPr marL="9525" marR="9525" marT="9525" marB="0" anchor="b"/>
                </a:tc>
              </a:tr>
              <a:tr h="190500">
                <a:tc>
                  <a:txBody>
                    <a:bodyPr/>
                    <a:lstStyle/>
                    <a:p>
                      <a:pPr algn="l" fontAlgn="b"/>
                      <a:r>
                        <a:rPr lang="en-US" sz="1400" u="none" strike="noStrike">
                          <a:effectLst/>
                        </a:rPr>
                        <a:t>Newport News city</a:t>
                      </a:r>
                      <a:endParaRPr lang="en-US" sz="1400" b="0" i="0" u="none" strike="noStrike">
                        <a:solidFill>
                          <a:srgbClr val="000000"/>
                        </a:solidFill>
                        <a:effectLst/>
                        <a:latin typeface="Arial"/>
                      </a:endParaRPr>
                    </a:p>
                  </a:txBody>
                  <a:tcPr marL="9525" marR="9525" marT="9525" marB="0" anchor="b"/>
                </a:tc>
                <a:tc>
                  <a:txBody>
                    <a:bodyPr/>
                    <a:lstStyle/>
                    <a:p>
                      <a:pPr algn="l" fontAlgn="b"/>
                      <a:endParaRPr lang="en-US" sz="1400" b="0" i="0" u="none" strike="noStrike">
                        <a:solidFill>
                          <a:srgbClr val="000000"/>
                        </a:solidFill>
                        <a:effectLst/>
                        <a:latin typeface="Calibri"/>
                      </a:endParaRPr>
                    </a:p>
                  </a:txBody>
                  <a:tcPr marL="9525" marR="9525" marT="9525" marB="0" anchor="b"/>
                </a:tc>
                <a:tc>
                  <a:txBody>
                    <a:bodyPr/>
                    <a:lstStyle/>
                    <a:p>
                      <a:pPr algn="l" fontAlgn="b"/>
                      <a:endParaRPr lang="en-US" sz="1400" b="0" i="0" u="none" strike="noStrike">
                        <a:solidFill>
                          <a:srgbClr val="000000"/>
                        </a:solidFill>
                        <a:effectLst/>
                        <a:latin typeface="Calibri"/>
                      </a:endParaRPr>
                    </a:p>
                  </a:txBody>
                  <a:tcPr marL="9525" marR="9525" marT="9525" marB="0" anchor="b"/>
                </a:tc>
                <a:tc>
                  <a:txBody>
                    <a:bodyPr/>
                    <a:lstStyle/>
                    <a:p>
                      <a:pPr algn="l" fontAlgn="b"/>
                      <a:endParaRPr lang="en-US" sz="1400" b="0" i="0" u="none" strike="noStrike">
                        <a:solidFill>
                          <a:srgbClr val="000000"/>
                        </a:solidFill>
                        <a:effectLst/>
                        <a:latin typeface="Calibri"/>
                      </a:endParaRPr>
                    </a:p>
                  </a:txBody>
                  <a:tcPr marL="9525" marR="9525" marT="9525" marB="0" anchor="b"/>
                </a:tc>
                <a:tc>
                  <a:txBody>
                    <a:bodyPr/>
                    <a:lstStyle/>
                    <a:p>
                      <a:pPr algn="l" fontAlgn="b"/>
                      <a:endParaRPr lang="en-US" sz="1400" b="0" i="0" u="none" strike="noStrike">
                        <a:solidFill>
                          <a:srgbClr val="000000"/>
                        </a:solidFill>
                        <a:effectLst/>
                        <a:latin typeface="Calibri"/>
                      </a:endParaRPr>
                    </a:p>
                  </a:txBody>
                  <a:tcPr marL="9525" marR="9525" marT="9525" marB="0" anchor="b"/>
                </a:tc>
                <a:tc>
                  <a:txBody>
                    <a:bodyPr/>
                    <a:lstStyle/>
                    <a:p>
                      <a:pPr algn="l" fontAlgn="b"/>
                      <a:endParaRPr lang="en-US" sz="1400" b="0" i="0" u="none" strike="noStrike">
                        <a:solidFill>
                          <a:srgbClr val="000000"/>
                        </a:solidFill>
                        <a:effectLst/>
                        <a:latin typeface="Calibri"/>
                      </a:endParaRPr>
                    </a:p>
                  </a:txBody>
                  <a:tcPr marL="9525" marR="9525" marT="9525" marB="0" anchor="b"/>
                </a:tc>
                <a:tc>
                  <a:txBody>
                    <a:bodyPr/>
                    <a:lstStyle/>
                    <a:p>
                      <a:pPr algn="l" fontAlgn="b"/>
                      <a:endParaRPr lang="en-US" sz="1400" b="0" i="0" u="none" strike="noStrike">
                        <a:solidFill>
                          <a:srgbClr val="000000"/>
                        </a:solidFill>
                        <a:effectLst/>
                        <a:latin typeface="Calibri"/>
                      </a:endParaRPr>
                    </a:p>
                  </a:txBody>
                  <a:tcPr marL="9525" marR="9525" marT="9525" marB="0" anchor="b"/>
                </a:tc>
                <a:tc>
                  <a:txBody>
                    <a:bodyPr/>
                    <a:lstStyle/>
                    <a:p>
                      <a:pPr algn="r" fontAlgn="b"/>
                      <a:r>
                        <a:rPr lang="en-US" sz="1400" u="none" strike="noStrike">
                          <a:effectLst/>
                        </a:rPr>
                        <a:t>2</a:t>
                      </a:r>
                      <a:endParaRPr lang="en-US" sz="1400" b="0" i="0" u="none" strike="noStrike">
                        <a:solidFill>
                          <a:srgbClr val="000000"/>
                        </a:solidFill>
                        <a:effectLst/>
                        <a:latin typeface="Calibri"/>
                      </a:endParaRPr>
                    </a:p>
                  </a:txBody>
                  <a:tcPr marL="9525" marR="9525" marT="9525" marB="0" anchor="b"/>
                </a:tc>
                <a:tc>
                  <a:txBody>
                    <a:bodyPr/>
                    <a:lstStyle/>
                    <a:p>
                      <a:pPr algn="r" fontAlgn="b"/>
                      <a:r>
                        <a:rPr lang="en-US" sz="1400" u="none" strike="noStrike">
                          <a:effectLst/>
                        </a:rPr>
                        <a:t>3.9</a:t>
                      </a:r>
                      <a:endParaRPr lang="en-US" sz="1400" b="0" i="0" u="none" strike="noStrike">
                        <a:solidFill>
                          <a:srgbClr val="000000"/>
                        </a:solidFill>
                        <a:effectLst/>
                        <a:latin typeface="Calibri"/>
                      </a:endParaRPr>
                    </a:p>
                  </a:txBody>
                  <a:tcPr marL="9525" marR="9525" marT="9525" marB="0" anchor="b"/>
                </a:tc>
                <a:tc>
                  <a:txBody>
                    <a:bodyPr/>
                    <a:lstStyle/>
                    <a:p>
                      <a:pPr algn="r" fontAlgn="b"/>
                      <a:r>
                        <a:rPr lang="en-US" sz="1400" u="none" strike="noStrike">
                          <a:effectLst/>
                        </a:rPr>
                        <a:t>3.9</a:t>
                      </a:r>
                      <a:endParaRPr lang="en-US" sz="1400" b="0" i="0" u="none" strike="noStrike">
                        <a:solidFill>
                          <a:srgbClr val="000000"/>
                        </a:solidFill>
                        <a:effectLst/>
                        <a:latin typeface="Calibri"/>
                      </a:endParaRPr>
                    </a:p>
                  </a:txBody>
                  <a:tcPr marL="9525" marR="9525" marT="9525" marB="0" anchor="b"/>
                </a:tc>
                <a:tc>
                  <a:txBody>
                    <a:bodyPr/>
                    <a:lstStyle/>
                    <a:p>
                      <a:pPr algn="r" fontAlgn="b"/>
                      <a:r>
                        <a:rPr lang="en-US" sz="1400" u="none" strike="noStrike" dirty="0">
                          <a:effectLst/>
                        </a:rPr>
                        <a:t>3.9</a:t>
                      </a:r>
                      <a:endParaRPr lang="en-US" sz="1400" b="0" i="0" u="none" strike="noStrike" dirty="0">
                        <a:solidFill>
                          <a:srgbClr val="000000"/>
                        </a:solidFill>
                        <a:effectLst/>
                        <a:latin typeface="Calibri"/>
                      </a:endParaRPr>
                    </a:p>
                  </a:txBody>
                  <a:tcPr marL="9525" marR="9525" marT="9525" marB="0" anchor="b"/>
                </a:tc>
              </a:tr>
              <a:tr h="190500">
                <a:tc>
                  <a:txBody>
                    <a:bodyPr/>
                    <a:lstStyle/>
                    <a:p>
                      <a:pPr algn="l" fontAlgn="b"/>
                      <a:r>
                        <a:rPr lang="en-US" sz="1400" u="none" strike="noStrike">
                          <a:effectLst/>
                        </a:rPr>
                        <a:t>York County</a:t>
                      </a:r>
                      <a:endParaRPr lang="en-US" sz="1400" b="0" i="0" u="none" strike="noStrike">
                        <a:solidFill>
                          <a:srgbClr val="000000"/>
                        </a:solidFill>
                        <a:effectLst/>
                        <a:latin typeface="Arial"/>
                      </a:endParaRPr>
                    </a:p>
                  </a:txBody>
                  <a:tcPr marL="9525" marR="9525" marT="9525" marB="0" anchor="b"/>
                </a:tc>
                <a:tc>
                  <a:txBody>
                    <a:bodyPr/>
                    <a:lstStyle/>
                    <a:p>
                      <a:pPr algn="l" fontAlgn="b"/>
                      <a:endParaRPr lang="en-US" sz="1400" b="0" i="0" u="none" strike="noStrike">
                        <a:solidFill>
                          <a:srgbClr val="000000"/>
                        </a:solidFill>
                        <a:effectLst/>
                        <a:latin typeface="Calibri"/>
                      </a:endParaRPr>
                    </a:p>
                  </a:txBody>
                  <a:tcPr marL="9525" marR="9525" marT="9525" marB="0" anchor="b"/>
                </a:tc>
                <a:tc>
                  <a:txBody>
                    <a:bodyPr/>
                    <a:lstStyle/>
                    <a:p>
                      <a:pPr algn="l" fontAlgn="b"/>
                      <a:endParaRPr lang="en-US" sz="1400" b="0" i="0" u="none" strike="noStrike">
                        <a:solidFill>
                          <a:srgbClr val="000000"/>
                        </a:solidFill>
                        <a:effectLst/>
                        <a:latin typeface="Calibri"/>
                      </a:endParaRPr>
                    </a:p>
                  </a:txBody>
                  <a:tcPr marL="9525" marR="9525" marT="9525" marB="0" anchor="b"/>
                </a:tc>
                <a:tc>
                  <a:txBody>
                    <a:bodyPr/>
                    <a:lstStyle/>
                    <a:p>
                      <a:pPr algn="l" fontAlgn="b"/>
                      <a:endParaRPr lang="en-US" sz="1400" b="0" i="0" u="none" strike="noStrike">
                        <a:solidFill>
                          <a:srgbClr val="000000"/>
                        </a:solidFill>
                        <a:effectLst/>
                        <a:latin typeface="Calibri"/>
                      </a:endParaRPr>
                    </a:p>
                  </a:txBody>
                  <a:tcPr marL="9525" marR="9525" marT="9525" marB="0" anchor="b"/>
                </a:tc>
                <a:tc>
                  <a:txBody>
                    <a:bodyPr/>
                    <a:lstStyle/>
                    <a:p>
                      <a:pPr algn="l" fontAlgn="b"/>
                      <a:endParaRPr lang="en-US" sz="1400" b="0" i="0" u="none" strike="noStrike">
                        <a:solidFill>
                          <a:srgbClr val="000000"/>
                        </a:solidFill>
                        <a:effectLst/>
                        <a:latin typeface="Calibri"/>
                      </a:endParaRPr>
                    </a:p>
                  </a:txBody>
                  <a:tcPr marL="9525" marR="9525" marT="9525" marB="0" anchor="b"/>
                </a:tc>
                <a:tc>
                  <a:txBody>
                    <a:bodyPr/>
                    <a:lstStyle/>
                    <a:p>
                      <a:pPr algn="l" fontAlgn="b"/>
                      <a:endParaRPr lang="en-US" sz="1400" b="0" i="0" u="none" strike="noStrike">
                        <a:solidFill>
                          <a:srgbClr val="000000"/>
                        </a:solidFill>
                        <a:effectLst/>
                        <a:latin typeface="Calibri"/>
                      </a:endParaRPr>
                    </a:p>
                  </a:txBody>
                  <a:tcPr marL="9525" marR="9525" marT="9525" marB="0" anchor="b"/>
                </a:tc>
                <a:tc>
                  <a:txBody>
                    <a:bodyPr/>
                    <a:lstStyle/>
                    <a:p>
                      <a:pPr algn="l" fontAlgn="b"/>
                      <a:endParaRPr lang="en-US" sz="1400" b="0" i="0" u="none" strike="noStrike">
                        <a:solidFill>
                          <a:srgbClr val="000000"/>
                        </a:solidFill>
                        <a:effectLst/>
                        <a:latin typeface="Calibri"/>
                      </a:endParaRPr>
                    </a:p>
                  </a:txBody>
                  <a:tcPr marL="9525" marR="9525" marT="9525" marB="0" anchor="b"/>
                </a:tc>
                <a:tc>
                  <a:txBody>
                    <a:bodyPr/>
                    <a:lstStyle/>
                    <a:p>
                      <a:pPr algn="l" fontAlgn="b"/>
                      <a:endParaRPr lang="en-US" sz="1400" b="0" i="0" u="none" strike="noStrike">
                        <a:solidFill>
                          <a:srgbClr val="000000"/>
                        </a:solidFill>
                        <a:effectLst/>
                        <a:latin typeface="Calibri"/>
                      </a:endParaRPr>
                    </a:p>
                  </a:txBody>
                  <a:tcPr marL="9525" marR="9525" marT="9525" marB="0" anchor="b"/>
                </a:tc>
                <a:tc>
                  <a:txBody>
                    <a:bodyPr/>
                    <a:lstStyle/>
                    <a:p>
                      <a:pPr algn="l" fontAlgn="b"/>
                      <a:endParaRPr lang="en-US" sz="1400" b="0" i="0" u="none" strike="noStrike">
                        <a:solidFill>
                          <a:srgbClr val="000000"/>
                        </a:solidFill>
                        <a:effectLst/>
                        <a:latin typeface="Calibri"/>
                      </a:endParaRPr>
                    </a:p>
                  </a:txBody>
                  <a:tcPr marL="9525" marR="9525" marT="9525" marB="0" anchor="b"/>
                </a:tc>
                <a:tc>
                  <a:txBody>
                    <a:bodyPr/>
                    <a:lstStyle/>
                    <a:p>
                      <a:pPr algn="l" fontAlgn="b"/>
                      <a:endParaRPr lang="en-US" sz="1400" b="0" i="0" u="none" strike="noStrike">
                        <a:solidFill>
                          <a:srgbClr val="000000"/>
                        </a:solidFill>
                        <a:effectLst/>
                        <a:latin typeface="Calibri"/>
                      </a:endParaRPr>
                    </a:p>
                  </a:txBody>
                  <a:tcPr marL="9525" marR="9525" marT="9525" marB="0" anchor="b"/>
                </a:tc>
                <a:tc>
                  <a:txBody>
                    <a:bodyPr/>
                    <a:lstStyle/>
                    <a:p>
                      <a:pPr algn="r" fontAlgn="b"/>
                      <a:r>
                        <a:rPr lang="en-US" sz="1400" u="none" strike="noStrike" dirty="0">
                          <a:effectLst/>
                        </a:rPr>
                        <a:t>5</a:t>
                      </a:r>
                      <a:endParaRPr lang="en-US" sz="1400" b="0" i="0" u="none" strike="noStrike" dirty="0">
                        <a:solidFill>
                          <a:srgbClr val="000000"/>
                        </a:solidFill>
                        <a:effectLst/>
                        <a:latin typeface="Calibri"/>
                      </a:endParaRPr>
                    </a:p>
                  </a:txBody>
                  <a:tcPr marL="9525" marR="9525" marT="9525" marB="0" anchor="b"/>
                </a:tc>
              </a:tr>
              <a:tr h="190500">
                <a:tc>
                  <a:txBody>
                    <a:bodyPr/>
                    <a:lstStyle/>
                    <a:p>
                      <a:pPr algn="l" fontAlgn="b"/>
                      <a:r>
                        <a:rPr lang="en-US" sz="1400" u="none" strike="noStrike">
                          <a:effectLst/>
                        </a:rPr>
                        <a:t>Poquoson city</a:t>
                      </a:r>
                      <a:endParaRPr lang="en-US" sz="1400" b="0" i="0" u="none" strike="noStrike">
                        <a:solidFill>
                          <a:srgbClr val="000000"/>
                        </a:solidFill>
                        <a:effectLst/>
                        <a:latin typeface="Arial"/>
                      </a:endParaRPr>
                    </a:p>
                  </a:txBody>
                  <a:tcPr marL="9525" marR="9525" marT="9525" marB="0" anchor="b"/>
                </a:tc>
                <a:tc>
                  <a:txBody>
                    <a:bodyPr/>
                    <a:lstStyle/>
                    <a:p>
                      <a:pPr algn="l" fontAlgn="b"/>
                      <a:endParaRPr lang="en-US" sz="1400" b="0" i="0" u="none" strike="noStrike">
                        <a:solidFill>
                          <a:srgbClr val="000000"/>
                        </a:solidFill>
                        <a:effectLst/>
                        <a:latin typeface="Calibri"/>
                      </a:endParaRPr>
                    </a:p>
                  </a:txBody>
                  <a:tcPr marL="9525" marR="9525" marT="9525" marB="0" anchor="b"/>
                </a:tc>
                <a:tc>
                  <a:txBody>
                    <a:bodyPr/>
                    <a:lstStyle/>
                    <a:p>
                      <a:pPr algn="l" fontAlgn="b"/>
                      <a:endParaRPr lang="en-US" sz="1400" b="0" i="0" u="none" strike="noStrike">
                        <a:solidFill>
                          <a:srgbClr val="000000"/>
                        </a:solidFill>
                        <a:effectLst/>
                        <a:latin typeface="Calibri"/>
                      </a:endParaRPr>
                    </a:p>
                  </a:txBody>
                  <a:tcPr marL="9525" marR="9525" marT="9525" marB="0" anchor="b"/>
                </a:tc>
                <a:tc>
                  <a:txBody>
                    <a:bodyPr/>
                    <a:lstStyle/>
                    <a:p>
                      <a:pPr algn="l" fontAlgn="b"/>
                      <a:endParaRPr lang="en-US" sz="1400" b="0" i="0" u="none" strike="noStrike">
                        <a:solidFill>
                          <a:srgbClr val="000000"/>
                        </a:solidFill>
                        <a:effectLst/>
                        <a:latin typeface="Calibri"/>
                      </a:endParaRPr>
                    </a:p>
                  </a:txBody>
                  <a:tcPr marL="9525" marR="9525" marT="9525" marB="0" anchor="b"/>
                </a:tc>
                <a:tc>
                  <a:txBody>
                    <a:bodyPr/>
                    <a:lstStyle/>
                    <a:p>
                      <a:pPr algn="r" fontAlgn="b"/>
                      <a:r>
                        <a:rPr lang="en-US" sz="1400" u="none" strike="noStrike">
                          <a:effectLst/>
                        </a:rPr>
                        <a:t>50</a:t>
                      </a:r>
                      <a:endParaRPr lang="en-US" sz="1400" b="0" i="0" u="none" strike="noStrike">
                        <a:solidFill>
                          <a:srgbClr val="000000"/>
                        </a:solidFill>
                        <a:effectLst/>
                        <a:latin typeface="Calibri"/>
                      </a:endParaRPr>
                    </a:p>
                  </a:txBody>
                  <a:tcPr marL="9525" marR="9525" marT="9525" marB="0" anchor="b"/>
                </a:tc>
                <a:tc>
                  <a:txBody>
                    <a:bodyPr/>
                    <a:lstStyle/>
                    <a:p>
                      <a:pPr algn="r" fontAlgn="b"/>
                      <a:r>
                        <a:rPr lang="en-US" sz="1400" u="none" strike="noStrike">
                          <a:effectLst/>
                        </a:rPr>
                        <a:t>50</a:t>
                      </a:r>
                      <a:endParaRPr lang="en-US" sz="1400" b="0" i="0" u="none" strike="noStrike">
                        <a:solidFill>
                          <a:srgbClr val="000000"/>
                        </a:solidFill>
                        <a:effectLst/>
                        <a:latin typeface="Calibri"/>
                      </a:endParaRPr>
                    </a:p>
                  </a:txBody>
                  <a:tcPr marL="9525" marR="9525" marT="9525" marB="0" anchor="b"/>
                </a:tc>
                <a:tc>
                  <a:txBody>
                    <a:bodyPr/>
                    <a:lstStyle/>
                    <a:p>
                      <a:pPr algn="r" fontAlgn="b"/>
                      <a:r>
                        <a:rPr lang="en-US" sz="1400" u="none" strike="noStrike">
                          <a:effectLst/>
                        </a:rPr>
                        <a:t>100</a:t>
                      </a:r>
                      <a:endParaRPr lang="en-US" sz="1400" b="0" i="0" u="none" strike="noStrike">
                        <a:solidFill>
                          <a:srgbClr val="000000"/>
                        </a:solidFill>
                        <a:effectLst/>
                        <a:latin typeface="Calibri"/>
                      </a:endParaRPr>
                    </a:p>
                  </a:txBody>
                  <a:tcPr marL="9525" marR="9525" marT="9525" marB="0" anchor="b"/>
                </a:tc>
                <a:tc>
                  <a:txBody>
                    <a:bodyPr/>
                    <a:lstStyle/>
                    <a:p>
                      <a:pPr algn="r" fontAlgn="b"/>
                      <a:r>
                        <a:rPr lang="en-US" sz="1400" u="none" strike="noStrike">
                          <a:effectLst/>
                        </a:rPr>
                        <a:t>100</a:t>
                      </a:r>
                      <a:endParaRPr lang="en-US" sz="1400" b="0" i="0" u="none" strike="noStrike">
                        <a:solidFill>
                          <a:srgbClr val="000000"/>
                        </a:solidFill>
                        <a:effectLst/>
                        <a:latin typeface="Calibri"/>
                      </a:endParaRPr>
                    </a:p>
                  </a:txBody>
                  <a:tcPr marL="9525" marR="9525" marT="9525" marB="0" anchor="b"/>
                </a:tc>
                <a:tc>
                  <a:txBody>
                    <a:bodyPr/>
                    <a:lstStyle/>
                    <a:p>
                      <a:pPr algn="r" fontAlgn="b"/>
                      <a:r>
                        <a:rPr lang="en-US" sz="1400" u="none" strike="noStrike">
                          <a:effectLst/>
                        </a:rPr>
                        <a:t>100</a:t>
                      </a:r>
                      <a:endParaRPr lang="en-US" sz="1400" b="0" i="0" u="none" strike="noStrike">
                        <a:solidFill>
                          <a:srgbClr val="000000"/>
                        </a:solidFill>
                        <a:effectLst/>
                        <a:latin typeface="Calibri"/>
                      </a:endParaRPr>
                    </a:p>
                  </a:txBody>
                  <a:tcPr marL="9525" marR="9525" marT="9525" marB="0" anchor="b"/>
                </a:tc>
                <a:tc>
                  <a:txBody>
                    <a:bodyPr/>
                    <a:lstStyle/>
                    <a:p>
                      <a:pPr algn="r" fontAlgn="b"/>
                      <a:r>
                        <a:rPr lang="en-US" sz="1400" u="none" strike="noStrike">
                          <a:effectLst/>
                        </a:rPr>
                        <a:t>100</a:t>
                      </a:r>
                      <a:endParaRPr lang="en-US" sz="1400" b="0" i="0" u="none" strike="noStrike">
                        <a:solidFill>
                          <a:srgbClr val="000000"/>
                        </a:solidFill>
                        <a:effectLst/>
                        <a:latin typeface="Calibri"/>
                      </a:endParaRPr>
                    </a:p>
                  </a:txBody>
                  <a:tcPr marL="9525" marR="9525" marT="9525" marB="0" anchor="b"/>
                </a:tc>
                <a:tc>
                  <a:txBody>
                    <a:bodyPr/>
                    <a:lstStyle/>
                    <a:p>
                      <a:pPr algn="r" fontAlgn="b"/>
                      <a:r>
                        <a:rPr lang="en-US" sz="1400" u="none" strike="noStrike" dirty="0">
                          <a:effectLst/>
                        </a:rPr>
                        <a:t>100</a:t>
                      </a:r>
                      <a:endParaRPr lang="en-US" sz="1400" b="0" i="0" u="none" strike="noStrike" dirty="0">
                        <a:solidFill>
                          <a:srgbClr val="000000"/>
                        </a:solidFill>
                        <a:effectLst/>
                        <a:latin typeface="Calibri"/>
                      </a:endParaRPr>
                    </a:p>
                  </a:txBody>
                  <a:tcPr marL="9525" marR="9525" marT="9525" marB="0" anchor="b"/>
                </a:tc>
              </a:tr>
              <a:tr h="190500">
                <a:tc>
                  <a:txBody>
                    <a:bodyPr/>
                    <a:lstStyle/>
                    <a:p>
                      <a:pPr algn="l" fontAlgn="b"/>
                      <a:r>
                        <a:rPr lang="en-US" sz="1400" u="none" strike="noStrike">
                          <a:effectLst/>
                        </a:rPr>
                        <a:t>Gloucester County</a:t>
                      </a:r>
                      <a:endParaRPr lang="en-US" sz="1400" b="0" i="0" u="none" strike="noStrike">
                        <a:solidFill>
                          <a:srgbClr val="000000"/>
                        </a:solidFill>
                        <a:effectLst/>
                        <a:latin typeface="Arial"/>
                      </a:endParaRPr>
                    </a:p>
                  </a:txBody>
                  <a:tcPr marL="9525" marR="9525" marT="9525" marB="0" anchor="b"/>
                </a:tc>
                <a:tc>
                  <a:txBody>
                    <a:bodyPr/>
                    <a:lstStyle/>
                    <a:p>
                      <a:pPr algn="l" fontAlgn="b"/>
                      <a:endParaRPr lang="en-US" sz="1400" b="0" i="0" u="none" strike="noStrike">
                        <a:solidFill>
                          <a:srgbClr val="000000"/>
                        </a:solidFill>
                        <a:effectLst/>
                        <a:latin typeface="Calibri"/>
                      </a:endParaRPr>
                    </a:p>
                  </a:txBody>
                  <a:tcPr marL="9525" marR="9525" marT="9525" marB="0" anchor="b"/>
                </a:tc>
                <a:tc>
                  <a:txBody>
                    <a:bodyPr/>
                    <a:lstStyle/>
                    <a:p>
                      <a:pPr algn="l" fontAlgn="b"/>
                      <a:endParaRPr lang="en-US" sz="1400" b="0" i="0" u="none" strike="noStrike">
                        <a:solidFill>
                          <a:srgbClr val="000000"/>
                        </a:solidFill>
                        <a:effectLst/>
                        <a:latin typeface="Calibri"/>
                      </a:endParaRPr>
                    </a:p>
                  </a:txBody>
                  <a:tcPr marL="9525" marR="9525" marT="9525" marB="0" anchor="b"/>
                </a:tc>
                <a:tc>
                  <a:txBody>
                    <a:bodyPr/>
                    <a:lstStyle/>
                    <a:p>
                      <a:pPr algn="l" fontAlgn="b"/>
                      <a:endParaRPr lang="en-US" sz="1400" b="0" i="0" u="none" strike="noStrike">
                        <a:solidFill>
                          <a:srgbClr val="000000"/>
                        </a:solidFill>
                        <a:effectLst/>
                        <a:latin typeface="Calibri"/>
                      </a:endParaRPr>
                    </a:p>
                  </a:txBody>
                  <a:tcPr marL="9525" marR="9525" marT="9525" marB="0" anchor="b"/>
                </a:tc>
                <a:tc>
                  <a:txBody>
                    <a:bodyPr/>
                    <a:lstStyle/>
                    <a:p>
                      <a:pPr algn="l" fontAlgn="b"/>
                      <a:endParaRPr lang="en-US" sz="1400" b="0" i="0" u="none" strike="noStrike">
                        <a:solidFill>
                          <a:srgbClr val="000000"/>
                        </a:solidFill>
                        <a:effectLst/>
                        <a:latin typeface="Calibri"/>
                      </a:endParaRPr>
                    </a:p>
                  </a:txBody>
                  <a:tcPr marL="9525" marR="9525" marT="9525" marB="0" anchor="b"/>
                </a:tc>
                <a:tc>
                  <a:txBody>
                    <a:bodyPr/>
                    <a:lstStyle/>
                    <a:p>
                      <a:pPr algn="l" fontAlgn="b"/>
                      <a:endParaRPr lang="en-US" sz="1400" b="0" i="0" u="none" strike="noStrike">
                        <a:solidFill>
                          <a:srgbClr val="000000"/>
                        </a:solidFill>
                        <a:effectLst/>
                        <a:latin typeface="Calibri"/>
                      </a:endParaRPr>
                    </a:p>
                  </a:txBody>
                  <a:tcPr marL="9525" marR="9525" marT="9525" marB="0" anchor="b"/>
                </a:tc>
                <a:tc>
                  <a:txBody>
                    <a:bodyPr/>
                    <a:lstStyle/>
                    <a:p>
                      <a:pPr algn="l" fontAlgn="b"/>
                      <a:endParaRPr lang="en-US" sz="1400" b="0" i="0" u="none" strike="noStrike">
                        <a:solidFill>
                          <a:srgbClr val="000000"/>
                        </a:solidFill>
                        <a:effectLst/>
                        <a:latin typeface="Calibri"/>
                      </a:endParaRPr>
                    </a:p>
                  </a:txBody>
                  <a:tcPr marL="9525" marR="9525" marT="9525" marB="0" anchor="b"/>
                </a:tc>
                <a:tc>
                  <a:txBody>
                    <a:bodyPr/>
                    <a:lstStyle/>
                    <a:p>
                      <a:pPr algn="r" fontAlgn="b"/>
                      <a:r>
                        <a:rPr lang="en-US" sz="1400" u="none" strike="noStrike">
                          <a:effectLst/>
                        </a:rPr>
                        <a:t>10</a:t>
                      </a:r>
                      <a:endParaRPr lang="en-US" sz="1400" b="0" i="0" u="none" strike="noStrike">
                        <a:solidFill>
                          <a:srgbClr val="000000"/>
                        </a:solidFill>
                        <a:effectLst/>
                        <a:latin typeface="Calibri"/>
                      </a:endParaRPr>
                    </a:p>
                  </a:txBody>
                  <a:tcPr marL="9525" marR="9525" marT="9525" marB="0" anchor="b"/>
                </a:tc>
                <a:tc>
                  <a:txBody>
                    <a:bodyPr/>
                    <a:lstStyle/>
                    <a:p>
                      <a:pPr algn="r" fontAlgn="b"/>
                      <a:r>
                        <a:rPr lang="en-US" sz="1400" u="none" strike="noStrike">
                          <a:effectLst/>
                        </a:rPr>
                        <a:t>10</a:t>
                      </a:r>
                      <a:endParaRPr lang="en-US" sz="1400" b="0" i="0" u="none" strike="noStrike">
                        <a:solidFill>
                          <a:srgbClr val="000000"/>
                        </a:solidFill>
                        <a:effectLst/>
                        <a:latin typeface="Calibri"/>
                      </a:endParaRPr>
                    </a:p>
                  </a:txBody>
                  <a:tcPr marL="9525" marR="9525" marT="9525" marB="0" anchor="b"/>
                </a:tc>
                <a:tc>
                  <a:txBody>
                    <a:bodyPr/>
                    <a:lstStyle/>
                    <a:p>
                      <a:pPr algn="r" fontAlgn="b"/>
                      <a:r>
                        <a:rPr lang="en-US" sz="1400" u="none" strike="noStrike">
                          <a:effectLst/>
                        </a:rPr>
                        <a:t>10</a:t>
                      </a:r>
                      <a:endParaRPr lang="en-US" sz="1400" b="0" i="0" u="none" strike="noStrike">
                        <a:solidFill>
                          <a:srgbClr val="000000"/>
                        </a:solidFill>
                        <a:effectLst/>
                        <a:latin typeface="Calibri"/>
                      </a:endParaRPr>
                    </a:p>
                  </a:txBody>
                  <a:tcPr marL="9525" marR="9525" marT="9525" marB="0" anchor="b"/>
                </a:tc>
                <a:tc>
                  <a:txBody>
                    <a:bodyPr/>
                    <a:lstStyle/>
                    <a:p>
                      <a:pPr algn="r" fontAlgn="b"/>
                      <a:r>
                        <a:rPr lang="en-US" sz="1400" u="none" strike="noStrike" dirty="0">
                          <a:effectLst/>
                        </a:rPr>
                        <a:t>10</a:t>
                      </a:r>
                      <a:endParaRPr lang="en-US" sz="1400" b="0" i="0" u="none" strike="noStrike" dirty="0">
                        <a:solidFill>
                          <a:srgbClr val="000000"/>
                        </a:solidFill>
                        <a:effectLst/>
                        <a:latin typeface="Calibri"/>
                      </a:endParaRPr>
                    </a:p>
                  </a:txBody>
                  <a:tcPr marL="9525" marR="9525" marT="9525" marB="0" anchor="b"/>
                </a:tc>
              </a:tr>
            </a:tbl>
          </a:graphicData>
        </a:graphic>
      </p:graphicFrame>
      <p:sp>
        <p:nvSpPr>
          <p:cNvPr id="7" name="TextBox 6"/>
          <p:cNvSpPr txBox="1"/>
          <p:nvPr/>
        </p:nvSpPr>
        <p:spPr>
          <a:xfrm>
            <a:off x="1806243" y="3429000"/>
            <a:ext cx="5531514" cy="369332"/>
          </a:xfrm>
          <a:prstGeom prst="rect">
            <a:avLst/>
          </a:prstGeom>
          <a:noFill/>
        </p:spPr>
        <p:txBody>
          <a:bodyPr wrap="none" rtlCol="0">
            <a:spAutoFit/>
          </a:bodyPr>
          <a:lstStyle/>
          <a:p>
            <a:r>
              <a:rPr lang="en-US" dirty="0" smtClean="0">
                <a:latin typeface="Arial Rounded MT Bold" panose="020F0704030504030204" pitchFamily="34" charset="0"/>
              </a:rPr>
              <a:t>Percent of schools flooded at these water levels</a:t>
            </a:r>
            <a:endParaRPr lang="en-US" dirty="0">
              <a:latin typeface="Arial Rounded MT Bold" panose="020F0704030504030204" pitchFamily="34" charset="0"/>
            </a:endParaRPr>
          </a:p>
        </p:txBody>
      </p:sp>
      <p:sp>
        <p:nvSpPr>
          <p:cNvPr id="11" name="Rectangle 10"/>
          <p:cNvSpPr/>
          <p:nvPr/>
        </p:nvSpPr>
        <p:spPr>
          <a:xfrm>
            <a:off x="805758" y="6396335"/>
            <a:ext cx="7532484" cy="553998"/>
          </a:xfrm>
          <a:prstGeom prst="rect">
            <a:avLst/>
          </a:prstGeom>
        </p:spPr>
        <p:txBody>
          <a:bodyPr wrap="square">
            <a:spAutoFit/>
          </a:bodyPr>
          <a:lstStyle/>
          <a:p>
            <a:r>
              <a:rPr lang="en-US" sz="1000" dirty="0" smtClean="0"/>
              <a:t>Climate Central (2014). Sea level rise and coastal flood exposure of Public Schools by County in VA, in Surging Seas Risk Finder. Retrieved from ssrf.climatecentral.org/#state=</a:t>
            </a:r>
            <a:r>
              <a:rPr lang="en-US" sz="1000" dirty="0" err="1" smtClean="0"/>
              <a:t>Virginia&amp;category</a:t>
            </a:r>
            <a:r>
              <a:rPr lang="en-US" sz="1000" dirty="0" smtClean="0"/>
              <a:t>=</a:t>
            </a:r>
            <a:r>
              <a:rPr lang="en-US" sz="1000" dirty="0" err="1" smtClean="0"/>
              <a:t>Schools_public&amp;geo</a:t>
            </a:r>
            <a:r>
              <a:rPr lang="en-US" sz="1000" dirty="0" smtClean="0"/>
              <a:t>=County</a:t>
            </a:r>
          </a:p>
          <a:p>
            <a:endParaRPr lang="en-US" sz="1000" dirty="0"/>
          </a:p>
        </p:txBody>
      </p:sp>
      <p:grpSp>
        <p:nvGrpSpPr>
          <p:cNvPr id="12" name="Group 11"/>
          <p:cNvGrpSpPr/>
          <p:nvPr/>
        </p:nvGrpSpPr>
        <p:grpSpPr>
          <a:xfrm>
            <a:off x="7010401" y="64894"/>
            <a:ext cx="1981199" cy="331027"/>
            <a:chOff x="76200" y="-35941"/>
            <a:chExt cx="4963033" cy="850394"/>
          </a:xfrm>
        </p:grpSpPr>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 y="-35941"/>
              <a:ext cx="1947676" cy="850394"/>
            </a:xfrm>
            <a:prstGeom prst="rect">
              <a:avLst/>
            </a:prstGeom>
          </p:spPr>
        </p:pic>
        <p:pic>
          <p:nvPicPr>
            <p:cNvPr id="14" name="Picture 2" descr="http://www.vims.edu/intranet/pubs/_images/75th_logo_rg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81200" y="-16326"/>
              <a:ext cx="3058033" cy="8129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489108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hys_SOVI.pdf - Adobe Acrobat Pro"/>
          <p:cNvPicPr>
            <a:picLocks noChangeAspect="1"/>
          </p:cNvPicPr>
          <p:nvPr/>
        </p:nvPicPr>
        <p:blipFill rotWithShape="1">
          <a:blip r:embed="rId2">
            <a:extLst>
              <a:ext uri="{28A0092B-C50C-407E-A947-70E740481C1C}">
                <a14:useLocalDpi xmlns:a14="http://schemas.microsoft.com/office/drawing/2010/main" val="0"/>
              </a:ext>
            </a:extLst>
          </a:blip>
          <a:srcRect l="10557" t="12501" r="5537" b="2499"/>
          <a:stretch/>
        </p:blipFill>
        <p:spPr>
          <a:xfrm>
            <a:off x="152400" y="895701"/>
            <a:ext cx="4457700" cy="5829300"/>
          </a:xfrm>
          <a:prstGeom prst="rect">
            <a:avLst/>
          </a:prstGeom>
        </p:spPr>
      </p:pic>
      <p:sp>
        <p:nvSpPr>
          <p:cNvPr id="8" name="Rectangle 7"/>
          <p:cNvSpPr>
            <a:spLocks noChangeAspect="1"/>
          </p:cNvSpPr>
          <p:nvPr/>
        </p:nvSpPr>
        <p:spPr>
          <a:xfrm>
            <a:off x="1733550" y="4623812"/>
            <a:ext cx="1304925" cy="1691679"/>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495300" y="457200"/>
            <a:ext cx="8229600" cy="1219200"/>
          </a:xfrm>
        </p:spPr>
        <p:style>
          <a:lnRef idx="1">
            <a:schemeClr val="accent3"/>
          </a:lnRef>
          <a:fillRef idx="2">
            <a:schemeClr val="accent3"/>
          </a:fillRef>
          <a:effectRef idx="1">
            <a:schemeClr val="accent3"/>
          </a:effectRef>
          <a:fontRef idx="minor">
            <a:schemeClr val="dk1"/>
          </a:fontRef>
        </p:style>
        <p:txBody>
          <a:bodyPr>
            <a:noAutofit/>
          </a:bodyPr>
          <a:lstStyle/>
          <a:p>
            <a:r>
              <a:rPr lang="en-US" sz="2800" dirty="0" smtClean="0"/>
              <a:t>Are there areas </a:t>
            </a:r>
            <a:r>
              <a:rPr lang="en-US" sz="2800" dirty="0"/>
              <a:t>where both physical and social vulnerability indices coincide to make certain areas the most </a:t>
            </a:r>
            <a:r>
              <a:rPr lang="en-US" sz="2800" dirty="0" smtClean="0"/>
              <a:t>vulnerable?</a:t>
            </a:r>
            <a:endParaRPr lang="en-US" sz="2800"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1745708"/>
            <a:ext cx="3847636" cy="4979293"/>
          </a:xfrm>
          <a:prstGeom prst="rect">
            <a:avLst/>
          </a:prstGeom>
        </p:spPr>
      </p:pic>
      <p:sp>
        <p:nvSpPr>
          <p:cNvPr id="14" name="Left Arrow 13"/>
          <p:cNvSpPr/>
          <p:nvPr/>
        </p:nvSpPr>
        <p:spPr>
          <a:xfrm>
            <a:off x="4572000" y="5181600"/>
            <a:ext cx="1371600" cy="8382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7010401" y="64894"/>
            <a:ext cx="1981199" cy="331027"/>
            <a:chOff x="76200" y="-35941"/>
            <a:chExt cx="4963033" cy="850394"/>
          </a:xfrm>
        </p:grpSpPr>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35941"/>
              <a:ext cx="1947676" cy="850394"/>
            </a:xfrm>
            <a:prstGeom prst="rect">
              <a:avLst/>
            </a:prstGeom>
          </p:spPr>
        </p:pic>
        <p:pic>
          <p:nvPicPr>
            <p:cNvPr id="17" name="Picture 2" descr="http://www.vims.edu/intranet/pubs/_images/75th_logo_rg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1200" y="-16326"/>
              <a:ext cx="3058033" cy="8129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84148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29524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a:spLocks noGrp="1"/>
          </p:cNvSpPr>
          <p:nvPr>
            <p:ph type="title"/>
          </p:nvPr>
        </p:nvSpPr>
        <p:spPr>
          <a:xfrm>
            <a:off x="3810000" y="457200"/>
            <a:ext cx="5105400" cy="1143000"/>
          </a:xfrm>
        </p:spPr>
        <p:style>
          <a:lnRef idx="1">
            <a:schemeClr val="accent3"/>
          </a:lnRef>
          <a:fillRef idx="2">
            <a:schemeClr val="accent3"/>
          </a:fillRef>
          <a:effectRef idx="1">
            <a:schemeClr val="accent3"/>
          </a:effectRef>
          <a:fontRef idx="minor">
            <a:schemeClr val="dk1"/>
          </a:fontRef>
        </p:style>
        <p:txBody>
          <a:bodyPr>
            <a:noAutofit/>
          </a:bodyPr>
          <a:lstStyle/>
          <a:p>
            <a:pPr algn="l"/>
            <a:r>
              <a:rPr lang="en-US" sz="3200" dirty="0" smtClean="0"/>
              <a:t>Combined Physical and Social vulnerability by census tract</a:t>
            </a:r>
            <a:endParaRPr lang="en-US" sz="3200" dirty="0"/>
          </a:p>
        </p:txBody>
      </p:sp>
      <p:sp>
        <p:nvSpPr>
          <p:cNvPr id="3" name="Oval 2"/>
          <p:cNvSpPr/>
          <p:nvPr/>
        </p:nvSpPr>
        <p:spPr>
          <a:xfrm>
            <a:off x="3581400" y="5410200"/>
            <a:ext cx="1295400" cy="1219200"/>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638800" y="1828800"/>
            <a:ext cx="3124200" cy="4708981"/>
          </a:xfrm>
          <a:prstGeom prst="rect">
            <a:avLst/>
          </a:prstGeom>
          <a:noFill/>
        </p:spPr>
        <p:txBody>
          <a:bodyPr wrap="square" rtlCol="0">
            <a:spAutoFit/>
          </a:bodyPr>
          <a:lstStyle/>
          <a:p>
            <a:r>
              <a:rPr lang="en-US" sz="2000" dirty="0" smtClean="0"/>
              <a:t>This area has:</a:t>
            </a:r>
          </a:p>
          <a:p>
            <a:pPr marL="285750" indent="-285750">
              <a:buFont typeface="Arial" panose="020B0604020202020204" pitchFamily="34" charset="0"/>
              <a:buChar char="•"/>
            </a:pPr>
            <a:r>
              <a:rPr lang="en-US" sz="2000" dirty="0" smtClean="0"/>
              <a:t>Combination of low income, people under 18 and above 65, and disabled population</a:t>
            </a:r>
          </a:p>
          <a:p>
            <a:pPr marL="285750" indent="-285750">
              <a:buFont typeface="Arial" panose="020B0604020202020204" pitchFamily="34" charset="0"/>
              <a:buChar char="•"/>
            </a:pPr>
            <a:r>
              <a:rPr lang="en-US" sz="2000" dirty="0" smtClean="0"/>
              <a:t>Few households with cars</a:t>
            </a:r>
          </a:p>
          <a:p>
            <a:pPr marL="285750" indent="-285750">
              <a:buFont typeface="Arial" panose="020B0604020202020204" pitchFamily="34" charset="0"/>
              <a:buChar char="•"/>
            </a:pPr>
            <a:r>
              <a:rPr lang="en-US" sz="2000" dirty="0" smtClean="0"/>
              <a:t>High physical risk</a:t>
            </a:r>
          </a:p>
          <a:p>
            <a:pPr marL="285750" indent="-285750">
              <a:buFont typeface="Arial" panose="020B0604020202020204" pitchFamily="34" charset="0"/>
              <a:buChar char="•"/>
            </a:pPr>
            <a:endParaRPr lang="en-US" sz="2000" dirty="0"/>
          </a:p>
          <a:p>
            <a:r>
              <a:rPr lang="en-US" sz="2000" dirty="0" smtClean="0"/>
              <a:t>Possible </a:t>
            </a:r>
            <a:r>
              <a:rPr lang="en-US" sz="2000" dirty="0" smtClean="0"/>
              <a:t>Adaptations:</a:t>
            </a:r>
            <a:endParaRPr lang="en-US" sz="2000" dirty="0" smtClean="0"/>
          </a:p>
          <a:p>
            <a:pPr marL="285750" indent="-285750">
              <a:buFont typeface="Arial" panose="020B0604020202020204" pitchFamily="34" charset="0"/>
              <a:buChar char="•"/>
            </a:pPr>
            <a:r>
              <a:rPr lang="en-US" sz="2000" dirty="0" smtClean="0"/>
              <a:t>Increased shelter capacity</a:t>
            </a:r>
          </a:p>
          <a:p>
            <a:pPr marL="285750" indent="-285750">
              <a:buFont typeface="Arial" panose="020B0604020202020204" pitchFamily="34" charset="0"/>
              <a:buChar char="•"/>
            </a:pPr>
            <a:r>
              <a:rPr lang="en-US" sz="2000" dirty="0" smtClean="0"/>
              <a:t>Clear bus evacuation plans</a:t>
            </a:r>
          </a:p>
          <a:p>
            <a:pPr marL="285750" indent="-285750">
              <a:buFont typeface="Arial" panose="020B0604020202020204" pitchFamily="34" charset="0"/>
              <a:buChar char="•"/>
            </a:pPr>
            <a:r>
              <a:rPr lang="en-US" sz="2000" dirty="0" smtClean="0"/>
              <a:t>Education on “shelter in place”</a:t>
            </a:r>
            <a:endParaRPr lang="en-US" sz="2000" dirty="0"/>
          </a:p>
        </p:txBody>
      </p:sp>
      <p:cxnSp>
        <p:nvCxnSpPr>
          <p:cNvPr id="10" name="Straight Arrow Connector 9"/>
          <p:cNvCxnSpPr>
            <a:stCxn id="3" idx="0"/>
          </p:cNvCxnSpPr>
          <p:nvPr/>
        </p:nvCxnSpPr>
        <p:spPr>
          <a:xfrm flipV="1">
            <a:off x="4229100" y="2895600"/>
            <a:ext cx="1409700" cy="2514600"/>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grpSp>
        <p:nvGrpSpPr>
          <p:cNvPr id="7" name="Group 6"/>
          <p:cNvGrpSpPr/>
          <p:nvPr/>
        </p:nvGrpSpPr>
        <p:grpSpPr>
          <a:xfrm>
            <a:off x="7010401" y="64894"/>
            <a:ext cx="1981199" cy="331027"/>
            <a:chOff x="76200" y="-35941"/>
            <a:chExt cx="4963033" cy="850394"/>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35941"/>
              <a:ext cx="1947676" cy="850394"/>
            </a:xfrm>
            <a:prstGeom prst="rect">
              <a:avLst/>
            </a:prstGeom>
          </p:spPr>
        </p:pic>
        <p:pic>
          <p:nvPicPr>
            <p:cNvPr id="11" name="Picture 2" descr="http://www.vims.edu/intranet/pubs/_images/75th_logo_rg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16326"/>
              <a:ext cx="3058033" cy="8129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879500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609600"/>
            <a:ext cx="8839200" cy="5867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chemeClr val="bg1"/>
                </a:solidFill>
              </a:rPr>
              <a:t>Existing Model Framework</a:t>
            </a:r>
            <a:endParaRPr lang="en-US" dirty="0">
              <a:solidFill>
                <a:schemeClr val="bg1"/>
              </a:solidFill>
            </a:endParaRPr>
          </a:p>
        </p:txBody>
      </p:sp>
      <p:graphicFrame>
        <p:nvGraphicFramePr>
          <p:cNvPr id="5" name="Diagram 4"/>
          <p:cNvGraphicFramePr/>
          <p:nvPr>
            <p:extLst>
              <p:ext uri="{D42A27DB-BD31-4B8C-83A1-F6EECF244321}">
                <p14:modId xmlns:p14="http://schemas.microsoft.com/office/powerpoint/2010/main" val="2440870927"/>
              </p:ext>
            </p:extLst>
          </p:nvPr>
        </p:nvGraphicFramePr>
        <p:xfrm>
          <a:off x="1524000" y="18288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val 5"/>
          <p:cNvSpPr/>
          <p:nvPr/>
        </p:nvSpPr>
        <p:spPr>
          <a:xfrm>
            <a:off x="609600" y="1905000"/>
            <a:ext cx="1676400" cy="6858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 Impact</a:t>
            </a:r>
          </a:p>
          <a:p>
            <a:pPr algn="ctr"/>
            <a:r>
              <a:rPr lang="en-US" dirty="0" smtClean="0"/>
              <a:t>Flood loss</a:t>
            </a:r>
            <a:endParaRPr lang="en-US" dirty="0"/>
          </a:p>
        </p:txBody>
      </p:sp>
      <p:sp>
        <p:nvSpPr>
          <p:cNvPr id="8" name="Left Arrow 7"/>
          <p:cNvSpPr/>
          <p:nvPr/>
        </p:nvSpPr>
        <p:spPr>
          <a:xfrm rot="1292609">
            <a:off x="2362200" y="2371591"/>
            <a:ext cx="1295400" cy="533400"/>
          </a:xfrm>
          <a:prstGeom prst="lef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Flood Risk</a:t>
            </a:r>
            <a:endParaRPr lang="en-US" dirty="0"/>
          </a:p>
        </p:txBody>
      </p:sp>
      <p:sp>
        <p:nvSpPr>
          <p:cNvPr id="9" name="Oval 8"/>
          <p:cNvSpPr/>
          <p:nvPr/>
        </p:nvSpPr>
        <p:spPr>
          <a:xfrm flipH="1">
            <a:off x="7143388" y="2164465"/>
            <a:ext cx="1676400" cy="6858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 Impact</a:t>
            </a:r>
          </a:p>
          <a:p>
            <a:pPr algn="ctr"/>
            <a:r>
              <a:rPr lang="en-US" dirty="0" smtClean="0"/>
              <a:t>Wages</a:t>
            </a:r>
            <a:endParaRPr lang="en-US" dirty="0"/>
          </a:p>
        </p:txBody>
      </p:sp>
      <p:sp>
        <p:nvSpPr>
          <p:cNvPr id="10" name="Left Arrow 9"/>
          <p:cNvSpPr/>
          <p:nvPr/>
        </p:nvSpPr>
        <p:spPr>
          <a:xfrm rot="18959741" flipH="1">
            <a:off x="6438900" y="3057390"/>
            <a:ext cx="1295400" cy="533400"/>
          </a:xfrm>
          <a:prstGeom prst="lef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Fisheries</a:t>
            </a:r>
            <a:endParaRPr lang="en-US" dirty="0"/>
          </a:p>
        </p:txBody>
      </p:sp>
      <p:sp>
        <p:nvSpPr>
          <p:cNvPr id="12" name="Rectangle 11"/>
          <p:cNvSpPr/>
          <p:nvPr/>
        </p:nvSpPr>
        <p:spPr>
          <a:xfrm>
            <a:off x="7122607" y="3733799"/>
            <a:ext cx="1717963" cy="66654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t>Social Impact</a:t>
            </a:r>
          </a:p>
          <a:p>
            <a:pPr algn="ctr"/>
            <a:r>
              <a:rPr lang="en-US" sz="1400" dirty="0" smtClean="0"/>
              <a:t>Fishing Communities</a:t>
            </a:r>
            <a:endParaRPr lang="en-US" sz="1400" dirty="0"/>
          </a:p>
        </p:txBody>
      </p:sp>
      <p:cxnSp>
        <p:nvCxnSpPr>
          <p:cNvPr id="14" name="Straight Arrow Connector 13"/>
          <p:cNvCxnSpPr>
            <a:stCxn id="9" idx="4"/>
            <a:endCxn id="12" idx="0"/>
          </p:cNvCxnSpPr>
          <p:nvPr/>
        </p:nvCxnSpPr>
        <p:spPr>
          <a:xfrm>
            <a:off x="7981588" y="2850265"/>
            <a:ext cx="1" cy="883534"/>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15" name="Rectangle 14"/>
          <p:cNvSpPr/>
          <p:nvPr/>
        </p:nvSpPr>
        <p:spPr>
          <a:xfrm>
            <a:off x="304800" y="3332464"/>
            <a:ext cx="2286000" cy="512367"/>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t>Social Impact</a:t>
            </a:r>
          </a:p>
          <a:p>
            <a:pPr algn="ctr"/>
            <a:r>
              <a:rPr lang="en-US" sz="1400" dirty="0" smtClean="0"/>
              <a:t>Waterfront Communities</a:t>
            </a:r>
            <a:endParaRPr lang="en-US" sz="1400" dirty="0"/>
          </a:p>
        </p:txBody>
      </p:sp>
      <p:cxnSp>
        <p:nvCxnSpPr>
          <p:cNvPr id="17" name="Straight Arrow Connector 16"/>
          <p:cNvCxnSpPr>
            <a:stCxn id="6" idx="4"/>
            <a:endCxn id="15" idx="0"/>
          </p:cNvCxnSpPr>
          <p:nvPr/>
        </p:nvCxnSpPr>
        <p:spPr>
          <a:xfrm>
            <a:off x="1447800" y="2590800"/>
            <a:ext cx="0" cy="741664"/>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20" name="Left Arrow 19"/>
          <p:cNvSpPr/>
          <p:nvPr/>
        </p:nvSpPr>
        <p:spPr>
          <a:xfrm rot="19798595">
            <a:off x="4844142" y="1372435"/>
            <a:ext cx="1371600" cy="571500"/>
          </a:xfrm>
          <a:prstGeom prst="lef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Adaptation</a:t>
            </a:r>
            <a:endParaRPr lang="en-US" dirty="0"/>
          </a:p>
        </p:txBody>
      </p:sp>
      <p:sp>
        <p:nvSpPr>
          <p:cNvPr id="21" name="Left Arrow 20"/>
          <p:cNvSpPr/>
          <p:nvPr/>
        </p:nvSpPr>
        <p:spPr>
          <a:xfrm rot="19798595">
            <a:off x="5348240" y="1962150"/>
            <a:ext cx="1671368" cy="571500"/>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Climate shifts</a:t>
            </a:r>
            <a:endParaRPr lang="en-US" dirty="0"/>
          </a:p>
        </p:txBody>
      </p:sp>
      <p:sp>
        <p:nvSpPr>
          <p:cNvPr id="22" name="Left Arrow 21"/>
          <p:cNvSpPr/>
          <p:nvPr/>
        </p:nvSpPr>
        <p:spPr>
          <a:xfrm rot="1401111">
            <a:off x="6797897" y="5489439"/>
            <a:ext cx="1671368" cy="571500"/>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Climate shifts</a:t>
            </a:r>
            <a:endParaRPr lang="en-US" dirty="0"/>
          </a:p>
        </p:txBody>
      </p:sp>
      <p:sp>
        <p:nvSpPr>
          <p:cNvPr id="23" name="Left Arrow 22"/>
          <p:cNvSpPr/>
          <p:nvPr/>
        </p:nvSpPr>
        <p:spPr>
          <a:xfrm rot="18938472" flipH="1">
            <a:off x="2018991" y="4906511"/>
            <a:ext cx="1671368" cy="571500"/>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Climate shifts</a:t>
            </a:r>
            <a:endParaRPr lang="en-US" dirty="0"/>
          </a:p>
        </p:txBody>
      </p:sp>
      <p:grpSp>
        <p:nvGrpSpPr>
          <p:cNvPr id="18" name="Group 17"/>
          <p:cNvGrpSpPr/>
          <p:nvPr/>
        </p:nvGrpSpPr>
        <p:grpSpPr>
          <a:xfrm>
            <a:off x="7010401" y="64894"/>
            <a:ext cx="1981199" cy="331027"/>
            <a:chOff x="76200" y="-35941"/>
            <a:chExt cx="4963033" cy="850394"/>
          </a:xfrm>
        </p:grpSpPr>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200" y="-35941"/>
              <a:ext cx="1947676" cy="850394"/>
            </a:xfrm>
            <a:prstGeom prst="rect">
              <a:avLst/>
            </a:prstGeom>
          </p:spPr>
        </p:pic>
        <p:pic>
          <p:nvPicPr>
            <p:cNvPr id="24" name="Picture 2" descr="http://www.vims.edu/intranet/pubs/_images/75th_logo_rgb.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81200" y="-16326"/>
              <a:ext cx="3058033" cy="812932"/>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http://www.vims.edu/intranet/pubs/_images/nsf_abbr.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399" y="85653"/>
            <a:ext cx="371547" cy="371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30477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Shifts in tide range impact marsh</a:t>
            </a:r>
            <a:endParaRPr lang="en-US" dirty="0"/>
          </a:p>
        </p:txBody>
      </p:sp>
      <p:pic>
        <p:nvPicPr>
          <p:cNvPr id="4" name="Picture 3"/>
          <p:cNvPicPr/>
          <p:nvPr/>
        </p:nvPicPr>
        <p:blipFill rotWithShape="1">
          <a:blip r:embed="rId2" cstate="print">
            <a:extLst>
              <a:ext uri="{28A0092B-C50C-407E-A947-70E740481C1C}">
                <a14:useLocalDpi xmlns:a14="http://schemas.microsoft.com/office/drawing/2010/main" val="0"/>
              </a:ext>
            </a:extLst>
          </a:blip>
          <a:srcRect t="20079"/>
          <a:stretch/>
        </p:blipFill>
        <p:spPr bwMode="auto">
          <a:xfrm>
            <a:off x="4648200" y="3124200"/>
            <a:ext cx="3834608" cy="3570632"/>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5" name="Picture 4"/>
          <p:cNvPicPr/>
          <p:nvPr/>
        </p:nvPicPr>
        <p:blipFill rotWithShape="1">
          <a:blip r:embed="rId3" cstate="print">
            <a:extLst>
              <a:ext uri="{28A0092B-C50C-407E-A947-70E740481C1C}">
                <a14:useLocalDpi xmlns:a14="http://schemas.microsoft.com/office/drawing/2010/main" val="0"/>
              </a:ext>
            </a:extLst>
          </a:blip>
          <a:srcRect t="20414"/>
          <a:stretch/>
        </p:blipFill>
        <p:spPr bwMode="auto">
          <a:xfrm>
            <a:off x="5867400" y="1066800"/>
            <a:ext cx="3085878" cy="31242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7" name="Picture 6"/>
          <p:cNvPicPr/>
          <p:nvPr/>
        </p:nvPicPr>
        <p:blipFill rotWithShape="1">
          <a:blip r:embed="rId4" cstate="print">
            <a:extLst>
              <a:ext uri="{28A0092B-C50C-407E-A947-70E740481C1C}">
                <a14:useLocalDpi xmlns:a14="http://schemas.microsoft.com/office/drawing/2010/main" val="0"/>
              </a:ext>
            </a:extLst>
          </a:blip>
          <a:srcRect l="8714" t="6733" r="9311" b="7481"/>
          <a:stretch/>
        </p:blipFill>
        <p:spPr bwMode="auto">
          <a:xfrm>
            <a:off x="228600" y="1235620"/>
            <a:ext cx="3886200" cy="5317580"/>
          </a:xfrm>
          <a:prstGeom prst="rect">
            <a:avLst/>
          </a:prstGeom>
          <a:ln>
            <a:noFill/>
          </a:ln>
          <a:extLst>
            <a:ext uri="{53640926-AAD7-44D8-BBD7-CCE9431645EC}">
              <a14:shadowObscured xmlns:a14="http://schemas.microsoft.com/office/drawing/2010/main"/>
            </a:ext>
          </a:extLst>
        </p:spPr>
      </p:pic>
      <p:sp>
        <p:nvSpPr>
          <p:cNvPr id="8" name="Content Placeholder 2"/>
          <p:cNvSpPr>
            <a:spLocks noGrp="1"/>
          </p:cNvSpPr>
          <p:nvPr>
            <p:ph idx="1"/>
          </p:nvPr>
        </p:nvSpPr>
        <p:spPr>
          <a:xfrm>
            <a:off x="3298495" y="1615141"/>
            <a:ext cx="2743200" cy="2048436"/>
          </a:xfrm>
        </p:spPr>
        <p:style>
          <a:lnRef idx="2">
            <a:schemeClr val="accent6"/>
          </a:lnRef>
          <a:fillRef idx="1">
            <a:schemeClr val="lt1"/>
          </a:fillRef>
          <a:effectRef idx="0">
            <a:schemeClr val="accent6"/>
          </a:effectRef>
          <a:fontRef idx="minor">
            <a:schemeClr val="dk1"/>
          </a:fontRef>
        </p:style>
        <p:txBody>
          <a:bodyPr>
            <a:normAutofit/>
          </a:bodyPr>
          <a:lstStyle/>
          <a:p>
            <a:pPr marL="0" indent="0">
              <a:buNone/>
            </a:pPr>
            <a:r>
              <a:rPr lang="en-US" sz="2000" dirty="0" smtClean="0"/>
              <a:t>The </a:t>
            </a:r>
            <a:r>
              <a:rPr lang="en-US" sz="2000" dirty="0"/>
              <a:t>hypothetical barrier </a:t>
            </a:r>
            <a:r>
              <a:rPr lang="en-US" sz="2000" dirty="0" smtClean="0"/>
              <a:t>(90% closure) lessens </a:t>
            </a:r>
            <a:r>
              <a:rPr lang="en-US" sz="2000" dirty="0"/>
              <a:t>the tidal range inside the Bay, with a greater effect seen in the lower Bay.  </a:t>
            </a:r>
            <a:endParaRPr lang="en-US" dirty="0"/>
          </a:p>
        </p:txBody>
      </p:sp>
      <p:sp>
        <p:nvSpPr>
          <p:cNvPr id="6" name="Rectangle 5"/>
          <p:cNvSpPr/>
          <p:nvPr/>
        </p:nvSpPr>
        <p:spPr>
          <a:xfrm>
            <a:off x="6079418" y="3808719"/>
            <a:ext cx="2912182" cy="46166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1200" dirty="0"/>
              <a:t>The model shows a loss of approximately 10% of total marsh area.</a:t>
            </a:r>
          </a:p>
        </p:txBody>
      </p:sp>
      <p:grpSp>
        <p:nvGrpSpPr>
          <p:cNvPr id="9" name="Group 8"/>
          <p:cNvGrpSpPr/>
          <p:nvPr/>
        </p:nvGrpSpPr>
        <p:grpSpPr>
          <a:xfrm>
            <a:off x="7010401" y="64894"/>
            <a:ext cx="1981199" cy="331027"/>
            <a:chOff x="76200" y="-35941"/>
            <a:chExt cx="4963033" cy="850394"/>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 y="-35941"/>
              <a:ext cx="1947676" cy="850394"/>
            </a:xfrm>
            <a:prstGeom prst="rect">
              <a:avLst/>
            </a:prstGeom>
          </p:spPr>
        </p:pic>
        <p:pic>
          <p:nvPicPr>
            <p:cNvPr id="11" name="Picture 2" descr="http://www.vims.edu/intranet/pubs/_images/75th_logo_rg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81200" y="-16326"/>
              <a:ext cx="3058033" cy="812932"/>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2" descr="http://www.vims.edu/intranet/pubs/_images/nsf_abb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399" y="85653"/>
            <a:ext cx="371547" cy="371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61755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rcRect/>
          <a:stretch>
            <a:fillRect/>
          </a:stretch>
        </p:blipFill>
        <p:spPr bwMode="auto">
          <a:xfrm>
            <a:off x="157480" y="2057400"/>
            <a:ext cx="5791200" cy="4648200"/>
          </a:xfrm>
          <a:prstGeom prst="rect">
            <a:avLst/>
          </a:prstGeom>
          <a:noFill/>
          <a:ln w="9525">
            <a:noFill/>
            <a:miter lim="800000"/>
            <a:headEnd/>
            <a:tailEnd/>
          </a:ln>
        </p:spPr>
      </p:pic>
      <p:sp>
        <p:nvSpPr>
          <p:cNvPr id="3" name="Rectangle 2"/>
          <p:cNvSpPr/>
          <p:nvPr/>
        </p:nvSpPr>
        <p:spPr>
          <a:xfrm>
            <a:off x="180571" y="457200"/>
            <a:ext cx="8686800" cy="141577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3200" dirty="0" smtClean="0"/>
              <a:t>CAM model sensitivity runs</a:t>
            </a:r>
          </a:p>
          <a:p>
            <a:r>
              <a:rPr lang="en-US" dirty="0" smtClean="0"/>
              <a:t>All </a:t>
            </a:r>
            <a:r>
              <a:rPr lang="en-US" dirty="0"/>
              <a:t>biological groups are modeled simultaneously, in nitrogen units, consequently, all axes are relative to one another, and trade-offs can easily be compared between different scenarios. </a:t>
            </a:r>
            <a:r>
              <a:rPr lang="en-US" dirty="0" smtClean="0"/>
              <a:t> Model runs for 20-30 years.</a:t>
            </a:r>
            <a:endParaRPr lang="en-US" dirty="0"/>
          </a:p>
        </p:txBody>
      </p:sp>
      <p:sp>
        <p:nvSpPr>
          <p:cNvPr id="4" name="Rectangle 3"/>
          <p:cNvSpPr/>
          <p:nvPr/>
        </p:nvSpPr>
        <p:spPr>
          <a:xfrm>
            <a:off x="5466080" y="2209800"/>
            <a:ext cx="3581400" cy="35394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buFont typeface="Arial" panose="020B0604020202020204" pitchFamily="34" charset="0"/>
              <a:buChar char="•"/>
            </a:pPr>
            <a:r>
              <a:rPr lang="en-US" sz="1400" b="1" dirty="0" smtClean="0">
                <a:solidFill>
                  <a:srgbClr val="0066FF"/>
                </a:solidFill>
              </a:rPr>
              <a:t>50 </a:t>
            </a:r>
            <a:r>
              <a:rPr lang="en-US" sz="1400" b="1" dirty="0">
                <a:solidFill>
                  <a:srgbClr val="0066FF"/>
                </a:solidFill>
              </a:rPr>
              <a:t>percent of </a:t>
            </a:r>
            <a:r>
              <a:rPr lang="en-US" sz="1400" b="1" dirty="0" smtClean="0">
                <a:solidFill>
                  <a:srgbClr val="0066FF"/>
                </a:solidFill>
              </a:rPr>
              <a:t>marsh lost</a:t>
            </a:r>
          </a:p>
          <a:p>
            <a:pPr marL="742950" lvl="1" indent="-285750">
              <a:buFont typeface="Arial" panose="020B0604020202020204" pitchFamily="34" charset="0"/>
              <a:buChar char="•"/>
            </a:pPr>
            <a:r>
              <a:rPr lang="en-US" sz="1400" dirty="0" smtClean="0">
                <a:solidFill>
                  <a:srgbClr val="0066FF"/>
                </a:solidFill>
              </a:rPr>
              <a:t>fish groups decrease substantially, but forage fish decrease only slightly from status quo</a:t>
            </a:r>
          </a:p>
          <a:p>
            <a:pPr marL="742950" lvl="1" indent="-285750">
              <a:buFont typeface="Arial" panose="020B0604020202020204" pitchFamily="34" charset="0"/>
              <a:buChar char="•"/>
            </a:pPr>
            <a:r>
              <a:rPr lang="en-US" sz="1400" dirty="0" smtClean="0">
                <a:solidFill>
                  <a:srgbClr val="0066FF"/>
                </a:solidFill>
              </a:rPr>
              <a:t>SAV production decreases by 30%</a:t>
            </a:r>
          </a:p>
          <a:p>
            <a:pPr marL="742950" lvl="1" indent="-285750">
              <a:buFont typeface="Arial" panose="020B0604020202020204" pitchFamily="34" charset="0"/>
              <a:buChar char="•"/>
            </a:pPr>
            <a:r>
              <a:rPr lang="en-US" sz="1400" dirty="0" smtClean="0">
                <a:solidFill>
                  <a:srgbClr val="0066FF"/>
                </a:solidFill>
              </a:rPr>
              <a:t>phytoplankton and birds both increase</a:t>
            </a:r>
          </a:p>
          <a:p>
            <a:pPr marL="285750" indent="-285750">
              <a:buFont typeface="Arial" panose="020B0604020202020204" pitchFamily="34" charset="0"/>
              <a:buChar char="•"/>
            </a:pPr>
            <a:r>
              <a:rPr lang="en-US" sz="1400" b="1" dirty="0" smtClean="0">
                <a:solidFill>
                  <a:srgbClr val="00B050"/>
                </a:solidFill>
              </a:rPr>
              <a:t>50 </a:t>
            </a:r>
            <a:r>
              <a:rPr lang="en-US" sz="1400" b="1" dirty="0">
                <a:solidFill>
                  <a:srgbClr val="00B050"/>
                </a:solidFill>
              </a:rPr>
              <a:t>percent of submerged aquatic vegetation </a:t>
            </a:r>
            <a:r>
              <a:rPr lang="en-US" sz="1400" b="1" dirty="0" smtClean="0">
                <a:solidFill>
                  <a:srgbClr val="00B050"/>
                </a:solidFill>
              </a:rPr>
              <a:t>lost </a:t>
            </a:r>
          </a:p>
          <a:p>
            <a:pPr marL="742950" lvl="1" indent="-285750">
              <a:buFont typeface="Arial" panose="020B0604020202020204" pitchFamily="34" charset="0"/>
              <a:buChar char="•"/>
            </a:pPr>
            <a:r>
              <a:rPr lang="en-US" sz="1400" dirty="0" smtClean="0">
                <a:solidFill>
                  <a:srgbClr val="00B050"/>
                </a:solidFill>
              </a:rPr>
              <a:t>fish groups stay the same</a:t>
            </a:r>
          </a:p>
          <a:p>
            <a:pPr marL="742950" lvl="1" indent="-285750">
              <a:buFont typeface="Arial" panose="020B0604020202020204" pitchFamily="34" charset="0"/>
              <a:buChar char="•"/>
            </a:pPr>
            <a:r>
              <a:rPr lang="en-US" sz="1400" dirty="0" smtClean="0">
                <a:solidFill>
                  <a:srgbClr val="00B050"/>
                </a:solidFill>
              </a:rPr>
              <a:t>all other plants increase </a:t>
            </a:r>
          </a:p>
          <a:p>
            <a:pPr marL="742950" lvl="1" indent="-285750">
              <a:buFont typeface="Arial" panose="020B0604020202020204" pitchFamily="34" charset="0"/>
              <a:buChar char="•"/>
            </a:pPr>
            <a:r>
              <a:rPr lang="en-US" sz="1400" dirty="0" smtClean="0">
                <a:solidFill>
                  <a:srgbClr val="00B050"/>
                </a:solidFill>
              </a:rPr>
              <a:t>birds increase by more than 40%.</a:t>
            </a:r>
          </a:p>
          <a:p>
            <a:pPr marL="285750" indent="-285750">
              <a:buFont typeface="Arial" panose="020B0604020202020204" pitchFamily="34" charset="0"/>
              <a:buChar char="•"/>
            </a:pPr>
            <a:r>
              <a:rPr lang="en-US" sz="1400" b="1" dirty="0" smtClean="0">
                <a:solidFill>
                  <a:srgbClr val="FF3399"/>
                </a:solidFill>
              </a:rPr>
              <a:t>Suspended </a:t>
            </a:r>
            <a:r>
              <a:rPr lang="en-US" sz="1400" b="1" dirty="0">
                <a:solidFill>
                  <a:srgbClr val="FF3399"/>
                </a:solidFill>
              </a:rPr>
              <a:t>solids </a:t>
            </a:r>
            <a:r>
              <a:rPr lang="en-US" sz="1400" b="1" dirty="0" smtClean="0">
                <a:solidFill>
                  <a:srgbClr val="FF3399"/>
                </a:solidFill>
              </a:rPr>
              <a:t>decrease</a:t>
            </a:r>
          </a:p>
          <a:p>
            <a:pPr marL="742950" lvl="1" indent="-285750">
              <a:buFont typeface="Arial" panose="020B0604020202020204" pitchFamily="34" charset="0"/>
              <a:buChar char="•"/>
            </a:pPr>
            <a:r>
              <a:rPr lang="en-US" sz="1400" dirty="0" smtClean="0">
                <a:solidFill>
                  <a:srgbClr val="FF3399"/>
                </a:solidFill>
              </a:rPr>
              <a:t>bird production increases strongly</a:t>
            </a:r>
          </a:p>
          <a:p>
            <a:pPr marL="742950" lvl="1" indent="-285750">
              <a:buFont typeface="Arial" panose="020B0604020202020204" pitchFamily="34" charset="0"/>
              <a:buChar char="•"/>
            </a:pPr>
            <a:r>
              <a:rPr lang="en-US" sz="1400" i="1" dirty="0" smtClean="0">
                <a:solidFill>
                  <a:srgbClr val="FF3399"/>
                </a:solidFill>
              </a:rPr>
              <a:t>all</a:t>
            </a:r>
            <a:r>
              <a:rPr lang="en-US" sz="1400" dirty="0" smtClean="0">
                <a:solidFill>
                  <a:srgbClr val="FF3399"/>
                </a:solidFill>
              </a:rPr>
              <a:t> fish also become much more productive</a:t>
            </a:r>
            <a:endParaRPr lang="en-US" sz="1400" dirty="0"/>
          </a:p>
        </p:txBody>
      </p:sp>
      <p:grpSp>
        <p:nvGrpSpPr>
          <p:cNvPr id="5" name="Group 4"/>
          <p:cNvGrpSpPr/>
          <p:nvPr/>
        </p:nvGrpSpPr>
        <p:grpSpPr>
          <a:xfrm>
            <a:off x="7010401" y="64894"/>
            <a:ext cx="1981199" cy="331027"/>
            <a:chOff x="76200" y="-35941"/>
            <a:chExt cx="4963033" cy="850394"/>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35941"/>
              <a:ext cx="1947676" cy="850394"/>
            </a:xfrm>
            <a:prstGeom prst="rect">
              <a:avLst/>
            </a:prstGeom>
          </p:spPr>
        </p:pic>
        <p:pic>
          <p:nvPicPr>
            <p:cNvPr id="7" name="Picture 2" descr="http://www.vims.edu/intranet/pubs/_images/75th_logo_rg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16326"/>
              <a:ext cx="3058033" cy="812932"/>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http://www.vims.edu/intranet/pubs/_images/nsf_abb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399" y="76200"/>
            <a:ext cx="371547" cy="371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5755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7" descr="CHabitatTransgression.jpg"/>
          <p:cNvPicPr>
            <a:picLocks noChangeAspect="1"/>
          </p:cNvPicPr>
          <p:nvPr/>
        </p:nvPicPr>
        <p:blipFill>
          <a:blip r:embed="rId3" cstate="print"/>
          <a:srcRect/>
          <a:stretch>
            <a:fillRect/>
          </a:stretch>
        </p:blipFill>
        <p:spPr bwMode="auto">
          <a:xfrm>
            <a:off x="1588" y="0"/>
            <a:ext cx="9140825" cy="6858000"/>
          </a:xfrm>
          <a:prstGeom prst="rect">
            <a:avLst/>
          </a:prstGeom>
          <a:noFill/>
          <a:ln w="9525">
            <a:noFill/>
            <a:miter lim="800000"/>
            <a:headEnd/>
            <a:tailEnd/>
          </a:ln>
        </p:spPr>
      </p:pic>
      <p:sp>
        <p:nvSpPr>
          <p:cNvPr id="71692" name="Text Box 12"/>
          <p:cNvSpPr txBox="1">
            <a:spLocks noChangeArrowheads="1"/>
          </p:cNvSpPr>
          <p:nvPr/>
        </p:nvSpPr>
        <p:spPr bwMode="auto">
          <a:xfrm>
            <a:off x="362704" y="3160543"/>
            <a:ext cx="8458200" cy="400050"/>
          </a:xfrm>
          <a:prstGeom prst="rect">
            <a:avLst/>
          </a:prstGeom>
          <a:solidFill>
            <a:schemeClr val="accent1">
              <a:lumMod val="60000"/>
              <a:lumOff val="40000"/>
            </a:schemeClr>
          </a:solidFill>
          <a:ln w="9525">
            <a:noFill/>
            <a:miter lim="800000"/>
            <a:headEnd/>
            <a:tailEnd/>
          </a:ln>
          <a:effectLst/>
        </p:spPr>
        <p:txBody>
          <a:bodyPr>
            <a:spAutoFit/>
          </a:bodyPr>
          <a:lstStyle/>
          <a:p>
            <a:pPr algn="ctr">
              <a:buClr>
                <a:schemeClr val="bg2"/>
              </a:buClr>
              <a:defRPr/>
            </a:pPr>
            <a:r>
              <a:rPr lang="en-US" sz="2000" dirty="0"/>
              <a:t>Update existing coastal habitat datasets </a:t>
            </a:r>
            <a:r>
              <a:rPr lang="en-US" sz="2000" dirty="0" smtClean="0"/>
              <a:t>to </a:t>
            </a:r>
            <a:r>
              <a:rPr lang="en-US" sz="2000" dirty="0"/>
              <a:t>refine </a:t>
            </a:r>
            <a:r>
              <a:rPr lang="en-US" sz="2000" dirty="0" smtClean="0"/>
              <a:t>predictions (baseline)</a:t>
            </a:r>
            <a:endParaRPr lang="en-US" sz="2000" dirty="0"/>
          </a:p>
        </p:txBody>
      </p:sp>
      <p:sp>
        <p:nvSpPr>
          <p:cNvPr id="71695" name="Text Box 15"/>
          <p:cNvSpPr txBox="1">
            <a:spLocks noChangeArrowheads="1"/>
          </p:cNvSpPr>
          <p:nvPr/>
        </p:nvSpPr>
        <p:spPr bwMode="auto">
          <a:xfrm>
            <a:off x="362704" y="5540375"/>
            <a:ext cx="8458200" cy="708025"/>
          </a:xfrm>
          <a:prstGeom prst="rect">
            <a:avLst/>
          </a:prstGeom>
          <a:solidFill>
            <a:schemeClr val="accent1">
              <a:lumMod val="60000"/>
              <a:lumOff val="40000"/>
            </a:schemeClr>
          </a:solidFill>
          <a:ln w="9525">
            <a:noFill/>
            <a:miter lim="800000"/>
            <a:headEnd/>
            <a:tailEnd/>
          </a:ln>
          <a:effectLst/>
        </p:spPr>
        <p:txBody>
          <a:bodyPr>
            <a:spAutoFit/>
          </a:bodyPr>
          <a:lstStyle/>
          <a:p>
            <a:pPr algn="ctr" eaLnBrk="0" hangingPunct="0">
              <a:spcBef>
                <a:spcPct val="20000"/>
              </a:spcBef>
              <a:buClr>
                <a:srgbClr val="003399"/>
              </a:buClr>
              <a:buFont typeface="Wingdings" pitchFamily="2" charset="2"/>
              <a:buNone/>
              <a:defRPr/>
            </a:pPr>
            <a:r>
              <a:rPr lang="en-US" sz="2000" dirty="0">
                <a:latin typeface="+mn-lt"/>
              </a:rPr>
              <a:t>Conduct ecosystem-based evaluation of ecological consequences of climate change  (</a:t>
            </a:r>
            <a:r>
              <a:rPr lang="en-US" sz="2000" i="1" dirty="0">
                <a:latin typeface="+mn-lt"/>
              </a:rPr>
              <a:t>e.g. effects of tidal marsh loss on fish productivity)</a:t>
            </a:r>
          </a:p>
        </p:txBody>
      </p:sp>
      <p:sp>
        <p:nvSpPr>
          <p:cNvPr id="8" name="Rectangle 7"/>
          <p:cNvSpPr/>
          <p:nvPr/>
        </p:nvSpPr>
        <p:spPr>
          <a:xfrm>
            <a:off x="1447800" y="0"/>
            <a:ext cx="4610100" cy="461963"/>
          </a:xfrm>
          <a:prstGeom prst="rect">
            <a:avLst/>
          </a:prstGeom>
        </p:spPr>
        <p:txBody>
          <a:bodyPr wrap="none">
            <a:spAutoFit/>
          </a:bodyPr>
          <a:lstStyle/>
          <a:p>
            <a:pPr>
              <a:defRPr/>
            </a:pPr>
            <a:r>
              <a:rPr lang="en-US" sz="2400" b="1" dirty="0">
                <a:solidFill>
                  <a:schemeClr val="tx1"/>
                </a:solidFill>
                <a:latin typeface="+mn-lt"/>
              </a:rPr>
              <a:t>Future Challenges &amp; Strategies</a:t>
            </a:r>
          </a:p>
        </p:txBody>
      </p:sp>
      <p:sp>
        <p:nvSpPr>
          <p:cNvPr id="9" name="Text Box 12"/>
          <p:cNvSpPr txBox="1">
            <a:spLocks noChangeArrowheads="1"/>
          </p:cNvSpPr>
          <p:nvPr/>
        </p:nvSpPr>
        <p:spPr bwMode="auto">
          <a:xfrm>
            <a:off x="362704" y="4644487"/>
            <a:ext cx="8458200" cy="707886"/>
          </a:xfrm>
          <a:prstGeom prst="rect">
            <a:avLst/>
          </a:prstGeom>
          <a:solidFill>
            <a:schemeClr val="accent1">
              <a:lumMod val="60000"/>
              <a:lumOff val="40000"/>
            </a:schemeClr>
          </a:solidFill>
          <a:ln w="9525">
            <a:noFill/>
            <a:miter lim="800000"/>
            <a:headEnd/>
            <a:tailEnd/>
          </a:ln>
          <a:effectLst/>
        </p:spPr>
        <p:txBody>
          <a:bodyPr>
            <a:spAutoFit/>
          </a:bodyPr>
          <a:lstStyle/>
          <a:p>
            <a:pPr algn="ctr">
              <a:buClr>
                <a:schemeClr val="bg2"/>
              </a:buClr>
              <a:defRPr/>
            </a:pPr>
            <a:r>
              <a:rPr lang="en-US" sz="2000" dirty="0" smtClean="0"/>
              <a:t>Consider social implications of adaptation efforts within and across jurisdictional boundaries</a:t>
            </a:r>
            <a:endParaRPr lang="en-US" sz="2000" i="1" dirty="0"/>
          </a:p>
        </p:txBody>
      </p:sp>
      <p:sp>
        <p:nvSpPr>
          <p:cNvPr id="13" name="Text Box 16"/>
          <p:cNvSpPr txBox="1">
            <a:spLocks noChangeArrowheads="1"/>
          </p:cNvSpPr>
          <p:nvPr/>
        </p:nvSpPr>
        <p:spPr bwMode="auto">
          <a:xfrm>
            <a:off x="362704" y="1676400"/>
            <a:ext cx="8458200" cy="400110"/>
          </a:xfrm>
          <a:prstGeom prst="rect">
            <a:avLst/>
          </a:prstGeom>
          <a:solidFill>
            <a:schemeClr val="accent1">
              <a:lumMod val="60000"/>
              <a:lumOff val="40000"/>
            </a:schemeClr>
          </a:solidFill>
          <a:ln w="9525">
            <a:noFill/>
            <a:miter lim="800000"/>
            <a:headEnd/>
            <a:tailEnd/>
          </a:ln>
          <a:effectLst/>
        </p:spPr>
        <p:txBody>
          <a:bodyPr>
            <a:spAutoFit/>
          </a:bodyPr>
          <a:lstStyle/>
          <a:p>
            <a:pPr algn="ctr">
              <a:defRPr/>
            </a:pPr>
            <a:r>
              <a:rPr lang="en-US" sz="2000" dirty="0" smtClean="0">
                <a:latin typeface="+mn-lt"/>
              </a:rPr>
              <a:t>Adaptation efforts should complement and incorporate the natural setting </a:t>
            </a:r>
            <a:endParaRPr lang="en-US" sz="2000" dirty="0">
              <a:latin typeface="+mn-lt"/>
            </a:endParaRPr>
          </a:p>
        </p:txBody>
      </p:sp>
      <p:sp>
        <p:nvSpPr>
          <p:cNvPr id="16" name="Text Box 14"/>
          <p:cNvSpPr txBox="1">
            <a:spLocks noChangeArrowheads="1"/>
          </p:cNvSpPr>
          <p:nvPr/>
        </p:nvSpPr>
        <p:spPr bwMode="auto">
          <a:xfrm>
            <a:off x="362704" y="2264514"/>
            <a:ext cx="8458200" cy="708025"/>
          </a:xfrm>
          <a:prstGeom prst="rect">
            <a:avLst/>
          </a:prstGeom>
          <a:solidFill>
            <a:schemeClr val="accent1">
              <a:lumMod val="60000"/>
              <a:lumOff val="40000"/>
            </a:schemeClr>
          </a:solidFill>
          <a:ln w="9525">
            <a:noFill/>
            <a:miter lim="800000"/>
            <a:headEnd/>
            <a:tailEnd/>
          </a:ln>
          <a:effectLst/>
        </p:spPr>
        <p:txBody>
          <a:bodyPr>
            <a:spAutoFit/>
          </a:bodyPr>
          <a:lstStyle/>
          <a:p>
            <a:pPr algn="ctr">
              <a:defRPr/>
            </a:pPr>
            <a:r>
              <a:rPr lang="en-US" sz="2000" dirty="0" smtClean="0"/>
              <a:t>Natural adaptation efforts should be flexible and target </a:t>
            </a:r>
            <a:r>
              <a:rPr lang="en-US" sz="2000" dirty="0"/>
              <a:t>landscapes where </a:t>
            </a:r>
            <a:r>
              <a:rPr lang="en-US" sz="2000" dirty="0" smtClean="0"/>
              <a:t>ecosystem complexes </a:t>
            </a:r>
            <a:r>
              <a:rPr lang="en-US" sz="2000" dirty="0"/>
              <a:t>are most likely to be sustainable</a:t>
            </a:r>
            <a:endParaRPr lang="en-US" sz="2000" dirty="0">
              <a:latin typeface="+mn-lt"/>
            </a:endParaRPr>
          </a:p>
        </p:txBody>
      </p:sp>
      <p:grpSp>
        <p:nvGrpSpPr>
          <p:cNvPr id="10" name="Group 9"/>
          <p:cNvGrpSpPr/>
          <p:nvPr/>
        </p:nvGrpSpPr>
        <p:grpSpPr>
          <a:xfrm>
            <a:off x="7010401" y="64894"/>
            <a:ext cx="1981199" cy="331027"/>
            <a:chOff x="76200" y="-35941"/>
            <a:chExt cx="4963033" cy="850394"/>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35941"/>
              <a:ext cx="1947676" cy="850394"/>
            </a:xfrm>
            <a:prstGeom prst="rect">
              <a:avLst/>
            </a:prstGeom>
          </p:spPr>
        </p:pic>
        <p:pic>
          <p:nvPicPr>
            <p:cNvPr id="12" name="Picture 2" descr="http://www.vims.edu/intranet/pubs/_images/75th_logo_rg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1200" y="-16326"/>
              <a:ext cx="3058033" cy="812932"/>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 Box 12"/>
          <p:cNvSpPr txBox="1">
            <a:spLocks noChangeArrowheads="1"/>
          </p:cNvSpPr>
          <p:nvPr/>
        </p:nvSpPr>
        <p:spPr bwMode="auto">
          <a:xfrm>
            <a:off x="362704" y="3748597"/>
            <a:ext cx="8458200" cy="707886"/>
          </a:xfrm>
          <a:prstGeom prst="rect">
            <a:avLst/>
          </a:prstGeom>
          <a:solidFill>
            <a:schemeClr val="accent1">
              <a:lumMod val="60000"/>
              <a:lumOff val="40000"/>
            </a:schemeClr>
          </a:solidFill>
          <a:ln w="9525">
            <a:noFill/>
            <a:miter lim="800000"/>
            <a:headEnd/>
            <a:tailEnd/>
          </a:ln>
          <a:effectLst/>
        </p:spPr>
        <p:txBody>
          <a:bodyPr>
            <a:spAutoFit/>
          </a:bodyPr>
          <a:lstStyle/>
          <a:p>
            <a:pPr algn="ctr">
              <a:buClr>
                <a:schemeClr val="bg2"/>
              </a:buClr>
              <a:defRPr/>
            </a:pPr>
            <a:r>
              <a:rPr lang="en-US" sz="2000" dirty="0"/>
              <a:t>Improve the knowledge base regarding changes in future flood </a:t>
            </a:r>
            <a:r>
              <a:rPr lang="en-US" sz="2000" dirty="0" smtClean="0"/>
              <a:t>potential including SLR and precipitation; tropical and extra-tropical storms</a:t>
            </a:r>
            <a:endParaRPr lang="en-US" sz="2000" dirty="0"/>
          </a:p>
        </p:txBody>
      </p:sp>
    </p:spTree>
    <p:extLst>
      <p:ext uri="{BB962C8B-B14F-4D97-AF65-F5344CB8AC3E}">
        <p14:creationId xmlns:p14="http://schemas.microsoft.com/office/powerpoint/2010/main" val="33321672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olly\AppData\Local\Microsoft\Windows\Temporary Internet Files\Content.IE5\IQ6CNBQZ\climate_change_encyclopaedia[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600" y="533400"/>
            <a:ext cx="244159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molly\AppData\Local\Microsoft\Windows\Temporary Internet Files\Content.IE5\IQ6CNBQZ\Vector_City_Suntset_by_Aket_Designs[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1" y="533400"/>
            <a:ext cx="2161311"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738184" y="3138638"/>
            <a:ext cx="2282484" cy="369332"/>
          </a:xfrm>
          <a:prstGeom prst="rect">
            <a:avLst/>
          </a:prstGeom>
          <a:noFill/>
        </p:spPr>
        <p:txBody>
          <a:bodyPr wrap="none" rtlCol="0">
            <a:spAutoFit/>
          </a:bodyPr>
          <a:lstStyle/>
          <a:p>
            <a:r>
              <a:rPr lang="en-US" dirty="0" smtClean="0"/>
              <a:t>Inundation &amp; Flooding</a:t>
            </a:r>
            <a:endParaRPr lang="en-US" dirty="0"/>
          </a:p>
        </p:txBody>
      </p:sp>
      <p:sp>
        <p:nvSpPr>
          <p:cNvPr id="5" name="TextBox 4"/>
          <p:cNvSpPr txBox="1"/>
          <p:nvPr/>
        </p:nvSpPr>
        <p:spPr>
          <a:xfrm>
            <a:off x="6459054" y="3124200"/>
            <a:ext cx="2094484" cy="369332"/>
          </a:xfrm>
          <a:prstGeom prst="rect">
            <a:avLst/>
          </a:prstGeom>
          <a:noFill/>
        </p:spPr>
        <p:txBody>
          <a:bodyPr wrap="none" rtlCol="0">
            <a:spAutoFit/>
          </a:bodyPr>
          <a:lstStyle/>
          <a:p>
            <a:r>
              <a:rPr lang="en-US" dirty="0" smtClean="0"/>
              <a:t>Salinity distributions</a:t>
            </a:r>
            <a:endParaRPr lang="en-US" dirty="0"/>
          </a:p>
        </p:txBody>
      </p:sp>
      <p:pic>
        <p:nvPicPr>
          <p:cNvPr id="17"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516448" y="4235155"/>
            <a:ext cx="1771893" cy="1175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5513881" y="4638011"/>
            <a:ext cx="1774460" cy="369332"/>
          </a:xfrm>
          <a:prstGeom prst="rect">
            <a:avLst/>
          </a:prstGeom>
          <a:noFill/>
        </p:spPr>
        <p:txBody>
          <a:bodyPr wrap="none" rtlCol="0">
            <a:spAutoFit/>
          </a:bodyPr>
          <a:lstStyle/>
          <a:p>
            <a:r>
              <a:rPr lang="en-US" dirty="0" smtClean="0"/>
              <a:t>Marsh loss/shifts</a:t>
            </a:r>
            <a:endParaRPr lang="en-US" dirty="0"/>
          </a:p>
        </p:txBody>
      </p:sp>
      <p:pic>
        <p:nvPicPr>
          <p:cNvPr id="23" name="Picture 15" descr="bluecrab"/>
          <p:cNvPicPr>
            <a:picLocks noChangeAspect="1" noChangeArrowheads="1"/>
          </p:cNvPicPr>
          <p:nvPr/>
        </p:nvPicPr>
        <p:blipFill>
          <a:blip r:embed="rId5" cstate="print"/>
          <a:srcRect/>
          <a:stretch>
            <a:fillRect/>
          </a:stretch>
        </p:blipFill>
        <p:spPr bwMode="auto">
          <a:xfrm>
            <a:off x="3263835" y="5259943"/>
            <a:ext cx="1047750" cy="771525"/>
          </a:xfrm>
          <a:prstGeom prst="rect">
            <a:avLst/>
          </a:prstGeom>
          <a:noFill/>
          <a:ln w="9525">
            <a:noFill/>
            <a:miter lim="800000"/>
            <a:headEnd/>
            <a:tailEnd/>
          </a:ln>
        </p:spPr>
      </p:pic>
      <p:sp>
        <p:nvSpPr>
          <p:cNvPr id="20" name="TextBox 19"/>
          <p:cNvSpPr txBox="1"/>
          <p:nvPr/>
        </p:nvSpPr>
        <p:spPr>
          <a:xfrm>
            <a:off x="2514600" y="6031468"/>
            <a:ext cx="2599109" cy="369332"/>
          </a:xfrm>
          <a:prstGeom prst="rect">
            <a:avLst/>
          </a:prstGeom>
          <a:noFill/>
        </p:spPr>
        <p:txBody>
          <a:bodyPr wrap="none" rtlCol="0">
            <a:spAutoFit/>
          </a:bodyPr>
          <a:lstStyle/>
          <a:p>
            <a:r>
              <a:rPr lang="en-US" dirty="0" smtClean="0"/>
              <a:t>Marsh dependent species</a:t>
            </a:r>
            <a:endParaRPr lang="en-US" dirty="0"/>
          </a:p>
        </p:txBody>
      </p:sp>
      <p:pic>
        <p:nvPicPr>
          <p:cNvPr id="1029" name="Picture 5" descr="C:\Users\molly\AppData\Local\Microsoft\Windows\Temporary Internet Files\Content.IE5\22SD47NR\dollar-sign-1398202736ljp[1].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59318" y="3995455"/>
            <a:ext cx="1252538" cy="1252538"/>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844857" y="3733800"/>
            <a:ext cx="881460" cy="369332"/>
          </a:xfrm>
          <a:prstGeom prst="rect">
            <a:avLst/>
          </a:prstGeom>
          <a:noFill/>
        </p:spPr>
        <p:txBody>
          <a:bodyPr wrap="none" rtlCol="0">
            <a:spAutoFit/>
          </a:bodyPr>
          <a:lstStyle/>
          <a:p>
            <a:r>
              <a:rPr lang="en-US" dirty="0" smtClean="0"/>
              <a:t>Erosion</a:t>
            </a:r>
            <a:endParaRPr lang="en-US" dirty="0"/>
          </a:p>
        </p:txBody>
      </p:sp>
      <p:sp>
        <p:nvSpPr>
          <p:cNvPr id="30" name="TextBox 29"/>
          <p:cNvSpPr txBox="1"/>
          <p:nvPr/>
        </p:nvSpPr>
        <p:spPr>
          <a:xfrm>
            <a:off x="781282" y="5105400"/>
            <a:ext cx="1008609" cy="369332"/>
          </a:xfrm>
          <a:prstGeom prst="rect">
            <a:avLst/>
          </a:prstGeom>
          <a:noFill/>
        </p:spPr>
        <p:txBody>
          <a:bodyPr wrap="none" rtlCol="0">
            <a:spAutoFit/>
          </a:bodyPr>
          <a:lstStyle/>
          <a:p>
            <a:r>
              <a:rPr lang="en-US" dirty="0" smtClean="0"/>
              <a:t>Fisheries</a:t>
            </a:r>
            <a:endParaRPr lang="en-US" dirty="0"/>
          </a:p>
        </p:txBody>
      </p:sp>
      <p:cxnSp>
        <p:nvCxnSpPr>
          <p:cNvPr id="1031" name="Straight Arrow Connector 1030"/>
          <p:cNvCxnSpPr>
            <a:stCxn id="1026" idx="2"/>
            <a:endCxn id="4" idx="0"/>
          </p:cNvCxnSpPr>
          <p:nvPr/>
        </p:nvCxnSpPr>
        <p:spPr>
          <a:xfrm flipH="1">
            <a:off x="4879426" y="2362200"/>
            <a:ext cx="1522969" cy="776438"/>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033" name="Straight Arrow Connector 1032"/>
          <p:cNvCxnSpPr>
            <a:stCxn id="1026" idx="2"/>
            <a:endCxn id="5" idx="0"/>
          </p:cNvCxnSpPr>
          <p:nvPr/>
        </p:nvCxnSpPr>
        <p:spPr>
          <a:xfrm>
            <a:off x="6402395" y="2362200"/>
            <a:ext cx="1103901" cy="76200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037" name="Straight Arrow Connector 1036"/>
          <p:cNvCxnSpPr>
            <a:stCxn id="5" idx="2"/>
            <a:endCxn id="17" idx="0"/>
          </p:cNvCxnSpPr>
          <p:nvPr/>
        </p:nvCxnSpPr>
        <p:spPr>
          <a:xfrm flipH="1">
            <a:off x="6402395" y="3493532"/>
            <a:ext cx="1103901" cy="741623"/>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039" name="Straight Arrow Connector 1038"/>
          <p:cNvCxnSpPr>
            <a:stCxn id="4" idx="2"/>
            <a:endCxn id="17" idx="0"/>
          </p:cNvCxnSpPr>
          <p:nvPr/>
        </p:nvCxnSpPr>
        <p:spPr>
          <a:xfrm>
            <a:off x="4879426" y="3507970"/>
            <a:ext cx="1522969" cy="727185"/>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042" name="Straight Arrow Connector 1041"/>
          <p:cNvCxnSpPr>
            <a:stCxn id="14" idx="1"/>
            <a:endCxn id="23" idx="3"/>
          </p:cNvCxnSpPr>
          <p:nvPr/>
        </p:nvCxnSpPr>
        <p:spPr>
          <a:xfrm flipH="1">
            <a:off x="4311585" y="4822677"/>
            <a:ext cx="1202296" cy="823029"/>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044" name="Straight Arrow Connector 1043"/>
          <p:cNvCxnSpPr>
            <a:stCxn id="23" idx="1"/>
            <a:endCxn id="30" idx="3"/>
          </p:cNvCxnSpPr>
          <p:nvPr/>
        </p:nvCxnSpPr>
        <p:spPr>
          <a:xfrm flipH="1" flipV="1">
            <a:off x="1789891" y="5290066"/>
            <a:ext cx="1473944" cy="35564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048" name="Straight Arrow Connector 1047"/>
          <p:cNvCxnSpPr>
            <a:stCxn id="14" idx="1"/>
            <a:endCxn id="29" idx="3"/>
          </p:cNvCxnSpPr>
          <p:nvPr/>
        </p:nvCxnSpPr>
        <p:spPr>
          <a:xfrm flipH="1" flipV="1">
            <a:off x="1726317" y="3918466"/>
            <a:ext cx="3787564" cy="904211"/>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050" name="Elbow Connector 1049"/>
          <p:cNvCxnSpPr>
            <a:stCxn id="1029" idx="1"/>
            <a:endCxn id="1028" idx="1"/>
          </p:cNvCxnSpPr>
          <p:nvPr/>
        </p:nvCxnSpPr>
        <p:spPr>
          <a:xfrm rot="10800000" flipH="1">
            <a:off x="659317" y="1447800"/>
            <a:ext cx="712283" cy="3173924"/>
          </a:xfrm>
          <a:prstGeom prst="bentConnector3">
            <a:avLst>
              <a:gd name="adj1" fmla="val -32094"/>
            </a:avLst>
          </a:prstGeom>
          <a:ln>
            <a:tailEnd type="arrow"/>
          </a:ln>
        </p:spPr>
        <p:style>
          <a:lnRef idx="3">
            <a:schemeClr val="accent2"/>
          </a:lnRef>
          <a:fillRef idx="0">
            <a:schemeClr val="accent2"/>
          </a:fillRef>
          <a:effectRef idx="2">
            <a:schemeClr val="accent2"/>
          </a:effectRef>
          <a:fontRef idx="minor">
            <a:schemeClr val="tx1"/>
          </a:fontRef>
        </p:style>
      </p:cxnSp>
      <p:sp>
        <p:nvSpPr>
          <p:cNvPr id="1051" name="TextBox 1050"/>
          <p:cNvSpPr txBox="1"/>
          <p:nvPr/>
        </p:nvSpPr>
        <p:spPr>
          <a:xfrm>
            <a:off x="1838722" y="2769306"/>
            <a:ext cx="1227067" cy="369332"/>
          </a:xfrm>
          <a:prstGeom prst="rect">
            <a:avLst/>
          </a:prstGeom>
          <a:noFill/>
        </p:spPr>
        <p:txBody>
          <a:bodyPr wrap="none" rtlCol="0">
            <a:spAutoFit/>
          </a:bodyPr>
          <a:lstStyle/>
          <a:p>
            <a:r>
              <a:rPr lang="en-US" dirty="0" smtClean="0"/>
              <a:t>Adaptation</a:t>
            </a:r>
            <a:endParaRPr lang="en-US" dirty="0"/>
          </a:p>
        </p:txBody>
      </p:sp>
      <p:cxnSp>
        <p:nvCxnSpPr>
          <p:cNvPr id="1053" name="Straight Arrow Connector 1052"/>
          <p:cNvCxnSpPr>
            <a:stCxn id="1028" idx="2"/>
            <a:endCxn id="1051" idx="0"/>
          </p:cNvCxnSpPr>
          <p:nvPr/>
        </p:nvCxnSpPr>
        <p:spPr>
          <a:xfrm flipH="1">
            <a:off x="2452256" y="2362200"/>
            <a:ext cx="1" cy="407106"/>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056" name="Straight Arrow Connector 1055"/>
          <p:cNvCxnSpPr>
            <a:stCxn id="1051" idx="2"/>
            <a:endCxn id="4" idx="1"/>
          </p:cNvCxnSpPr>
          <p:nvPr/>
        </p:nvCxnSpPr>
        <p:spPr>
          <a:xfrm>
            <a:off x="2452256" y="3138638"/>
            <a:ext cx="1285928" cy="184666"/>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060" name="Straight Arrow Connector 1059"/>
          <p:cNvCxnSpPr>
            <a:stCxn id="4" idx="0"/>
            <a:endCxn id="1028" idx="3"/>
          </p:cNvCxnSpPr>
          <p:nvPr/>
        </p:nvCxnSpPr>
        <p:spPr>
          <a:xfrm flipH="1" flipV="1">
            <a:off x="3532912" y="1447800"/>
            <a:ext cx="1346514" cy="169083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064" name="Straight Arrow Connector 1063"/>
          <p:cNvCxnSpPr/>
          <p:nvPr/>
        </p:nvCxnSpPr>
        <p:spPr>
          <a:xfrm>
            <a:off x="3532912" y="1676400"/>
            <a:ext cx="1191488" cy="1462238"/>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1065" name="TextBox 1064"/>
          <p:cNvSpPr txBox="1"/>
          <p:nvPr/>
        </p:nvSpPr>
        <p:spPr>
          <a:xfrm>
            <a:off x="5366407" y="2480291"/>
            <a:ext cx="300082" cy="369332"/>
          </a:xfrm>
          <a:prstGeom prst="rect">
            <a:avLst/>
          </a:prstGeom>
          <a:noFill/>
        </p:spPr>
        <p:txBody>
          <a:bodyPr wrap="none" rtlCol="0">
            <a:spAutoFit/>
          </a:bodyPr>
          <a:lstStyle/>
          <a:p>
            <a:r>
              <a:rPr lang="en-US" b="1" dirty="0" smtClean="0">
                <a:solidFill>
                  <a:schemeClr val="accent5">
                    <a:lumMod val="60000"/>
                    <a:lumOff val="40000"/>
                  </a:schemeClr>
                </a:solidFill>
              </a:rPr>
              <a:t>+</a:t>
            </a:r>
            <a:endParaRPr lang="en-US" b="1" dirty="0">
              <a:solidFill>
                <a:schemeClr val="accent5">
                  <a:lumMod val="60000"/>
                  <a:lumOff val="40000"/>
                </a:schemeClr>
              </a:solidFill>
            </a:endParaRPr>
          </a:p>
        </p:txBody>
      </p:sp>
      <p:sp>
        <p:nvSpPr>
          <p:cNvPr id="74" name="TextBox 73"/>
          <p:cNvSpPr txBox="1"/>
          <p:nvPr/>
        </p:nvSpPr>
        <p:spPr>
          <a:xfrm>
            <a:off x="6902255" y="2477885"/>
            <a:ext cx="300082" cy="369332"/>
          </a:xfrm>
          <a:prstGeom prst="rect">
            <a:avLst/>
          </a:prstGeom>
          <a:noFill/>
        </p:spPr>
        <p:txBody>
          <a:bodyPr wrap="none" rtlCol="0">
            <a:spAutoFit/>
          </a:bodyPr>
          <a:lstStyle/>
          <a:p>
            <a:r>
              <a:rPr lang="en-US" b="1" dirty="0" smtClean="0">
                <a:solidFill>
                  <a:schemeClr val="accent5">
                    <a:lumMod val="60000"/>
                    <a:lumOff val="40000"/>
                  </a:schemeClr>
                </a:solidFill>
              </a:rPr>
              <a:t>+</a:t>
            </a:r>
            <a:endParaRPr lang="en-US" b="1" dirty="0">
              <a:solidFill>
                <a:schemeClr val="accent5">
                  <a:lumMod val="60000"/>
                  <a:lumOff val="40000"/>
                </a:schemeClr>
              </a:solidFill>
            </a:endParaRPr>
          </a:p>
        </p:txBody>
      </p:sp>
      <p:sp>
        <p:nvSpPr>
          <p:cNvPr id="75" name="TextBox 74"/>
          <p:cNvSpPr txBox="1"/>
          <p:nvPr/>
        </p:nvSpPr>
        <p:spPr>
          <a:xfrm>
            <a:off x="6902255" y="3745832"/>
            <a:ext cx="300082" cy="369332"/>
          </a:xfrm>
          <a:prstGeom prst="rect">
            <a:avLst/>
          </a:prstGeom>
          <a:noFill/>
        </p:spPr>
        <p:txBody>
          <a:bodyPr wrap="none" rtlCol="0">
            <a:spAutoFit/>
          </a:bodyPr>
          <a:lstStyle/>
          <a:p>
            <a:r>
              <a:rPr lang="en-US" b="1" dirty="0" smtClean="0">
                <a:solidFill>
                  <a:schemeClr val="accent5">
                    <a:lumMod val="60000"/>
                    <a:lumOff val="40000"/>
                  </a:schemeClr>
                </a:solidFill>
              </a:rPr>
              <a:t>+</a:t>
            </a:r>
            <a:endParaRPr lang="en-US" b="1" dirty="0">
              <a:solidFill>
                <a:schemeClr val="accent5">
                  <a:lumMod val="60000"/>
                  <a:lumOff val="40000"/>
                </a:schemeClr>
              </a:solidFill>
            </a:endParaRPr>
          </a:p>
        </p:txBody>
      </p:sp>
      <p:sp>
        <p:nvSpPr>
          <p:cNvPr id="76" name="TextBox 75"/>
          <p:cNvSpPr txBox="1"/>
          <p:nvPr/>
        </p:nvSpPr>
        <p:spPr>
          <a:xfrm>
            <a:off x="5340828" y="3745832"/>
            <a:ext cx="300082" cy="369332"/>
          </a:xfrm>
          <a:prstGeom prst="rect">
            <a:avLst/>
          </a:prstGeom>
          <a:noFill/>
        </p:spPr>
        <p:txBody>
          <a:bodyPr wrap="none" rtlCol="0">
            <a:spAutoFit/>
          </a:bodyPr>
          <a:lstStyle/>
          <a:p>
            <a:r>
              <a:rPr lang="en-US" b="1" dirty="0" smtClean="0">
                <a:solidFill>
                  <a:schemeClr val="accent5">
                    <a:lumMod val="60000"/>
                    <a:lumOff val="40000"/>
                  </a:schemeClr>
                </a:solidFill>
              </a:rPr>
              <a:t>+</a:t>
            </a:r>
            <a:endParaRPr lang="en-US" b="1" dirty="0">
              <a:solidFill>
                <a:schemeClr val="accent5">
                  <a:lumMod val="60000"/>
                  <a:lumOff val="40000"/>
                </a:schemeClr>
              </a:solidFill>
            </a:endParaRPr>
          </a:p>
        </p:txBody>
      </p:sp>
      <p:sp>
        <p:nvSpPr>
          <p:cNvPr id="77" name="TextBox 76"/>
          <p:cNvSpPr txBox="1"/>
          <p:nvPr/>
        </p:nvSpPr>
        <p:spPr>
          <a:xfrm>
            <a:off x="3620099" y="4115164"/>
            <a:ext cx="300082" cy="369332"/>
          </a:xfrm>
          <a:prstGeom prst="rect">
            <a:avLst/>
          </a:prstGeom>
          <a:noFill/>
        </p:spPr>
        <p:txBody>
          <a:bodyPr wrap="none" rtlCol="0">
            <a:spAutoFit/>
          </a:bodyPr>
          <a:lstStyle/>
          <a:p>
            <a:r>
              <a:rPr lang="en-US" b="1" dirty="0" smtClean="0">
                <a:solidFill>
                  <a:schemeClr val="accent5">
                    <a:lumMod val="60000"/>
                    <a:lumOff val="40000"/>
                  </a:schemeClr>
                </a:solidFill>
              </a:rPr>
              <a:t>+</a:t>
            </a:r>
            <a:endParaRPr lang="en-US" b="1" dirty="0">
              <a:solidFill>
                <a:schemeClr val="accent5">
                  <a:lumMod val="60000"/>
                  <a:lumOff val="40000"/>
                </a:schemeClr>
              </a:solidFill>
            </a:endParaRPr>
          </a:p>
        </p:txBody>
      </p:sp>
      <p:sp>
        <p:nvSpPr>
          <p:cNvPr id="78" name="TextBox 77"/>
          <p:cNvSpPr txBox="1"/>
          <p:nvPr/>
        </p:nvSpPr>
        <p:spPr>
          <a:xfrm>
            <a:off x="3044735" y="2939534"/>
            <a:ext cx="300082" cy="369332"/>
          </a:xfrm>
          <a:prstGeom prst="rect">
            <a:avLst/>
          </a:prstGeom>
          <a:noFill/>
        </p:spPr>
        <p:txBody>
          <a:bodyPr wrap="none" rtlCol="0">
            <a:spAutoFit/>
          </a:bodyPr>
          <a:lstStyle/>
          <a:p>
            <a:r>
              <a:rPr lang="en-US" b="1" dirty="0" smtClean="0">
                <a:solidFill>
                  <a:schemeClr val="accent5">
                    <a:lumMod val="60000"/>
                    <a:lumOff val="40000"/>
                  </a:schemeClr>
                </a:solidFill>
              </a:rPr>
              <a:t>+</a:t>
            </a:r>
            <a:endParaRPr lang="en-US" b="1" dirty="0">
              <a:solidFill>
                <a:schemeClr val="accent5">
                  <a:lumMod val="60000"/>
                  <a:lumOff val="40000"/>
                </a:schemeClr>
              </a:solidFill>
            </a:endParaRPr>
          </a:p>
        </p:txBody>
      </p:sp>
      <p:sp>
        <p:nvSpPr>
          <p:cNvPr id="79" name="TextBox 78"/>
          <p:cNvSpPr txBox="1"/>
          <p:nvPr/>
        </p:nvSpPr>
        <p:spPr>
          <a:xfrm>
            <a:off x="2451453" y="2362200"/>
            <a:ext cx="300082" cy="369332"/>
          </a:xfrm>
          <a:prstGeom prst="rect">
            <a:avLst/>
          </a:prstGeom>
          <a:noFill/>
        </p:spPr>
        <p:txBody>
          <a:bodyPr wrap="none" rtlCol="0">
            <a:spAutoFit/>
          </a:bodyPr>
          <a:lstStyle/>
          <a:p>
            <a:r>
              <a:rPr lang="en-US" b="1" dirty="0" smtClean="0">
                <a:solidFill>
                  <a:schemeClr val="accent5">
                    <a:lumMod val="60000"/>
                    <a:lumOff val="40000"/>
                  </a:schemeClr>
                </a:solidFill>
              </a:rPr>
              <a:t>+</a:t>
            </a:r>
            <a:endParaRPr lang="en-US" b="1" dirty="0">
              <a:solidFill>
                <a:schemeClr val="accent5">
                  <a:lumMod val="60000"/>
                  <a:lumOff val="40000"/>
                </a:schemeClr>
              </a:solidFill>
            </a:endParaRPr>
          </a:p>
        </p:txBody>
      </p:sp>
      <p:sp>
        <p:nvSpPr>
          <p:cNvPr id="80" name="TextBox 79"/>
          <p:cNvSpPr txBox="1"/>
          <p:nvPr/>
        </p:nvSpPr>
        <p:spPr>
          <a:xfrm>
            <a:off x="3664113" y="1995274"/>
            <a:ext cx="300082" cy="369332"/>
          </a:xfrm>
          <a:prstGeom prst="rect">
            <a:avLst/>
          </a:prstGeom>
          <a:noFill/>
        </p:spPr>
        <p:txBody>
          <a:bodyPr wrap="none" rtlCol="0">
            <a:spAutoFit/>
          </a:bodyPr>
          <a:lstStyle/>
          <a:p>
            <a:r>
              <a:rPr lang="en-US" b="1" dirty="0" smtClean="0">
                <a:solidFill>
                  <a:schemeClr val="accent5">
                    <a:lumMod val="60000"/>
                    <a:lumOff val="40000"/>
                  </a:schemeClr>
                </a:solidFill>
              </a:rPr>
              <a:t>+</a:t>
            </a:r>
            <a:endParaRPr lang="en-US" b="1" dirty="0">
              <a:solidFill>
                <a:schemeClr val="accent5">
                  <a:lumMod val="60000"/>
                  <a:lumOff val="40000"/>
                </a:schemeClr>
              </a:solidFill>
            </a:endParaRPr>
          </a:p>
        </p:txBody>
      </p:sp>
      <p:sp>
        <p:nvSpPr>
          <p:cNvPr id="1066" name="TextBox 1065"/>
          <p:cNvSpPr txBox="1"/>
          <p:nvPr/>
        </p:nvSpPr>
        <p:spPr>
          <a:xfrm>
            <a:off x="4567320" y="4883111"/>
            <a:ext cx="309700" cy="584775"/>
          </a:xfrm>
          <a:prstGeom prst="rect">
            <a:avLst/>
          </a:prstGeom>
          <a:noFill/>
        </p:spPr>
        <p:txBody>
          <a:bodyPr wrap="none" rtlCol="0">
            <a:spAutoFit/>
          </a:bodyPr>
          <a:lstStyle/>
          <a:p>
            <a:r>
              <a:rPr lang="en-US" sz="3200" b="1" dirty="0" smtClean="0">
                <a:solidFill>
                  <a:schemeClr val="accent2">
                    <a:lumMod val="75000"/>
                  </a:schemeClr>
                </a:solidFill>
              </a:rPr>
              <a:t>-</a:t>
            </a:r>
            <a:endParaRPr lang="en-US" sz="3200" b="1" dirty="0">
              <a:solidFill>
                <a:schemeClr val="accent2">
                  <a:lumMod val="75000"/>
                </a:schemeClr>
              </a:solidFill>
            </a:endParaRPr>
          </a:p>
        </p:txBody>
      </p:sp>
      <p:sp>
        <p:nvSpPr>
          <p:cNvPr id="82" name="TextBox 81"/>
          <p:cNvSpPr txBox="1"/>
          <p:nvPr/>
        </p:nvSpPr>
        <p:spPr>
          <a:xfrm>
            <a:off x="2397557" y="5008841"/>
            <a:ext cx="309700" cy="584775"/>
          </a:xfrm>
          <a:prstGeom prst="rect">
            <a:avLst/>
          </a:prstGeom>
          <a:noFill/>
        </p:spPr>
        <p:txBody>
          <a:bodyPr wrap="none" rtlCol="0">
            <a:spAutoFit/>
          </a:bodyPr>
          <a:lstStyle/>
          <a:p>
            <a:r>
              <a:rPr lang="en-US" sz="3200" b="1" dirty="0" smtClean="0">
                <a:solidFill>
                  <a:schemeClr val="accent2">
                    <a:lumMod val="75000"/>
                  </a:schemeClr>
                </a:solidFill>
              </a:rPr>
              <a:t>-</a:t>
            </a:r>
            <a:endParaRPr lang="en-US" sz="3200" b="1" dirty="0">
              <a:solidFill>
                <a:schemeClr val="accent2">
                  <a:lumMod val="75000"/>
                </a:schemeClr>
              </a:solidFill>
            </a:endParaRPr>
          </a:p>
        </p:txBody>
      </p:sp>
      <p:sp>
        <p:nvSpPr>
          <p:cNvPr id="83" name="TextBox 82"/>
          <p:cNvSpPr txBox="1"/>
          <p:nvPr/>
        </p:nvSpPr>
        <p:spPr>
          <a:xfrm>
            <a:off x="469176" y="2679082"/>
            <a:ext cx="309700" cy="584775"/>
          </a:xfrm>
          <a:prstGeom prst="rect">
            <a:avLst/>
          </a:prstGeom>
          <a:noFill/>
        </p:spPr>
        <p:txBody>
          <a:bodyPr wrap="none" rtlCol="0">
            <a:spAutoFit/>
          </a:bodyPr>
          <a:lstStyle/>
          <a:p>
            <a:r>
              <a:rPr lang="en-US" sz="3200" b="1" dirty="0" smtClean="0">
                <a:solidFill>
                  <a:schemeClr val="accent2">
                    <a:lumMod val="75000"/>
                  </a:schemeClr>
                </a:solidFill>
              </a:rPr>
              <a:t>-</a:t>
            </a:r>
            <a:endParaRPr lang="en-US" sz="3200" b="1" dirty="0">
              <a:solidFill>
                <a:schemeClr val="accent2">
                  <a:lumMod val="75000"/>
                </a:schemeClr>
              </a:solidFill>
            </a:endParaRPr>
          </a:p>
        </p:txBody>
      </p:sp>
      <p:sp>
        <p:nvSpPr>
          <p:cNvPr id="84" name="TextBox 83"/>
          <p:cNvSpPr txBox="1"/>
          <p:nvPr/>
        </p:nvSpPr>
        <p:spPr>
          <a:xfrm>
            <a:off x="4122880" y="1777425"/>
            <a:ext cx="309700" cy="584775"/>
          </a:xfrm>
          <a:prstGeom prst="rect">
            <a:avLst/>
          </a:prstGeom>
          <a:noFill/>
        </p:spPr>
        <p:txBody>
          <a:bodyPr wrap="none" rtlCol="0">
            <a:spAutoFit/>
          </a:bodyPr>
          <a:lstStyle/>
          <a:p>
            <a:r>
              <a:rPr lang="en-US" sz="3200" b="1" dirty="0" smtClean="0">
                <a:solidFill>
                  <a:schemeClr val="accent2">
                    <a:lumMod val="75000"/>
                  </a:schemeClr>
                </a:solidFill>
              </a:rPr>
              <a:t>-</a:t>
            </a:r>
            <a:endParaRPr lang="en-US" sz="3200" b="1" dirty="0">
              <a:solidFill>
                <a:schemeClr val="accent2">
                  <a:lumMod val="75000"/>
                </a:schemeClr>
              </a:solidFill>
            </a:endParaRPr>
          </a:p>
        </p:txBody>
      </p:sp>
      <p:cxnSp>
        <p:nvCxnSpPr>
          <p:cNvPr id="1068" name="Straight Arrow Connector 1067"/>
          <p:cNvCxnSpPr>
            <a:stCxn id="1051" idx="2"/>
            <a:endCxn id="14" idx="1"/>
          </p:cNvCxnSpPr>
          <p:nvPr/>
        </p:nvCxnSpPr>
        <p:spPr>
          <a:xfrm>
            <a:off x="2452256" y="3138638"/>
            <a:ext cx="3061625" cy="1684039"/>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87" name="TextBox 86"/>
          <p:cNvSpPr txBox="1"/>
          <p:nvPr/>
        </p:nvSpPr>
        <p:spPr>
          <a:xfrm>
            <a:off x="4161544" y="3810789"/>
            <a:ext cx="300082" cy="369332"/>
          </a:xfrm>
          <a:prstGeom prst="rect">
            <a:avLst/>
          </a:prstGeom>
          <a:noFill/>
        </p:spPr>
        <p:txBody>
          <a:bodyPr wrap="none" rtlCol="0">
            <a:spAutoFit/>
          </a:bodyPr>
          <a:lstStyle/>
          <a:p>
            <a:r>
              <a:rPr lang="en-US" b="1" dirty="0" smtClean="0">
                <a:solidFill>
                  <a:schemeClr val="accent5">
                    <a:lumMod val="60000"/>
                    <a:lumOff val="40000"/>
                  </a:schemeClr>
                </a:solidFill>
              </a:rPr>
              <a:t>+</a:t>
            </a:r>
            <a:endParaRPr lang="en-US" b="1" dirty="0">
              <a:solidFill>
                <a:schemeClr val="accent5">
                  <a:lumMod val="60000"/>
                  <a:lumOff val="40000"/>
                </a:schemeClr>
              </a:solidFill>
            </a:endParaRPr>
          </a:p>
        </p:txBody>
      </p:sp>
      <p:grpSp>
        <p:nvGrpSpPr>
          <p:cNvPr id="88" name="Group 87"/>
          <p:cNvGrpSpPr/>
          <p:nvPr/>
        </p:nvGrpSpPr>
        <p:grpSpPr>
          <a:xfrm>
            <a:off x="7010401" y="64894"/>
            <a:ext cx="1981199" cy="331027"/>
            <a:chOff x="76200" y="-35941"/>
            <a:chExt cx="4963033" cy="850394"/>
          </a:xfrm>
        </p:grpSpPr>
        <p:pic>
          <p:nvPicPr>
            <p:cNvPr id="89" name="Picture 8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200" y="-35941"/>
              <a:ext cx="1947676" cy="850394"/>
            </a:xfrm>
            <a:prstGeom prst="rect">
              <a:avLst/>
            </a:prstGeom>
          </p:spPr>
        </p:pic>
        <p:pic>
          <p:nvPicPr>
            <p:cNvPr id="90" name="Picture 2" descr="http://www.vims.edu/intranet/pubs/_images/75th_logo_rgb.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81200" y="-16326"/>
              <a:ext cx="3058033" cy="8129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23815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8077200" cy="1135395"/>
          </a:xfrm>
        </p:spPr>
        <p:txBody>
          <a:bodyPr>
            <a:normAutofit/>
          </a:bodyPr>
          <a:lstStyle/>
          <a:p>
            <a:r>
              <a:rPr lang="en-US" dirty="0" smtClean="0"/>
              <a:t>Changes we know about</a:t>
            </a:r>
            <a:endParaRPr lang="en-US" dirty="0"/>
          </a:p>
        </p:txBody>
      </p:sp>
      <p:pic>
        <p:nvPicPr>
          <p:cNvPr id="10" name="Picture 2"/>
          <p:cNvPicPr>
            <a:picLocks noChangeAspect="1" noChangeArrowheads="1"/>
          </p:cNvPicPr>
          <p:nvPr/>
        </p:nvPicPr>
        <p:blipFill>
          <a:blip r:embed="rId3" cstate="print"/>
          <a:srcRect/>
          <a:stretch>
            <a:fillRect/>
          </a:stretch>
        </p:blipFill>
        <p:spPr bwMode="auto">
          <a:xfrm>
            <a:off x="495924" y="1318801"/>
            <a:ext cx="3401795" cy="4319999"/>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304800" y="3620538"/>
            <a:ext cx="3810000" cy="38100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7010401" y="64894"/>
            <a:ext cx="1981199" cy="331027"/>
            <a:chOff x="76200" y="-35941"/>
            <a:chExt cx="4963033" cy="850394"/>
          </a:xfrm>
        </p:grpSpPr>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35941"/>
              <a:ext cx="1947676" cy="850394"/>
            </a:xfrm>
            <a:prstGeom prst="rect">
              <a:avLst/>
            </a:prstGeom>
          </p:spPr>
        </p:pic>
        <p:pic>
          <p:nvPicPr>
            <p:cNvPr id="21" name="Picture 2" descr="http://www.vims.edu/intranet/pubs/_images/75th_logo_rg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1200" y="-16326"/>
              <a:ext cx="3058033" cy="812932"/>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1" descr="jgrc10717.pdf - Adobe Acrobat Pro"/>
          <p:cNvPicPr>
            <a:picLocks noChangeAspect="1"/>
          </p:cNvPicPr>
          <p:nvPr/>
        </p:nvPicPr>
        <p:blipFill rotWithShape="1">
          <a:blip r:embed="rId6">
            <a:extLst>
              <a:ext uri="{28A0092B-C50C-407E-A947-70E740481C1C}">
                <a14:useLocalDpi xmlns:a14="http://schemas.microsoft.com/office/drawing/2010/main" val="0"/>
              </a:ext>
            </a:extLst>
          </a:blip>
          <a:srcRect l="22027" t="27527" r="5981" b="18118"/>
          <a:stretch/>
        </p:blipFill>
        <p:spPr>
          <a:xfrm>
            <a:off x="5411089" y="1066800"/>
            <a:ext cx="3565423" cy="2666167"/>
          </a:xfrm>
          <a:prstGeom prst="rect">
            <a:avLst/>
          </a:prstGeom>
        </p:spPr>
      </p:pic>
      <p:sp>
        <p:nvSpPr>
          <p:cNvPr id="5" name="Rectangle 4"/>
          <p:cNvSpPr/>
          <p:nvPr/>
        </p:nvSpPr>
        <p:spPr>
          <a:xfrm>
            <a:off x="4038600" y="1445776"/>
            <a:ext cx="2438400" cy="95410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1400" dirty="0"/>
              <a:t>Salinity has increased ~ 0.5 </a:t>
            </a:r>
            <a:r>
              <a:rPr lang="en-US" sz="1400" dirty="0" err="1"/>
              <a:t>ppt</a:t>
            </a:r>
            <a:r>
              <a:rPr lang="en-US" sz="1400" dirty="0"/>
              <a:t> since </a:t>
            </a:r>
            <a:r>
              <a:rPr lang="en-US" sz="1400" dirty="0" smtClean="0"/>
              <a:t>1949, </a:t>
            </a:r>
            <a:r>
              <a:rPr lang="en-US" sz="1400" dirty="0"/>
              <a:t>water levels have increased by ~ .22m (8.6 in</a:t>
            </a:r>
            <a:r>
              <a:rPr lang="en-US" sz="1400" dirty="0" smtClean="0"/>
              <a:t>) – mid-Bay</a:t>
            </a:r>
            <a:endParaRPr lang="en-US" sz="1400" dirty="0"/>
          </a:p>
        </p:txBody>
      </p:sp>
      <p:pic>
        <p:nvPicPr>
          <p:cNvPr id="23" name="Picture 22" descr="Flick et al Tide Ranges.pdf - Adobe Acrobat Pro"/>
          <p:cNvPicPr>
            <a:picLocks noChangeAspect="1"/>
          </p:cNvPicPr>
          <p:nvPr/>
        </p:nvPicPr>
        <p:blipFill rotWithShape="1">
          <a:blip r:embed="rId7">
            <a:extLst>
              <a:ext uri="{28A0092B-C50C-407E-A947-70E740481C1C}">
                <a14:useLocalDpi xmlns:a14="http://schemas.microsoft.com/office/drawing/2010/main" val="0"/>
              </a:ext>
            </a:extLst>
          </a:blip>
          <a:srcRect l="30188" t="59670" r="19292" b="12343"/>
          <a:stretch/>
        </p:blipFill>
        <p:spPr>
          <a:xfrm>
            <a:off x="4066515" y="4343400"/>
            <a:ext cx="3232087" cy="1919335"/>
          </a:xfrm>
          <a:prstGeom prst="rect">
            <a:avLst/>
          </a:prstGeom>
        </p:spPr>
      </p:pic>
      <p:sp>
        <p:nvSpPr>
          <p:cNvPr id="6" name="Rectangle 5"/>
          <p:cNvSpPr/>
          <p:nvPr/>
        </p:nvSpPr>
        <p:spPr>
          <a:xfrm>
            <a:off x="3962400" y="6284997"/>
            <a:ext cx="4572000" cy="553998"/>
          </a:xfrm>
          <a:prstGeom prst="rect">
            <a:avLst/>
          </a:prstGeom>
        </p:spPr>
        <p:txBody>
          <a:bodyPr>
            <a:spAutoFit/>
          </a:bodyPr>
          <a:lstStyle/>
          <a:p>
            <a:r>
              <a:rPr lang="en-US" sz="1000" dirty="0"/>
              <a:t>Flick, R. E., Murray, J. F., &amp; Ewing, L. (1999). </a:t>
            </a:r>
            <a:r>
              <a:rPr lang="en-US" sz="1000" i="1" dirty="0"/>
              <a:t>Trends in US tidal datum statistics and tide range: A data report atlas</a:t>
            </a:r>
            <a:r>
              <a:rPr lang="en-US" sz="1000" dirty="0"/>
              <a:t>. Center for Coastal Studies, Scripps Institution of Oceanography.</a:t>
            </a:r>
            <a:endParaRPr lang="en-US" sz="1000" dirty="0"/>
          </a:p>
        </p:txBody>
      </p:sp>
      <p:sp>
        <p:nvSpPr>
          <p:cNvPr id="24" name="Rectangle 23"/>
          <p:cNvSpPr/>
          <p:nvPr/>
        </p:nvSpPr>
        <p:spPr>
          <a:xfrm>
            <a:off x="6631663" y="4452610"/>
            <a:ext cx="2359937" cy="52322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1400" dirty="0" smtClean="0"/>
              <a:t>Tide range has decreased (slightly) since the 1930s</a:t>
            </a:r>
            <a:endParaRPr lang="en-US" sz="1400" dirty="0"/>
          </a:p>
        </p:txBody>
      </p:sp>
      <p:sp>
        <p:nvSpPr>
          <p:cNvPr id="7" name="Rectangle 6"/>
          <p:cNvSpPr/>
          <p:nvPr/>
        </p:nvSpPr>
        <p:spPr>
          <a:xfrm>
            <a:off x="5351942" y="3724539"/>
            <a:ext cx="3656711" cy="553998"/>
          </a:xfrm>
          <a:prstGeom prst="rect">
            <a:avLst/>
          </a:prstGeom>
        </p:spPr>
        <p:txBody>
          <a:bodyPr wrap="square">
            <a:spAutoFit/>
          </a:bodyPr>
          <a:lstStyle/>
          <a:p>
            <a:r>
              <a:rPr lang="en-US" sz="1000" dirty="0"/>
              <a:t>Hilton, T. W., </a:t>
            </a:r>
            <a:r>
              <a:rPr lang="en-US" sz="1000" dirty="0" err="1"/>
              <a:t>Najjar</a:t>
            </a:r>
            <a:r>
              <a:rPr lang="en-US" sz="1000" dirty="0"/>
              <a:t>, R. G., </a:t>
            </a:r>
            <a:r>
              <a:rPr lang="en-US" sz="1000" dirty="0" err="1"/>
              <a:t>Zhong</a:t>
            </a:r>
            <a:r>
              <a:rPr lang="en-US" sz="1000" dirty="0"/>
              <a:t>, L., &amp; Li, M. (2008). Is there a signal of sea‐level rise in Chesapeake Bay salinity?. </a:t>
            </a:r>
            <a:r>
              <a:rPr lang="en-US" sz="1000" i="1" dirty="0"/>
              <a:t>Journal of Geophysical Research: Oceans (1978–2012)</a:t>
            </a:r>
            <a:r>
              <a:rPr lang="en-US" sz="1000" dirty="0"/>
              <a:t>, </a:t>
            </a:r>
            <a:r>
              <a:rPr lang="en-US" sz="1000" i="1" dirty="0"/>
              <a:t>113</a:t>
            </a:r>
            <a:r>
              <a:rPr lang="en-US" sz="1000" dirty="0"/>
              <a:t>(C9).</a:t>
            </a:r>
          </a:p>
        </p:txBody>
      </p:sp>
      <p:sp>
        <p:nvSpPr>
          <p:cNvPr id="25" name="Rectangle 24"/>
          <p:cNvSpPr/>
          <p:nvPr/>
        </p:nvSpPr>
        <p:spPr>
          <a:xfrm>
            <a:off x="1447800" y="4606498"/>
            <a:ext cx="2359937" cy="73866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1400" dirty="0" smtClean="0"/>
              <a:t>Hours of inundation have increased greatly since the early part of the century</a:t>
            </a:r>
            <a:endParaRPr lang="en-US" sz="1400" dirty="0"/>
          </a:p>
        </p:txBody>
      </p:sp>
      <p:sp>
        <p:nvSpPr>
          <p:cNvPr id="8" name="Rectangle 7"/>
          <p:cNvSpPr/>
          <p:nvPr/>
        </p:nvSpPr>
        <p:spPr>
          <a:xfrm>
            <a:off x="457200" y="5715000"/>
            <a:ext cx="3466476" cy="707886"/>
          </a:xfrm>
          <a:prstGeom prst="rect">
            <a:avLst/>
          </a:prstGeom>
        </p:spPr>
        <p:txBody>
          <a:bodyPr wrap="square">
            <a:spAutoFit/>
          </a:bodyPr>
          <a:lstStyle/>
          <a:p>
            <a:r>
              <a:rPr lang="en-US" sz="1000" dirty="0"/>
              <a:t>Ezer, T., &amp; Atkinson, L. P. (2014). Accelerated flooding along the US East Coast: on the impact of sea‐level rise, tides, storms, the Gulf Stream, and the North Atlantic oscillations. </a:t>
            </a:r>
            <a:r>
              <a:rPr lang="en-US" sz="1000" i="1" dirty="0"/>
              <a:t>Earth's Future</a:t>
            </a:r>
            <a:r>
              <a:rPr lang="en-US" sz="1000" dirty="0"/>
              <a:t>, </a:t>
            </a:r>
            <a:r>
              <a:rPr lang="en-US" sz="1000" i="1" dirty="0"/>
              <a:t>2</a:t>
            </a:r>
            <a:r>
              <a:rPr lang="en-US" sz="1000" dirty="0"/>
              <a:t>(8), 362-382.</a:t>
            </a:r>
          </a:p>
        </p:txBody>
      </p:sp>
    </p:spTree>
    <p:extLst>
      <p:ext uri="{BB962C8B-B14F-4D97-AF65-F5344CB8AC3E}">
        <p14:creationId xmlns:p14="http://schemas.microsoft.com/office/powerpoint/2010/main" val="7121478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87" y="990600"/>
            <a:ext cx="4899212" cy="3785755"/>
          </a:xfrm>
          <a:prstGeom prst="rect">
            <a:avLst/>
          </a:prstGeom>
        </p:spPr>
      </p:pic>
      <p:pic>
        <p:nvPicPr>
          <p:cNvPr id="67587" name="Picture 3" descr="NATL-TS-Frequency_1930-2007.gif"/>
          <p:cNvPicPr>
            <a:picLocks noChangeAspect="1"/>
          </p:cNvPicPr>
          <p:nvPr/>
        </p:nvPicPr>
        <p:blipFill>
          <a:blip r:embed="rId4" cstate="print"/>
          <a:srcRect/>
          <a:stretch>
            <a:fillRect/>
          </a:stretch>
        </p:blipFill>
        <p:spPr bwMode="auto">
          <a:xfrm>
            <a:off x="2286000" y="1066800"/>
            <a:ext cx="2524529" cy="1906240"/>
          </a:xfrm>
          <a:prstGeom prst="rect">
            <a:avLst/>
          </a:prstGeom>
          <a:noFill/>
          <a:ln w="9525">
            <a:noFill/>
            <a:miter lim="800000"/>
            <a:headEnd/>
            <a:tailEnd/>
          </a:ln>
        </p:spPr>
      </p:pic>
      <p:pic>
        <p:nvPicPr>
          <p:cNvPr id="5" name="Picture 4" descr="Rose-2009-Hydrological_Processes.pdf - Adobe Acrobat Pro"/>
          <p:cNvPicPr>
            <a:picLocks noChangeAspect="1"/>
          </p:cNvPicPr>
          <p:nvPr/>
        </p:nvPicPr>
        <p:blipFill rotWithShape="1">
          <a:blip r:embed="rId5">
            <a:extLst>
              <a:ext uri="{28A0092B-C50C-407E-A947-70E740481C1C}">
                <a14:useLocalDpi xmlns:a14="http://schemas.microsoft.com/office/drawing/2010/main" val="0"/>
              </a:ext>
            </a:extLst>
          </a:blip>
          <a:srcRect l="12924" t="45148" r="13206" b="6799"/>
          <a:stretch/>
        </p:blipFill>
        <p:spPr>
          <a:xfrm>
            <a:off x="140448" y="4272766"/>
            <a:ext cx="3707394" cy="2585234"/>
          </a:xfrm>
          <a:prstGeom prst="rect">
            <a:avLst/>
          </a:prstGeom>
        </p:spPr>
      </p:pic>
      <p:sp>
        <p:nvSpPr>
          <p:cNvPr id="6" name="Title 1"/>
          <p:cNvSpPr txBox="1">
            <a:spLocks/>
          </p:cNvSpPr>
          <p:nvPr/>
        </p:nvSpPr>
        <p:spPr>
          <a:xfrm>
            <a:off x="685800" y="152400"/>
            <a:ext cx="8077200" cy="1135395"/>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Changes we know about</a:t>
            </a:r>
            <a:endParaRPr lang="en-US" dirty="0"/>
          </a:p>
        </p:txBody>
      </p:sp>
      <p:pic>
        <p:nvPicPr>
          <p:cNvPr id="7" name="Picture 4" descr="pyke-temp_increase-graph"/>
          <p:cNvPicPr>
            <a:picLocks noChangeAspect="1" noChangeArrowheads="1"/>
          </p:cNvPicPr>
          <p:nvPr/>
        </p:nvPicPr>
        <p:blipFill>
          <a:blip r:embed="rId6" cstate="print"/>
          <a:srcRect/>
          <a:stretch>
            <a:fillRect/>
          </a:stretch>
        </p:blipFill>
        <p:spPr bwMode="auto">
          <a:xfrm>
            <a:off x="5105400" y="1340667"/>
            <a:ext cx="3883325" cy="2349841"/>
          </a:xfrm>
          <a:prstGeom prst="rect">
            <a:avLst/>
          </a:prstGeom>
          <a:noFill/>
          <a:ln w="9525">
            <a:noFill/>
            <a:miter lim="800000"/>
            <a:headEnd/>
            <a:tailEnd/>
          </a:ln>
        </p:spPr>
      </p:pic>
      <p:sp>
        <p:nvSpPr>
          <p:cNvPr id="8" name="TextBox 20"/>
          <p:cNvSpPr txBox="1">
            <a:spLocks noChangeArrowheads="1"/>
          </p:cNvSpPr>
          <p:nvPr/>
        </p:nvSpPr>
        <p:spPr bwMode="auto">
          <a:xfrm>
            <a:off x="5105400" y="959667"/>
            <a:ext cx="3883325" cy="400110"/>
          </a:xfrm>
          <a:prstGeom prst="rect">
            <a:avLst/>
          </a:prstGeom>
          <a:solidFill>
            <a:schemeClr val="tx1"/>
          </a:solidFill>
          <a:ln>
            <a:noFill/>
          </a:ln>
        </p:spPr>
        <p:txBody>
          <a:bodyPr wrap="square">
            <a:spAutoFit/>
          </a:bodyPr>
          <a:lstStyle>
            <a:lvl1pPr eaLnBrk="0" hangingPunct="0">
              <a:defRPr sz="1600">
                <a:solidFill>
                  <a:schemeClr val="bg1"/>
                </a:solidFill>
                <a:latin typeface="Book Antiqua" pitchFamily="18" charset="0"/>
              </a:defRPr>
            </a:lvl1pPr>
            <a:lvl2pPr marL="742950" indent="-285750" eaLnBrk="0" hangingPunct="0">
              <a:defRPr sz="1600">
                <a:solidFill>
                  <a:schemeClr val="bg1"/>
                </a:solidFill>
                <a:latin typeface="Book Antiqua" pitchFamily="18" charset="0"/>
              </a:defRPr>
            </a:lvl2pPr>
            <a:lvl3pPr marL="1143000" indent="-228600" eaLnBrk="0" hangingPunct="0">
              <a:defRPr sz="1600">
                <a:solidFill>
                  <a:schemeClr val="bg1"/>
                </a:solidFill>
                <a:latin typeface="Book Antiqua" pitchFamily="18" charset="0"/>
              </a:defRPr>
            </a:lvl3pPr>
            <a:lvl4pPr marL="1600200" indent="-228600" eaLnBrk="0" hangingPunct="0">
              <a:defRPr sz="1600">
                <a:solidFill>
                  <a:schemeClr val="bg1"/>
                </a:solidFill>
                <a:latin typeface="Book Antiqua" pitchFamily="18" charset="0"/>
              </a:defRPr>
            </a:lvl4pPr>
            <a:lvl5pPr marL="2057400" indent="-228600" eaLnBrk="0" hangingPunct="0">
              <a:defRPr sz="1600">
                <a:solidFill>
                  <a:schemeClr val="bg1"/>
                </a:solidFill>
                <a:latin typeface="Book Antiqua" pitchFamily="18" charset="0"/>
              </a:defRPr>
            </a:lvl5pPr>
            <a:lvl6pPr marL="2514600" indent="-228600" eaLnBrk="0" fontAlgn="base" hangingPunct="0">
              <a:spcBef>
                <a:spcPct val="0"/>
              </a:spcBef>
              <a:spcAft>
                <a:spcPct val="0"/>
              </a:spcAft>
              <a:defRPr sz="1600">
                <a:solidFill>
                  <a:schemeClr val="bg1"/>
                </a:solidFill>
                <a:latin typeface="Book Antiqua" pitchFamily="18" charset="0"/>
              </a:defRPr>
            </a:lvl6pPr>
            <a:lvl7pPr marL="2971800" indent="-228600" eaLnBrk="0" fontAlgn="base" hangingPunct="0">
              <a:spcBef>
                <a:spcPct val="0"/>
              </a:spcBef>
              <a:spcAft>
                <a:spcPct val="0"/>
              </a:spcAft>
              <a:defRPr sz="1600">
                <a:solidFill>
                  <a:schemeClr val="bg1"/>
                </a:solidFill>
                <a:latin typeface="Book Antiqua" pitchFamily="18" charset="0"/>
              </a:defRPr>
            </a:lvl7pPr>
            <a:lvl8pPr marL="3429000" indent="-228600" eaLnBrk="0" fontAlgn="base" hangingPunct="0">
              <a:spcBef>
                <a:spcPct val="0"/>
              </a:spcBef>
              <a:spcAft>
                <a:spcPct val="0"/>
              </a:spcAft>
              <a:defRPr sz="1600">
                <a:solidFill>
                  <a:schemeClr val="bg1"/>
                </a:solidFill>
                <a:latin typeface="Book Antiqua" pitchFamily="18" charset="0"/>
              </a:defRPr>
            </a:lvl8pPr>
            <a:lvl9pPr marL="3886200" indent="-228600" eaLnBrk="0" fontAlgn="base" hangingPunct="0">
              <a:spcBef>
                <a:spcPct val="0"/>
              </a:spcBef>
              <a:spcAft>
                <a:spcPct val="0"/>
              </a:spcAft>
              <a:defRPr sz="1600">
                <a:solidFill>
                  <a:schemeClr val="bg1"/>
                </a:solidFill>
                <a:latin typeface="Book Antiqua" pitchFamily="18" charset="0"/>
              </a:defRPr>
            </a:lvl9pPr>
          </a:lstStyle>
          <a:p>
            <a:pPr algn="ctr" eaLnBrk="1" hangingPunct="1">
              <a:defRPr/>
            </a:pPr>
            <a:r>
              <a:rPr lang="en-US" sz="2000" dirty="0" smtClean="0">
                <a:solidFill>
                  <a:srgbClr val="000000"/>
                </a:solidFill>
                <a:latin typeface="+mj-lt"/>
              </a:rPr>
              <a:t>Surface Water Temperature</a:t>
            </a:r>
          </a:p>
        </p:txBody>
      </p:sp>
      <p:sp>
        <p:nvSpPr>
          <p:cNvPr id="3" name="Rectangle 2"/>
          <p:cNvSpPr/>
          <p:nvPr/>
        </p:nvSpPr>
        <p:spPr>
          <a:xfrm>
            <a:off x="6248400" y="3644205"/>
            <a:ext cx="2667000" cy="138499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171450" indent="-171450">
              <a:buSzPct val="150000"/>
              <a:buFont typeface="Arial" pitchFamily="34" charset="0"/>
              <a:buChar char="•"/>
              <a:defRPr/>
            </a:pPr>
            <a:r>
              <a:rPr lang="en-US" sz="1400" dirty="0" smtClean="0">
                <a:solidFill>
                  <a:schemeClr val="bg1"/>
                </a:solidFill>
              </a:rPr>
              <a:t>Mean &amp; </a:t>
            </a:r>
            <a:r>
              <a:rPr lang="en-US" sz="1400" dirty="0">
                <a:solidFill>
                  <a:schemeClr val="bg1"/>
                </a:solidFill>
              </a:rPr>
              <a:t>max annual  temps have increased by more than 1°C (1.8°F) over the past 5-6 decades</a:t>
            </a:r>
          </a:p>
          <a:p>
            <a:pPr marL="171450" indent="-171450">
              <a:buSzPct val="150000"/>
              <a:buFont typeface="Arial" pitchFamily="34" charset="0"/>
              <a:buChar char="•"/>
              <a:defRPr/>
            </a:pPr>
            <a:r>
              <a:rPr lang="en-US" sz="1400" dirty="0">
                <a:solidFill>
                  <a:schemeClr val="bg1"/>
                </a:solidFill>
              </a:rPr>
              <a:t>Seasonal warming occurring ~3 weeks earlier than in the 1960s</a:t>
            </a:r>
          </a:p>
        </p:txBody>
      </p:sp>
      <p:sp>
        <p:nvSpPr>
          <p:cNvPr id="10" name="Rectangle 9"/>
          <p:cNvSpPr/>
          <p:nvPr/>
        </p:nvSpPr>
        <p:spPr>
          <a:xfrm>
            <a:off x="1676400" y="5297269"/>
            <a:ext cx="2107194" cy="646331"/>
          </a:xfrm>
          <a:prstGeom prst="rect">
            <a:avLst/>
          </a:prstGeom>
        </p:spPr>
        <p:txBody>
          <a:bodyPr wrap="square">
            <a:spAutoFit/>
          </a:bodyPr>
          <a:lstStyle/>
          <a:p>
            <a:r>
              <a:rPr lang="en-US" sz="900" dirty="0">
                <a:solidFill>
                  <a:schemeClr val="bg1"/>
                </a:solidFill>
              </a:rPr>
              <a:t>Rose, S. (2009). Rainfall–runoff trends in the south‐eastern USA: 1938–2005. </a:t>
            </a:r>
            <a:r>
              <a:rPr lang="en-US" sz="900" i="1" dirty="0">
                <a:solidFill>
                  <a:schemeClr val="bg1"/>
                </a:solidFill>
              </a:rPr>
              <a:t>Hydrological processes</a:t>
            </a:r>
            <a:r>
              <a:rPr lang="en-US" sz="900" dirty="0">
                <a:solidFill>
                  <a:schemeClr val="bg1"/>
                </a:solidFill>
              </a:rPr>
              <a:t>, </a:t>
            </a:r>
            <a:r>
              <a:rPr lang="en-US" sz="900" i="1" dirty="0">
                <a:solidFill>
                  <a:schemeClr val="bg1"/>
                </a:solidFill>
              </a:rPr>
              <a:t>23</a:t>
            </a:r>
            <a:r>
              <a:rPr lang="en-US" sz="900" dirty="0">
                <a:solidFill>
                  <a:schemeClr val="bg1"/>
                </a:solidFill>
              </a:rPr>
              <a:t>(8), 1105-1118.</a:t>
            </a:r>
          </a:p>
        </p:txBody>
      </p:sp>
      <p:sp>
        <p:nvSpPr>
          <p:cNvPr id="4" name="Rectangle 3"/>
          <p:cNvSpPr/>
          <p:nvPr/>
        </p:nvSpPr>
        <p:spPr>
          <a:xfrm>
            <a:off x="3770768" y="5358824"/>
            <a:ext cx="3544432" cy="95410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1400" dirty="0" smtClean="0">
                <a:solidFill>
                  <a:schemeClr val="bg1"/>
                </a:solidFill>
              </a:rPr>
              <a:t>There </a:t>
            </a:r>
            <a:r>
              <a:rPr lang="en-US" sz="1400" dirty="0">
                <a:solidFill>
                  <a:schemeClr val="bg1"/>
                </a:solidFill>
              </a:rPr>
              <a:t>have been no consistently positive or negative long-term temporal </a:t>
            </a:r>
            <a:r>
              <a:rPr lang="en-US" sz="1400" dirty="0" smtClean="0">
                <a:solidFill>
                  <a:schemeClr val="bg1"/>
                </a:solidFill>
              </a:rPr>
              <a:t>trends in </a:t>
            </a:r>
            <a:r>
              <a:rPr lang="en-US" sz="1400" dirty="0">
                <a:solidFill>
                  <a:schemeClr val="bg1"/>
                </a:solidFill>
              </a:rPr>
              <a:t>rainfall, runoff and the runoff/rainfall ratio within the south-eastern USA</a:t>
            </a:r>
            <a:endParaRPr lang="en-US" sz="1400" dirty="0">
              <a:solidFill>
                <a:schemeClr val="bg1"/>
              </a:solidFill>
            </a:endParaRPr>
          </a:p>
        </p:txBody>
      </p:sp>
      <p:grpSp>
        <p:nvGrpSpPr>
          <p:cNvPr id="12" name="Group 11"/>
          <p:cNvGrpSpPr/>
          <p:nvPr/>
        </p:nvGrpSpPr>
        <p:grpSpPr>
          <a:xfrm>
            <a:off x="7010401" y="64894"/>
            <a:ext cx="1981199" cy="331027"/>
            <a:chOff x="76200" y="-35941"/>
            <a:chExt cx="4963033" cy="850394"/>
          </a:xfrm>
        </p:grpSpPr>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 y="-35941"/>
              <a:ext cx="1947676" cy="850394"/>
            </a:xfrm>
            <a:prstGeom prst="rect">
              <a:avLst/>
            </a:prstGeom>
          </p:spPr>
        </p:pic>
        <p:pic>
          <p:nvPicPr>
            <p:cNvPr id="14" name="Picture 2" descr="http://www.vims.edu/intranet/pubs/_images/75th_logo_rgb.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81200" y="-16326"/>
              <a:ext cx="3058033" cy="8129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438546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Development in Virginia</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982297"/>
            <a:ext cx="3545231" cy="3132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1695450" y="4261279"/>
            <a:ext cx="5753100" cy="2305050"/>
            <a:chOff x="242759" y="3962400"/>
            <a:chExt cx="5753100" cy="230505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759" y="3962400"/>
              <a:ext cx="2876550"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9309" y="3962400"/>
              <a:ext cx="2876550"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54227" y="4003589"/>
              <a:ext cx="5334000" cy="646331"/>
            </a:xfrm>
            <a:prstGeom prst="rect">
              <a:avLst/>
            </a:prstGeom>
            <a:noFill/>
          </p:spPr>
          <p:txBody>
            <a:bodyPr wrap="square" rtlCol="0">
              <a:spAutoFit/>
            </a:bodyPr>
            <a:lstStyle/>
            <a:p>
              <a:r>
                <a:rPr lang="en-US" dirty="0" smtClean="0">
                  <a:solidFill>
                    <a:schemeClr val="bg1"/>
                  </a:solidFill>
                </a:rPr>
                <a:t>Richmond impervious surfaces</a:t>
              </a:r>
            </a:p>
            <a:p>
              <a:r>
                <a:rPr lang="en-US" dirty="0" smtClean="0">
                  <a:solidFill>
                    <a:schemeClr val="bg1"/>
                  </a:solidFill>
                </a:rPr>
                <a:t>1992					2001</a:t>
              </a:r>
              <a:endParaRPr lang="en-US" dirty="0">
                <a:solidFill>
                  <a:schemeClr val="bg1"/>
                </a:solidFill>
              </a:endParaRPr>
            </a:p>
          </p:txBody>
        </p:sp>
      </p:grpSp>
      <p:pic>
        <p:nvPicPr>
          <p:cNvPr id="9" name="Picture 8" descr="http://upload.wikimedia.org/wikipedia/commons/4/46/Natural_%26_impervious_cover_diagrams_EPA.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50000"/>
          <a:stretch/>
        </p:blipFill>
        <p:spPr bwMode="auto">
          <a:xfrm>
            <a:off x="685800" y="4644494"/>
            <a:ext cx="1433512" cy="13808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http://upload.wikimedia.org/wikipedia/commons/4/46/Natural_%26_impervious_cover_diagrams_EPA.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000"/>
          <a:stretch/>
        </p:blipFill>
        <p:spPr bwMode="auto">
          <a:xfrm>
            <a:off x="7140918" y="4723385"/>
            <a:ext cx="1433513" cy="13808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4311" y="914400"/>
            <a:ext cx="4528787" cy="3505200"/>
          </a:xfrm>
          <a:prstGeom prst="rect">
            <a:avLst/>
          </a:prstGeom>
        </p:spPr>
      </p:pic>
      <p:grpSp>
        <p:nvGrpSpPr>
          <p:cNvPr id="12" name="Group 11"/>
          <p:cNvGrpSpPr/>
          <p:nvPr/>
        </p:nvGrpSpPr>
        <p:grpSpPr>
          <a:xfrm>
            <a:off x="7010401" y="64894"/>
            <a:ext cx="1981199" cy="331027"/>
            <a:chOff x="76200" y="-35941"/>
            <a:chExt cx="4963033" cy="850394"/>
          </a:xfrm>
        </p:grpSpPr>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 y="-35941"/>
              <a:ext cx="1947676" cy="850394"/>
            </a:xfrm>
            <a:prstGeom prst="rect">
              <a:avLst/>
            </a:prstGeom>
          </p:spPr>
        </p:pic>
        <p:pic>
          <p:nvPicPr>
            <p:cNvPr id="14" name="Picture 2" descr="http://www.vims.edu/intranet/pubs/_images/75th_logo_rgb.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81200" y="-16326"/>
              <a:ext cx="3058033" cy="8129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345093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010401" y="64894"/>
            <a:ext cx="1981199" cy="331027"/>
            <a:chOff x="76200" y="-35941"/>
            <a:chExt cx="4963033" cy="850394"/>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35941"/>
              <a:ext cx="1947676" cy="850394"/>
            </a:xfrm>
            <a:prstGeom prst="rect">
              <a:avLst/>
            </a:prstGeom>
          </p:spPr>
        </p:pic>
        <p:pic>
          <p:nvPicPr>
            <p:cNvPr id="13" name="Picture 2" descr="http://www.vims.edu/intranet/pubs/_images/75th_logo_rg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16326"/>
              <a:ext cx="3058033" cy="812932"/>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 descr="C:\Users\donnab\Desktop\ChesapeakeBay_HardenedShl.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67283" y="228600"/>
            <a:ext cx="2777302" cy="434575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8" name="TextBox 10"/>
          <p:cNvSpPr txBox="1">
            <a:spLocks noChangeArrowheads="1"/>
          </p:cNvSpPr>
          <p:nvPr/>
        </p:nvSpPr>
        <p:spPr bwMode="auto">
          <a:xfrm>
            <a:off x="167283" y="4318843"/>
            <a:ext cx="2777302" cy="2539157"/>
          </a:xfrm>
          <a:prstGeom prst="rect">
            <a:avLst/>
          </a:prstGeom>
          <a:solidFill>
            <a:schemeClr val="tx1"/>
          </a:solidFill>
          <a:ln w="9525">
            <a:solidFill>
              <a:srgbClr val="000000"/>
            </a:solidFill>
            <a:miter lim="800000"/>
            <a:headEnd/>
            <a:tailEnd/>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600" u="sng" dirty="0">
                <a:solidFill>
                  <a:srgbClr val="000000"/>
                </a:solidFill>
                <a:latin typeface="Calibri" pitchFamily="34" charset="0"/>
              </a:rPr>
              <a:t>Chesapeake Bay</a:t>
            </a:r>
          </a:p>
          <a:p>
            <a:pPr eaLnBrk="1" hangingPunct="1">
              <a:spcAft>
                <a:spcPts val="600"/>
              </a:spcAft>
            </a:pPr>
            <a:r>
              <a:rPr lang="en-US" sz="1600" b="1" dirty="0">
                <a:solidFill>
                  <a:srgbClr val="002060"/>
                </a:solidFill>
                <a:latin typeface="Calibri" pitchFamily="34" charset="0"/>
              </a:rPr>
              <a:t>18%</a:t>
            </a:r>
            <a:r>
              <a:rPr lang="en-US" sz="1600" dirty="0">
                <a:solidFill>
                  <a:srgbClr val="000000"/>
                </a:solidFill>
                <a:latin typeface="Calibri" pitchFamily="34" charset="0"/>
              </a:rPr>
              <a:t> of tidal shoreline hardened</a:t>
            </a:r>
          </a:p>
          <a:p>
            <a:pPr algn="ctr" eaLnBrk="1" hangingPunct="1">
              <a:spcAft>
                <a:spcPts val="600"/>
              </a:spcAft>
            </a:pPr>
            <a:r>
              <a:rPr lang="en-US" sz="1600" b="1" i="1" dirty="0">
                <a:solidFill>
                  <a:srgbClr val="000000"/>
                </a:solidFill>
                <a:latin typeface="Calibri" pitchFamily="34" charset="0"/>
              </a:rPr>
              <a:t>VA</a:t>
            </a:r>
            <a:r>
              <a:rPr lang="en-US" sz="1600" i="1" dirty="0">
                <a:solidFill>
                  <a:srgbClr val="000000"/>
                </a:solidFill>
                <a:latin typeface="Calibri" pitchFamily="34" charset="0"/>
              </a:rPr>
              <a:t>: 11%    </a:t>
            </a:r>
            <a:r>
              <a:rPr lang="en-US" sz="1600" b="1" i="1" dirty="0">
                <a:solidFill>
                  <a:srgbClr val="000000"/>
                </a:solidFill>
                <a:latin typeface="Calibri" pitchFamily="34" charset="0"/>
              </a:rPr>
              <a:t>MD</a:t>
            </a:r>
            <a:r>
              <a:rPr lang="en-US" sz="1600" i="1" dirty="0">
                <a:solidFill>
                  <a:srgbClr val="000000"/>
                </a:solidFill>
                <a:latin typeface="Calibri" pitchFamily="34" charset="0"/>
              </a:rPr>
              <a:t>: 28%</a:t>
            </a:r>
          </a:p>
          <a:p>
            <a:pPr eaLnBrk="1" hangingPunct="1">
              <a:spcAft>
                <a:spcPts val="600"/>
              </a:spcAft>
            </a:pPr>
            <a:r>
              <a:rPr lang="en-US" sz="1600" b="1" dirty="0">
                <a:solidFill>
                  <a:srgbClr val="002060"/>
                </a:solidFill>
                <a:latin typeface="Calibri" pitchFamily="34" charset="0"/>
              </a:rPr>
              <a:t>32%</a:t>
            </a:r>
            <a:r>
              <a:rPr lang="en-US" sz="1600" dirty="0">
                <a:solidFill>
                  <a:srgbClr val="000000"/>
                </a:solidFill>
                <a:latin typeface="Calibri" pitchFamily="34" charset="0"/>
              </a:rPr>
              <a:t> riparian land developed</a:t>
            </a:r>
          </a:p>
          <a:p>
            <a:pPr eaLnBrk="1" hangingPunct="1"/>
            <a:r>
              <a:rPr lang="en-US" sz="1600" b="1" dirty="0" smtClean="0">
                <a:solidFill>
                  <a:srgbClr val="002060"/>
                </a:solidFill>
                <a:latin typeface="Calibri" pitchFamily="34" charset="0"/>
              </a:rPr>
              <a:t>~5 </a:t>
            </a:r>
            <a:r>
              <a:rPr lang="en-US" sz="1600" b="1" dirty="0">
                <a:solidFill>
                  <a:srgbClr val="002060"/>
                </a:solidFill>
                <a:latin typeface="Calibri" pitchFamily="34" charset="0"/>
              </a:rPr>
              <a:t>km</a:t>
            </a:r>
            <a:r>
              <a:rPr lang="en-US" sz="1600" b="1" baseline="30000" dirty="0">
                <a:solidFill>
                  <a:srgbClr val="002060"/>
                </a:solidFill>
                <a:latin typeface="Calibri" pitchFamily="34" charset="0"/>
              </a:rPr>
              <a:t>2</a:t>
            </a:r>
            <a:r>
              <a:rPr lang="en-US" sz="1600" dirty="0">
                <a:solidFill>
                  <a:srgbClr val="000000"/>
                </a:solidFill>
                <a:latin typeface="Calibri" pitchFamily="34" charset="0"/>
              </a:rPr>
              <a:t> of artificial substrate introduced (</a:t>
            </a:r>
            <a:r>
              <a:rPr lang="en-US" sz="1600" i="1" dirty="0">
                <a:solidFill>
                  <a:srgbClr val="000000"/>
                </a:solidFill>
                <a:latin typeface="Calibri" pitchFamily="34" charset="0"/>
              </a:rPr>
              <a:t>intertidal impacted</a:t>
            </a:r>
            <a:r>
              <a:rPr lang="en-US" sz="1600" dirty="0" smtClean="0">
                <a:solidFill>
                  <a:srgbClr val="000000"/>
                </a:solidFill>
                <a:latin typeface="Calibri" pitchFamily="34" charset="0"/>
              </a:rPr>
              <a:t>)</a:t>
            </a:r>
          </a:p>
          <a:p>
            <a:pPr algn="ctr" eaLnBrk="1" hangingPunct="1"/>
            <a:r>
              <a:rPr lang="en-US" sz="1200" i="1" dirty="0" smtClean="0">
                <a:solidFill>
                  <a:srgbClr val="000000"/>
                </a:solidFill>
                <a:latin typeface="Calibri" pitchFamily="34" charset="0"/>
              </a:rPr>
              <a:t>Data from CCRM,VIMS 2014</a:t>
            </a:r>
            <a:endParaRPr lang="en-US" sz="1200" i="1" dirty="0">
              <a:solidFill>
                <a:srgbClr val="000000"/>
              </a:solidFill>
              <a:latin typeface="Calibri" pitchFamily="34" charset="0"/>
            </a:endParaRPr>
          </a:p>
        </p:txBody>
      </p:sp>
      <p:pic>
        <p:nvPicPr>
          <p:cNvPr id="27" name="Picture 2" descr="50sr_8-05-05_131"/>
          <p:cNvPicPr>
            <a:picLocks noChangeAspect="1" noChangeArrowheads="1"/>
          </p:cNvPicPr>
          <p:nvPr/>
        </p:nvPicPr>
        <p:blipFill>
          <a:blip r:embed="rId6" cstate="print"/>
          <a:srcRect/>
          <a:stretch>
            <a:fillRect/>
          </a:stretch>
        </p:blipFill>
        <p:spPr>
          <a:xfrm>
            <a:off x="6055458" y="4526224"/>
            <a:ext cx="3048000" cy="2286000"/>
          </a:xfrm>
          <a:prstGeom prst="rect">
            <a:avLst/>
          </a:prstGeom>
        </p:spPr>
      </p:pic>
      <p:pic>
        <p:nvPicPr>
          <p:cNvPr id="28" name="Picture 6" descr="63sr_8-09-05_159_talk"/>
          <p:cNvPicPr>
            <a:picLocks noChangeAspect="1" noChangeArrowheads="1"/>
          </p:cNvPicPr>
          <p:nvPr/>
        </p:nvPicPr>
        <p:blipFill>
          <a:blip r:embed="rId7" cstate="print"/>
          <a:srcRect/>
          <a:stretch>
            <a:fillRect/>
          </a:stretch>
        </p:blipFill>
        <p:spPr>
          <a:xfrm>
            <a:off x="3250250" y="4526224"/>
            <a:ext cx="3048000" cy="2286000"/>
          </a:xfrm>
          <a:prstGeom prst="rect">
            <a:avLst/>
          </a:prstGeom>
        </p:spPr>
      </p:pic>
      <p:sp>
        <p:nvSpPr>
          <p:cNvPr id="3" name="Rectangle 2"/>
          <p:cNvSpPr/>
          <p:nvPr/>
        </p:nvSpPr>
        <p:spPr>
          <a:xfrm>
            <a:off x="3381525" y="1447800"/>
            <a:ext cx="5588950" cy="2939266"/>
          </a:xfrm>
          <a:prstGeom prst="rect">
            <a:avLst/>
          </a:prstGeom>
        </p:spPr>
        <p:txBody>
          <a:bodyPr wrap="square">
            <a:spAutoFit/>
          </a:bodyPr>
          <a:lstStyle/>
          <a:p>
            <a:pPr marL="285750" indent="-285750">
              <a:buClr>
                <a:schemeClr val="bg2"/>
              </a:buClr>
              <a:buFont typeface="Arial" panose="020B0604020202020204" pitchFamily="34" charset="0"/>
              <a:buChar char="•"/>
              <a:defRPr/>
            </a:pPr>
            <a:r>
              <a:rPr lang="en-US" dirty="0">
                <a:solidFill>
                  <a:schemeClr val="bg1"/>
                </a:solidFill>
              </a:rPr>
              <a:t>Habitat loss &amp; fragmentation – forest, wetlands </a:t>
            </a:r>
            <a:r>
              <a:rPr lang="en-US" sz="1200" dirty="0">
                <a:solidFill>
                  <a:srgbClr val="7030A0"/>
                </a:solidFill>
              </a:rPr>
              <a:t>(Peterson and Lowe 2009; Dugan et al 2011)</a:t>
            </a:r>
          </a:p>
          <a:p>
            <a:pPr marL="285750" indent="-285750">
              <a:buClr>
                <a:schemeClr val="bg2"/>
              </a:buClr>
              <a:buFont typeface="Arial" panose="020B0604020202020204" pitchFamily="34" charset="0"/>
              <a:buChar char="•"/>
              <a:defRPr/>
            </a:pPr>
            <a:r>
              <a:rPr lang="en-US" dirty="0">
                <a:solidFill>
                  <a:schemeClr val="bg1"/>
                </a:solidFill>
              </a:rPr>
              <a:t>Sediment supply &amp; transport altered, increased scouring, turbidity </a:t>
            </a:r>
            <a:r>
              <a:rPr lang="en-US" sz="1200" dirty="0">
                <a:solidFill>
                  <a:srgbClr val="7030A0"/>
                </a:solidFill>
              </a:rPr>
              <a:t>(</a:t>
            </a:r>
            <a:r>
              <a:rPr lang="en-US" sz="1200" dirty="0" err="1">
                <a:solidFill>
                  <a:srgbClr val="7030A0"/>
                </a:solidFill>
              </a:rPr>
              <a:t>Bozek</a:t>
            </a:r>
            <a:r>
              <a:rPr lang="en-US" sz="1200" dirty="0">
                <a:solidFill>
                  <a:srgbClr val="7030A0"/>
                </a:solidFill>
              </a:rPr>
              <a:t> and Burdick 2005, NRC 2007)</a:t>
            </a:r>
          </a:p>
          <a:p>
            <a:pPr marL="285750" indent="-285750">
              <a:buClr>
                <a:schemeClr val="bg2"/>
              </a:buClr>
              <a:buFont typeface="Arial" panose="020B0604020202020204" pitchFamily="34" charset="0"/>
              <a:buChar char="•"/>
              <a:defRPr/>
            </a:pPr>
            <a:r>
              <a:rPr lang="en-US" dirty="0">
                <a:solidFill>
                  <a:schemeClr val="bg1"/>
                </a:solidFill>
              </a:rPr>
              <a:t>Increase in invasive </a:t>
            </a:r>
            <a:r>
              <a:rPr lang="en-US" dirty="0" err="1">
                <a:solidFill>
                  <a:schemeClr val="bg1"/>
                </a:solidFill>
              </a:rPr>
              <a:t>spp</a:t>
            </a:r>
            <a:r>
              <a:rPr lang="en-US" dirty="0">
                <a:solidFill>
                  <a:schemeClr val="bg1"/>
                </a:solidFill>
              </a:rPr>
              <a:t> </a:t>
            </a:r>
            <a:r>
              <a:rPr lang="en-US" sz="1200" dirty="0">
                <a:solidFill>
                  <a:srgbClr val="7030A0"/>
                </a:solidFill>
              </a:rPr>
              <a:t>(Chambers et al 1999)</a:t>
            </a:r>
          </a:p>
          <a:p>
            <a:pPr marL="285750" indent="-285750">
              <a:buClr>
                <a:schemeClr val="bg2"/>
              </a:buClr>
              <a:buFont typeface="Arial" panose="020B0604020202020204" pitchFamily="34" charset="0"/>
              <a:buChar char="•"/>
              <a:defRPr/>
            </a:pPr>
            <a:r>
              <a:rPr lang="en-US" dirty="0">
                <a:solidFill>
                  <a:schemeClr val="bg1"/>
                </a:solidFill>
              </a:rPr>
              <a:t>Decrease fish &amp; benthos, marsh bird diversity, terrapin presence </a:t>
            </a:r>
            <a:r>
              <a:rPr lang="en-US" sz="1100" dirty="0">
                <a:solidFill>
                  <a:srgbClr val="7030A0"/>
                </a:solidFill>
              </a:rPr>
              <a:t>(Peterson et al 2000, Chapman 2003, King et al 2005, Bilkovic et al 2006, Seitz et al 2006, Bilkovic &amp; Roggero 2008, Morley et al 2012, Isdell  et al in press)</a:t>
            </a:r>
          </a:p>
          <a:p>
            <a:pPr marL="285750" indent="-285750">
              <a:buClr>
                <a:schemeClr val="bg2"/>
              </a:buClr>
              <a:buFont typeface="Arial" panose="020B0604020202020204" pitchFamily="34" charset="0"/>
              <a:buChar char="•"/>
              <a:defRPr/>
            </a:pPr>
            <a:r>
              <a:rPr lang="en-US" dirty="0">
                <a:solidFill>
                  <a:schemeClr val="bg1"/>
                </a:solidFill>
              </a:rPr>
              <a:t>Prevents natural migration of habitats with SLR</a:t>
            </a:r>
          </a:p>
          <a:p>
            <a:pPr marL="285750" indent="-285750">
              <a:buClr>
                <a:schemeClr val="bg2"/>
              </a:buClr>
              <a:buFont typeface="Arial" panose="020B0604020202020204" pitchFamily="34" charset="0"/>
              <a:buChar char="•"/>
              <a:defRPr/>
            </a:pPr>
            <a:r>
              <a:rPr lang="en-US" dirty="0">
                <a:solidFill>
                  <a:schemeClr val="bg1"/>
                </a:solidFill>
              </a:rPr>
              <a:t>Evidence of Low Thresholds (e.g. &gt;5% riprap–no increase in SAV</a:t>
            </a:r>
            <a:r>
              <a:rPr lang="en-US" dirty="0">
                <a:solidFill>
                  <a:srgbClr val="FF0000"/>
                </a:solidFill>
              </a:rPr>
              <a:t> </a:t>
            </a:r>
            <a:r>
              <a:rPr lang="en-US" sz="1200" dirty="0">
                <a:solidFill>
                  <a:srgbClr val="7030A0"/>
                </a:solidFill>
              </a:rPr>
              <a:t>(</a:t>
            </a:r>
            <a:r>
              <a:rPr lang="en-US" sz="1200" i="1" dirty="0">
                <a:solidFill>
                  <a:srgbClr val="7030A0"/>
                </a:solidFill>
              </a:rPr>
              <a:t>Patrick et al 2014</a:t>
            </a:r>
            <a:r>
              <a:rPr lang="en-US" sz="1200" dirty="0">
                <a:solidFill>
                  <a:srgbClr val="7030A0"/>
                </a:solidFill>
              </a:rPr>
              <a:t>)</a:t>
            </a:r>
          </a:p>
        </p:txBody>
      </p:sp>
      <p:sp>
        <p:nvSpPr>
          <p:cNvPr id="5" name="TextBox 4"/>
          <p:cNvSpPr txBox="1"/>
          <p:nvPr/>
        </p:nvSpPr>
        <p:spPr>
          <a:xfrm>
            <a:off x="3259303" y="567350"/>
            <a:ext cx="5671884" cy="954107"/>
          </a:xfrm>
          <a:prstGeom prst="rect">
            <a:avLst/>
          </a:prstGeom>
          <a:noFill/>
        </p:spPr>
        <p:txBody>
          <a:bodyPr wrap="square" rtlCol="0">
            <a:spAutoFit/>
          </a:bodyPr>
          <a:lstStyle/>
          <a:p>
            <a:r>
              <a:rPr lang="en-US" sz="2800" dirty="0" smtClean="0"/>
              <a:t>Impacts of shoreline development &amp; hardening</a:t>
            </a:r>
            <a:endParaRPr lang="en-US" sz="2800" dirty="0"/>
          </a:p>
        </p:txBody>
      </p:sp>
    </p:spTree>
    <p:extLst>
      <p:ext uri="{BB962C8B-B14F-4D97-AF65-F5344CB8AC3E}">
        <p14:creationId xmlns:p14="http://schemas.microsoft.com/office/powerpoint/2010/main" val="14850775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010401" y="64894"/>
            <a:ext cx="1981199" cy="331027"/>
            <a:chOff x="76200" y="-35941"/>
            <a:chExt cx="4963033" cy="850394"/>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35941"/>
              <a:ext cx="1947676" cy="850394"/>
            </a:xfrm>
            <a:prstGeom prst="rect">
              <a:avLst/>
            </a:prstGeom>
          </p:spPr>
        </p:pic>
        <p:pic>
          <p:nvPicPr>
            <p:cNvPr id="6" name="Picture 2" descr="http://www.vims.edu/intranet/pubs/_images/75th_logo_rg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16326"/>
              <a:ext cx="3058033" cy="812932"/>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4299" t="4489" r="3586" b="5742"/>
          <a:stretch/>
        </p:blipFill>
        <p:spPr>
          <a:xfrm>
            <a:off x="516047" y="426854"/>
            <a:ext cx="8175279" cy="6156356"/>
          </a:xfrm>
          <a:prstGeom prst="rect">
            <a:avLst/>
          </a:prstGeom>
        </p:spPr>
      </p:pic>
      <p:sp>
        <p:nvSpPr>
          <p:cNvPr id="14" name="Rectangle 13"/>
          <p:cNvSpPr/>
          <p:nvPr/>
        </p:nvSpPr>
        <p:spPr>
          <a:xfrm>
            <a:off x="175121" y="609600"/>
            <a:ext cx="8857129" cy="1200329"/>
          </a:xfrm>
          <a:prstGeom prst="rect">
            <a:avLst/>
          </a:prstGeom>
          <a:solidFill>
            <a:schemeClr val="accent2"/>
          </a:solidFill>
        </p:spPr>
        <p:txBody>
          <a:bodyPr wrap="square">
            <a:spAutoFit/>
          </a:bodyPr>
          <a:lstStyle/>
          <a:p>
            <a:r>
              <a:rPr lang="en-US" sz="3200" b="1" dirty="0" smtClean="0"/>
              <a:t>Preliminary Results:</a:t>
            </a:r>
          </a:p>
          <a:p>
            <a:r>
              <a:rPr lang="en-US" sz="2000" b="1" dirty="0" smtClean="0"/>
              <a:t>Fringe </a:t>
            </a:r>
            <a:r>
              <a:rPr lang="en-US" sz="2000" b="1" dirty="0"/>
              <a:t>marshes </a:t>
            </a:r>
            <a:r>
              <a:rPr lang="en-US" sz="2000" b="1" dirty="0" smtClean="0"/>
              <a:t> = 69</a:t>
            </a:r>
            <a:r>
              <a:rPr lang="en-US" sz="2000" b="1" dirty="0"/>
              <a:t>% of the original marshes </a:t>
            </a:r>
            <a:r>
              <a:rPr lang="en-US" sz="2000" b="1" dirty="0" smtClean="0"/>
              <a:t>lost </a:t>
            </a:r>
          </a:p>
          <a:p>
            <a:r>
              <a:rPr lang="en-US" sz="2000" dirty="0"/>
              <a:t>E</a:t>
            </a:r>
            <a:r>
              <a:rPr lang="en-US" sz="2000" dirty="0" smtClean="0"/>
              <a:t>mbayed marshes (34</a:t>
            </a:r>
            <a:r>
              <a:rPr lang="en-US" sz="2000" dirty="0"/>
              <a:t>%); extensive </a:t>
            </a:r>
            <a:r>
              <a:rPr lang="en-US" sz="2000" dirty="0" smtClean="0"/>
              <a:t>marshes (15</a:t>
            </a:r>
            <a:r>
              <a:rPr lang="en-US" sz="2000" dirty="0"/>
              <a:t>%), and marsh islands (29%).</a:t>
            </a:r>
          </a:p>
        </p:txBody>
      </p:sp>
      <p:sp>
        <p:nvSpPr>
          <p:cNvPr id="15" name="Rectangle 14"/>
          <p:cNvSpPr/>
          <p:nvPr/>
        </p:nvSpPr>
        <p:spPr>
          <a:xfrm>
            <a:off x="516047" y="6534090"/>
            <a:ext cx="8175279" cy="400110"/>
          </a:xfrm>
          <a:prstGeom prst="rect">
            <a:avLst/>
          </a:prstGeom>
        </p:spPr>
        <p:txBody>
          <a:bodyPr wrap="square">
            <a:spAutoFit/>
          </a:bodyPr>
          <a:lstStyle/>
          <a:p>
            <a:r>
              <a:rPr lang="en-US" sz="1000" dirty="0"/>
              <a:t>Mitchell, M.M., M.R. Berman, J., H. Berquist, </a:t>
            </a:r>
            <a:r>
              <a:rPr lang="en-US" sz="1000" dirty="0" smtClean="0"/>
              <a:t>Bradshaw, K</a:t>
            </a:r>
            <a:r>
              <a:rPr lang="en-US" sz="1000" dirty="0"/>
              <a:t>. Duhring, S. Killeen and C.H. Hershner, 2011. Strengthening Virginia’s </a:t>
            </a:r>
            <a:r>
              <a:rPr lang="en-US" sz="1000" dirty="0" smtClean="0"/>
              <a:t>Wetlands Management </a:t>
            </a:r>
            <a:r>
              <a:rPr lang="en-US" sz="1000" dirty="0"/>
              <a:t>Programs, final report to US EPA Region III, Wetlands Development </a:t>
            </a:r>
            <a:r>
              <a:rPr lang="en-US" sz="1000" dirty="0" smtClean="0"/>
              <a:t>Grant Program</a:t>
            </a:r>
            <a:r>
              <a:rPr lang="en-US" sz="1000" dirty="0"/>
              <a:t>.</a:t>
            </a:r>
          </a:p>
        </p:txBody>
      </p:sp>
    </p:spTree>
    <p:extLst>
      <p:ext uri="{BB962C8B-B14F-4D97-AF65-F5344CB8AC3E}">
        <p14:creationId xmlns:p14="http://schemas.microsoft.com/office/powerpoint/2010/main" val="40487908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57200"/>
            <a:ext cx="8229600" cy="1143000"/>
          </a:xfrm>
        </p:spPr>
        <p:txBody>
          <a:bodyPr>
            <a:normAutofit fontScale="90000"/>
          </a:bodyPr>
          <a:lstStyle/>
          <a:p>
            <a:r>
              <a:rPr lang="en-US" dirty="0" smtClean="0"/>
              <a:t>Community shifts between the 2 surveys</a:t>
            </a:r>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075" b="3999"/>
          <a:stretch/>
        </p:blipFill>
        <p:spPr bwMode="auto">
          <a:xfrm>
            <a:off x="1415203" y="1676400"/>
            <a:ext cx="6315075" cy="4607512"/>
          </a:xfrm>
          <a:prstGeom prst="rect">
            <a:avLst/>
          </a:prstGeom>
          <a:noFill/>
          <a:ln w="2857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4114800" y="3200400"/>
            <a:ext cx="685800" cy="685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700167" y="2209800"/>
            <a:ext cx="1200265" cy="369332"/>
          </a:xfrm>
          <a:prstGeom prst="rect">
            <a:avLst/>
          </a:prstGeom>
          <a:noFill/>
        </p:spPr>
        <p:txBody>
          <a:bodyPr wrap="none" rtlCol="0">
            <a:spAutoFit/>
          </a:bodyPr>
          <a:lstStyle/>
          <a:p>
            <a:r>
              <a:rPr lang="en-US" dirty="0" err="1" smtClean="0">
                <a:solidFill>
                  <a:srgbClr val="0070C0"/>
                </a:solidFill>
              </a:rPr>
              <a:t>Purtan</a:t>
            </a:r>
            <a:r>
              <a:rPr lang="en-US" dirty="0" smtClean="0">
                <a:solidFill>
                  <a:srgbClr val="0070C0"/>
                </a:solidFill>
              </a:rPr>
              <a:t> Bay</a:t>
            </a:r>
            <a:endParaRPr lang="en-US" dirty="0">
              <a:solidFill>
                <a:srgbClr val="0070C0"/>
              </a:solidFill>
            </a:endParaRPr>
          </a:p>
        </p:txBody>
      </p:sp>
      <p:cxnSp>
        <p:nvCxnSpPr>
          <p:cNvPr id="8" name="Straight Arrow Connector 7"/>
          <p:cNvCxnSpPr>
            <a:stCxn id="2" idx="7"/>
            <a:endCxn id="3" idx="2"/>
          </p:cNvCxnSpPr>
          <p:nvPr/>
        </p:nvCxnSpPr>
        <p:spPr>
          <a:xfrm flipV="1">
            <a:off x="4700167" y="2579132"/>
            <a:ext cx="600133" cy="7217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7010401" y="64894"/>
            <a:ext cx="1981199" cy="331027"/>
            <a:chOff x="76200" y="-35941"/>
            <a:chExt cx="4963033" cy="850394"/>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35941"/>
              <a:ext cx="1947676" cy="850394"/>
            </a:xfrm>
            <a:prstGeom prst="rect">
              <a:avLst/>
            </a:prstGeom>
          </p:spPr>
        </p:pic>
        <p:pic>
          <p:nvPicPr>
            <p:cNvPr id="10" name="Picture 2" descr="http://www.vims.edu/intranet/pubs/_images/75th_logo_rg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16326"/>
              <a:ext cx="3058033" cy="812932"/>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Oval 10"/>
          <p:cNvSpPr/>
          <p:nvPr/>
        </p:nvSpPr>
        <p:spPr>
          <a:xfrm>
            <a:off x="2895600" y="2643885"/>
            <a:ext cx="685800" cy="685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381135" y="4191000"/>
            <a:ext cx="1680204" cy="369332"/>
          </a:xfrm>
          <a:prstGeom prst="rect">
            <a:avLst/>
          </a:prstGeom>
          <a:noFill/>
        </p:spPr>
        <p:txBody>
          <a:bodyPr wrap="none" rtlCol="0">
            <a:spAutoFit/>
          </a:bodyPr>
          <a:lstStyle/>
          <a:p>
            <a:r>
              <a:rPr lang="en-US" dirty="0" err="1">
                <a:solidFill>
                  <a:srgbClr val="0070C0"/>
                </a:solidFill>
              </a:rPr>
              <a:t>Pamunkey</a:t>
            </a:r>
            <a:r>
              <a:rPr lang="en-US" dirty="0">
                <a:solidFill>
                  <a:srgbClr val="0070C0"/>
                </a:solidFill>
              </a:rPr>
              <a:t> River</a:t>
            </a:r>
          </a:p>
        </p:txBody>
      </p:sp>
      <p:cxnSp>
        <p:nvCxnSpPr>
          <p:cNvPr id="13" name="Straight Arrow Connector 12"/>
          <p:cNvCxnSpPr>
            <a:stCxn id="11" idx="4"/>
            <a:endCxn id="12" idx="0"/>
          </p:cNvCxnSpPr>
          <p:nvPr/>
        </p:nvCxnSpPr>
        <p:spPr>
          <a:xfrm flipH="1">
            <a:off x="3221237" y="3329685"/>
            <a:ext cx="17263" cy="8613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5300299" y="2819400"/>
            <a:ext cx="3615101" cy="132343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342900" indent="-342900">
              <a:buFont typeface="Arial" pitchFamily="34" charset="0"/>
              <a:buChar char="•"/>
            </a:pPr>
            <a:r>
              <a:rPr lang="en-US" sz="1600" dirty="0" smtClean="0"/>
              <a:t>Shift from fairly </a:t>
            </a:r>
            <a:r>
              <a:rPr lang="en-US" sz="1600" dirty="0"/>
              <a:t>diverse </a:t>
            </a:r>
            <a:r>
              <a:rPr lang="en-US" sz="1600" dirty="0" smtClean="0"/>
              <a:t>marshes to almost monotypic </a:t>
            </a:r>
            <a:r>
              <a:rPr lang="en-US" sz="1600" i="1" dirty="0" err="1"/>
              <a:t>Spartina</a:t>
            </a:r>
            <a:r>
              <a:rPr lang="en-US" sz="1600" i="1" dirty="0"/>
              <a:t> </a:t>
            </a:r>
            <a:r>
              <a:rPr lang="en-US" sz="1600" i="1" dirty="0" err="1"/>
              <a:t>alterniflora</a:t>
            </a:r>
            <a:r>
              <a:rPr lang="en-US" sz="1600" i="1" dirty="0"/>
              <a:t>.</a:t>
            </a:r>
            <a:r>
              <a:rPr lang="en-US" sz="1600" dirty="0"/>
              <a:t> </a:t>
            </a:r>
            <a:endParaRPr lang="en-US" sz="1600" dirty="0" smtClean="0"/>
          </a:p>
          <a:p>
            <a:pPr marL="342900" indent="-342900">
              <a:buFont typeface="Arial" pitchFamily="34" charset="0"/>
              <a:buChar char="•"/>
            </a:pPr>
            <a:r>
              <a:rPr lang="en-US" sz="1600" dirty="0" smtClean="0"/>
              <a:t>Lost fresh </a:t>
            </a:r>
            <a:r>
              <a:rPr lang="en-US" sz="1600" dirty="0"/>
              <a:t>water </a:t>
            </a:r>
            <a:r>
              <a:rPr lang="en-US" sz="1600" dirty="0" smtClean="0"/>
              <a:t>community at top of creek</a:t>
            </a:r>
            <a:endParaRPr lang="en-US" sz="1600" dirty="0"/>
          </a:p>
        </p:txBody>
      </p:sp>
      <p:sp>
        <p:nvSpPr>
          <p:cNvPr id="15" name="Rectangle 14"/>
          <p:cNvSpPr/>
          <p:nvPr/>
        </p:nvSpPr>
        <p:spPr>
          <a:xfrm>
            <a:off x="533400" y="4672280"/>
            <a:ext cx="3812679"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171450" indent="-171450">
              <a:buFont typeface="Arial" pitchFamily="34" charset="0"/>
              <a:buChar char="•"/>
            </a:pPr>
            <a:r>
              <a:rPr lang="en-US" sz="1600" dirty="0"/>
              <a:t>I</a:t>
            </a:r>
            <a:r>
              <a:rPr lang="en-US" sz="1600" dirty="0" smtClean="0"/>
              <a:t>ncreased </a:t>
            </a:r>
            <a:r>
              <a:rPr lang="en-US" sz="1600" dirty="0"/>
              <a:t>S. </a:t>
            </a:r>
            <a:r>
              <a:rPr lang="en-US" sz="1600" dirty="0" err="1"/>
              <a:t>alterniflora</a:t>
            </a:r>
            <a:r>
              <a:rPr lang="en-US" sz="1600" dirty="0"/>
              <a:t> </a:t>
            </a:r>
            <a:r>
              <a:rPr lang="en-US" sz="1600" dirty="0" smtClean="0"/>
              <a:t>presence</a:t>
            </a:r>
          </a:p>
          <a:p>
            <a:pPr marL="171450" indent="-171450">
              <a:buFont typeface="Arial" pitchFamily="34" charset="0"/>
              <a:buChar char="•"/>
            </a:pPr>
            <a:r>
              <a:rPr lang="en-US" sz="1600" dirty="0" smtClean="0"/>
              <a:t>Shift in dominant species  </a:t>
            </a:r>
          </a:p>
          <a:p>
            <a:pPr marL="628650" lvl="1" indent="-171450">
              <a:buFont typeface="Wingdings" pitchFamily="2" charset="2"/>
              <a:buChar char="Ø"/>
            </a:pPr>
            <a:r>
              <a:rPr lang="en-US" sz="1600" dirty="0" smtClean="0"/>
              <a:t>= shift </a:t>
            </a:r>
            <a:r>
              <a:rPr lang="en-US" sz="1600" dirty="0"/>
              <a:t>in salinity, </a:t>
            </a:r>
            <a:r>
              <a:rPr lang="en-US" sz="1600" dirty="0" err="1" smtClean="0"/>
              <a:t>innundation</a:t>
            </a:r>
            <a:r>
              <a:rPr lang="en-US" sz="1600" dirty="0" smtClean="0"/>
              <a:t>, or both</a:t>
            </a:r>
            <a:r>
              <a:rPr lang="en-US" sz="1600" dirty="0"/>
              <a:t>?</a:t>
            </a:r>
            <a:r>
              <a:rPr lang="en-US" sz="1600" dirty="0" smtClean="0"/>
              <a:t> </a:t>
            </a:r>
            <a:endParaRPr lang="en-US" sz="1600" dirty="0"/>
          </a:p>
        </p:txBody>
      </p:sp>
      <p:sp>
        <p:nvSpPr>
          <p:cNvPr id="16" name="Rectangle 15"/>
          <p:cNvSpPr/>
          <p:nvPr/>
        </p:nvSpPr>
        <p:spPr>
          <a:xfrm>
            <a:off x="516047" y="6477000"/>
            <a:ext cx="8175279" cy="400110"/>
          </a:xfrm>
          <a:prstGeom prst="rect">
            <a:avLst/>
          </a:prstGeom>
        </p:spPr>
        <p:txBody>
          <a:bodyPr wrap="square">
            <a:spAutoFit/>
          </a:bodyPr>
          <a:lstStyle/>
          <a:p>
            <a:r>
              <a:rPr lang="en-US" sz="1000" dirty="0"/>
              <a:t>Mitchell, M.M., M.R. Berman, J., H. Berquist, </a:t>
            </a:r>
            <a:r>
              <a:rPr lang="en-US" sz="1000" dirty="0" smtClean="0"/>
              <a:t>Bradshaw, K</a:t>
            </a:r>
            <a:r>
              <a:rPr lang="en-US" sz="1000" dirty="0"/>
              <a:t>. Duhring, S. Killeen and C.H. Hershner, 2011. Strengthening Virginia’s </a:t>
            </a:r>
            <a:r>
              <a:rPr lang="en-US" sz="1000" dirty="0" smtClean="0"/>
              <a:t>Wetlands Management </a:t>
            </a:r>
            <a:r>
              <a:rPr lang="en-US" sz="1000" dirty="0"/>
              <a:t>Programs, final report to US EPA Region III, Wetlands Development </a:t>
            </a:r>
            <a:r>
              <a:rPr lang="en-US" sz="1000" dirty="0" smtClean="0"/>
              <a:t>Grant Program</a:t>
            </a:r>
            <a:r>
              <a:rPr lang="en-US" sz="1000" dirty="0"/>
              <a:t>.</a:t>
            </a:r>
          </a:p>
        </p:txBody>
      </p:sp>
    </p:spTree>
    <p:extLst>
      <p:ext uri="{BB962C8B-B14F-4D97-AF65-F5344CB8AC3E}">
        <p14:creationId xmlns:p14="http://schemas.microsoft.com/office/powerpoint/2010/main" val="17664250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2275" y="723900"/>
            <a:ext cx="6029325" cy="483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18"/>
          <p:cNvSpPr/>
          <p:nvPr/>
        </p:nvSpPr>
        <p:spPr>
          <a:xfrm>
            <a:off x="2962275" y="5048039"/>
            <a:ext cx="5867400" cy="430887"/>
          </a:xfrm>
          <a:prstGeom prst="rect">
            <a:avLst/>
          </a:prstGeom>
        </p:spPr>
        <p:txBody>
          <a:bodyPr wrap="square">
            <a:spAutoFit/>
          </a:bodyPr>
          <a:lstStyle/>
          <a:p>
            <a:r>
              <a:rPr lang="en-US" sz="1100" dirty="0" smtClean="0"/>
              <a:t>Boon &amp; Mitchell (2015) Nonlinear Change in Sea Level Observed at North American Tide Stations. Journal of Coastal Research In-Press. </a:t>
            </a:r>
            <a:endParaRPr lang="en-US" sz="1100" dirty="0"/>
          </a:p>
        </p:txBody>
      </p:sp>
      <p:grpSp>
        <p:nvGrpSpPr>
          <p:cNvPr id="9" name="Group 8"/>
          <p:cNvGrpSpPr/>
          <p:nvPr/>
        </p:nvGrpSpPr>
        <p:grpSpPr>
          <a:xfrm>
            <a:off x="7010401" y="64894"/>
            <a:ext cx="1981199" cy="331027"/>
            <a:chOff x="76200" y="-35941"/>
            <a:chExt cx="4963033" cy="850394"/>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35941"/>
              <a:ext cx="1947676" cy="850394"/>
            </a:xfrm>
            <a:prstGeom prst="rect">
              <a:avLst/>
            </a:prstGeom>
          </p:spPr>
        </p:pic>
        <p:pic>
          <p:nvPicPr>
            <p:cNvPr id="11" name="Picture 2" descr="http://www.vims.edu/intranet/pubs/_images/75th_logo_rg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16326"/>
              <a:ext cx="3058033" cy="812932"/>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itle 1"/>
          <p:cNvSpPr txBox="1">
            <a:spLocks/>
          </p:cNvSpPr>
          <p:nvPr/>
        </p:nvSpPr>
        <p:spPr>
          <a:xfrm>
            <a:off x="255494" y="72529"/>
            <a:ext cx="8077200" cy="1135395"/>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t>Sea Level Rise in the CB</a:t>
            </a:r>
            <a:endParaRPr lang="en-US" dirty="0"/>
          </a:p>
        </p:txBody>
      </p:sp>
      <p:graphicFrame>
        <p:nvGraphicFramePr>
          <p:cNvPr id="17" name="Chart 16"/>
          <p:cNvGraphicFramePr>
            <a:graphicFrameLocks/>
          </p:cNvGraphicFramePr>
          <p:nvPr>
            <p:extLst>
              <p:ext uri="{D42A27DB-BD31-4B8C-83A1-F6EECF244321}">
                <p14:modId xmlns:p14="http://schemas.microsoft.com/office/powerpoint/2010/main" val="2047917958"/>
              </p:ext>
            </p:extLst>
          </p:nvPr>
        </p:nvGraphicFramePr>
        <p:xfrm>
          <a:off x="381000" y="3682900"/>
          <a:ext cx="4626333" cy="3098900"/>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p:cNvSpPr/>
          <p:nvPr/>
        </p:nvSpPr>
        <p:spPr>
          <a:xfrm>
            <a:off x="5024686" y="5867400"/>
            <a:ext cx="3810000" cy="861774"/>
          </a:xfrm>
          <a:prstGeom prst="rect">
            <a:avLst/>
          </a:prstGeom>
        </p:spPr>
        <p:txBody>
          <a:bodyPr wrap="square">
            <a:spAutoFit/>
          </a:bodyPr>
          <a:lstStyle/>
          <a:p>
            <a:r>
              <a:rPr lang="en-US" sz="1000" dirty="0">
                <a:solidFill>
                  <a:schemeClr val="bg1"/>
                </a:solidFill>
              </a:rPr>
              <a:t>Data from: Kopp, R. E., R. M. Horton, C. M. Little, J. X. </a:t>
            </a:r>
            <a:r>
              <a:rPr lang="en-US" sz="1000" dirty="0" err="1">
                <a:solidFill>
                  <a:schemeClr val="bg1"/>
                </a:solidFill>
              </a:rPr>
              <a:t>Mitrovica</a:t>
            </a:r>
            <a:r>
              <a:rPr lang="en-US" sz="1000" dirty="0">
                <a:solidFill>
                  <a:schemeClr val="bg1"/>
                </a:solidFill>
              </a:rPr>
              <a:t>, M. Oppenheimer, D. J. Rasmussen, B. H. Strauss, and C. Tebaldi (2014), Probabilistic 21st and 22</a:t>
            </a:r>
            <a:r>
              <a:rPr lang="en-US" sz="1000" baseline="30000" dirty="0">
                <a:solidFill>
                  <a:schemeClr val="bg1"/>
                </a:solidFill>
              </a:rPr>
              <a:t>nd</a:t>
            </a:r>
            <a:r>
              <a:rPr lang="en-US" sz="1000" dirty="0">
                <a:solidFill>
                  <a:schemeClr val="bg1"/>
                </a:solidFill>
              </a:rPr>
              <a:t> century sea-level projections at a global network of tide-gauge sites, Earth’s Future, 2, 383–406, doi:10.1002/2014EF000239.</a:t>
            </a:r>
            <a:endParaRPr lang="en-US" sz="1000" dirty="0">
              <a:solidFill>
                <a:schemeClr val="bg1"/>
              </a:solidFill>
            </a:endParaRPr>
          </a:p>
        </p:txBody>
      </p:sp>
      <p:sp>
        <p:nvSpPr>
          <p:cNvPr id="20" name="Rectangle 19"/>
          <p:cNvSpPr/>
          <p:nvPr/>
        </p:nvSpPr>
        <p:spPr>
          <a:xfrm>
            <a:off x="5994300" y="3897676"/>
            <a:ext cx="2386930" cy="938719"/>
          </a:xfrm>
          <a:prstGeom prst="rect">
            <a:avLst/>
          </a:prstGeom>
        </p:spPr>
        <p:txBody>
          <a:bodyPr wrap="square">
            <a:spAutoFit/>
          </a:bodyPr>
          <a:lstStyle/>
          <a:p>
            <a:r>
              <a:rPr lang="en-US" sz="1100" dirty="0" smtClean="0">
                <a:solidFill>
                  <a:schemeClr val="bg1"/>
                </a:solidFill>
              </a:rPr>
              <a:t>Data from Boon </a:t>
            </a:r>
            <a:r>
              <a:rPr lang="en-US" sz="1100" dirty="0" smtClean="0">
                <a:solidFill>
                  <a:schemeClr val="bg1"/>
                </a:solidFill>
              </a:rPr>
              <a:t>&amp; Mitchell (2015) Nonlinear Change in Sea Level Observed at North American Tide Stations. Journal of Coastal Research In-Press. </a:t>
            </a:r>
            <a:endParaRPr lang="en-US" sz="1100" dirty="0">
              <a:solidFill>
                <a:schemeClr val="bg1"/>
              </a:solidFill>
            </a:endParaRPr>
          </a:p>
        </p:txBody>
      </p:sp>
      <p:pic>
        <p:nvPicPr>
          <p:cNvPr id="21" name="Chart 1" descr="image003"/>
          <p:cNvPicPr>
            <a:picLocks noChangeAspect="1" noChangeArrowheads="1"/>
          </p:cNvPicPr>
          <p:nvPr/>
        </p:nvPicPr>
        <p:blipFill rotWithShape="1">
          <a:blip r:embed="rId6">
            <a:extLst>
              <a:ext uri="{28A0092B-C50C-407E-A947-70E740481C1C}">
                <a14:useLocalDpi xmlns:a14="http://schemas.microsoft.com/office/drawing/2010/main" val="0"/>
              </a:ext>
            </a:extLst>
          </a:blip>
          <a:srcRect t="18722"/>
          <a:stretch/>
        </p:blipFill>
        <p:spPr bwMode="auto">
          <a:xfrm>
            <a:off x="255494" y="990600"/>
            <a:ext cx="4257812" cy="2628081"/>
          </a:xfrm>
          <a:prstGeom prst="rect">
            <a:avLst/>
          </a:prstGeom>
          <a:ln w="9525">
            <a:solidFill>
              <a:srgbClr val="000000"/>
            </a:solidFill>
            <a:miter lim="800000"/>
            <a:headEnd/>
            <a:tailEnd/>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10459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1290</TotalTime>
  <Words>1605</Words>
  <Application>Microsoft Office PowerPoint</Application>
  <PresentationFormat>On-screen Show (4:3)</PresentationFormat>
  <Paragraphs>267</Paragraphs>
  <Slides>18</Slides>
  <Notes>6</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Anticipating changes in hazards and their consequences in the coastal zone</vt:lpstr>
      <vt:lpstr>PowerPoint Presentation</vt:lpstr>
      <vt:lpstr>Changes we know about</vt:lpstr>
      <vt:lpstr>PowerPoint Presentation</vt:lpstr>
      <vt:lpstr>Development in Virginia</vt:lpstr>
      <vt:lpstr>PowerPoint Presentation</vt:lpstr>
      <vt:lpstr>PowerPoint Presentation</vt:lpstr>
      <vt:lpstr>Community shifts between the 2 surveys</vt:lpstr>
      <vt:lpstr>PowerPoint Presentation</vt:lpstr>
      <vt:lpstr>PowerPoint Presentation</vt:lpstr>
      <vt:lpstr>PowerPoint Presentation</vt:lpstr>
      <vt:lpstr>PowerPoint Presentation</vt:lpstr>
      <vt:lpstr>Are there areas where both physical and social vulnerability indices coincide to make certain areas the most vulnerable?</vt:lpstr>
      <vt:lpstr>Combined Physical and Social vulnerability by census tract</vt:lpstr>
      <vt:lpstr>Existing Model Framework</vt:lpstr>
      <vt:lpstr>Shifts in tide range impact marsh</vt:lpstr>
      <vt:lpstr>PowerPoint Presentation</vt:lpstr>
      <vt:lpstr>PowerPoint Presentation</vt:lpstr>
    </vt:vector>
  </TitlesOfParts>
  <Company>VIMS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Shifts in Marsh Communities Under Changing Conditions</dc:title>
  <dc:creator>Molly M Mitchell</dc:creator>
  <cp:lastModifiedBy>Molly M Mitchell</cp:lastModifiedBy>
  <cp:revision>123</cp:revision>
  <cp:lastPrinted>2015-08-10T19:34:21Z</cp:lastPrinted>
  <dcterms:created xsi:type="dcterms:W3CDTF">2015-04-24T14:55:17Z</dcterms:created>
  <dcterms:modified xsi:type="dcterms:W3CDTF">2015-08-10T20:00:56Z</dcterms:modified>
</cp:coreProperties>
</file>