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7" r:id="rId2"/>
    <p:sldId id="269" r:id="rId3"/>
    <p:sldId id="270" r:id="rId4"/>
    <p:sldId id="271" r:id="rId5"/>
    <p:sldId id="272" r:id="rId6"/>
    <p:sldId id="273" r:id="rId7"/>
    <p:sldId id="274" r:id="rId8"/>
    <p:sldId id="277" r:id="rId9"/>
    <p:sldId id="278" r:id="rId10"/>
    <p:sldId id="279" r:id="rId11"/>
    <p:sldId id="280" r:id="rId12"/>
    <p:sldId id="282" r:id="rId13"/>
    <p:sldId id="281" r:id="rId14"/>
    <p:sldId id="283" r:id="rId15"/>
    <p:sldId id="286" r:id="rId16"/>
    <p:sldId id="287" r:id="rId17"/>
    <p:sldId id="275" r:id="rId18"/>
    <p:sldId id="292" r:id="rId19"/>
    <p:sldId id="288" r:id="rId20"/>
    <p:sldId id="284" r:id="rId21"/>
    <p:sldId id="289" r:id="rId22"/>
    <p:sldId id="290" r:id="rId23"/>
    <p:sldId id="291" r:id="rId24"/>
    <p:sldId id="293" r:id="rId25"/>
    <p:sldId id="294" r:id="rId26"/>
    <p:sldId id="295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FFE8"/>
    <a:srgbClr val="7CA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9807" autoAdjust="0"/>
  </p:normalViewPr>
  <p:slideViewPr>
    <p:cSldViewPr snapToGrid="0" snapToObjects="1">
      <p:cViewPr>
        <p:scale>
          <a:sx n="81" d="100"/>
          <a:sy n="81" d="100"/>
        </p:scale>
        <p:origin x="-169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FC6A3-6C10-F446-A9E3-E03BA5BD1BD5}" type="datetimeFigureOut">
              <a:rPr lang="en-US" smtClean="0"/>
              <a:t>11/22/14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64A74-66A6-B648-86D5-1E20103CD2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145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FC6A3-6C10-F446-A9E3-E03BA5BD1BD5}" type="datetimeFigureOut">
              <a:rPr lang="en-US" smtClean="0"/>
              <a:t>11/22/14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64A74-66A6-B648-86D5-1E20103CD2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218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FC6A3-6C10-F446-A9E3-E03BA5BD1BD5}" type="datetimeFigureOut">
              <a:rPr lang="en-US" smtClean="0"/>
              <a:t>11/22/14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64A74-66A6-B648-86D5-1E20103CD2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914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FC6A3-6C10-F446-A9E3-E03BA5BD1BD5}" type="datetimeFigureOut">
              <a:rPr lang="en-US" smtClean="0"/>
              <a:t>11/22/14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64A74-66A6-B648-86D5-1E20103CD2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444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FC6A3-6C10-F446-A9E3-E03BA5BD1BD5}" type="datetimeFigureOut">
              <a:rPr lang="en-US" smtClean="0"/>
              <a:t>11/22/14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64A74-66A6-B648-86D5-1E20103CD2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1477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FC6A3-6C10-F446-A9E3-E03BA5BD1BD5}" type="datetimeFigureOut">
              <a:rPr lang="en-US" smtClean="0"/>
              <a:t>11/22/14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64A74-66A6-B648-86D5-1E20103CD2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1171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FC6A3-6C10-F446-A9E3-E03BA5BD1BD5}" type="datetimeFigureOut">
              <a:rPr lang="en-US" smtClean="0"/>
              <a:t>11/22/14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64A74-66A6-B648-86D5-1E20103CD2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236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FC6A3-6C10-F446-A9E3-E03BA5BD1BD5}" type="datetimeFigureOut">
              <a:rPr lang="en-US" smtClean="0"/>
              <a:t>11/22/14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64A74-66A6-B648-86D5-1E20103CD2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287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FC6A3-6C10-F446-A9E3-E03BA5BD1BD5}" type="datetimeFigureOut">
              <a:rPr lang="en-US" smtClean="0"/>
              <a:t>11/22/14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64A74-66A6-B648-86D5-1E20103CD2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525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FC6A3-6C10-F446-A9E3-E03BA5BD1BD5}" type="datetimeFigureOut">
              <a:rPr lang="en-US" smtClean="0"/>
              <a:t>11/22/14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64A74-66A6-B648-86D5-1E20103CD2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3985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FC6A3-6C10-F446-A9E3-E03BA5BD1BD5}" type="datetimeFigureOut">
              <a:rPr lang="en-US" smtClean="0"/>
              <a:t>11/22/14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64A74-66A6-B648-86D5-1E20103CD2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591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79600"/>
            <a:ext cx="8229600" cy="42465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EFC6A3-6C10-F446-A9E3-E03BA5BD1BD5}" type="datetimeFigureOut">
              <a:rPr lang="en-US" smtClean="0"/>
              <a:t>11/22/14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B64A74-66A6-B648-86D5-1E20103CD28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406400" y="269220"/>
            <a:ext cx="4917607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rial"/>
                <a:cs typeface="Arial"/>
              </a:rPr>
              <a:t>C. Ariel </a:t>
            </a:r>
            <a:r>
              <a:rPr lang="en-US" sz="2000" b="1" dirty="0" smtClean="0">
                <a:latin typeface="Arial"/>
                <a:cs typeface="Arial"/>
              </a:rPr>
              <a:t>Pinto</a:t>
            </a:r>
            <a:endParaRPr lang="en-US" sz="2000" dirty="0" smtClean="0"/>
          </a:p>
          <a:p>
            <a:r>
              <a:rPr lang="en-US" sz="1100" dirty="0" smtClean="0"/>
              <a:t>Associate Professor</a:t>
            </a:r>
          </a:p>
          <a:p>
            <a:r>
              <a:rPr lang="en-US" sz="1200" b="1" dirty="0" smtClean="0"/>
              <a:t>Department of Engineering Management &amp; Systems Engineering</a:t>
            </a:r>
            <a:endParaRPr lang="en-US" sz="1200" b="1" dirty="0"/>
          </a:p>
          <a:p>
            <a:r>
              <a:rPr lang="en-US" sz="1100" dirty="0" smtClean="0"/>
              <a:t>Old Dominion University, Norfolk, VA, USA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650079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3" Type="http://schemas.openxmlformats.org/officeDocument/2006/relationships/image" Target="../media/image14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3" Type="http://schemas.openxmlformats.org/officeDocument/2006/relationships/image" Target="../media/image14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Functional </a:t>
            </a:r>
            <a:r>
              <a:rPr lang="en-US" dirty="0" smtClean="0"/>
              <a:t>Dependency </a:t>
            </a:r>
            <a:r>
              <a:rPr lang="en-US" dirty="0"/>
              <a:t>Network </a:t>
            </a:r>
            <a:r>
              <a:rPr lang="en-US" dirty="0" smtClean="0"/>
              <a:t> </a:t>
            </a:r>
            <a:r>
              <a:rPr lang="en-US" dirty="0"/>
              <a:t>Analysis towards Resilience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MARI and </a:t>
            </a:r>
            <a:r>
              <a:rPr lang="en-US" dirty="0" smtClean="0"/>
              <a:t>CCPO Seminar</a:t>
            </a:r>
          </a:p>
          <a:p>
            <a:r>
              <a:rPr lang="en-US" dirty="0" smtClean="0"/>
              <a:t>24 Nov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620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entagon 17"/>
          <p:cNvSpPr/>
          <p:nvPr/>
        </p:nvSpPr>
        <p:spPr>
          <a:xfrm>
            <a:off x="2990910" y="3385573"/>
            <a:ext cx="2491882" cy="2038074"/>
          </a:xfrm>
          <a:prstGeom prst="homePlate">
            <a:avLst>
              <a:gd name="adj" fmla="val 2979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3333" t="11633" r="3333" b="2669"/>
          <a:stretch/>
        </p:blipFill>
        <p:spPr>
          <a:xfrm>
            <a:off x="694769" y="3287703"/>
            <a:ext cx="1956262" cy="187406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17650" y="5207554"/>
            <a:ext cx="2019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How we see a car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8248" y="1329764"/>
            <a:ext cx="1530895" cy="9944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03293" y="2294208"/>
            <a:ext cx="108906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What are its parts</a:t>
            </a:r>
            <a:endParaRPr lang="en-US" sz="900" dirty="0"/>
          </a:p>
        </p:txBody>
      </p:sp>
      <p:sp>
        <p:nvSpPr>
          <p:cNvPr id="8" name="TextBox 7"/>
          <p:cNvSpPr txBox="1"/>
          <p:nvPr/>
        </p:nvSpPr>
        <p:spPr>
          <a:xfrm>
            <a:off x="6097638" y="2294208"/>
            <a:ext cx="137295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How are these functions (or capabilities) dependent</a:t>
            </a:r>
            <a:endParaRPr lang="en-US" sz="9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3273" y="1329764"/>
            <a:ext cx="1299648" cy="94688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15027" y="2294208"/>
            <a:ext cx="94152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How they work</a:t>
            </a:r>
            <a:endParaRPr lang="en-US" sz="9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7051" y="1329764"/>
            <a:ext cx="1362900" cy="83670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586000" y="2294208"/>
            <a:ext cx="13629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What are the functions that make them work together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04081" y="1329764"/>
            <a:ext cx="1232493" cy="88535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40706" y="1329764"/>
            <a:ext cx="1065897" cy="84990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440706" y="2294208"/>
            <a:ext cx="12700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How will this work better and what parts will be needed</a:t>
            </a:r>
            <a:endParaRPr lang="en-US" sz="9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91966" y="3287703"/>
            <a:ext cx="2688181" cy="176624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691966" y="5207554"/>
            <a:ext cx="3353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How will the better car look like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065615" y="3445337"/>
            <a:ext cx="1929322" cy="17450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Deconstruct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  Recognize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    Question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      Redesign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        Reconstruct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29504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FDNA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What are the functions that make them work together and </a:t>
            </a:r>
            <a:r>
              <a:rPr lang="en-US" dirty="0" smtClean="0"/>
              <a:t>how </a:t>
            </a:r>
            <a:r>
              <a:rPr lang="en-US" dirty="0"/>
              <a:t>they are dependent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57201" y="2130052"/>
            <a:ext cx="4467890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Functional Dependency Network Analysis</a:t>
            </a:r>
          </a:p>
          <a:p>
            <a:r>
              <a:rPr lang="en-US" sz="1100" dirty="0"/>
              <a:t>https://esd.mit.edu/symp09/presentations/day3.session4c.garvey.pdf</a:t>
            </a:r>
          </a:p>
          <a:p>
            <a:r>
              <a:rPr lang="en-US" sz="1100" dirty="0" smtClean="0"/>
              <a:t>http</a:t>
            </a:r>
            <a:r>
              <a:rPr lang="en-US" sz="1100" dirty="0"/>
              <a:t>://www.inderscience.com/info/inarticle.php?artid=60880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870" y="2704336"/>
            <a:ext cx="2774473" cy="1703295"/>
          </a:xfrm>
          <a:prstGeom prst="rect">
            <a:avLst/>
          </a:prstGeom>
          <a:ln>
            <a:solidFill>
              <a:srgbClr val="4F81BD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0393" y="3549447"/>
            <a:ext cx="3479371" cy="2499393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22610421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FDNA helps…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478669" cy="3951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…articulate what we know</a:t>
            </a:r>
          </a:p>
          <a:p>
            <a:pPr marL="0" indent="0">
              <a:buNone/>
            </a:pPr>
            <a:r>
              <a:rPr lang="en-US" sz="2000" dirty="0" smtClean="0"/>
              <a:t>…recognize what we do not know</a:t>
            </a:r>
          </a:p>
          <a:p>
            <a:pPr marL="0" indent="0">
              <a:buNone/>
            </a:pPr>
            <a:r>
              <a:rPr lang="en-US" sz="2000" dirty="0" smtClean="0"/>
              <a:t>…find causalities</a:t>
            </a:r>
          </a:p>
          <a:p>
            <a:pPr marL="0" indent="0">
              <a:buNone/>
            </a:pPr>
            <a:r>
              <a:rPr lang="en-US" sz="2000" dirty="0" smtClean="0"/>
              <a:t>…look for alternative ways</a:t>
            </a:r>
          </a:p>
          <a:p>
            <a:pPr marL="0" indent="0">
              <a:buNone/>
            </a:pPr>
            <a:r>
              <a:rPr lang="en-US" sz="2000" dirty="0" smtClean="0"/>
              <a:t>…rationalize </a:t>
            </a:r>
            <a:r>
              <a:rPr lang="en-US" sz="2000" dirty="0"/>
              <a:t>what is and what can be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4"/>
          </p:nvPr>
        </p:nvPicPr>
        <p:blipFill>
          <a:blip r:embed="rId2"/>
          <a:srcRect l="5916" r="5916"/>
          <a:stretch>
            <a:fillRect/>
          </a:stretch>
        </p:blipFill>
        <p:spPr>
          <a:xfrm>
            <a:off x="5102225" y="1995581"/>
            <a:ext cx="4041775" cy="3951288"/>
          </a:xfrm>
        </p:spPr>
      </p:pic>
    </p:spTree>
    <p:extLst>
      <p:ext uri="{BB962C8B-B14F-4D97-AF65-F5344CB8AC3E}">
        <p14:creationId xmlns:p14="http://schemas.microsoft.com/office/powerpoint/2010/main" val="3927374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FDNA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Functions based on…</a:t>
            </a:r>
            <a:endParaRPr lang="en-US" dirty="0" smtClean="0"/>
          </a:p>
          <a:p>
            <a:r>
              <a:rPr lang="en-US" dirty="0" smtClean="0"/>
              <a:t>mechanical</a:t>
            </a:r>
          </a:p>
          <a:p>
            <a:r>
              <a:rPr lang="en-US" dirty="0" smtClean="0"/>
              <a:t>physical</a:t>
            </a:r>
          </a:p>
          <a:p>
            <a:r>
              <a:rPr lang="en-US" dirty="0" smtClean="0"/>
              <a:t>economic</a:t>
            </a:r>
          </a:p>
          <a:p>
            <a:r>
              <a:rPr lang="en-US" dirty="0" smtClean="0"/>
              <a:t>social</a:t>
            </a:r>
          </a:p>
          <a:p>
            <a:r>
              <a:rPr lang="en-US" dirty="0" smtClean="0"/>
              <a:t>political</a:t>
            </a:r>
          </a:p>
          <a:p>
            <a:r>
              <a:rPr lang="en-US" dirty="0" smtClean="0"/>
              <a:t>legal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…relationships</a:t>
            </a:r>
            <a:endParaRPr lang="en-US" dirty="0" smtClean="0"/>
          </a:p>
        </p:txBody>
      </p:sp>
      <p:pic>
        <p:nvPicPr>
          <p:cNvPr id="14" name="Content Placeholder 4"/>
          <p:cNvPicPr>
            <a:picLocks noGrp="1" noChangeAspect="1"/>
          </p:cNvPicPr>
          <p:nvPr>
            <p:ph sz="quarter" idx="4"/>
          </p:nvPr>
        </p:nvPicPr>
        <p:blipFill>
          <a:blip r:embed="rId2"/>
          <a:srcRect l="5916" r="5916"/>
          <a:stretch>
            <a:fillRect/>
          </a:stretch>
        </p:blipFill>
        <p:spPr>
          <a:xfrm>
            <a:off x="5102225" y="1995581"/>
            <a:ext cx="4041775" cy="3951288"/>
          </a:xfrm>
        </p:spPr>
      </p:pic>
    </p:spTree>
    <p:extLst>
      <p:ext uri="{BB962C8B-B14F-4D97-AF65-F5344CB8AC3E}">
        <p14:creationId xmlns:p14="http://schemas.microsoft.com/office/powerpoint/2010/main" val="34350050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751813">
            <a:off x="4595821" y="3204663"/>
            <a:ext cx="4616824" cy="2334997"/>
          </a:xfrm>
          <a:prstGeom prst="rect">
            <a:avLst/>
          </a:prstGeom>
          <a:ln>
            <a:solidFill>
              <a:srgbClr val="4F81BD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765409">
            <a:off x="4695018" y="987278"/>
            <a:ext cx="4586941" cy="1773547"/>
          </a:xfrm>
          <a:prstGeom prst="rect">
            <a:avLst/>
          </a:prstGeom>
          <a:ln>
            <a:solidFill>
              <a:srgbClr val="4F81BD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774092">
            <a:off x="-75661" y="4027991"/>
            <a:ext cx="4604926" cy="2463923"/>
          </a:xfrm>
          <a:prstGeom prst="rect">
            <a:avLst/>
          </a:prstGeom>
          <a:ln>
            <a:solidFill>
              <a:srgbClr val="4F81BD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806781">
            <a:off x="-102099" y="2559635"/>
            <a:ext cx="4781177" cy="1229148"/>
          </a:xfrm>
          <a:prstGeom prst="rect">
            <a:avLst/>
          </a:prstGeom>
          <a:ln>
            <a:solidFill>
              <a:srgbClr val="4F81BD"/>
            </a:solidFill>
          </a:ln>
        </p:spPr>
      </p:pic>
      <p:sp>
        <p:nvSpPr>
          <p:cNvPr id="14" name="Text Placeholder 2"/>
          <p:cNvSpPr>
            <a:spLocks noGrp="1"/>
          </p:cNvSpPr>
          <p:nvPr/>
        </p:nvSpPr>
        <p:spPr>
          <a:xfrm>
            <a:off x="457107" y="1540296"/>
            <a:ext cx="4040188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FDNA, </a:t>
            </a:r>
            <a:r>
              <a:rPr lang="en-US" sz="1600" dirty="0" smtClean="0"/>
              <a:t>recent extensions…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0689013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02556" y="1879600"/>
            <a:ext cx="5545666" cy="42465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N</a:t>
            </a:r>
            <a:r>
              <a:rPr lang="en-US" sz="2400" dirty="0" smtClean="0"/>
              <a:t>etwork</a:t>
            </a:r>
            <a:r>
              <a:rPr lang="en-US" sz="2400" dirty="0"/>
              <a:t>-based functional modeling </a:t>
            </a:r>
            <a:r>
              <a:rPr lang="en-US" sz="2400" dirty="0" smtClean="0"/>
              <a:t>towards resilience as adaptation </a:t>
            </a:r>
            <a:r>
              <a:rPr lang="en-US" sz="2400" dirty="0"/>
              <a:t>to </a:t>
            </a:r>
            <a:r>
              <a:rPr lang="en-US" sz="2400" dirty="0" smtClean="0"/>
              <a:t>flooding [brought by climate </a:t>
            </a:r>
            <a:r>
              <a:rPr lang="en-US" sz="2400" dirty="0"/>
              <a:t>change and sea-level </a:t>
            </a:r>
            <a:r>
              <a:rPr lang="en-US" sz="2400" dirty="0" smtClean="0"/>
              <a:t>rise] </a:t>
            </a:r>
            <a:endParaRPr lang="en-US" sz="2400" dirty="0"/>
          </a:p>
        </p:txBody>
      </p:sp>
      <p:sp>
        <p:nvSpPr>
          <p:cNvPr id="4" name="Text Placeholder 2"/>
          <p:cNvSpPr>
            <a:spLocks noGrp="1"/>
          </p:cNvSpPr>
          <p:nvPr/>
        </p:nvSpPr>
        <p:spPr>
          <a:xfrm>
            <a:off x="457107" y="1540296"/>
            <a:ext cx="4040188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FDNA, </a:t>
            </a:r>
            <a:r>
              <a:rPr lang="en-US" sz="1600" dirty="0" smtClean="0"/>
              <a:t>extension to CCSLR, flooding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0327771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resilence 4 phas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570" y="2668222"/>
            <a:ext cx="4940252" cy="1867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972570" y="4682067"/>
            <a:ext cx="2895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" dirty="0" smtClean="0"/>
              <a:t>Source:</a:t>
            </a:r>
          </a:p>
          <a:p>
            <a:r>
              <a:rPr lang="en-US" sz="600" dirty="0" smtClean="0"/>
              <a:t>http://www.cultivatingexcellence.com/eChngEbook/S2d/ResilienceDilemma.html</a:t>
            </a:r>
            <a:endParaRPr lang="en-US" sz="600" dirty="0"/>
          </a:p>
        </p:txBody>
      </p:sp>
      <p:sp>
        <p:nvSpPr>
          <p:cNvPr id="5" name="TextBox 4"/>
          <p:cNvSpPr txBox="1"/>
          <p:nvPr/>
        </p:nvSpPr>
        <p:spPr>
          <a:xfrm>
            <a:off x="972570" y="1706223"/>
            <a:ext cx="1326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Resilience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119083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46" y="1359646"/>
            <a:ext cx="4198472" cy="484176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597647" y="6201412"/>
            <a:ext cx="154734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" b="1" dirty="0"/>
              <a:t>Source:</a:t>
            </a:r>
            <a:endParaRPr lang="en-US" sz="500" dirty="0"/>
          </a:p>
          <a:p>
            <a:r>
              <a:rPr lang="en-US" sz="500" i="1" dirty="0"/>
              <a:t>FEMA The Full‐Spectrum Risk Knowledgebase</a:t>
            </a:r>
            <a:endParaRPr lang="en-US" sz="500" dirty="0"/>
          </a:p>
          <a:p>
            <a:r>
              <a:rPr lang="en-US" sz="500" i="1" dirty="0"/>
              <a:t>Flooding Hazard Threat Network</a:t>
            </a:r>
            <a:endParaRPr lang="en-US" sz="500" dirty="0"/>
          </a:p>
          <a:p>
            <a:r>
              <a:rPr lang="en-US" sz="500" i="1" dirty="0"/>
              <a:t>https://riskknowledge.fema.gov</a:t>
            </a:r>
            <a:endParaRPr lang="en-US" sz="500" dirty="0"/>
          </a:p>
          <a:p>
            <a:endParaRPr lang="en-US" sz="5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924778" y="1600201"/>
            <a:ext cx="3762022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CCSLR </a:t>
            </a:r>
          </a:p>
          <a:p>
            <a:pPr marL="0" indent="0">
              <a:buNone/>
            </a:pPr>
            <a:r>
              <a:rPr lang="en-US" dirty="0" smtClean="0"/>
              <a:t>flooding scenario</a:t>
            </a:r>
          </a:p>
          <a:p>
            <a:r>
              <a:rPr lang="en-US" i="1" dirty="0" smtClean="0"/>
              <a:t>What we know</a:t>
            </a:r>
          </a:p>
          <a:p>
            <a:r>
              <a:rPr lang="en-US" i="1" dirty="0" smtClean="0"/>
              <a:t>How we knew it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108265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46" y="1359646"/>
            <a:ext cx="4198472" cy="484176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597647" y="6201412"/>
            <a:ext cx="154734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" b="1" dirty="0"/>
              <a:t>Source:</a:t>
            </a:r>
            <a:endParaRPr lang="en-US" sz="500" dirty="0"/>
          </a:p>
          <a:p>
            <a:r>
              <a:rPr lang="en-US" sz="500" i="1" dirty="0"/>
              <a:t>FEMA The Full‐Spectrum Risk Knowledgebase</a:t>
            </a:r>
            <a:endParaRPr lang="en-US" sz="500" dirty="0"/>
          </a:p>
          <a:p>
            <a:r>
              <a:rPr lang="en-US" sz="500" i="1" dirty="0"/>
              <a:t>Flooding Hazard Threat Network</a:t>
            </a:r>
            <a:endParaRPr lang="en-US" sz="500" dirty="0"/>
          </a:p>
          <a:p>
            <a:r>
              <a:rPr lang="en-US" sz="500" i="1" dirty="0"/>
              <a:t>https://riskknowledge.fema.gov</a:t>
            </a:r>
            <a:endParaRPr lang="en-US" sz="500" dirty="0"/>
          </a:p>
          <a:p>
            <a:endParaRPr lang="en-US" sz="5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924778" y="1600201"/>
            <a:ext cx="3762022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CCSLR </a:t>
            </a:r>
          </a:p>
          <a:p>
            <a:pPr marL="0" indent="0">
              <a:buNone/>
            </a:pPr>
            <a:r>
              <a:rPr lang="en-US" dirty="0" smtClean="0"/>
              <a:t>flooding scenario, challenges</a:t>
            </a:r>
          </a:p>
          <a:p>
            <a:r>
              <a:rPr lang="en-US" sz="2400" i="1" dirty="0"/>
              <a:t>There is no grand plan</a:t>
            </a:r>
          </a:p>
          <a:p>
            <a:r>
              <a:rPr lang="en-US" sz="2400" i="1" dirty="0"/>
              <a:t>Structures evolve through time</a:t>
            </a:r>
          </a:p>
          <a:p>
            <a:r>
              <a:rPr lang="en-US" sz="2400" i="1" dirty="0"/>
              <a:t>Invisible constraints </a:t>
            </a:r>
          </a:p>
        </p:txBody>
      </p:sp>
    </p:spTree>
    <p:extLst>
      <p:ext uri="{BB962C8B-B14F-4D97-AF65-F5344CB8AC3E}">
        <p14:creationId xmlns:p14="http://schemas.microsoft.com/office/powerpoint/2010/main" val="2120936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ChangeAspect="1"/>
          </p:cNvPicPr>
          <p:nvPr/>
        </p:nvPicPr>
        <p:blipFill>
          <a:blip r:embed="rId2"/>
          <a:srcRect l="5916" r="5916"/>
          <a:stretch>
            <a:fillRect/>
          </a:stretch>
        </p:blipFill>
        <p:spPr>
          <a:xfrm>
            <a:off x="5230010" y="4007555"/>
            <a:ext cx="1661052" cy="1623864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888" y="1202961"/>
            <a:ext cx="3683001" cy="469741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resilence 4 phase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3954" y="1202961"/>
            <a:ext cx="5450046" cy="2060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3592337" y="4384224"/>
            <a:ext cx="54105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/>
              <a:t>Model </a:t>
            </a:r>
            <a:r>
              <a:rPr lang="en-US" i="1" dirty="0"/>
              <a:t>the functions that make them work together and how they are </a:t>
            </a:r>
            <a:r>
              <a:rPr lang="en-US" i="1" dirty="0" smtClean="0"/>
              <a:t>dependent to affect resiliency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2920209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2734235" y="1600201"/>
            <a:ext cx="5952565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H</a:t>
            </a:r>
            <a:r>
              <a:rPr lang="en-US" sz="2400" dirty="0" smtClean="0"/>
              <a:t>ow </a:t>
            </a:r>
            <a:r>
              <a:rPr lang="en-US" sz="2400" dirty="0"/>
              <a:t>network-based functional modeling currently used to describe dependencies when designing, building, and managing engineered systems can be used </a:t>
            </a:r>
            <a:r>
              <a:rPr lang="en-US" sz="2400" dirty="0" smtClean="0"/>
              <a:t>in resilience </a:t>
            </a:r>
            <a:r>
              <a:rPr lang="en-US" sz="2400" dirty="0"/>
              <a:t>to climate change and sea-level rise (CCSLR</a:t>
            </a:r>
            <a:r>
              <a:rPr lang="en-US" sz="2400" dirty="0" smtClean="0"/>
              <a:t>)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142293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47" y="1359647"/>
            <a:ext cx="3227294" cy="409388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597647" y="6201412"/>
            <a:ext cx="154734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" b="1" dirty="0"/>
              <a:t>Source:</a:t>
            </a:r>
            <a:endParaRPr lang="en-US" sz="500" dirty="0"/>
          </a:p>
          <a:p>
            <a:r>
              <a:rPr lang="en-US" sz="500" i="1" dirty="0"/>
              <a:t>FEMA The Full‐Spectrum Risk Knowledgebase</a:t>
            </a:r>
            <a:endParaRPr lang="en-US" sz="500" dirty="0"/>
          </a:p>
          <a:p>
            <a:r>
              <a:rPr lang="en-US" sz="500" i="1" dirty="0"/>
              <a:t>Flooding Hazard Threat Network</a:t>
            </a:r>
            <a:endParaRPr lang="en-US" sz="500" dirty="0"/>
          </a:p>
          <a:p>
            <a:r>
              <a:rPr lang="en-US" sz="500" i="1" dirty="0"/>
              <a:t>https://riskknowledge.fema.gov</a:t>
            </a:r>
            <a:endParaRPr lang="en-US" sz="500" dirty="0"/>
          </a:p>
          <a:p>
            <a:endParaRPr lang="en-US" sz="500" dirty="0"/>
          </a:p>
        </p:txBody>
      </p:sp>
      <p:sp>
        <p:nvSpPr>
          <p:cNvPr id="5" name="Rectangle 4"/>
          <p:cNvSpPr/>
          <p:nvPr/>
        </p:nvSpPr>
        <p:spPr>
          <a:xfrm>
            <a:off x="1657350" y="3854450"/>
            <a:ext cx="1571625" cy="1599079"/>
          </a:xfrm>
          <a:prstGeom prst="rect">
            <a:avLst/>
          </a:prstGeom>
          <a:noFill/>
          <a:ln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247444" y="1359648"/>
            <a:ext cx="4727223" cy="4425908"/>
          </a:xfrm>
          <a:prstGeom prst="rect">
            <a:avLst/>
          </a:prstGeom>
          <a:noFill/>
          <a:ln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1657350" y="1359648"/>
            <a:ext cx="2590094" cy="2494802"/>
          </a:xfrm>
          <a:prstGeom prst="line">
            <a:avLst/>
          </a:prstGeom>
          <a:ln w="9525" cmpd="sng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 flipV="1">
            <a:off x="3228976" y="5453529"/>
            <a:ext cx="5745691" cy="332027"/>
          </a:xfrm>
          <a:prstGeom prst="line">
            <a:avLst/>
          </a:prstGeom>
          <a:ln w="9525" cmpd="sng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 flipV="1">
            <a:off x="1657350" y="5453529"/>
            <a:ext cx="2590094" cy="332027"/>
          </a:xfrm>
          <a:prstGeom prst="line">
            <a:avLst/>
          </a:prstGeom>
          <a:ln w="9525" cmpd="sng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3228976" y="1359648"/>
            <a:ext cx="5525221" cy="2494802"/>
          </a:xfrm>
          <a:prstGeom prst="line">
            <a:avLst/>
          </a:prstGeom>
          <a:ln w="9525" cmpd="sng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36" t="60940" r="18465"/>
          <a:stretch/>
        </p:blipFill>
        <p:spPr bwMode="auto">
          <a:xfrm>
            <a:off x="4247444" y="1359647"/>
            <a:ext cx="4727223" cy="44259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12892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863" y="1351429"/>
            <a:ext cx="3238500" cy="41021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97647" y="6201412"/>
            <a:ext cx="154734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" b="1" dirty="0"/>
              <a:t>Source:</a:t>
            </a:r>
            <a:endParaRPr lang="en-US" sz="500" dirty="0"/>
          </a:p>
          <a:p>
            <a:r>
              <a:rPr lang="en-US" sz="500" i="1" dirty="0"/>
              <a:t>FEMA The Full‐Spectrum Risk Knowledgebase</a:t>
            </a:r>
            <a:endParaRPr lang="en-US" sz="500" dirty="0"/>
          </a:p>
          <a:p>
            <a:r>
              <a:rPr lang="en-US" sz="500" i="1" dirty="0"/>
              <a:t>Flooding Hazard Threat Network</a:t>
            </a:r>
            <a:endParaRPr lang="en-US" sz="500" dirty="0"/>
          </a:p>
          <a:p>
            <a:r>
              <a:rPr lang="en-US" sz="500" i="1" dirty="0"/>
              <a:t>https://riskknowledge.fema.gov</a:t>
            </a:r>
            <a:endParaRPr lang="en-US" sz="500" dirty="0"/>
          </a:p>
          <a:p>
            <a:endParaRPr lang="en-US" sz="500" dirty="0"/>
          </a:p>
        </p:txBody>
      </p:sp>
      <p:sp>
        <p:nvSpPr>
          <p:cNvPr id="5" name="Rectangle 4"/>
          <p:cNvSpPr/>
          <p:nvPr/>
        </p:nvSpPr>
        <p:spPr>
          <a:xfrm>
            <a:off x="1657350" y="3854450"/>
            <a:ext cx="1571625" cy="1599079"/>
          </a:xfrm>
          <a:prstGeom prst="rect">
            <a:avLst/>
          </a:prstGeom>
          <a:noFill/>
          <a:ln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247444" y="1359648"/>
            <a:ext cx="4727223" cy="4425908"/>
          </a:xfrm>
          <a:prstGeom prst="rect">
            <a:avLst/>
          </a:prstGeom>
          <a:noFill/>
          <a:ln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1657350" y="1359648"/>
            <a:ext cx="2590094" cy="2494802"/>
          </a:xfrm>
          <a:prstGeom prst="line">
            <a:avLst/>
          </a:prstGeom>
          <a:ln w="9525" cmpd="sng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 flipV="1">
            <a:off x="3228976" y="5453529"/>
            <a:ext cx="5745691" cy="332027"/>
          </a:xfrm>
          <a:prstGeom prst="line">
            <a:avLst/>
          </a:prstGeom>
          <a:ln w="9525" cmpd="sng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 flipV="1">
            <a:off x="1657350" y="5453529"/>
            <a:ext cx="2590094" cy="332027"/>
          </a:xfrm>
          <a:prstGeom prst="line">
            <a:avLst/>
          </a:prstGeom>
          <a:ln w="9525" cmpd="sng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3228976" y="1359648"/>
            <a:ext cx="5525221" cy="2494802"/>
          </a:xfrm>
          <a:prstGeom prst="line">
            <a:avLst/>
          </a:prstGeom>
          <a:ln w="9525" cmpd="sng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36" t="60940" r="18465"/>
          <a:stretch/>
        </p:blipFill>
        <p:spPr bwMode="auto">
          <a:xfrm>
            <a:off x="4247444" y="1359647"/>
            <a:ext cx="4727223" cy="442590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729051" y="1810771"/>
            <a:ext cx="3048481" cy="24314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Nodes</a:t>
            </a:r>
          </a:p>
          <a:p>
            <a:r>
              <a:rPr lang="en-US" sz="1100" dirty="0" smtClean="0"/>
              <a:t>Scenarios, elements, and their relationships</a:t>
            </a:r>
          </a:p>
          <a:p>
            <a:endParaRPr lang="en-US" sz="1100" dirty="0" smtClean="0"/>
          </a:p>
          <a:p>
            <a:r>
              <a:rPr lang="en-US" sz="1400" dirty="0" smtClean="0"/>
              <a:t>Infrastructure closure</a:t>
            </a:r>
          </a:p>
          <a:p>
            <a:r>
              <a:rPr lang="en-US" sz="1400" dirty="0"/>
              <a:t>Road closure</a:t>
            </a:r>
          </a:p>
          <a:p>
            <a:r>
              <a:rPr lang="en-US" sz="1400" dirty="0" smtClean="0"/>
              <a:t>Traffic disruption</a:t>
            </a:r>
          </a:p>
          <a:p>
            <a:r>
              <a:rPr lang="en-US" sz="1400" dirty="0" smtClean="0"/>
              <a:t>Disruption to transportation systems</a:t>
            </a:r>
          </a:p>
          <a:p>
            <a:r>
              <a:rPr lang="en-US" sz="1400" dirty="0" smtClean="0"/>
              <a:t>Inability to travel</a:t>
            </a:r>
          </a:p>
          <a:p>
            <a:r>
              <a:rPr lang="en-US" sz="1400" dirty="0" smtClean="0"/>
              <a:t>Supply chain disruption</a:t>
            </a:r>
          </a:p>
          <a:p>
            <a:r>
              <a:rPr lang="en-US" sz="1400" dirty="0" smtClean="0"/>
              <a:t>Loss of revenue</a:t>
            </a:r>
          </a:p>
          <a:p>
            <a:r>
              <a:rPr lang="en-US" sz="1400" dirty="0" smtClean="0"/>
              <a:t>Economic loss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134535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863" y="1351429"/>
            <a:ext cx="3238500" cy="41021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57350" y="3854450"/>
            <a:ext cx="1571625" cy="1599079"/>
          </a:xfrm>
          <a:prstGeom prst="rect">
            <a:avLst/>
          </a:prstGeom>
          <a:noFill/>
          <a:ln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247444" y="1359648"/>
            <a:ext cx="4727223" cy="4425908"/>
          </a:xfrm>
          <a:prstGeom prst="rect">
            <a:avLst/>
          </a:prstGeom>
          <a:noFill/>
          <a:ln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1657350" y="1359648"/>
            <a:ext cx="2590094" cy="2494802"/>
          </a:xfrm>
          <a:prstGeom prst="line">
            <a:avLst/>
          </a:prstGeom>
          <a:ln w="9525" cmpd="sng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 flipV="1">
            <a:off x="3228976" y="5453529"/>
            <a:ext cx="5745691" cy="332027"/>
          </a:xfrm>
          <a:prstGeom prst="line">
            <a:avLst/>
          </a:prstGeom>
          <a:ln w="9525" cmpd="sng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 flipV="1">
            <a:off x="1657350" y="5453529"/>
            <a:ext cx="2590094" cy="332027"/>
          </a:xfrm>
          <a:prstGeom prst="line">
            <a:avLst/>
          </a:prstGeom>
          <a:ln w="9525" cmpd="sng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3228976" y="1359648"/>
            <a:ext cx="5525221" cy="2494802"/>
          </a:xfrm>
          <a:prstGeom prst="line">
            <a:avLst/>
          </a:prstGeom>
          <a:ln w="9525" cmpd="sng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36" t="60940" r="18465"/>
          <a:stretch/>
        </p:blipFill>
        <p:spPr bwMode="auto">
          <a:xfrm>
            <a:off x="4247444" y="1359647"/>
            <a:ext cx="4727223" cy="442590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729051" y="1810771"/>
            <a:ext cx="4083169" cy="47705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Nodes</a:t>
            </a:r>
          </a:p>
          <a:p>
            <a:r>
              <a:rPr lang="en-US" sz="1100" dirty="0"/>
              <a:t>Scenarios, elements, and their relationships</a:t>
            </a:r>
          </a:p>
          <a:p>
            <a:endParaRPr lang="en-US" sz="1100" dirty="0" smtClean="0"/>
          </a:p>
          <a:p>
            <a:r>
              <a:rPr lang="en-US" sz="1400" dirty="0" smtClean="0"/>
              <a:t>Infrastructure closure</a:t>
            </a:r>
          </a:p>
          <a:p>
            <a:pPr marL="117475" indent="-117475">
              <a:buFont typeface="Arial"/>
              <a:buChar char="•"/>
            </a:pPr>
            <a:r>
              <a:rPr lang="en-US" sz="1400" i="1" dirty="0" smtClean="0"/>
              <a:t>Which infrastructure combinations?</a:t>
            </a:r>
          </a:p>
          <a:p>
            <a:r>
              <a:rPr lang="en-US" sz="1400" dirty="0"/>
              <a:t>Road </a:t>
            </a:r>
            <a:r>
              <a:rPr lang="en-US" sz="1400" dirty="0" smtClean="0"/>
              <a:t>closure</a:t>
            </a:r>
          </a:p>
          <a:p>
            <a:pPr marL="117475" indent="-117475">
              <a:buFont typeface="Arial"/>
              <a:buChar char="•"/>
            </a:pPr>
            <a:r>
              <a:rPr lang="en-US" sz="1400" i="1" dirty="0"/>
              <a:t>Which </a:t>
            </a:r>
            <a:r>
              <a:rPr lang="en-US" sz="1400" i="1" dirty="0" smtClean="0"/>
              <a:t>roads?</a:t>
            </a:r>
            <a:endParaRPr lang="en-US" sz="1400" i="1" dirty="0"/>
          </a:p>
          <a:p>
            <a:r>
              <a:rPr lang="en-US" sz="1400" dirty="0" smtClean="0"/>
              <a:t>Traffic disruption</a:t>
            </a:r>
          </a:p>
          <a:p>
            <a:pPr marL="117475" indent="-117475">
              <a:buFont typeface="Arial"/>
              <a:buChar char="•"/>
            </a:pPr>
            <a:r>
              <a:rPr lang="en-US" sz="1400" i="1" dirty="0"/>
              <a:t>For how long</a:t>
            </a:r>
            <a:r>
              <a:rPr lang="en-US" sz="1400" i="1" dirty="0" smtClean="0"/>
              <a:t>? How </a:t>
            </a:r>
            <a:r>
              <a:rPr lang="en-US" sz="1400" i="1" dirty="0"/>
              <a:t>severe?</a:t>
            </a:r>
          </a:p>
          <a:p>
            <a:r>
              <a:rPr lang="en-US" sz="1400" dirty="0" smtClean="0"/>
              <a:t>Disruption to transportation systems</a:t>
            </a:r>
          </a:p>
          <a:p>
            <a:pPr marL="117475" indent="-117475">
              <a:buFont typeface="Arial"/>
              <a:buChar char="•"/>
            </a:pPr>
            <a:r>
              <a:rPr lang="en-US" sz="1400" i="1" dirty="0"/>
              <a:t>Which modes?</a:t>
            </a:r>
          </a:p>
          <a:p>
            <a:r>
              <a:rPr lang="en-US" sz="1400" dirty="0" smtClean="0"/>
              <a:t>Inability to travel</a:t>
            </a:r>
          </a:p>
          <a:p>
            <a:pPr marL="117475" indent="-117475">
              <a:buFont typeface="Arial"/>
              <a:buChar char="•"/>
            </a:pPr>
            <a:r>
              <a:rPr lang="en-US" sz="1400" i="1" dirty="0"/>
              <a:t>Who/what cannot travel?</a:t>
            </a:r>
          </a:p>
          <a:p>
            <a:r>
              <a:rPr lang="en-US" sz="1400" dirty="0" smtClean="0"/>
              <a:t>Loss of revenue</a:t>
            </a:r>
          </a:p>
          <a:p>
            <a:pPr marL="117475" indent="-117475">
              <a:buFont typeface="Arial"/>
              <a:buChar char="•"/>
            </a:pPr>
            <a:r>
              <a:rPr lang="en-US" sz="1400" i="1" dirty="0"/>
              <a:t>Which revenue performance aspect?</a:t>
            </a:r>
          </a:p>
          <a:p>
            <a:pPr marL="117475" indent="-117475">
              <a:buFont typeface="Arial"/>
              <a:buChar char="•"/>
            </a:pPr>
            <a:r>
              <a:rPr lang="en-US" sz="1400" i="1" dirty="0"/>
              <a:t>Due to which cost/revenue shift?</a:t>
            </a:r>
          </a:p>
          <a:p>
            <a:r>
              <a:rPr lang="en-US" sz="1400" dirty="0" smtClean="0"/>
              <a:t>Economic loss</a:t>
            </a:r>
          </a:p>
          <a:p>
            <a:pPr marL="117475" indent="-117475">
              <a:buFont typeface="Arial"/>
              <a:buChar char="•"/>
            </a:pPr>
            <a:r>
              <a:rPr lang="en-US" sz="1400" i="1" dirty="0"/>
              <a:t>What economic </a:t>
            </a:r>
            <a:r>
              <a:rPr lang="en-US" sz="1400" i="1" dirty="0" smtClean="0"/>
              <a:t>indicators?</a:t>
            </a:r>
            <a:endParaRPr lang="en-US" sz="1400" i="1" dirty="0"/>
          </a:p>
          <a:p>
            <a:endParaRPr lang="en-US" b="1" dirty="0" smtClean="0"/>
          </a:p>
          <a:p>
            <a:r>
              <a:rPr lang="en-US" b="1" dirty="0" smtClean="0"/>
              <a:t>Supply </a:t>
            </a:r>
            <a:r>
              <a:rPr lang="en-US" b="1" dirty="0"/>
              <a:t>chain </a:t>
            </a:r>
            <a:r>
              <a:rPr lang="en-US" b="1" dirty="0" smtClean="0"/>
              <a:t>disruption</a:t>
            </a:r>
          </a:p>
          <a:p>
            <a:pPr marL="117475" indent="-117475">
              <a:buFont typeface="Arial"/>
              <a:buChar char="•"/>
            </a:pPr>
            <a:r>
              <a:rPr lang="en-US" b="1" i="1" dirty="0"/>
              <a:t>Which element of the chain? Why</a:t>
            </a:r>
            <a:r>
              <a:rPr lang="en-US" sz="1400" i="1" dirty="0"/>
              <a:t>?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863305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36" t="60940" r="18465"/>
          <a:stretch/>
        </p:blipFill>
        <p:spPr bwMode="auto">
          <a:xfrm>
            <a:off x="517979" y="1594271"/>
            <a:ext cx="2742210" cy="279419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935704" y="5250558"/>
            <a:ext cx="41556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Supply </a:t>
            </a:r>
            <a:r>
              <a:rPr lang="en-US" b="1" dirty="0" smtClean="0"/>
              <a:t>(&amp; value) chain </a:t>
            </a:r>
            <a:r>
              <a:rPr lang="en-US" b="1" dirty="0"/>
              <a:t>disruption</a:t>
            </a:r>
          </a:p>
          <a:p>
            <a:pPr marL="117475" indent="-117475">
              <a:buFont typeface="Arial"/>
              <a:buChar char="•"/>
            </a:pPr>
            <a:r>
              <a:rPr lang="en-US" b="1" i="1" dirty="0"/>
              <a:t>Which element of the chain? Why</a:t>
            </a:r>
            <a:r>
              <a:rPr lang="en-US" sz="1400" i="1" dirty="0"/>
              <a:t>?</a:t>
            </a:r>
            <a:endParaRPr lang="en-US" sz="1400" i="1" dirty="0"/>
          </a:p>
        </p:txBody>
      </p:sp>
      <p:pic>
        <p:nvPicPr>
          <p:cNvPr id="4" name="Picture 3" descr="resilence 4 phas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212" y="1594271"/>
            <a:ext cx="4231554" cy="1599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Content Placeholder 4"/>
          <p:cNvPicPr>
            <a:picLocks noChangeAspect="1"/>
          </p:cNvPicPr>
          <p:nvPr/>
        </p:nvPicPr>
        <p:blipFill>
          <a:blip r:embed="rId4"/>
          <a:srcRect l="5916" r="5916"/>
          <a:stretch>
            <a:fillRect/>
          </a:stretch>
        </p:blipFill>
        <p:spPr>
          <a:xfrm>
            <a:off x="5650266" y="3459289"/>
            <a:ext cx="3142845" cy="3072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860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36" t="60940" r="18465"/>
          <a:stretch/>
        </p:blipFill>
        <p:spPr bwMode="auto">
          <a:xfrm>
            <a:off x="517979" y="1594271"/>
            <a:ext cx="2742210" cy="279419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517979" y="4391594"/>
            <a:ext cx="566435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Entrepreneurship</a:t>
            </a:r>
          </a:p>
          <a:p>
            <a:pPr marL="342900" indent="-342900">
              <a:buFont typeface="Arial"/>
              <a:buChar char="•"/>
            </a:pPr>
            <a:r>
              <a:rPr lang="en-US" sz="2000" i="1" dirty="0" smtClean="0"/>
              <a:t>Resilient</a:t>
            </a:r>
            <a:r>
              <a:rPr lang="en-US" sz="2000" i="1" dirty="0"/>
              <a:t> </a:t>
            </a:r>
            <a:r>
              <a:rPr lang="en-US" sz="2000" i="1" dirty="0" smtClean="0"/>
              <a:t>supply &amp; value chains</a:t>
            </a:r>
          </a:p>
          <a:p>
            <a:pPr marL="342900" indent="-342900">
              <a:buFont typeface="Arial"/>
              <a:buChar char="•"/>
            </a:pPr>
            <a:r>
              <a:rPr lang="en-US" sz="2000" i="1" dirty="0" smtClean="0"/>
              <a:t>Loss control planning &amp; engineering</a:t>
            </a:r>
          </a:p>
          <a:p>
            <a:pPr marL="342900" indent="-342900">
              <a:buFont typeface="Arial"/>
              <a:buChar char="•"/>
            </a:pPr>
            <a:r>
              <a:rPr lang="en-US" sz="2000" i="1" dirty="0" smtClean="0"/>
              <a:t>Business continuity planning</a:t>
            </a:r>
          </a:p>
        </p:txBody>
      </p:sp>
      <p:pic>
        <p:nvPicPr>
          <p:cNvPr id="4" name="Picture 3" descr="resilence 4 phas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212" y="1594271"/>
            <a:ext cx="4231554" cy="1599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Content Placeholder 4"/>
          <p:cNvPicPr>
            <a:picLocks noChangeAspect="1"/>
          </p:cNvPicPr>
          <p:nvPr/>
        </p:nvPicPr>
        <p:blipFill>
          <a:blip r:embed="rId4"/>
          <a:srcRect l="5916" r="5916"/>
          <a:stretch>
            <a:fillRect/>
          </a:stretch>
        </p:blipFill>
        <p:spPr>
          <a:xfrm>
            <a:off x="5650266" y="3459289"/>
            <a:ext cx="3142845" cy="3072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5890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1800" y="1525796"/>
            <a:ext cx="5740400" cy="2613385"/>
          </a:xfrm>
          <a:prstGeom prst="rect">
            <a:avLst/>
          </a:prstGeom>
        </p:spPr>
      </p:pic>
      <p:sp>
        <p:nvSpPr>
          <p:cNvPr id="18" name="Pentagon 17"/>
          <p:cNvSpPr/>
          <p:nvPr/>
        </p:nvSpPr>
        <p:spPr>
          <a:xfrm>
            <a:off x="3215027" y="3385573"/>
            <a:ext cx="2491882" cy="2038074"/>
          </a:xfrm>
          <a:prstGeom prst="homePlate">
            <a:avLst>
              <a:gd name="adj" fmla="val 2979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26933" y="4777316"/>
            <a:ext cx="2497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How we see </a:t>
            </a:r>
            <a:r>
              <a:rPr lang="en-US" i="1" dirty="0"/>
              <a:t>supply &amp; value chains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691967" y="4619386"/>
            <a:ext cx="30187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How will the </a:t>
            </a:r>
            <a:r>
              <a:rPr lang="en-US" dirty="0" smtClean="0"/>
              <a:t>more resilient </a:t>
            </a:r>
            <a:r>
              <a:rPr lang="en-US" i="1" dirty="0"/>
              <a:t>supply &amp; value chains</a:t>
            </a:r>
            <a:r>
              <a:rPr lang="en-US" dirty="0" smtClean="0"/>
              <a:t> look </a:t>
            </a:r>
            <a:r>
              <a:rPr lang="en-US" dirty="0" smtClean="0"/>
              <a:t>like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272789" y="3445337"/>
            <a:ext cx="1929322" cy="17450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Deconstruct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  Recognize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    Question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      Redesign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        Reconstruct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 rot="16200000">
            <a:off x="307757" y="2612062"/>
            <a:ext cx="248030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00" dirty="0" smtClean="0"/>
              <a:t>From The Pilot Group</a:t>
            </a:r>
          </a:p>
          <a:p>
            <a:r>
              <a:rPr lang="en-US" sz="700" dirty="0" smtClean="0"/>
              <a:t>http</a:t>
            </a:r>
            <a:r>
              <a:rPr lang="en-US" sz="700" dirty="0"/>
              <a:t>://www.thepilotgroup.us/valuechainexpertise.html</a:t>
            </a:r>
          </a:p>
        </p:txBody>
      </p:sp>
    </p:spTree>
    <p:extLst>
      <p:ext uri="{BB962C8B-B14F-4D97-AF65-F5344CB8AC3E}">
        <p14:creationId xmlns:p14="http://schemas.microsoft.com/office/powerpoint/2010/main" val="23466130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 &amp; Keep dry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2664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3333" t="11633" r="3333" b="2669"/>
          <a:stretch/>
        </p:blipFill>
        <p:spPr>
          <a:xfrm>
            <a:off x="2689412" y="2569881"/>
            <a:ext cx="3556000" cy="340659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89412" y="6140824"/>
            <a:ext cx="2019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How we see a car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1547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3333" t="11633" r="3333" b="2669"/>
          <a:stretch/>
        </p:blipFill>
        <p:spPr>
          <a:xfrm>
            <a:off x="433294" y="1329764"/>
            <a:ext cx="1060824" cy="101625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3412" y="2324192"/>
            <a:ext cx="110799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How we see a car</a:t>
            </a:r>
            <a:endParaRPr lang="en-US" sz="9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5176" y="2324192"/>
            <a:ext cx="4938432" cy="32078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95176" y="5576886"/>
            <a:ext cx="1993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 are its parts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19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495176" y="5576886"/>
            <a:ext cx="1698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How they work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5176" y="2749176"/>
            <a:ext cx="3839648" cy="27974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3333" t="11633" r="3333" b="2669"/>
          <a:stretch/>
        </p:blipFill>
        <p:spPr>
          <a:xfrm>
            <a:off x="433294" y="1329764"/>
            <a:ext cx="1060824" cy="101625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03412" y="2294208"/>
            <a:ext cx="110799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How we see a car</a:t>
            </a:r>
            <a:endParaRPr lang="en-US" sz="9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8248" y="1329764"/>
            <a:ext cx="1530895" cy="99442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703293" y="2294208"/>
            <a:ext cx="108906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What are its parts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562902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495176" y="5576886"/>
            <a:ext cx="5611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 are the functions that make them work together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5176" y="2913529"/>
            <a:ext cx="4101279" cy="251784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3333" t="11633" r="3333" b="2669"/>
          <a:stretch/>
        </p:blipFill>
        <p:spPr>
          <a:xfrm>
            <a:off x="433294" y="1329764"/>
            <a:ext cx="1060824" cy="101625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03412" y="2294208"/>
            <a:ext cx="110799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How we see a car</a:t>
            </a:r>
            <a:endParaRPr lang="en-US" sz="9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8248" y="1329764"/>
            <a:ext cx="1530895" cy="99442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703293" y="2294208"/>
            <a:ext cx="108906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What are its parts</a:t>
            </a:r>
            <a:endParaRPr lang="en-US" sz="9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3273" y="1329764"/>
            <a:ext cx="1299648" cy="94688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215027" y="2294208"/>
            <a:ext cx="94152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How they work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092096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495176" y="5576886"/>
            <a:ext cx="5573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How are these functions (or capabilities) dependent?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3691" y="3077493"/>
            <a:ext cx="3479371" cy="249939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l="3333" t="11633" r="3333" b="2669"/>
          <a:stretch/>
        </p:blipFill>
        <p:spPr>
          <a:xfrm>
            <a:off x="433294" y="1329764"/>
            <a:ext cx="1060824" cy="101625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03412" y="2294208"/>
            <a:ext cx="110799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How we see a car</a:t>
            </a:r>
            <a:endParaRPr lang="en-US" sz="9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8248" y="1329764"/>
            <a:ext cx="1530895" cy="99442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703293" y="2294208"/>
            <a:ext cx="108906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What are its parts</a:t>
            </a:r>
            <a:endParaRPr lang="en-US" sz="90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3273" y="1329764"/>
            <a:ext cx="1299648" cy="94688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215027" y="2294208"/>
            <a:ext cx="94152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How they work</a:t>
            </a:r>
            <a:endParaRPr lang="en-US" sz="900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7051" y="1329764"/>
            <a:ext cx="1362900" cy="836707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586000" y="2294208"/>
            <a:ext cx="13629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What are the functions that make them work together</a:t>
            </a:r>
          </a:p>
        </p:txBody>
      </p:sp>
    </p:spTree>
    <p:extLst>
      <p:ext uri="{BB962C8B-B14F-4D97-AF65-F5344CB8AC3E}">
        <p14:creationId xmlns:p14="http://schemas.microsoft.com/office/powerpoint/2010/main" val="34832931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3529" y="3014121"/>
            <a:ext cx="3307074" cy="263693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495176" y="5576886"/>
            <a:ext cx="5907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How will this work better and what parts will be needed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l="3333" t="11633" r="3333" b="2669"/>
          <a:stretch/>
        </p:blipFill>
        <p:spPr>
          <a:xfrm>
            <a:off x="433294" y="1329764"/>
            <a:ext cx="1060824" cy="101625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03412" y="2294208"/>
            <a:ext cx="110799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How we see a car</a:t>
            </a:r>
            <a:endParaRPr lang="en-US" sz="9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8248" y="1329764"/>
            <a:ext cx="1530895" cy="99442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703293" y="2294208"/>
            <a:ext cx="108906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What are its parts</a:t>
            </a:r>
            <a:endParaRPr lang="en-US" sz="900" dirty="0"/>
          </a:p>
        </p:txBody>
      </p:sp>
      <p:sp>
        <p:nvSpPr>
          <p:cNvPr id="18" name="TextBox 17"/>
          <p:cNvSpPr txBox="1"/>
          <p:nvPr/>
        </p:nvSpPr>
        <p:spPr>
          <a:xfrm>
            <a:off x="6097638" y="2294208"/>
            <a:ext cx="137295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How are these functions (or capabilities) dependent</a:t>
            </a:r>
            <a:endParaRPr lang="en-US" sz="900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3273" y="1329764"/>
            <a:ext cx="1299648" cy="94688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215027" y="2294208"/>
            <a:ext cx="94152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How they work</a:t>
            </a:r>
            <a:endParaRPr lang="en-US" sz="900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7051" y="1329764"/>
            <a:ext cx="1362900" cy="836707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4586000" y="2294208"/>
            <a:ext cx="13629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What are the functions that make them work together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4081" y="1329764"/>
            <a:ext cx="1232493" cy="885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053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3333" t="11633" r="3333" b="2669"/>
          <a:stretch/>
        </p:blipFill>
        <p:spPr>
          <a:xfrm>
            <a:off x="433294" y="1329764"/>
            <a:ext cx="1060824" cy="101625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3412" y="2294208"/>
            <a:ext cx="110799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How we see a car</a:t>
            </a:r>
            <a:endParaRPr lang="en-US" sz="9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8248" y="1329764"/>
            <a:ext cx="1530895" cy="9944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03293" y="2294208"/>
            <a:ext cx="108906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What are its parts</a:t>
            </a:r>
            <a:endParaRPr lang="en-US" sz="900" dirty="0"/>
          </a:p>
        </p:txBody>
      </p:sp>
      <p:sp>
        <p:nvSpPr>
          <p:cNvPr id="8" name="TextBox 7"/>
          <p:cNvSpPr txBox="1"/>
          <p:nvPr/>
        </p:nvSpPr>
        <p:spPr>
          <a:xfrm>
            <a:off x="6097638" y="2294208"/>
            <a:ext cx="137295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How are these functions (or capabilities) dependent</a:t>
            </a:r>
            <a:endParaRPr lang="en-US" sz="9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3273" y="1329764"/>
            <a:ext cx="1299648" cy="94688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15027" y="2294208"/>
            <a:ext cx="94152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How they work</a:t>
            </a:r>
            <a:endParaRPr lang="en-US" sz="9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7051" y="1329764"/>
            <a:ext cx="1362900" cy="83670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586000" y="2294208"/>
            <a:ext cx="13629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What are the functions that make them work together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04081" y="1329764"/>
            <a:ext cx="1232493" cy="88535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40706" y="1329764"/>
            <a:ext cx="1065897" cy="84990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440706" y="2294208"/>
            <a:ext cx="12700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How will this work better and what parts will be needed</a:t>
            </a:r>
            <a:endParaRPr lang="en-US" sz="9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79738" y="2943412"/>
            <a:ext cx="4008090" cy="263347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495176" y="5576886"/>
            <a:ext cx="3353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How will the better car look like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1050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6833</TotalTime>
  <Words>676</Words>
  <Application>Microsoft Macintosh PowerPoint</Application>
  <PresentationFormat>On-screen Show (4:3)</PresentationFormat>
  <Paragraphs>145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Functional Dependency Network  Analysis towards Resilience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&amp; Keep dry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C. Ariel Pinto</dc:creator>
  <cp:lastModifiedBy>C. Ariel Pinto</cp:lastModifiedBy>
  <cp:revision>197</cp:revision>
  <cp:lastPrinted>2013-03-07T04:54:34Z</cp:lastPrinted>
  <dcterms:created xsi:type="dcterms:W3CDTF">2013-03-05T06:01:56Z</dcterms:created>
  <dcterms:modified xsi:type="dcterms:W3CDTF">2014-11-24T22:50:46Z</dcterms:modified>
</cp:coreProperties>
</file>