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0" autoAdjust="0"/>
    <p:restoredTop sz="94660"/>
  </p:normalViewPr>
  <p:slideViewPr>
    <p:cSldViewPr snapToGrid="0">
      <p:cViewPr varScale="1">
        <p:scale>
          <a:sx n="124" d="100"/>
          <a:sy n="124" d="100"/>
        </p:scale>
        <p:origin x="10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CEABE-72D4-4832-9C78-5A0206C2A6EA}"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C71D5-C3B8-4409-AC7A-83BCCF85FC35}" type="slidenum">
              <a:rPr lang="en-US" smtClean="0"/>
              <a:t>‹#›</a:t>
            </a:fld>
            <a:endParaRPr lang="en-US"/>
          </a:p>
        </p:txBody>
      </p:sp>
    </p:spTree>
    <p:extLst>
      <p:ext uri="{BB962C8B-B14F-4D97-AF65-F5344CB8AC3E}">
        <p14:creationId xmlns:p14="http://schemas.microsoft.com/office/powerpoint/2010/main" val="321466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0C0C58B8-DE58-405F-8CE4-396C7D317F4A}" type="slidenum">
              <a:rPr lang="en-US" altLang="en-US" sz="1200" smtClean="0">
                <a:solidFill>
                  <a:prstClr val="black"/>
                </a:solidFill>
              </a:rPr>
              <a:pPr/>
              <a:t>2</a:t>
            </a:fld>
            <a:endParaRPr lang="en-US" altLang="en-US" sz="1200" smtClean="0">
              <a:solidFill>
                <a:prstClr val="black"/>
              </a:solidFill>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altLang="en-US" smtClean="0"/>
          </a:p>
        </p:txBody>
      </p:sp>
    </p:spTree>
    <p:extLst>
      <p:ext uri="{BB962C8B-B14F-4D97-AF65-F5344CB8AC3E}">
        <p14:creationId xmlns:p14="http://schemas.microsoft.com/office/powerpoint/2010/main" val="242691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AD8D91-B9F1-4142-8E68-BCBB3FF2F619}"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9D1AD-B5E9-47C8-BC57-13457F039196}" type="slidenum">
              <a:rPr lang="en-US" smtClean="0"/>
              <a:t>‹#›</a:t>
            </a:fld>
            <a:endParaRPr lang="en-US"/>
          </a:p>
        </p:txBody>
      </p:sp>
    </p:spTree>
    <p:extLst>
      <p:ext uri="{BB962C8B-B14F-4D97-AF65-F5344CB8AC3E}">
        <p14:creationId xmlns:p14="http://schemas.microsoft.com/office/powerpoint/2010/main" val="123744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AD8D91-B9F1-4142-8E68-BCBB3FF2F619}"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9D1AD-B5E9-47C8-BC57-13457F039196}" type="slidenum">
              <a:rPr lang="en-US" smtClean="0"/>
              <a:t>‹#›</a:t>
            </a:fld>
            <a:endParaRPr lang="en-US"/>
          </a:p>
        </p:txBody>
      </p:sp>
    </p:spTree>
    <p:extLst>
      <p:ext uri="{BB962C8B-B14F-4D97-AF65-F5344CB8AC3E}">
        <p14:creationId xmlns:p14="http://schemas.microsoft.com/office/powerpoint/2010/main" val="278735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AD8D91-B9F1-4142-8E68-BCBB3FF2F619}"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9D1AD-B5E9-47C8-BC57-13457F039196}" type="slidenum">
              <a:rPr lang="en-US" smtClean="0"/>
              <a:t>‹#›</a:t>
            </a:fld>
            <a:endParaRPr lang="en-US"/>
          </a:p>
        </p:txBody>
      </p:sp>
    </p:spTree>
    <p:extLst>
      <p:ext uri="{BB962C8B-B14F-4D97-AF65-F5344CB8AC3E}">
        <p14:creationId xmlns:p14="http://schemas.microsoft.com/office/powerpoint/2010/main" val="101584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AD8D91-B9F1-4142-8E68-BCBB3FF2F619}"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9D1AD-B5E9-47C8-BC57-13457F039196}" type="slidenum">
              <a:rPr lang="en-US" smtClean="0"/>
              <a:t>‹#›</a:t>
            </a:fld>
            <a:endParaRPr lang="en-US"/>
          </a:p>
        </p:txBody>
      </p:sp>
    </p:spTree>
    <p:extLst>
      <p:ext uri="{BB962C8B-B14F-4D97-AF65-F5344CB8AC3E}">
        <p14:creationId xmlns:p14="http://schemas.microsoft.com/office/powerpoint/2010/main" val="3995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D8D91-B9F1-4142-8E68-BCBB3FF2F619}"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9D1AD-B5E9-47C8-BC57-13457F039196}" type="slidenum">
              <a:rPr lang="en-US" smtClean="0"/>
              <a:t>‹#›</a:t>
            </a:fld>
            <a:endParaRPr lang="en-US"/>
          </a:p>
        </p:txBody>
      </p:sp>
    </p:spTree>
    <p:extLst>
      <p:ext uri="{BB962C8B-B14F-4D97-AF65-F5344CB8AC3E}">
        <p14:creationId xmlns:p14="http://schemas.microsoft.com/office/powerpoint/2010/main" val="213937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AD8D91-B9F1-4142-8E68-BCBB3FF2F619}"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9D1AD-B5E9-47C8-BC57-13457F039196}" type="slidenum">
              <a:rPr lang="en-US" smtClean="0"/>
              <a:t>‹#›</a:t>
            </a:fld>
            <a:endParaRPr lang="en-US"/>
          </a:p>
        </p:txBody>
      </p:sp>
    </p:spTree>
    <p:extLst>
      <p:ext uri="{BB962C8B-B14F-4D97-AF65-F5344CB8AC3E}">
        <p14:creationId xmlns:p14="http://schemas.microsoft.com/office/powerpoint/2010/main" val="58838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AD8D91-B9F1-4142-8E68-BCBB3FF2F619}"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9D1AD-B5E9-47C8-BC57-13457F039196}" type="slidenum">
              <a:rPr lang="en-US" smtClean="0"/>
              <a:t>‹#›</a:t>
            </a:fld>
            <a:endParaRPr lang="en-US"/>
          </a:p>
        </p:txBody>
      </p:sp>
    </p:spTree>
    <p:extLst>
      <p:ext uri="{BB962C8B-B14F-4D97-AF65-F5344CB8AC3E}">
        <p14:creationId xmlns:p14="http://schemas.microsoft.com/office/powerpoint/2010/main" val="275846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AD8D91-B9F1-4142-8E68-BCBB3FF2F619}"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9D1AD-B5E9-47C8-BC57-13457F039196}" type="slidenum">
              <a:rPr lang="en-US" smtClean="0"/>
              <a:t>‹#›</a:t>
            </a:fld>
            <a:endParaRPr lang="en-US"/>
          </a:p>
        </p:txBody>
      </p:sp>
    </p:spTree>
    <p:extLst>
      <p:ext uri="{BB962C8B-B14F-4D97-AF65-F5344CB8AC3E}">
        <p14:creationId xmlns:p14="http://schemas.microsoft.com/office/powerpoint/2010/main" val="399450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D8D91-B9F1-4142-8E68-BCBB3FF2F619}"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9D1AD-B5E9-47C8-BC57-13457F039196}" type="slidenum">
              <a:rPr lang="en-US" smtClean="0"/>
              <a:t>‹#›</a:t>
            </a:fld>
            <a:endParaRPr lang="en-US"/>
          </a:p>
        </p:txBody>
      </p:sp>
    </p:spTree>
    <p:extLst>
      <p:ext uri="{BB962C8B-B14F-4D97-AF65-F5344CB8AC3E}">
        <p14:creationId xmlns:p14="http://schemas.microsoft.com/office/powerpoint/2010/main" val="4267785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D8D91-B9F1-4142-8E68-BCBB3FF2F619}"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9D1AD-B5E9-47C8-BC57-13457F039196}" type="slidenum">
              <a:rPr lang="en-US" smtClean="0"/>
              <a:t>‹#›</a:t>
            </a:fld>
            <a:endParaRPr lang="en-US"/>
          </a:p>
        </p:txBody>
      </p:sp>
    </p:spTree>
    <p:extLst>
      <p:ext uri="{BB962C8B-B14F-4D97-AF65-F5344CB8AC3E}">
        <p14:creationId xmlns:p14="http://schemas.microsoft.com/office/powerpoint/2010/main" val="271902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D8D91-B9F1-4142-8E68-BCBB3FF2F619}"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9D1AD-B5E9-47C8-BC57-13457F039196}" type="slidenum">
              <a:rPr lang="en-US" smtClean="0"/>
              <a:t>‹#›</a:t>
            </a:fld>
            <a:endParaRPr lang="en-US"/>
          </a:p>
        </p:txBody>
      </p:sp>
    </p:spTree>
    <p:extLst>
      <p:ext uri="{BB962C8B-B14F-4D97-AF65-F5344CB8AC3E}">
        <p14:creationId xmlns:p14="http://schemas.microsoft.com/office/powerpoint/2010/main" val="178412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D8D91-B9F1-4142-8E68-BCBB3FF2F619}"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9D1AD-B5E9-47C8-BC57-13457F039196}" type="slidenum">
              <a:rPr lang="en-US" smtClean="0"/>
              <a:t>‹#›</a:t>
            </a:fld>
            <a:endParaRPr lang="en-US"/>
          </a:p>
        </p:txBody>
      </p:sp>
    </p:spTree>
    <p:extLst>
      <p:ext uri="{BB962C8B-B14F-4D97-AF65-F5344CB8AC3E}">
        <p14:creationId xmlns:p14="http://schemas.microsoft.com/office/powerpoint/2010/main" val="2334288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G5_01:Users:gtk:Desktop:Untitled-12"/>
          <p:cNvSpPr>
            <a:spLocks noChangeArrowheads="1"/>
          </p:cNvSpPr>
          <p:nvPr/>
        </p:nvSpPr>
        <p:spPr bwMode="auto">
          <a:xfrm>
            <a:off x="0" y="1"/>
            <a:ext cx="11769436" cy="671513"/>
          </a:xfrm>
          <a:prstGeom prst="rect">
            <a:avLst/>
          </a:prstGeom>
          <a:blipFill dpi="0" rotWithShape="0">
            <a:blip r:embed="rId2"/>
            <a:srcRect/>
            <a:stretch>
              <a:fillRect/>
            </a:stretch>
          </a:blipFill>
          <a:ln>
            <a:noFill/>
          </a:ln>
          <a:extLst>
            <a:ext uri="{91240B29-F687-4F45-9708-019B960494DF}">
              <a14:hiddenLine xmlns:a14="http://schemas.microsoft.com/office/drawing/2010/main" w="50800">
                <a:solidFill>
                  <a:srgbClr val="000000"/>
                </a:solidFill>
                <a:miter lim="800000"/>
                <a:headEnd/>
                <a:tailEnd/>
              </a14:hiddenLine>
            </a:ext>
          </a:extLst>
        </p:spPr>
        <p:txBody>
          <a:bodyPr wrap="square" lIns="182880" tIns="91440" rIns="182880" bIns="9144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en-US" sz="3200" b="1">
              <a:solidFill>
                <a:srgbClr val="333399"/>
              </a:solidFill>
              <a:latin typeface="Arial" charset="0"/>
            </a:endParaRPr>
          </a:p>
        </p:txBody>
      </p:sp>
      <p:sp>
        <p:nvSpPr>
          <p:cNvPr id="2" name="Title 1"/>
          <p:cNvSpPr>
            <a:spLocks noGrp="1"/>
          </p:cNvSpPr>
          <p:nvPr>
            <p:ph type="title"/>
          </p:nvPr>
        </p:nvSpPr>
        <p:spPr>
          <a:xfrm>
            <a:off x="1193802" y="89576"/>
            <a:ext cx="10515600" cy="44319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Aft>
                <a:spcPct val="0"/>
              </a:spcAft>
            </a:pPr>
            <a:r>
              <a:rPr lang="en-US" sz="3200" b="1" dirty="0">
                <a:solidFill>
                  <a:srgbClr val="333399"/>
                </a:solidFill>
              </a:rPr>
              <a:t>Leaving the “Safe Operating Space”</a:t>
            </a:r>
          </a:p>
        </p:txBody>
      </p:sp>
      <p:pic>
        <p:nvPicPr>
          <p:cNvPr id="4" name="Picture 3"/>
          <p:cNvPicPr>
            <a:picLocks noChangeAspect="1"/>
          </p:cNvPicPr>
          <p:nvPr/>
        </p:nvPicPr>
        <p:blipFill>
          <a:blip r:embed="rId3"/>
          <a:stretch>
            <a:fillRect/>
          </a:stretch>
        </p:blipFill>
        <p:spPr>
          <a:xfrm>
            <a:off x="3120637" y="1044673"/>
            <a:ext cx="5711636" cy="5741817"/>
          </a:xfrm>
          <a:prstGeom prst="rect">
            <a:avLst/>
          </a:prstGeom>
        </p:spPr>
      </p:pic>
    </p:spTree>
    <p:extLst>
      <p:ext uri="{BB962C8B-B14F-4D97-AF65-F5344CB8AC3E}">
        <p14:creationId xmlns:p14="http://schemas.microsoft.com/office/powerpoint/2010/main" val="4216644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sch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927" y="3156093"/>
            <a:ext cx="5756564" cy="370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4" descr="G5_01:Users:gtk:Desktop:Untitled-12"/>
          <p:cNvSpPr>
            <a:spLocks noChangeArrowheads="1"/>
          </p:cNvSpPr>
          <p:nvPr/>
        </p:nvSpPr>
        <p:spPr bwMode="auto">
          <a:xfrm>
            <a:off x="1524000" y="1"/>
            <a:ext cx="9144000" cy="671513"/>
          </a:xfrm>
          <a:prstGeom prst="rect">
            <a:avLst/>
          </a:prstGeom>
          <a:blipFill dpi="0" rotWithShape="0">
            <a:blip r:embed="rId4"/>
            <a:srcRect/>
            <a:stretch>
              <a:fillRect/>
            </a:stretch>
          </a:blipFill>
          <a:ln>
            <a:noFill/>
          </a:ln>
          <a:extLst>
            <a:ext uri="{91240B29-F687-4F45-9708-019B960494DF}">
              <a14:hiddenLine xmlns:a14="http://schemas.microsoft.com/office/drawing/2010/main" w="50800">
                <a:solidFill>
                  <a:srgbClr val="000000"/>
                </a:solidFill>
                <a:miter lim="800000"/>
                <a:headEnd/>
                <a:tailEnd/>
              </a14:hiddenLine>
            </a:ext>
          </a:extLst>
        </p:spPr>
        <p:txBody>
          <a:bodyPr lIns="182880" tIns="91440" rIns="182880" bIns="9144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en-US" sz="3200" b="1">
              <a:solidFill>
                <a:srgbClr val="333399"/>
              </a:solidFill>
              <a:latin typeface="Arial" charset="0"/>
            </a:endParaRPr>
          </a:p>
        </p:txBody>
      </p:sp>
      <p:sp>
        <p:nvSpPr>
          <p:cNvPr id="19460" name="Title 1"/>
          <p:cNvSpPr>
            <a:spLocks noGrp="1"/>
          </p:cNvSpPr>
          <p:nvPr>
            <p:ph type="title" idx="4294967295"/>
          </p:nvPr>
        </p:nvSpPr>
        <p:spPr>
          <a:xfrm>
            <a:off x="1806575" y="118536"/>
            <a:ext cx="7772400" cy="44319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ase">
              <a:spcAft>
                <a:spcPct val="0"/>
              </a:spcAft>
            </a:pPr>
            <a:r>
              <a:rPr lang="en-US" altLang="en-US" sz="3200" b="1" dirty="0">
                <a:solidFill>
                  <a:srgbClr val="333399"/>
                </a:solidFill>
              </a:rPr>
              <a:t>We rely on ecosystem services</a:t>
            </a:r>
          </a:p>
        </p:txBody>
      </p:sp>
      <p:sp>
        <p:nvSpPr>
          <p:cNvPr id="19461" name="Content Placeholder 2"/>
          <p:cNvSpPr>
            <a:spLocks noGrp="1"/>
          </p:cNvSpPr>
          <p:nvPr>
            <p:ph idx="4294967295"/>
          </p:nvPr>
        </p:nvSpPr>
        <p:spPr>
          <a:xfrm>
            <a:off x="722870" y="690504"/>
            <a:ext cx="9711768" cy="3413242"/>
          </a:xfrm>
        </p:spPr>
        <p:txBody>
          <a:bodyPr wrap="square" anchor="ctr">
            <a:spAutoFit/>
          </a:bodyPr>
          <a:lstStyle/>
          <a:p>
            <a:pPr>
              <a:spcBef>
                <a:spcPts val="600"/>
              </a:spcBef>
            </a:pPr>
            <a:r>
              <a:rPr lang="en-US" altLang="en-US" dirty="0" smtClean="0"/>
              <a:t>Natural resources are “goods” produced by nature</a:t>
            </a:r>
          </a:p>
          <a:p>
            <a:pPr>
              <a:spcBef>
                <a:spcPts val="600"/>
              </a:spcBef>
            </a:pPr>
            <a:r>
              <a:rPr lang="en-US" altLang="en-US" dirty="0" smtClean="0"/>
              <a:t>Earth’s natural systems provide “services” to us</a:t>
            </a:r>
          </a:p>
          <a:p>
            <a:pPr>
              <a:spcBef>
                <a:spcPts val="600"/>
              </a:spcBef>
            </a:pPr>
            <a:r>
              <a:rPr lang="en-US" altLang="en-US" b="1" dirty="0" smtClean="0"/>
              <a:t>Ecosystem services</a:t>
            </a:r>
            <a:r>
              <a:rPr lang="en-US" altLang="en-US" dirty="0" smtClean="0"/>
              <a:t>: arise from the normal functioning of natural services and allow us to survive = the set of ecosystem functions that are useful for humans</a:t>
            </a:r>
          </a:p>
          <a:p>
            <a:pPr marL="800100" lvl="1" indent="-304800">
              <a:spcBef>
                <a:spcPts val="600"/>
              </a:spcBef>
            </a:pPr>
            <a:r>
              <a:rPr lang="en-US" altLang="en-US" dirty="0" smtClean="0"/>
              <a:t>Purify air and water, cycle nutrients, regulate climate</a:t>
            </a:r>
          </a:p>
          <a:p>
            <a:pPr marL="800100" lvl="1" indent="-304800">
              <a:spcBef>
                <a:spcPts val="600"/>
              </a:spcBef>
            </a:pPr>
            <a:r>
              <a:rPr lang="en-US" altLang="en-US" dirty="0" smtClean="0"/>
              <a:t>Pollinate plants </a:t>
            </a:r>
          </a:p>
          <a:p>
            <a:pPr marL="800100" lvl="1" indent="-304800">
              <a:spcBef>
                <a:spcPts val="600"/>
              </a:spcBef>
            </a:pPr>
            <a:r>
              <a:rPr lang="en-US" altLang="en-US" dirty="0" smtClean="0"/>
              <a:t>Receive and recycle wastes</a:t>
            </a:r>
          </a:p>
        </p:txBody>
      </p:sp>
    </p:spTree>
    <p:extLst>
      <p:ext uri="{BB962C8B-B14F-4D97-AF65-F5344CB8AC3E}">
        <p14:creationId xmlns:p14="http://schemas.microsoft.com/office/powerpoint/2010/main" val="30060179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2832" t="6914" r="24267" b="5029"/>
          <a:stretch/>
        </p:blipFill>
        <p:spPr>
          <a:xfrm>
            <a:off x="2784225" y="58462"/>
            <a:ext cx="6600678" cy="6678517"/>
          </a:xfrm>
          <a:prstGeom prst="rect">
            <a:avLst/>
          </a:prstGeom>
        </p:spPr>
      </p:pic>
    </p:spTree>
    <p:extLst>
      <p:ext uri="{BB962C8B-B14F-4D97-AF65-F5344CB8AC3E}">
        <p14:creationId xmlns:p14="http://schemas.microsoft.com/office/powerpoint/2010/main" val="325170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15" y="682616"/>
            <a:ext cx="11834447" cy="5032375"/>
          </a:xfrm>
        </p:spPr>
        <p:txBody>
          <a:bodyPr>
            <a:noAutofit/>
          </a:bodyPr>
          <a:lstStyle/>
          <a:p>
            <a:r>
              <a:rPr lang="en-US" sz="2000" dirty="0"/>
              <a:t>Over the past 50 years, humans have </a:t>
            </a:r>
            <a:r>
              <a:rPr lang="en-US" sz="2000" b="1" dirty="0"/>
              <a:t>changed ecosystems </a:t>
            </a:r>
            <a:r>
              <a:rPr lang="en-US" sz="2000" dirty="0"/>
              <a:t>more rapidly and extensively than in any </a:t>
            </a:r>
            <a:r>
              <a:rPr lang="en-US" sz="2000" dirty="0" smtClean="0"/>
              <a:t>period </a:t>
            </a:r>
            <a:r>
              <a:rPr lang="en-US" sz="2000" dirty="0"/>
              <a:t>of time in human history, largely to meet </a:t>
            </a:r>
            <a:r>
              <a:rPr lang="en-US" sz="2000" i="1" dirty="0"/>
              <a:t>rapidly growing demands </a:t>
            </a:r>
            <a:r>
              <a:rPr lang="en-US" sz="2000" dirty="0"/>
              <a:t>for food, fresh water, timber, fiber and fuel. This has resulted in a </a:t>
            </a:r>
            <a:r>
              <a:rPr lang="en-US" sz="2000" b="1" dirty="0"/>
              <a:t>substantial and largely irreversible loss in the diversity</a:t>
            </a:r>
            <a:r>
              <a:rPr lang="en-US" sz="2000" i="1" dirty="0"/>
              <a:t> </a:t>
            </a:r>
            <a:r>
              <a:rPr lang="en-US" sz="2000" dirty="0"/>
              <a:t>of life on Earth.</a:t>
            </a:r>
          </a:p>
          <a:p>
            <a:r>
              <a:rPr lang="en-US" sz="2000" dirty="0"/>
              <a:t>The changes that have been made to ecosystems have contributed to substantial </a:t>
            </a:r>
            <a:r>
              <a:rPr lang="en-US" sz="2000" b="1" dirty="0"/>
              <a:t>net gains in human well-being </a:t>
            </a:r>
            <a:r>
              <a:rPr lang="en-US" sz="2000" dirty="0"/>
              <a:t>and economic development, but these gains have been achieved at growing costs in the form of the </a:t>
            </a:r>
            <a:r>
              <a:rPr lang="en-US" sz="2000" b="1" dirty="0"/>
              <a:t>degradation of many ecosystem services</a:t>
            </a:r>
            <a:r>
              <a:rPr lang="en-US" sz="2000" dirty="0"/>
              <a:t>, increased risks of </a:t>
            </a:r>
            <a:r>
              <a:rPr lang="en-US" sz="2000" b="1" dirty="0"/>
              <a:t>nonlinear changes, </a:t>
            </a:r>
            <a:r>
              <a:rPr lang="en-US" sz="2000" dirty="0"/>
              <a:t>and the exacerbation of </a:t>
            </a:r>
            <a:r>
              <a:rPr lang="en-US" sz="2000" b="1" dirty="0"/>
              <a:t>poverty</a:t>
            </a:r>
            <a:r>
              <a:rPr lang="en-US" sz="2000" dirty="0"/>
              <a:t> for some groups of people. These problems, unless addressed, will substantially diminish the benefits that </a:t>
            </a:r>
            <a:r>
              <a:rPr lang="en-US" sz="2000" i="1" dirty="0"/>
              <a:t>future generations </a:t>
            </a:r>
            <a:r>
              <a:rPr lang="en-US" sz="2000" dirty="0"/>
              <a:t>obtain from ecosystems.</a:t>
            </a:r>
          </a:p>
          <a:p>
            <a:r>
              <a:rPr lang="en-US" sz="2000" dirty="0"/>
              <a:t>The degradation of ecosystem services could grow </a:t>
            </a:r>
            <a:r>
              <a:rPr lang="en-US" sz="2000" b="1" dirty="0"/>
              <a:t>significantly worse </a:t>
            </a:r>
            <a:r>
              <a:rPr lang="en-US" sz="2000" dirty="0"/>
              <a:t>during the first half of this century and is a barrier to achieving the Millennium Development Goals.</a:t>
            </a:r>
          </a:p>
          <a:p>
            <a:r>
              <a:rPr lang="en-US" sz="2000" dirty="0"/>
              <a:t>The challenge of reversing the degradation of ecosystem while meeting increasing demands for services can be partially met under some scenarios considered by the MA, but will involve </a:t>
            </a:r>
            <a:r>
              <a:rPr lang="en-US" sz="2000" b="1" dirty="0"/>
              <a:t>significant changes in policies</a:t>
            </a:r>
            <a:r>
              <a:rPr lang="en-US" sz="2000" dirty="0"/>
              <a:t>, </a:t>
            </a:r>
            <a:r>
              <a:rPr lang="en-US" sz="2000" b="1" dirty="0"/>
              <a:t>institutions and practices </a:t>
            </a:r>
            <a:r>
              <a:rPr lang="en-US" sz="2000" dirty="0"/>
              <a:t>that are not currently under way. </a:t>
            </a:r>
            <a:r>
              <a:rPr lang="en-US" sz="2000" b="1" dirty="0"/>
              <a:t>Many options exist </a:t>
            </a:r>
            <a:r>
              <a:rPr lang="en-US" sz="2000" dirty="0"/>
              <a:t>to conserve or enhance specific ecosystem services in ways that reduce negative trade-offs or that provide positive synergies with other ecosystem services.</a:t>
            </a:r>
          </a:p>
          <a:p>
            <a:r>
              <a:rPr lang="en-US" sz="2000" dirty="0"/>
              <a:t>The bottom line of the MA findings is that </a:t>
            </a:r>
            <a:r>
              <a:rPr lang="en-US" sz="2000" b="1" dirty="0"/>
              <a:t>human actions are depleting Earth’s natural capital</a:t>
            </a:r>
            <a:r>
              <a:rPr lang="en-US" sz="2000" dirty="0"/>
              <a:t>, putting such strain on the environment that the ability of the planet’s ecosystems to sustain future generations can no longer </a:t>
            </a:r>
            <a:r>
              <a:rPr lang="en-US" sz="2000" b="1" dirty="0"/>
              <a:t>be taken for granted</a:t>
            </a:r>
            <a:r>
              <a:rPr lang="en-US" sz="2000" dirty="0"/>
              <a:t>. At the same time, the assessment shows that with appropriate actions it is </a:t>
            </a:r>
            <a:r>
              <a:rPr lang="en-US" sz="2000" b="1" dirty="0"/>
              <a:t>possible to reverse </a:t>
            </a:r>
            <a:r>
              <a:rPr lang="en-US" sz="2000" dirty="0"/>
              <a:t>the degradation of many ecosystem services over the next 50 years, but the changes in policy and practice required are substantial and not currently underway.</a:t>
            </a:r>
          </a:p>
          <a:p>
            <a:endParaRPr lang="en-US" sz="2000" dirty="0"/>
          </a:p>
        </p:txBody>
      </p:sp>
      <p:sp>
        <p:nvSpPr>
          <p:cNvPr id="4" name="Rectangle 4" descr="G5_01:Users:gtk:Desktop:Untitled-12"/>
          <p:cNvSpPr>
            <a:spLocks noChangeArrowheads="1"/>
          </p:cNvSpPr>
          <p:nvPr/>
        </p:nvSpPr>
        <p:spPr bwMode="auto">
          <a:xfrm>
            <a:off x="1524000" y="29311"/>
            <a:ext cx="9144000" cy="671513"/>
          </a:xfrm>
          <a:prstGeom prst="rect">
            <a:avLst/>
          </a:prstGeom>
          <a:blipFill dpi="0" rotWithShape="0">
            <a:blip r:embed="rId2"/>
            <a:srcRect/>
            <a:stretch>
              <a:fillRect/>
            </a:stretch>
          </a:blipFill>
          <a:ln>
            <a:noFill/>
          </a:ln>
          <a:extLst>
            <a:ext uri="{91240B29-F687-4F45-9708-019B960494DF}">
              <a14:hiddenLine xmlns:a14="http://schemas.microsoft.com/office/drawing/2010/main" w="50800">
                <a:solidFill>
                  <a:srgbClr val="000000"/>
                </a:solidFill>
                <a:miter lim="800000"/>
                <a:headEnd/>
                <a:tailEnd/>
              </a14:hiddenLine>
            </a:ext>
          </a:extLst>
        </p:spPr>
        <p:txBody>
          <a:bodyPr lIns="182880" tIns="91440" rIns="182880" bIns="9144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en-US" sz="3200" b="1">
              <a:solidFill>
                <a:srgbClr val="333399"/>
              </a:solidFill>
              <a:latin typeface="Arial" charset="0"/>
            </a:endParaRPr>
          </a:p>
        </p:txBody>
      </p:sp>
      <p:sp>
        <p:nvSpPr>
          <p:cNvPr id="5" name="Title 1"/>
          <p:cNvSpPr txBox="1">
            <a:spLocks/>
          </p:cNvSpPr>
          <p:nvPr/>
        </p:nvSpPr>
        <p:spPr>
          <a:xfrm>
            <a:off x="1806575" y="147846"/>
            <a:ext cx="7772400" cy="4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US" altLang="en-US" sz="3200" b="1" dirty="0" smtClean="0">
                <a:solidFill>
                  <a:srgbClr val="333399"/>
                </a:solidFill>
              </a:rPr>
              <a:t>What are the main findings of MA? </a:t>
            </a:r>
            <a:endParaRPr lang="en-US" altLang="en-US" sz="3200" b="1" dirty="0">
              <a:solidFill>
                <a:srgbClr val="333399"/>
              </a:solidFill>
            </a:endParaRPr>
          </a:p>
        </p:txBody>
      </p:sp>
    </p:spTree>
    <p:extLst>
      <p:ext uri="{BB962C8B-B14F-4D97-AF65-F5344CB8AC3E}">
        <p14:creationId xmlns:p14="http://schemas.microsoft.com/office/powerpoint/2010/main" val="2530265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395" y="1147436"/>
            <a:ext cx="11834447" cy="5032375"/>
          </a:xfrm>
        </p:spPr>
        <p:txBody>
          <a:bodyPr>
            <a:noAutofit/>
          </a:bodyPr>
          <a:lstStyle/>
          <a:p>
            <a:r>
              <a:rPr lang="en-US" sz="2400" u="sng" dirty="0"/>
              <a:t>The balance sheet. </a:t>
            </a:r>
            <a:endParaRPr lang="en-US" sz="2400" u="sng" dirty="0" smtClean="0"/>
          </a:p>
          <a:p>
            <a:pPr lvl="1"/>
            <a:r>
              <a:rPr lang="en-US" sz="1800" dirty="0" smtClean="0"/>
              <a:t>60</a:t>
            </a:r>
            <a:r>
              <a:rPr lang="en-US" sz="1800" dirty="0"/>
              <a:t>% of a group of 24 ecosystem services </a:t>
            </a:r>
            <a:r>
              <a:rPr lang="en-US" sz="1800" dirty="0" smtClean="0"/>
              <a:t>are </a:t>
            </a:r>
            <a:r>
              <a:rPr lang="en-US" sz="1800" dirty="0"/>
              <a:t>being </a:t>
            </a:r>
            <a:r>
              <a:rPr lang="en-US" sz="1800" dirty="0" smtClean="0"/>
              <a:t>degraded.</a:t>
            </a:r>
            <a:endParaRPr lang="en-US" sz="1800" dirty="0"/>
          </a:p>
          <a:p>
            <a:r>
              <a:rPr lang="en-US" sz="2400" u="sng" dirty="0"/>
              <a:t>Nonlinear </a:t>
            </a:r>
            <a:r>
              <a:rPr lang="en-US" sz="2400" u="sng" dirty="0" smtClean="0"/>
              <a:t>changes </a:t>
            </a:r>
            <a:r>
              <a:rPr lang="en-US" sz="2400" dirty="0" smtClean="0"/>
              <a:t>(accelerating or abrupt) . </a:t>
            </a:r>
          </a:p>
          <a:p>
            <a:pPr lvl="1"/>
            <a:r>
              <a:rPr lang="en-US" sz="1800" dirty="0"/>
              <a:t>E</a:t>
            </a:r>
            <a:r>
              <a:rPr lang="en-US" sz="1800" dirty="0" smtClean="0"/>
              <a:t>cosystem </a:t>
            </a:r>
            <a:r>
              <a:rPr lang="en-US" sz="1800" dirty="0"/>
              <a:t>changes are increasing the likelihood of nonlinear changes in </a:t>
            </a:r>
            <a:r>
              <a:rPr lang="en-US" sz="1800" dirty="0" smtClean="0"/>
              <a:t>ecosystems. </a:t>
            </a:r>
            <a:r>
              <a:rPr lang="en-US" sz="1800" dirty="0"/>
              <a:t>Examples </a:t>
            </a:r>
            <a:r>
              <a:rPr lang="en-US" sz="1800" dirty="0" smtClean="0"/>
              <a:t>include </a:t>
            </a:r>
            <a:r>
              <a:rPr lang="en-US" sz="1800" dirty="0"/>
              <a:t>disease emergence, abrupt alterations in water quality, the creation of “dead zones” in coastal waters, the collapse of fisheries, and shifts in regional climate.</a:t>
            </a:r>
          </a:p>
          <a:p>
            <a:r>
              <a:rPr lang="en-US" sz="2400" u="sng" dirty="0" err="1"/>
              <a:t>Drylands</a:t>
            </a:r>
            <a:r>
              <a:rPr lang="en-US" sz="2400" dirty="0"/>
              <a:t>. </a:t>
            </a:r>
            <a:endParaRPr lang="en-US" sz="2400" dirty="0" smtClean="0"/>
          </a:p>
          <a:p>
            <a:pPr lvl="1"/>
            <a:r>
              <a:rPr lang="en-US" sz="1800" dirty="0" smtClean="0"/>
              <a:t>While major </a:t>
            </a:r>
            <a:r>
              <a:rPr lang="en-US" sz="1800" dirty="0"/>
              <a:t>problems exist with tropical forests and coral reefs, from the standpoint of linkages between ecosystems and people, the most significant challenges involve </a:t>
            </a:r>
            <a:r>
              <a:rPr lang="en-US" sz="1800" dirty="0" err="1"/>
              <a:t>dryland</a:t>
            </a:r>
            <a:r>
              <a:rPr lang="en-US" sz="1800" dirty="0"/>
              <a:t> ecosystems. These ecosystems are particularly fragile, but they are also the places where human population is growing most rapidly, biological productivity is least, and poverty is highest.</a:t>
            </a:r>
          </a:p>
          <a:p>
            <a:r>
              <a:rPr lang="en-US" sz="2400" u="sng" dirty="0"/>
              <a:t>Nutrient loading</a:t>
            </a:r>
            <a:r>
              <a:rPr lang="en-US" sz="2400" dirty="0"/>
              <a:t>. </a:t>
            </a:r>
            <a:endParaRPr lang="en-US" sz="2400" dirty="0" smtClean="0"/>
          </a:p>
          <a:p>
            <a:pPr lvl="1"/>
            <a:r>
              <a:rPr lang="en-US" sz="1800" dirty="0" smtClean="0"/>
              <a:t>Excessive </a:t>
            </a:r>
            <a:r>
              <a:rPr lang="en-US" sz="1800" dirty="0"/>
              <a:t>nutrient loading of ecosystems is one of the major drivers today and will grow significantly worse in the coming decades unless action is taken. The issue of excessive nutrient loading, although well studied, is not yet receiving significant policy attention in many countries or internationally.</a:t>
            </a:r>
          </a:p>
          <a:p>
            <a:endParaRPr lang="en-US" sz="2400" dirty="0"/>
          </a:p>
        </p:txBody>
      </p:sp>
      <p:sp>
        <p:nvSpPr>
          <p:cNvPr id="4" name="Rectangle 4" descr="G5_01:Users:gtk:Desktop:Untitled-12"/>
          <p:cNvSpPr>
            <a:spLocks noChangeArrowheads="1"/>
          </p:cNvSpPr>
          <p:nvPr/>
        </p:nvSpPr>
        <p:spPr bwMode="auto">
          <a:xfrm>
            <a:off x="1524000" y="29311"/>
            <a:ext cx="9144000" cy="671513"/>
          </a:xfrm>
          <a:prstGeom prst="rect">
            <a:avLst/>
          </a:prstGeom>
          <a:blipFill dpi="0" rotWithShape="0">
            <a:blip r:embed="rId2"/>
            <a:srcRect/>
            <a:stretch>
              <a:fillRect/>
            </a:stretch>
          </a:blipFill>
          <a:ln>
            <a:noFill/>
          </a:ln>
          <a:extLst>
            <a:ext uri="{91240B29-F687-4F45-9708-019B960494DF}">
              <a14:hiddenLine xmlns:a14="http://schemas.microsoft.com/office/drawing/2010/main" w="50800">
                <a:solidFill>
                  <a:srgbClr val="000000"/>
                </a:solidFill>
                <a:miter lim="800000"/>
                <a:headEnd/>
                <a:tailEnd/>
              </a14:hiddenLine>
            </a:ext>
          </a:extLst>
        </p:spPr>
        <p:txBody>
          <a:bodyPr lIns="182880" tIns="91440" rIns="182880" bIns="9144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en-US" sz="3200" b="1">
              <a:solidFill>
                <a:srgbClr val="333399"/>
              </a:solidFill>
              <a:latin typeface="Arial" charset="0"/>
            </a:endParaRPr>
          </a:p>
        </p:txBody>
      </p:sp>
      <p:sp>
        <p:nvSpPr>
          <p:cNvPr id="5" name="Title 1"/>
          <p:cNvSpPr txBox="1">
            <a:spLocks/>
          </p:cNvSpPr>
          <p:nvPr/>
        </p:nvSpPr>
        <p:spPr>
          <a:xfrm>
            <a:off x="1806575" y="147846"/>
            <a:ext cx="7772400" cy="4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US" altLang="en-US" sz="3200" b="1" dirty="0" smtClean="0">
                <a:solidFill>
                  <a:srgbClr val="333399"/>
                </a:solidFill>
              </a:rPr>
              <a:t>What’s new? </a:t>
            </a:r>
            <a:endParaRPr lang="en-US" altLang="en-US" sz="3200" b="1" dirty="0">
              <a:solidFill>
                <a:srgbClr val="333399"/>
              </a:solidFill>
            </a:endParaRPr>
          </a:p>
        </p:txBody>
      </p:sp>
    </p:spTree>
    <p:extLst>
      <p:ext uri="{BB962C8B-B14F-4D97-AF65-F5344CB8AC3E}">
        <p14:creationId xmlns:p14="http://schemas.microsoft.com/office/powerpoint/2010/main" val="1409646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795" y="1553836"/>
            <a:ext cx="8064305" cy="5032375"/>
          </a:xfrm>
        </p:spPr>
        <p:txBody>
          <a:bodyPr>
            <a:noAutofit/>
          </a:bodyPr>
          <a:lstStyle/>
          <a:p>
            <a:pPr marL="514350" indent="-514350">
              <a:buFont typeface="+mj-lt"/>
              <a:buAutoNum type="arabicPeriod"/>
            </a:pPr>
            <a:r>
              <a:rPr lang="en-US" dirty="0" smtClean="0"/>
              <a:t>Climate and Biogeochemical Cycles</a:t>
            </a:r>
          </a:p>
          <a:p>
            <a:pPr marL="514350" indent="-514350">
              <a:buFont typeface="+mj-lt"/>
              <a:buAutoNum type="arabicPeriod"/>
            </a:pPr>
            <a:r>
              <a:rPr lang="en-US" dirty="0" smtClean="0"/>
              <a:t>Regulation of Hydrologic Cycle</a:t>
            </a:r>
          </a:p>
          <a:p>
            <a:pPr marL="514350" indent="-514350">
              <a:buFont typeface="+mj-lt"/>
              <a:buAutoNum type="arabicPeriod"/>
            </a:pPr>
            <a:r>
              <a:rPr lang="en-US" dirty="0" smtClean="0"/>
              <a:t>Soils and Erosion</a:t>
            </a:r>
          </a:p>
          <a:p>
            <a:pPr marL="514350" indent="-514350">
              <a:buFont typeface="+mj-lt"/>
              <a:buAutoNum type="arabicPeriod"/>
            </a:pPr>
            <a:r>
              <a:rPr lang="en-US" dirty="0" smtClean="0"/>
              <a:t>Biodiversity and Ecosystem Functions</a:t>
            </a:r>
          </a:p>
          <a:p>
            <a:pPr marL="514350" indent="-514350">
              <a:buFont typeface="+mj-lt"/>
              <a:buAutoNum type="arabicPeriod"/>
            </a:pPr>
            <a:r>
              <a:rPr lang="en-US" dirty="0" smtClean="0"/>
              <a:t>Mobile Links</a:t>
            </a:r>
          </a:p>
          <a:p>
            <a:pPr marL="514350" indent="-514350">
              <a:buFont typeface="+mj-lt"/>
              <a:buAutoNum type="arabicPeriod"/>
            </a:pPr>
            <a:r>
              <a:rPr lang="en-US" dirty="0" smtClean="0"/>
              <a:t>Balance of Diseases Transmission</a:t>
            </a:r>
            <a:endParaRPr lang="en-US" dirty="0"/>
          </a:p>
        </p:txBody>
      </p:sp>
      <p:sp>
        <p:nvSpPr>
          <p:cNvPr id="4" name="Rectangle 4" descr="G5_01:Users:gtk:Desktop:Untitled-12"/>
          <p:cNvSpPr>
            <a:spLocks noChangeArrowheads="1"/>
          </p:cNvSpPr>
          <p:nvPr/>
        </p:nvSpPr>
        <p:spPr bwMode="auto">
          <a:xfrm>
            <a:off x="1524000" y="29311"/>
            <a:ext cx="9144000" cy="671513"/>
          </a:xfrm>
          <a:prstGeom prst="rect">
            <a:avLst/>
          </a:prstGeom>
          <a:blipFill dpi="0" rotWithShape="0">
            <a:blip r:embed="rId2"/>
            <a:srcRect/>
            <a:stretch>
              <a:fillRect/>
            </a:stretch>
          </a:blipFill>
          <a:ln>
            <a:noFill/>
          </a:ln>
          <a:extLst>
            <a:ext uri="{91240B29-F687-4F45-9708-019B960494DF}">
              <a14:hiddenLine xmlns:a14="http://schemas.microsoft.com/office/drawing/2010/main" w="50800">
                <a:solidFill>
                  <a:srgbClr val="000000"/>
                </a:solidFill>
                <a:miter lim="800000"/>
                <a:headEnd/>
                <a:tailEnd/>
              </a14:hiddenLine>
            </a:ext>
          </a:extLst>
        </p:spPr>
        <p:txBody>
          <a:bodyPr lIns="182880" tIns="91440" rIns="182880" bIns="9144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en-US" sz="3200" b="1">
              <a:solidFill>
                <a:srgbClr val="333399"/>
              </a:solidFill>
              <a:latin typeface="Arial" charset="0"/>
            </a:endParaRPr>
          </a:p>
        </p:txBody>
      </p:sp>
      <p:sp>
        <p:nvSpPr>
          <p:cNvPr id="5" name="Title 1"/>
          <p:cNvSpPr txBox="1">
            <a:spLocks/>
          </p:cNvSpPr>
          <p:nvPr/>
        </p:nvSpPr>
        <p:spPr>
          <a:xfrm>
            <a:off x="1806575" y="147846"/>
            <a:ext cx="7772400" cy="4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US" altLang="en-US" sz="3200" b="1" dirty="0" smtClean="0">
                <a:solidFill>
                  <a:srgbClr val="333399"/>
                </a:solidFill>
              </a:rPr>
              <a:t>Critical Ecosystem Services</a:t>
            </a:r>
            <a:endParaRPr lang="en-US" altLang="en-US" sz="3200" b="1" dirty="0">
              <a:solidFill>
                <a:srgbClr val="333399"/>
              </a:solidFill>
            </a:endParaRPr>
          </a:p>
        </p:txBody>
      </p:sp>
    </p:spTree>
    <p:extLst>
      <p:ext uri="{BB962C8B-B14F-4D97-AF65-F5344CB8AC3E}">
        <p14:creationId xmlns:p14="http://schemas.microsoft.com/office/powerpoint/2010/main" val="813881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612</Words>
  <Application>Microsoft Office PowerPoint</Application>
  <PresentationFormat>Widescreen</PresentationFormat>
  <Paragraphs>31</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Leaving the “Safe Operating Space”</vt:lpstr>
      <vt:lpstr>We rely on ecosystem services</vt:lpstr>
      <vt:lpstr>PowerPoint Presentation</vt:lpstr>
      <vt:lpstr>PowerPoint Presentation</vt:lpstr>
      <vt:lpstr>PowerPoint Presentation</vt:lpstr>
      <vt:lpstr>PowerPoint Presentation</vt:lpstr>
    </vt:vector>
  </TitlesOfParts>
  <Company>Old Dominion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the “Safe Operating Space”</dc:title>
  <dc:creator>Lobova, Tatyana A.</dc:creator>
  <cp:lastModifiedBy>Lobova, Tatyana A.</cp:lastModifiedBy>
  <cp:revision>1</cp:revision>
  <dcterms:created xsi:type="dcterms:W3CDTF">2016-09-08T20:32:39Z</dcterms:created>
  <dcterms:modified xsi:type="dcterms:W3CDTF">2016-09-08T20:33:21Z</dcterms:modified>
</cp:coreProperties>
</file>