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8" r:id="rId3"/>
    <p:sldMasterId id="2147483676" r:id="rId4"/>
    <p:sldMasterId id="2147483684" r:id="rId5"/>
    <p:sldMasterId id="2147483701" r:id="rId6"/>
  </p:sldMasterIdLst>
  <p:notesMasterIdLst>
    <p:notesMasterId r:id="rId36"/>
  </p:notesMasterIdLst>
  <p:sldIdLst>
    <p:sldId id="297" r:id="rId7"/>
    <p:sldId id="291" r:id="rId8"/>
    <p:sldId id="292" r:id="rId9"/>
    <p:sldId id="293" r:id="rId10"/>
    <p:sldId id="294" r:id="rId11"/>
    <p:sldId id="295" r:id="rId12"/>
    <p:sldId id="296" r:id="rId13"/>
    <p:sldId id="267" r:id="rId14"/>
    <p:sldId id="298" r:id="rId15"/>
    <p:sldId id="268" r:id="rId16"/>
    <p:sldId id="300" r:id="rId17"/>
    <p:sldId id="301" r:id="rId18"/>
    <p:sldId id="302" r:id="rId19"/>
    <p:sldId id="303" r:id="rId20"/>
    <p:sldId id="289" r:id="rId21"/>
    <p:sldId id="290" r:id="rId22"/>
    <p:sldId id="272" r:id="rId23"/>
    <p:sldId id="275" r:id="rId24"/>
    <p:sldId id="276" r:id="rId25"/>
    <p:sldId id="277" r:id="rId26"/>
    <p:sldId id="285" r:id="rId27"/>
    <p:sldId id="287" r:id="rId28"/>
    <p:sldId id="286" r:id="rId29"/>
    <p:sldId id="280" r:id="rId30"/>
    <p:sldId id="281" r:id="rId31"/>
    <p:sldId id="288" r:id="rId32"/>
    <p:sldId id="258" r:id="rId33"/>
    <p:sldId id="283" r:id="rId34"/>
    <p:sldId id="28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0" autoAdjust="0"/>
    <p:restoredTop sz="94660"/>
  </p:normalViewPr>
  <p:slideViewPr>
    <p:cSldViewPr snapToGrid="0">
      <p:cViewPr>
        <p:scale>
          <a:sx n="110" d="100"/>
          <a:sy n="110" d="100"/>
        </p:scale>
        <p:origin x="619" y="816"/>
      </p:cViewPr>
      <p:guideLst/>
    </p:cSldViewPr>
  </p:slideViewPr>
  <p:notesTextViewPr>
    <p:cViewPr>
      <p:scale>
        <a:sx n="1" d="1"/>
        <a:sy n="1" d="1"/>
      </p:scale>
      <p:origin x="0" y="0"/>
    </p:cViewPr>
  </p:notesTextViewPr>
  <p:sorterViewPr>
    <p:cViewPr varScale="1">
      <p:scale>
        <a:sx n="100" d="100"/>
        <a:sy n="100" d="100"/>
      </p:scale>
      <p:origin x="0" y="-191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29ED5-86DE-4D14-BE96-D6231898759E}" type="datetimeFigureOut">
              <a:rPr lang="en-US" smtClean="0"/>
              <a:t>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8B9291-DB61-4505-B179-622BE1CC2BAD}" type="slidenum">
              <a:rPr lang="en-US" smtClean="0"/>
              <a:t>‹#›</a:t>
            </a:fld>
            <a:endParaRPr lang="en-US"/>
          </a:p>
        </p:txBody>
      </p:sp>
    </p:spTree>
    <p:extLst>
      <p:ext uri="{BB962C8B-B14F-4D97-AF65-F5344CB8AC3E}">
        <p14:creationId xmlns:p14="http://schemas.microsoft.com/office/powerpoint/2010/main" val="4202590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nature.com/nature/journal/v486/n7401/full/nature11018.html#ref34"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nature.com/nature/journal/v486/n7401/full/nature11018.html#ref12" TargetMode="External"/><Relationship Id="rId7" Type="http://schemas.openxmlformats.org/officeDocument/2006/relationships/hyperlink" Target="http://www.nature.com/nature/journal/v486/n7401/full/nature11018.html#ref31"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www.nature.com/nature/journal/v486/n7401/full/nature11018.html#ref35" TargetMode="External"/><Relationship Id="rId5" Type="http://schemas.openxmlformats.org/officeDocument/2006/relationships/hyperlink" Target="http://www.nature.com/nature/journal/v486/n7401/full/nature11018.html#ref34" TargetMode="External"/><Relationship Id="rId4" Type="http://schemas.openxmlformats.org/officeDocument/2006/relationships/hyperlink" Target="http://www.nature.com/nature/journal/v486/n7401/full/nature11018.html#ref1"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fld id="{0C0C58B8-DE58-405F-8CE4-396C7D317F4A}" type="slidenum">
              <a:rPr lang="en-US" altLang="en-US" sz="1200" smtClean="0">
                <a:solidFill>
                  <a:prstClr val="black"/>
                </a:solidFill>
              </a:rPr>
              <a:pPr/>
              <a:t>3</a:t>
            </a:fld>
            <a:endParaRPr lang="en-US" altLang="en-US" sz="1200" smtClean="0">
              <a:solidFill>
                <a:prstClr val="black"/>
              </a:solidFill>
            </a:endParaRPr>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endParaRPr lang="en-US" altLang="en-US" smtClean="0"/>
          </a:p>
        </p:txBody>
      </p:sp>
    </p:spTree>
    <p:extLst>
      <p:ext uri="{BB962C8B-B14F-4D97-AF65-F5344CB8AC3E}">
        <p14:creationId xmlns:p14="http://schemas.microsoft.com/office/powerpoint/2010/main" val="932411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71D808-A5EC-4E8B-9944-E6F06D1C8369}" type="slidenum">
              <a:rPr lang="en-US" smtClean="0"/>
              <a:t>26</a:t>
            </a:fld>
            <a:endParaRPr lang="en-US"/>
          </a:p>
        </p:txBody>
      </p:sp>
    </p:spTree>
    <p:extLst>
      <p:ext uri="{BB962C8B-B14F-4D97-AF65-F5344CB8AC3E}">
        <p14:creationId xmlns:p14="http://schemas.microsoft.com/office/powerpoint/2010/main" val="1761905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Humans locally transform and fragment landscapes. </a:t>
            </a:r>
            <a:r>
              <a:rPr lang="en-US" sz="1200" b="1" i="0" kern="1200" dirty="0" smtClean="0">
                <a:solidFill>
                  <a:schemeClr val="tx1"/>
                </a:solidFill>
                <a:effectLst/>
                <a:latin typeface="+mn-lt"/>
                <a:ea typeface="+mn-ea"/>
                <a:cs typeface="+mn-cs"/>
              </a:rPr>
              <a:t>b</a:t>
            </a:r>
            <a:r>
              <a:rPr lang="en-US" sz="1200" b="0" i="0" kern="1200" dirty="0" smtClean="0">
                <a:solidFill>
                  <a:schemeClr val="tx1"/>
                </a:solidFill>
                <a:effectLst/>
                <a:latin typeface="+mn-lt"/>
                <a:ea typeface="+mn-ea"/>
                <a:cs typeface="+mn-cs"/>
              </a:rPr>
              <a:t>, Adjacent areas still harboring natural landscapes undergo indirect changes. </a:t>
            </a:r>
            <a:r>
              <a:rPr lang="en-US" sz="1200" b="1" i="0" kern="1200" dirty="0"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 Anthropogenic local state shifts accumulate to transform a high percentage of Earth’s surface drastically; brown coloring indicates the approximately 40% of terrestrial ecosystems that have now been transformed to agricultural landscapes, as explained in ref. </a:t>
            </a:r>
            <a:r>
              <a:rPr lang="en-US" sz="1200" b="0" i="0" u="none" strike="noStrike" kern="1200" dirty="0" smtClean="0">
                <a:solidFill>
                  <a:schemeClr val="tx1"/>
                </a:solidFill>
                <a:effectLst/>
                <a:latin typeface="+mn-lt"/>
                <a:ea typeface="+mn-ea"/>
                <a:cs typeface="+mn-cs"/>
                <a:hlinkClick r:id="rId3" tooltip="Foley, J. A. et al. Solutions for a cultivated planet. Nature 478, 337-342 (2011)This paper provides estimates for the amount of land that has been transformed by agricultural activities and summarizes steps required to feed 9,000,000,000 people."/>
              </a:rPr>
              <a:t>34</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d</a:t>
            </a:r>
            <a:r>
              <a:rPr lang="en-US" sz="1200" b="0" i="0" kern="1200" dirty="0" smtClean="0">
                <a:solidFill>
                  <a:schemeClr val="tx1"/>
                </a:solidFill>
                <a:effectLst/>
                <a:latin typeface="+mn-lt"/>
                <a:ea typeface="+mn-ea"/>
                <a:cs typeface="+mn-cs"/>
              </a:rPr>
              <a:t>, Global-scale forcing emerge from accumulated local human impacts, for example dead zones in the oceans from run-off of agricultural pollutants. </a:t>
            </a:r>
            <a:r>
              <a:rPr lang="en-US" sz="1200" b="1" i="0" kern="1200" dirty="0" smtClean="0">
                <a:solidFill>
                  <a:schemeClr val="tx1"/>
                </a:solidFill>
                <a:effectLst/>
                <a:latin typeface="+mn-lt"/>
                <a:ea typeface="+mn-ea"/>
                <a:cs typeface="+mn-cs"/>
              </a:rPr>
              <a:t>e</a:t>
            </a:r>
            <a:r>
              <a:rPr lang="en-US" sz="1200" b="0" i="0" kern="1200" dirty="0" smtClean="0">
                <a:solidFill>
                  <a:schemeClr val="tx1"/>
                </a:solidFill>
                <a:effectLst/>
                <a:latin typeface="+mn-lt"/>
                <a:ea typeface="+mn-ea"/>
                <a:cs typeface="+mn-cs"/>
              </a:rPr>
              <a:t>, Changes in atmospheric and ocean chemistry from the release of greenhouse gases as fossil fuels are burned. </a:t>
            </a:r>
            <a:r>
              <a:rPr lang="en-US" sz="1200" b="1" i="0" kern="1200" dirty="0" smtClean="0">
                <a:solidFill>
                  <a:schemeClr val="tx1"/>
                </a:solidFill>
                <a:effectLst/>
                <a:latin typeface="+mn-lt"/>
                <a:ea typeface="+mn-ea"/>
                <a:cs typeface="+mn-cs"/>
              </a:rPr>
              <a:t>f</a:t>
            </a:r>
            <a:r>
              <a:rPr lang="en-US" sz="1200" b="0" i="0" kern="1200" dirty="0" smtClean="0">
                <a:solidFill>
                  <a:schemeClr val="tx1"/>
                </a:solidFill>
                <a:effectLst/>
                <a:latin typeface="+mn-lt"/>
                <a:ea typeface="+mn-ea"/>
                <a:cs typeface="+mn-cs"/>
              </a:rPr>
              <a:t>–</a:t>
            </a:r>
            <a:r>
              <a:rPr lang="en-US" sz="1200" b="1" i="0" kern="1200" dirty="0" smtClean="0">
                <a:solidFill>
                  <a:schemeClr val="tx1"/>
                </a:solidFill>
                <a:effectLst/>
                <a:latin typeface="+mn-lt"/>
                <a:ea typeface="+mn-ea"/>
                <a:cs typeface="+mn-cs"/>
              </a:rPr>
              <a:t>h</a:t>
            </a:r>
            <a:r>
              <a:rPr lang="en-US" sz="1200" b="0" i="0" kern="1200" dirty="0" smtClean="0">
                <a:solidFill>
                  <a:schemeClr val="tx1"/>
                </a:solidFill>
                <a:effectLst/>
                <a:latin typeface="+mn-lt"/>
                <a:ea typeface="+mn-ea"/>
                <a:cs typeface="+mn-cs"/>
              </a:rPr>
              <a:t>, Global-scale </a:t>
            </a:r>
            <a:r>
              <a:rPr lang="en-US" sz="1200" b="0" i="0" kern="1200" dirty="0" err="1" smtClean="0">
                <a:solidFill>
                  <a:schemeClr val="tx1"/>
                </a:solidFill>
                <a:effectLst/>
                <a:latin typeface="+mn-lt"/>
                <a:ea typeface="+mn-ea"/>
                <a:cs typeface="+mn-cs"/>
              </a:rPr>
              <a:t>forcings</a:t>
            </a:r>
            <a:r>
              <a:rPr lang="en-US" sz="1200" b="0" i="0" kern="1200" dirty="0" smtClean="0">
                <a:solidFill>
                  <a:schemeClr val="tx1"/>
                </a:solidFill>
                <a:effectLst/>
                <a:latin typeface="+mn-lt"/>
                <a:ea typeface="+mn-ea"/>
                <a:cs typeface="+mn-cs"/>
              </a:rPr>
              <a:t> emerge to cause ecological changes even in areas that are far from human population concentrations. </a:t>
            </a:r>
            <a:r>
              <a:rPr lang="en-US" sz="1200" b="1" i="0" kern="1200" dirty="0" smtClean="0">
                <a:solidFill>
                  <a:schemeClr val="tx1"/>
                </a:solidFill>
                <a:effectLst/>
                <a:latin typeface="+mn-lt"/>
                <a:ea typeface="+mn-ea"/>
                <a:cs typeface="+mn-cs"/>
              </a:rPr>
              <a:t>f</a:t>
            </a:r>
            <a:r>
              <a:rPr lang="en-US" sz="1200" b="0" i="0" kern="1200" dirty="0" smtClean="0">
                <a:solidFill>
                  <a:schemeClr val="tx1"/>
                </a:solidFill>
                <a:effectLst/>
                <a:latin typeface="+mn-lt"/>
                <a:ea typeface="+mn-ea"/>
                <a:cs typeface="+mn-cs"/>
              </a:rPr>
              <a:t>, Beetle-killed conifer forests (brown trees) triggered by seasonal changes in temperature observed over the past five decades. </a:t>
            </a:r>
            <a:r>
              <a:rPr lang="en-US" sz="1200" b="1" i="0" kern="1200" dirty="0" smtClean="0">
                <a:solidFill>
                  <a:schemeClr val="tx1"/>
                </a:solidFill>
                <a:effectLst/>
                <a:latin typeface="+mn-lt"/>
                <a:ea typeface="+mn-ea"/>
                <a:cs typeface="+mn-cs"/>
              </a:rPr>
              <a:t>g</a:t>
            </a:r>
            <a:r>
              <a:rPr lang="en-US" sz="1200" b="0" i="0" kern="1200" dirty="0" smtClean="0">
                <a:solidFill>
                  <a:schemeClr val="tx1"/>
                </a:solidFill>
                <a:effectLst/>
                <a:latin typeface="+mn-lt"/>
                <a:ea typeface="+mn-ea"/>
                <a:cs typeface="+mn-cs"/>
              </a:rPr>
              <a:t>, Reservoirs of biodiversity, such as tropical rainforests, are projected to lose many species as global climate change causes local changes in temperature and precipitation, exacerbating other threats already causing abnormally high extinction rates. In the case of amphibians, this threat is the human-facilitated spread of </a:t>
            </a:r>
            <a:r>
              <a:rPr lang="en-US" sz="1200" b="0" i="0" kern="1200" dirty="0" err="1" smtClean="0">
                <a:solidFill>
                  <a:schemeClr val="tx1"/>
                </a:solidFill>
                <a:effectLst/>
                <a:latin typeface="+mn-lt"/>
                <a:ea typeface="+mn-ea"/>
                <a:cs typeface="+mn-cs"/>
              </a:rPr>
              <a:t>chytrid</a:t>
            </a:r>
            <a:r>
              <a:rPr lang="en-US" sz="1200" b="0" i="0" kern="1200" dirty="0" smtClean="0">
                <a:solidFill>
                  <a:schemeClr val="tx1"/>
                </a:solidFill>
                <a:effectLst/>
                <a:latin typeface="+mn-lt"/>
                <a:ea typeface="+mn-ea"/>
                <a:cs typeface="+mn-cs"/>
              </a:rPr>
              <a:t> fungus. </a:t>
            </a:r>
            <a:r>
              <a:rPr lang="en-US" sz="1200" b="1" i="0" kern="1200" dirty="0" smtClean="0">
                <a:solidFill>
                  <a:schemeClr val="tx1"/>
                </a:solidFill>
                <a:effectLst/>
                <a:latin typeface="+mn-lt"/>
                <a:ea typeface="+mn-ea"/>
                <a:cs typeface="+mn-cs"/>
              </a:rPr>
              <a:t>h</a:t>
            </a:r>
            <a:r>
              <a:rPr lang="en-US" sz="1200" b="0" i="0" kern="1200" dirty="0" smtClean="0">
                <a:solidFill>
                  <a:schemeClr val="tx1"/>
                </a:solidFill>
                <a:effectLst/>
                <a:latin typeface="+mn-lt"/>
                <a:ea typeface="+mn-ea"/>
                <a:cs typeface="+mn-cs"/>
              </a:rPr>
              <a:t>, Glaciers on Mount Kilimanjaro, which remained large throughout the past 11,000 </a:t>
            </a:r>
            <a:r>
              <a:rPr lang="en-US" sz="1200" b="0" i="0" kern="1200" dirty="0" err="1" smtClean="0">
                <a:solidFill>
                  <a:schemeClr val="tx1"/>
                </a:solidFill>
                <a:effectLst/>
                <a:latin typeface="+mn-lt"/>
                <a:ea typeface="+mn-ea"/>
                <a:cs typeface="+mn-cs"/>
              </a:rPr>
              <a:t>yr</a:t>
            </a:r>
            <a:r>
              <a:rPr lang="en-US" sz="1200" b="0" i="0" kern="1200" dirty="0" smtClean="0">
                <a:solidFill>
                  <a:schemeClr val="tx1"/>
                </a:solidFill>
                <a:effectLst/>
                <a:latin typeface="+mn-lt"/>
                <a:ea typeface="+mn-ea"/>
                <a:cs typeface="+mn-cs"/>
              </a:rPr>
              <a:t>, are now melting quickly, a global trend that in many parts of the world threatens the water supplies of major population </a:t>
            </a:r>
            <a:r>
              <a:rPr lang="en-US" sz="1200" b="0" i="0" kern="1200" dirty="0" err="1" smtClean="0">
                <a:solidFill>
                  <a:schemeClr val="tx1"/>
                </a:solidFill>
                <a:effectLst/>
                <a:latin typeface="+mn-lt"/>
                <a:ea typeface="+mn-ea"/>
                <a:cs typeface="+mn-cs"/>
              </a:rPr>
              <a:t>centres</a:t>
            </a:r>
            <a:r>
              <a:rPr lang="en-US" sz="1200" b="0" i="0" kern="1200" dirty="0" smtClean="0">
                <a:solidFill>
                  <a:schemeClr val="tx1"/>
                </a:solidFill>
                <a:effectLst/>
                <a:latin typeface="+mn-lt"/>
                <a:ea typeface="+mn-ea"/>
                <a:cs typeface="+mn-cs"/>
              </a:rPr>
              <a:t>. As increasing human populations directly transform more and more of Earth’s surface, such changes driven by emergent global-scale </a:t>
            </a:r>
            <a:r>
              <a:rPr lang="en-US" sz="1200" b="0" i="0" kern="1200" dirty="0" err="1" smtClean="0">
                <a:solidFill>
                  <a:schemeClr val="tx1"/>
                </a:solidFill>
                <a:effectLst/>
                <a:latin typeface="+mn-lt"/>
                <a:ea typeface="+mn-ea"/>
                <a:cs typeface="+mn-cs"/>
              </a:rPr>
              <a:t>forcings</a:t>
            </a:r>
            <a:r>
              <a:rPr lang="en-US" sz="1200" b="0" i="0" kern="1200" dirty="0" smtClean="0">
                <a:solidFill>
                  <a:schemeClr val="tx1"/>
                </a:solidFill>
                <a:effectLst/>
                <a:latin typeface="+mn-lt"/>
                <a:ea typeface="+mn-ea"/>
                <a:cs typeface="+mn-cs"/>
              </a:rPr>
              <a:t> increase drastically, in turn causing state shifts in ecosystems that are not directly used by people. Photo credits: E.A.H. and A.D.B. (</a:t>
            </a:r>
            <a:r>
              <a:rPr lang="en-US" sz="1200" b="1" i="0"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a:t>
            </a:r>
            <a:r>
              <a:rPr lang="en-US" sz="1200" b="1" i="0" kern="1200" dirty="0" err="1" smtClean="0">
                <a:solidFill>
                  <a:schemeClr val="tx1"/>
                </a:solidFill>
                <a:effectLst/>
                <a:latin typeface="+mn-lt"/>
                <a:ea typeface="+mn-ea"/>
                <a:cs typeface="+mn-cs"/>
              </a:rPr>
              <a:t>c</a:t>
            </a:r>
            <a:r>
              <a:rPr lang="en-US" sz="1200" b="0" i="0" kern="1200" dirty="0" err="1" smtClean="0">
                <a:solidFill>
                  <a:schemeClr val="tx1"/>
                </a:solidFill>
                <a:effectLst/>
                <a:latin typeface="+mn-lt"/>
                <a:ea typeface="+mn-ea"/>
                <a:cs typeface="+mn-cs"/>
              </a:rPr>
              <a:t>,</a:t>
            </a:r>
            <a:r>
              <a:rPr lang="en-US" sz="1200" b="1" i="0" kern="1200" dirty="0" err="1" smtClean="0">
                <a:solidFill>
                  <a:schemeClr val="tx1"/>
                </a:solidFill>
                <a:effectLst/>
                <a:latin typeface="+mn-lt"/>
                <a:ea typeface="+mn-ea"/>
                <a:cs typeface="+mn-cs"/>
              </a:rPr>
              <a:t>e</a:t>
            </a:r>
            <a:r>
              <a:rPr lang="en-US" sz="1200" b="0" i="0" kern="1200" dirty="0" smtClean="0">
                <a:solidFill>
                  <a:schemeClr val="tx1"/>
                </a:solidFill>
                <a:effectLst/>
                <a:latin typeface="+mn-lt"/>
                <a:ea typeface="+mn-ea"/>
                <a:cs typeface="+mn-cs"/>
              </a:rPr>
              <a:t>–</a:t>
            </a:r>
            <a:r>
              <a:rPr lang="en-US" sz="1200" b="1" i="0" kern="1200" dirty="0" smtClean="0">
                <a:solidFill>
                  <a:schemeClr val="tx1"/>
                </a:solidFill>
                <a:effectLst/>
                <a:latin typeface="+mn-lt"/>
                <a:ea typeface="+mn-ea"/>
                <a:cs typeface="+mn-cs"/>
              </a:rPr>
              <a:t>h</a:t>
            </a:r>
            <a:r>
              <a:rPr lang="en-US" sz="1200" b="0" i="0" kern="1200" dirty="0" smtClean="0">
                <a:solidFill>
                  <a:schemeClr val="tx1"/>
                </a:solidFill>
                <a:effectLst/>
                <a:latin typeface="+mn-lt"/>
                <a:ea typeface="+mn-ea"/>
                <a:cs typeface="+mn-cs"/>
              </a:rPr>
              <a:t>); NASA (</a:t>
            </a:r>
            <a:r>
              <a:rPr lang="en-US" sz="1200" b="1" i="0" kern="1200" dirty="0" smtClean="0">
                <a:solidFill>
                  <a:schemeClr val="tx1"/>
                </a:solidFill>
                <a:effectLst/>
                <a:latin typeface="+mn-lt"/>
                <a:ea typeface="+mn-ea"/>
                <a:cs typeface="+mn-cs"/>
              </a:rPr>
              <a:t>d</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C571D808-A5EC-4E8B-9944-E6F06D1C8369}" type="slidenum">
              <a:rPr lang="en-US" smtClean="0"/>
              <a:t>28</a:t>
            </a:fld>
            <a:endParaRPr lang="en-US"/>
          </a:p>
        </p:txBody>
      </p:sp>
    </p:spTree>
    <p:extLst>
      <p:ext uri="{BB962C8B-B14F-4D97-AF65-F5344CB8AC3E}">
        <p14:creationId xmlns:p14="http://schemas.microsoft.com/office/powerpoint/2010/main" val="2155126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trajectory of the green line represents a fold bifurcation with hysteresis</a:t>
            </a:r>
            <a:r>
              <a:rPr lang="en-US" sz="1200" b="0" i="0" u="none" strike="noStrike" kern="1200" baseline="30000" dirty="0" smtClean="0">
                <a:solidFill>
                  <a:schemeClr val="tx1"/>
                </a:solidFill>
                <a:effectLst/>
                <a:latin typeface="+mn-lt"/>
                <a:ea typeface="+mn-ea"/>
                <a:cs typeface="+mn-cs"/>
                <a:hlinkClick r:id="rId3" tooltip="Scheffer, M. et al. Early-warning signals for critical transitions. Nature 461, 53-59 (2009)This paper presents a general approach to the detection of critical transitions and outlines the possibility of there being general indicators."/>
              </a:rPr>
              <a:t>12</a:t>
            </a:r>
            <a:r>
              <a:rPr lang="en-US" sz="1200" b="0" i="0" kern="1200" dirty="0" smtClean="0">
                <a:solidFill>
                  <a:schemeClr val="tx1"/>
                </a:solidFill>
                <a:effectLst/>
                <a:latin typeface="+mn-lt"/>
                <a:ea typeface="+mn-ea"/>
                <a:cs typeface="+mn-cs"/>
              </a:rPr>
              <a:t>. At each time point, light green represents the fraction of Earth’s land that probably has dynamics within the limits characteristic of the past 11,000 yr. Dark green indicates the fraction of terrestrial ecosystems that have unarguably undergone drastic state changes; these are minimum values because they count only agricultural and urban lands. The percentages of such transformed lands in 2011 come from refs </a:t>
            </a:r>
            <a:r>
              <a:rPr lang="en-US" sz="1200" b="0" i="0" u="none" strike="noStrike" kern="1200" dirty="0" smtClean="0">
                <a:solidFill>
                  <a:schemeClr val="tx1"/>
                </a:solidFill>
                <a:effectLst/>
                <a:latin typeface="+mn-lt"/>
                <a:ea typeface="+mn-ea"/>
                <a:cs typeface="+mn-cs"/>
                <a:hlinkClick r:id="rId4" tooltip="Vitousek, P. M., Mooney, H. A., Lubchenco, J. &amp; Melillo, J. M. Human domination of Earth/'s ecosystems. Science 277, 494-499 (1997)"/>
              </a:rPr>
              <a:t>1</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5" tooltip="Foley, J. A. et al. Solutions for a cultivated planet. Nature 478, 337-342 (2011)This paper provides estimates for the amount of land that has been transformed by agricultural activities and summarizes steps required to feed 9,000,000,000 people."/>
              </a:rPr>
              <a:t>34</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6" tooltip="Vitousek, P. M., Ehrlich, P. R., Ehrlich, A. H. &amp; Matson, P. A. Human appropriation of the products of photosynthesis. Bioscience 36, 368-373 (1986)"/>
              </a:rPr>
              <a:t>35</a:t>
            </a:r>
            <a:r>
              <a:rPr lang="en-US" sz="1200" b="0" i="0" kern="1200" dirty="0" smtClean="0">
                <a:solidFill>
                  <a:schemeClr val="tx1"/>
                </a:solidFill>
                <a:effectLst/>
                <a:latin typeface="+mn-lt"/>
                <a:ea typeface="+mn-ea"/>
                <a:cs typeface="+mn-cs"/>
              </a:rPr>
              <a:t>, and when divided by 7,000,000,000 (the present global human population) yield a value of approximately 2.27 acres (0.92 ha) of transformed land for each person. That value was used to estimate the amount of transformed land that probably existed in the years 1800, 1900 and 1950, and which would exist in 2025 and 2045 assuming conservative population growth and that resource use does not become any more efficient. Population estimates are from refs</a:t>
            </a:r>
            <a:r>
              <a:rPr lang="en-US" sz="1200" b="0" i="0" u="none" strike="noStrike" kern="1200" dirty="0" smtClean="0">
                <a:solidFill>
                  <a:schemeClr val="tx1"/>
                </a:solidFill>
                <a:effectLst/>
                <a:latin typeface="+mn-lt"/>
                <a:ea typeface="+mn-ea"/>
                <a:cs typeface="+mn-cs"/>
                <a:hlinkClick r:id="rId7" tooltip="United Nations, Department of Economic and Social Affairs. World Population Prospects, the 2010 Revision, http://esa.un.org/unpd/wpp/Analytical-Figures/htm/fig_1.htm (2011)"/>
              </a:rPr>
              <a:t>31–33</a:t>
            </a:r>
            <a:r>
              <a:rPr lang="en-US" sz="1200" b="0" i="0" kern="1200" dirty="0" smtClean="0">
                <a:solidFill>
                  <a:schemeClr val="tx1"/>
                </a:solidFill>
                <a:effectLst/>
                <a:latin typeface="+mn-lt"/>
                <a:ea typeface="+mn-ea"/>
                <a:cs typeface="+mn-cs"/>
              </a:rPr>
              <a:t>. An estimate of 0.68 transformed acres (0.28 ha) per capita (approximately that for India today) was used for the year 1700, assuming a lesser effect on the global landscape before the industrial revolution. Question marks emphasize that at present we still do not know how much land would have to be directly transformed by humans before a planetary state shift was imminent, but landscape-scale studies and theory suggest that the critical threshold may lie between 50 and 90% (although it could be even lower owing to synergies between emergent global </a:t>
            </a:r>
            <a:r>
              <a:rPr lang="en-US" sz="1200" b="0" i="0" kern="1200" dirty="0" err="1" smtClean="0">
                <a:solidFill>
                  <a:schemeClr val="tx1"/>
                </a:solidFill>
                <a:effectLst/>
                <a:latin typeface="+mn-lt"/>
                <a:ea typeface="+mn-ea"/>
                <a:cs typeface="+mn-cs"/>
              </a:rPr>
              <a:t>forcings</a:t>
            </a:r>
            <a:r>
              <a:rPr lang="en-US" sz="1200" b="0" i="0" kern="1200" dirty="0" smtClean="0">
                <a:solidFill>
                  <a:schemeClr val="tx1"/>
                </a:solidFill>
                <a:effectLst/>
                <a:latin typeface="+mn-lt"/>
                <a:ea typeface="+mn-ea"/>
                <a:cs typeface="+mn-cs"/>
              </a:rPr>
              <a:t>). See the main text for further explanation. Billion, 10</a:t>
            </a:r>
            <a:r>
              <a:rPr lang="en-US" sz="1200" b="0" i="0" kern="1200" baseline="30000" dirty="0" smtClean="0">
                <a:solidFill>
                  <a:schemeClr val="tx1"/>
                </a:solidFill>
                <a:effectLst/>
                <a:latin typeface="+mn-lt"/>
                <a:ea typeface="+mn-ea"/>
                <a:cs typeface="+mn-cs"/>
              </a:rPr>
              <a:t>9</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C571D808-A5EC-4E8B-9944-E6F06D1C8369}" type="slidenum">
              <a:rPr lang="en-US" smtClean="0"/>
              <a:t>29</a:t>
            </a:fld>
            <a:endParaRPr lang="en-US"/>
          </a:p>
        </p:txBody>
      </p:sp>
    </p:spTree>
    <p:extLst>
      <p:ext uri="{BB962C8B-B14F-4D97-AF65-F5344CB8AC3E}">
        <p14:creationId xmlns:p14="http://schemas.microsoft.com/office/powerpoint/2010/main" val="1501844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675564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04956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CF55B09-DAE7-4EC5-AD03-186C41B4E30D}" type="slidenum">
              <a:rPr lang="en-US" altLang="en-US"/>
              <a:pPr>
                <a:spcBef>
                  <a:spcPct val="0"/>
                </a:spcBef>
              </a:pPr>
              <a:t>18</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86435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3771215-7682-4A8A-8229-7832027C5ACF}" type="slidenum">
              <a:rPr lang="en-US" altLang="en-US"/>
              <a:pPr>
                <a:spcBef>
                  <a:spcPct val="0"/>
                </a:spcBef>
              </a:pPr>
              <a:t>20</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468127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479158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751532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171352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71D808-A5EC-4E8B-9944-E6F06D1C8369}" type="slidenum">
              <a:rPr lang="en-US" smtClean="0"/>
              <a:t>25</a:t>
            </a:fld>
            <a:endParaRPr lang="en-US"/>
          </a:p>
        </p:txBody>
      </p:sp>
    </p:spTree>
    <p:extLst>
      <p:ext uri="{BB962C8B-B14F-4D97-AF65-F5344CB8AC3E}">
        <p14:creationId xmlns:p14="http://schemas.microsoft.com/office/powerpoint/2010/main" val="3158399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F5EAEB-6C0E-4074-B32C-30554035E3C0}"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03078-E3F1-4CCC-B0DF-709CB1AB44B6}" type="slidenum">
              <a:rPr lang="en-US" smtClean="0"/>
              <a:t>‹#›</a:t>
            </a:fld>
            <a:endParaRPr lang="en-US"/>
          </a:p>
        </p:txBody>
      </p:sp>
    </p:spTree>
    <p:extLst>
      <p:ext uri="{BB962C8B-B14F-4D97-AF65-F5344CB8AC3E}">
        <p14:creationId xmlns:p14="http://schemas.microsoft.com/office/powerpoint/2010/main" val="1670642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5EAEB-6C0E-4074-B32C-30554035E3C0}"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03078-E3F1-4CCC-B0DF-709CB1AB44B6}" type="slidenum">
              <a:rPr lang="en-US" smtClean="0"/>
              <a:t>‹#›</a:t>
            </a:fld>
            <a:endParaRPr lang="en-US"/>
          </a:p>
        </p:txBody>
      </p:sp>
    </p:spTree>
    <p:extLst>
      <p:ext uri="{BB962C8B-B14F-4D97-AF65-F5344CB8AC3E}">
        <p14:creationId xmlns:p14="http://schemas.microsoft.com/office/powerpoint/2010/main" val="1309038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5EAEB-6C0E-4074-B32C-30554035E3C0}"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03078-E3F1-4CCC-B0DF-709CB1AB44B6}" type="slidenum">
              <a:rPr lang="en-US" smtClean="0"/>
              <a:t>‹#›</a:t>
            </a:fld>
            <a:endParaRPr lang="en-US"/>
          </a:p>
        </p:txBody>
      </p:sp>
    </p:spTree>
    <p:extLst>
      <p:ext uri="{BB962C8B-B14F-4D97-AF65-F5344CB8AC3E}">
        <p14:creationId xmlns:p14="http://schemas.microsoft.com/office/powerpoint/2010/main" val="1661023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7" name="Picture 6" descr="Withgott_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35" y="522323"/>
            <a:ext cx="6111353" cy="5591888"/>
          </a:xfrm>
          <a:prstGeom prst="rect">
            <a:avLst/>
          </a:prstGeom>
          <a:noFill/>
          <a:ln>
            <a:solidFill>
              <a:schemeClr val="bg1"/>
            </a:solidFill>
          </a:ln>
        </p:spPr>
      </p:pic>
      <p:sp>
        <p:nvSpPr>
          <p:cNvPr id="10" name="TextBox 9"/>
          <p:cNvSpPr txBox="1"/>
          <p:nvPr/>
        </p:nvSpPr>
        <p:spPr>
          <a:xfrm>
            <a:off x="6288889" y="532555"/>
            <a:ext cx="5903112" cy="4127352"/>
          </a:xfrm>
          <a:prstGeom prst="rect">
            <a:avLst/>
          </a:prstGeom>
          <a:noFill/>
        </p:spPr>
        <p:txBody>
          <a:bodyPr wrap="square" rtlCol="0" anchor="ctr" anchorCtr="1">
            <a:noAutofit/>
          </a:bodyPr>
          <a:lstStyle/>
          <a:p>
            <a:pPr algn="ctr" eaLnBrk="0" fontAlgn="base" hangingPunct="0">
              <a:spcBef>
                <a:spcPct val="0"/>
              </a:spcBef>
              <a:spcAft>
                <a:spcPct val="0"/>
              </a:spcAft>
            </a:pPr>
            <a:r>
              <a:rPr lang="en-US" sz="2800" dirty="0" smtClean="0">
                <a:solidFill>
                  <a:prstClr val="white"/>
                </a:solidFill>
              </a:rPr>
              <a:t>Lecture Outlines</a:t>
            </a:r>
          </a:p>
          <a:p>
            <a:pPr algn="ctr" eaLnBrk="0" fontAlgn="base" hangingPunct="0">
              <a:spcBef>
                <a:spcPct val="0"/>
              </a:spcBef>
              <a:spcAft>
                <a:spcPct val="0"/>
              </a:spcAft>
            </a:pPr>
            <a:endParaRPr lang="en-US" sz="2800" dirty="0" smtClean="0">
              <a:solidFill>
                <a:prstClr val="white"/>
              </a:solidFill>
            </a:endParaRPr>
          </a:p>
          <a:p>
            <a:pPr algn="ctr" eaLnBrk="0" fontAlgn="base" hangingPunct="0">
              <a:spcBef>
                <a:spcPct val="0"/>
              </a:spcBef>
              <a:spcAft>
                <a:spcPct val="0"/>
              </a:spcAft>
            </a:pPr>
            <a:endParaRPr lang="en-US" sz="2800" dirty="0" smtClean="0">
              <a:solidFill>
                <a:prstClr val="white"/>
              </a:solidFill>
            </a:endParaRPr>
          </a:p>
          <a:p>
            <a:pPr algn="ctr" eaLnBrk="0" fontAlgn="base" hangingPunct="0">
              <a:spcBef>
                <a:spcPct val="0"/>
              </a:spcBef>
              <a:spcAft>
                <a:spcPct val="0"/>
              </a:spcAft>
            </a:pPr>
            <a:r>
              <a:rPr lang="en-US" sz="2400" b="1" dirty="0" smtClean="0">
                <a:solidFill>
                  <a:prstClr val="white"/>
                </a:solidFill>
              </a:rPr>
              <a:t>Chapter 5</a:t>
            </a:r>
          </a:p>
          <a:p>
            <a:pPr algn="ctr" eaLnBrk="0" fontAlgn="base" hangingPunct="0">
              <a:spcBef>
                <a:spcPct val="0"/>
              </a:spcBef>
              <a:spcAft>
                <a:spcPct val="0"/>
              </a:spcAft>
            </a:pPr>
            <a:endParaRPr lang="en-US" sz="2400" dirty="0" smtClean="0">
              <a:solidFill>
                <a:prstClr val="white"/>
              </a:solidFill>
            </a:endParaRPr>
          </a:p>
          <a:p>
            <a:pPr algn="ctr" eaLnBrk="0" fontAlgn="base" hangingPunct="0">
              <a:spcBef>
                <a:spcPct val="0"/>
              </a:spcBef>
              <a:spcAft>
                <a:spcPct val="0"/>
              </a:spcAft>
            </a:pPr>
            <a:r>
              <a:rPr lang="en-US" sz="2400" b="1" i="1" dirty="0" smtClean="0">
                <a:solidFill>
                  <a:srgbClr val="E7AA34"/>
                </a:solidFill>
              </a:rPr>
              <a:t>Environmental Systems and Ecosystem Ecology</a:t>
            </a:r>
            <a:endParaRPr lang="en-US" sz="2400" b="1" i="1" dirty="0">
              <a:solidFill>
                <a:srgbClr val="E7AA34"/>
              </a:solidFill>
            </a:endParaRPr>
          </a:p>
        </p:txBody>
      </p:sp>
      <p:sp>
        <p:nvSpPr>
          <p:cNvPr id="11" name="TextBox 10"/>
          <p:cNvSpPr txBox="1"/>
          <p:nvPr/>
        </p:nvSpPr>
        <p:spPr>
          <a:xfrm>
            <a:off x="6288890" y="4688713"/>
            <a:ext cx="5903111" cy="1107996"/>
          </a:xfrm>
          <a:prstGeom prst="rect">
            <a:avLst/>
          </a:prstGeom>
          <a:noFill/>
        </p:spPr>
        <p:txBody>
          <a:bodyPr wrap="square" rtlCol="0">
            <a:spAutoFit/>
          </a:bodyPr>
          <a:lstStyle/>
          <a:p>
            <a:pPr algn="ctr" eaLnBrk="0" fontAlgn="base" hangingPunct="0">
              <a:lnSpc>
                <a:spcPct val="150000"/>
              </a:lnSpc>
              <a:spcBef>
                <a:spcPct val="0"/>
              </a:spcBef>
              <a:spcAft>
                <a:spcPct val="0"/>
              </a:spcAft>
            </a:pPr>
            <a:r>
              <a:rPr lang="en-US" sz="2200" dirty="0" err="1" smtClean="0">
                <a:solidFill>
                  <a:prstClr val="white"/>
                </a:solidFill>
              </a:rPr>
              <a:t>Withgott</a:t>
            </a:r>
            <a:r>
              <a:rPr lang="en-US" sz="2200" dirty="0" smtClean="0">
                <a:solidFill>
                  <a:prstClr val="white"/>
                </a:solidFill>
              </a:rPr>
              <a:t>/</a:t>
            </a:r>
            <a:r>
              <a:rPr lang="en-US" sz="2200" dirty="0" err="1" smtClean="0">
                <a:solidFill>
                  <a:prstClr val="white"/>
                </a:solidFill>
              </a:rPr>
              <a:t>Laposata</a:t>
            </a:r>
            <a:endParaRPr lang="en-US" sz="2200" dirty="0" smtClean="0">
              <a:solidFill>
                <a:prstClr val="white"/>
              </a:solidFill>
            </a:endParaRPr>
          </a:p>
          <a:p>
            <a:pPr algn="ctr" eaLnBrk="0" fontAlgn="base" hangingPunct="0">
              <a:lnSpc>
                <a:spcPct val="150000"/>
              </a:lnSpc>
              <a:spcBef>
                <a:spcPct val="0"/>
              </a:spcBef>
              <a:spcAft>
                <a:spcPct val="0"/>
              </a:spcAft>
            </a:pPr>
            <a:r>
              <a:rPr lang="en-US" sz="2200" dirty="0" smtClean="0">
                <a:solidFill>
                  <a:prstClr val="white"/>
                </a:solidFill>
              </a:rPr>
              <a:t>Fifth Edition</a:t>
            </a:r>
            <a:endParaRPr lang="en-US" sz="2200" dirty="0">
              <a:solidFill>
                <a:prstClr val="white"/>
              </a:solidFill>
            </a:endParaRPr>
          </a:p>
        </p:txBody>
      </p:sp>
    </p:spTree>
    <p:extLst>
      <p:ext uri="{BB962C8B-B14F-4D97-AF65-F5344CB8AC3E}">
        <p14:creationId xmlns:p14="http://schemas.microsoft.com/office/powerpoint/2010/main" val="1644824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p:nvPr/>
        </p:nvSpPr>
        <p:spPr>
          <a:xfrm>
            <a:off x="0" y="2"/>
            <a:ext cx="12192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800">
              <a:solidFill>
                <a:prstClr val="white"/>
              </a:solidFill>
            </a:endParaRPr>
          </a:p>
        </p:txBody>
      </p:sp>
    </p:spTree>
    <p:extLst>
      <p:ext uri="{BB962C8B-B14F-4D97-AF65-F5344CB8AC3E}">
        <p14:creationId xmlns:p14="http://schemas.microsoft.com/office/powerpoint/2010/main" val="40867229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Rectangle 6"/>
          <p:cNvSpPr/>
          <p:nvPr/>
        </p:nvSpPr>
        <p:spPr>
          <a:xfrm>
            <a:off x="0" y="2"/>
            <a:ext cx="12192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800">
              <a:solidFill>
                <a:prstClr val="white"/>
              </a:solidFill>
            </a:endParaRPr>
          </a:p>
        </p:txBody>
      </p:sp>
    </p:spTree>
    <p:extLst>
      <p:ext uri="{BB962C8B-B14F-4D97-AF65-F5344CB8AC3E}">
        <p14:creationId xmlns:p14="http://schemas.microsoft.com/office/powerpoint/2010/main" val="97928542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6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6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0" y="2"/>
            <a:ext cx="12192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800">
              <a:solidFill>
                <a:prstClr val="white"/>
              </a:solidFill>
            </a:endParaRPr>
          </a:p>
        </p:txBody>
      </p:sp>
    </p:spTree>
    <p:extLst>
      <p:ext uri="{BB962C8B-B14F-4D97-AF65-F5344CB8AC3E}">
        <p14:creationId xmlns:p14="http://schemas.microsoft.com/office/powerpoint/2010/main" val="503283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9"/>
          <p:cNvSpPr/>
          <p:nvPr/>
        </p:nvSpPr>
        <p:spPr>
          <a:xfrm>
            <a:off x="0" y="2"/>
            <a:ext cx="12192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800">
              <a:solidFill>
                <a:prstClr val="white"/>
              </a:solidFill>
            </a:endParaRPr>
          </a:p>
        </p:txBody>
      </p:sp>
    </p:spTree>
    <p:extLst>
      <p:ext uri="{BB962C8B-B14F-4D97-AF65-F5344CB8AC3E}">
        <p14:creationId xmlns:p14="http://schemas.microsoft.com/office/powerpoint/2010/main" val="311832877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5"/>
          <p:cNvSpPr/>
          <p:nvPr/>
        </p:nvSpPr>
        <p:spPr>
          <a:xfrm>
            <a:off x="0" y="2"/>
            <a:ext cx="12192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800">
              <a:solidFill>
                <a:prstClr val="white"/>
              </a:solidFill>
            </a:endParaRPr>
          </a:p>
        </p:txBody>
      </p:sp>
    </p:spTree>
    <p:extLst>
      <p:ext uri="{BB962C8B-B14F-4D97-AF65-F5344CB8AC3E}">
        <p14:creationId xmlns:p14="http://schemas.microsoft.com/office/powerpoint/2010/main" val="334363569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2"/>
            <a:ext cx="12192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800">
              <a:solidFill>
                <a:prstClr val="white"/>
              </a:solidFill>
            </a:endParaRPr>
          </a:p>
        </p:txBody>
      </p:sp>
    </p:spTree>
    <p:extLst>
      <p:ext uri="{BB962C8B-B14F-4D97-AF65-F5344CB8AC3E}">
        <p14:creationId xmlns:p14="http://schemas.microsoft.com/office/powerpoint/2010/main" val="91984014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7" name="Picture 6" descr="Withgott_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35" y="522323"/>
            <a:ext cx="6111353" cy="5591888"/>
          </a:xfrm>
          <a:prstGeom prst="rect">
            <a:avLst/>
          </a:prstGeom>
          <a:noFill/>
          <a:ln>
            <a:solidFill>
              <a:schemeClr val="bg1"/>
            </a:solidFill>
          </a:ln>
        </p:spPr>
      </p:pic>
      <p:sp>
        <p:nvSpPr>
          <p:cNvPr id="10" name="TextBox 9"/>
          <p:cNvSpPr txBox="1"/>
          <p:nvPr/>
        </p:nvSpPr>
        <p:spPr>
          <a:xfrm>
            <a:off x="6288889" y="532555"/>
            <a:ext cx="5903112" cy="4127352"/>
          </a:xfrm>
          <a:prstGeom prst="rect">
            <a:avLst/>
          </a:prstGeom>
          <a:noFill/>
        </p:spPr>
        <p:txBody>
          <a:bodyPr wrap="square" rtlCol="0" anchor="ctr" anchorCtr="1">
            <a:noAutofit/>
          </a:bodyPr>
          <a:lstStyle/>
          <a:p>
            <a:pPr algn="ctr" eaLnBrk="0" fontAlgn="base" hangingPunct="0">
              <a:spcBef>
                <a:spcPct val="0"/>
              </a:spcBef>
              <a:spcAft>
                <a:spcPct val="0"/>
              </a:spcAft>
            </a:pPr>
            <a:r>
              <a:rPr lang="en-US" sz="2800" dirty="0" smtClean="0">
                <a:solidFill>
                  <a:prstClr val="white"/>
                </a:solidFill>
              </a:rPr>
              <a:t>Lecture Outlines</a:t>
            </a:r>
          </a:p>
          <a:p>
            <a:pPr algn="ctr" eaLnBrk="0" fontAlgn="base" hangingPunct="0">
              <a:spcBef>
                <a:spcPct val="0"/>
              </a:spcBef>
              <a:spcAft>
                <a:spcPct val="0"/>
              </a:spcAft>
            </a:pPr>
            <a:endParaRPr lang="en-US" sz="2800" dirty="0" smtClean="0">
              <a:solidFill>
                <a:prstClr val="white"/>
              </a:solidFill>
            </a:endParaRPr>
          </a:p>
          <a:p>
            <a:pPr algn="ctr" eaLnBrk="0" fontAlgn="base" hangingPunct="0">
              <a:spcBef>
                <a:spcPct val="0"/>
              </a:spcBef>
              <a:spcAft>
                <a:spcPct val="0"/>
              </a:spcAft>
            </a:pPr>
            <a:endParaRPr lang="en-US" sz="2800" dirty="0" smtClean="0">
              <a:solidFill>
                <a:prstClr val="white"/>
              </a:solidFill>
            </a:endParaRPr>
          </a:p>
          <a:p>
            <a:pPr algn="ctr" eaLnBrk="0" fontAlgn="base" hangingPunct="0">
              <a:spcBef>
                <a:spcPct val="0"/>
              </a:spcBef>
              <a:spcAft>
                <a:spcPct val="0"/>
              </a:spcAft>
            </a:pPr>
            <a:r>
              <a:rPr lang="en-US" sz="2400" b="1" dirty="0" smtClean="0">
                <a:solidFill>
                  <a:prstClr val="white"/>
                </a:solidFill>
              </a:rPr>
              <a:t>Chapter 5</a:t>
            </a:r>
          </a:p>
          <a:p>
            <a:pPr algn="ctr" eaLnBrk="0" fontAlgn="base" hangingPunct="0">
              <a:spcBef>
                <a:spcPct val="0"/>
              </a:spcBef>
              <a:spcAft>
                <a:spcPct val="0"/>
              </a:spcAft>
            </a:pPr>
            <a:endParaRPr lang="en-US" sz="2400" dirty="0" smtClean="0">
              <a:solidFill>
                <a:prstClr val="white"/>
              </a:solidFill>
            </a:endParaRPr>
          </a:p>
          <a:p>
            <a:pPr algn="ctr" eaLnBrk="0" fontAlgn="base" hangingPunct="0">
              <a:spcBef>
                <a:spcPct val="0"/>
              </a:spcBef>
              <a:spcAft>
                <a:spcPct val="0"/>
              </a:spcAft>
            </a:pPr>
            <a:r>
              <a:rPr lang="en-US" sz="2400" b="1" i="1" dirty="0" smtClean="0">
                <a:solidFill>
                  <a:srgbClr val="E7AA34"/>
                </a:solidFill>
              </a:rPr>
              <a:t>Environmental Systems and Ecosystem Ecology</a:t>
            </a:r>
            <a:endParaRPr lang="en-US" sz="2400" b="1" i="1" dirty="0">
              <a:solidFill>
                <a:srgbClr val="E7AA34"/>
              </a:solidFill>
            </a:endParaRPr>
          </a:p>
        </p:txBody>
      </p:sp>
      <p:sp>
        <p:nvSpPr>
          <p:cNvPr id="11" name="TextBox 10"/>
          <p:cNvSpPr txBox="1"/>
          <p:nvPr/>
        </p:nvSpPr>
        <p:spPr>
          <a:xfrm>
            <a:off x="6288890" y="4688713"/>
            <a:ext cx="5903111" cy="1107996"/>
          </a:xfrm>
          <a:prstGeom prst="rect">
            <a:avLst/>
          </a:prstGeom>
          <a:noFill/>
        </p:spPr>
        <p:txBody>
          <a:bodyPr wrap="square" rtlCol="0">
            <a:spAutoFit/>
          </a:bodyPr>
          <a:lstStyle/>
          <a:p>
            <a:pPr algn="ctr" eaLnBrk="0" fontAlgn="base" hangingPunct="0">
              <a:lnSpc>
                <a:spcPct val="150000"/>
              </a:lnSpc>
              <a:spcBef>
                <a:spcPct val="0"/>
              </a:spcBef>
              <a:spcAft>
                <a:spcPct val="0"/>
              </a:spcAft>
            </a:pPr>
            <a:r>
              <a:rPr lang="en-US" sz="2200" dirty="0" err="1" smtClean="0">
                <a:solidFill>
                  <a:prstClr val="white"/>
                </a:solidFill>
              </a:rPr>
              <a:t>Withgott</a:t>
            </a:r>
            <a:r>
              <a:rPr lang="en-US" sz="2200" dirty="0" smtClean="0">
                <a:solidFill>
                  <a:prstClr val="white"/>
                </a:solidFill>
              </a:rPr>
              <a:t>/</a:t>
            </a:r>
            <a:r>
              <a:rPr lang="en-US" sz="2200" dirty="0" err="1" smtClean="0">
                <a:solidFill>
                  <a:prstClr val="white"/>
                </a:solidFill>
              </a:rPr>
              <a:t>Laposata</a:t>
            </a:r>
            <a:endParaRPr lang="en-US" sz="2200" dirty="0" smtClean="0">
              <a:solidFill>
                <a:prstClr val="white"/>
              </a:solidFill>
            </a:endParaRPr>
          </a:p>
          <a:p>
            <a:pPr algn="ctr" eaLnBrk="0" fontAlgn="base" hangingPunct="0">
              <a:lnSpc>
                <a:spcPct val="150000"/>
              </a:lnSpc>
              <a:spcBef>
                <a:spcPct val="0"/>
              </a:spcBef>
              <a:spcAft>
                <a:spcPct val="0"/>
              </a:spcAft>
            </a:pPr>
            <a:r>
              <a:rPr lang="en-US" sz="2200" dirty="0" smtClean="0">
                <a:solidFill>
                  <a:prstClr val="white"/>
                </a:solidFill>
              </a:rPr>
              <a:t>Fifth Edition</a:t>
            </a:r>
            <a:endParaRPr lang="en-US" sz="2200" dirty="0">
              <a:solidFill>
                <a:prstClr val="white"/>
              </a:solidFill>
            </a:endParaRPr>
          </a:p>
        </p:txBody>
      </p:sp>
    </p:spTree>
    <p:extLst>
      <p:ext uri="{BB962C8B-B14F-4D97-AF65-F5344CB8AC3E}">
        <p14:creationId xmlns:p14="http://schemas.microsoft.com/office/powerpoint/2010/main" val="2139825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5EAEB-6C0E-4074-B32C-30554035E3C0}"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03078-E3F1-4CCC-B0DF-709CB1AB44B6}" type="slidenum">
              <a:rPr lang="en-US" smtClean="0"/>
              <a:t>‹#›</a:t>
            </a:fld>
            <a:endParaRPr lang="en-US"/>
          </a:p>
        </p:txBody>
      </p:sp>
    </p:spTree>
    <p:extLst>
      <p:ext uri="{BB962C8B-B14F-4D97-AF65-F5344CB8AC3E}">
        <p14:creationId xmlns:p14="http://schemas.microsoft.com/office/powerpoint/2010/main" val="1296592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p:nvPr/>
        </p:nvSpPr>
        <p:spPr>
          <a:xfrm>
            <a:off x="0" y="2"/>
            <a:ext cx="12192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800">
              <a:solidFill>
                <a:prstClr val="white"/>
              </a:solidFill>
            </a:endParaRPr>
          </a:p>
        </p:txBody>
      </p:sp>
    </p:spTree>
    <p:extLst>
      <p:ext uri="{BB962C8B-B14F-4D97-AF65-F5344CB8AC3E}">
        <p14:creationId xmlns:p14="http://schemas.microsoft.com/office/powerpoint/2010/main" val="340696876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Rectangle 6"/>
          <p:cNvSpPr/>
          <p:nvPr/>
        </p:nvSpPr>
        <p:spPr>
          <a:xfrm>
            <a:off x="0" y="2"/>
            <a:ext cx="12192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800">
              <a:solidFill>
                <a:prstClr val="white"/>
              </a:solidFill>
            </a:endParaRPr>
          </a:p>
        </p:txBody>
      </p:sp>
    </p:spTree>
    <p:extLst>
      <p:ext uri="{BB962C8B-B14F-4D97-AF65-F5344CB8AC3E}">
        <p14:creationId xmlns:p14="http://schemas.microsoft.com/office/powerpoint/2010/main" val="375581695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6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6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0" y="2"/>
            <a:ext cx="12192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800">
              <a:solidFill>
                <a:prstClr val="white"/>
              </a:solidFill>
            </a:endParaRPr>
          </a:p>
        </p:txBody>
      </p:sp>
    </p:spTree>
    <p:extLst>
      <p:ext uri="{BB962C8B-B14F-4D97-AF65-F5344CB8AC3E}">
        <p14:creationId xmlns:p14="http://schemas.microsoft.com/office/powerpoint/2010/main" val="361158393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9"/>
          <p:cNvSpPr/>
          <p:nvPr/>
        </p:nvSpPr>
        <p:spPr>
          <a:xfrm>
            <a:off x="0" y="2"/>
            <a:ext cx="12192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800">
              <a:solidFill>
                <a:prstClr val="white"/>
              </a:solidFill>
            </a:endParaRPr>
          </a:p>
        </p:txBody>
      </p:sp>
    </p:spTree>
    <p:extLst>
      <p:ext uri="{BB962C8B-B14F-4D97-AF65-F5344CB8AC3E}">
        <p14:creationId xmlns:p14="http://schemas.microsoft.com/office/powerpoint/2010/main" val="68093551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5"/>
          <p:cNvSpPr/>
          <p:nvPr/>
        </p:nvSpPr>
        <p:spPr>
          <a:xfrm>
            <a:off x="0" y="2"/>
            <a:ext cx="12192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800">
              <a:solidFill>
                <a:prstClr val="white"/>
              </a:solidFill>
            </a:endParaRPr>
          </a:p>
        </p:txBody>
      </p:sp>
    </p:spTree>
    <p:extLst>
      <p:ext uri="{BB962C8B-B14F-4D97-AF65-F5344CB8AC3E}">
        <p14:creationId xmlns:p14="http://schemas.microsoft.com/office/powerpoint/2010/main" val="82181158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2"/>
            <a:ext cx="12192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800">
              <a:solidFill>
                <a:prstClr val="white"/>
              </a:solidFill>
            </a:endParaRPr>
          </a:p>
        </p:txBody>
      </p:sp>
    </p:spTree>
    <p:extLst>
      <p:ext uri="{BB962C8B-B14F-4D97-AF65-F5344CB8AC3E}">
        <p14:creationId xmlns:p14="http://schemas.microsoft.com/office/powerpoint/2010/main" val="375398494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7" name="Picture 6" descr="Withgott_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35" y="522323"/>
            <a:ext cx="6111353" cy="5591888"/>
          </a:xfrm>
          <a:prstGeom prst="rect">
            <a:avLst/>
          </a:prstGeom>
          <a:noFill/>
          <a:ln>
            <a:solidFill>
              <a:schemeClr val="bg1"/>
            </a:solidFill>
          </a:ln>
        </p:spPr>
      </p:pic>
      <p:sp>
        <p:nvSpPr>
          <p:cNvPr id="10" name="TextBox 9"/>
          <p:cNvSpPr txBox="1"/>
          <p:nvPr/>
        </p:nvSpPr>
        <p:spPr>
          <a:xfrm>
            <a:off x="6288889" y="532555"/>
            <a:ext cx="5903112" cy="4127352"/>
          </a:xfrm>
          <a:prstGeom prst="rect">
            <a:avLst/>
          </a:prstGeom>
          <a:noFill/>
        </p:spPr>
        <p:txBody>
          <a:bodyPr wrap="square" rtlCol="0" anchor="ctr" anchorCtr="1">
            <a:noAutofit/>
          </a:bodyPr>
          <a:lstStyle/>
          <a:p>
            <a:pPr algn="ctr" eaLnBrk="0" fontAlgn="base" hangingPunct="0">
              <a:spcBef>
                <a:spcPct val="0"/>
              </a:spcBef>
              <a:spcAft>
                <a:spcPct val="0"/>
              </a:spcAft>
            </a:pPr>
            <a:r>
              <a:rPr lang="en-US" sz="2800" dirty="0" smtClean="0">
                <a:solidFill>
                  <a:prstClr val="white"/>
                </a:solidFill>
              </a:rPr>
              <a:t>Lecture Outlines</a:t>
            </a:r>
          </a:p>
          <a:p>
            <a:pPr algn="ctr" eaLnBrk="0" fontAlgn="base" hangingPunct="0">
              <a:spcBef>
                <a:spcPct val="0"/>
              </a:spcBef>
              <a:spcAft>
                <a:spcPct val="0"/>
              </a:spcAft>
            </a:pPr>
            <a:endParaRPr lang="en-US" sz="2800" dirty="0" smtClean="0">
              <a:solidFill>
                <a:prstClr val="white"/>
              </a:solidFill>
            </a:endParaRPr>
          </a:p>
          <a:p>
            <a:pPr algn="ctr" eaLnBrk="0" fontAlgn="base" hangingPunct="0">
              <a:spcBef>
                <a:spcPct val="0"/>
              </a:spcBef>
              <a:spcAft>
                <a:spcPct val="0"/>
              </a:spcAft>
            </a:pPr>
            <a:endParaRPr lang="en-US" sz="2800" dirty="0" smtClean="0">
              <a:solidFill>
                <a:prstClr val="white"/>
              </a:solidFill>
            </a:endParaRPr>
          </a:p>
          <a:p>
            <a:pPr algn="ctr" eaLnBrk="0" fontAlgn="base" hangingPunct="0">
              <a:spcBef>
                <a:spcPct val="0"/>
              </a:spcBef>
              <a:spcAft>
                <a:spcPct val="0"/>
              </a:spcAft>
            </a:pPr>
            <a:r>
              <a:rPr lang="en-US" sz="2400" b="1" dirty="0" smtClean="0">
                <a:solidFill>
                  <a:prstClr val="white"/>
                </a:solidFill>
              </a:rPr>
              <a:t>Chapter 5</a:t>
            </a:r>
          </a:p>
          <a:p>
            <a:pPr algn="ctr" eaLnBrk="0" fontAlgn="base" hangingPunct="0">
              <a:spcBef>
                <a:spcPct val="0"/>
              </a:spcBef>
              <a:spcAft>
                <a:spcPct val="0"/>
              </a:spcAft>
            </a:pPr>
            <a:endParaRPr lang="en-US" sz="2400" dirty="0" smtClean="0">
              <a:solidFill>
                <a:prstClr val="white"/>
              </a:solidFill>
            </a:endParaRPr>
          </a:p>
          <a:p>
            <a:pPr algn="ctr" eaLnBrk="0" fontAlgn="base" hangingPunct="0">
              <a:spcBef>
                <a:spcPct val="0"/>
              </a:spcBef>
              <a:spcAft>
                <a:spcPct val="0"/>
              </a:spcAft>
            </a:pPr>
            <a:r>
              <a:rPr lang="en-US" sz="2400" b="1" i="1" dirty="0" smtClean="0">
                <a:solidFill>
                  <a:srgbClr val="E7AA34"/>
                </a:solidFill>
              </a:rPr>
              <a:t>Environmental Systems and Ecosystem Ecology</a:t>
            </a:r>
            <a:endParaRPr lang="en-US" sz="2400" b="1" i="1" dirty="0">
              <a:solidFill>
                <a:srgbClr val="E7AA34"/>
              </a:solidFill>
            </a:endParaRPr>
          </a:p>
        </p:txBody>
      </p:sp>
      <p:sp>
        <p:nvSpPr>
          <p:cNvPr id="11" name="TextBox 10"/>
          <p:cNvSpPr txBox="1"/>
          <p:nvPr/>
        </p:nvSpPr>
        <p:spPr>
          <a:xfrm>
            <a:off x="6288890" y="4688713"/>
            <a:ext cx="5903111" cy="1107996"/>
          </a:xfrm>
          <a:prstGeom prst="rect">
            <a:avLst/>
          </a:prstGeom>
          <a:noFill/>
        </p:spPr>
        <p:txBody>
          <a:bodyPr wrap="square" rtlCol="0">
            <a:spAutoFit/>
          </a:bodyPr>
          <a:lstStyle/>
          <a:p>
            <a:pPr algn="ctr" eaLnBrk="0" fontAlgn="base" hangingPunct="0">
              <a:lnSpc>
                <a:spcPct val="150000"/>
              </a:lnSpc>
              <a:spcBef>
                <a:spcPct val="0"/>
              </a:spcBef>
              <a:spcAft>
                <a:spcPct val="0"/>
              </a:spcAft>
            </a:pPr>
            <a:r>
              <a:rPr lang="en-US" sz="2200" dirty="0" err="1" smtClean="0">
                <a:solidFill>
                  <a:prstClr val="white"/>
                </a:solidFill>
              </a:rPr>
              <a:t>Withgott</a:t>
            </a:r>
            <a:r>
              <a:rPr lang="en-US" sz="2200" dirty="0" smtClean="0">
                <a:solidFill>
                  <a:prstClr val="white"/>
                </a:solidFill>
              </a:rPr>
              <a:t>/</a:t>
            </a:r>
            <a:r>
              <a:rPr lang="en-US" sz="2200" dirty="0" err="1" smtClean="0">
                <a:solidFill>
                  <a:prstClr val="white"/>
                </a:solidFill>
              </a:rPr>
              <a:t>Laposata</a:t>
            </a:r>
            <a:endParaRPr lang="en-US" sz="2200" dirty="0" smtClean="0">
              <a:solidFill>
                <a:prstClr val="white"/>
              </a:solidFill>
            </a:endParaRPr>
          </a:p>
          <a:p>
            <a:pPr algn="ctr" eaLnBrk="0" fontAlgn="base" hangingPunct="0">
              <a:lnSpc>
                <a:spcPct val="150000"/>
              </a:lnSpc>
              <a:spcBef>
                <a:spcPct val="0"/>
              </a:spcBef>
              <a:spcAft>
                <a:spcPct val="0"/>
              </a:spcAft>
            </a:pPr>
            <a:r>
              <a:rPr lang="en-US" sz="2200" dirty="0" smtClean="0">
                <a:solidFill>
                  <a:prstClr val="white"/>
                </a:solidFill>
              </a:rPr>
              <a:t>Fifth Edition</a:t>
            </a:r>
            <a:endParaRPr lang="en-US" sz="2200" dirty="0">
              <a:solidFill>
                <a:prstClr val="white"/>
              </a:solidFill>
            </a:endParaRPr>
          </a:p>
        </p:txBody>
      </p:sp>
    </p:spTree>
    <p:extLst>
      <p:ext uri="{BB962C8B-B14F-4D97-AF65-F5344CB8AC3E}">
        <p14:creationId xmlns:p14="http://schemas.microsoft.com/office/powerpoint/2010/main" val="23633416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p:nvPr/>
        </p:nvSpPr>
        <p:spPr>
          <a:xfrm>
            <a:off x="0" y="2"/>
            <a:ext cx="12192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800">
              <a:solidFill>
                <a:prstClr val="white"/>
              </a:solidFill>
            </a:endParaRPr>
          </a:p>
        </p:txBody>
      </p:sp>
    </p:spTree>
    <p:extLst>
      <p:ext uri="{BB962C8B-B14F-4D97-AF65-F5344CB8AC3E}">
        <p14:creationId xmlns:p14="http://schemas.microsoft.com/office/powerpoint/2010/main" val="20074462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Rectangle 6"/>
          <p:cNvSpPr/>
          <p:nvPr/>
        </p:nvSpPr>
        <p:spPr>
          <a:xfrm>
            <a:off x="0" y="2"/>
            <a:ext cx="12192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800">
              <a:solidFill>
                <a:prstClr val="white"/>
              </a:solidFill>
            </a:endParaRPr>
          </a:p>
        </p:txBody>
      </p:sp>
    </p:spTree>
    <p:extLst>
      <p:ext uri="{BB962C8B-B14F-4D97-AF65-F5344CB8AC3E}">
        <p14:creationId xmlns:p14="http://schemas.microsoft.com/office/powerpoint/2010/main" val="289579123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6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6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0" y="2"/>
            <a:ext cx="12192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800">
              <a:solidFill>
                <a:prstClr val="white"/>
              </a:solidFill>
            </a:endParaRPr>
          </a:p>
        </p:txBody>
      </p:sp>
    </p:spTree>
    <p:extLst>
      <p:ext uri="{BB962C8B-B14F-4D97-AF65-F5344CB8AC3E}">
        <p14:creationId xmlns:p14="http://schemas.microsoft.com/office/powerpoint/2010/main" val="31983665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5EAEB-6C0E-4074-B32C-30554035E3C0}"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03078-E3F1-4CCC-B0DF-709CB1AB44B6}" type="slidenum">
              <a:rPr lang="en-US" smtClean="0"/>
              <a:t>‹#›</a:t>
            </a:fld>
            <a:endParaRPr lang="en-US"/>
          </a:p>
        </p:txBody>
      </p:sp>
    </p:spTree>
    <p:extLst>
      <p:ext uri="{BB962C8B-B14F-4D97-AF65-F5344CB8AC3E}">
        <p14:creationId xmlns:p14="http://schemas.microsoft.com/office/powerpoint/2010/main" val="15684495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2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9"/>
          <p:cNvSpPr/>
          <p:nvPr/>
        </p:nvSpPr>
        <p:spPr>
          <a:xfrm>
            <a:off x="0" y="2"/>
            <a:ext cx="12192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800">
              <a:solidFill>
                <a:prstClr val="white"/>
              </a:solidFill>
            </a:endParaRPr>
          </a:p>
        </p:txBody>
      </p:sp>
    </p:spTree>
    <p:extLst>
      <p:ext uri="{BB962C8B-B14F-4D97-AF65-F5344CB8AC3E}">
        <p14:creationId xmlns:p14="http://schemas.microsoft.com/office/powerpoint/2010/main" val="184944068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5"/>
          <p:cNvSpPr/>
          <p:nvPr/>
        </p:nvSpPr>
        <p:spPr>
          <a:xfrm>
            <a:off x="0" y="2"/>
            <a:ext cx="12192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800">
              <a:solidFill>
                <a:prstClr val="white"/>
              </a:solidFill>
            </a:endParaRPr>
          </a:p>
        </p:txBody>
      </p:sp>
    </p:spTree>
    <p:extLst>
      <p:ext uri="{BB962C8B-B14F-4D97-AF65-F5344CB8AC3E}">
        <p14:creationId xmlns:p14="http://schemas.microsoft.com/office/powerpoint/2010/main" val="42713047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2"/>
            <a:ext cx="12192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800">
              <a:solidFill>
                <a:prstClr val="white"/>
              </a:solidFill>
            </a:endParaRPr>
          </a:p>
        </p:txBody>
      </p:sp>
    </p:spTree>
    <p:extLst>
      <p:ext uri="{BB962C8B-B14F-4D97-AF65-F5344CB8AC3E}">
        <p14:creationId xmlns:p14="http://schemas.microsoft.com/office/powerpoint/2010/main" val="28465858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2/1/2017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3163561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2/1/2017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7942710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2/1/2017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9966092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solidFill>
                  <a:prstClr val="black">
                    <a:tint val="75000"/>
                  </a:prstClr>
                </a:solidFill>
              </a:rPr>
              <a:pPr/>
              <a:t>2/1/2017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F9F0C5-380F-41C2-899A-BAC0F0927E16}"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156517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rPr>
              <a:pPr/>
              <a:t>2/1/2017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8447715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rPr>
              <a:pPr/>
              <a:t>2/1/2017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5016521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rPr>
              <a:pPr/>
              <a:t>2/1/2017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641731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5EAEB-6C0E-4074-B32C-30554035E3C0}"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603078-E3F1-4CCC-B0DF-709CB1AB44B6}" type="slidenum">
              <a:rPr lang="en-US" smtClean="0"/>
              <a:t>‹#›</a:t>
            </a:fld>
            <a:endParaRPr lang="en-US"/>
          </a:p>
        </p:txBody>
      </p:sp>
    </p:spTree>
    <p:extLst>
      <p:ext uri="{BB962C8B-B14F-4D97-AF65-F5344CB8AC3E}">
        <p14:creationId xmlns:p14="http://schemas.microsoft.com/office/powerpoint/2010/main" val="23762653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solidFill>
                  <a:prstClr val="black">
                    <a:tint val="75000"/>
                  </a:prstClr>
                </a:solidFill>
              </a:rPr>
              <a:pPr/>
              <a:t>2/1/2017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3646868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2/1/2017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4110742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2/1/2017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8275199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2/1/2017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19717781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2/1/2017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2383175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2/1/2017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28225740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2/1/2017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9531519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solidFill>
                  <a:prstClr val="black">
                    <a:tint val="75000"/>
                  </a:prstClr>
                </a:solidFill>
              </a:rPr>
              <a:pPr/>
              <a:t>2/1/2017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6169317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2/1/2017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7981329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89467" y="6595534"/>
            <a:ext cx="48795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0" fontAlgn="base" hangingPunct="0">
              <a:spcBef>
                <a:spcPct val="0"/>
              </a:spcBef>
              <a:spcAft>
                <a:spcPct val="0"/>
              </a:spcAft>
              <a:defRPr/>
            </a:pPr>
            <a:r>
              <a:rPr lang="en-US" sz="1200" smtClean="0">
                <a:solidFill>
                  <a:srgbClr val="808080"/>
                </a:solidFill>
                <a:cs typeface="Arial" charset="0"/>
              </a:rPr>
              <a:t>Copyright © 2006 Pearson Education, Inc., publishing as Benjamin Cummings</a:t>
            </a:r>
          </a:p>
        </p:txBody>
      </p:sp>
      <p:sp>
        <p:nvSpPr>
          <p:cNvPr id="5" name="Rectangle 5"/>
          <p:cNvSpPr>
            <a:spLocks noChangeArrowheads="1"/>
          </p:cNvSpPr>
          <p:nvPr/>
        </p:nvSpPr>
        <p:spPr bwMode="auto">
          <a:xfrm flipV="1">
            <a:off x="1" y="0"/>
            <a:ext cx="12187767" cy="84667"/>
          </a:xfrm>
          <a:prstGeom prst="rect">
            <a:avLst/>
          </a:prstGeom>
          <a:gradFill rotWithShape="0">
            <a:gsLst>
              <a:gs pos="0">
                <a:srgbClr val="65CAE3"/>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fontAlgn="base">
              <a:spcBef>
                <a:spcPct val="0"/>
              </a:spcBef>
              <a:spcAft>
                <a:spcPct val="0"/>
              </a:spcAft>
              <a:defRPr/>
            </a:pPr>
            <a:endParaRPr lang="en-US" altLang="en-US" sz="3733" smtClean="0">
              <a:solidFill>
                <a:srgbClr val="000000"/>
              </a:solidFill>
            </a:endParaRPr>
          </a:p>
        </p:txBody>
      </p:sp>
      <p:pic>
        <p:nvPicPr>
          <p:cNvPr id="6" name="Picture 6" descr="coverma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auto">
          <a:xfrm>
            <a:off x="2161118" y="5888567"/>
            <a:ext cx="4895849"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r" eaLnBrk="0" fontAlgn="base" hangingPunct="0">
              <a:spcBef>
                <a:spcPct val="0"/>
              </a:spcBef>
              <a:spcAft>
                <a:spcPct val="0"/>
              </a:spcAft>
              <a:defRPr/>
            </a:pPr>
            <a:r>
              <a:rPr lang="en-US" sz="1867" smtClean="0">
                <a:solidFill>
                  <a:srgbClr val="000000"/>
                </a:solidFill>
                <a:latin typeface="Arial" charset="0"/>
                <a:cs typeface="Arial" charset="0"/>
              </a:rPr>
              <a:t>PowerPoint</a:t>
            </a:r>
            <a:r>
              <a:rPr lang="en-US" sz="1867" baseline="30000" smtClean="0">
                <a:solidFill>
                  <a:srgbClr val="000000"/>
                </a:solidFill>
                <a:latin typeface="Arial" charset="0"/>
                <a:cs typeface="Arial" charset="0"/>
              </a:rPr>
              <a:t>®</a:t>
            </a:r>
            <a:r>
              <a:rPr lang="en-US" sz="1867" smtClean="0">
                <a:solidFill>
                  <a:srgbClr val="000000"/>
                </a:solidFill>
                <a:latin typeface="Arial" charset="0"/>
                <a:cs typeface="Arial" charset="0"/>
              </a:rPr>
              <a:t> Slides prepared by </a:t>
            </a:r>
          </a:p>
          <a:p>
            <a:pPr algn="r" eaLnBrk="0" fontAlgn="base" hangingPunct="0">
              <a:spcBef>
                <a:spcPct val="0"/>
              </a:spcBef>
              <a:spcAft>
                <a:spcPct val="0"/>
              </a:spcAft>
              <a:defRPr/>
            </a:pPr>
            <a:r>
              <a:rPr lang="en-US" sz="1867" smtClean="0">
                <a:solidFill>
                  <a:srgbClr val="000000"/>
                </a:solidFill>
                <a:latin typeface="Arial" charset="0"/>
                <a:cs typeface="Arial" charset="0"/>
              </a:rPr>
              <a:t>Jay Withgott and Heidi Marcum</a:t>
            </a:r>
          </a:p>
        </p:txBody>
      </p:sp>
      <p:sp>
        <p:nvSpPr>
          <p:cNvPr id="8" name="Text Box 8"/>
          <p:cNvSpPr txBox="1">
            <a:spLocks noChangeArrowheads="1"/>
          </p:cNvSpPr>
          <p:nvPr/>
        </p:nvSpPr>
        <p:spPr bwMode="auto">
          <a:xfrm>
            <a:off x="855133" y="2133600"/>
            <a:ext cx="18501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0" fontAlgn="base" hangingPunct="0">
              <a:spcBef>
                <a:spcPct val="0"/>
              </a:spcBef>
              <a:spcAft>
                <a:spcPct val="0"/>
              </a:spcAft>
              <a:defRPr/>
            </a:pPr>
            <a:r>
              <a:rPr lang="en-US" sz="6400" b="1" smtClean="0">
                <a:solidFill>
                  <a:srgbClr val="009DCC"/>
                </a:solidFill>
                <a:cs typeface="Arial" charset="0"/>
              </a:rPr>
              <a:t>Ch 3</a:t>
            </a:r>
          </a:p>
        </p:txBody>
      </p:sp>
      <p:sp>
        <p:nvSpPr>
          <p:cNvPr id="9" name="Text Box 9"/>
          <p:cNvSpPr txBox="1">
            <a:spLocks noChangeArrowheads="1"/>
          </p:cNvSpPr>
          <p:nvPr/>
        </p:nvSpPr>
        <p:spPr bwMode="auto">
          <a:xfrm>
            <a:off x="874184" y="3401484"/>
            <a:ext cx="317401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0" fontAlgn="base" hangingPunct="0">
              <a:spcBef>
                <a:spcPct val="0"/>
              </a:spcBef>
              <a:spcAft>
                <a:spcPct val="0"/>
              </a:spcAft>
              <a:defRPr/>
            </a:pPr>
            <a:r>
              <a:rPr lang="en-US" sz="4267" b="1" smtClean="0">
                <a:solidFill>
                  <a:srgbClr val="009DCC"/>
                </a:solidFill>
                <a:cs typeface="Arial" charset="0"/>
              </a:rPr>
              <a:t>Chapter title</a:t>
            </a:r>
          </a:p>
        </p:txBody>
      </p:sp>
      <p:sp>
        <p:nvSpPr>
          <p:cNvPr id="10" name="Text Box 10"/>
          <p:cNvSpPr txBox="1">
            <a:spLocks noChangeArrowheads="1"/>
          </p:cNvSpPr>
          <p:nvPr/>
        </p:nvSpPr>
        <p:spPr bwMode="auto">
          <a:xfrm>
            <a:off x="1043518" y="4514851"/>
            <a:ext cx="15856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0" fontAlgn="base" hangingPunct="0">
              <a:spcBef>
                <a:spcPct val="0"/>
              </a:spcBef>
              <a:spcAft>
                <a:spcPct val="0"/>
              </a:spcAft>
              <a:defRPr/>
            </a:pPr>
            <a:r>
              <a:rPr lang="en-US" sz="3200" smtClean="0">
                <a:solidFill>
                  <a:srgbClr val="BD3B18"/>
                </a:solidFill>
                <a:cs typeface="Arial" charset="0"/>
              </a:rPr>
              <a:t>Part title</a:t>
            </a:r>
          </a:p>
        </p:txBody>
      </p:sp>
      <p:sp>
        <p:nvSpPr>
          <p:cNvPr id="11" name="Rectangle 11"/>
          <p:cNvSpPr>
            <a:spLocks noChangeArrowheads="1"/>
          </p:cNvSpPr>
          <p:nvPr userDrawn="1"/>
        </p:nvSpPr>
        <p:spPr bwMode="auto">
          <a:xfrm flipV="1">
            <a:off x="1" y="0"/>
            <a:ext cx="12187767" cy="84667"/>
          </a:xfrm>
          <a:prstGeom prst="rect">
            <a:avLst/>
          </a:prstGeom>
          <a:solidFill>
            <a:srgbClr val="68D0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fontAlgn="base">
              <a:spcBef>
                <a:spcPct val="0"/>
              </a:spcBef>
              <a:spcAft>
                <a:spcPct val="0"/>
              </a:spcAft>
              <a:defRPr/>
            </a:pPr>
            <a:endParaRPr lang="en-US" altLang="en-US" sz="3733" smtClean="0">
              <a:solidFill>
                <a:srgbClr val="000000"/>
              </a:solidFill>
            </a:endParaRPr>
          </a:p>
        </p:txBody>
      </p:sp>
      <p:sp>
        <p:nvSpPr>
          <p:cNvPr id="416770" name="Rectangle 2"/>
          <p:cNvSpPr>
            <a:spLocks noGrp="1" noChangeArrowheads="1"/>
          </p:cNvSpPr>
          <p:nvPr>
            <p:ph type="ctrTitle"/>
          </p:nvPr>
        </p:nvSpPr>
        <p:spPr>
          <a:xfrm>
            <a:off x="914400" y="2286002"/>
            <a:ext cx="10363200" cy="722249"/>
          </a:xfrm>
        </p:spPr>
        <p:txBody>
          <a:bodyPr/>
          <a:lstStyle>
            <a:lvl1pPr>
              <a:defRPr/>
            </a:lvl1pPr>
          </a:lstStyle>
          <a:p>
            <a:r>
              <a:rPr lang="en-US"/>
              <a:t>Click to edit Master title style</a:t>
            </a:r>
          </a:p>
        </p:txBody>
      </p:sp>
      <p:sp>
        <p:nvSpPr>
          <p:cNvPr id="416771" name="Rectangle 3"/>
          <p:cNvSpPr>
            <a:spLocks noGrp="1" noChangeArrowheads="1"/>
          </p:cNvSpPr>
          <p:nvPr>
            <p:ph type="subTitle" idx="1"/>
          </p:nvPr>
        </p:nvSpPr>
        <p:spPr>
          <a:xfrm>
            <a:off x="1828800" y="4457834"/>
            <a:ext cx="8534400" cy="609334"/>
          </a:xfrm>
        </p:spPr>
        <p:txBody>
          <a:bodyPr/>
          <a:lstStyle>
            <a:lvl1pPr marL="0" indent="0" algn="ctr">
              <a:buFont typeface="Times New Roman" pitchFamily="18" charset="0"/>
              <a:buNone/>
              <a:defRPr/>
            </a:lvl1pPr>
          </a:lstStyle>
          <a:p>
            <a:r>
              <a:rPr lang="en-US"/>
              <a:t>Click to edit Master subtitle style</a:t>
            </a:r>
          </a:p>
        </p:txBody>
      </p:sp>
    </p:spTree>
    <p:extLst>
      <p:ext uri="{BB962C8B-B14F-4D97-AF65-F5344CB8AC3E}">
        <p14:creationId xmlns:p14="http://schemas.microsoft.com/office/powerpoint/2010/main" val="46863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ppt_w/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ppt_x</p:attrName>
                                        </p:attrNameLst>
                                      </p:cBhvr>
                                      <p:tavLst>
                                        <p:tav tm="0">
                                          <p:val>
                                            <p:strVal val="#ppt_x-#ppt_w/2"/>
                                          </p:val>
                                        </p:tav>
                                        <p:tav tm="100000">
                                          <p:val>
                                            <p:strVal val="#ppt_x"/>
                                          </p:val>
                                        </p:tav>
                                      </p:tavLst>
                                    </p:anim>
                                    <p:anim calcmode="lin" valueType="num">
                                      <p:cBhvr>
                                        <p:cTn id="15" dur="500" fill="hold"/>
                                        <p:tgtEl>
                                          <p:spTgt spid="11"/>
                                        </p:tgtEl>
                                        <p:attrNameLst>
                                          <p:attrName>ppt_y</p:attrName>
                                        </p:attrNameLst>
                                      </p:cBhvr>
                                      <p:tavLst>
                                        <p:tav tm="0">
                                          <p:val>
                                            <p:strVal val="#ppt_y"/>
                                          </p:val>
                                        </p:tav>
                                        <p:tav tm="100000">
                                          <p:val>
                                            <p:strVal val="#ppt_y"/>
                                          </p:val>
                                        </p:tav>
                                      </p:tavLst>
                                    </p:anim>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5EAEB-6C0E-4074-B32C-30554035E3C0}" type="datetimeFigureOut">
              <a:rPr lang="en-US" smtClean="0"/>
              <a:t>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603078-E3F1-4CCC-B0DF-709CB1AB44B6}" type="slidenum">
              <a:rPr lang="en-US" smtClean="0"/>
              <a:t>‹#›</a:t>
            </a:fld>
            <a:endParaRPr lang="en-US"/>
          </a:p>
        </p:txBody>
      </p:sp>
    </p:spTree>
    <p:extLst>
      <p:ext uri="{BB962C8B-B14F-4D97-AF65-F5344CB8AC3E}">
        <p14:creationId xmlns:p14="http://schemas.microsoft.com/office/powerpoint/2010/main" val="40856253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46187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805623"/>
          </a:xfrm>
        </p:spPr>
        <p:txBody>
          <a:bodyPr/>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3945171"/>
            <a:ext cx="10363200" cy="461729"/>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smtClean="0"/>
              <a:t>Click to edit Master text styles</a:t>
            </a:r>
          </a:p>
        </p:txBody>
      </p:sp>
    </p:spTree>
    <p:extLst>
      <p:ext uri="{BB962C8B-B14F-4D97-AF65-F5344CB8AC3E}">
        <p14:creationId xmlns:p14="http://schemas.microsoft.com/office/powerpoint/2010/main" val="18795687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6118" y="1951698"/>
            <a:ext cx="5757333" cy="329115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16651" y="1951698"/>
            <a:ext cx="5757333" cy="329115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62481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0"/>
            <a:ext cx="10972800" cy="72224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165369"/>
            <a:ext cx="5386917" cy="100950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712176"/>
            <a:ext cx="5386917" cy="2876685"/>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165369"/>
            <a:ext cx="5389033" cy="100950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712176"/>
            <a:ext cx="5389033" cy="2876685"/>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59523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41462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36505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532289"/>
            <a:ext cx="4011084" cy="90281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1320120"/>
            <a:ext cx="6815667" cy="375897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3605167"/>
            <a:ext cx="4011084" cy="350930"/>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Tree>
    <p:extLst>
      <p:ext uri="{BB962C8B-B14F-4D97-AF65-F5344CB8AC3E}">
        <p14:creationId xmlns:p14="http://schemas.microsoft.com/office/powerpoint/2010/main" val="597537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15934"/>
            <a:ext cx="7315200" cy="451405"/>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2328510"/>
            <a:ext cx="7315200" cy="683329"/>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smtClean="0"/>
          </a:p>
        </p:txBody>
      </p:sp>
      <p:sp>
        <p:nvSpPr>
          <p:cNvPr id="4" name="Text Placeholder 3"/>
          <p:cNvSpPr>
            <a:spLocks noGrp="1"/>
          </p:cNvSpPr>
          <p:nvPr>
            <p:ph type="body" sz="half" idx="2"/>
          </p:nvPr>
        </p:nvSpPr>
        <p:spPr>
          <a:xfrm>
            <a:off x="2389717" y="5594303"/>
            <a:ext cx="7315200" cy="350930"/>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Tree>
    <p:extLst>
      <p:ext uri="{BB962C8B-B14F-4D97-AF65-F5344CB8AC3E}">
        <p14:creationId xmlns:p14="http://schemas.microsoft.com/office/powerpoint/2010/main" val="11335039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461101" y="1783446"/>
            <a:ext cx="7307898" cy="36276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09779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529360" y="180976"/>
            <a:ext cx="1444626" cy="4765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87269" y="180976"/>
            <a:ext cx="4722896" cy="4765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1077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5EAEB-6C0E-4074-B32C-30554035E3C0}" type="datetimeFigureOut">
              <a:rPr lang="en-US" smtClean="0"/>
              <a:t>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603078-E3F1-4CCC-B0DF-709CB1AB44B6}" type="slidenum">
              <a:rPr lang="en-US" smtClean="0"/>
              <a:t>‹#›</a:t>
            </a:fld>
            <a:endParaRPr lang="en-US"/>
          </a:p>
        </p:txBody>
      </p:sp>
    </p:spTree>
    <p:extLst>
      <p:ext uri="{BB962C8B-B14F-4D97-AF65-F5344CB8AC3E}">
        <p14:creationId xmlns:p14="http://schemas.microsoft.com/office/powerpoint/2010/main" val="3253177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5EAEB-6C0E-4074-B32C-30554035E3C0}" type="datetimeFigureOut">
              <a:rPr lang="en-US" smtClean="0"/>
              <a:t>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603078-E3F1-4CCC-B0DF-709CB1AB44B6}" type="slidenum">
              <a:rPr lang="en-US" smtClean="0"/>
              <a:t>‹#›</a:t>
            </a:fld>
            <a:endParaRPr lang="en-US"/>
          </a:p>
        </p:txBody>
      </p:sp>
    </p:spTree>
    <p:extLst>
      <p:ext uri="{BB962C8B-B14F-4D97-AF65-F5344CB8AC3E}">
        <p14:creationId xmlns:p14="http://schemas.microsoft.com/office/powerpoint/2010/main" val="1958118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5EAEB-6C0E-4074-B32C-30554035E3C0}"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603078-E3F1-4CCC-B0DF-709CB1AB44B6}" type="slidenum">
              <a:rPr lang="en-US" smtClean="0"/>
              <a:t>‹#›</a:t>
            </a:fld>
            <a:endParaRPr lang="en-US"/>
          </a:p>
        </p:txBody>
      </p:sp>
    </p:spTree>
    <p:extLst>
      <p:ext uri="{BB962C8B-B14F-4D97-AF65-F5344CB8AC3E}">
        <p14:creationId xmlns:p14="http://schemas.microsoft.com/office/powerpoint/2010/main" val="4236535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5EAEB-6C0E-4074-B32C-30554035E3C0}"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603078-E3F1-4CCC-B0DF-709CB1AB44B6}" type="slidenum">
              <a:rPr lang="en-US" smtClean="0"/>
              <a:t>‹#›</a:t>
            </a:fld>
            <a:endParaRPr lang="en-US"/>
          </a:p>
        </p:txBody>
      </p:sp>
    </p:spTree>
    <p:extLst>
      <p:ext uri="{BB962C8B-B14F-4D97-AF65-F5344CB8AC3E}">
        <p14:creationId xmlns:p14="http://schemas.microsoft.com/office/powerpoint/2010/main" val="782595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5.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F5EAEB-6C0E-4074-B32C-30554035E3C0}" type="datetimeFigureOut">
              <a:rPr lang="en-US" smtClean="0"/>
              <a:t>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03078-E3F1-4CCC-B0DF-709CB1AB44B6}" type="slidenum">
              <a:rPr lang="en-US" smtClean="0"/>
              <a:t>‹#›</a:t>
            </a:fld>
            <a:endParaRPr lang="en-US"/>
          </a:p>
        </p:txBody>
      </p:sp>
    </p:spTree>
    <p:extLst>
      <p:ext uri="{BB962C8B-B14F-4D97-AF65-F5344CB8AC3E}">
        <p14:creationId xmlns:p14="http://schemas.microsoft.com/office/powerpoint/2010/main" val="4118796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1193" y="225315"/>
            <a:ext cx="11799371" cy="1075362"/>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91193" y="1300678"/>
            <a:ext cx="11799371" cy="4825486"/>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8"/>
          <p:cNvSpPr>
            <a:spLocks noChangeArrowheads="1"/>
          </p:cNvSpPr>
          <p:nvPr userDrawn="1"/>
        </p:nvSpPr>
        <p:spPr bwMode="auto">
          <a:xfrm>
            <a:off x="1" y="6580189"/>
            <a:ext cx="198323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fontAlgn="base">
              <a:spcBef>
                <a:spcPct val="50000"/>
              </a:spcBef>
              <a:spcAft>
                <a:spcPct val="0"/>
              </a:spcAft>
              <a:defRPr/>
            </a:pPr>
            <a:r>
              <a:rPr lang="en-US" sz="1000" dirty="0" smtClean="0">
                <a:solidFill>
                  <a:prstClr val="black"/>
                </a:solidFill>
                <a:latin typeface="Arial" panose="020B0604020202020204" pitchFamily="34" charset="0"/>
              </a:rPr>
              <a:t>© 2014 Pearson Education, Inc.</a:t>
            </a:r>
          </a:p>
        </p:txBody>
      </p:sp>
    </p:spTree>
    <p:extLst>
      <p:ext uri="{BB962C8B-B14F-4D97-AF65-F5344CB8AC3E}">
        <p14:creationId xmlns:p14="http://schemas.microsoft.com/office/powerpoint/2010/main" val="612393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iming>
    <p:tnLst>
      <p:par>
        <p:cTn id="1" dur="indefinite" restart="never" nodeType="tmRoot"/>
      </p:par>
    </p:tnLst>
  </p:timing>
  <p:txStyles>
    <p:titleStyle>
      <a:lvl1pPr algn="l" defTabSz="457200" rtl="0" eaLnBrk="1" latinLnBrk="0" hangingPunct="1">
        <a:spcBef>
          <a:spcPct val="0"/>
        </a:spcBef>
        <a:buNone/>
        <a:defRPr sz="3000" b="1" kern="1200">
          <a:solidFill>
            <a:srgbClr val="4373B7"/>
          </a:solidFill>
          <a:latin typeface="+mj-lt"/>
          <a:ea typeface="+mj-ea"/>
          <a:cs typeface="+mj-cs"/>
        </a:defRPr>
      </a:lvl1pPr>
    </p:titleStyle>
    <p:bodyStyle>
      <a:lvl1pPr marL="342900" indent="-342900" algn="l" defTabSz="457200" rtl="0" eaLnBrk="1" latinLnBrk="0" hangingPunct="1">
        <a:spcBef>
          <a:spcPts val="1000"/>
        </a:spcBef>
        <a:buClr>
          <a:srgbClr val="4373B7"/>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ts val="1000"/>
        </a:spcBef>
        <a:buClr>
          <a:srgbClr val="4373B7"/>
        </a:buClr>
        <a:buFont typeface="Wingdings" charset="2"/>
        <a:buChar char="§"/>
        <a:defRPr sz="2600" kern="1200">
          <a:solidFill>
            <a:schemeClr val="tx1"/>
          </a:solidFill>
          <a:latin typeface="+mn-lt"/>
          <a:ea typeface="+mn-ea"/>
          <a:cs typeface="+mn-cs"/>
        </a:defRPr>
      </a:lvl2pPr>
      <a:lvl3pPr marL="1143000" indent="-228600" algn="l" defTabSz="457200" rtl="0" eaLnBrk="1" latinLnBrk="0" hangingPunct="1">
        <a:spcBef>
          <a:spcPts val="1000"/>
        </a:spcBef>
        <a:buClr>
          <a:srgbClr val="4373B7"/>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4pPr>
      <a:lvl5pPr marL="20574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1193" y="225315"/>
            <a:ext cx="11799371" cy="1075362"/>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91193" y="1300678"/>
            <a:ext cx="11799371" cy="4825486"/>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8"/>
          <p:cNvSpPr>
            <a:spLocks noChangeArrowheads="1"/>
          </p:cNvSpPr>
          <p:nvPr userDrawn="1"/>
        </p:nvSpPr>
        <p:spPr bwMode="auto">
          <a:xfrm>
            <a:off x="1" y="6580189"/>
            <a:ext cx="198323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fontAlgn="base">
              <a:spcBef>
                <a:spcPct val="50000"/>
              </a:spcBef>
              <a:spcAft>
                <a:spcPct val="0"/>
              </a:spcAft>
              <a:defRPr/>
            </a:pPr>
            <a:r>
              <a:rPr lang="en-US" sz="1000" dirty="0" smtClean="0">
                <a:solidFill>
                  <a:prstClr val="black"/>
                </a:solidFill>
                <a:latin typeface="Arial" panose="020B0604020202020204" pitchFamily="34" charset="0"/>
              </a:rPr>
              <a:t>© 2014 Pearson Education, Inc.</a:t>
            </a:r>
          </a:p>
        </p:txBody>
      </p:sp>
    </p:spTree>
    <p:extLst>
      <p:ext uri="{BB962C8B-B14F-4D97-AF65-F5344CB8AC3E}">
        <p14:creationId xmlns:p14="http://schemas.microsoft.com/office/powerpoint/2010/main" val="237159705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iming>
    <p:tnLst>
      <p:par>
        <p:cTn id="1" dur="indefinite" restart="never" nodeType="tmRoot"/>
      </p:par>
    </p:tnLst>
  </p:timing>
  <p:txStyles>
    <p:titleStyle>
      <a:lvl1pPr algn="l" defTabSz="457200" rtl="0" eaLnBrk="1" latinLnBrk="0" hangingPunct="1">
        <a:spcBef>
          <a:spcPct val="0"/>
        </a:spcBef>
        <a:buNone/>
        <a:defRPr sz="3000" b="1" kern="1200">
          <a:solidFill>
            <a:srgbClr val="4373B7"/>
          </a:solidFill>
          <a:latin typeface="+mj-lt"/>
          <a:ea typeface="+mj-ea"/>
          <a:cs typeface="+mj-cs"/>
        </a:defRPr>
      </a:lvl1pPr>
    </p:titleStyle>
    <p:bodyStyle>
      <a:lvl1pPr marL="342900" indent="-342900" algn="l" defTabSz="457200" rtl="0" eaLnBrk="1" latinLnBrk="0" hangingPunct="1">
        <a:spcBef>
          <a:spcPts val="1000"/>
        </a:spcBef>
        <a:buClr>
          <a:srgbClr val="4373B7"/>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ts val="1000"/>
        </a:spcBef>
        <a:buClr>
          <a:srgbClr val="4373B7"/>
        </a:buClr>
        <a:buFont typeface="Wingdings" charset="2"/>
        <a:buChar char="§"/>
        <a:defRPr sz="2600" kern="1200">
          <a:solidFill>
            <a:schemeClr val="tx1"/>
          </a:solidFill>
          <a:latin typeface="+mn-lt"/>
          <a:ea typeface="+mn-ea"/>
          <a:cs typeface="+mn-cs"/>
        </a:defRPr>
      </a:lvl2pPr>
      <a:lvl3pPr marL="1143000" indent="-228600" algn="l" defTabSz="457200" rtl="0" eaLnBrk="1" latinLnBrk="0" hangingPunct="1">
        <a:spcBef>
          <a:spcPts val="1000"/>
        </a:spcBef>
        <a:buClr>
          <a:srgbClr val="4373B7"/>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4pPr>
      <a:lvl5pPr marL="20574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1193" y="225315"/>
            <a:ext cx="11799371" cy="1075362"/>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91193" y="1300678"/>
            <a:ext cx="11799371" cy="4825486"/>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8"/>
          <p:cNvSpPr>
            <a:spLocks noChangeArrowheads="1"/>
          </p:cNvSpPr>
          <p:nvPr userDrawn="1"/>
        </p:nvSpPr>
        <p:spPr bwMode="auto">
          <a:xfrm>
            <a:off x="1" y="6580189"/>
            <a:ext cx="198323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fontAlgn="base">
              <a:spcBef>
                <a:spcPct val="50000"/>
              </a:spcBef>
              <a:spcAft>
                <a:spcPct val="0"/>
              </a:spcAft>
              <a:defRPr/>
            </a:pPr>
            <a:r>
              <a:rPr lang="en-US" sz="1000" dirty="0" smtClean="0">
                <a:solidFill>
                  <a:prstClr val="black"/>
                </a:solidFill>
                <a:latin typeface="Arial" panose="020B0604020202020204" pitchFamily="34" charset="0"/>
              </a:rPr>
              <a:t>© 2014 Pearson Education, Inc.</a:t>
            </a:r>
          </a:p>
        </p:txBody>
      </p:sp>
    </p:spTree>
    <p:extLst>
      <p:ext uri="{BB962C8B-B14F-4D97-AF65-F5344CB8AC3E}">
        <p14:creationId xmlns:p14="http://schemas.microsoft.com/office/powerpoint/2010/main" val="106753754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iming>
    <p:tnLst>
      <p:par>
        <p:cTn id="1" dur="indefinite" restart="never" nodeType="tmRoot"/>
      </p:par>
    </p:tnLst>
  </p:timing>
  <p:txStyles>
    <p:titleStyle>
      <a:lvl1pPr algn="l" defTabSz="457200" rtl="0" eaLnBrk="1" latinLnBrk="0" hangingPunct="1">
        <a:spcBef>
          <a:spcPct val="0"/>
        </a:spcBef>
        <a:buNone/>
        <a:defRPr sz="3000" b="1" kern="1200">
          <a:solidFill>
            <a:srgbClr val="4373B7"/>
          </a:solidFill>
          <a:latin typeface="+mj-lt"/>
          <a:ea typeface="+mj-ea"/>
          <a:cs typeface="+mj-cs"/>
        </a:defRPr>
      </a:lvl1pPr>
    </p:titleStyle>
    <p:bodyStyle>
      <a:lvl1pPr marL="342900" indent="-342900" algn="l" defTabSz="457200" rtl="0" eaLnBrk="1" latinLnBrk="0" hangingPunct="1">
        <a:spcBef>
          <a:spcPts val="1000"/>
        </a:spcBef>
        <a:buClr>
          <a:srgbClr val="4373B7"/>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ts val="1000"/>
        </a:spcBef>
        <a:buClr>
          <a:srgbClr val="4373B7"/>
        </a:buClr>
        <a:buFont typeface="Wingdings" charset="2"/>
        <a:buChar char="§"/>
        <a:defRPr sz="2600" kern="1200">
          <a:solidFill>
            <a:schemeClr val="tx1"/>
          </a:solidFill>
          <a:latin typeface="+mn-lt"/>
          <a:ea typeface="+mn-ea"/>
          <a:cs typeface="+mn-cs"/>
        </a:defRPr>
      </a:lvl2pPr>
      <a:lvl3pPr marL="1143000" indent="-228600" algn="l" defTabSz="457200" rtl="0" eaLnBrk="1" latinLnBrk="0" hangingPunct="1">
        <a:spcBef>
          <a:spcPts val="1000"/>
        </a:spcBef>
        <a:buClr>
          <a:srgbClr val="4373B7"/>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4pPr>
      <a:lvl5pPr marL="20574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dirty="0">
                <a:solidFill>
                  <a:prstClr val="black">
                    <a:tint val="75000"/>
                  </a:prstClr>
                </a:solidFill>
              </a:rPr>
              <a:pPr defTabSz="457200"/>
              <a:t>2/1/2017</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D57F1E4F-1CFF-5643-939E-217C01CDF565}" type="slidenum">
              <a:rPr lang="en-US" dirty="0">
                <a:solidFill>
                  <a:srgbClr val="90C226"/>
                </a:solidFill>
              </a:rPr>
              <a:pPr defTabSz="457200"/>
              <a:t>‹#›</a:t>
            </a:fld>
            <a:endParaRPr lang="en-US" dirty="0">
              <a:solidFill>
                <a:srgbClr val="90C226"/>
              </a:solidFill>
            </a:endParaRPr>
          </a:p>
        </p:txBody>
      </p:sp>
    </p:spTree>
    <p:extLst>
      <p:ext uri="{BB962C8B-B14F-4D97-AF65-F5344CB8AC3E}">
        <p14:creationId xmlns:p14="http://schemas.microsoft.com/office/powerpoint/2010/main" val="26353898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7717" y="182033"/>
            <a:ext cx="11580283" cy="72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56117" y="1784352"/>
            <a:ext cx="11717867" cy="3625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5749" name="Rectangle 5"/>
          <p:cNvSpPr>
            <a:spLocks noChangeArrowheads="1"/>
          </p:cNvSpPr>
          <p:nvPr/>
        </p:nvSpPr>
        <p:spPr bwMode="auto">
          <a:xfrm flipV="1">
            <a:off x="1" y="0"/>
            <a:ext cx="12187767" cy="84667"/>
          </a:xfrm>
          <a:prstGeom prst="rect">
            <a:avLst/>
          </a:prstGeom>
          <a:gradFill rotWithShape="1">
            <a:gsLst>
              <a:gs pos="0">
                <a:srgbClr val="05AAE5"/>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fontAlgn="base">
              <a:spcBef>
                <a:spcPct val="0"/>
              </a:spcBef>
              <a:spcAft>
                <a:spcPct val="0"/>
              </a:spcAft>
              <a:defRPr/>
            </a:pPr>
            <a:endParaRPr lang="en-US" altLang="en-US" sz="3733" smtClean="0">
              <a:solidFill>
                <a:srgbClr val="000000"/>
              </a:solidFill>
            </a:endParaRPr>
          </a:p>
        </p:txBody>
      </p:sp>
      <p:sp>
        <p:nvSpPr>
          <p:cNvPr id="415750" name="Rectangle 6"/>
          <p:cNvSpPr>
            <a:spLocks noChangeArrowheads="1"/>
          </p:cNvSpPr>
          <p:nvPr userDrawn="1"/>
        </p:nvSpPr>
        <p:spPr bwMode="auto">
          <a:xfrm flipV="1">
            <a:off x="1" y="0"/>
            <a:ext cx="12187767" cy="84667"/>
          </a:xfrm>
          <a:prstGeom prst="rect">
            <a:avLst/>
          </a:prstGeom>
          <a:gradFill rotWithShape="1">
            <a:gsLst>
              <a:gs pos="0">
                <a:srgbClr val="05AAE5"/>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fontAlgn="base">
              <a:spcBef>
                <a:spcPct val="0"/>
              </a:spcBef>
              <a:spcAft>
                <a:spcPct val="0"/>
              </a:spcAft>
              <a:defRPr/>
            </a:pPr>
            <a:endParaRPr lang="en-US" altLang="en-US" sz="3733" smtClean="0">
              <a:solidFill>
                <a:srgbClr val="000000"/>
              </a:solidFill>
            </a:endParaRPr>
          </a:p>
        </p:txBody>
      </p:sp>
      <p:sp>
        <p:nvSpPr>
          <p:cNvPr id="1030" name="Rectangle 9"/>
          <p:cNvSpPr>
            <a:spLocks noChangeArrowheads="1"/>
          </p:cNvSpPr>
          <p:nvPr userDrawn="1"/>
        </p:nvSpPr>
        <p:spPr bwMode="auto">
          <a:xfrm>
            <a:off x="4775201" y="6553200"/>
            <a:ext cx="2586093" cy="297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fontAlgn="base">
              <a:spcBef>
                <a:spcPct val="0"/>
              </a:spcBef>
              <a:spcAft>
                <a:spcPct val="0"/>
              </a:spcAft>
              <a:defRPr/>
            </a:pPr>
            <a:r>
              <a:rPr lang="en-US" altLang="en-US" sz="1333" smtClean="0">
                <a:solidFill>
                  <a:srgbClr val="000000"/>
                </a:solidFill>
                <a:latin typeface="Arial" charset="0"/>
              </a:rPr>
              <a:t>© 2011 Pearson Education, Inc.</a:t>
            </a:r>
          </a:p>
        </p:txBody>
      </p:sp>
    </p:spTree>
    <p:extLst>
      <p:ext uri="{BB962C8B-B14F-4D97-AF65-F5344CB8AC3E}">
        <p14:creationId xmlns:p14="http://schemas.microsoft.com/office/powerpoint/2010/main" val="174504863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415749"/>
                                        </p:tgtEl>
                                        <p:attrNameLst>
                                          <p:attrName>style.visibility</p:attrName>
                                        </p:attrNameLst>
                                      </p:cBhvr>
                                      <p:to>
                                        <p:strVal val="visible"/>
                                      </p:to>
                                    </p:set>
                                    <p:anim calcmode="lin" valueType="num">
                                      <p:cBhvr>
                                        <p:cTn id="7" dur="500" fill="hold"/>
                                        <p:tgtEl>
                                          <p:spTgt spid="415749"/>
                                        </p:tgtEl>
                                        <p:attrNameLst>
                                          <p:attrName>ppt_x</p:attrName>
                                        </p:attrNameLst>
                                      </p:cBhvr>
                                      <p:tavLst>
                                        <p:tav tm="0">
                                          <p:val>
                                            <p:strVal val="#ppt_x-#ppt_w/2"/>
                                          </p:val>
                                        </p:tav>
                                        <p:tav tm="100000">
                                          <p:val>
                                            <p:strVal val="#ppt_x"/>
                                          </p:val>
                                        </p:tav>
                                      </p:tavLst>
                                    </p:anim>
                                    <p:anim calcmode="lin" valueType="num">
                                      <p:cBhvr>
                                        <p:cTn id="8" dur="500" fill="hold"/>
                                        <p:tgtEl>
                                          <p:spTgt spid="415749"/>
                                        </p:tgtEl>
                                        <p:attrNameLst>
                                          <p:attrName>ppt_y</p:attrName>
                                        </p:attrNameLst>
                                      </p:cBhvr>
                                      <p:tavLst>
                                        <p:tav tm="0">
                                          <p:val>
                                            <p:strVal val="#ppt_y"/>
                                          </p:val>
                                        </p:tav>
                                        <p:tav tm="100000">
                                          <p:val>
                                            <p:strVal val="#ppt_y"/>
                                          </p:val>
                                        </p:tav>
                                      </p:tavLst>
                                    </p:anim>
                                    <p:anim calcmode="lin" valueType="num">
                                      <p:cBhvr>
                                        <p:cTn id="9" dur="500" fill="hold"/>
                                        <p:tgtEl>
                                          <p:spTgt spid="415749"/>
                                        </p:tgtEl>
                                        <p:attrNameLst>
                                          <p:attrName>ppt_w</p:attrName>
                                        </p:attrNameLst>
                                      </p:cBhvr>
                                      <p:tavLst>
                                        <p:tav tm="0">
                                          <p:val>
                                            <p:fltVal val="0"/>
                                          </p:val>
                                        </p:tav>
                                        <p:tav tm="100000">
                                          <p:val>
                                            <p:strVal val="#ppt_w"/>
                                          </p:val>
                                        </p:tav>
                                      </p:tavLst>
                                    </p:anim>
                                    <p:anim calcmode="lin" valueType="num">
                                      <p:cBhvr>
                                        <p:cTn id="10" dur="500" fill="hold"/>
                                        <p:tgtEl>
                                          <p:spTgt spid="415749"/>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415750"/>
                                        </p:tgtEl>
                                        <p:attrNameLst>
                                          <p:attrName>style.visibility</p:attrName>
                                        </p:attrNameLst>
                                      </p:cBhvr>
                                      <p:to>
                                        <p:strVal val="visible"/>
                                      </p:to>
                                    </p:set>
                                    <p:anim calcmode="lin" valueType="num">
                                      <p:cBhvr>
                                        <p:cTn id="14" dur="500" fill="hold"/>
                                        <p:tgtEl>
                                          <p:spTgt spid="415750"/>
                                        </p:tgtEl>
                                        <p:attrNameLst>
                                          <p:attrName>ppt_x</p:attrName>
                                        </p:attrNameLst>
                                      </p:cBhvr>
                                      <p:tavLst>
                                        <p:tav tm="0">
                                          <p:val>
                                            <p:strVal val="#ppt_x-#ppt_w/2"/>
                                          </p:val>
                                        </p:tav>
                                        <p:tav tm="100000">
                                          <p:val>
                                            <p:strVal val="#ppt_x"/>
                                          </p:val>
                                        </p:tav>
                                      </p:tavLst>
                                    </p:anim>
                                    <p:anim calcmode="lin" valueType="num">
                                      <p:cBhvr>
                                        <p:cTn id="15" dur="500" fill="hold"/>
                                        <p:tgtEl>
                                          <p:spTgt spid="415750"/>
                                        </p:tgtEl>
                                        <p:attrNameLst>
                                          <p:attrName>ppt_y</p:attrName>
                                        </p:attrNameLst>
                                      </p:cBhvr>
                                      <p:tavLst>
                                        <p:tav tm="0">
                                          <p:val>
                                            <p:strVal val="#ppt_y"/>
                                          </p:val>
                                        </p:tav>
                                        <p:tav tm="100000">
                                          <p:val>
                                            <p:strVal val="#ppt_y"/>
                                          </p:val>
                                        </p:tav>
                                      </p:tavLst>
                                    </p:anim>
                                    <p:anim calcmode="lin" valueType="num">
                                      <p:cBhvr>
                                        <p:cTn id="16" dur="500" fill="hold"/>
                                        <p:tgtEl>
                                          <p:spTgt spid="415750"/>
                                        </p:tgtEl>
                                        <p:attrNameLst>
                                          <p:attrName>ppt_w</p:attrName>
                                        </p:attrNameLst>
                                      </p:cBhvr>
                                      <p:tavLst>
                                        <p:tav tm="0">
                                          <p:val>
                                            <p:fltVal val="0"/>
                                          </p:val>
                                        </p:tav>
                                        <p:tav tm="100000">
                                          <p:val>
                                            <p:strVal val="#ppt_w"/>
                                          </p:val>
                                        </p:tav>
                                      </p:tavLst>
                                    </p:anim>
                                    <p:anim calcmode="lin" valueType="num">
                                      <p:cBhvr>
                                        <p:cTn id="17" dur="500" fill="hold"/>
                                        <p:tgtEl>
                                          <p:spTgt spid="4157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9" grpId="0" animBg="1"/>
      <p:bldP spid="415750" grpId="0" animBg="1"/>
    </p:bldLst>
  </p:timing>
  <p:txStyles>
    <p:titleStyle>
      <a:lvl1pPr algn="l" rtl="0" eaLnBrk="0" fontAlgn="base" hangingPunct="0">
        <a:lnSpc>
          <a:spcPct val="110000"/>
        </a:lnSpc>
        <a:spcBef>
          <a:spcPct val="0"/>
        </a:spcBef>
        <a:spcAft>
          <a:spcPct val="0"/>
        </a:spcAft>
        <a:defRPr sz="4267" b="1">
          <a:solidFill>
            <a:srgbClr val="003399"/>
          </a:solidFill>
          <a:latin typeface="+mj-lt"/>
          <a:ea typeface="+mj-ea"/>
          <a:cs typeface="+mj-cs"/>
        </a:defRPr>
      </a:lvl1pPr>
      <a:lvl2pPr algn="l" rtl="0" eaLnBrk="0" fontAlgn="base" hangingPunct="0">
        <a:lnSpc>
          <a:spcPct val="110000"/>
        </a:lnSpc>
        <a:spcBef>
          <a:spcPct val="0"/>
        </a:spcBef>
        <a:spcAft>
          <a:spcPct val="0"/>
        </a:spcAft>
        <a:defRPr sz="4267" b="1">
          <a:solidFill>
            <a:srgbClr val="003399"/>
          </a:solidFill>
          <a:latin typeface="Arial" charset="0"/>
        </a:defRPr>
      </a:lvl2pPr>
      <a:lvl3pPr algn="l" rtl="0" eaLnBrk="0" fontAlgn="base" hangingPunct="0">
        <a:lnSpc>
          <a:spcPct val="110000"/>
        </a:lnSpc>
        <a:spcBef>
          <a:spcPct val="0"/>
        </a:spcBef>
        <a:spcAft>
          <a:spcPct val="0"/>
        </a:spcAft>
        <a:defRPr sz="4267" b="1">
          <a:solidFill>
            <a:srgbClr val="003399"/>
          </a:solidFill>
          <a:latin typeface="Arial" charset="0"/>
        </a:defRPr>
      </a:lvl3pPr>
      <a:lvl4pPr algn="l" rtl="0" eaLnBrk="0" fontAlgn="base" hangingPunct="0">
        <a:lnSpc>
          <a:spcPct val="110000"/>
        </a:lnSpc>
        <a:spcBef>
          <a:spcPct val="0"/>
        </a:spcBef>
        <a:spcAft>
          <a:spcPct val="0"/>
        </a:spcAft>
        <a:defRPr sz="4267" b="1">
          <a:solidFill>
            <a:srgbClr val="003399"/>
          </a:solidFill>
          <a:latin typeface="Arial" charset="0"/>
        </a:defRPr>
      </a:lvl4pPr>
      <a:lvl5pPr algn="l" rtl="0" eaLnBrk="0" fontAlgn="base" hangingPunct="0">
        <a:lnSpc>
          <a:spcPct val="110000"/>
        </a:lnSpc>
        <a:spcBef>
          <a:spcPct val="0"/>
        </a:spcBef>
        <a:spcAft>
          <a:spcPct val="0"/>
        </a:spcAft>
        <a:defRPr sz="4267" b="1">
          <a:solidFill>
            <a:srgbClr val="003399"/>
          </a:solidFill>
          <a:latin typeface="Arial" charset="0"/>
        </a:defRPr>
      </a:lvl5pPr>
      <a:lvl6pPr marL="609585" algn="l" rtl="0" fontAlgn="base">
        <a:lnSpc>
          <a:spcPct val="110000"/>
        </a:lnSpc>
        <a:spcBef>
          <a:spcPct val="0"/>
        </a:spcBef>
        <a:spcAft>
          <a:spcPct val="0"/>
        </a:spcAft>
        <a:defRPr sz="4267" b="1">
          <a:solidFill>
            <a:srgbClr val="003399"/>
          </a:solidFill>
          <a:latin typeface="Arial" charset="0"/>
        </a:defRPr>
      </a:lvl6pPr>
      <a:lvl7pPr marL="1219170" algn="l" rtl="0" fontAlgn="base">
        <a:lnSpc>
          <a:spcPct val="110000"/>
        </a:lnSpc>
        <a:spcBef>
          <a:spcPct val="0"/>
        </a:spcBef>
        <a:spcAft>
          <a:spcPct val="0"/>
        </a:spcAft>
        <a:defRPr sz="4267" b="1">
          <a:solidFill>
            <a:srgbClr val="003399"/>
          </a:solidFill>
          <a:latin typeface="Arial" charset="0"/>
        </a:defRPr>
      </a:lvl7pPr>
      <a:lvl8pPr marL="1828754" algn="l" rtl="0" fontAlgn="base">
        <a:lnSpc>
          <a:spcPct val="110000"/>
        </a:lnSpc>
        <a:spcBef>
          <a:spcPct val="0"/>
        </a:spcBef>
        <a:spcAft>
          <a:spcPct val="0"/>
        </a:spcAft>
        <a:defRPr sz="4267" b="1">
          <a:solidFill>
            <a:srgbClr val="003399"/>
          </a:solidFill>
          <a:latin typeface="Arial" charset="0"/>
        </a:defRPr>
      </a:lvl8pPr>
      <a:lvl9pPr marL="2438339" algn="l" rtl="0" fontAlgn="base">
        <a:lnSpc>
          <a:spcPct val="110000"/>
        </a:lnSpc>
        <a:spcBef>
          <a:spcPct val="0"/>
        </a:spcBef>
        <a:spcAft>
          <a:spcPct val="0"/>
        </a:spcAft>
        <a:defRPr sz="4267" b="1">
          <a:solidFill>
            <a:srgbClr val="003399"/>
          </a:solidFill>
          <a:latin typeface="Arial" charset="0"/>
        </a:defRPr>
      </a:lvl9pPr>
    </p:titleStyle>
    <p:bodyStyle>
      <a:lvl1pPr marL="457189" indent="-457189" algn="l" rtl="0" eaLnBrk="0" fontAlgn="base" hangingPunct="0">
        <a:lnSpc>
          <a:spcPct val="90000"/>
        </a:lnSpc>
        <a:spcBef>
          <a:spcPct val="40000"/>
        </a:spcBef>
        <a:spcAft>
          <a:spcPct val="0"/>
        </a:spcAft>
        <a:buClr>
          <a:srgbClr val="006600"/>
        </a:buClr>
        <a:buFont typeface="Times New Roman" panose="02020603050405020304" pitchFamily="18" charset="0"/>
        <a:buChar char="•"/>
        <a:defRPr sz="3733">
          <a:solidFill>
            <a:schemeClr val="tx1"/>
          </a:solidFill>
          <a:latin typeface="+mn-lt"/>
          <a:ea typeface="+mn-ea"/>
          <a:cs typeface="+mn-cs"/>
        </a:defRPr>
      </a:lvl1pPr>
      <a:lvl2pPr marL="990575" indent="-380990" algn="l" rtl="0" eaLnBrk="0" fontAlgn="base" hangingPunct="0">
        <a:lnSpc>
          <a:spcPct val="90000"/>
        </a:lnSpc>
        <a:spcBef>
          <a:spcPct val="40000"/>
        </a:spcBef>
        <a:spcAft>
          <a:spcPct val="0"/>
        </a:spcAft>
        <a:buClr>
          <a:schemeClr val="accent2"/>
        </a:buClr>
        <a:buFont typeface="Times" panose="02020603050405020304" pitchFamily="18" charset="0"/>
        <a:buChar char="-"/>
        <a:defRPr sz="3733">
          <a:solidFill>
            <a:schemeClr val="tx1"/>
          </a:solidFill>
          <a:latin typeface="+mn-lt"/>
        </a:defRPr>
      </a:lvl2pPr>
      <a:lvl3pPr marL="1523962" indent="-304792" algn="l" rtl="0" eaLnBrk="0" fontAlgn="base" hangingPunct="0">
        <a:lnSpc>
          <a:spcPct val="90000"/>
        </a:lnSpc>
        <a:spcBef>
          <a:spcPct val="40000"/>
        </a:spcBef>
        <a:spcAft>
          <a:spcPct val="0"/>
        </a:spcAft>
        <a:buClr>
          <a:schemeClr val="accent2"/>
        </a:buClr>
        <a:buFont typeface="Times New Roman" panose="02020603050405020304" pitchFamily="18" charset="0"/>
        <a:buChar char="-"/>
        <a:defRPr sz="3733">
          <a:solidFill>
            <a:schemeClr val="tx1"/>
          </a:solidFill>
          <a:latin typeface="+mn-lt"/>
        </a:defRPr>
      </a:lvl3pPr>
      <a:lvl4pPr marL="2133547" indent="-304792" algn="l" rtl="0" eaLnBrk="0" fontAlgn="base" hangingPunct="0">
        <a:lnSpc>
          <a:spcPct val="90000"/>
        </a:lnSpc>
        <a:spcBef>
          <a:spcPct val="40000"/>
        </a:spcBef>
        <a:spcAft>
          <a:spcPct val="0"/>
        </a:spcAft>
        <a:buClr>
          <a:schemeClr val="accent2"/>
        </a:buClr>
        <a:buFont typeface="Times New Roman" panose="02020603050405020304" pitchFamily="18" charset="0"/>
        <a:buChar char="-"/>
        <a:defRPr sz="3733">
          <a:solidFill>
            <a:schemeClr val="tx1"/>
          </a:solidFill>
          <a:latin typeface="+mn-lt"/>
        </a:defRPr>
      </a:lvl4pPr>
      <a:lvl5pPr marL="2743131" indent="-304792" algn="l" rtl="0" eaLnBrk="0" fontAlgn="base" hangingPunct="0">
        <a:lnSpc>
          <a:spcPct val="90000"/>
        </a:lnSpc>
        <a:spcBef>
          <a:spcPct val="40000"/>
        </a:spcBef>
        <a:spcAft>
          <a:spcPct val="0"/>
        </a:spcAft>
        <a:buClr>
          <a:schemeClr val="accent2"/>
        </a:buClr>
        <a:buFont typeface="Times New Roman" panose="02020603050405020304" pitchFamily="18" charset="0"/>
        <a:buChar char="-"/>
        <a:defRPr sz="3733">
          <a:solidFill>
            <a:schemeClr val="tx1"/>
          </a:solidFill>
          <a:latin typeface="+mn-lt"/>
        </a:defRPr>
      </a:lvl5pPr>
      <a:lvl6pPr marL="3352716" indent="-304792" algn="l" rtl="0" fontAlgn="base">
        <a:lnSpc>
          <a:spcPct val="90000"/>
        </a:lnSpc>
        <a:spcBef>
          <a:spcPct val="40000"/>
        </a:spcBef>
        <a:spcAft>
          <a:spcPct val="0"/>
        </a:spcAft>
        <a:buClr>
          <a:schemeClr val="accent2"/>
        </a:buClr>
        <a:buFont typeface="Times New Roman" pitchFamily="18" charset="0"/>
        <a:buChar char="-"/>
        <a:defRPr sz="3733">
          <a:solidFill>
            <a:schemeClr val="tx1"/>
          </a:solidFill>
          <a:latin typeface="+mn-lt"/>
        </a:defRPr>
      </a:lvl6pPr>
      <a:lvl7pPr marL="3962301" indent="-304792" algn="l" rtl="0" fontAlgn="base">
        <a:lnSpc>
          <a:spcPct val="90000"/>
        </a:lnSpc>
        <a:spcBef>
          <a:spcPct val="40000"/>
        </a:spcBef>
        <a:spcAft>
          <a:spcPct val="0"/>
        </a:spcAft>
        <a:buClr>
          <a:schemeClr val="accent2"/>
        </a:buClr>
        <a:buFont typeface="Times New Roman" pitchFamily="18" charset="0"/>
        <a:buChar char="-"/>
        <a:defRPr sz="3733">
          <a:solidFill>
            <a:schemeClr val="tx1"/>
          </a:solidFill>
          <a:latin typeface="+mn-lt"/>
        </a:defRPr>
      </a:lvl7pPr>
      <a:lvl8pPr marL="4571886" indent="-304792" algn="l" rtl="0" fontAlgn="base">
        <a:lnSpc>
          <a:spcPct val="90000"/>
        </a:lnSpc>
        <a:spcBef>
          <a:spcPct val="40000"/>
        </a:spcBef>
        <a:spcAft>
          <a:spcPct val="0"/>
        </a:spcAft>
        <a:buClr>
          <a:schemeClr val="accent2"/>
        </a:buClr>
        <a:buFont typeface="Times New Roman" pitchFamily="18" charset="0"/>
        <a:buChar char="-"/>
        <a:defRPr sz="3733">
          <a:solidFill>
            <a:schemeClr val="tx1"/>
          </a:solidFill>
          <a:latin typeface="+mn-lt"/>
        </a:defRPr>
      </a:lvl8pPr>
      <a:lvl9pPr marL="5181470" indent="-304792" algn="l" rtl="0" fontAlgn="base">
        <a:lnSpc>
          <a:spcPct val="90000"/>
        </a:lnSpc>
        <a:spcBef>
          <a:spcPct val="40000"/>
        </a:spcBef>
        <a:spcAft>
          <a:spcPct val="0"/>
        </a:spcAft>
        <a:buClr>
          <a:schemeClr val="accent2"/>
        </a:buClr>
        <a:buFont typeface="Times New Roman" pitchFamily="18" charset="0"/>
        <a:buChar char="-"/>
        <a:defRPr sz="37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0.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0850" y="1648884"/>
            <a:ext cx="7766936" cy="1646302"/>
          </a:xfrm>
        </p:spPr>
        <p:txBody>
          <a:bodyPr/>
          <a:lstStyle/>
          <a:p>
            <a:r>
              <a:rPr lang="en-US" dirty="0" smtClean="0">
                <a:solidFill>
                  <a:srgbClr val="0070C0"/>
                </a:solidFill>
              </a:rPr>
              <a:t>Degradation </a:t>
            </a:r>
            <a:r>
              <a:rPr lang="en-US" dirty="0">
                <a:solidFill>
                  <a:srgbClr val="0070C0"/>
                </a:solidFill>
              </a:rPr>
              <a:t>of the Earth's Life-Support System</a:t>
            </a:r>
          </a:p>
        </p:txBody>
      </p:sp>
      <p:sp>
        <p:nvSpPr>
          <p:cNvPr id="3" name="Subtitle 2"/>
          <p:cNvSpPr>
            <a:spLocks noGrp="1"/>
          </p:cNvSpPr>
          <p:nvPr>
            <p:ph type="subTitle" idx="1"/>
          </p:nvPr>
        </p:nvSpPr>
        <p:spPr>
          <a:xfrm>
            <a:off x="237067" y="932983"/>
            <a:ext cx="1610783" cy="1096899"/>
          </a:xfrm>
        </p:spPr>
        <p:txBody>
          <a:bodyPr>
            <a:normAutofit/>
          </a:bodyPr>
          <a:lstStyle/>
          <a:p>
            <a:r>
              <a:rPr lang="en-US" sz="2800" dirty="0" smtClean="0">
                <a:solidFill>
                  <a:schemeClr val="tx1"/>
                </a:solidFill>
              </a:rPr>
              <a:t>Class 6</a:t>
            </a:r>
            <a:endParaRPr lang="en-US" sz="2800" dirty="0">
              <a:solidFill>
                <a:schemeClr val="tx1"/>
              </a:solidFill>
            </a:endParaRPr>
          </a:p>
        </p:txBody>
      </p:sp>
      <p:sp>
        <p:nvSpPr>
          <p:cNvPr id="4" name="TextBox 3"/>
          <p:cNvSpPr txBox="1"/>
          <p:nvPr/>
        </p:nvSpPr>
        <p:spPr>
          <a:xfrm>
            <a:off x="738544" y="4311650"/>
            <a:ext cx="8749242" cy="1569660"/>
          </a:xfrm>
          <a:prstGeom prst="rect">
            <a:avLst/>
          </a:prstGeom>
          <a:noFill/>
        </p:spPr>
        <p:txBody>
          <a:bodyPr wrap="square" rtlCol="0">
            <a:spAutoFit/>
          </a:bodyPr>
          <a:lstStyle/>
          <a:p>
            <a:r>
              <a:rPr lang="en-US" sz="2400" u="sng" spc="-60" dirty="0" smtClean="0">
                <a:solidFill>
                  <a:srgbClr val="000000"/>
                </a:solidFill>
                <a:latin typeface="Arial"/>
                <a:cs typeface="Arial"/>
              </a:rPr>
              <a:t>Content</a:t>
            </a:r>
            <a:r>
              <a:rPr lang="en-US" sz="2400" spc="-60" dirty="0" smtClean="0">
                <a:solidFill>
                  <a:srgbClr val="000000"/>
                </a:solidFill>
                <a:latin typeface="Arial"/>
                <a:cs typeface="Arial"/>
              </a:rPr>
              <a:t>:</a:t>
            </a:r>
          </a:p>
          <a:p>
            <a:pPr marL="342900" indent="-342900">
              <a:buFont typeface="Arial" panose="020B0604020202020204" pitchFamily="34" charset="0"/>
              <a:buChar char="•"/>
            </a:pPr>
            <a:r>
              <a:rPr lang="en-US" sz="2400" spc="-60" dirty="0" smtClean="0">
                <a:solidFill>
                  <a:srgbClr val="000000"/>
                </a:solidFill>
                <a:latin typeface="Arial"/>
                <a:cs typeface="Arial"/>
              </a:rPr>
              <a:t>Crossing the Planetary Boundaries</a:t>
            </a:r>
          </a:p>
          <a:p>
            <a:pPr marL="342900" indent="-342900">
              <a:buFont typeface="Arial" panose="020B0604020202020204" pitchFamily="34" charset="0"/>
              <a:buChar char="•"/>
            </a:pPr>
            <a:r>
              <a:rPr lang="en-US" sz="2400" spc="-60" dirty="0" smtClean="0">
                <a:solidFill>
                  <a:srgbClr val="000000"/>
                </a:solidFill>
                <a:latin typeface="Arial"/>
                <a:cs typeface="Arial"/>
              </a:rPr>
              <a:t>The </a:t>
            </a:r>
            <a:r>
              <a:rPr lang="en-US" sz="2400" spc="30" dirty="0">
                <a:solidFill>
                  <a:srgbClr val="000000"/>
                </a:solidFill>
                <a:latin typeface="Arial"/>
                <a:cs typeface="Arial"/>
              </a:rPr>
              <a:t>Life-Support </a:t>
            </a:r>
            <a:r>
              <a:rPr lang="en-US" sz="2400" spc="-20" dirty="0">
                <a:solidFill>
                  <a:srgbClr val="000000"/>
                </a:solidFill>
                <a:latin typeface="Arial"/>
                <a:cs typeface="Arial"/>
              </a:rPr>
              <a:t>System: </a:t>
            </a:r>
            <a:r>
              <a:rPr lang="en-US" sz="2400" spc="10" dirty="0">
                <a:solidFill>
                  <a:srgbClr val="000000"/>
                </a:solidFill>
                <a:latin typeface="Arial"/>
                <a:cs typeface="Arial"/>
              </a:rPr>
              <a:t>Ecosystem </a:t>
            </a:r>
            <a:r>
              <a:rPr lang="en-US" sz="2400" spc="10" dirty="0" smtClean="0">
                <a:solidFill>
                  <a:srgbClr val="000000"/>
                </a:solidFill>
                <a:latin typeface="Arial"/>
                <a:cs typeface="Arial"/>
              </a:rPr>
              <a:t>Services, </a:t>
            </a:r>
            <a:r>
              <a:rPr lang="en-US" sz="2400" spc="-20" dirty="0" smtClean="0">
                <a:solidFill>
                  <a:srgbClr val="000000"/>
                </a:solidFill>
                <a:latin typeface="Arial"/>
                <a:cs typeface="Arial"/>
              </a:rPr>
              <a:t>Essential Biogeochemical Cycles </a:t>
            </a:r>
            <a:r>
              <a:rPr lang="en-US" sz="2400" spc="80" dirty="0" smtClean="0">
                <a:solidFill>
                  <a:srgbClr val="000000"/>
                </a:solidFill>
                <a:latin typeface="Arial"/>
                <a:cs typeface="Arial"/>
              </a:rPr>
              <a:t>and </a:t>
            </a:r>
            <a:r>
              <a:rPr lang="en-US" sz="2400" spc="65" dirty="0">
                <a:solidFill>
                  <a:srgbClr val="000000"/>
                </a:solidFill>
                <a:latin typeface="Arial"/>
                <a:cs typeface="Arial"/>
              </a:rPr>
              <a:t>Feedback</a:t>
            </a:r>
            <a:r>
              <a:rPr lang="en-US" sz="2400" spc="35" dirty="0">
                <a:solidFill>
                  <a:srgbClr val="000000"/>
                </a:solidFill>
                <a:latin typeface="Arial"/>
                <a:cs typeface="Arial"/>
              </a:rPr>
              <a:t> </a:t>
            </a:r>
            <a:r>
              <a:rPr lang="en-US" sz="2400" spc="55" dirty="0">
                <a:solidFill>
                  <a:srgbClr val="000000"/>
                </a:solidFill>
                <a:latin typeface="Arial"/>
                <a:cs typeface="Arial"/>
              </a:rPr>
              <a:t>Loops</a:t>
            </a:r>
            <a:endParaRPr lang="en-US" sz="2400" dirty="0"/>
          </a:p>
        </p:txBody>
      </p:sp>
    </p:spTree>
    <p:extLst>
      <p:ext uri="{BB962C8B-B14F-4D97-AF65-F5344CB8AC3E}">
        <p14:creationId xmlns:p14="http://schemas.microsoft.com/office/powerpoint/2010/main" val="2279053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71513"/>
            <a:ext cx="11692272" cy="5032375"/>
          </a:xfrm>
        </p:spPr>
        <p:txBody>
          <a:bodyPr>
            <a:noAutofit/>
          </a:bodyPr>
          <a:lstStyle/>
          <a:p>
            <a:pPr marL="0" indent="0">
              <a:buNone/>
            </a:pPr>
            <a:r>
              <a:rPr lang="en-US" dirty="0" smtClean="0">
                <a:latin typeface="Times New Roman" panose="02020603050405020304" pitchFamily="18" charset="0"/>
                <a:cs typeface="Times New Roman" panose="02020603050405020304" pitchFamily="18" charset="0"/>
              </a:rPr>
              <a:t>The global carbon cycle has been disturbed by about 13% compared to the pre-industrial era -- as opposed to 100% or more for nitrogen, phosphorous, and sulfur cycles (</a:t>
            </a:r>
            <a:r>
              <a:rPr lang="en-US" dirty="0" err="1" smtClean="0">
                <a:latin typeface="Times New Roman" panose="02020603050405020304" pitchFamily="18" charset="0"/>
                <a:cs typeface="Times New Roman" panose="02020603050405020304" pitchFamily="18" charset="0"/>
              </a:rPr>
              <a:t>Falkowski</a:t>
            </a:r>
            <a:r>
              <a:rPr lang="en-US" dirty="0" smtClean="0">
                <a:latin typeface="Times New Roman" panose="02020603050405020304" pitchFamily="18" charset="0"/>
                <a:cs typeface="Times New Roman" panose="02020603050405020304" pitchFamily="18" charset="0"/>
              </a:rPr>
              <a:t> et al. 2000</a:t>
            </a:r>
            <a:r>
              <a:rPr lang="en-US" dirty="0">
                <a:latin typeface="Times New Roman" panose="02020603050405020304" pitchFamily="18" charset="0"/>
                <a:cs typeface="Times New Roman" panose="02020603050405020304" pitchFamily="18" charset="0"/>
              </a:rPr>
              <a:t>). BUT it has been enough to lead to the global climate </a:t>
            </a:r>
            <a:r>
              <a:rPr lang="en-US" dirty="0" smtClean="0">
                <a:latin typeface="Times New Roman" panose="02020603050405020304" pitchFamily="18" charset="0"/>
                <a:cs typeface="Times New Roman" panose="02020603050405020304" pitchFamily="18" charset="0"/>
              </a:rPr>
              <a:t>change!</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a:t>
            </a:r>
            <a:r>
              <a:rPr lang="en-US" u="sng" dirty="0" smtClean="0">
                <a:latin typeface="Times New Roman" panose="02020603050405020304" pitchFamily="18" charset="0"/>
                <a:cs typeface="Times New Roman" panose="02020603050405020304" pitchFamily="18" charset="0"/>
              </a:rPr>
              <a:t>Main Carbon Sinks</a:t>
            </a:r>
            <a:r>
              <a:rPr lang="en-US" dirty="0" smtClean="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Forest</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Ocean</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Soil</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Rectangle 4" descr="G5_01:Users:gtk:Desktop:Untitled-12"/>
          <p:cNvSpPr>
            <a:spLocks noChangeArrowheads="1"/>
          </p:cNvSpPr>
          <p:nvPr/>
        </p:nvSpPr>
        <p:spPr bwMode="auto">
          <a:xfrm>
            <a:off x="1524000" y="0"/>
            <a:ext cx="9144000" cy="671513"/>
          </a:xfrm>
          <a:prstGeom prst="rect">
            <a:avLst/>
          </a:prstGeom>
          <a:blipFill dpi="0" rotWithShape="0">
            <a:blip r:embed="rId2"/>
            <a:srcRect/>
            <a:stretch>
              <a:fillRect/>
            </a:stretch>
          </a:blipFill>
          <a:ln>
            <a:noFill/>
          </a:ln>
          <a:extLst>
            <a:ext uri="{91240B29-F687-4F45-9708-019B960494DF}">
              <a14:hiddenLine xmlns:a14="http://schemas.microsoft.com/office/drawing/2010/main" w="50800">
                <a:solidFill>
                  <a:srgbClr val="000000"/>
                </a:solidFill>
                <a:miter lim="800000"/>
                <a:headEnd/>
                <a:tailEnd/>
              </a14:hiddenLine>
            </a:ext>
          </a:extLst>
        </p:spPr>
        <p:txBody>
          <a:bodyPr lIns="182880" tIns="91440" rIns="182880" bIns="9144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endParaRPr lang="en-US" altLang="en-US" sz="3200" b="1">
              <a:solidFill>
                <a:srgbClr val="333399"/>
              </a:solidFill>
              <a:latin typeface="Arial" charset="0"/>
            </a:endParaRPr>
          </a:p>
        </p:txBody>
      </p:sp>
      <p:sp>
        <p:nvSpPr>
          <p:cNvPr id="5" name="Title 1"/>
          <p:cNvSpPr txBox="1">
            <a:spLocks/>
          </p:cNvSpPr>
          <p:nvPr/>
        </p:nvSpPr>
        <p:spPr>
          <a:xfrm>
            <a:off x="4067866" y="147846"/>
            <a:ext cx="7772400" cy="443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t" anchorCtr="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spcAft>
                <a:spcPct val="0"/>
              </a:spcAft>
            </a:pPr>
            <a:r>
              <a:rPr lang="en-US" altLang="en-US" sz="3200" b="1" dirty="0" smtClean="0">
                <a:solidFill>
                  <a:srgbClr val="333399"/>
                </a:solidFill>
              </a:rPr>
              <a:t>Carbon Cycle</a:t>
            </a:r>
          </a:p>
        </p:txBody>
      </p:sp>
      <p:pic>
        <p:nvPicPr>
          <p:cNvPr id="2" name="Picture 1"/>
          <p:cNvPicPr>
            <a:picLocks noChangeAspect="1"/>
          </p:cNvPicPr>
          <p:nvPr/>
        </p:nvPicPr>
        <p:blipFill>
          <a:blip r:embed="rId3"/>
          <a:stretch>
            <a:fillRect/>
          </a:stretch>
        </p:blipFill>
        <p:spPr>
          <a:xfrm>
            <a:off x="4841399" y="2207234"/>
            <a:ext cx="7350601" cy="4650766"/>
          </a:xfrm>
          <a:prstGeom prst="rect">
            <a:avLst/>
          </a:prstGeom>
        </p:spPr>
      </p:pic>
    </p:spTree>
    <p:extLst>
      <p:ext uri="{BB962C8B-B14F-4D97-AF65-F5344CB8AC3E}">
        <p14:creationId xmlns:p14="http://schemas.microsoft.com/office/powerpoint/2010/main" val="368190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txBox="1">
            <a:spLocks/>
          </p:cNvSpPr>
          <p:nvPr/>
        </p:nvSpPr>
        <p:spPr bwMode="auto">
          <a:xfrm>
            <a:off x="304800" y="154517"/>
            <a:ext cx="7772400" cy="443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fontAlgn="base">
              <a:lnSpc>
                <a:spcPct val="90000"/>
              </a:lnSpc>
              <a:spcBef>
                <a:spcPct val="0"/>
              </a:spcBef>
              <a:spcAft>
                <a:spcPct val="0"/>
              </a:spcAft>
            </a:pPr>
            <a:r>
              <a:rPr lang="en-US" altLang="en-US" sz="3200" b="1">
                <a:solidFill>
                  <a:srgbClr val="333399"/>
                </a:solidFill>
                <a:latin typeface="Arial" panose="020B0604020202020204" pitchFamily="34" charset="0"/>
              </a:rPr>
              <a:t>Nitrogen Cycle</a:t>
            </a:r>
          </a:p>
        </p:txBody>
      </p:sp>
      <p:pic>
        <p:nvPicPr>
          <p:cNvPr id="43011" name="Picture 2" descr="https://upload.wikimedia.org/wikipedia/commons/thumb/f/fe/Nitrogen_Cycle.svg/800px-Nitrogen_Cycl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2727" y="914400"/>
            <a:ext cx="7906573" cy="593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rved Up Arrow 1"/>
          <p:cNvSpPr/>
          <p:nvPr/>
        </p:nvSpPr>
        <p:spPr>
          <a:xfrm rot="16698542">
            <a:off x="4522259" y="3476626"/>
            <a:ext cx="3577167" cy="1318684"/>
          </a:xfrm>
          <a:prstGeom prst="curvedUpArrow">
            <a:avLst>
              <a:gd name="adj1" fmla="val 25000"/>
              <a:gd name="adj2" fmla="val 50000"/>
              <a:gd name="adj3" fmla="val 19061"/>
            </a:avLst>
          </a:prstGeom>
          <a:noFill/>
          <a:ln w="3810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b="1">
              <a:ln w="22225">
                <a:solidFill>
                  <a:srgbClr val="333399"/>
                </a:solidFill>
                <a:prstDash val="solid"/>
              </a:ln>
              <a:solidFill>
                <a:srgbClr val="333399">
                  <a:lumMod val="40000"/>
                  <a:lumOff val="60000"/>
                </a:srgbClr>
              </a:solidFill>
            </a:endParaRPr>
          </a:p>
        </p:txBody>
      </p:sp>
      <p:sp>
        <p:nvSpPr>
          <p:cNvPr id="43013" name="TextBox 2"/>
          <p:cNvSpPr txBox="1">
            <a:spLocks noChangeArrowheads="1"/>
          </p:cNvSpPr>
          <p:nvPr/>
        </p:nvSpPr>
        <p:spPr bwMode="auto">
          <a:xfrm>
            <a:off x="101599" y="787400"/>
            <a:ext cx="3999345" cy="532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342900" indent="-342900" fontAlgn="base">
              <a:lnSpc>
                <a:spcPct val="90000"/>
              </a:lnSpc>
              <a:spcBef>
                <a:spcPts val="1600"/>
              </a:spcBef>
              <a:spcAft>
                <a:spcPct val="0"/>
              </a:spcAft>
              <a:buFont typeface="Arial" panose="020B0604020202020204" pitchFamily="34" charset="0"/>
              <a:buChar char="•"/>
            </a:pPr>
            <a:r>
              <a:rPr lang="en-US" altLang="en-US" sz="2400" dirty="0">
                <a:solidFill>
                  <a:srgbClr val="000000"/>
                </a:solidFill>
              </a:rPr>
              <a:t>Plants take up inorganic nitrogen from the environment and build protein molecules which are later eaten by consumers.</a:t>
            </a:r>
          </a:p>
          <a:p>
            <a:pPr marL="342900" indent="-342900" fontAlgn="base">
              <a:lnSpc>
                <a:spcPct val="90000"/>
              </a:lnSpc>
              <a:spcBef>
                <a:spcPts val="1600"/>
              </a:spcBef>
              <a:spcAft>
                <a:spcPct val="0"/>
              </a:spcAft>
              <a:buFont typeface="Arial" panose="020B0604020202020204" pitchFamily="34" charset="0"/>
              <a:buChar char="•"/>
            </a:pPr>
            <a:r>
              <a:rPr lang="en-US" altLang="en-US" sz="2400" dirty="0">
                <a:solidFill>
                  <a:srgbClr val="000000"/>
                </a:solidFill>
              </a:rPr>
              <a:t>Nitrogen-fixing bacteria change nitrogen to a more useful form by combining it with hydrogen to make ammonia.  Other bacteria convert ammonia to nitrites and nitrates, which can be taken up by plants to make proteins.</a:t>
            </a:r>
          </a:p>
          <a:p>
            <a:pPr eaLnBrk="0" fontAlgn="base" hangingPunct="0">
              <a:spcBef>
                <a:spcPct val="0"/>
              </a:spcBef>
              <a:spcAft>
                <a:spcPct val="0"/>
              </a:spcAft>
            </a:pPr>
            <a:endParaRPr lang="en-US" altLang="en-US" sz="2400" dirty="0">
              <a:solidFill>
                <a:srgbClr val="000000"/>
              </a:solidFill>
            </a:endParaRPr>
          </a:p>
        </p:txBody>
      </p:sp>
    </p:spTree>
    <p:extLst>
      <p:ext uri="{BB962C8B-B14F-4D97-AF65-F5344CB8AC3E}">
        <p14:creationId xmlns:p14="http://schemas.microsoft.com/office/powerpoint/2010/main" val="2787534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228600" y="1322952"/>
            <a:ext cx="10998200" cy="4648132"/>
          </a:xfrm>
        </p:spPr>
        <p:txBody>
          <a:bodyPr/>
          <a:lstStyle/>
          <a:p>
            <a:r>
              <a:rPr lang="en-US" altLang="en-US" sz="2667" dirty="0"/>
              <a:t>N</a:t>
            </a:r>
            <a:r>
              <a:rPr lang="en-US" altLang="en-US" sz="2667" baseline="-25000" dirty="0"/>
              <a:t>2</a:t>
            </a:r>
            <a:r>
              <a:rPr lang="en-US" altLang="en-US" sz="2667" dirty="0"/>
              <a:t> makes up </a:t>
            </a:r>
            <a:r>
              <a:rPr lang="en-US" altLang="en-US" sz="2667" dirty="0" smtClean="0"/>
              <a:t>78% </a:t>
            </a:r>
            <a:r>
              <a:rPr lang="en-US" altLang="en-US" sz="2667" dirty="0"/>
              <a:t>of the atmosphere, </a:t>
            </a:r>
            <a:r>
              <a:rPr lang="en-US" altLang="en-US" sz="2667" dirty="0">
                <a:sym typeface="Wingdings" panose="05000000000000000000" pitchFamily="2" charset="2"/>
              </a:rPr>
              <a:t> </a:t>
            </a:r>
            <a:r>
              <a:rPr lang="en-US" altLang="en-US" sz="2667" i="1" dirty="0"/>
              <a:t>only</a:t>
            </a:r>
            <a:r>
              <a:rPr lang="en-US" altLang="en-US" sz="2667" dirty="0"/>
              <a:t> made available to organisms through nitrogen fixation by cyanobacteria, nitrogen-fixing bacteria and algae</a:t>
            </a:r>
          </a:p>
          <a:p>
            <a:r>
              <a:rPr lang="en-US" altLang="en-US" sz="2667" dirty="0" smtClean="0"/>
              <a:t>Since 1945, industrial agriculture, industry and automobile emission have more than </a:t>
            </a:r>
            <a:r>
              <a:rPr lang="en-US" altLang="en-US" sz="2667" b="1" dirty="0" smtClean="0"/>
              <a:t>doubled</a:t>
            </a:r>
            <a:r>
              <a:rPr lang="en-US" altLang="en-US" sz="2667" dirty="0" smtClean="0"/>
              <a:t> N in circulation </a:t>
            </a:r>
          </a:p>
          <a:p>
            <a:r>
              <a:rPr lang="en-US" altLang="en-US" sz="2667" b="1" dirty="0" smtClean="0"/>
              <a:t>80 </a:t>
            </a:r>
            <a:r>
              <a:rPr lang="en-US" altLang="en-US" sz="2667" b="1" dirty="0"/>
              <a:t>million tons </a:t>
            </a:r>
            <a:r>
              <a:rPr lang="en-US" altLang="en-US" sz="2667" dirty="0"/>
              <a:t>of nitrogen every year are fixed artificially by industry to be used as fertilizer </a:t>
            </a:r>
            <a:r>
              <a:rPr lang="en-US" altLang="en-US" sz="2667" dirty="0">
                <a:sym typeface="Wingdings" panose="05000000000000000000" pitchFamily="2" charset="2"/>
              </a:rPr>
              <a:t> </a:t>
            </a:r>
            <a:r>
              <a:rPr lang="en-US" altLang="en-US" sz="2667" dirty="0"/>
              <a:t>nutrient overload, </a:t>
            </a:r>
            <a:r>
              <a:rPr lang="en-US" altLang="en-US" sz="2667" b="1" dirty="0"/>
              <a:t>eutrophication</a:t>
            </a:r>
            <a:r>
              <a:rPr lang="en-US" altLang="en-US" sz="2667" dirty="0"/>
              <a:t>, and elimination of oxygen in water bodies (</a:t>
            </a:r>
            <a:r>
              <a:rPr lang="en-US" altLang="en-US" sz="2667" b="1" dirty="0"/>
              <a:t>hypoxia</a:t>
            </a:r>
            <a:r>
              <a:rPr lang="en-US" altLang="en-US" sz="2667" dirty="0"/>
              <a:t>). </a:t>
            </a:r>
          </a:p>
          <a:p>
            <a:r>
              <a:rPr lang="en-US" altLang="en-US" sz="2667" dirty="0"/>
              <a:t>Nitrogen oxides (N</a:t>
            </a:r>
            <a:r>
              <a:rPr lang="en-US" altLang="en-US" sz="2667" baseline="-25000" dirty="0"/>
              <a:t>2</a:t>
            </a:r>
            <a:r>
              <a:rPr lang="en-US" altLang="en-US" sz="2667" dirty="0"/>
              <a:t>O</a:t>
            </a:r>
            <a:r>
              <a:rPr lang="en-US" altLang="en-US" sz="2667" dirty="0" smtClean="0"/>
              <a:t>) regularly </a:t>
            </a:r>
            <a:r>
              <a:rPr lang="en-US" altLang="en-US" sz="2667" dirty="0"/>
              <a:t>produced as a result of fossil fuel combustion </a:t>
            </a:r>
            <a:r>
              <a:rPr lang="en-US" altLang="en-US" sz="2667" dirty="0">
                <a:sym typeface="Wingdings" panose="05000000000000000000" pitchFamily="2" charset="2"/>
              </a:rPr>
              <a:t> </a:t>
            </a:r>
            <a:r>
              <a:rPr lang="en-US" altLang="en-US" sz="2667" dirty="0"/>
              <a:t>potent greenhouse gases that increase global warming and also lead to smog, breakdown of the ozone layer, and acid rain</a:t>
            </a:r>
          </a:p>
        </p:txBody>
      </p:sp>
      <p:sp>
        <p:nvSpPr>
          <p:cNvPr id="44035" name="Title 1"/>
          <p:cNvSpPr txBox="1">
            <a:spLocks/>
          </p:cNvSpPr>
          <p:nvPr/>
        </p:nvSpPr>
        <p:spPr bwMode="auto">
          <a:xfrm>
            <a:off x="3541184" y="148167"/>
            <a:ext cx="6036733" cy="443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fontAlgn="base">
              <a:lnSpc>
                <a:spcPct val="90000"/>
              </a:lnSpc>
              <a:spcBef>
                <a:spcPct val="0"/>
              </a:spcBef>
              <a:spcAft>
                <a:spcPct val="0"/>
              </a:spcAft>
            </a:pPr>
            <a:r>
              <a:rPr lang="en-US" altLang="en-US" sz="3200" b="1">
                <a:solidFill>
                  <a:srgbClr val="333399"/>
                </a:solidFill>
                <a:latin typeface="Arial" panose="020B0604020202020204" pitchFamily="34" charset="0"/>
              </a:rPr>
              <a:t>Nitrogen Cycle</a:t>
            </a:r>
          </a:p>
        </p:txBody>
      </p:sp>
    </p:spTree>
    <p:extLst>
      <p:ext uri="{BB962C8B-B14F-4D97-AF65-F5344CB8AC3E}">
        <p14:creationId xmlns:p14="http://schemas.microsoft.com/office/powerpoint/2010/main" val="4047706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txBox="1">
            <a:spLocks/>
          </p:cNvSpPr>
          <p:nvPr/>
        </p:nvSpPr>
        <p:spPr bwMode="auto">
          <a:xfrm>
            <a:off x="3149600" y="76200"/>
            <a:ext cx="5649384" cy="443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fontAlgn="base">
              <a:lnSpc>
                <a:spcPct val="90000"/>
              </a:lnSpc>
              <a:spcBef>
                <a:spcPct val="0"/>
              </a:spcBef>
              <a:spcAft>
                <a:spcPct val="0"/>
              </a:spcAft>
            </a:pPr>
            <a:r>
              <a:rPr lang="en-US" altLang="en-US" sz="3200" b="1">
                <a:solidFill>
                  <a:srgbClr val="333399"/>
                </a:solidFill>
                <a:latin typeface="Arial" panose="020B0604020202020204" pitchFamily="34" charset="0"/>
              </a:rPr>
              <a:t>Phosphorus Cycle</a:t>
            </a:r>
          </a:p>
        </p:txBody>
      </p:sp>
      <p:pic>
        <p:nvPicPr>
          <p:cNvPr id="45059" name="Picture 1"/>
          <p:cNvPicPr>
            <a:picLocks noChangeAspect="1"/>
          </p:cNvPicPr>
          <p:nvPr/>
        </p:nvPicPr>
        <p:blipFill>
          <a:blip r:embed="rId2">
            <a:extLst>
              <a:ext uri="{28A0092B-C50C-407E-A947-70E740481C1C}">
                <a14:useLocalDpi xmlns:a14="http://schemas.microsoft.com/office/drawing/2010/main" val="0"/>
              </a:ext>
            </a:extLst>
          </a:blip>
          <a:srcRect l="-102" t="6505" r="102" b="-6505"/>
          <a:stretch>
            <a:fillRect/>
          </a:stretch>
        </p:blipFill>
        <p:spPr bwMode="auto">
          <a:xfrm>
            <a:off x="4267201" y="1092200"/>
            <a:ext cx="7844367"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Box 1"/>
          <p:cNvSpPr txBox="1">
            <a:spLocks noChangeArrowheads="1"/>
          </p:cNvSpPr>
          <p:nvPr/>
        </p:nvSpPr>
        <p:spPr bwMode="auto">
          <a:xfrm>
            <a:off x="101600" y="685801"/>
            <a:ext cx="4064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0"/>
              </a:spcBef>
              <a:spcAft>
                <a:spcPct val="0"/>
              </a:spcAft>
            </a:pPr>
            <a:r>
              <a:rPr lang="en-US" altLang="en-US" sz="2400" b="1">
                <a:solidFill>
                  <a:srgbClr val="000000"/>
                </a:solidFill>
              </a:rPr>
              <a:t>P</a:t>
            </a:r>
            <a:r>
              <a:rPr lang="en-US" altLang="en-US" sz="2400">
                <a:solidFill>
                  <a:srgbClr val="000000"/>
                </a:solidFill>
              </a:rPr>
              <a:t> is </a:t>
            </a:r>
            <a:r>
              <a:rPr lang="en-US" altLang="en-US" sz="2400" i="1">
                <a:solidFill>
                  <a:srgbClr val="000000"/>
                </a:solidFill>
              </a:rPr>
              <a:t>least</a:t>
            </a:r>
            <a:r>
              <a:rPr lang="en-US" altLang="en-US" sz="2400">
                <a:solidFill>
                  <a:srgbClr val="000000"/>
                </a:solidFill>
              </a:rPr>
              <a:t> naturally available of major nutrients </a:t>
            </a:r>
          </a:p>
          <a:p>
            <a:pPr eaLnBrk="0" fontAlgn="base" hangingPunct="0">
              <a:spcBef>
                <a:spcPct val="0"/>
              </a:spcBef>
              <a:spcAft>
                <a:spcPct val="0"/>
              </a:spcAft>
            </a:pPr>
            <a:endParaRPr lang="en-US" altLang="en-US" sz="2400">
              <a:solidFill>
                <a:srgbClr val="000000"/>
              </a:solidFill>
            </a:endParaRPr>
          </a:p>
          <a:p>
            <a:pPr eaLnBrk="0" fontAlgn="base" hangingPunct="0">
              <a:spcBef>
                <a:spcPct val="0"/>
              </a:spcBef>
              <a:spcAft>
                <a:spcPct val="0"/>
              </a:spcAft>
            </a:pPr>
            <a:r>
              <a:rPr lang="en-US" altLang="en-US" sz="2400">
                <a:solidFill>
                  <a:srgbClr val="000000"/>
                </a:solidFill>
              </a:rPr>
              <a:t>P is leached from rocks and minerals </a:t>
            </a:r>
            <a:r>
              <a:rPr lang="en-US" altLang="en-US" sz="2400">
                <a:solidFill>
                  <a:srgbClr val="000000"/>
                </a:solidFill>
                <a:sym typeface="Wingdings" panose="05000000000000000000" pitchFamily="2" charset="2"/>
              </a:rPr>
              <a:t> </a:t>
            </a:r>
            <a:r>
              <a:rPr lang="en-US" altLang="en-US" sz="2400">
                <a:solidFill>
                  <a:srgbClr val="000000"/>
                </a:solidFill>
              </a:rPr>
              <a:t>transported in aqueous form </a:t>
            </a:r>
            <a:r>
              <a:rPr lang="en-US" altLang="en-US" sz="2400">
                <a:solidFill>
                  <a:srgbClr val="000000"/>
                </a:solidFill>
                <a:sym typeface="Wingdings" panose="05000000000000000000" pitchFamily="2" charset="2"/>
              </a:rPr>
              <a:t>t</a:t>
            </a:r>
            <a:r>
              <a:rPr lang="en-US" altLang="en-US" sz="2400">
                <a:solidFill>
                  <a:srgbClr val="000000"/>
                </a:solidFill>
              </a:rPr>
              <a:t>aken in and incorporated by producers </a:t>
            </a:r>
            <a:r>
              <a:rPr lang="en-US" altLang="en-US" sz="2400">
                <a:solidFill>
                  <a:srgbClr val="000000"/>
                </a:solidFill>
                <a:sym typeface="Wingdings" panose="05000000000000000000" pitchFamily="2" charset="2"/>
              </a:rPr>
              <a:t></a:t>
            </a:r>
            <a:r>
              <a:rPr lang="en-US" altLang="en-US" sz="2400">
                <a:solidFill>
                  <a:srgbClr val="000000"/>
                </a:solidFill>
              </a:rPr>
              <a:t> consumers </a:t>
            </a:r>
            <a:r>
              <a:rPr lang="en-US" altLang="en-US" sz="2400">
                <a:solidFill>
                  <a:srgbClr val="000000"/>
                </a:solidFill>
                <a:sym typeface="Wingdings" panose="05000000000000000000" pitchFamily="2" charset="2"/>
              </a:rPr>
              <a:t> r</a:t>
            </a:r>
            <a:r>
              <a:rPr lang="en-US" altLang="en-US" sz="2400">
                <a:solidFill>
                  <a:srgbClr val="000000"/>
                </a:solidFill>
              </a:rPr>
              <a:t>eturned to environment by decomposition</a:t>
            </a:r>
          </a:p>
          <a:p>
            <a:pPr eaLnBrk="0" fontAlgn="base" hangingPunct="0">
              <a:spcBef>
                <a:spcPct val="0"/>
              </a:spcBef>
              <a:spcAft>
                <a:spcPct val="0"/>
              </a:spcAft>
            </a:pPr>
            <a:endParaRPr lang="en-US" altLang="en-US" sz="2400">
              <a:solidFill>
                <a:srgbClr val="000000"/>
              </a:solidFill>
            </a:endParaRPr>
          </a:p>
          <a:p>
            <a:pPr eaLnBrk="0" fontAlgn="base" hangingPunct="0">
              <a:spcBef>
                <a:spcPct val="0"/>
              </a:spcBef>
              <a:spcAft>
                <a:spcPct val="0"/>
              </a:spcAft>
            </a:pPr>
            <a:r>
              <a:rPr lang="en-US" altLang="en-US" sz="2400">
                <a:solidFill>
                  <a:srgbClr val="000000"/>
                </a:solidFill>
              </a:rPr>
              <a:t>Cycle takes a long time as deep ocean sediments are significant sinks</a:t>
            </a:r>
          </a:p>
        </p:txBody>
      </p:sp>
    </p:spTree>
    <p:extLst>
      <p:ext uri="{BB962C8B-B14F-4D97-AF65-F5344CB8AC3E}">
        <p14:creationId xmlns:p14="http://schemas.microsoft.com/office/powerpoint/2010/main" val="3974918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txBox="1">
            <a:spLocks/>
          </p:cNvSpPr>
          <p:nvPr/>
        </p:nvSpPr>
        <p:spPr bwMode="auto">
          <a:xfrm>
            <a:off x="3928534" y="148167"/>
            <a:ext cx="5651500" cy="443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fontAlgn="base">
              <a:lnSpc>
                <a:spcPct val="90000"/>
              </a:lnSpc>
              <a:spcBef>
                <a:spcPct val="0"/>
              </a:spcBef>
              <a:spcAft>
                <a:spcPct val="0"/>
              </a:spcAft>
            </a:pPr>
            <a:r>
              <a:rPr lang="en-US" altLang="en-US" sz="3200" b="1">
                <a:solidFill>
                  <a:srgbClr val="333399"/>
                </a:solidFill>
                <a:latin typeface="Arial" panose="020B0604020202020204" pitchFamily="34" charset="0"/>
              </a:rPr>
              <a:t>Phosphorus Cycle</a:t>
            </a:r>
          </a:p>
        </p:txBody>
      </p:sp>
      <p:sp>
        <p:nvSpPr>
          <p:cNvPr id="6" name="Rectangle 5"/>
          <p:cNvSpPr/>
          <p:nvPr/>
        </p:nvSpPr>
        <p:spPr>
          <a:xfrm>
            <a:off x="812800" y="1295401"/>
            <a:ext cx="10752667" cy="8743951"/>
          </a:xfrm>
          <a:prstGeom prst="rect">
            <a:avLst/>
          </a:prstGeom>
        </p:spPr>
        <p:txBody>
          <a:bodyPr lIns="91440" tIns="45720" rIns="91440" bIns="45720"/>
          <a:lstStyle/>
          <a:p>
            <a:pPr marL="228594" indent="-228594" eaLnBrk="0" fontAlgn="base" hangingPunct="0">
              <a:lnSpc>
                <a:spcPct val="90000"/>
              </a:lnSpc>
              <a:spcBef>
                <a:spcPts val="1000"/>
              </a:spcBef>
              <a:spcAft>
                <a:spcPct val="0"/>
              </a:spcAft>
              <a:buFont typeface="Arial" panose="020B0604020202020204" pitchFamily="34" charset="0"/>
              <a:buChar char="•"/>
              <a:defRPr/>
            </a:pPr>
            <a:r>
              <a:rPr lang="en-US" sz="2800" dirty="0">
                <a:solidFill>
                  <a:srgbClr val="000000"/>
                </a:solidFill>
                <a:cs typeface="Arial" panose="020B0604020202020204" pitchFamily="34" charset="0"/>
              </a:rPr>
              <a:t>Use of phosphorous in artificial fertilizers, detergents and runoffs from animal husbandry often also leads to eutrophication in aquatic systems</a:t>
            </a:r>
          </a:p>
          <a:p>
            <a:pPr marL="457189" indent="-457189" eaLnBrk="0" fontAlgn="base" hangingPunct="0">
              <a:lnSpc>
                <a:spcPct val="90000"/>
              </a:lnSpc>
              <a:spcBef>
                <a:spcPts val="1000"/>
              </a:spcBef>
              <a:spcAft>
                <a:spcPct val="0"/>
              </a:spcAft>
              <a:buFont typeface="Arial" panose="020B0604020202020204" pitchFamily="34" charset="0"/>
              <a:buChar char="•"/>
              <a:defRPr/>
            </a:pPr>
            <a:r>
              <a:rPr lang="en-US" sz="2800" dirty="0">
                <a:solidFill>
                  <a:srgbClr val="000000"/>
                </a:solidFill>
                <a:cs typeface="Arial" panose="020B0604020202020204" pitchFamily="34" charset="0"/>
              </a:rPr>
              <a:t>The mining of phosphate deposits and their addition to terrestrial ecosystems as fertilizers represents a </a:t>
            </a:r>
            <a:r>
              <a:rPr lang="en-US" sz="2800" b="1" dirty="0">
                <a:solidFill>
                  <a:srgbClr val="000000"/>
                </a:solidFill>
                <a:cs typeface="Arial" panose="020B0604020202020204" pitchFamily="34" charset="0"/>
              </a:rPr>
              <a:t>x6 increase </a:t>
            </a:r>
            <a:r>
              <a:rPr lang="en-US" sz="2800" dirty="0">
                <a:solidFill>
                  <a:srgbClr val="000000"/>
                </a:solidFill>
                <a:cs typeface="Arial" panose="020B0604020202020204" pitchFamily="34" charset="0"/>
              </a:rPr>
              <a:t>over the natural rate of mobilization of P by the weathering of phosphate rock and by plant activity</a:t>
            </a:r>
          </a:p>
        </p:txBody>
      </p:sp>
      <p:pic>
        <p:nvPicPr>
          <p:cNvPr id="4608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3167" y="4220633"/>
            <a:ext cx="24892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21600" y="4030133"/>
            <a:ext cx="4013200" cy="270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15318" y="3970867"/>
            <a:ext cx="3517900" cy="2817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9732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Environmental systems interact</a:t>
            </a:r>
          </a:p>
        </p:txBody>
      </p:sp>
      <p:sp>
        <p:nvSpPr>
          <p:cNvPr id="17411" name="Rectangle 3"/>
          <p:cNvSpPr>
            <a:spLocks noGrp="1" noChangeArrowheads="1"/>
          </p:cNvSpPr>
          <p:nvPr>
            <p:ph idx="1"/>
          </p:nvPr>
        </p:nvSpPr>
        <p:spPr>
          <a:xfrm>
            <a:off x="1" y="1300677"/>
            <a:ext cx="4241800" cy="4825486"/>
          </a:xfrm>
        </p:spPr>
        <p:txBody>
          <a:bodyPr/>
          <a:lstStyle/>
          <a:p>
            <a:r>
              <a:rPr lang="en-US" sz="2400" dirty="0"/>
              <a:t>Addition of excess nutrients (N and P) to a water body </a:t>
            </a:r>
            <a:br>
              <a:rPr lang="en-US" sz="2400" dirty="0"/>
            </a:br>
            <a:r>
              <a:rPr lang="en-US" sz="2400" dirty="0"/>
              <a:t>leads to:  Blooms of algae </a:t>
            </a:r>
            <a:r>
              <a:rPr lang="en-US" sz="2400" dirty="0">
                <a:sym typeface="Wingdings" panose="05000000000000000000" pitchFamily="2" charset="2"/>
              </a:rPr>
              <a:t> </a:t>
            </a:r>
            <a:r>
              <a:rPr lang="en-US" sz="2400" dirty="0"/>
              <a:t>Increased production of organic matter that dies and sinks </a:t>
            </a:r>
            <a:r>
              <a:rPr lang="en-US" sz="2400" dirty="0">
                <a:sym typeface="Wingdings" panose="05000000000000000000" pitchFamily="2" charset="2"/>
              </a:rPr>
              <a:t> </a:t>
            </a:r>
            <a:r>
              <a:rPr lang="en-US" sz="2400" dirty="0"/>
              <a:t>Decomposition and loss of dissolved oxygen </a:t>
            </a:r>
            <a:r>
              <a:rPr lang="en-US" sz="2400" dirty="0">
                <a:sym typeface="Wingdings" panose="05000000000000000000" pitchFamily="2" charset="2"/>
              </a:rPr>
              <a:t> </a:t>
            </a:r>
            <a:r>
              <a:rPr lang="en-US" sz="2400" b="1" dirty="0">
                <a:sym typeface="Wingdings" panose="05000000000000000000" pitchFamily="2" charset="2"/>
              </a:rPr>
              <a:t>eutrophication</a:t>
            </a:r>
            <a:r>
              <a:rPr lang="en-US" sz="2400" dirty="0">
                <a:sym typeface="Wingdings" panose="05000000000000000000" pitchFamily="2" charset="2"/>
              </a:rPr>
              <a:t> &amp; </a:t>
            </a:r>
            <a:r>
              <a:rPr lang="en-US" sz="2400" b="1" dirty="0">
                <a:sym typeface="Wingdings" panose="05000000000000000000" pitchFamily="2" charset="2"/>
              </a:rPr>
              <a:t>hypoxia</a:t>
            </a:r>
            <a:r>
              <a:rPr lang="en-US" sz="2400" dirty="0">
                <a:sym typeface="Wingdings" panose="05000000000000000000" pitchFamily="2" charset="2"/>
              </a:rPr>
              <a:t> </a:t>
            </a:r>
            <a:endParaRPr lang="en-US" sz="24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3181"/>
          <a:stretch/>
        </p:blipFill>
        <p:spPr>
          <a:xfrm>
            <a:off x="4320567" y="1614412"/>
            <a:ext cx="7871433" cy="4511751"/>
          </a:xfrm>
          <a:prstGeom prst="rect">
            <a:avLst/>
          </a:prstGeom>
        </p:spPr>
      </p:pic>
    </p:spTree>
    <p:extLst>
      <p:ext uri="{BB962C8B-B14F-4D97-AF65-F5344CB8AC3E}">
        <p14:creationId xmlns:p14="http://schemas.microsoft.com/office/powerpoint/2010/main" val="42138895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Content Placeholder 6"/>
          <p:cNvSpPr>
            <a:spLocks noGrp="1"/>
          </p:cNvSpPr>
          <p:nvPr>
            <p:ph idx="1"/>
          </p:nvPr>
        </p:nvSpPr>
        <p:spPr>
          <a:xfrm>
            <a:off x="1667395" y="835858"/>
            <a:ext cx="8849528" cy="4825486"/>
          </a:xfrm>
        </p:spPr>
        <p:txBody>
          <a:bodyPr/>
          <a:lstStyle/>
          <a:p>
            <a:r>
              <a:rPr lang="en-US" dirty="0" smtClean="0"/>
              <a:t>Over 500 </a:t>
            </a:r>
            <a:r>
              <a:rPr lang="en-US" b="1" dirty="0" smtClean="0"/>
              <a:t>hypoxic dead zones </a:t>
            </a:r>
            <a:r>
              <a:rPr lang="en-US" dirty="0" smtClean="0"/>
              <a:t>occur globally</a:t>
            </a:r>
          </a:p>
          <a:p>
            <a:pPr lvl="1">
              <a:spcBef>
                <a:spcPts val="0"/>
              </a:spcBef>
            </a:pPr>
            <a:r>
              <a:rPr lang="en-US" sz="2400" dirty="0"/>
              <a:t>Most are off the coasts of Europe and the U.S.</a:t>
            </a:r>
          </a:p>
          <a:p>
            <a:pPr lvl="1">
              <a:spcBef>
                <a:spcPts val="0"/>
              </a:spcBef>
            </a:pPr>
            <a:r>
              <a:rPr lang="en-US" sz="2400" dirty="0"/>
              <a:t>Mostly due to farm, city, and industrial pollution</a:t>
            </a:r>
          </a:p>
          <a:p>
            <a:pPr lvl="1">
              <a:spcBef>
                <a:spcPts val="0"/>
              </a:spcBef>
            </a:pPr>
            <a:r>
              <a:rPr lang="en-US" sz="2400" dirty="0"/>
              <a:t>Some are seasonal; others are permanent</a:t>
            </a:r>
          </a:p>
          <a:p>
            <a:r>
              <a:rPr lang="en-US" sz="2400" dirty="0"/>
              <a:t>Fisheries and ecosystems are devastated</a:t>
            </a:r>
          </a:p>
          <a:p>
            <a:pPr lvl="1">
              <a:spcBef>
                <a:spcPts val="0"/>
              </a:spcBef>
            </a:pPr>
            <a:r>
              <a:rPr lang="en-US" sz="2400" dirty="0"/>
              <a:t>Causes over $2 billion/year in lost harvests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4511"/>
          <a:stretch/>
        </p:blipFill>
        <p:spPr>
          <a:xfrm>
            <a:off x="2132885" y="3451861"/>
            <a:ext cx="8376942" cy="3406141"/>
          </a:xfrm>
          <a:prstGeom prst="rect">
            <a:avLst/>
          </a:prstGeom>
        </p:spPr>
      </p:pic>
      <p:sp>
        <p:nvSpPr>
          <p:cNvPr id="6" name="Rectangle 2"/>
          <p:cNvSpPr txBox="1">
            <a:spLocks noChangeArrowheads="1"/>
          </p:cNvSpPr>
          <p:nvPr/>
        </p:nvSpPr>
        <p:spPr>
          <a:xfrm>
            <a:off x="311843" y="79265"/>
            <a:ext cx="11799371" cy="1075362"/>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mtClean="0"/>
              <a:t>Environmental systems interact</a:t>
            </a:r>
            <a:endParaRPr lang="en-US" dirty="0" smtClean="0"/>
          </a:p>
        </p:txBody>
      </p:sp>
    </p:spTree>
    <p:extLst>
      <p:ext uri="{BB962C8B-B14F-4D97-AF65-F5344CB8AC3E}">
        <p14:creationId xmlns:p14="http://schemas.microsoft.com/office/powerpoint/2010/main" val="2507934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128888" y="215901"/>
            <a:ext cx="11938364" cy="6500812"/>
          </a:xfrm>
          <a:prstGeom prst="rect">
            <a:avLst/>
          </a:prstGeom>
        </p:spPr>
      </p:pic>
    </p:spTree>
    <p:extLst>
      <p:ext uri="{BB962C8B-B14F-4D97-AF65-F5344CB8AC3E}">
        <p14:creationId xmlns:p14="http://schemas.microsoft.com/office/powerpoint/2010/main" val="2958797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905000" y="152400"/>
            <a:ext cx="8229600" cy="1143000"/>
          </a:xfrm>
        </p:spPr>
        <p:txBody>
          <a:bodyPr/>
          <a:lstStyle/>
          <a:p>
            <a:pPr eaLnBrk="1" hangingPunct="1"/>
            <a:r>
              <a:rPr lang="en-US" altLang="en-US" sz="3600" b="1" dirty="0">
                <a:solidFill>
                  <a:srgbClr val="0070C0"/>
                </a:solidFill>
              </a:rPr>
              <a:t>Systems</a:t>
            </a:r>
          </a:p>
        </p:txBody>
      </p:sp>
      <p:sp>
        <p:nvSpPr>
          <p:cNvPr id="30723" name="Rectangle 3"/>
          <p:cNvSpPr>
            <a:spLocks noGrp="1" noChangeArrowheads="1"/>
          </p:cNvSpPr>
          <p:nvPr>
            <p:ph type="body" idx="1"/>
          </p:nvPr>
        </p:nvSpPr>
        <p:spPr>
          <a:xfrm>
            <a:off x="558800" y="1219200"/>
            <a:ext cx="7359164" cy="5060950"/>
          </a:xfrm>
        </p:spPr>
        <p:txBody>
          <a:bodyPr>
            <a:normAutofit/>
          </a:bodyPr>
          <a:lstStyle/>
          <a:p>
            <a:pPr eaLnBrk="1" hangingPunct="1">
              <a:lnSpc>
                <a:spcPct val="90000"/>
              </a:lnSpc>
            </a:pPr>
            <a:r>
              <a:rPr lang="en-US" altLang="en-US" dirty="0"/>
              <a:t>are networks of interdependent components and processes, with </a:t>
            </a:r>
            <a:r>
              <a:rPr lang="en-US" altLang="en-US" i="1" dirty="0"/>
              <a:t>materials</a:t>
            </a:r>
            <a:r>
              <a:rPr lang="en-US" altLang="en-US" dirty="0"/>
              <a:t> and </a:t>
            </a:r>
            <a:r>
              <a:rPr lang="en-US" altLang="en-US" i="1" dirty="0"/>
              <a:t>energy</a:t>
            </a:r>
            <a:r>
              <a:rPr lang="en-US" altLang="en-US" dirty="0"/>
              <a:t> flowing from one component of the system to another.</a:t>
            </a:r>
          </a:p>
          <a:p>
            <a:pPr lvl="1" eaLnBrk="1" hangingPunct="1">
              <a:lnSpc>
                <a:spcPct val="90000"/>
              </a:lnSpc>
            </a:pPr>
            <a:r>
              <a:rPr lang="en-US" altLang="en-US" dirty="0"/>
              <a:t>Together have properties beyond those of individual parts</a:t>
            </a:r>
          </a:p>
          <a:p>
            <a:pPr eaLnBrk="1" hangingPunct="1">
              <a:lnSpc>
                <a:spcPct val="90000"/>
              </a:lnSpc>
            </a:pPr>
            <a:r>
              <a:rPr lang="en-US" altLang="en-US" dirty="0"/>
              <a:t>Central concept in environmental science.</a:t>
            </a:r>
          </a:p>
          <a:p>
            <a:pPr eaLnBrk="1" hangingPunct="1">
              <a:lnSpc>
                <a:spcPct val="90000"/>
              </a:lnSpc>
            </a:pPr>
            <a:r>
              <a:rPr lang="en-US" altLang="en-US" dirty="0"/>
              <a:t>Examples: ecosystems, climates systems, geologic systems, economic systems</a:t>
            </a:r>
          </a:p>
          <a:p>
            <a:pPr eaLnBrk="1" hangingPunct="1">
              <a:lnSpc>
                <a:spcPct val="90000"/>
              </a:lnSpc>
              <a:buFontTx/>
              <a:buNone/>
            </a:pPr>
            <a:endParaRPr lang="en-US" altLang="en-US" dirty="0"/>
          </a:p>
        </p:txBody>
      </p:sp>
      <p:pic>
        <p:nvPicPr>
          <p:cNvPr id="2" name="Picture 1"/>
          <p:cNvPicPr>
            <a:picLocks noChangeAspect="1"/>
          </p:cNvPicPr>
          <p:nvPr/>
        </p:nvPicPr>
        <p:blipFill>
          <a:blip r:embed="rId3"/>
          <a:stretch>
            <a:fillRect/>
          </a:stretch>
        </p:blipFill>
        <p:spPr>
          <a:xfrm>
            <a:off x="8600900" y="1879600"/>
            <a:ext cx="2962450" cy="3232856"/>
          </a:xfrm>
          <a:prstGeom prst="rect">
            <a:avLst/>
          </a:prstGeom>
        </p:spPr>
      </p:pic>
    </p:spTree>
    <p:extLst>
      <p:ext uri="{BB962C8B-B14F-4D97-AF65-F5344CB8AC3E}">
        <p14:creationId xmlns:p14="http://schemas.microsoft.com/office/powerpoint/2010/main" val="1507762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z="3600" b="1" dirty="0">
                <a:solidFill>
                  <a:srgbClr val="0070C0"/>
                </a:solidFill>
              </a:rPr>
              <a:t>Components of a System</a:t>
            </a:r>
          </a:p>
        </p:txBody>
      </p:sp>
      <p:sp>
        <p:nvSpPr>
          <p:cNvPr id="32771" name="Content Placeholder 2"/>
          <p:cNvSpPr>
            <a:spLocks noGrp="1"/>
          </p:cNvSpPr>
          <p:nvPr>
            <p:ph sz="half" idx="1"/>
          </p:nvPr>
        </p:nvSpPr>
        <p:spPr>
          <a:xfrm>
            <a:off x="958577" y="1600200"/>
            <a:ext cx="4495800" cy="5334000"/>
          </a:xfrm>
        </p:spPr>
        <p:txBody>
          <a:bodyPr/>
          <a:lstStyle/>
          <a:p>
            <a:r>
              <a:rPr lang="en-US" altLang="en-US" dirty="0" smtClean="0">
                <a:solidFill>
                  <a:srgbClr val="FF0000"/>
                </a:solidFill>
              </a:rPr>
              <a:t>State Variables </a:t>
            </a:r>
            <a:r>
              <a:rPr lang="en-US" altLang="en-US" dirty="0" smtClean="0"/>
              <a:t>store resources such as matter or energy or have the pathways through which these resources move from one state variable to another</a:t>
            </a:r>
          </a:p>
          <a:p>
            <a:endParaRPr lang="en-US" altLang="en-US" dirty="0" smtClean="0"/>
          </a:p>
        </p:txBody>
      </p:sp>
      <p:pic>
        <p:nvPicPr>
          <p:cNvPr id="32772" name="Picture 1"/>
          <p:cNvPicPr>
            <a:picLocks noChangeAspect="1"/>
          </p:cNvPicPr>
          <p:nvPr/>
        </p:nvPicPr>
        <p:blipFill rotWithShape="1">
          <a:blip r:embed="rId2">
            <a:extLst>
              <a:ext uri="{28A0092B-C50C-407E-A947-70E740481C1C}">
                <a14:useLocalDpi xmlns:a14="http://schemas.microsoft.com/office/drawing/2010/main" val="0"/>
              </a:ext>
            </a:extLst>
          </a:blip>
          <a:srcRect t="8955"/>
          <a:stretch/>
        </p:blipFill>
        <p:spPr bwMode="auto">
          <a:xfrm>
            <a:off x="6096000" y="1676400"/>
            <a:ext cx="4495800" cy="464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6643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G5_01:Users:gtk:Desktop:Untitled-12"/>
          <p:cNvSpPr>
            <a:spLocks noChangeArrowheads="1"/>
          </p:cNvSpPr>
          <p:nvPr/>
        </p:nvSpPr>
        <p:spPr bwMode="auto">
          <a:xfrm>
            <a:off x="0" y="1"/>
            <a:ext cx="11769436" cy="671513"/>
          </a:xfrm>
          <a:prstGeom prst="rect">
            <a:avLst/>
          </a:prstGeom>
          <a:blipFill dpi="0" rotWithShape="0">
            <a:blip r:embed="rId2"/>
            <a:srcRect/>
            <a:stretch>
              <a:fillRect/>
            </a:stretch>
          </a:blipFill>
          <a:ln>
            <a:noFill/>
          </a:ln>
          <a:extLst>
            <a:ext uri="{91240B29-F687-4F45-9708-019B960494DF}">
              <a14:hiddenLine xmlns:a14="http://schemas.microsoft.com/office/drawing/2010/main" w="50800">
                <a:solidFill>
                  <a:srgbClr val="000000"/>
                </a:solidFill>
                <a:miter lim="800000"/>
                <a:headEnd/>
                <a:tailEnd/>
              </a14:hiddenLine>
            </a:ext>
          </a:extLst>
        </p:spPr>
        <p:txBody>
          <a:bodyPr wrap="square" lIns="182880" tIns="91440" rIns="182880" bIns="9144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endParaRPr lang="en-US" altLang="en-US" sz="3200" b="1">
              <a:solidFill>
                <a:srgbClr val="333399"/>
              </a:solidFill>
              <a:latin typeface="Arial" charset="0"/>
            </a:endParaRPr>
          </a:p>
        </p:txBody>
      </p:sp>
      <p:sp>
        <p:nvSpPr>
          <p:cNvPr id="2" name="Title 1"/>
          <p:cNvSpPr>
            <a:spLocks noGrp="1"/>
          </p:cNvSpPr>
          <p:nvPr>
            <p:ph type="title"/>
          </p:nvPr>
        </p:nvSpPr>
        <p:spPr>
          <a:xfrm>
            <a:off x="1193802" y="89576"/>
            <a:ext cx="10515600" cy="443198"/>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Aft>
                <a:spcPct val="0"/>
              </a:spcAft>
            </a:pPr>
            <a:r>
              <a:rPr lang="en-US" sz="3200" b="1" dirty="0">
                <a:solidFill>
                  <a:srgbClr val="333399"/>
                </a:solidFill>
              </a:rPr>
              <a:t>Leaving the “Safe Operating Space”</a:t>
            </a:r>
          </a:p>
        </p:txBody>
      </p:sp>
      <p:pic>
        <p:nvPicPr>
          <p:cNvPr id="4" name="Picture 3"/>
          <p:cNvPicPr>
            <a:picLocks noChangeAspect="1"/>
          </p:cNvPicPr>
          <p:nvPr/>
        </p:nvPicPr>
        <p:blipFill>
          <a:blip r:embed="rId3"/>
          <a:stretch>
            <a:fillRect/>
          </a:stretch>
        </p:blipFill>
        <p:spPr>
          <a:xfrm>
            <a:off x="197641" y="860523"/>
            <a:ext cx="5711636" cy="5741817"/>
          </a:xfrm>
          <a:prstGeom prst="rect">
            <a:avLst/>
          </a:prstGeom>
        </p:spPr>
      </p:pic>
      <p:sp>
        <p:nvSpPr>
          <p:cNvPr id="3" name="TextBox 2"/>
          <p:cNvSpPr txBox="1"/>
          <p:nvPr/>
        </p:nvSpPr>
        <p:spPr>
          <a:xfrm>
            <a:off x="197641" y="6488668"/>
            <a:ext cx="2680734" cy="369332"/>
          </a:xfrm>
          <a:prstGeom prst="rect">
            <a:avLst/>
          </a:prstGeom>
          <a:noFill/>
        </p:spPr>
        <p:txBody>
          <a:bodyPr wrap="none" rtlCol="0">
            <a:spAutoFit/>
          </a:bodyPr>
          <a:lstStyle/>
          <a:p>
            <a:r>
              <a:rPr lang="en-US" i="1" dirty="0" err="1"/>
              <a:t>R</a:t>
            </a:r>
            <a:r>
              <a:rPr lang="en-US" i="1" dirty="0" err="1" smtClean="0"/>
              <a:t>ockstrom</a:t>
            </a:r>
            <a:r>
              <a:rPr lang="en-US" i="1" dirty="0" smtClean="0"/>
              <a:t> and Klum, 2015</a:t>
            </a:r>
            <a:endParaRPr lang="en-US" i="1" dirty="0"/>
          </a:p>
        </p:txBody>
      </p:sp>
      <p:sp>
        <p:nvSpPr>
          <p:cNvPr id="7" name="object 6"/>
          <p:cNvSpPr/>
          <p:nvPr/>
        </p:nvSpPr>
        <p:spPr>
          <a:xfrm>
            <a:off x="5624945" y="671514"/>
            <a:ext cx="6495521" cy="3186977"/>
          </a:xfrm>
          <a:prstGeom prst="rect">
            <a:avLst/>
          </a:prstGeom>
          <a:blipFill>
            <a:blip r:embed="rId4" cstate="print">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Lst>
            </a:blip>
            <a:srcRect/>
            <a:stretch>
              <a:fillRect t="1" b="-116724"/>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prstClr val="black"/>
              </a:solidFill>
              <a:effectLst/>
              <a:uLnTx/>
              <a:uFillTx/>
            </a:endParaRPr>
          </a:p>
        </p:txBody>
      </p:sp>
    </p:spTree>
    <p:extLst>
      <p:ext uri="{BB962C8B-B14F-4D97-AF65-F5344CB8AC3E}">
        <p14:creationId xmlns:p14="http://schemas.microsoft.com/office/powerpoint/2010/main" val="196865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04850" y="0"/>
            <a:ext cx="10515600" cy="1325563"/>
          </a:xfrm>
        </p:spPr>
        <p:txBody>
          <a:bodyPr/>
          <a:lstStyle/>
          <a:p>
            <a:pPr eaLnBrk="1" hangingPunct="1"/>
            <a:r>
              <a:rPr lang="en-US" altLang="en-US" sz="3600" b="1" dirty="0">
                <a:solidFill>
                  <a:srgbClr val="0070C0"/>
                </a:solidFill>
              </a:rPr>
              <a:t>System Characteristics</a:t>
            </a:r>
          </a:p>
        </p:txBody>
      </p:sp>
      <p:sp>
        <p:nvSpPr>
          <p:cNvPr id="33795" name="Rectangle 3"/>
          <p:cNvSpPr>
            <a:spLocks noGrp="1" noChangeArrowheads="1"/>
          </p:cNvSpPr>
          <p:nvPr>
            <p:ph type="body" idx="1"/>
          </p:nvPr>
        </p:nvSpPr>
        <p:spPr>
          <a:xfrm>
            <a:off x="1752600" y="1143000"/>
            <a:ext cx="8686800" cy="5715000"/>
          </a:xfrm>
        </p:spPr>
        <p:txBody>
          <a:bodyPr/>
          <a:lstStyle/>
          <a:p>
            <a:pPr eaLnBrk="1" hangingPunct="1">
              <a:lnSpc>
                <a:spcPct val="90000"/>
              </a:lnSpc>
            </a:pPr>
            <a:r>
              <a:rPr lang="en-US" altLang="en-US" dirty="0"/>
              <a:t>A System can be closed or open.</a:t>
            </a:r>
          </a:p>
          <a:p>
            <a:pPr lvl="1" eaLnBrk="1" hangingPunct="1">
              <a:lnSpc>
                <a:spcPct val="90000"/>
              </a:lnSpc>
            </a:pPr>
            <a:r>
              <a:rPr lang="en-US" altLang="en-US" sz="2800" dirty="0">
                <a:solidFill>
                  <a:srgbClr val="FF0000"/>
                </a:solidFill>
              </a:rPr>
              <a:t>Open</a:t>
            </a:r>
            <a:r>
              <a:rPr lang="en-US" altLang="en-US" sz="2800" dirty="0">
                <a:solidFill>
                  <a:srgbClr val="FFFF00"/>
                </a:solidFill>
              </a:rPr>
              <a:t> </a:t>
            </a:r>
            <a:r>
              <a:rPr lang="en-US" altLang="en-US" sz="2800" dirty="0"/>
              <a:t>–</a:t>
            </a:r>
            <a:r>
              <a:rPr lang="en-US" altLang="en-US" sz="2800" dirty="0">
                <a:solidFill>
                  <a:srgbClr val="FFFF00"/>
                </a:solidFill>
              </a:rPr>
              <a:t> </a:t>
            </a:r>
            <a:r>
              <a:rPr lang="en-US" altLang="en-US" sz="2800" dirty="0"/>
              <a:t>exchanges matter and energy with surroundings</a:t>
            </a:r>
          </a:p>
          <a:p>
            <a:pPr lvl="1" eaLnBrk="1" hangingPunct="1">
              <a:lnSpc>
                <a:spcPct val="90000"/>
              </a:lnSpc>
            </a:pPr>
            <a:r>
              <a:rPr lang="en-US" altLang="en-US" sz="2800" dirty="0">
                <a:solidFill>
                  <a:srgbClr val="FF0000"/>
                </a:solidFill>
              </a:rPr>
              <a:t>Closed</a:t>
            </a:r>
            <a:r>
              <a:rPr lang="en-US" altLang="en-US" sz="2800" dirty="0">
                <a:solidFill>
                  <a:srgbClr val="FFFF00"/>
                </a:solidFill>
              </a:rPr>
              <a:t> </a:t>
            </a:r>
            <a:r>
              <a:rPr lang="en-US" altLang="en-US" sz="2800" dirty="0"/>
              <a:t>-</a:t>
            </a:r>
            <a:r>
              <a:rPr lang="en-US" altLang="en-US" sz="2800" dirty="0">
                <a:solidFill>
                  <a:srgbClr val="FFFF00"/>
                </a:solidFill>
              </a:rPr>
              <a:t> </a:t>
            </a:r>
            <a:r>
              <a:rPr lang="en-US" altLang="en-US" sz="2800" dirty="0"/>
              <a:t>self contained, exchanges no matter or  energy with the outside</a:t>
            </a:r>
          </a:p>
          <a:p>
            <a:pPr eaLnBrk="1" hangingPunct="1">
              <a:lnSpc>
                <a:spcPct val="90000"/>
              </a:lnSpc>
            </a:pPr>
            <a:r>
              <a:rPr lang="en-US" altLang="en-US" dirty="0">
                <a:solidFill>
                  <a:srgbClr val="FF0000"/>
                </a:solidFill>
              </a:rPr>
              <a:t>Throughput</a:t>
            </a:r>
            <a:r>
              <a:rPr lang="en-US" altLang="en-US" dirty="0">
                <a:solidFill>
                  <a:srgbClr val="FFFF00"/>
                </a:solidFill>
              </a:rPr>
              <a:t> </a:t>
            </a:r>
            <a:r>
              <a:rPr lang="en-US" altLang="en-US" dirty="0"/>
              <a:t>–the energy and matter that flow into, through, and out of a system</a:t>
            </a:r>
            <a:endParaRPr lang="en-US" altLang="en-US" dirty="0">
              <a:solidFill>
                <a:srgbClr val="FFFF00"/>
              </a:solidFill>
            </a:endParaRPr>
          </a:p>
        </p:txBody>
      </p:sp>
      <p:pic>
        <p:nvPicPr>
          <p:cNvPr id="4"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4651" b="4651"/>
          <a:stretch/>
        </p:blipFill>
        <p:spPr bwMode="auto">
          <a:xfrm>
            <a:off x="8607936" y="3886200"/>
            <a:ext cx="206006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6008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Systems involve feedback loops	</a:t>
            </a:r>
          </a:p>
        </p:txBody>
      </p:sp>
      <p:sp>
        <p:nvSpPr>
          <p:cNvPr id="10243" name="Rectangle 3"/>
          <p:cNvSpPr>
            <a:spLocks noGrp="1" noChangeArrowheads="1"/>
          </p:cNvSpPr>
          <p:nvPr>
            <p:ph idx="1"/>
          </p:nvPr>
        </p:nvSpPr>
        <p:spPr>
          <a:xfrm>
            <a:off x="1667395" y="1011118"/>
            <a:ext cx="8849528" cy="5110170"/>
          </a:xfrm>
        </p:spPr>
        <p:txBody>
          <a:bodyPr/>
          <a:lstStyle/>
          <a:p>
            <a:r>
              <a:rPr lang="en-US" sz="2600" b="1" dirty="0"/>
              <a:t>Negative feedback loop</a:t>
            </a:r>
            <a:r>
              <a:rPr lang="en-US" sz="2600" dirty="0"/>
              <a:t> </a:t>
            </a:r>
            <a:r>
              <a:rPr lang="en-US" sz="2600" dirty="0">
                <a:latin typeface="Symbol" panose="05050102010706020507" pitchFamily="18" charset="2"/>
              </a:rPr>
              <a:t>=</a:t>
            </a:r>
            <a:r>
              <a:rPr lang="en-US" sz="2600" dirty="0"/>
              <a:t> system changes and moves in one direction; that movement acts as an output, and as an input back into the system; the input then moves the system in the other direction</a:t>
            </a:r>
          </a:p>
          <a:p>
            <a:r>
              <a:rPr lang="en-US" sz="2400" dirty="0"/>
              <a:t>Input and output </a:t>
            </a:r>
            <a:r>
              <a:rPr lang="en-US" sz="2400" u="sng" dirty="0"/>
              <a:t>neutralize</a:t>
            </a:r>
            <a:r>
              <a:rPr lang="en-US" sz="2400" dirty="0"/>
              <a:t> one another</a:t>
            </a:r>
          </a:p>
          <a:p>
            <a:pPr lvl="1"/>
            <a:r>
              <a:rPr lang="en-US" sz="2400" dirty="0"/>
              <a:t>Stabilizes the system</a:t>
            </a:r>
          </a:p>
          <a:p>
            <a:pPr lvl="1"/>
            <a:r>
              <a:rPr lang="en-US" sz="2400" dirty="0"/>
              <a:t>Example: body temperature</a:t>
            </a:r>
          </a:p>
          <a:p>
            <a:r>
              <a:rPr lang="en-US" sz="2400" b="1" dirty="0"/>
              <a:t>Most</a:t>
            </a:r>
            <a:r>
              <a:rPr lang="en-US" sz="2400" dirty="0"/>
              <a:t> systems in nature</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5877"/>
          <a:stretch/>
        </p:blipFill>
        <p:spPr>
          <a:xfrm>
            <a:off x="191193" y="4786779"/>
            <a:ext cx="5993707" cy="2350621"/>
          </a:xfrm>
          <a:prstGeom prst="rect">
            <a:avLst/>
          </a:prstGeom>
        </p:spPr>
      </p:pic>
      <p:pic>
        <p:nvPicPr>
          <p:cNvPr id="5" name="Picture 4"/>
          <p:cNvPicPr>
            <a:picLocks noChangeAspect="1"/>
          </p:cNvPicPr>
          <p:nvPr/>
        </p:nvPicPr>
        <p:blipFill>
          <a:blip r:embed="rId4"/>
          <a:stretch>
            <a:fillRect/>
          </a:stretch>
        </p:blipFill>
        <p:spPr>
          <a:xfrm>
            <a:off x="7541970" y="3302001"/>
            <a:ext cx="4557713" cy="3749275"/>
          </a:xfrm>
          <a:prstGeom prst="rect">
            <a:avLst/>
          </a:prstGeom>
        </p:spPr>
      </p:pic>
    </p:spTree>
    <p:extLst>
      <p:ext uri="{BB962C8B-B14F-4D97-AF65-F5344CB8AC3E}">
        <p14:creationId xmlns:p14="http://schemas.microsoft.com/office/powerpoint/2010/main" val="98830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r>
              <a:rPr lang="en-US" smtClean="0"/>
              <a:t>Systems show several defining properties</a:t>
            </a:r>
          </a:p>
        </p:txBody>
      </p:sp>
      <p:sp>
        <p:nvSpPr>
          <p:cNvPr id="14339" name="Rectangle 5"/>
          <p:cNvSpPr>
            <a:spLocks noGrp="1" noChangeArrowheads="1"/>
          </p:cNvSpPr>
          <p:nvPr>
            <p:ph idx="1"/>
          </p:nvPr>
        </p:nvSpPr>
        <p:spPr/>
        <p:txBody>
          <a:bodyPr/>
          <a:lstStyle/>
          <a:p>
            <a:r>
              <a:rPr lang="en-US" b="1" dirty="0" smtClean="0"/>
              <a:t>Dynamic equilibrium</a:t>
            </a:r>
            <a:r>
              <a:rPr lang="en-US" dirty="0" smtClean="0"/>
              <a:t> </a:t>
            </a:r>
            <a:r>
              <a:rPr lang="en-US" dirty="0">
                <a:latin typeface="Symbol" panose="05050102010706020507" pitchFamily="18" charset="2"/>
              </a:rPr>
              <a:t>=</a:t>
            </a:r>
            <a:r>
              <a:rPr lang="en-US" dirty="0" smtClean="0"/>
              <a:t> when system processes move in opposing directions; balancing their effects</a:t>
            </a:r>
          </a:p>
          <a:p>
            <a:r>
              <a:rPr lang="en-US" b="1" dirty="0" smtClean="0"/>
              <a:t>Homeostasis</a:t>
            </a:r>
            <a:r>
              <a:rPr lang="en-US" dirty="0" smtClean="0"/>
              <a:t> </a:t>
            </a:r>
            <a:r>
              <a:rPr lang="en-US" dirty="0">
                <a:latin typeface="Symbol" panose="05050102010706020507" pitchFamily="18" charset="2"/>
              </a:rPr>
              <a:t>=</a:t>
            </a:r>
            <a:r>
              <a:rPr lang="en-US" dirty="0" smtClean="0"/>
              <a:t> when a system maintains constant (stable) internal conditions </a:t>
            </a:r>
          </a:p>
          <a:p>
            <a:r>
              <a:rPr lang="en-US" b="1" dirty="0" smtClean="0"/>
              <a:t>Emergent properties</a:t>
            </a:r>
            <a:r>
              <a:rPr lang="en-US" dirty="0" smtClean="0"/>
              <a:t> </a:t>
            </a:r>
            <a:r>
              <a:rPr lang="en-US" dirty="0">
                <a:latin typeface="Symbol" panose="05050102010706020507" pitchFamily="18" charset="2"/>
              </a:rPr>
              <a:t>=</a:t>
            </a:r>
            <a:r>
              <a:rPr lang="en-US" dirty="0" smtClean="0"/>
              <a:t> system characteristics that are not evident in the components alone</a:t>
            </a:r>
          </a:p>
          <a:p>
            <a:pPr lvl="1"/>
            <a:r>
              <a:rPr lang="en-US" dirty="0" smtClean="0"/>
              <a:t>The whole is more than the sum of the parts</a:t>
            </a:r>
          </a:p>
        </p:txBody>
      </p:sp>
      <p:sp>
        <p:nvSpPr>
          <p:cNvPr id="14340" name="Text Box 9"/>
          <p:cNvSpPr txBox="1">
            <a:spLocks noChangeArrowheads="1"/>
          </p:cNvSpPr>
          <p:nvPr/>
        </p:nvSpPr>
        <p:spPr bwMode="auto">
          <a:xfrm>
            <a:off x="1677723" y="5310188"/>
            <a:ext cx="88392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fontAlgn="base">
              <a:spcBef>
                <a:spcPct val="0"/>
              </a:spcBef>
              <a:spcAft>
                <a:spcPct val="0"/>
              </a:spcAft>
            </a:pPr>
            <a:r>
              <a:rPr lang="en-US" sz="2600" i="1" dirty="0">
                <a:solidFill>
                  <a:prstClr val="black"/>
                </a:solidFill>
                <a:latin typeface="Arial"/>
                <a:cs typeface="Arial" panose="020B0604020202020204" pitchFamily="34" charset="0"/>
              </a:rPr>
              <a:t>It is hard to fully understand systems; they connect to other systems and do not have sharp boundaries</a:t>
            </a:r>
          </a:p>
        </p:txBody>
      </p:sp>
    </p:spTree>
    <p:extLst>
      <p:ext uri="{BB962C8B-B14F-4D97-AF65-F5344CB8AC3E}">
        <p14:creationId xmlns:p14="http://schemas.microsoft.com/office/powerpoint/2010/main" val="207231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Systems involve feedback loops</a:t>
            </a:r>
          </a:p>
        </p:txBody>
      </p:sp>
      <p:sp>
        <p:nvSpPr>
          <p:cNvPr id="12291" name="Rectangle 3"/>
          <p:cNvSpPr>
            <a:spLocks noGrp="1" noChangeArrowheads="1"/>
          </p:cNvSpPr>
          <p:nvPr>
            <p:ph idx="1"/>
          </p:nvPr>
        </p:nvSpPr>
        <p:spPr/>
        <p:txBody>
          <a:bodyPr/>
          <a:lstStyle/>
          <a:p>
            <a:r>
              <a:rPr lang="en-US" b="1" dirty="0" smtClean="0"/>
              <a:t>Positive feedback loop</a:t>
            </a:r>
            <a:r>
              <a:rPr lang="en-US" dirty="0" smtClean="0"/>
              <a:t> </a:t>
            </a:r>
            <a:r>
              <a:rPr lang="en-US" dirty="0">
                <a:latin typeface="Symbol" panose="05050102010706020507" pitchFamily="18" charset="2"/>
              </a:rPr>
              <a:t>=</a:t>
            </a:r>
            <a:r>
              <a:rPr lang="en-US" dirty="0" smtClean="0"/>
              <a:t> system output causes the system to change in the </a:t>
            </a:r>
            <a:r>
              <a:rPr lang="en-US" i="1" dirty="0" smtClean="0"/>
              <a:t>same way </a:t>
            </a:r>
            <a:r>
              <a:rPr lang="en-US" dirty="0" smtClean="0"/>
              <a:t>and drives it </a:t>
            </a:r>
            <a:r>
              <a:rPr lang="en-US" i="1" dirty="0" smtClean="0"/>
              <a:t>further</a:t>
            </a:r>
            <a:r>
              <a:rPr lang="en-US" dirty="0" smtClean="0"/>
              <a:t> toward one extreme or another</a:t>
            </a:r>
          </a:p>
          <a:p>
            <a:pPr lvl="1"/>
            <a:r>
              <a:rPr lang="en-US" dirty="0" smtClean="0"/>
              <a:t>Exponential population growth, spread of cancer, melting sea ice</a:t>
            </a:r>
          </a:p>
          <a:p>
            <a:r>
              <a:rPr lang="en-US" u="sng" dirty="0" smtClean="0"/>
              <a:t>Rare</a:t>
            </a:r>
            <a:r>
              <a:rPr lang="en-US" dirty="0" smtClean="0"/>
              <a:t> in nature</a:t>
            </a:r>
          </a:p>
          <a:p>
            <a:pPr lvl="1"/>
            <a:r>
              <a:rPr lang="en-US" i="1" dirty="0" smtClean="0"/>
              <a:t>But is common in natural systems altered by humans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4778"/>
          <a:stretch/>
        </p:blipFill>
        <p:spPr>
          <a:xfrm>
            <a:off x="3345180" y="3956050"/>
            <a:ext cx="7372208" cy="2879091"/>
          </a:xfrm>
          <a:prstGeom prst="rect">
            <a:avLst/>
          </a:prstGeom>
        </p:spPr>
      </p:pic>
    </p:spTree>
    <p:extLst>
      <p:ext uri="{BB962C8B-B14F-4D97-AF65-F5344CB8AC3E}">
        <p14:creationId xmlns:p14="http://schemas.microsoft.com/office/powerpoint/2010/main" val="32905131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rotWithShape="1">
          <a:blip r:embed="rId2">
            <a:extLst>
              <a:ext uri="{28A0092B-C50C-407E-A947-70E740481C1C}">
                <a14:useLocalDpi xmlns:a14="http://schemas.microsoft.com/office/drawing/2010/main" val="0"/>
              </a:ext>
            </a:extLst>
          </a:blip>
          <a:srcRect t="9943" b="7666"/>
          <a:stretch/>
        </p:blipFill>
        <p:spPr bwMode="auto">
          <a:xfrm>
            <a:off x="1828801" y="2072640"/>
            <a:ext cx="8642130" cy="41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336550" y="292100"/>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solidFill>
                  <a:srgbClr val="0070C0"/>
                </a:solidFill>
              </a:rPr>
              <a:t>System Characteristics</a:t>
            </a:r>
          </a:p>
        </p:txBody>
      </p:sp>
      <p:sp>
        <p:nvSpPr>
          <p:cNvPr id="6" name="TextBox 5"/>
          <p:cNvSpPr txBox="1"/>
          <p:nvPr/>
        </p:nvSpPr>
        <p:spPr>
          <a:xfrm>
            <a:off x="6553201" y="1371601"/>
            <a:ext cx="3180679" cy="461665"/>
          </a:xfrm>
          <a:prstGeom prst="rect">
            <a:avLst/>
          </a:prstGeom>
          <a:noFill/>
        </p:spPr>
        <p:txBody>
          <a:bodyPr wrap="none" rtlCol="0">
            <a:spAutoFit/>
          </a:bodyPr>
          <a:lstStyle/>
          <a:p>
            <a:r>
              <a:rPr lang="en-US" sz="2400" dirty="0">
                <a:solidFill>
                  <a:srgbClr val="FF0000"/>
                </a:solidFill>
                <a:latin typeface="Aharoni" panose="02010803020104030203" pitchFamily="2" charset="-79"/>
                <a:cs typeface="Aharoni" panose="02010803020104030203" pitchFamily="2" charset="-79"/>
              </a:rPr>
              <a:t>Dynamic equilibrium</a:t>
            </a:r>
          </a:p>
        </p:txBody>
      </p:sp>
    </p:spTree>
    <p:extLst>
      <p:ext uri="{BB962C8B-B14F-4D97-AF65-F5344CB8AC3E}">
        <p14:creationId xmlns:p14="http://schemas.microsoft.com/office/powerpoint/2010/main" val="1226339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552450" y="47625"/>
            <a:ext cx="10515600" cy="1325563"/>
          </a:xfrm>
        </p:spPr>
        <p:txBody>
          <a:bodyPr/>
          <a:lstStyle/>
          <a:p>
            <a:r>
              <a:rPr lang="en-US" altLang="en-US" sz="3600" b="1" dirty="0">
                <a:solidFill>
                  <a:srgbClr val="0070C0"/>
                </a:solidFill>
              </a:rPr>
              <a:t>Stability of Systems</a:t>
            </a:r>
          </a:p>
        </p:txBody>
      </p:sp>
      <p:sp>
        <p:nvSpPr>
          <p:cNvPr id="35843" name="Content Placeholder 2"/>
          <p:cNvSpPr>
            <a:spLocks noGrp="1"/>
          </p:cNvSpPr>
          <p:nvPr>
            <p:ph idx="1"/>
          </p:nvPr>
        </p:nvSpPr>
        <p:spPr>
          <a:xfrm>
            <a:off x="742951" y="1524000"/>
            <a:ext cx="5659176" cy="4057650"/>
          </a:xfrm>
        </p:spPr>
        <p:txBody>
          <a:bodyPr>
            <a:noAutofit/>
          </a:bodyPr>
          <a:lstStyle/>
          <a:p>
            <a:pPr eaLnBrk="1" hangingPunct="1">
              <a:lnSpc>
                <a:spcPct val="90000"/>
              </a:lnSpc>
            </a:pPr>
            <a:r>
              <a:rPr lang="en-US" altLang="en-US" sz="2400" dirty="0">
                <a:solidFill>
                  <a:srgbClr val="FF0000"/>
                </a:solidFill>
              </a:rPr>
              <a:t>Disturbance </a:t>
            </a:r>
            <a:r>
              <a:rPr lang="en-US" altLang="en-US" sz="2400" dirty="0"/>
              <a:t>- periodic destructive events such as fire or flood that </a:t>
            </a:r>
            <a:r>
              <a:rPr lang="en-US" altLang="en-US" sz="2400" i="1" dirty="0"/>
              <a:t>destabilize</a:t>
            </a:r>
            <a:r>
              <a:rPr lang="en-US" altLang="en-US" sz="2400" dirty="0"/>
              <a:t> or change the system</a:t>
            </a:r>
          </a:p>
          <a:p>
            <a:pPr eaLnBrk="1" hangingPunct="1">
              <a:lnSpc>
                <a:spcPct val="90000"/>
              </a:lnSpc>
            </a:pPr>
            <a:r>
              <a:rPr lang="en-US" altLang="en-US" sz="2400" dirty="0">
                <a:solidFill>
                  <a:srgbClr val="FF0000"/>
                </a:solidFill>
              </a:rPr>
              <a:t>Resilience</a:t>
            </a:r>
            <a:r>
              <a:rPr lang="en-US" altLang="en-US" sz="2400" dirty="0"/>
              <a:t> - ability of system to </a:t>
            </a:r>
            <a:r>
              <a:rPr lang="en-US" altLang="en-US" sz="2400" i="1" dirty="0"/>
              <a:t>recover</a:t>
            </a:r>
            <a:r>
              <a:rPr lang="en-US" altLang="en-US" sz="2400" dirty="0"/>
              <a:t> from disturbance</a:t>
            </a:r>
          </a:p>
          <a:p>
            <a:pPr eaLnBrk="1" hangingPunct="1">
              <a:lnSpc>
                <a:spcPct val="90000"/>
              </a:lnSpc>
            </a:pPr>
            <a:r>
              <a:rPr lang="en-US" altLang="en-US" sz="2400" dirty="0">
                <a:solidFill>
                  <a:srgbClr val="FF0000"/>
                </a:solidFill>
              </a:rPr>
              <a:t>State Shift </a:t>
            </a:r>
            <a:r>
              <a:rPr lang="en-US" altLang="en-US" sz="2400" dirty="0"/>
              <a:t>–a severe disturbance in which the system does not return to normal but instead results in </a:t>
            </a:r>
            <a:r>
              <a:rPr lang="en-US" altLang="en-US" sz="2400" i="1" dirty="0"/>
              <a:t>significant changes </a:t>
            </a:r>
            <a:r>
              <a:rPr lang="en-US" altLang="en-US" sz="2400" dirty="0"/>
              <a:t>in some of its state variables</a:t>
            </a:r>
          </a:p>
        </p:txBody>
      </p:sp>
      <p:pic>
        <p:nvPicPr>
          <p:cNvPr id="10242" name="Picture 2" descr="Image result for ecosystem state shi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1424" y="862621"/>
            <a:ext cx="4907225" cy="561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986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552450" y="47625"/>
            <a:ext cx="10515600" cy="1325563"/>
          </a:xfrm>
        </p:spPr>
        <p:txBody>
          <a:bodyPr/>
          <a:lstStyle/>
          <a:p>
            <a:r>
              <a:rPr lang="en-US" altLang="en-US" sz="3600" b="1" dirty="0">
                <a:solidFill>
                  <a:srgbClr val="0070C0"/>
                </a:solidFill>
              </a:rPr>
              <a:t>Stability of Systems</a:t>
            </a:r>
          </a:p>
        </p:txBody>
      </p:sp>
      <p:sp>
        <p:nvSpPr>
          <p:cNvPr id="35843" name="Content Placeholder 2"/>
          <p:cNvSpPr>
            <a:spLocks noGrp="1"/>
          </p:cNvSpPr>
          <p:nvPr>
            <p:ph idx="1"/>
          </p:nvPr>
        </p:nvSpPr>
        <p:spPr>
          <a:xfrm>
            <a:off x="742951" y="1524000"/>
            <a:ext cx="5659176" cy="4057650"/>
          </a:xfrm>
        </p:spPr>
        <p:txBody>
          <a:bodyPr>
            <a:noAutofit/>
          </a:bodyPr>
          <a:lstStyle/>
          <a:p>
            <a:pPr eaLnBrk="1" hangingPunct="1">
              <a:lnSpc>
                <a:spcPct val="90000"/>
              </a:lnSpc>
            </a:pPr>
            <a:r>
              <a:rPr lang="en-US" altLang="en-US" sz="2400" dirty="0">
                <a:solidFill>
                  <a:srgbClr val="FF0000"/>
                </a:solidFill>
              </a:rPr>
              <a:t>Disturbance </a:t>
            </a:r>
            <a:r>
              <a:rPr lang="en-US" altLang="en-US" sz="2400" dirty="0"/>
              <a:t>- periodic destructive events such as fire or flood that </a:t>
            </a:r>
            <a:r>
              <a:rPr lang="en-US" altLang="en-US" sz="2400" i="1" dirty="0"/>
              <a:t>destabilize</a:t>
            </a:r>
            <a:r>
              <a:rPr lang="en-US" altLang="en-US" sz="2400" dirty="0"/>
              <a:t> or change the system</a:t>
            </a:r>
          </a:p>
          <a:p>
            <a:pPr eaLnBrk="1" hangingPunct="1">
              <a:lnSpc>
                <a:spcPct val="90000"/>
              </a:lnSpc>
            </a:pPr>
            <a:r>
              <a:rPr lang="en-US" altLang="en-US" sz="2400" dirty="0">
                <a:solidFill>
                  <a:srgbClr val="FF0000"/>
                </a:solidFill>
              </a:rPr>
              <a:t>Resilience</a:t>
            </a:r>
            <a:r>
              <a:rPr lang="en-US" altLang="en-US" sz="2400" dirty="0"/>
              <a:t> - ability of system to </a:t>
            </a:r>
            <a:r>
              <a:rPr lang="en-US" altLang="en-US" sz="2400" i="1" dirty="0"/>
              <a:t>recover</a:t>
            </a:r>
            <a:r>
              <a:rPr lang="en-US" altLang="en-US" sz="2400" dirty="0"/>
              <a:t> from disturbance</a:t>
            </a:r>
          </a:p>
          <a:p>
            <a:pPr eaLnBrk="1" hangingPunct="1">
              <a:lnSpc>
                <a:spcPct val="90000"/>
              </a:lnSpc>
            </a:pPr>
            <a:r>
              <a:rPr lang="en-US" altLang="en-US" sz="2400" dirty="0">
                <a:solidFill>
                  <a:srgbClr val="FF0000"/>
                </a:solidFill>
              </a:rPr>
              <a:t>State Shift </a:t>
            </a:r>
            <a:r>
              <a:rPr lang="en-US" altLang="en-US" sz="2400" dirty="0"/>
              <a:t>–a severe disturbance in which the system does not return to normal but instead results in </a:t>
            </a:r>
            <a:r>
              <a:rPr lang="en-US" altLang="en-US" sz="2400" i="1" dirty="0"/>
              <a:t>significant changes </a:t>
            </a:r>
            <a:r>
              <a:rPr lang="en-US" altLang="en-US" sz="2400" dirty="0"/>
              <a:t>in some of its state variables</a:t>
            </a:r>
          </a:p>
        </p:txBody>
      </p:sp>
      <p:pic>
        <p:nvPicPr>
          <p:cNvPr id="5" name="Picture 4"/>
          <p:cNvPicPr>
            <a:picLocks noChangeAspect="1"/>
          </p:cNvPicPr>
          <p:nvPr/>
        </p:nvPicPr>
        <p:blipFill>
          <a:blip r:embed="rId3"/>
          <a:stretch>
            <a:fillRect/>
          </a:stretch>
        </p:blipFill>
        <p:spPr>
          <a:xfrm>
            <a:off x="6480905" y="2266950"/>
            <a:ext cx="5628545" cy="2997200"/>
          </a:xfrm>
          <a:prstGeom prst="rect">
            <a:avLst/>
          </a:prstGeom>
        </p:spPr>
      </p:pic>
    </p:spTree>
    <p:extLst>
      <p:ext uri="{BB962C8B-B14F-4D97-AF65-F5344CB8AC3E}">
        <p14:creationId xmlns:p14="http://schemas.microsoft.com/office/powerpoint/2010/main" val="3610346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G5_01:Users:gtk:Desktop:Untitled-12"/>
          <p:cNvSpPr>
            <a:spLocks noChangeArrowheads="1"/>
          </p:cNvSpPr>
          <p:nvPr/>
        </p:nvSpPr>
        <p:spPr bwMode="auto">
          <a:xfrm>
            <a:off x="0" y="1"/>
            <a:ext cx="11769436" cy="671513"/>
          </a:xfrm>
          <a:prstGeom prst="rect">
            <a:avLst/>
          </a:prstGeom>
          <a:blipFill dpi="0" rotWithShape="0">
            <a:blip r:embed="rId2"/>
            <a:srcRect/>
            <a:stretch>
              <a:fillRect/>
            </a:stretch>
          </a:blipFill>
          <a:ln>
            <a:noFill/>
          </a:ln>
          <a:extLst>
            <a:ext uri="{91240B29-F687-4F45-9708-019B960494DF}">
              <a14:hiddenLine xmlns:a14="http://schemas.microsoft.com/office/drawing/2010/main" w="50800">
                <a:solidFill>
                  <a:srgbClr val="000000"/>
                </a:solidFill>
                <a:miter lim="800000"/>
                <a:headEnd/>
                <a:tailEnd/>
              </a14:hiddenLine>
            </a:ext>
          </a:extLst>
        </p:spPr>
        <p:txBody>
          <a:bodyPr wrap="square" lIns="182880" tIns="91440" rIns="182880" bIns="9144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endParaRPr lang="en-US" altLang="en-US" sz="3200" b="1">
              <a:solidFill>
                <a:srgbClr val="333399"/>
              </a:solidFill>
              <a:latin typeface="Arial" charset="0"/>
            </a:endParaRPr>
          </a:p>
        </p:txBody>
      </p:sp>
      <p:sp>
        <p:nvSpPr>
          <p:cNvPr id="2" name="Title 1"/>
          <p:cNvSpPr>
            <a:spLocks noGrp="1"/>
          </p:cNvSpPr>
          <p:nvPr>
            <p:ph type="title"/>
          </p:nvPr>
        </p:nvSpPr>
        <p:spPr>
          <a:xfrm>
            <a:off x="1193802" y="89576"/>
            <a:ext cx="10515600" cy="443198"/>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Aft>
                <a:spcPct val="0"/>
              </a:spcAft>
            </a:pPr>
            <a:r>
              <a:rPr lang="en-US" sz="3200" b="1" dirty="0">
                <a:solidFill>
                  <a:srgbClr val="333399"/>
                </a:solidFill>
              </a:rPr>
              <a:t>Leaving the “Safe Operating Space”</a:t>
            </a:r>
          </a:p>
        </p:txBody>
      </p:sp>
      <p:pic>
        <p:nvPicPr>
          <p:cNvPr id="4" name="Picture 3"/>
          <p:cNvPicPr>
            <a:picLocks noChangeAspect="1"/>
          </p:cNvPicPr>
          <p:nvPr/>
        </p:nvPicPr>
        <p:blipFill>
          <a:blip r:embed="rId3"/>
          <a:stretch>
            <a:fillRect/>
          </a:stretch>
        </p:blipFill>
        <p:spPr>
          <a:xfrm>
            <a:off x="3120637" y="1044673"/>
            <a:ext cx="5711636" cy="5741817"/>
          </a:xfrm>
          <a:prstGeom prst="rect">
            <a:avLst/>
          </a:prstGeom>
        </p:spPr>
      </p:pic>
    </p:spTree>
    <p:extLst>
      <p:ext uri="{BB962C8B-B14F-4D97-AF65-F5344CB8AC3E}">
        <p14:creationId xmlns:p14="http://schemas.microsoft.com/office/powerpoint/2010/main" val="23766203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2293937" y="6477001"/>
            <a:ext cx="7620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anose="020B0604020202020204" pitchFamily="34" charset="0"/>
              </a:defRPr>
            </a:lvl1pPr>
            <a:lvl2pPr marL="4143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anose="020B0604020202020204" pitchFamily="34" charset="0"/>
              </a:defRPr>
            </a:lvl2pPr>
            <a:lvl3pPr marL="828675"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anose="020B0604020202020204" pitchFamily="34" charset="0"/>
              </a:defRPr>
            </a:lvl3pPr>
            <a:lvl4pPr marL="1244600"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anose="020B0604020202020204" pitchFamily="34" charset="0"/>
              </a:defRPr>
            </a:lvl4pPr>
            <a:lvl5pPr marL="16589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anose="020B0604020202020204" pitchFamily="34"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anose="020B0604020202020204" pitchFamily="34"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anose="020B0604020202020204" pitchFamily="34"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anose="020B0604020202020204" pitchFamily="34"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anose="020B0604020202020204" pitchFamily="34" charset="0"/>
              </a:defRPr>
            </a:lvl9pPr>
          </a:lstStyle>
          <a:p>
            <a:pPr algn="ctr"/>
            <a:r>
              <a:rPr lang="en-GB" altLang="en-US" dirty="0"/>
              <a:t>A D. </a:t>
            </a:r>
            <a:r>
              <a:rPr lang="en-GB" altLang="en-US" dirty="0" err="1"/>
              <a:t>Barnosky</a:t>
            </a:r>
            <a:r>
              <a:rPr lang="en-GB" altLang="en-US" dirty="0"/>
              <a:t> </a:t>
            </a:r>
            <a:r>
              <a:rPr lang="en-GB" altLang="zh-CN" i="1" dirty="0">
                <a:ea typeface="宋体" panose="02010600030101010101" pitchFamily="2" charset="-122"/>
              </a:rPr>
              <a:t>et al. </a:t>
            </a:r>
            <a:r>
              <a:rPr lang="en-GB" altLang="en-US" i="1" dirty="0"/>
              <a:t>Nature </a:t>
            </a:r>
            <a:r>
              <a:rPr lang="en-US" altLang="zh-CN" b="1" dirty="0">
                <a:ea typeface="宋体" panose="02010600030101010101" pitchFamily="2" charset="-122"/>
              </a:rPr>
              <a:t>486</a:t>
            </a:r>
            <a:r>
              <a:rPr lang="en-GB" altLang="en-US" dirty="0"/>
              <a:t>, </a:t>
            </a:r>
            <a:r>
              <a:rPr lang="en-GB" altLang="zh-CN" dirty="0">
                <a:ea typeface="宋体" panose="02010600030101010101" pitchFamily="2" charset="-122"/>
              </a:rPr>
              <a:t>52</a:t>
            </a:r>
            <a:r>
              <a:rPr lang="en-GB" altLang="en-US" dirty="0">
                <a:cs typeface="Arial" panose="020B0604020202020204" pitchFamily="34" charset="0"/>
              </a:rPr>
              <a:t>–</a:t>
            </a:r>
            <a:r>
              <a:rPr lang="en-GB" altLang="zh-CN" dirty="0">
                <a:ea typeface="宋体" panose="02010600030101010101" pitchFamily="2" charset="-122"/>
              </a:rPr>
              <a:t>58</a:t>
            </a:r>
            <a:r>
              <a:rPr lang="en-GB" altLang="en-US" dirty="0"/>
              <a:t> (2012) doi:10.1038/nature</a:t>
            </a:r>
            <a:r>
              <a:rPr lang="en-GB" altLang="zh-CN" dirty="0">
                <a:ea typeface="宋体" panose="02010600030101010101" pitchFamily="2" charset="-122"/>
              </a:rPr>
              <a:t>11018</a:t>
            </a:r>
            <a:endParaRPr lang="en-GB" altLang="en-US" dirty="0">
              <a:ea typeface="宋体" panose="02010600030101010101" pitchFamily="2" charset="-122"/>
            </a:endParaRPr>
          </a:p>
        </p:txBody>
      </p:sp>
      <p:sp>
        <p:nvSpPr>
          <p:cNvPr id="7176" name="Text Box 8"/>
          <p:cNvSpPr txBox="1">
            <a:spLocks noChangeArrowheads="1"/>
          </p:cNvSpPr>
          <p:nvPr/>
        </p:nvSpPr>
        <p:spPr bwMode="auto">
          <a:xfrm>
            <a:off x="1904999" y="133172"/>
            <a:ext cx="8397875" cy="1200329"/>
          </a:xfrm>
          <a:prstGeom prst="rect">
            <a:avLst/>
          </a:prstGeom>
        </p:spPr>
        <p:txBody>
          <a:bodyPr/>
          <a:lstStyle>
            <a:lvl1pPr algn="ctr" eaLnBrk="0" fontAlgn="base" hangingPunct="0">
              <a:spcBef>
                <a:spcPct val="0"/>
              </a:spcBef>
              <a:spcAft>
                <a:spcPct val="0"/>
              </a:spcAft>
              <a:defRPr sz="3600">
                <a:solidFill>
                  <a:schemeClr val="tx2"/>
                </a:solidFill>
                <a:latin typeface="+mj-lt"/>
                <a:ea typeface="+mj-ea"/>
                <a:cs typeface="+mj-cs"/>
              </a:defRPr>
            </a:lvl1pPr>
            <a:lvl2pPr algn="ctr" eaLnBrk="0" fontAlgn="base" hangingPunct="0">
              <a:spcBef>
                <a:spcPct val="0"/>
              </a:spcBef>
              <a:spcAft>
                <a:spcPct val="0"/>
              </a:spcAft>
              <a:defRPr sz="4400">
                <a:solidFill>
                  <a:schemeClr val="tx2"/>
                </a:solidFill>
                <a:latin typeface="Arial" charset="0"/>
              </a:defRPr>
            </a:lvl2pPr>
            <a:lvl3pPr algn="ctr" eaLnBrk="0" fontAlgn="base" hangingPunct="0">
              <a:spcBef>
                <a:spcPct val="0"/>
              </a:spcBef>
              <a:spcAft>
                <a:spcPct val="0"/>
              </a:spcAft>
              <a:defRPr sz="4400">
                <a:solidFill>
                  <a:schemeClr val="tx2"/>
                </a:solidFill>
                <a:latin typeface="Arial" charset="0"/>
              </a:defRPr>
            </a:lvl3pPr>
            <a:lvl4pPr algn="ctr" eaLnBrk="0" fontAlgn="base" hangingPunct="0">
              <a:spcBef>
                <a:spcPct val="0"/>
              </a:spcBef>
              <a:spcAft>
                <a:spcPct val="0"/>
              </a:spcAft>
              <a:defRPr sz="4400">
                <a:solidFill>
                  <a:schemeClr val="tx2"/>
                </a:solidFill>
                <a:latin typeface="Arial" charset="0"/>
              </a:defRPr>
            </a:lvl4pPr>
            <a:lvl5pPr algn="ctr" eaLnBrk="0" fontAlgn="base" hangingPunct="0">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GB" altLang="zh-CN" b="1" dirty="0">
                <a:solidFill>
                  <a:srgbClr val="0070C0"/>
                </a:solidFill>
              </a:rPr>
              <a:t>Drivers of a potential planetary-scale critical transition</a:t>
            </a:r>
          </a:p>
        </p:txBody>
      </p:sp>
      <p:pic>
        <p:nvPicPr>
          <p:cNvPr id="7407" name="Picture 239" descr="nature11018-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1019" y="1352085"/>
            <a:ext cx="6297201" cy="49909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82000" y="1905000"/>
            <a:ext cx="2057400" cy="2339102"/>
          </a:xfrm>
          <a:prstGeom prst="rect">
            <a:avLst/>
          </a:prstGeom>
          <a:noFill/>
        </p:spPr>
        <p:txBody>
          <a:bodyPr wrap="square" rtlCol="0">
            <a:spAutoFit/>
          </a:bodyPr>
          <a:lstStyle/>
          <a:p>
            <a:r>
              <a:rPr lang="en-US" sz="2000" b="1" dirty="0">
                <a:solidFill>
                  <a:srgbClr val="663300"/>
                </a:solidFill>
              </a:rPr>
              <a:t>brown</a:t>
            </a:r>
            <a:r>
              <a:rPr lang="en-US" sz="2000" dirty="0"/>
              <a:t> </a:t>
            </a:r>
            <a:r>
              <a:rPr lang="en-US" dirty="0"/>
              <a:t>color indicates ~ 40% of terrestrial ecosystems that have now been transformed to agricultural landscapes</a:t>
            </a:r>
          </a:p>
        </p:txBody>
      </p:sp>
    </p:spTree>
    <p:extLst>
      <p:ext uri="{BB962C8B-B14F-4D97-AF65-F5344CB8AC3E}">
        <p14:creationId xmlns:p14="http://schemas.microsoft.com/office/powerpoint/2010/main" val="1842509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2362200" y="6477001"/>
            <a:ext cx="7620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anose="020B0604020202020204" pitchFamily="34" charset="0"/>
              </a:defRPr>
            </a:lvl1pPr>
            <a:lvl2pPr marL="4143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anose="020B0604020202020204" pitchFamily="34" charset="0"/>
              </a:defRPr>
            </a:lvl2pPr>
            <a:lvl3pPr marL="828675"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anose="020B0604020202020204" pitchFamily="34" charset="0"/>
              </a:defRPr>
            </a:lvl3pPr>
            <a:lvl4pPr marL="1244600"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anose="020B0604020202020204" pitchFamily="34" charset="0"/>
              </a:defRPr>
            </a:lvl4pPr>
            <a:lvl5pPr marL="16589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anose="020B0604020202020204" pitchFamily="34"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anose="020B0604020202020204" pitchFamily="34"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anose="020B0604020202020204" pitchFamily="34"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anose="020B0604020202020204" pitchFamily="34"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anose="020B0604020202020204" pitchFamily="34" charset="0"/>
              </a:defRPr>
            </a:lvl9pPr>
          </a:lstStyle>
          <a:p>
            <a:pPr algn="ctr"/>
            <a:r>
              <a:rPr lang="en-GB" altLang="en-US" dirty="0"/>
              <a:t>A D. </a:t>
            </a:r>
            <a:r>
              <a:rPr lang="en-GB" altLang="en-US" dirty="0" err="1"/>
              <a:t>Barnosky</a:t>
            </a:r>
            <a:r>
              <a:rPr lang="en-GB" altLang="en-US" dirty="0"/>
              <a:t> </a:t>
            </a:r>
            <a:r>
              <a:rPr lang="en-GB" altLang="zh-CN" i="1" dirty="0">
                <a:ea typeface="宋体" panose="02010600030101010101" pitchFamily="2" charset="-122"/>
              </a:rPr>
              <a:t>et al. </a:t>
            </a:r>
            <a:r>
              <a:rPr lang="en-GB" altLang="en-US" i="1" dirty="0"/>
              <a:t>Nature </a:t>
            </a:r>
            <a:r>
              <a:rPr lang="en-US" altLang="zh-CN" b="1" dirty="0">
                <a:ea typeface="宋体" panose="02010600030101010101" pitchFamily="2" charset="-122"/>
              </a:rPr>
              <a:t>486</a:t>
            </a:r>
            <a:r>
              <a:rPr lang="en-GB" altLang="en-US" dirty="0"/>
              <a:t>, </a:t>
            </a:r>
            <a:r>
              <a:rPr lang="en-GB" altLang="zh-CN" dirty="0">
                <a:ea typeface="宋体" panose="02010600030101010101" pitchFamily="2" charset="-122"/>
              </a:rPr>
              <a:t>52</a:t>
            </a:r>
            <a:r>
              <a:rPr lang="en-GB" altLang="en-US" dirty="0"/>
              <a:t>–</a:t>
            </a:r>
            <a:r>
              <a:rPr lang="en-GB" altLang="zh-CN" dirty="0">
                <a:ea typeface="宋体" panose="02010600030101010101" pitchFamily="2" charset="-122"/>
              </a:rPr>
              <a:t>58</a:t>
            </a:r>
            <a:r>
              <a:rPr lang="en-GB" altLang="en-US" dirty="0"/>
              <a:t> (2012) doi:10.1038/nature</a:t>
            </a:r>
            <a:r>
              <a:rPr lang="en-GB" altLang="zh-CN" dirty="0">
                <a:ea typeface="宋体" panose="02010600030101010101" pitchFamily="2" charset="-122"/>
              </a:rPr>
              <a:t>11018</a:t>
            </a:r>
            <a:endParaRPr lang="en-GB" altLang="en-US" dirty="0">
              <a:ea typeface="宋体" panose="02010600030101010101" pitchFamily="2" charset="-122"/>
            </a:endParaRPr>
          </a:p>
        </p:txBody>
      </p:sp>
      <p:sp>
        <p:nvSpPr>
          <p:cNvPr id="7176" name="Text Box 8"/>
          <p:cNvSpPr txBox="1">
            <a:spLocks noChangeArrowheads="1"/>
          </p:cNvSpPr>
          <p:nvPr/>
        </p:nvSpPr>
        <p:spPr bwMode="auto">
          <a:xfrm>
            <a:off x="158750" y="109835"/>
            <a:ext cx="103250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nchorCtr="1">
            <a:spAutoFit/>
          </a:bodyPr>
          <a:lstStyle/>
          <a:p>
            <a:r>
              <a:rPr lang="en-GB" altLang="zh-CN" sz="2400" b="1" dirty="0">
                <a:solidFill>
                  <a:srgbClr val="0070C0"/>
                </a:solidFill>
                <a:ea typeface="宋体" panose="02010600030101010101" pitchFamily="2" charset="-122"/>
              </a:rPr>
              <a:t>Quantifying land use as one method of anticipating a planetary state shift</a:t>
            </a:r>
          </a:p>
        </p:txBody>
      </p:sp>
      <p:pic>
        <p:nvPicPr>
          <p:cNvPr id="7408" name="Picture 240" descr="nature11018-f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1" y="838201"/>
            <a:ext cx="7040563" cy="5427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062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sche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3927" y="3156093"/>
            <a:ext cx="5756564" cy="3701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4" descr="G5_01:Users:gtk:Desktop:Untitled-12"/>
          <p:cNvSpPr>
            <a:spLocks noChangeArrowheads="1"/>
          </p:cNvSpPr>
          <p:nvPr/>
        </p:nvSpPr>
        <p:spPr bwMode="auto">
          <a:xfrm>
            <a:off x="1524000" y="1"/>
            <a:ext cx="9144000" cy="671513"/>
          </a:xfrm>
          <a:prstGeom prst="rect">
            <a:avLst/>
          </a:prstGeom>
          <a:blipFill dpi="0" rotWithShape="0">
            <a:blip r:embed="rId4"/>
            <a:srcRect/>
            <a:stretch>
              <a:fillRect/>
            </a:stretch>
          </a:blipFill>
          <a:ln>
            <a:noFill/>
          </a:ln>
          <a:extLst>
            <a:ext uri="{91240B29-F687-4F45-9708-019B960494DF}">
              <a14:hiddenLine xmlns:a14="http://schemas.microsoft.com/office/drawing/2010/main" w="50800">
                <a:solidFill>
                  <a:srgbClr val="000000"/>
                </a:solidFill>
                <a:miter lim="800000"/>
                <a:headEnd/>
                <a:tailEnd/>
              </a14:hiddenLine>
            </a:ext>
          </a:extLst>
        </p:spPr>
        <p:txBody>
          <a:bodyPr lIns="182880" tIns="91440" rIns="182880" bIns="9144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endParaRPr lang="en-US" altLang="en-US" sz="3200" b="1">
              <a:solidFill>
                <a:srgbClr val="333399"/>
              </a:solidFill>
              <a:latin typeface="Arial" charset="0"/>
            </a:endParaRPr>
          </a:p>
        </p:txBody>
      </p:sp>
      <p:sp>
        <p:nvSpPr>
          <p:cNvPr id="19460" name="Title 1"/>
          <p:cNvSpPr>
            <a:spLocks noGrp="1"/>
          </p:cNvSpPr>
          <p:nvPr>
            <p:ph type="title" idx="4294967295"/>
          </p:nvPr>
        </p:nvSpPr>
        <p:spPr>
          <a:xfrm>
            <a:off x="1806575" y="118536"/>
            <a:ext cx="7772400" cy="443198"/>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t" anchorCtr="0" compatLnSpc="1">
            <a:prstTxWarp prst="textNoShape">
              <a:avLst/>
            </a:prstTxWarp>
            <a:spAutoFit/>
          </a:bodyPr>
          <a:lstStyle/>
          <a:p>
            <a:pPr fontAlgn="base">
              <a:spcAft>
                <a:spcPct val="0"/>
              </a:spcAft>
            </a:pPr>
            <a:r>
              <a:rPr lang="en-US" altLang="en-US" sz="3200" b="1" dirty="0">
                <a:solidFill>
                  <a:srgbClr val="333399"/>
                </a:solidFill>
              </a:rPr>
              <a:t>We rely on ecosystem services</a:t>
            </a:r>
          </a:p>
        </p:txBody>
      </p:sp>
      <p:sp>
        <p:nvSpPr>
          <p:cNvPr id="19461" name="Content Placeholder 2"/>
          <p:cNvSpPr>
            <a:spLocks noGrp="1"/>
          </p:cNvSpPr>
          <p:nvPr>
            <p:ph idx="4294967295"/>
          </p:nvPr>
        </p:nvSpPr>
        <p:spPr>
          <a:xfrm>
            <a:off x="722870" y="690504"/>
            <a:ext cx="9711768" cy="3413242"/>
          </a:xfrm>
        </p:spPr>
        <p:txBody>
          <a:bodyPr wrap="square" anchor="ctr">
            <a:spAutoFit/>
          </a:bodyPr>
          <a:lstStyle/>
          <a:p>
            <a:pPr>
              <a:spcBef>
                <a:spcPts val="600"/>
              </a:spcBef>
            </a:pPr>
            <a:r>
              <a:rPr lang="en-US" altLang="en-US" dirty="0" smtClean="0"/>
              <a:t>Natural resources are “goods” produced by nature</a:t>
            </a:r>
          </a:p>
          <a:p>
            <a:pPr>
              <a:spcBef>
                <a:spcPts val="600"/>
              </a:spcBef>
            </a:pPr>
            <a:r>
              <a:rPr lang="en-US" altLang="en-US" dirty="0" smtClean="0"/>
              <a:t>Earth’s natural systems provide “services” to us</a:t>
            </a:r>
          </a:p>
          <a:p>
            <a:pPr>
              <a:spcBef>
                <a:spcPts val="600"/>
              </a:spcBef>
            </a:pPr>
            <a:r>
              <a:rPr lang="en-US" altLang="en-US" b="1" dirty="0" smtClean="0"/>
              <a:t>Ecosystem services</a:t>
            </a:r>
            <a:r>
              <a:rPr lang="en-US" altLang="en-US" dirty="0" smtClean="0"/>
              <a:t>: arise from the normal functioning of natural services and allow us to survive = the set of ecosystem functions that are useful for humans</a:t>
            </a:r>
          </a:p>
          <a:p>
            <a:pPr marL="800100" lvl="1" indent="-304800">
              <a:spcBef>
                <a:spcPts val="600"/>
              </a:spcBef>
            </a:pPr>
            <a:r>
              <a:rPr lang="en-US" altLang="en-US" dirty="0" smtClean="0"/>
              <a:t>Purify air and water, cycle nutrients, regulate climate</a:t>
            </a:r>
          </a:p>
          <a:p>
            <a:pPr marL="800100" lvl="1" indent="-304800">
              <a:spcBef>
                <a:spcPts val="600"/>
              </a:spcBef>
            </a:pPr>
            <a:r>
              <a:rPr lang="en-US" altLang="en-US" dirty="0" smtClean="0"/>
              <a:t>Pollinate plants </a:t>
            </a:r>
          </a:p>
          <a:p>
            <a:pPr marL="800100" lvl="1" indent="-304800">
              <a:spcBef>
                <a:spcPts val="600"/>
              </a:spcBef>
            </a:pPr>
            <a:r>
              <a:rPr lang="en-US" altLang="en-US" dirty="0" smtClean="0"/>
              <a:t>Receive and recycle wastes</a:t>
            </a:r>
          </a:p>
        </p:txBody>
      </p:sp>
    </p:spTree>
    <p:extLst>
      <p:ext uri="{BB962C8B-B14F-4D97-AF65-F5344CB8AC3E}">
        <p14:creationId xmlns:p14="http://schemas.microsoft.com/office/powerpoint/2010/main" val="102383033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2832" t="6914" r="24267" b="5029"/>
          <a:stretch/>
        </p:blipFill>
        <p:spPr>
          <a:xfrm>
            <a:off x="2784225" y="58462"/>
            <a:ext cx="6600678" cy="6678517"/>
          </a:xfrm>
          <a:prstGeom prst="rect">
            <a:avLst/>
          </a:prstGeom>
        </p:spPr>
      </p:pic>
    </p:spTree>
    <p:extLst>
      <p:ext uri="{BB962C8B-B14F-4D97-AF65-F5344CB8AC3E}">
        <p14:creationId xmlns:p14="http://schemas.microsoft.com/office/powerpoint/2010/main" val="4051133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615" y="682616"/>
            <a:ext cx="11834447" cy="5032375"/>
          </a:xfrm>
        </p:spPr>
        <p:txBody>
          <a:bodyPr>
            <a:noAutofit/>
          </a:bodyPr>
          <a:lstStyle/>
          <a:p>
            <a:r>
              <a:rPr lang="en-US" sz="2000" dirty="0"/>
              <a:t>Over the past 50 years, humans have </a:t>
            </a:r>
            <a:r>
              <a:rPr lang="en-US" sz="2000" b="1" dirty="0"/>
              <a:t>changed ecosystems </a:t>
            </a:r>
            <a:r>
              <a:rPr lang="en-US" sz="2000" dirty="0"/>
              <a:t>more rapidly and extensively than in any </a:t>
            </a:r>
            <a:r>
              <a:rPr lang="en-US" sz="2000" dirty="0" smtClean="0"/>
              <a:t>period </a:t>
            </a:r>
            <a:r>
              <a:rPr lang="en-US" sz="2000" dirty="0"/>
              <a:t>of time in human history, largely to meet </a:t>
            </a:r>
            <a:r>
              <a:rPr lang="en-US" sz="2000" i="1" dirty="0"/>
              <a:t>rapidly growing demands </a:t>
            </a:r>
            <a:r>
              <a:rPr lang="en-US" sz="2000" dirty="0"/>
              <a:t>for food, fresh water, timber, fiber and fuel. This has resulted in a </a:t>
            </a:r>
            <a:r>
              <a:rPr lang="en-US" sz="2000" b="1" dirty="0"/>
              <a:t>substantial and largely irreversible loss in the diversity</a:t>
            </a:r>
            <a:r>
              <a:rPr lang="en-US" sz="2000" i="1" dirty="0"/>
              <a:t> </a:t>
            </a:r>
            <a:r>
              <a:rPr lang="en-US" sz="2000" dirty="0"/>
              <a:t>of life on Earth.</a:t>
            </a:r>
          </a:p>
          <a:p>
            <a:r>
              <a:rPr lang="en-US" sz="2000" dirty="0"/>
              <a:t>The changes that have been made to ecosystems have contributed to substantial </a:t>
            </a:r>
            <a:r>
              <a:rPr lang="en-US" sz="2000" b="1" dirty="0"/>
              <a:t>net gains in human well-being </a:t>
            </a:r>
            <a:r>
              <a:rPr lang="en-US" sz="2000" dirty="0"/>
              <a:t>and economic development, but these gains have been achieved at growing costs in the form of the </a:t>
            </a:r>
            <a:r>
              <a:rPr lang="en-US" sz="2000" b="1" dirty="0"/>
              <a:t>degradation of many ecosystem services</a:t>
            </a:r>
            <a:r>
              <a:rPr lang="en-US" sz="2000" dirty="0"/>
              <a:t>, increased risks of </a:t>
            </a:r>
            <a:r>
              <a:rPr lang="en-US" sz="2000" b="1" dirty="0"/>
              <a:t>nonlinear changes, </a:t>
            </a:r>
            <a:r>
              <a:rPr lang="en-US" sz="2000" dirty="0"/>
              <a:t>and the exacerbation of </a:t>
            </a:r>
            <a:r>
              <a:rPr lang="en-US" sz="2000" b="1" dirty="0"/>
              <a:t>poverty</a:t>
            </a:r>
            <a:r>
              <a:rPr lang="en-US" sz="2000" dirty="0"/>
              <a:t> for some groups of people. These problems, unless addressed, will substantially diminish the benefits that </a:t>
            </a:r>
            <a:r>
              <a:rPr lang="en-US" sz="2000" i="1" dirty="0"/>
              <a:t>future generations </a:t>
            </a:r>
            <a:r>
              <a:rPr lang="en-US" sz="2000" dirty="0"/>
              <a:t>obtain from ecosystems.</a:t>
            </a:r>
          </a:p>
          <a:p>
            <a:r>
              <a:rPr lang="en-US" sz="2000" dirty="0"/>
              <a:t>The degradation of ecosystem services could grow </a:t>
            </a:r>
            <a:r>
              <a:rPr lang="en-US" sz="2000" b="1" dirty="0"/>
              <a:t>significantly worse </a:t>
            </a:r>
            <a:r>
              <a:rPr lang="en-US" sz="2000" dirty="0"/>
              <a:t>during the first half of this century and is a barrier to achieving the Millennium Development Goals.</a:t>
            </a:r>
          </a:p>
          <a:p>
            <a:r>
              <a:rPr lang="en-US" sz="2000" dirty="0"/>
              <a:t>The challenge of reversing the degradation of ecosystem while meeting increasing demands for services can be partially met under some scenarios considered by the MA, but will involve </a:t>
            </a:r>
            <a:r>
              <a:rPr lang="en-US" sz="2000" b="1" dirty="0"/>
              <a:t>significant changes in policies</a:t>
            </a:r>
            <a:r>
              <a:rPr lang="en-US" sz="2000" dirty="0"/>
              <a:t>, </a:t>
            </a:r>
            <a:r>
              <a:rPr lang="en-US" sz="2000" b="1" dirty="0"/>
              <a:t>institutions and practices </a:t>
            </a:r>
            <a:r>
              <a:rPr lang="en-US" sz="2000" dirty="0"/>
              <a:t>that are not currently under way. </a:t>
            </a:r>
            <a:r>
              <a:rPr lang="en-US" sz="2000" b="1" dirty="0"/>
              <a:t>Many options exist </a:t>
            </a:r>
            <a:r>
              <a:rPr lang="en-US" sz="2000" dirty="0"/>
              <a:t>to conserve or enhance specific ecosystem services in ways that reduce negative trade-offs or that provide positive synergies with other ecosystem services.</a:t>
            </a:r>
          </a:p>
          <a:p>
            <a:r>
              <a:rPr lang="en-US" sz="2000" dirty="0"/>
              <a:t>The bottom line of the MA findings is that </a:t>
            </a:r>
            <a:r>
              <a:rPr lang="en-US" sz="2000" b="1" dirty="0"/>
              <a:t>human actions are depleting Earth’s natural capital</a:t>
            </a:r>
            <a:r>
              <a:rPr lang="en-US" sz="2000" dirty="0"/>
              <a:t>, putting such strain on the environment that the ability of the planet’s ecosystems to sustain future generations can no longer </a:t>
            </a:r>
            <a:r>
              <a:rPr lang="en-US" sz="2000" b="1" dirty="0"/>
              <a:t>be taken for granted</a:t>
            </a:r>
            <a:r>
              <a:rPr lang="en-US" sz="2000" dirty="0"/>
              <a:t>. At the same time, the assessment shows that with appropriate actions it is </a:t>
            </a:r>
            <a:r>
              <a:rPr lang="en-US" sz="2000" b="1" dirty="0"/>
              <a:t>possible to reverse </a:t>
            </a:r>
            <a:r>
              <a:rPr lang="en-US" sz="2000" dirty="0"/>
              <a:t>the degradation of many ecosystem services over the next 50 years, but the changes in policy and practice required are substantial and not currently underway.</a:t>
            </a:r>
          </a:p>
          <a:p>
            <a:endParaRPr lang="en-US" sz="2000" dirty="0"/>
          </a:p>
        </p:txBody>
      </p:sp>
      <p:sp>
        <p:nvSpPr>
          <p:cNvPr id="4" name="Rectangle 4" descr="G5_01:Users:gtk:Desktop:Untitled-12"/>
          <p:cNvSpPr>
            <a:spLocks noChangeArrowheads="1"/>
          </p:cNvSpPr>
          <p:nvPr/>
        </p:nvSpPr>
        <p:spPr bwMode="auto">
          <a:xfrm>
            <a:off x="1524000" y="29311"/>
            <a:ext cx="9144000" cy="671513"/>
          </a:xfrm>
          <a:prstGeom prst="rect">
            <a:avLst/>
          </a:prstGeom>
          <a:blipFill dpi="0" rotWithShape="0">
            <a:blip r:embed="rId2"/>
            <a:srcRect/>
            <a:stretch>
              <a:fillRect/>
            </a:stretch>
          </a:blipFill>
          <a:ln>
            <a:noFill/>
          </a:ln>
          <a:extLst>
            <a:ext uri="{91240B29-F687-4F45-9708-019B960494DF}">
              <a14:hiddenLine xmlns:a14="http://schemas.microsoft.com/office/drawing/2010/main" w="50800">
                <a:solidFill>
                  <a:srgbClr val="000000"/>
                </a:solidFill>
                <a:miter lim="800000"/>
                <a:headEnd/>
                <a:tailEnd/>
              </a14:hiddenLine>
            </a:ext>
          </a:extLst>
        </p:spPr>
        <p:txBody>
          <a:bodyPr lIns="182880" tIns="91440" rIns="182880" bIns="9144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endParaRPr lang="en-US" altLang="en-US" sz="3200" b="1">
              <a:solidFill>
                <a:srgbClr val="333399"/>
              </a:solidFill>
              <a:latin typeface="Arial" charset="0"/>
            </a:endParaRPr>
          </a:p>
        </p:txBody>
      </p:sp>
      <p:sp>
        <p:nvSpPr>
          <p:cNvPr id="5" name="Title 1"/>
          <p:cNvSpPr txBox="1">
            <a:spLocks/>
          </p:cNvSpPr>
          <p:nvPr/>
        </p:nvSpPr>
        <p:spPr>
          <a:xfrm>
            <a:off x="1806575" y="147846"/>
            <a:ext cx="7772400" cy="443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t" anchorCtr="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spcAft>
                <a:spcPct val="0"/>
              </a:spcAft>
            </a:pPr>
            <a:r>
              <a:rPr lang="en-US" altLang="en-US" sz="3200" b="1" dirty="0" smtClean="0">
                <a:solidFill>
                  <a:srgbClr val="333399"/>
                </a:solidFill>
              </a:rPr>
              <a:t>What are the main findings of MA? </a:t>
            </a:r>
            <a:endParaRPr lang="en-US" altLang="en-US" sz="3200" b="1" dirty="0">
              <a:solidFill>
                <a:srgbClr val="333399"/>
              </a:solidFill>
            </a:endParaRPr>
          </a:p>
        </p:txBody>
      </p:sp>
    </p:spTree>
    <p:extLst>
      <p:ext uri="{BB962C8B-B14F-4D97-AF65-F5344CB8AC3E}">
        <p14:creationId xmlns:p14="http://schemas.microsoft.com/office/powerpoint/2010/main" val="6121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395" y="1147436"/>
            <a:ext cx="11834447" cy="5032375"/>
          </a:xfrm>
        </p:spPr>
        <p:txBody>
          <a:bodyPr>
            <a:noAutofit/>
          </a:bodyPr>
          <a:lstStyle/>
          <a:p>
            <a:r>
              <a:rPr lang="en-US" sz="2400" u="sng" dirty="0"/>
              <a:t>The balance sheet. </a:t>
            </a:r>
            <a:endParaRPr lang="en-US" sz="2400" u="sng" dirty="0" smtClean="0"/>
          </a:p>
          <a:p>
            <a:pPr lvl="1"/>
            <a:r>
              <a:rPr lang="en-US" sz="1800" dirty="0" smtClean="0"/>
              <a:t>60</a:t>
            </a:r>
            <a:r>
              <a:rPr lang="en-US" sz="1800" dirty="0"/>
              <a:t>% of a group of 24 ecosystem services </a:t>
            </a:r>
            <a:r>
              <a:rPr lang="en-US" sz="1800" dirty="0" smtClean="0"/>
              <a:t>are </a:t>
            </a:r>
            <a:r>
              <a:rPr lang="en-US" sz="1800" dirty="0"/>
              <a:t>being </a:t>
            </a:r>
            <a:r>
              <a:rPr lang="en-US" sz="1800" dirty="0" smtClean="0"/>
              <a:t>degraded.</a:t>
            </a:r>
            <a:endParaRPr lang="en-US" sz="1800" dirty="0"/>
          </a:p>
          <a:p>
            <a:r>
              <a:rPr lang="en-US" sz="2400" u="sng" dirty="0"/>
              <a:t>Nonlinear </a:t>
            </a:r>
            <a:r>
              <a:rPr lang="en-US" sz="2400" u="sng" dirty="0" smtClean="0"/>
              <a:t>changes </a:t>
            </a:r>
            <a:r>
              <a:rPr lang="en-US" sz="2400" dirty="0" smtClean="0"/>
              <a:t>(accelerating or abrupt). </a:t>
            </a:r>
          </a:p>
          <a:p>
            <a:pPr lvl="1"/>
            <a:r>
              <a:rPr lang="en-US" sz="1800" dirty="0"/>
              <a:t>E</a:t>
            </a:r>
            <a:r>
              <a:rPr lang="en-US" sz="1800" dirty="0" smtClean="0"/>
              <a:t>cosystem </a:t>
            </a:r>
            <a:r>
              <a:rPr lang="en-US" sz="1800" dirty="0"/>
              <a:t>changes are increasing the likelihood of nonlinear changes in </a:t>
            </a:r>
            <a:r>
              <a:rPr lang="en-US" sz="1800" dirty="0" smtClean="0"/>
              <a:t>ecosystems. </a:t>
            </a:r>
            <a:r>
              <a:rPr lang="en-US" sz="1800" dirty="0"/>
              <a:t>Examples </a:t>
            </a:r>
            <a:r>
              <a:rPr lang="en-US" sz="1800" dirty="0" smtClean="0"/>
              <a:t>include </a:t>
            </a:r>
            <a:r>
              <a:rPr lang="en-US" sz="1800" dirty="0"/>
              <a:t>disease emergence, abrupt alterations in water quality, the creation of “dead zones” in coastal waters, the collapse of fisheries, and shifts in regional climate.</a:t>
            </a:r>
          </a:p>
          <a:p>
            <a:r>
              <a:rPr lang="en-US" sz="2400" u="sng" dirty="0" err="1"/>
              <a:t>Drylands</a:t>
            </a:r>
            <a:r>
              <a:rPr lang="en-US" sz="2400" dirty="0"/>
              <a:t>. </a:t>
            </a:r>
            <a:endParaRPr lang="en-US" sz="2400" dirty="0" smtClean="0"/>
          </a:p>
          <a:p>
            <a:pPr lvl="1"/>
            <a:r>
              <a:rPr lang="en-US" sz="1800" dirty="0" smtClean="0"/>
              <a:t>While major </a:t>
            </a:r>
            <a:r>
              <a:rPr lang="en-US" sz="1800" dirty="0"/>
              <a:t>problems exist with tropical forests and coral reefs, from the standpoint of linkages between ecosystems and people, the most significant challenges involve </a:t>
            </a:r>
            <a:r>
              <a:rPr lang="en-US" sz="1800" dirty="0" err="1"/>
              <a:t>dryland</a:t>
            </a:r>
            <a:r>
              <a:rPr lang="en-US" sz="1800" dirty="0"/>
              <a:t> ecosystems. These ecosystems are particularly fragile, but they are also the places where human population is growing most rapidly, biological productivity is least, and poverty is highest.</a:t>
            </a:r>
          </a:p>
          <a:p>
            <a:r>
              <a:rPr lang="en-US" sz="2400" u="sng" dirty="0"/>
              <a:t>Nutrient loading</a:t>
            </a:r>
            <a:r>
              <a:rPr lang="en-US" sz="2400" dirty="0"/>
              <a:t>. </a:t>
            </a:r>
            <a:endParaRPr lang="en-US" sz="2400" dirty="0" smtClean="0"/>
          </a:p>
          <a:p>
            <a:pPr lvl="1"/>
            <a:r>
              <a:rPr lang="en-US" sz="1800" dirty="0" smtClean="0"/>
              <a:t>Excessive </a:t>
            </a:r>
            <a:r>
              <a:rPr lang="en-US" sz="1800" dirty="0"/>
              <a:t>nutrient loading of ecosystems is one of the major drivers today and will grow significantly worse in the coming decades unless action is taken. The issue of excessive nutrient loading, although well studied, is not yet receiving significant policy attention in many countries or internationally.</a:t>
            </a:r>
          </a:p>
          <a:p>
            <a:endParaRPr lang="en-US" sz="2400" dirty="0"/>
          </a:p>
        </p:txBody>
      </p:sp>
      <p:sp>
        <p:nvSpPr>
          <p:cNvPr id="4" name="Rectangle 4" descr="G5_01:Users:gtk:Desktop:Untitled-12"/>
          <p:cNvSpPr>
            <a:spLocks noChangeArrowheads="1"/>
          </p:cNvSpPr>
          <p:nvPr/>
        </p:nvSpPr>
        <p:spPr bwMode="auto">
          <a:xfrm>
            <a:off x="1524000" y="29311"/>
            <a:ext cx="9144000" cy="671513"/>
          </a:xfrm>
          <a:prstGeom prst="rect">
            <a:avLst/>
          </a:prstGeom>
          <a:blipFill dpi="0" rotWithShape="0">
            <a:blip r:embed="rId2"/>
            <a:srcRect/>
            <a:stretch>
              <a:fillRect/>
            </a:stretch>
          </a:blipFill>
          <a:ln>
            <a:noFill/>
          </a:ln>
          <a:extLst>
            <a:ext uri="{91240B29-F687-4F45-9708-019B960494DF}">
              <a14:hiddenLine xmlns:a14="http://schemas.microsoft.com/office/drawing/2010/main" w="50800">
                <a:solidFill>
                  <a:srgbClr val="000000"/>
                </a:solidFill>
                <a:miter lim="800000"/>
                <a:headEnd/>
                <a:tailEnd/>
              </a14:hiddenLine>
            </a:ext>
          </a:extLst>
        </p:spPr>
        <p:txBody>
          <a:bodyPr lIns="182880" tIns="91440" rIns="182880" bIns="9144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endParaRPr lang="en-US" altLang="en-US" sz="3200" b="1">
              <a:solidFill>
                <a:srgbClr val="333399"/>
              </a:solidFill>
              <a:latin typeface="Arial" charset="0"/>
            </a:endParaRPr>
          </a:p>
        </p:txBody>
      </p:sp>
      <p:sp>
        <p:nvSpPr>
          <p:cNvPr id="5" name="Title 1"/>
          <p:cNvSpPr txBox="1">
            <a:spLocks/>
          </p:cNvSpPr>
          <p:nvPr/>
        </p:nvSpPr>
        <p:spPr>
          <a:xfrm>
            <a:off x="1806575" y="147846"/>
            <a:ext cx="7772400" cy="443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t" anchorCtr="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spcAft>
                <a:spcPct val="0"/>
              </a:spcAft>
            </a:pPr>
            <a:r>
              <a:rPr lang="en-US" altLang="en-US" sz="3200" b="1" dirty="0" smtClean="0">
                <a:solidFill>
                  <a:srgbClr val="333399"/>
                </a:solidFill>
              </a:rPr>
              <a:t>What’s new? </a:t>
            </a:r>
            <a:endParaRPr lang="en-US" altLang="en-US" sz="3200" b="1" dirty="0">
              <a:solidFill>
                <a:srgbClr val="333399"/>
              </a:solidFill>
            </a:endParaRPr>
          </a:p>
        </p:txBody>
      </p:sp>
    </p:spTree>
    <p:extLst>
      <p:ext uri="{BB962C8B-B14F-4D97-AF65-F5344CB8AC3E}">
        <p14:creationId xmlns:p14="http://schemas.microsoft.com/office/powerpoint/2010/main" val="6157102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795" y="1553836"/>
            <a:ext cx="8064305" cy="5032375"/>
          </a:xfrm>
        </p:spPr>
        <p:txBody>
          <a:bodyPr>
            <a:noAutofit/>
          </a:bodyPr>
          <a:lstStyle/>
          <a:p>
            <a:pPr marL="514350" indent="-514350">
              <a:buFont typeface="+mj-lt"/>
              <a:buAutoNum type="arabicPeriod"/>
            </a:pPr>
            <a:r>
              <a:rPr lang="en-US" dirty="0" smtClean="0"/>
              <a:t>Climate and Biogeochemical Cycles</a:t>
            </a:r>
          </a:p>
          <a:p>
            <a:pPr marL="514350" indent="-514350">
              <a:buFont typeface="+mj-lt"/>
              <a:buAutoNum type="arabicPeriod"/>
            </a:pPr>
            <a:r>
              <a:rPr lang="en-US" dirty="0" smtClean="0"/>
              <a:t>Regulation of Hydrologic Cycle</a:t>
            </a:r>
          </a:p>
          <a:p>
            <a:pPr marL="514350" indent="-514350">
              <a:buFont typeface="+mj-lt"/>
              <a:buAutoNum type="arabicPeriod"/>
            </a:pPr>
            <a:r>
              <a:rPr lang="en-US" dirty="0" smtClean="0"/>
              <a:t>Soils and Erosion</a:t>
            </a:r>
          </a:p>
          <a:p>
            <a:pPr marL="514350" indent="-514350">
              <a:buFont typeface="+mj-lt"/>
              <a:buAutoNum type="arabicPeriod"/>
            </a:pPr>
            <a:r>
              <a:rPr lang="en-US" dirty="0" smtClean="0"/>
              <a:t>Biodiversity and Ecosystem Functions</a:t>
            </a:r>
          </a:p>
          <a:p>
            <a:pPr marL="514350" indent="-514350">
              <a:buFont typeface="+mj-lt"/>
              <a:buAutoNum type="arabicPeriod"/>
            </a:pPr>
            <a:r>
              <a:rPr lang="en-US" dirty="0" smtClean="0"/>
              <a:t>Mobile Links</a:t>
            </a:r>
          </a:p>
          <a:p>
            <a:pPr marL="514350" indent="-514350">
              <a:buFont typeface="+mj-lt"/>
              <a:buAutoNum type="arabicPeriod"/>
            </a:pPr>
            <a:r>
              <a:rPr lang="en-US" dirty="0" smtClean="0"/>
              <a:t>Balance of Diseases Transmission</a:t>
            </a:r>
            <a:endParaRPr lang="en-US" dirty="0"/>
          </a:p>
        </p:txBody>
      </p:sp>
      <p:sp>
        <p:nvSpPr>
          <p:cNvPr id="4" name="Rectangle 4" descr="G5_01:Users:gtk:Desktop:Untitled-12"/>
          <p:cNvSpPr>
            <a:spLocks noChangeArrowheads="1"/>
          </p:cNvSpPr>
          <p:nvPr/>
        </p:nvSpPr>
        <p:spPr bwMode="auto">
          <a:xfrm>
            <a:off x="1524000" y="29311"/>
            <a:ext cx="9144000" cy="671513"/>
          </a:xfrm>
          <a:prstGeom prst="rect">
            <a:avLst/>
          </a:prstGeom>
          <a:blipFill dpi="0" rotWithShape="0">
            <a:blip r:embed="rId2"/>
            <a:srcRect/>
            <a:stretch>
              <a:fillRect/>
            </a:stretch>
          </a:blipFill>
          <a:ln>
            <a:noFill/>
          </a:ln>
          <a:extLst>
            <a:ext uri="{91240B29-F687-4F45-9708-019B960494DF}">
              <a14:hiddenLine xmlns:a14="http://schemas.microsoft.com/office/drawing/2010/main" w="50800">
                <a:solidFill>
                  <a:srgbClr val="000000"/>
                </a:solidFill>
                <a:miter lim="800000"/>
                <a:headEnd/>
                <a:tailEnd/>
              </a14:hiddenLine>
            </a:ext>
          </a:extLst>
        </p:spPr>
        <p:txBody>
          <a:bodyPr lIns="182880" tIns="91440" rIns="182880" bIns="9144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endParaRPr lang="en-US" altLang="en-US" sz="3200" b="1">
              <a:solidFill>
                <a:srgbClr val="333399"/>
              </a:solidFill>
              <a:latin typeface="Arial" charset="0"/>
            </a:endParaRPr>
          </a:p>
        </p:txBody>
      </p:sp>
      <p:sp>
        <p:nvSpPr>
          <p:cNvPr id="5" name="Title 1"/>
          <p:cNvSpPr txBox="1">
            <a:spLocks/>
          </p:cNvSpPr>
          <p:nvPr/>
        </p:nvSpPr>
        <p:spPr>
          <a:xfrm>
            <a:off x="1806575" y="147846"/>
            <a:ext cx="7772400" cy="443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t" anchorCtr="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spcAft>
                <a:spcPct val="0"/>
              </a:spcAft>
            </a:pPr>
            <a:r>
              <a:rPr lang="en-US" altLang="en-US" sz="3200" b="1" dirty="0" smtClean="0">
                <a:solidFill>
                  <a:srgbClr val="333399"/>
                </a:solidFill>
              </a:rPr>
              <a:t>Critical Ecosystem Services</a:t>
            </a:r>
            <a:endParaRPr lang="en-US" altLang="en-US" sz="3200" b="1" dirty="0">
              <a:solidFill>
                <a:srgbClr val="333399"/>
              </a:solidFill>
            </a:endParaRPr>
          </a:p>
        </p:txBody>
      </p:sp>
    </p:spTree>
    <p:extLst>
      <p:ext uri="{BB962C8B-B14F-4D97-AF65-F5344CB8AC3E}">
        <p14:creationId xmlns:p14="http://schemas.microsoft.com/office/powerpoint/2010/main" val="3246820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201" y="1147436"/>
            <a:ext cx="8745220" cy="5032375"/>
          </a:xfrm>
        </p:spPr>
        <p:txBody>
          <a:bodyPr>
            <a:noAutofit/>
          </a:bodyPr>
          <a:lstStyle/>
          <a:p>
            <a:r>
              <a:rPr lang="en-US" dirty="0" smtClean="0"/>
              <a:t>Biogeochemical Cycles =  “the</a:t>
            </a:r>
          </a:p>
          <a:p>
            <a:pPr marL="0" indent="0">
              <a:buNone/>
            </a:pPr>
            <a:r>
              <a:rPr lang="en-US" dirty="0" smtClean="0"/>
              <a:t>transport and transformation of substances in</a:t>
            </a:r>
          </a:p>
          <a:p>
            <a:pPr marL="0" indent="0">
              <a:buNone/>
            </a:pPr>
            <a:r>
              <a:rPr lang="en-US" dirty="0" smtClean="0"/>
              <a:t>the environment through life, air, sea, land, and</a:t>
            </a:r>
          </a:p>
          <a:p>
            <a:pPr marL="0" indent="0">
              <a:buNone/>
            </a:pPr>
            <a:r>
              <a:rPr lang="en-US" dirty="0" smtClean="0"/>
              <a:t>ice” (Alexander et al. 1997)</a:t>
            </a:r>
          </a:p>
          <a:p>
            <a:r>
              <a:rPr lang="en-US" dirty="0"/>
              <a:t>	</a:t>
            </a:r>
            <a:r>
              <a:rPr lang="en-US" dirty="0" smtClean="0"/>
              <a:t>Carbon cycle</a:t>
            </a:r>
          </a:p>
          <a:p>
            <a:r>
              <a:rPr lang="en-US" dirty="0"/>
              <a:t>	</a:t>
            </a:r>
            <a:r>
              <a:rPr lang="en-US" dirty="0" smtClean="0"/>
              <a:t>Nitrogen cycle</a:t>
            </a:r>
          </a:p>
          <a:p>
            <a:r>
              <a:rPr lang="en-US" dirty="0"/>
              <a:t>	</a:t>
            </a:r>
            <a:r>
              <a:rPr lang="en-US" dirty="0" smtClean="0"/>
              <a:t>Phosphorus cycle</a:t>
            </a:r>
          </a:p>
        </p:txBody>
      </p:sp>
      <p:sp>
        <p:nvSpPr>
          <p:cNvPr id="4" name="Rectangle 4" descr="G5_01:Users:gtk:Desktop:Untitled-12"/>
          <p:cNvSpPr>
            <a:spLocks noChangeArrowheads="1"/>
          </p:cNvSpPr>
          <p:nvPr/>
        </p:nvSpPr>
        <p:spPr bwMode="auto">
          <a:xfrm>
            <a:off x="1524000" y="29311"/>
            <a:ext cx="9144000" cy="671513"/>
          </a:xfrm>
          <a:prstGeom prst="rect">
            <a:avLst/>
          </a:prstGeom>
          <a:blipFill dpi="0" rotWithShape="0">
            <a:blip r:embed="rId2"/>
            <a:srcRect/>
            <a:stretch>
              <a:fillRect/>
            </a:stretch>
          </a:blipFill>
          <a:ln>
            <a:noFill/>
          </a:ln>
          <a:extLst>
            <a:ext uri="{91240B29-F687-4F45-9708-019B960494DF}">
              <a14:hiddenLine xmlns:a14="http://schemas.microsoft.com/office/drawing/2010/main" w="50800">
                <a:solidFill>
                  <a:srgbClr val="000000"/>
                </a:solidFill>
                <a:miter lim="800000"/>
                <a:headEnd/>
                <a:tailEnd/>
              </a14:hiddenLine>
            </a:ext>
          </a:extLst>
        </p:spPr>
        <p:txBody>
          <a:bodyPr lIns="182880" tIns="91440" rIns="182880" bIns="9144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endParaRPr lang="en-US" altLang="en-US" sz="3200" b="1">
              <a:solidFill>
                <a:srgbClr val="333399"/>
              </a:solidFill>
              <a:latin typeface="Arial" charset="0"/>
            </a:endParaRPr>
          </a:p>
        </p:txBody>
      </p:sp>
      <p:sp>
        <p:nvSpPr>
          <p:cNvPr id="5" name="Title 1"/>
          <p:cNvSpPr txBox="1">
            <a:spLocks/>
          </p:cNvSpPr>
          <p:nvPr/>
        </p:nvSpPr>
        <p:spPr>
          <a:xfrm>
            <a:off x="1806575" y="147846"/>
            <a:ext cx="7772400" cy="443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t" anchorCtr="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spcAft>
                <a:spcPct val="0"/>
              </a:spcAft>
            </a:pPr>
            <a:r>
              <a:rPr lang="en-US" altLang="en-US" sz="3200" b="1" dirty="0" smtClean="0">
                <a:solidFill>
                  <a:srgbClr val="333399"/>
                </a:solidFill>
              </a:rPr>
              <a:t>Critical Ecosystem Services</a:t>
            </a:r>
            <a:endParaRPr lang="en-US" altLang="en-US" sz="3200" b="1" dirty="0">
              <a:solidFill>
                <a:srgbClr val="333399"/>
              </a:solidFill>
            </a:endParaRPr>
          </a:p>
        </p:txBody>
      </p:sp>
      <p:pic>
        <p:nvPicPr>
          <p:cNvPr id="2" name="Picture 1"/>
          <p:cNvPicPr>
            <a:picLocks noChangeAspect="1"/>
          </p:cNvPicPr>
          <p:nvPr/>
        </p:nvPicPr>
        <p:blipFill>
          <a:blip r:embed="rId3"/>
          <a:stretch>
            <a:fillRect/>
          </a:stretch>
        </p:blipFill>
        <p:spPr>
          <a:xfrm>
            <a:off x="7526867" y="2904067"/>
            <a:ext cx="4349750" cy="3479800"/>
          </a:xfrm>
          <a:prstGeom prst="rect">
            <a:avLst/>
          </a:prstGeom>
        </p:spPr>
      </p:pic>
    </p:spTree>
    <p:extLst>
      <p:ext uri="{BB962C8B-B14F-4D97-AF65-F5344CB8AC3E}">
        <p14:creationId xmlns:p14="http://schemas.microsoft.com/office/powerpoint/2010/main" val="2720025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57717" y="182034"/>
            <a:ext cx="11580283" cy="722314"/>
          </a:xfrm>
        </p:spPr>
        <p:txBody>
          <a:bodyPr/>
          <a:lstStyle/>
          <a:p>
            <a:r>
              <a:rPr lang="en-US" altLang="en-US" smtClean="0"/>
              <a:t>Carbon Cycle</a:t>
            </a:r>
          </a:p>
        </p:txBody>
      </p:sp>
      <p:sp>
        <p:nvSpPr>
          <p:cNvPr id="40963" name="Content Placeholder 2"/>
          <p:cNvSpPr>
            <a:spLocks noGrp="1"/>
          </p:cNvSpPr>
          <p:nvPr>
            <p:ph idx="1"/>
          </p:nvPr>
        </p:nvSpPr>
        <p:spPr>
          <a:xfrm>
            <a:off x="-203200" y="1154412"/>
            <a:ext cx="4064000" cy="5376793"/>
          </a:xfrm>
        </p:spPr>
        <p:txBody>
          <a:bodyPr/>
          <a:lstStyle/>
          <a:p>
            <a:pPr eaLnBrk="1" hangingPunct="1"/>
            <a:r>
              <a:rPr lang="en-US" altLang="en-US" sz="2133" dirty="0"/>
              <a:t>Begins with intake of CO</a:t>
            </a:r>
            <a:r>
              <a:rPr lang="en-US" altLang="en-US" sz="2133" baseline="-25000" dirty="0"/>
              <a:t>2 </a:t>
            </a:r>
            <a:r>
              <a:rPr lang="en-US" altLang="en-US" sz="2133" dirty="0"/>
              <a:t>during </a:t>
            </a:r>
            <a:r>
              <a:rPr lang="en-US" altLang="en-US" sz="2133" b="1" dirty="0"/>
              <a:t>photosynthesis</a:t>
            </a:r>
            <a:r>
              <a:rPr lang="en-US" altLang="en-US" sz="2133" dirty="0"/>
              <a:t> </a:t>
            </a:r>
            <a:r>
              <a:rPr lang="en-US" altLang="en-US" sz="2133" dirty="0">
                <a:sym typeface="Wingdings" panose="05000000000000000000" pitchFamily="2" charset="2"/>
              </a:rPr>
              <a:t></a:t>
            </a:r>
            <a:r>
              <a:rPr lang="en-US" altLang="en-US" sz="2133" dirty="0"/>
              <a:t> incorporated into sugar </a:t>
            </a:r>
            <a:r>
              <a:rPr lang="en-US" altLang="en-US" sz="2133" dirty="0">
                <a:sym typeface="Wingdings" panose="05000000000000000000" pitchFamily="2" charset="2"/>
              </a:rPr>
              <a:t> </a:t>
            </a:r>
            <a:r>
              <a:rPr lang="en-US" altLang="en-US" sz="2133" dirty="0"/>
              <a:t>released by </a:t>
            </a:r>
            <a:r>
              <a:rPr lang="en-US" altLang="en-US" sz="2133" b="1" dirty="0"/>
              <a:t>cellular respiration </a:t>
            </a:r>
            <a:r>
              <a:rPr lang="en-US" altLang="en-US" sz="2133" dirty="0"/>
              <a:t>either in plant or in organisms that consumed it.</a:t>
            </a:r>
          </a:p>
          <a:p>
            <a:pPr eaLnBrk="1" hangingPunct="1"/>
            <a:endParaRPr lang="en-US" altLang="en-US" sz="2133" dirty="0"/>
          </a:p>
          <a:p>
            <a:pPr eaLnBrk="1" hangingPunct="1"/>
            <a:r>
              <a:rPr lang="en-US" altLang="en-US" sz="2133" dirty="0"/>
              <a:t>Sometimes the carbon is </a:t>
            </a:r>
            <a:r>
              <a:rPr lang="en-US" altLang="en-US" sz="2133" b="1" dirty="0"/>
              <a:t>not</a:t>
            </a:r>
            <a:r>
              <a:rPr lang="en-US" altLang="en-US" sz="2133" dirty="0"/>
              <a:t> recycled for a long time.  Coal and oil are the remains of organisms  that lived millions of years ago.  The carbon in   these is released when we burn them.  Some  carbon is also locked in calcium carbonate (fossil shell deposits of limestone).</a:t>
            </a:r>
          </a:p>
        </p:txBody>
      </p:sp>
      <p:pic>
        <p:nvPicPr>
          <p:cNvPr id="40964" name="Picture 1"/>
          <p:cNvPicPr>
            <a:picLocks noChangeAspect="1"/>
          </p:cNvPicPr>
          <p:nvPr/>
        </p:nvPicPr>
        <p:blipFill>
          <a:blip r:embed="rId2">
            <a:extLst>
              <a:ext uri="{28A0092B-C50C-407E-A947-70E740481C1C}">
                <a14:useLocalDpi xmlns:a14="http://schemas.microsoft.com/office/drawing/2010/main" val="0"/>
              </a:ext>
            </a:extLst>
          </a:blip>
          <a:srcRect t="3505"/>
          <a:stretch>
            <a:fillRect/>
          </a:stretch>
        </p:blipFill>
        <p:spPr bwMode="auto">
          <a:xfrm>
            <a:off x="4165600" y="1295401"/>
            <a:ext cx="7924800" cy="544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10075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thgott_Lecture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ithgott_Lecture_template" id="{FDB58E89-8DF5-4F55-8109-07A33665D918}" vid="{6E03C58D-81BC-4903-9B43-7BDA709E7443}"/>
    </a:ext>
  </a:extLst>
</a:theme>
</file>

<file path=ppt/theme/theme3.xml><?xml version="1.0" encoding="utf-8"?>
<a:theme xmlns:a="http://schemas.openxmlformats.org/drawingml/2006/main" name="1_Withgott_Lecture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ithgott_Lecture_template" id="{FDB58E89-8DF5-4F55-8109-07A33665D918}" vid="{6E03C58D-81BC-4903-9B43-7BDA709E7443}"/>
    </a:ext>
  </a:extLst>
</a:theme>
</file>

<file path=ppt/theme/theme4.xml><?xml version="1.0" encoding="utf-8"?>
<a:theme xmlns:a="http://schemas.openxmlformats.org/drawingml/2006/main" name="2_Withgott_Lecture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ithgott_Lecture_template" id="{FDB58E89-8DF5-4F55-8109-07A33665D918}" vid="{6E03C58D-81BC-4903-9B43-7BDA709E7443}"/>
    </a:ext>
  </a:extLst>
</a:theme>
</file>

<file path=ppt/theme/theme5.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Presentation4">
  <a:themeElements>
    <a:clrScheme name="Presentat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4">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esentat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4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5663</TotalTime>
  <Words>1707</Words>
  <Application>Microsoft Office PowerPoint</Application>
  <PresentationFormat>Widescreen</PresentationFormat>
  <Paragraphs>135</Paragraphs>
  <Slides>29</Slides>
  <Notes>12</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29</vt:i4>
      </vt:variant>
    </vt:vector>
  </HeadingPairs>
  <TitlesOfParts>
    <vt:vector size="46" baseType="lpstr">
      <vt:lpstr>宋体</vt:lpstr>
      <vt:lpstr>Aharoni</vt:lpstr>
      <vt:lpstr>Arial</vt:lpstr>
      <vt:lpstr>Calibri</vt:lpstr>
      <vt:lpstr>Calibri Light</vt:lpstr>
      <vt:lpstr>Symbol</vt:lpstr>
      <vt:lpstr>Times</vt:lpstr>
      <vt:lpstr>Times New Roman</vt:lpstr>
      <vt:lpstr>Trebuchet MS</vt:lpstr>
      <vt:lpstr>Wingdings</vt:lpstr>
      <vt:lpstr>Wingdings 3</vt:lpstr>
      <vt:lpstr>Office Theme</vt:lpstr>
      <vt:lpstr>Withgott_Lecture_template</vt:lpstr>
      <vt:lpstr>1_Withgott_Lecture_template</vt:lpstr>
      <vt:lpstr>2_Withgott_Lecture_template</vt:lpstr>
      <vt:lpstr>Facet</vt:lpstr>
      <vt:lpstr>Presentation4</vt:lpstr>
      <vt:lpstr>Degradation of the Earth's Life-Support System</vt:lpstr>
      <vt:lpstr>Leaving the “Safe Operating Space”</vt:lpstr>
      <vt:lpstr>We rely on ecosystem services</vt:lpstr>
      <vt:lpstr>PowerPoint Presentation</vt:lpstr>
      <vt:lpstr>PowerPoint Presentation</vt:lpstr>
      <vt:lpstr>PowerPoint Presentation</vt:lpstr>
      <vt:lpstr>PowerPoint Presentation</vt:lpstr>
      <vt:lpstr>PowerPoint Presentation</vt:lpstr>
      <vt:lpstr>Carbon Cycle</vt:lpstr>
      <vt:lpstr>PowerPoint Presentation</vt:lpstr>
      <vt:lpstr>PowerPoint Presentation</vt:lpstr>
      <vt:lpstr>PowerPoint Presentation</vt:lpstr>
      <vt:lpstr>PowerPoint Presentation</vt:lpstr>
      <vt:lpstr>PowerPoint Presentation</vt:lpstr>
      <vt:lpstr>Environmental systems interact</vt:lpstr>
      <vt:lpstr>PowerPoint Presentation</vt:lpstr>
      <vt:lpstr>PowerPoint Presentation</vt:lpstr>
      <vt:lpstr>Systems</vt:lpstr>
      <vt:lpstr>Components of a System</vt:lpstr>
      <vt:lpstr>System Characteristics</vt:lpstr>
      <vt:lpstr>Systems involve feedback loops </vt:lpstr>
      <vt:lpstr>Systems show several defining properties</vt:lpstr>
      <vt:lpstr>Systems involve feedback loops</vt:lpstr>
      <vt:lpstr>PowerPoint Presentation</vt:lpstr>
      <vt:lpstr>Stability of Systems</vt:lpstr>
      <vt:lpstr>Stability of Systems</vt:lpstr>
      <vt:lpstr>Leaving the “Safe Operating Space”</vt:lpstr>
      <vt:lpstr>PowerPoint Presentation</vt:lpstr>
      <vt:lpstr>PowerPoint Presentation</vt:lpstr>
    </vt:vector>
  </TitlesOfParts>
  <Company>Old Dominion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Lobova, Tatyana A.</dc:creator>
  <cp:lastModifiedBy>Lobova, Tatyana A.</cp:lastModifiedBy>
  <cp:revision>26</cp:revision>
  <dcterms:created xsi:type="dcterms:W3CDTF">2016-09-08T14:00:38Z</dcterms:created>
  <dcterms:modified xsi:type="dcterms:W3CDTF">2017-02-01T19:48:13Z</dcterms:modified>
</cp:coreProperties>
</file>