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93" d="100"/>
          <a:sy n="93" d="100"/>
        </p:scale>
        <p:origin x="72" y="26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A2AED6-BFC7-4C14-9AC6-D22C4869781E}" type="datetimeFigureOut">
              <a:rPr lang="en-US" smtClean="0"/>
              <a:t>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096B14-BDD8-4973-901D-5BFB0C29D8C9}" type="slidenum">
              <a:rPr lang="en-US" smtClean="0"/>
              <a:t>‹#›</a:t>
            </a:fld>
            <a:endParaRPr lang="en-US"/>
          </a:p>
        </p:txBody>
      </p:sp>
    </p:spTree>
    <p:extLst>
      <p:ext uri="{BB962C8B-B14F-4D97-AF65-F5344CB8AC3E}">
        <p14:creationId xmlns:p14="http://schemas.microsoft.com/office/powerpoint/2010/main" val="1925961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ature.com/nature/journal/v486/n7401/full/nature11018.html#ref3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nature.com/nature/journal/v486/n7401/full/nature11018.html#ref12" TargetMode="External"/><Relationship Id="rId7" Type="http://schemas.openxmlformats.org/officeDocument/2006/relationships/hyperlink" Target="http://www.nature.com/nature/journal/v486/n7401/full/nature11018.html#ref31"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www.nature.com/nature/journal/v486/n7401/full/nature11018.html#ref35" TargetMode="External"/><Relationship Id="rId5" Type="http://schemas.openxmlformats.org/officeDocument/2006/relationships/hyperlink" Target="http://www.nature.com/nature/journal/v486/n7401/full/nature11018.html#ref34" TargetMode="External"/><Relationship Id="rId4" Type="http://schemas.openxmlformats.org/officeDocument/2006/relationships/hyperlink" Target="http://www.nature.com/nature/journal/v486/n7401/full/nature11018.html#ref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CF55B09-DAE7-4EC5-AD03-186C41B4E30D}" type="slidenum">
              <a:rPr lang="en-US" altLang="en-US">
                <a:solidFill>
                  <a:prstClr val="black"/>
                </a:solidFill>
              </a:rPr>
              <a:pPr>
                <a:spcBef>
                  <a:spcPct val="0"/>
                </a:spcBef>
              </a:pPr>
              <a:t>2</a:t>
            </a:fld>
            <a:endParaRPr lang="en-US" altLang="en-US">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868097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3771215-7682-4A8A-8229-7832027C5ACF}" type="slidenum">
              <a:rPr lang="en-US" altLang="en-US">
                <a:solidFill>
                  <a:prstClr val="black"/>
                </a:solidFill>
              </a:rPr>
              <a:pPr>
                <a:spcBef>
                  <a:spcPct val="0"/>
                </a:spcBef>
              </a:pPr>
              <a:t>4</a:t>
            </a:fld>
            <a:endParaRPr lang="en-US" altLang="en-US">
              <a:solidFill>
                <a:prstClr val="black"/>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193264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258404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679836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48807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71D808-A5EC-4E8B-9944-E6F06D1C8369}"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813256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71D808-A5EC-4E8B-9944-E6F06D1C8369}"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424287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Humans locally transform and fragment landscapes. </a:t>
            </a:r>
            <a:r>
              <a:rPr lang="en-US" sz="1200" b="1" i="0" kern="1200" dirty="0"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 Adjacent areas still harboring natural landscapes undergo indirect changes. </a:t>
            </a:r>
            <a:r>
              <a:rPr lang="en-US" sz="1200" b="1" i="0" kern="1200" dirty="0"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Anthropogenic local state shifts accumulate to transform a high percentage of Earth’s surface drastically; brown coloring indicates the approximately 40% of terrestrial ecosystems that have now been transformed to agricultural landscapes, as explained in ref. </a:t>
            </a:r>
            <a:r>
              <a:rPr lang="en-US" sz="1200" b="0" i="0" u="none" strike="noStrike" kern="1200" dirty="0" smtClean="0">
                <a:solidFill>
                  <a:schemeClr val="tx1"/>
                </a:solidFill>
                <a:effectLst/>
                <a:latin typeface="+mn-lt"/>
                <a:ea typeface="+mn-ea"/>
                <a:cs typeface="+mn-cs"/>
                <a:hlinkClick r:id="rId3" tooltip="Foley, J. A. et al. Solutions for a cultivated planet. Nature 478, 337-342 (2011)This paper provides estimates for the amount of land that has been transformed by agricultural activities and summarizes steps required to feed 9,000,000,000 people."/>
              </a:rPr>
              <a:t>34</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d</a:t>
            </a:r>
            <a:r>
              <a:rPr lang="en-US" sz="1200" b="0" i="0" kern="1200" dirty="0" smtClean="0">
                <a:solidFill>
                  <a:schemeClr val="tx1"/>
                </a:solidFill>
                <a:effectLst/>
                <a:latin typeface="+mn-lt"/>
                <a:ea typeface="+mn-ea"/>
                <a:cs typeface="+mn-cs"/>
              </a:rPr>
              <a:t>, Global-scale forcing emerge from accumulated local human impacts, for example dead zones in the oceans from run-off of agricultural pollutants. </a:t>
            </a:r>
            <a:r>
              <a:rPr lang="en-US" sz="1200" b="1" i="0" kern="1200" dirty="0" smtClean="0">
                <a:solidFill>
                  <a:schemeClr val="tx1"/>
                </a:solidFill>
                <a:effectLst/>
                <a:latin typeface="+mn-lt"/>
                <a:ea typeface="+mn-ea"/>
                <a:cs typeface="+mn-cs"/>
              </a:rPr>
              <a:t>e</a:t>
            </a:r>
            <a:r>
              <a:rPr lang="en-US" sz="1200" b="0" i="0" kern="1200" dirty="0" smtClean="0">
                <a:solidFill>
                  <a:schemeClr val="tx1"/>
                </a:solidFill>
                <a:effectLst/>
                <a:latin typeface="+mn-lt"/>
                <a:ea typeface="+mn-ea"/>
                <a:cs typeface="+mn-cs"/>
              </a:rPr>
              <a:t>, Changes in atmospheric and ocean chemistry from the release of greenhouse gases as fossil fuels are burned. </a:t>
            </a:r>
            <a:r>
              <a:rPr lang="en-US" sz="1200" b="1" i="0" kern="1200" dirty="0" smtClean="0">
                <a:solidFill>
                  <a:schemeClr val="tx1"/>
                </a:solidFill>
                <a:effectLst/>
                <a:latin typeface="+mn-lt"/>
                <a:ea typeface="+mn-ea"/>
                <a:cs typeface="+mn-cs"/>
              </a:rPr>
              <a:t>f</a:t>
            </a:r>
            <a:r>
              <a:rPr lang="en-US" sz="1200" b="0" i="0" kern="1200" dirty="0" smtClean="0">
                <a:solidFill>
                  <a:schemeClr val="tx1"/>
                </a:solidFill>
                <a:effectLst/>
                <a:latin typeface="+mn-lt"/>
                <a:ea typeface="+mn-ea"/>
                <a:cs typeface="+mn-cs"/>
              </a:rPr>
              <a:t>–</a:t>
            </a:r>
            <a:r>
              <a:rPr lang="en-US" sz="1200" b="1" i="0" kern="1200" dirty="0" smtClean="0">
                <a:solidFill>
                  <a:schemeClr val="tx1"/>
                </a:solidFill>
                <a:effectLst/>
                <a:latin typeface="+mn-lt"/>
                <a:ea typeface="+mn-ea"/>
                <a:cs typeface="+mn-cs"/>
              </a:rPr>
              <a:t>h</a:t>
            </a:r>
            <a:r>
              <a:rPr lang="en-US" sz="1200" b="0" i="0" kern="1200" dirty="0" smtClean="0">
                <a:solidFill>
                  <a:schemeClr val="tx1"/>
                </a:solidFill>
                <a:effectLst/>
                <a:latin typeface="+mn-lt"/>
                <a:ea typeface="+mn-ea"/>
                <a:cs typeface="+mn-cs"/>
              </a:rPr>
              <a:t>, Global-scale </a:t>
            </a:r>
            <a:r>
              <a:rPr lang="en-US" sz="1200" b="0" i="0" kern="1200" dirty="0" err="1" smtClean="0">
                <a:solidFill>
                  <a:schemeClr val="tx1"/>
                </a:solidFill>
                <a:effectLst/>
                <a:latin typeface="+mn-lt"/>
                <a:ea typeface="+mn-ea"/>
                <a:cs typeface="+mn-cs"/>
              </a:rPr>
              <a:t>forcings</a:t>
            </a:r>
            <a:r>
              <a:rPr lang="en-US" sz="1200" b="0" i="0" kern="1200" dirty="0" smtClean="0">
                <a:solidFill>
                  <a:schemeClr val="tx1"/>
                </a:solidFill>
                <a:effectLst/>
                <a:latin typeface="+mn-lt"/>
                <a:ea typeface="+mn-ea"/>
                <a:cs typeface="+mn-cs"/>
              </a:rPr>
              <a:t> emerge to cause ecological changes even in areas that are far from human population concentrations. </a:t>
            </a:r>
            <a:r>
              <a:rPr lang="en-US" sz="1200" b="1" i="0" kern="1200" dirty="0" smtClean="0">
                <a:solidFill>
                  <a:schemeClr val="tx1"/>
                </a:solidFill>
                <a:effectLst/>
                <a:latin typeface="+mn-lt"/>
                <a:ea typeface="+mn-ea"/>
                <a:cs typeface="+mn-cs"/>
              </a:rPr>
              <a:t>f</a:t>
            </a:r>
            <a:r>
              <a:rPr lang="en-US" sz="1200" b="0" i="0" kern="1200" dirty="0" smtClean="0">
                <a:solidFill>
                  <a:schemeClr val="tx1"/>
                </a:solidFill>
                <a:effectLst/>
                <a:latin typeface="+mn-lt"/>
                <a:ea typeface="+mn-ea"/>
                <a:cs typeface="+mn-cs"/>
              </a:rPr>
              <a:t>, Beetle-killed conifer forests (brown trees) triggered by seasonal changes in temperature observed over the past five decades. </a:t>
            </a:r>
            <a:r>
              <a:rPr lang="en-US" sz="1200" b="1" i="0" kern="1200" dirty="0" smtClean="0">
                <a:solidFill>
                  <a:schemeClr val="tx1"/>
                </a:solidFill>
                <a:effectLst/>
                <a:latin typeface="+mn-lt"/>
                <a:ea typeface="+mn-ea"/>
                <a:cs typeface="+mn-cs"/>
              </a:rPr>
              <a:t>g</a:t>
            </a:r>
            <a:r>
              <a:rPr lang="en-US" sz="1200" b="0" i="0" kern="1200" dirty="0" smtClean="0">
                <a:solidFill>
                  <a:schemeClr val="tx1"/>
                </a:solidFill>
                <a:effectLst/>
                <a:latin typeface="+mn-lt"/>
                <a:ea typeface="+mn-ea"/>
                <a:cs typeface="+mn-cs"/>
              </a:rPr>
              <a:t>, Reservoirs of biodiversity, such as tropical rainforests, are projected to lose many species as global climate change causes local changes in temperature and precipitation, exacerbating other threats already causing abnormally high extinction rates. In the case of amphibians, this threat is the human-facilitated spread of </a:t>
            </a:r>
            <a:r>
              <a:rPr lang="en-US" sz="1200" b="0" i="0" kern="1200" dirty="0" err="1" smtClean="0">
                <a:solidFill>
                  <a:schemeClr val="tx1"/>
                </a:solidFill>
                <a:effectLst/>
                <a:latin typeface="+mn-lt"/>
                <a:ea typeface="+mn-ea"/>
                <a:cs typeface="+mn-cs"/>
              </a:rPr>
              <a:t>chytrid</a:t>
            </a:r>
            <a:r>
              <a:rPr lang="en-US" sz="1200" b="0" i="0" kern="1200" dirty="0" smtClean="0">
                <a:solidFill>
                  <a:schemeClr val="tx1"/>
                </a:solidFill>
                <a:effectLst/>
                <a:latin typeface="+mn-lt"/>
                <a:ea typeface="+mn-ea"/>
                <a:cs typeface="+mn-cs"/>
              </a:rPr>
              <a:t> fungus. </a:t>
            </a:r>
            <a:r>
              <a:rPr lang="en-US" sz="1200" b="1" i="0" kern="1200" dirty="0" smtClean="0">
                <a:solidFill>
                  <a:schemeClr val="tx1"/>
                </a:solidFill>
                <a:effectLst/>
                <a:latin typeface="+mn-lt"/>
                <a:ea typeface="+mn-ea"/>
                <a:cs typeface="+mn-cs"/>
              </a:rPr>
              <a:t>h</a:t>
            </a:r>
            <a:r>
              <a:rPr lang="en-US" sz="1200" b="0" i="0" kern="1200" dirty="0" smtClean="0">
                <a:solidFill>
                  <a:schemeClr val="tx1"/>
                </a:solidFill>
                <a:effectLst/>
                <a:latin typeface="+mn-lt"/>
                <a:ea typeface="+mn-ea"/>
                <a:cs typeface="+mn-cs"/>
              </a:rPr>
              <a:t>, Glaciers on Mount Kilimanjaro, which remained large throughout the past 11,000 </a:t>
            </a:r>
            <a:r>
              <a:rPr lang="en-US" sz="1200" b="0" i="0" kern="1200" dirty="0" err="1" smtClean="0">
                <a:solidFill>
                  <a:schemeClr val="tx1"/>
                </a:solidFill>
                <a:effectLst/>
                <a:latin typeface="+mn-lt"/>
                <a:ea typeface="+mn-ea"/>
                <a:cs typeface="+mn-cs"/>
              </a:rPr>
              <a:t>yr</a:t>
            </a:r>
            <a:r>
              <a:rPr lang="en-US" sz="1200" b="0" i="0" kern="1200" dirty="0" smtClean="0">
                <a:solidFill>
                  <a:schemeClr val="tx1"/>
                </a:solidFill>
                <a:effectLst/>
                <a:latin typeface="+mn-lt"/>
                <a:ea typeface="+mn-ea"/>
                <a:cs typeface="+mn-cs"/>
              </a:rPr>
              <a:t>, are now melting quickly, a global trend that in many parts of the world threatens the water supplies of major population </a:t>
            </a:r>
            <a:r>
              <a:rPr lang="en-US" sz="1200" b="0" i="0" kern="1200" dirty="0" err="1" smtClean="0">
                <a:solidFill>
                  <a:schemeClr val="tx1"/>
                </a:solidFill>
                <a:effectLst/>
                <a:latin typeface="+mn-lt"/>
                <a:ea typeface="+mn-ea"/>
                <a:cs typeface="+mn-cs"/>
              </a:rPr>
              <a:t>centres</a:t>
            </a:r>
            <a:r>
              <a:rPr lang="en-US" sz="1200" b="0" i="0" kern="1200" dirty="0" smtClean="0">
                <a:solidFill>
                  <a:schemeClr val="tx1"/>
                </a:solidFill>
                <a:effectLst/>
                <a:latin typeface="+mn-lt"/>
                <a:ea typeface="+mn-ea"/>
                <a:cs typeface="+mn-cs"/>
              </a:rPr>
              <a:t>. As increasing human populations directly transform more and more of Earth’s surface, such changes driven by emergent global-scale </a:t>
            </a:r>
            <a:r>
              <a:rPr lang="en-US" sz="1200" b="0" i="0" kern="1200" dirty="0" err="1" smtClean="0">
                <a:solidFill>
                  <a:schemeClr val="tx1"/>
                </a:solidFill>
                <a:effectLst/>
                <a:latin typeface="+mn-lt"/>
                <a:ea typeface="+mn-ea"/>
                <a:cs typeface="+mn-cs"/>
              </a:rPr>
              <a:t>forcings</a:t>
            </a:r>
            <a:r>
              <a:rPr lang="en-US" sz="1200" b="0" i="0" kern="1200" dirty="0" smtClean="0">
                <a:solidFill>
                  <a:schemeClr val="tx1"/>
                </a:solidFill>
                <a:effectLst/>
                <a:latin typeface="+mn-lt"/>
                <a:ea typeface="+mn-ea"/>
                <a:cs typeface="+mn-cs"/>
              </a:rPr>
              <a:t> increase drastically, in turn causing state shifts in ecosystems that are not directly used by people. Photo credits: E.A.H. and A.D.B. (</a:t>
            </a:r>
            <a:r>
              <a:rPr lang="en-US" sz="1200" b="1" i="0"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a:t>
            </a:r>
            <a:r>
              <a:rPr lang="en-US" sz="1200" b="1" i="0" kern="1200" dirty="0" err="1" smtClean="0">
                <a:solidFill>
                  <a:schemeClr val="tx1"/>
                </a:solidFill>
                <a:effectLst/>
                <a:latin typeface="+mn-lt"/>
                <a:ea typeface="+mn-ea"/>
                <a:cs typeface="+mn-cs"/>
              </a:rPr>
              <a:t>c</a:t>
            </a:r>
            <a:r>
              <a:rPr lang="en-US" sz="1200" b="0" i="0" kern="1200" dirty="0" err="1" smtClean="0">
                <a:solidFill>
                  <a:schemeClr val="tx1"/>
                </a:solidFill>
                <a:effectLst/>
                <a:latin typeface="+mn-lt"/>
                <a:ea typeface="+mn-ea"/>
                <a:cs typeface="+mn-cs"/>
              </a:rPr>
              <a:t>,</a:t>
            </a:r>
            <a:r>
              <a:rPr lang="en-US" sz="1200" b="1" i="0" kern="1200" dirty="0" err="1" smtClean="0">
                <a:solidFill>
                  <a:schemeClr val="tx1"/>
                </a:solidFill>
                <a:effectLst/>
                <a:latin typeface="+mn-lt"/>
                <a:ea typeface="+mn-ea"/>
                <a:cs typeface="+mn-cs"/>
              </a:rPr>
              <a:t>e</a:t>
            </a:r>
            <a:r>
              <a:rPr lang="en-US" sz="1200" b="0" i="0" kern="1200" dirty="0" smtClean="0">
                <a:solidFill>
                  <a:schemeClr val="tx1"/>
                </a:solidFill>
                <a:effectLst/>
                <a:latin typeface="+mn-lt"/>
                <a:ea typeface="+mn-ea"/>
                <a:cs typeface="+mn-cs"/>
              </a:rPr>
              <a:t>–</a:t>
            </a:r>
            <a:r>
              <a:rPr lang="en-US" sz="1200" b="1" i="0" kern="1200" dirty="0" smtClean="0">
                <a:solidFill>
                  <a:schemeClr val="tx1"/>
                </a:solidFill>
                <a:effectLst/>
                <a:latin typeface="+mn-lt"/>
                <a:ea typeface="+mn-ea"/>
                <a:cs typeface="+mn-cs"/>
              </a:rPr>
              <a:t>h</a:t>
            </a:r>
            <a:r>
              <a:rPr lang="en-US" sz="1200" b="0" i="0" kern="1200" dirty="0" smtClean="0">
                <a:solidFill>
                  <a:schemeClr val="tx1"/>
                </a:solidFill>
                <a:effectLst/>
                <a:latin typeface="+mn-lt"/>
                <a:ea typeface="+mn-ea"/>
                <a:cs typeface="+mn-cs"/>
              </a:rPr>
              <a:t>); NASA (</a:t>
            </a:r>
            <a:r>
              <a:rPr lang="en-US" sz="1200" b="1" i="0" kern="1200" dirty="0" smtClean="0">
                <a:solidFill>
                  <a:schemeClr val="tx1"/>
                </a:solidFill>
                <a:effectLst/>
                <a:latin typeface="+mn-lt"/>
                <a:ea typeface="+mn-ea"/>
                <a:cs typeface="+mn-cs"/>
              </a:rPr>
              <a:t>d</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C571D808-A5EC-4E8B-9944-E6F06D1C8369}"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454747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trajectory of the green line represents a fold bifurcation with hysteresis</a:t>
            </a:r>
            <a:r>
              <a:rPr lang="en-US" sz="1200" b="0" i="0" u="none" strike="noStrike" kern="1200" baseline="30000" dirty="0" smtClean="0">
                <a:solidFill>
                  <a:schemeClr val="tx1"/>
                </a:solidFill>
                <a:effectLst/>
                <a:latin typeface="+mn-lt"/>
                <a:ea typeface="+mn-ea"/>
                <a:cs typeface="+mn-cs"/>
                <a:hlinkClick r:id="rId3" tooltip="Scheffer, M. et al. Early-warning signals for critical transitions. Nature 461, 53-59 (2009)This paper presents a general approach to the detection of critical transitions and outlines the possibility of there being general indicators."/>
              </a:rPr>
              <a:t>12</a:t>
            </a:r>
            <a:r>
              <a:rPr lang="en-US" sz="1200" b="0" i="0" kern="1200" dirty="0" smtClean="0">
                <a:solidFill>
                  <a:schemeClr val="tx1"/>
                </a:solidFill>
                <a:effectLst/>
                <a:latin typeface="+mn-lt"/>
                <a:ea typeface="+mn-ea"/>
                <a:cs typeface="+mn-cs"/>
              </a:rPr>
              <a:t>. At each time point, light green represents the fraction of Earth’s land that probably has dynamics within the limits characteristic of the past 11,000 yr. Dark green indicates the fraction of terrestrial ecosystems that have unarguably undergone drastic state changes; these are minimum values because they count only agricultural and urban lands. The percentages of such transformed lands in 2011 come from refs </a:t>
            </a:r>
            <a:r>
              <a:rPr lang="en-US" sz="1200" b="0" i="0" u="none" strike="noStrike" kern="1200" dirty="0" smtClean="0">
                <a:solidFill>
                  <a:schemeClr val="tx1"/>
                </a:solidFill>
                <a:effectLst/>
                <a:latin typeface="+mn-lt"/>
                <a:ea typeface="+mn-ea"/>
                <a:cs typeface="+mn-cs"/>
                <a:hlinkClick r:id="rId4" tooltip="Vitousek, P. M., Mooney, H. A., Lubchenco, J. &amp; Melillo, J. M. Human domination of Earth/'s ecosystems. Science 277, 494-499 (1997)"/>
              </a:rPr>
              <a:t>1</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5" tooltip="Foley, J. A. et al. Solutions for a cultivated planet. Nature 478, 337-342 (2011)This paper provides estimates for the amount of land that has been transformed by agricultural activities and summarizes steps required to feed 9,000,000,000 people."/>
              </a:rPr>
              <a:t>34</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6" tooltip="Vitousek, P. M., Ehrlich, P. R., Ehrlich, A. H. &amp; Matson, P. A. Human appropriation of the products of photosynthesis. Bioscience 36, 368-373 (1986)"/>
              </a:rPr>
              <a:t>35</a:t>
            </a:r>
            <a:r>
              <a:rPr lang="en-US" sz="1200" b="0" i="0" kern="1200" dirty="0" smtClean="0">
                <a:solidFill>
                  <a:schemeClr val="tx1"/>
                </a:solidFill>
                <a:effectLst/>
                <a:latin typeface="+mn-lt"/>
                <a:ea typeface="+mn-ea"/>
                <a:cs typeface="+mn-cs"/>
              </a:rPr>
              <a:t>, and when divided by 7,000,000,000 (the present global human population) yield a value of approximately 2.27 acres (0.92 ha) of transformed land for each person. That value was used to estimate the amount of transformed land that probably existed in the years 1800, 1900 and 1950, and which would exist in 2025 and 2045 assuming conservative population growth and that resource use does not become any more efficient. Population estimates are from refs</a:t>
            </a:r>
            <a:r>
              <a:rPr lang="en-US" sz="1200" b="0" i="0" u="none" strike="noStrike" kern="1200" dirty="0" smtClean="0">
                <a:solidFill>
                  <a:schemeClr val="tx1"/>
                </a:solidFill>
                <a:effectLst/>
                <a:latin typeface="+mn-lt"/>
                <a:ea typeface="+mn-ea"/>
                <a:cs typeface="+mn-cs"/>
                <a:hlinkClick r:id="rId7" tooltip="United Nations, Department of Economic and Social Affairs. World Population Prospects, the 2010 Revision, http://esa.un.org/unpd/wpp/Analytical-Figures/htm/fig_1.htm (2011)"/>
              </a:rPr>
              <a:t>31–33</a:t>
            </a:r>
            <a:r>
              <a:rPr lang="en-US" sz="1200" b="0" i="0" kern="1200" dirty="0" smtClean="0">
                <a:solidFill>
                  <a:schemeClr val="tx1"/>
                </a:solidFill>
                <a:effectLst/>
                <a:latin typeface="+mn-lt"/>
                <a:ea typeface="+mn-ea"/>
                <a:cs typeface="+mn-cs"/>
              </a:rPr>
              <a:t>. An estimate of 0.68 transformed acres (0.28 ha) per capita (approximately that for India today) was used for the year 1700, assuming a lesser effect on the global landscape before the industrial revolution. Question marks emphasize that at present we still do not know how much land would have to be directly transformed by humans before a planetary state shift was imminent, but landscape-scale studies and theory suggest that the critical threshold may lie between 50 and 90% (although it could be even lower owing to synergies between emergent global </a:t>
            </a:r>
            <a:r>
              <a:rPr lang="en-US" sz="1200" b="0" i="0" kern="1200" dirty="0" err="1" smtClean="0">
                <a:solidFill>
                  <a:schemeClr val="tx1"/>
                </a:solidFill>
                <a:effectLst/>
                <a:latin typeface="+mn-lt"/>
                <a:ea typeface="+mn-ea"/>
                <a:cs typeface="+mn-cs"/>
              </a:rPr>
              <a:t>forcings</a:t>
            </a:r>
            <a:r>
              <a:rPr lang="en-US" sz="1200" b="0" i="0" kern="1200" dirty="0" smtClean="0">
                <a:solidFill>
                  <a:schemeClr val="tx1"/>
                </a:solidFill>
                <a:effectLst/>
                <a:latin typeface="+mn-lt"/>
                <a:ea typeface="+mn-ea"/>
                <a:cs typeface="+mn-cs"/>
              </a:rPr>
              <a:t>). See the main text for further explanation. Billion, 10</a:t>
            </a:r>
            <a:r>
              <a:rPr lang="en-US" sz="1200" b="0" i="0" kern="1200" baseline="30000" dirty="0" smtClean="0">
                <a:solidFill>
                  <a:schemeClr val="tx1"/>
                </a:solidFill>
                <a:effectLst/>
                <a:latin typeface="+mn-lt"/>
                <a:ea typeface="+mn-ea"/>
                <a:cs typeface="+mn-cs"/>
              </a:rPr>
              <a:t>9</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C571D808-A5EC-4E8B-9944-E6F06D1C8369}"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157390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F5EAEB-6C0E-4074-B32C-30554035E3C0}" type="datetimeFigureOut">
              <a:rPr lang="en-US" smtClean="0">
                <a:solidFill>
                  <a:prstClr val="black">
                    <a:tint val="75000"/>
                  </a:prstClr>
                </a:solidFill>
              </a:rPr>
              <a:pPr/>
              <a:t>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603078-E3F1-4CCC-B0DF-709CB1AB44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574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5EAEB-6C0E-4074-B32C-30554035E3C0}" type="datetimeFigureOut">
              <a:rPr lang="en-US" smtClean="0">
                <a:solidFill>
                  <a:prstClr val="black">
                    <a:tint val="75000"/>
                  </a:prstClr>
                </a:solidFill>
              </a:rPr>
              <a:pPr/>
              <a:t>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603078-E3F1-4CCC-B0DF-709CB1AB44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619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5EAEB-6C0E-4074-B32C-30554035E3C0}" type="datetimeFigureOut">
              <a:rPr lang="en-US" smtClean="0">
                <a:solidFill>
                  <a:prstClr val="black">
                    <a:tint val="75000"/>
                  </a:prstClr>
                </a:solidFill>
              </a:rPr>
              <a:pPr/>
              <a:t>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603078-E3F1-4CCC-B0DF-709CB1AB44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351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7" name="Picture 6" descr="Withgott_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35" y="522323"/>
            <a:ext cx="6111353" cy="5591888"/>
          </a:xfrm>
          <a:prstGeom prst="rect">
            <a:avLst/>
          </a:prstGeom>
          <a:noFill/>
          <a:ln>
            <a:solidFill>
              <a:schemeClr val="bg1"/>
            </a:solidFill>
          </a:ln>
        </p:spPr>
      </p:pic>
      <p:sp>
        <p:nvSpPr>
          <p:cNvPr id="10" name="TextBox 9"/>
          <p:cNvSpPr txBox="1"/>
          <p:nvPr/>
        </p:nvSpPr>
        <p:spPr>
          <a:xfrm>
            <a:off x="6288889" y="532555"/>
            <a:ext cx="5903112" cy="4127352"/>
          </a:xfrm>
          <a:prstGeom prst="rect">
            <a:avLst/>
          </a:prstGeom>
          <a:noFill/>
        </p:spPr>
        <p:txBody>
          <a:bodyPr wrap="square" rtlCol="0" anchor="ctr" anchorCtr="1">
            <a:noAutofit/>
          </a:bodyPr>
          <a:lstStyle/>
          <a:p>
            <a:pPr algn="ctr" eaLnBrk="0" fontAlgn="base" hangingPunct="0">
              <a:spcBef>
                <a:spcPct val="0"/>
              </a:spcBef>
              <a:spcAft>
                <a:spcPct val="0"/>
              </a:spcAft>
            </a:pPr>
            <a:r>
              <a:rPr lang="en-US" sz="2800" dirty="0">
                <a:solidFill>
                  <a:prstClr val="white"/>
                </a:solidFill>
              </a:rPr>
              <a:t>Lecture Outlines</a:t>
            </a:r>
          </a:p>
          <a:p>
            <a:pPr algn="ctr" eaLnBrk="0" fontAlgn="base" hangingPunct="0">
              <a:spcBef>
                <a:spcPct val="0"/>
              </a:spcBef>
              <a:spcAft>
                <a:spcPct val="0"/>
              </a:spcAft>
            </a:pPr>
            <a:endParaRPr lang="en-US" sz="2800" dirty="0">
              <a:solidFill>
                <a:prstClr val="white"/>
              </a:solidFill>
            </a:endParaRPr>
          </a:p>
          <a:p>
            <a:pPr algn="ctr" eaLnBrk="0" fontAlgn="base" hangingPunct="0">
              <a:spcBef>
                <a:spcPct val="0"/>
              </a:spcBef>
              <a:spcAft>
                <a:spcPct val="0"/>
              </a:spcAft>
            </a:pPr>
            <a:endParaRPr lang="en-US" sz="2800" dirty="0">
              <a:solidFill>
                <a:prstClr val="white"/>
              </a:solidFill>
            </a:endParaRPr>
          </a:p>
          <a:p>
            <a:pPr algn="ctr" eaLnBrk="0" fontAlgn="base" hangingPunct="0">
              <a:spcBef>
                <a:spcPct val="0"/>
              </a:spcBef>
              <a:spcAft>
                <a:spcPct val="0"/>
              </a:spcAft>
            </a:pPr>
            <a:r>
              <a:rPr lang="en-US" sz="2400" b="1" dirty="0">
                <a:solidFill>
                  <a:prstClr val="white"/>
                </a:solidFill>
              </a:rPr>
              <a:t>Chapter 5</a:t>
            </a:r>
          </a:p>
          <a:p>
            <a:pPr algn="ctr" eaLnBrk="0" fontAlgn="base" hangingPunct="0">
              <a:spcBef>
                <a:spcPct val="0"/>
              </a:spcBef>
              <a:spcAft>
                <a:spcPct val="0"/>
              </a:spcAft>
            </a:pPr>
            <a:endParaRPr lang="en-US" sz="2400" dirty="0">
              <a:solidFill>
                <a:prstClr val="white"/>
              </a:solidFill>
            </a:endParaRPr>
          </a:p>
          <a:p>
            <a:pPr algn="ctr" eaLnBrk="0" fontAlgn="base" hangingPunct="0">
              <a:spcBef>
                <a:spcPct val="0"/>
              </a:spcBef>
              <a:spcAft>
                <a:spcPct val="0"/>
              </a:spcAft>
            </a:pPr>
            <a:r>
              <a:rPr lang="en-US" sz="2400" b="1" i="1" dirty="0">
                <a:solidFill>
                  <a:srgbClr val="E7AA34"/>
                </a:solidFill>
              </a:rPr>
              <a:t>Environmental Systems and Ecosystem Ecology</a:t>
            </a:r>
            <a:endParaRPr lang="en-US" sz="2400" b="1" i="1" dirty="0">
              <a:solidFill>
                <a:srgbClr val="E7AA34"/>
              </a:solidFill>
            </a:endParaRPr>
          </a:p>
        </p:txBody>
      </p:sp>
      <p:sp>
        <p:nvSpPr>
          <p:cNvPr id="11" name="TextBox 10"/>
          <p:cNvSpPr txBox="1"/>
          <p:nvPr/>
        </p:nvSpPr>
        <p:spPr>
          <a:xfrm>
            <a:off x="6288890" y="4688713"/>
            <a:ext cx="5903111" cy="1107996"/>
          </a:xfrm>
          <a:prstGeom prst="rect">
            <a:avLst/>
          </a:prstGeom>
          <a:noFill/>
        </p:spPr>
        <p:txBody>
          <a:bodyPr wrap="square" rtlCol="0">
            <a:spAutoFit/>
          </a:bodyPr>
          <a:lstStyle/>
          <a:p>
            <a:pPr algn="ctr" eaLnBrk="0" fontAlgn="base" hangingPunct="0">
              <a:lnSpc>
                <a:spcPct val="150000"/>
              </a:lnSpc>
              <a:spcBef>
                <a:spcPct val="0"/>
              </a:spcBef>
              <a:spcAft>
                <a:spcPct val="0"/>
              </a:spcAft>
            </a:pPr>
            <a:r>
              <a:rPr lang="en-US" sz="2200" dirty="0" err="1">
                <a:solidFill>
                  <a:prstClr val="white"/>
                </a:solidFill>
              </a:rPr>
              <a:t>Withgott</a:t>
            </a:r>
            <a:r>
              <a:rPr lang="en-US" sz="2200" dirty="0">
                <a:solidFill>
                  <a:prstClr val="white"/>
                </a:solidFill>
              </a:rPr>
              <a:t>/</a:t>
            </a:r>
            <a:r>
              <a:rPr lang="en-US" sz="2200" dirty="0" err="1">
                <a:solidFill>
                  <a:prstClr val="white"/>
                </a:solidFill>
              </a:rPr>
              <a:t>Laposata</a:t>
            </a:r>
            <a:endParaRPr lang="en-US" sz="2200" dirty="0">
              <a:solidFill>
                <a:prstClr val="white"/>
              </a:solidFill>
            </a:endParaRPr>
          </a:p>
          <a:p>
            <a:pPr algn="ctr" eaLnBrk="0" fontAlgn="base" hangingPunct="0">
              <a:lnSpc>
                <a:spcPct val="150000"/>
              </a:lnSpc>
              <a:spcBef>
                <a:spcPct val="0"/>
              </a:spcBef>
              <a:spcAft>
                <a:spcPct val="0"/>
              </a:spcAft>
            </a:pPr>
            <a:r>
              <a:rPr lang="en-US" sz="2200" dirty="0">
                <a:solidFill>
                  <a:prstClr val="white"/>
                </a:solidFill>
              </a:rPr>
              <a:t>Fifth Edition</a:t>
            </a:r>
            <a:endParaRPr lang="en-US" sz="2200" dirty="0">
              <a:solidFill>
                <a:prstClr val="white"/>
              </a:solidFill>
            </a:endParaRPr>
          </a:p>
        </p:txBody>
      </p:sp>
    </p:spTree>
    <p:extLst>
      <p:ext uri="{BB962C8B-B14F-4D97-AF65-F5344CB8AC3E}">
        <p14:creationId xmlns:p14="http://schemas.microsoft.com/office/powerpoint/2010/main" val="637819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p:nvSpPr>
        <p:spPr>
          <a:xfrm>
            <a:off x="0" y="2"/>
            <a:ext cx="12192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800">
              <a:solidFill>
                <a:prstClr val="white"/>
              </a:solidFill>
            </a:endParaRPr>
          </a:p>
        </p:txBody>
      </p:sp>
    </p:spTree>
    <p:extLst>
      <p:ext uri="{BB962C8B-B14F-4D97-AF65-F5344CB8AC3E}">
        <p14:creationId xmlns:p14="http://schemas.microsoft.com/office/powerpoint/2010/main" val="240734280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Rectangle 6"/>
          <p:cNvSpPr/>
          <p:nvPr/>
        </p:nvSpPr>
        <p:spPr>
          <a:xfrm>
            <a:off x="0" y="2"/>
            <a:ext cx="12192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800">
              <a:solidFill>
                <a:prstClr val="white"/>
              </a:solidFill>
            </a:endParaRPr>
          </a:p>
        </p:txBody>
      </p:sp>
    </p:spTree>
    <p:extLst>
      <p:ext uri="{BB962C8B-B14F-4D97-AF65-F5344CB8AC3E}">
        <p14:creationId xmlns:p14="http://schemas.microsoft.com/office/powerpoint/2010/main" val="3885236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0" y="2"/>
            <a:ext cx="12192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800">
              <a:solidFill>
                <a:prstClr val="white"/>
              </a:solidFill>
            </a:endParaRPr>
          </a:p>
        </p:txBody>
      </p:sp>
    </p:spTree>
    <p:extLst>
      <p:ext uri="{BB962C8B-B14F-4D97-AF65-F5344CB8AC3E}">
        <p14:creationId xmlns:p14="http://schemas.microsoft.com/office/powerpoint/2010/main" val="137695975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p:nvSpPr>
        <p:spPr>
          <a:xfrm>
            <a:off x="0" y="2"/>
            <a:ext cx="12192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800">
              <a:solidFill>
                <a:prstClr val="white"/>
              </a:solidFill>
            </a:endParaRPr>
          </a:p>
        </p:txBody>
      </p:sp>
    </p:spTree>
    <p:extLst>
      <p:ext uri="{BB962C8B-B14F-4D97-AF65-F5344CB8AC3E}">
        <p14:creationId xmlns:p14="http://schemas.microsoft.com/office/powerpoint/2010/main" val="70895542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5"/>
          <p:cNvSpPr/>
          <p:nvPr/>
        </p:nvSpPr>
        <p:spPr>
          <a:xfrm>
            <a:off x="0" y="2"/>
            <a:ext cx="12192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800">
              <a:solidFill>
                <a:prstClr val="white"/>
              </a:solidFill>
            </a:endParaRPr>
          </a:p>
        </p:txBody>
      </p:sp>
    </p:spTree>
    <p:extLst>
      <p:ext uri="{BB962C8B-B14F-4D97-AF65-F5344CB8AC3E}">
        <p14:creationId xmlns:p14="http://schemas.microsoft.com/office/powerpoint/2010/main" val="424232507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2"/>
            <a:ext cx="12192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800">
              <a:solidFill>
                <a:prstClr val="white"/>
              </a:solidFill>
            </a:endParaRPr>
          </a:p>
        </p:txBody>
      </p:sp>
    </p:spTree>
    <p:extLst>
      <p:ext uri="{BB962C8B-B14F-4D97-AF65-F5344CB8AC3E}">
        <p14:creationId xmlns:p14="http://schemas.microsoft.com/office/powerpoint/2010/main" val="17577966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5EAEB-6C0E-4074-B32C-30554035E3C0}" type="datetimeFigureOut">
              <a:rPr lang="en-US" smtClean="0">
                <a:solidFill>
                  <a:prstClr val="black">
                    <a:tint val="75000"/>
                  </a:prstClr>
                </a:solidFill>
              </a:rPr>
              <a:pPr/>
              <a:t>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603078-E3F1-4CCC-B0DF-709CB1AB44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9272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5EAEB-6C0E-4074-B32C-30554035E3C0}" type="datetimeFigureOut">
              <a:rPr lang="en-US" smtClean="0">
                <a:solidFill>
                  <a:prstClr val="black">
                    <a:tint val="75000"/>
                  </a:prstClr>
                </a:solidFill>
              </a:rPr>
              <a:pPr/>
              <a:t>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603078-E3F1-4CCC-B0DF-709CB1AB44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671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5EAEB-6C0E-4074-B32C-30554035E3C0}" type="datetimeFigureOut">
              <a:rPr lang="en-US" smtClean="0">
                <a:solidFill>
                  <a:prstClr val="black">
                    <a:tint val="75000"/>
                  </a:prstClr>
                </a:solidFill>
              </a:rPr>
              <a:pPr/>
              <a:t>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603078-E3F1-4CCC-B0DF-709CB1AB44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8032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5EAEB-6C0E-4074-B32C-30554035E3C0}" type="datetimeFigureOut">
              <a:rPr lang="en-US" smtClean="0">
                <a:solidFill>
                  <a:prstClr val="black">
                    <a:tint val="75000"/>
                  </a:prstClr>
                </a:solidFill>
              </a:rPr>
              <a:pPr/>
              <a:t>2/6/2017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B603078-E3F1-4CCC-B0DF-709CB1AB44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743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5EAEB-6C0E-4074-B32C-30554035E3C0}" type="datetimeFigureOut">
              <a:rPr lang="en-US" smtClean="0">
                <a:solidFill>
                  <a:prstClr val="black">
                    <a:tint val="75000"/>
                  </a:prstClr>
                </a:solidFill>
              </a:rPr>
              <a:pPr/>
              <a:t>2/6/2017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B603078-E3F1-4CCC-B0DF-709CB1AB44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254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5EAEB-6C0E-4074-B32C-30554035E3C0}" type="datetimeFigureOut">
              <a:rPr lang="en-US" smtClean="0">
                <a:solidFill>
                  <a:prstClr val="black">
                    <a:tint val="75000"/>
                  </a:prstClr>
                </a:solidFill>
              </a:rPr>
              <a:pPr/>
              <a:t>2/6/2017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B603078-E3F1-4CCC-B0DF-709CB1AB44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3963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5EAEB-6C0E-4074-B32C-30554035E3C0}" type="datetimeFigureOut">
              <a:rPr lang="en-US" smtClean="0">
                <a:solidFill>
                  <a:prstClr val="black">
                    <a:tint val="75000"/>
                  </a:prstClr>
                </a:solidFill>
              </a:rPr>
              <a:pPr/>
              <a:t>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603078-E3F1-4CCC-B0DF-709CB1AB44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258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5EAEB-6C0E-4074-B32C-30554035E3C0}" type="datetimeFigureOut">
              <a:rPr lang="en-US" smtClean="0">
                <a:solidFill>
                  <a:prstClr val="black">
                    <a:tint val="75000"/>
                  </a:prstClr>
                </a:solidFill>
              </a:rPr>
              <a:pPr/>
              <a:t>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603078-E3F1-4CCC-B0DF-709CB1AB44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832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F5EAEB-6C0E-4074-B32C-30554035E3C0}" type="datetimeFigureOut">
              <a:rPr lang="en-US" smtClean="0">
                <a:solidFill>
                  <a:prstClr val="black">
                    <a:tint val="75000"/>
                  </a:prstClr>
                </a:solidFill>
              </a:rPr>
              <a:pPr/>
              <a:t>2/6/2017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03078-E3F1-4CCC-B0DF-709CB1AB44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9863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1193" y="225315"/>
            <a:ext cx="11799371" cy="1075362"/>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91193" y="1300678"/>
            <a:ext cx="11799371" cy="4825486"/>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8"/>
          <p:cNvSpPr>
            <a:spLocks noChangeArrowheads="1"/>
          </p:cNvSpPr>
          <p:nvPr userDrawn="1"/>
        </p:nvSpPr>
        <p:spPr bwMode="auto">
          <a:xfrm>
            <a:off x="1" y="6580189"/>
            <a:ext cx="198323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fontAlgn="base">
              <a:spcBef>
                <a:spcPct val="50000"/>
              </a:spcBef>
              <a:spcAft>
                <a:spcPct val="0"/>
              </a:spcAft>
              <a:defRPr/>
            </a:pPr>
            <a:r>
              <a:rPr lang="en-US" sz="1000" dirty="0" smtClean="0">
                <a:solidFill>
                  <a:prstClr val="black"/>
                </a:solidFill>
                <a:latin typeface="Arial" panose="020B0604020202020204" pitchFamily="34" charset="0"/>
              </a:rPr>
              <a:t>© 2014 Pearson Education, Inc.</a:t>
            </a:r>
          </a:p>
        </p:txBody>
      </p:sp>
    </p:spTree>
    <p:extLst>
      <p:ext uri="{BB962C8B-B14F-4D97-AF65-F5344CB8AC3E}">
        <p14:creationId xmlns:p14="http://schemas.microsoft.com/office/powerpoint/2010/main" val="9566647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iming>
    <p:tnLst>
      <p:par>
        <p:cTn id="1" dur="indefinite" restart="never" nodeType="tmRoot"/>
      </p:par>
    </p:tnLst>
  </p:timing>
  <p:txStyles>
    <p:titleStyle>
      <a:lvl1pPr algn="l" defTabSz="457200" rtl="0" eaLnBrk="1" latinLnBrk="0" hangingPunct="1">
        <a:spcBef>
          <a:spcPct val="0"/>
        </a:spcBef>
        <a:buNone/>
        <a:defRPr sz="3000" b="1" kern="1200">
          <a:solidFill>
            <a:srgbClr val="4373B7"/>
          </a:solidFill>
          <a:latin typeface="+mj-lt"/>
          <a:ea typeface="+mj-ea"/>
          <a:cs typeface="+mj-cs"/>
        </a:defRPr>
      </a:lvl1pPr>
    </p:titleStyle>
    <p:body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128888" y="215901"/>
            <a:ext cx="11938364" cy="6500812"/>
          </a:xfrm>
          <a:prstGeom prst="rect">
            <a:avLst/>
          </a:prstGeom>
        </p:spPr>
      </p:pic>
    </p:spTree>
    <p:extLst>
      <p:ext uri="{BB962C8B-B14F-4D97-AF65-F5344CB8AC3E}">
        <p14:creationId xmlns:p14="http://schemas.microsoft.com/office/powerpoint/2010/main" val="570112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52450" y="47625"/>
            <a:ext cx="10515600" cy="1325563"/>
          </a:xfrm>
        </p:spPr>
        <p:txBody>
          <a:bodyPr>
            <a:normAutofit/>
          </a:bodyPr>
          <a:lstStyle/>
          <a:p>
            <a:r>
              <a:rPr lang="en-US" altLang="en-US" sz="4000" b="1" dirty="0">
                <a:solidFill>
                  <a:srgbClr val="0070C0"/>
                </a:solidFill>
              </a:rPr>
              <a:t>Stability of Systems</a:t>
            </a:r>
          </a:p>
        </p:txBody>
      </p:sp>
      <p:sp>
        <p:nvSpPr>
          <p:cNvPr id="35843" name="Content Placeholder 2"/>
          <p:cNvSpPr>
            <a:spLocks noGrp="1"/>
          </p:cNvSpPr>
          <p:nvPr>
            <p:ph idx="1"/>
          </p:nvPr>
        </p:nvSpPr>
        <p:spPr>
          <a:xfrm>
            <a:off x="398766" y="1143856"/>
            <a:ext cx="5659176" cy="4057650"/>
          </a:xfrm>
        </p:spPr>
        <p:txBody>
          <a:bodyPr>
            <a:noAutofit/>
          </a:bodyPr>
          <a:lstStyle/>
          <a:p>
            <a:pPr eaLnBrk="1" hangingPunct="1">
              <a:lnSpc>
                <a:spcPct val="90000"/>
              </a:lnSpc>
            </a:pPr>
            <a:r>
              <a:rPr lang="en-US" altLang="en-US" sz="3200" dirty="0">
                <a:solidFill>
                  <a:srgbClr val="FF0000"/>
                </a:solidFill>
              </a:rPr>
              <a:t>Disturbance </a:t>
            </a:r>
            <a:r>
              <a:rPr lang="en-US" altLang="en-US" sz="3200" dirty="0"/>
              <a:t>- periodic destructive events such as fire or flood that </a:t>
            </a:r>
            <a:r>
              <a:rPr lang="en-US" altLang="en-US" sz="3200" i="1" dirty="0"/>
              <a:t>destabilize</a:t>
            </a:r>
            <a:r>
              <a:rPr lang="en-US" altLang="en-US" sz="3200" dirty="0"/>
              <a:t> or change the system</a:t>
            </a:r>
          </a:p>
          <a:p>
            <a:pPr eaLnBrk="1" hangingPunct="1">
              <a:lnSpc>
                <a:spcPct val="90000"/>
              </a:lnSpc>
            </a:pPr>
            <a:r>
              <a:rPr lang="en-US" altLang="en-US" sz="3200" dirty="0">
                <a:solidFill>
                  <a:srgbClr val="FF0000"/>
                </a:solidFill>
              </a:rPr>
              <a:t>Resilience</a:t>
            </a:r>
            <a:r>
              <a:rPr lang="en-US" altLang="en-US" sz="3200" dirty="0"/>
              <a:t> - ability of system to </a:t>
            </a:r>
            <a:r>
              <a:rPr lang="en-US" altLang="en-US" sz="3200" i="1" dirty="0"/>
              <a:t>recover</a:t>
            </a:r>
            <a:r>
              <a:rPr lang="en-US" altLang="en-US" sz="3200" dirty="0"/>
              <a:t> from disturbance</a:t>
            </a:r>
          </a:p>
          <a:p>
            <a:pPr eaLnBrk="1" hangingPunct="1">
              <a:lnSpc>
                <a:spcPct val="90000"/>
              </a:lnSpc>
            </a:pPr>
            <a:r>
              <a:rPr lang="en-US" altLang="en-US" sz="3200" dirty="0">
                <a:solidFill>
                  <a:srgbClr val="FF0000"/>
                </a:solidFill>
              </a:rPr>
              <a:t>State Shift </a:t>
            </a:r>
            <a:r>
              <a:rPr lang="en-US" altLang="en-US" sz="3200" dirty="0"/>
              <a:t>–a severe disturbance in which the system does not return to normal but instead results in </a:t>
            </a:r>
            <a:r>
              <a:rPr lang="en-US" altLang="en-US" sz="3200" i="1" dirty="0"/>
              <a:t>significant changes </a:t>
            </a:r>
            <a:r>
              <a:rPr lang="en-US" altLang="en-US" sz="3200" dirty="0"/>
              <a:t>in some of its state variables</a:t>
            </a:r>
          </a:p>
        </p:txBody>
      </p:sp>
      <p:pic>
        <p:nvPicPr>
          <p:cNvPr id="5" name="Picture 4"/>
          <p:cNvPicPr>
            <a:picLocks noChangeAspect="1"/>
          </p:cNvPicPr>
          <p:nvPr/>
        </p:nvPicPr>
        <p:blipFill>
          <a:blip r:embed="rId3"/>
          <a:stretch>
            <a:fillRect/>
          </a:stretch>
        </p:blipFill>
        <p:spPr>
          <a:xfrm>
            <a:off x="6480905" y="2266950"/>
            <a:ext cx="5628545" cy="2997200"/>
          </a:xfrm>
          <a:prstGeom prst="rect">
            <a:avLst/>
          </a:prstGeom>
        </p:spPr>
      </p:pic>
    </p:spTree>
    <p:extLst>
      <p:ext uri="{BB962C8B-B14F-4D97-AF65-F5344CB8AC3E}">
        <p14:creationId xmlns:p14="http://schemas.microsoft.com/office/powerpoint/2010/main" val="19666608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G5_01:Users:gtk:Desktop:Untitled-12"/>
          <p:cNvSpPr>
            <a:spLocks noChangeArrowheads="1"/>
          </p:cNvSpPr>
          <p:nvPr/>
        </p:nvSpPr>
        <p:spPr bwMode="auto">
          <a:xfrm>
            <a:off x="0" y="1"/>
            <a:ext cx="11769436" cy="671513"/>
          </a:xfrm>
          <a:prstGeom prst="rect">
            <a:avLst/>
          </a:prstGeom>
          <a:blipFill dpi="0" rotWithShape="0">
            <a:blip r:embed="rId2"/>
            <a:srcRect/>
            <a:stretch>
              <a:fillRect/>
            </a:stretch>
          </a:blipFill>
          <a:ln>
            <a:noFill/>
          </a:ln>
          <a:extLst>
            <a:ext uri="{91240B29-F687-4F45-9708-019B960494DF}">
              <a14:hiddenLine xmlns:a14="http://schemas.microsoft.com/office/drawing/2010/main" w="50800">
                <a:solidFill>
                  <a:srgbClr val="000000"/>
                </a:solidFill>
                <a:miter lim="800000"/>
                <a:headEnd/>
                <a:tailEnd/>
              </a14:hiddenLine>
            </a:ext>
          </a:extLst>
        </p:spPr>
        <p:txBody>
          <a:bodyPr wrap="square" lIns="182880" tIns="91440" rIns="182880" bIns="9144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endParaRPr lang="en-US" altLang="en-US" sz="3200" b="1">
              <a:solidFill>
                <a:srgbClr val="333399"/>
              </a:solidFill>
              <a:latin typeface="Arial" charset="0"/>
            </a:endParaRPr>
          </a:p>
        </p:txBody>
      </p:sp>
      <p:sp>
        <p:nvSpPr>
          <p:cNvPr id="2" name="Title 1"/>
          <p:cNvSpPr>
            <a:spLocks noGrp="1"/>
          </p:cNvSpPr>
          <p:nvPr>
            <p:ph type="title"/>
          </p:nvPr>
        </p:nvSpPr>
        <p:spPr>
          <a:xfrm>
            <a:off x="1193802" y="89576"/>
            <a:ext cx="10515600" cy="443198"/>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Aft>
                <a:spcPct val="0"/>
              </a:spcAft>
            </a:pPr>
            <a:r>
              <a:rPr lang="en-US" sz="3200" b="1" dirty="0">
                <a:solidFill>
                  <a:srgbClr val="333399"/>
                </a:solidFill>
              </a:rPr>
              <a:t>Leaving the “Safe Operating Space”</a:t>
            </a:r>
          </a:p>
        </p:txBody>
      </p:sp>
      <p:pic>
        <p:nvPicPr>
          <p:cNvPr id="4" name="Picture 3"/>
          <p:cNvPicPr>
            <a:picLocks noChangeAspect="1"/>
          </p:cNvPicPr>
          <p:nvPr/>
        </p:nvPicPr>
        <p:blipFill>
          <a:blip r:embed="rId3"/>
          <a:stretch>
            <a:fillRect/>
          </a:stretch>
        </p:blipFill>
        <p:spPr>
          <a:xfrm>
            <a:off x="3120637" y="1044673"/>
            <a:ext cx="5711636" cy="5741817"/>
          </a:xfrm>
          <a:prstGeom prst="rect">
            <a:avLst/>
          </a:prstGeom>
        </p:spPr>
      </p:pic>
    </p:spTree>
    <p:extLst>
      <p:ext uri="{BB962C8B-B14F-4D97-AF65-F5344CB8AC3E}">
        <p14:creationId xmlns:p14="http://schemas.microsoft.com/office/powerpoint/2010/main" val="4122931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2293937" y="6477001"/>
            <a:ext cx="7620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1pPr>
            <a:lvl2pPr marL="4143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2pPr>
            <a:lvl3pPr marL="828675"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3pPr>
            <a:lvl4pPr marL="1244600"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4pPr>
            <a:lvl5pPr marL="16589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9pPr>
          </a:lstStyle>
          <a:p>
            <a:pPr algn="ctr"/>
            <a:r>
              <a:rPr lang="en-GB" altLang="en-US" dirty="0">
                <a:solidFill>
                  <a:prstClr val="black"/>
                </a:solidFill>
              </a:rPr>
              <a:t>A D. </a:t>
            </a:r>
            <a:r>
              <a:rPr lang="en-GB" altLang="en-US" dirty="0" err="1">
                <a:solidFill>
                  <a:prstClr val="black"/>
                </a:solidFill>
              </a:rPr>
              <a:t>Barnosky</a:t>
            </a:r>
            <a:r>
              <a:rPr lang="en-GB" altLang="en-US" dirty="0">
                <a:solidFill>
                  <a:prstClr val="black"/>
                </a:solidFill>
              </a:rPr>
              <a:t> </a:t>
            </a:r>
            <a:r>
              <a:rPr lang="en-GB" altLang="zh-CN" i="1" dirty="0">
                <a:solidFill>
                  <a:prstClr val="black"/>
                </a:solidFill>
              </a:rPr>
              <a:t>et al. </a:t>
            </a:r>
            <a:r>
              <a:rPr lang="en-GB" altLang="en-US" i="1" dirty="0">
                <a:solidFill>
                  <a:prstClr val="black"/>
                </a:solidFill>
              </a:rPr>
              <a:t>Nature </a:t>
            </a:r>
            <a:r>
              <a:rPr lang="en-US" altLang="zh-CN" b="1" dirty="0">
                <a:solidFill>
                  <a:prstClr val="black"/>
                </a:solidFill>
              </a:rPr>
              <a:t>486</a:t>
            </a:r>
            <a:r>
              <a:rPr lang="en-GB" altLang="en-US" dirty="0">
                <a:solidFill>
                  <a:prstClr val="black"/>
                </a:solidFill>
              </a:rPr>
              <a:t>, </a:t>
            </a:r>
            <a:r>
              <a:rPr lang="en-GB" altLang="zh-CN" dirty="0">
                <a:solidFill>
                  <a:prstClr val="black"/>
                </a:solidFill>
              </a:rPr>
              <a:t>52</a:t>
            </a:r>
            <a:r>
              <a:rPr lang="en-GB" altLang="en-US" dirty="0">
                <a:solidFill>
                  <a:prstClr val="black"/>
                </a:solidFill>
                <a:cs typeface="Arial" panose="020B0604020202020204" pitchFamily="34" charset="0"/>
              </a:rPr>
              <a:t>–</a:t>
            </a:r>
            <a:r>
              <a:rPr lang="en-GB" altLang="zh-CN" dirty="0">
                <a:solidFill>
                  <a:prstClr val="black"/>
                </a:solidFill>
              </a:rPr>
              <a:t>58</a:t>
            </a:r>
            <a:r>
              <a:rPr lang="en-GB" altLang="en-US" dirty="0">
                <a:solidFill>
                  <a:prstClr val="black"/>
                </a:solidFill>
              </a:rPr>
              <a:t> (2012) doi:10.1038/nature</a:t>
            </a:r>
            <a:r>
              <a:rPr lang="en-GB" altLang="zh-CN" dirty="0">
                <a:solidFill>
                  <a:prstClr val="black"/>
                </a:solidFill>
              </a:rPr>
              <a:t>11018</a:t>
            </a:r>
            <a:endParaRPr lang="en-GB" altLang="en-US" dirty="0">
              <a:solidFill>
                <a:prstClr val="black"/>
              </a:solidFill>
              <a:ea typeface="宋体" panose="02010600030101010101" pitchFamily="2" charset="-122"/>
            </a:endParaRPr>
          </a:p>
        </p:txBody>
      </p:sp>
      <p:sp>
        <p:nvSpPr>
          <p:cNvPr id="7176" name="Text Box 8"/>
          <p:cNvSpPr txBox="1">
            <a:spLocks noChangeArrowheads="1"/>
          </p:cNvSpPr>
          <p:nvPr/>
        </p:nvSpPr>
        <p:spPr bwMode="auto">
          <a:xfrm>
            <a:off x="1904999" y="133172"/>
            <a:ext cx="8397875" cy="1200329"/>
          </a:xfrm>
          <a:prstGeom prst="rect">
            <a:avLst/>
          </a:prstGeom>
        </p:spPr>
        <p:txBody>
          <a:bodyPr/>
          <a:lstStyle>
            <a:lvl1pPr algn="ctr" eaLnBrk="0" fontAlgn="base" hangingPunct="0">
              <a:spcBef>
                <a:spcPct val="0"/>
              </a:spcBef>
              <a:spcAft>
                <a:spcPct val="0"/>
              </a:spcAft>
              <a:defRPr sz="3600">
                <a:solidFill>
                  <a:schemeClr val="tx2"/>
                </a:solidFill>
                <a:latin typeface="+mj-lt"/>
                <a:ea typeface="+mj-ea"/>
                <a:cs typeface="+mj-cs"/>
              </a:defRPr>
            </a:lvl1pPr>
            <a:lvl2pPr algn="ctr" eaLnBrk="0" fontAlgn="base" hangingPunct="0">
              <a:spcBef>
                <a:spcPct val="0"/>
              </a:spcBef>
              <a:spcAft>
                <a:spcPct val="0"/>
              </a:spcAft>
              <a:defRPr sz="4400">
                <a:solidFill>
                  <a:schemeClr val="tx2"/>
                </a:solidFill>
                <a:latin typeface="Arial" charset="0"/>
              </a:defRPr>
            </a:lvl2pPr>
            <a:lvl3pPr algn="ctr" eaLnBrk="0" fontAlgn="base" hangingPunct="0">
              <a:spcBef>
                <a:spcPct val="0"/>
              </a:spcBef>
              <a:spcAft>
                <a:spcPct val="0"/>
              </a:spcAft>
              <a:defRPr sz="4400">
                <a:solidFill>
                  <a:schemeClr val="tx2"/>
                </a:solidFill>
                <a:latin typeface="Arial" charset="0"/>
              </a:defRPr>
            </a:lvl3pPr>
            <a:lvl4pPr algn="ctr" eaLnBrk="0" fontAlgn="base" hangingPunct="0">
              <a:spcBef>
                <a:spcPct val="0"/>
              </a:spcBef>
              <a:spcAft>
                <a:spcPct val="0"/>
              </a:spcAft>
              <a:defRPr sz="4400">
                <a:solidFill>
                  <a:schemeClr val="tx2"/>
                </a:solidFill>
                <a:latin typeface="Arial" charset="0"/>
              </a:defRPr>
            </a:lvl4pPr>
            <a:lvl5pPr algn="ctr" eaLnBrk="0" fontAlgn="base" hangingPunct="0">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GB" altLang="zh-CN" b="1" dirty="0">
                <a:solidFill>
                  <a:srgbClr val="0070C0"/>
                </a:solidFill>
              </a:rPr>
              <a:t>Drivers of a potential planetary-scale critical transition</a:t>
            </a:r>
          </a:p>
        </p:txBody>
      </p:sp>
      <p:pic>
        <p:nvPicPr>
          <p:cNvPr id="7407" name="Picture 239" descr="nature11018-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1019" y="1352085"/>
            <a:ext cx="6297201" cy="49909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82000" y="1905000"/>
            <a:ext cx="2057400" cy="2339102"/>
          </a:xfrm>
          <a:prstGeom prst="rect">
            <a:avLst/>
          </a:prstGeom>
          <a:noFill/>
        </p:spPr>
        <p:txBody>
          <a:bodyPr wrap="square" rtlCol="0">
            <a:spAutoFit/>
          </a:bodyPr>
          <a:lstStyle/>
          <a:p>
            <a:r>
              <a:rPr lang="en-US" sz="2000" b="1" dirty="0">
                <a:solidFill>
                  <a:srgbClr val="663300"/>
                </a:solidFill>
              </a:rPr>
              <a:t>brown</a:t>
            </a:r>
            <a:r>
              <a:rPr lang="en-US" sz="2000" dirty="0">
                <a:solidFill>
                  <a:prstClr val="black"/>
                </a:solidFill>
              </a:rPr>
              <a:t> </a:t>
            </a:r>
            <a:r>
              <a:rPr lang="en-US" dirty="0">
                <a:solidFill>
                  <a:prstClr val="black"/>
                </a:solidFill>
              </a:rPr>
              <a:t>color indicates ~ 40% of terrestrial ecosystems that have now been transformed to agricultural landscapes</a:t>
            </a:r>
          </a:p>
        </p:txBody>
      </p:sp>
    </p:spTree>
    <p:extLst>
      <p:ext uri="{BB962C8B-B14F-4D97-AF65-F5344CB8AC3E}">
        <p14:creationId xmlns:p14="http://schemas.microsoft.com/office/powerpoint/2010/main" val="22517034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2362200" y="6477001"/>
            <a:ext cx="7620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1pPr>
            <a:lvl2pPr marL="4143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2pPr>
            <a:lvl3pPr marL="828675"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3pPr>
            <a:lvl4pPr marL="1244600"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4pPr>
            <a:lvl5pPr marL="16589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9pPr>
          </a:lstStyle>
          <a:p>
            <a:pPr algn="ctr"/>
            <a:r>
              <a:rPr lang="en-GB" altLang="en-US" dirty="0">
                <a:solidFill>
                  <a:prstClr val="black"/>
                </a:solidFill>
              </a:rPr>
              <a:t>A D. </a:t>
            </a:r>
            <a:r>
              <a:rPr lang="en-GB" altLang="en-US" dirty="0" err="1">
                <a:solidFill>
                  <a:prstClr val="black"/>
                </a:solidFill>
              </a:rPr>
              <a:t>Barnosky</a:t>
            </a:r>
            <a:r>
              <a:rPr lang="en-GB" altLang="en-US" dirty="0">
                <a:solidFill>
                  <a:prstClr val="black"/>
                </a:solidFill>
              </a:rPr>
              <a:t> </a:t>
            </a:r>
            <a:r>
              <a:rPr lang="en-GB" altLang="zh-CN" i="1" dirty="0">
                <a:solidFill>
                  <a:prstClr val="black"/>
                </a:solidFill>
              </a:rPr>
              <a:t>et al. </a:t>
            </a:r>
            <a:r>
              <a:rPr lang="en-GB" altLang="en-US" i="1" dirty="0">
                <a:solidFill>
                  <a:prstClr val="black"/>
                </a:solidFill>
              </a:rPr>
              <a:t>Nature </a:t>
            </a:r>
            <a:r>
              <a:rPr lang="en-US" altLang="zh-CN" b="1" dirty="0">
                <a:solidFill>
                  <a:prstClr val="black"/>
                </a:solidFill>
              </a:rPr>
              <a:t>486</a:t>
            </a:r>
            <a:r>
              <a:rPr lang="en-GB" altLang="en-US" dirty="0">
                <a:solidFill>
                  <a:prstClr val="black"/>
                </a:solidFill>
              </a:rPr>
              <a:t>, </a:t>
            </a:r>
            <a:r>
              <a:rPr lang="en-GB" altLang="zh-CN" dirty="0">
                <a:solidFill>
                  <a:prstClr val="black"/>
                </a:solidFill>
              </a:rPr>
              <a:t>52</a:t>
            </a:r>
            <a:r>
              <a:rPr lang="en-GB" altLang="en-US" dirty="0">
                <a:solidFill>
                  <a:prstClr val="black"/>
                </a:solidFill>
              </a:rPr>
              <a:t>–</a:t>
            </a:r>
            <a:r>
              <a:rPr lang="en-GB" altLang="zh-CN" dirty="0">
                <a:solidFill>
                  <a:prstClr val="black"/>
                </a:solidFill>
              </a:rPr>
              <a:t>58</a:t>
            </a:r>
            <a:r>
              <a:rPr lang="en-GB" altLang="en-US" dirty="0">
                <a:solidFill>
                  <a:prstClr val="black"/>
                </a:solidFill>
              </a:rPr>
              <a:t> (2012) doi:10.1038/nature</a:t>
            </a:r>
            <a:r>
              <a:rPr lang="en-GB" altLang="zh-CN" dirty="0">
                <a:solidFill>
                  <a:prstClr val="black"/>
                </a:solidFill>
              </a:rPr>
              <a:t>11018</a:t>
            </a:r>
            <a:endParaRPr lang="en-GB" altLang="en-US" dirty="0">
              <a:solidFill>
                <a:prstClr val="black"/>
              </a:solidFill>
              <a:ea typeface="宋体" panose="02010600030101010101" pitchFamily="2" charset="-122"/>
            </a:endParaRPr>
          </a:p>
        </p:txBody>
      </p:sp>
      <p:sp>
        <p:nvSpPr>
          <p:cNvPr id="7176" name="Text Box 8"/>
          <p:cNvSpPr txBox="1">
            <a:spLocks noChangeArrowheads="1"/>
          </p:cNvSpPr>
          <p:nvPr/>
        </p:nvSpPr>
        <p:spPr bwMode="auto">
          <a:xfrm>
            <a:off x="158750" y="109835"/>
            <a:ext cx="103250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1">
            <a:spAutoFit/>
          </a:bodyPr>
          <a:lstStyle/>
          <a:p>
            <a:r>
              <a:rPr lang="en-GB" altLang="zh-CN" sz="2400" b="1" dirty="0">
                <a:solidFill>
                  <a:srgbClr val="0070C0"/>
                </a:solidFill>
              </a:rPr>
              <a:t>Quantifying land use as one method of anticipating a planetary state shift</a:t>
            </a:r>
          </a:p>
        </p:txBody>
      </p:sp>
      <p:pic>
        <p:nvPicPr>
          <p:cNvPr id="7408" name="Picture 240" descr="nature11018-f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1" y="838201"/>
            <a:ext cx="7040563" cy="5427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6208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905000" y="152400"/>
            <a:ext cx="8229600" cy="1143000"/>
          </a:xfrm>
        </p:spPr>
        <p:txBody>
          <a:bodyPr/>
          <a:lstStyle/>
          <a:p>
            <a:pPr eaLnBrk="1" hangingPunct="1"/>
            <a:r>
              <a:rPr lang="en-US" altLang="en-US" sz="3600" b="1" dirty="0">
                <a:solidFill>
                  <a:srgbClr val="0070C0"/>
                </a:solidFill>
              </a:rPr>
              <a:t>Systems</a:t>
            </a:r>
          </a:p>
        </p:txBody>
      </p:sp>
      <p:sp>
        <p:nvSpPr>
          <p:cNvPr id="30723" name="Rectangle 3"/>
          <p:cNvSpPr>
            <a:spLocks noGrp="1" noChangeArrowheads="1"/>
          </p:cNvSpPr>
          <p:nvPr>
            <p:ph type="body" idx="1"/>
          </p:nvPr>
        </p:nvSpPr>
        <p:spPr>
          <a:xfrm>
            <a:off x="558800" y="1219200"/>
            <a:ext cx="7359164" cy="5060950"/>
          </a:xfrm>
        </p:spPr>
        <p:txBody>
          <a:bodyPr>
            <a:normAutofit/>
          </a:bodyPr>
          <a:lstStyle/>
          <a:p>
            <a:pPr eaLnBrk="1" hangingPunct="1">
              <a:lnSpc>
                <a:spcPct val="90000"/>
              </a:lnSpc>
            </a:pPr>
            <a:r>
              <a:rPr lang="en-US" altLang="en-US" dirty="0"/>
              <a:t>are networks of interdependent components and processes, with </a:t>
            </a:r>
            <a:r>
              <a:rPr lang="en-US" altLang="en-US" i="1" dirty="0"/>
              <a:t>materials</a:t>
            </a:r>
            <a:r>
              <a:rPr lang="en-US" altLang="en-US" dirty="0"/>
              <a:t> and </a:t>
            </a:r>
            <a:r>
              <a:rPr lang="en-US" altLang="en-US" i="1" dirty="0"/>
              <a:t>energy</a:t>
            </a:r>
            <a:r>
              <a:rPr lang="en-US" altLang="en-US" dirty="0"/>
              <a:t> flowing from one component of the system to another.</a:t>
            </a:r>
          </a:p>
          <a:p>
            <a:pPr lvl="1" eaLnBrk="1" hangingPunct="1">
              <a:lnSpc>
                <a:spcPct val="90000"/>
              </a:lnSpc>
            </a:pPr>
            <a:r>
              <a:rPr lang="en-US" altLang="en-US" dirty="0"/>
              <a:t>Together have properties beyond those of individual parts</a:t>
            </a:r>
          </a:p>
          <a:p>
            <a:pPr eaLnBrk="1" hangingPunct="1">
              <a:lnSpc>
                <a:spcPct val="90000"/>
              </a:lnSpc>
            </a:pPr>
            <a:r>
              <a:rPr lang="en-US" altLang="en-US" dirty="0"/>
              <a:t>Central concept in environmental science.</a:t>
            </a:r>
          </a:p>
          <a:p>
            <a:pPr eaLnBrk="1" hangingPunct="1">
              <a:lnSpc>
                <a:spcPct val="90000"/>
              </a:lnSpc>
            </a:pPr>
            <a:r>
              <a:rPr lang="en-US" altLang="en-US" dirty="0"/>
              <a:t>Examples: ecosystems, climates systems, geologic systems, economic systems</a:t>
            </a:r>
          </a:p>
          <a:p>
            <a:pPr eaLnBrk="1" hangingPunct="1">
              <a:lnSpc>
                <a:spcPct val="90000"/>
              </a:lnSpc>
              <a:buFontTx/>
              <a:buNone/>
            </a:pPr>
            <a:endParaRPr lang="en-US" altLang="en-US" dirty="0"/>
          </a:p>
        </p:txBody>
      </p:sp>
      <p:pic>
        <p:nvPicPr>
          <p:cNvPr id="2" name="Picture 1"/>
          <p:cNvPicPr>
            <a:picLocks noChangeAspect="1"/>
          </p:cNvPicPr>
          <p:nvPr/>
        </p:nvPicPr>
        <p:blipFill>
          <a:blip r:embed="rId3"/>
          <a:stretch>
            <a:fillRect/>
          </a:stretch>
        </p:blipFill>
        <p:spPr>
          <a:xfrm>
            <a:off x="8600900" y="1879600"/>
            <a:ext cx="2962450" cy="3232856"/>
          </a:xfrm>
          <a:prstGeom prst="rect">
            <a:avLst/>
          </a:prstGeom>
        </p:spPr>
      </p:pic>
    </p:spTree>
    <p:extLst>
      <p:ext uri="{BB962C8B-B14F-4D97-AF65-F5344CB8AC3E}">
        <p14:creationId xmlns:p14="http://schemas.microsoft.com/office/powerpoint/2010/main" val="23103156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z="3600" b="1" dirty="0">
                <a:solidFill>
                  <a:srgbClr val="0070C0"/>
                </a:solidFill>
              </a:rPr>
              <a:t>Components of a System</a:t>
            </a:r>
          </a:p>
        </p:txBody>
      </p:sp>
      <p:sp>
        <p:nvSpPr>
          <p:cNvPr id="32771" name="Content Placeholder 2"/>
          <p:cNvSpPr>
            <a:spLocks noGrp="1"/>
          </p:cNvSpPr>
          <p:nvPr>
            <p:ph sz="half" idx="1"/>
          </p:nvPr>
        </p:nvSpPr>
        <p:spPr>
          <a:xfrm>
            <a:off x="958577" y="1600200"/>
            <a:ext cx="4495800" cy="5334000"/>
          </a:xfrm>
        </p:spPr>
        <p:txBody>
          <a:bodyPr/>
          <a:lstStyle/>
          <a:p>
            <a:r>
              <a:rPr lang="en-US" altLang="en-US" dirty="0" smtClean="0">
                <a:solidFill>
                  <a:srgbClr val="FF0000"/>
                </a:solidFill>
              </a:rPr>
              <a:t>State Variables </a:t>
            </a:r>
            <a:r>
              <a:rPr lang="en-US" altLang="en-US" dirty="0" smtClean="0"/>
              <a:t>store resources such as matter or energy or have the pathways through which these resources move from one state variable to another</a:t>
            </a:r>
          </a:p>
          <a:p>
            <a:endParaRPr lang="en-US" altLang="en-US" dirty="0" smtClean="0"/>
          </a:p>
        </p:txBody>
      </p:sp>
      <p:pic>
        <p:nvPicPr>
          <p:cNvPr id="32772" name="Picture 1"/>
          <p:cNvPicPr>
            <a:picLocks noChangeAspect="1"/>
          </p:cNvPicPr>
          <p:nvPr/>
        </p:nvPicPr>
        <p:blipFill rotWithShape="1">
          <a:blip r:embed="rId2">
            <a:extLst>
              <a:ext uri="{28A0092B-C50C-407E-A947-70E740481C1C}">
                <a14:useLocalDpi xmlns:a14="http://schemas.microsoft.com/office/drawing/2010/main" val="0"/>
              </a:ext>
            </a:extLst>
          </a:blip>
          <a:srcRect t="8955"/>
          <a:stretch/>
        </p:blipFill>
        <p:spPr bwMode="auto">
          <a:xfrm>
            <a:off x="6096000" y="1676400"/>
            <a:ext cx="4495800" cy="464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38327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04850" y="0"/>
            <a:ext cx="10515600" cy="1325563"/>
          </a:xfrm>
        </p:spPr>
        <p:txBody>
          <a:bodyPr/>
          <a:lstStyle/>
          <a:p>
            <a:pPr eaLnBrk="1" hangingPunct="1"/>
            <a:r>
              <a:rPr lang="en-US" altLang="en-US" sz="3600" b="1" dirty="0">
                <a:solidFill>
                  <a:srgbClr val="0070C0"/>
                </a:solidFill>
              </a:rPr>
              <a:t>System Characteristics</a:t>
            </a:r>
          </a:p>
        </p:txBody>
      </p:sp>
      <p:sp>
        <p:nvSpPr>
          <p:cNvPr id="33795" name="Rectangle 3"/>
          <p:cNvSpPr>
            <a:spLocks noGrp="1" noChangeArrowheads="1"/>
          </p:cNvSpPr>
          <p:nvPr>
            <p:ph type="body" idx="1"/>
          </p:nvPr>
        </p:nvSpPr>
        <p:spPr>
          <a:xfrm>
            <a:off x="560797" y="1143000"/>
            <a:ext cx="8686800" cy="5715000"/>
          </a:xfrm>
        </p:spPr>
        <p:txBody>
          <a:bodyPr/>
          <a:lstStyle/>
          <a:p>
            <a:pPr eaLnBrk="1" hangingPunct="1">
              <a:lnSpc>
                <a:spcPct val="90000"/>
              </a:lnSpc>
            </a:pPr>
            <a:r>
              <a:rPr lang="en-US" altLang="en-US" dirty="0"/>
              <a:t>A System can be closed or open.</a:t>
            </a:r>
          </a:p>
          <a:p>
            <a:pPr lvl="1" eaLnBrk="1" hangingPunct="1">
              <a:lnSpc>
                <a:spcPct val="90000"/>
              </a:lnSpc>
            </a:pPr>
            <a:r>
              <a:rPr lang="en-US" altLang="en-US" sz="2800" dirty="0">
                <a:solidFill>
                  <a:srgbClr val="FF0000"/>
                </a:solidFill>
              </a:rPr>
              <a:t>Open</a:t>
            </a:r>
            <a:r>
              <a:rPr lang="en-US" altLang="en-US" sz="2800" dirty="0">
                <a:solidFill>
                  <a:srgbClr val="FFFF00"/>
                </a:solidFill>
              </a:rPr>
              <a:t> </a:t>
            </a:r>
            <a:r>
              <a:rPr lang="en-US" altLang="en-US" sz="2800" dirty="0"/>
              <a:t>–</a:t>
            </a:r>
            <a:r>
              <a:rPr lang="en-US" altLang="en-US" sz="2800" dirty="0">
                <a:solidFill>
                  <a:srgbClr val="FFFF00"/>
                </a:solidFill>
              </a:rPr>
              <a:t> </a:t>
            </a:r>
            <a:r>
              <a:rPr lang="en-US" altLang="en-US" sz="2800" dirty="0"/>
              <a:t>exchanges matter and energy with surroundings</a:t>
            </a:r>
          </a:p>
          <a:p>
            <a:pPr lvl="1" eaLnBrk="1" hangingPunct="1">
              <a:lnSpc>
                <a:spcPct val="90000"/>
              </a:lnSpc>
            </a:pPr>
            <a:r>
              <a:rPr lang="en-US" altLang="en-US" sz="2800" dirty="0">
                <a:solidFill>
                  <a:srgbClr val="FF0000"/>
                </a:solidFill>
              </a:rPr>
              <a:t>Closed</a:t>
            </a:r>
            <a:r>
              <a:rPr lang="en-US" altLang="en-US" sz="2800" dirty="0">
                <a:solidFill>
                  <a:srgbClr val="FFFF00"/>
                </a:solidFill>
              </a:rPr>
              <a:t> </a:t>
            </a:r>
            <a:r>
              <a:rPr lang="en-US" altLang="en-US" sz="2800" dirty="0"/>
              <a:t>-</a:t>
            </a:r>
            <a:r>
              <a:rPr lang="en-US" altLang="en-US" sz="2800" dirty="0">
                <a:solidFill>
                  <a:srgbClr val="FFFF00"/>
                </a:solidFill>
              </a:rPr>
              <a:t> </a:t>
            </a:r>
            <a:r>
              <a:rPr lang="en-US" altLang="en-US" sz="2800" dirty="0"/>
              <a:t>self contained, exchanges no matter or  energy with the outside</a:t>
            </a:r>
          </a:p>
          <a:p>
            <a:pPr eaLnBrk="1" hangingPunct="1">
              <a:lnSpc>
                <a:spcPct val="90000"/>
              </a:lnSpc>
            </a:pPr>
            <a:r>
              <a:rPr lang="en-US" altLang="en-US" dirty="0">
                <a:solidFill>
                  <a:srgbClr val="FF0000"/>
                </a:solidFill>
              </a:rPr>
              <a:t>Throughput</a:t>
            </a:r>
            <a:r>
              <a:rPr lang="en-US" altLang="en-US" dirty="0">
                <a:solidFill>
                  <a:srgbClr val="FFFF00"/>
                </a:solidFill>
              </a:rPr>
              <a:t> </a:t>
            </a:r>
            <a:r>
              <a:rPr lang="en-US" altLang="en-US" dirty="0"/>
              <a:t>–the energy and matter that flow into, through, and out of a system</a:t>
            </a:r>
            <a:endParaRPr lang="en-US" altLang="en-US" dirty="0">
              <a:solidFill>
                <a:srgbClr val="FFFF00"/>
              </a:solidFill>
            </a:endParaRPr>
          </a:p>
        </p:txBody>
      </p:sp>
      <p:pic>
        <p:nvPicPr>
          <p:cNvPr id="4"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4651" b="4651"/>
          <a:stretch/>
        </p:blipFill>
        <p:spPr bwMode="auto">
          <a:xfrm>
            <a:off x="8546291" y="1679739"/>
            <a:ext cx="3489884" cy="503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32981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Systems involve feedback loops	</a:t>
            </a:r>
          </a:p>
        </p:txBody>
      </p:sp>
      <p:sp>
        <p:nvSpPr>
          <p:cNvPr id="10243" name="Rectangle 3"/>
          <p:cNvSpPr>
            <a:spLocks noGrp="1" noChangeArrowheads="1"/>
          </p:cNvSpPr>
          <p:nvPr>
            <p:ph idx="1"/>
          </p:nvPr>
        </p:nvSpPr>
        <p:spPr>
          <a:xfrm>
            <a:off x="385281" y="1011118"/>
            <a:ext cx="11270750" cy="5110170"/>
          </a:xfrm>
        </p:spPr>
        <p:txBody>
          <a:bodyPr/>
          <a:lstStyle/>
          <a:p>
            <a:r>
              <a:rPr lang="en-US" sz="2600" b="1" dirty="0"/>
              <a:t>Negative feedback loop</a:t>
            </a:r>
            <a:r>
              <a:rPr lang="en-US" sz="2600" dirty="0"/>
              <a:t> </a:t>
            </a:r>
            <a:r>
              <a:rPr lang="en-US" sz="2600" dirty="0">
                <a:latin typeface="Symbol" panose="05050102010706020507" pitchFamily="18" charset="2"/>
              </a:rPr>
              <a:t>=</a:t>
            </a:r>
            <a:r>
              <a:rPr lang="en-US" sz="2600" dirty="0"/>
              <a:t> system changes and moves in one direction; that movement acts as an </a:t>
            </a:r>
            <a:r>
              <a:rPr lang="en-US" sz="2600" dirty="0" smtClean="0"/>
              <a:t>output </a:t>
            </a:r>
            <a:r>
              <a:rPr lang="en-US" sz="2600" dirty="0"/>
              <a:t>and as an input back into the system; the input then moves the system in the </a:t>
            </a:r>
            <a:r>
              <a:rPr lang="en-US" sz="2600" i="1" dirty="0"/>
              <a:t>other</a:t>
            </a:r>
            <a:r>
              <a:rPr lang="en-US" sz="2600" dirty="0"/>
              <a:t> </a:t>
            </a:r>
            <a:r>
              <a:rPr lang="en-US" sz="2600" i="1" dirty="0"/>
              <a:t>direction</a:t>
            </a:r>
          </a:p>
          <a:p>
            <a:r>
              <a:rPr lang="en-US" sz="2400" dirty="0"/>
              <a:t>Input and output </a:t>
            </a:r>
            <a:r>
              <a:rPr lang="en-US" sz="2400" u="sng" dirty="0"/>
              <a:t>neutralize</a:t>
            </a:r>
            <a:r>
              <a:rPr lang="en-US" sz="2400" dirty="0"/>
              <a:t> one another</a:t>
            </a:r>
          </a:p>
          <a:p>
            <a:pPr lvl="1"/>
            <a:r>
              <a:rPr lang="en-US" sz="2400" dirty="0"/>
              <a:t>Stabilizes the system</a:t>
            </a:r>
          </a:p>
          <a:p>
            <a:pPr lvl="1"/>
            <a:r>
              <a:rPr lang="en-US" sz="2400" dirty="0"/>
              <a:t>Example: body temperature</a:t>
            </a:r>
          </a:p>
          <a:p>
            <a:r>
              <a:rPr lang="en-US" sz="2400" b="1" dirty="0"/>
              <a:t>Most</a:t>
            </a:r>
            <a:r>
              <a:rPr lang="en-US" sz="2400" dirty="0"/>
              <a:t> systems in nature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5877"/>
          <a:stretch/>
        </p:blipFill>
        <p:spPr>
          <a:xfrm>
            <a:off x="319620" y="4427183"/>
            <a:ext cx="5993707" cy="2350621"/>
          </a:xfrm>
          <a:prstGeom prst="rect">
            <a:avLst/>
          </a:prstGeom>
        </p:spPr>
      </p:pic>
      <p:pic>
        <p:nvPicPr>
          <p:cNvPr id="5" name="Picture 4"/>
          <p:cNvPicPr>
            <a:picLocks noChangeAspect="1"/>
          </p:cNvPicPr>
          <p:nvPr/>
        </p:nvPicPr>
        <p:blipFill>
          <a:blip r:embed="rId4"/>
          <a:stretch>
            <a:fillRect/>
          </a:stretch>
        </p:blipFill>
        <p:spPr>
          <a:xfrm>
            <a:off x="7541970" y="3108725"/>
            <a:ext cx="4557713" cy="3749275"/>
          </a:xfrm>
          <a:prstGeom prst="rect">
            <a:avLst/>
          </a:prstGeom>
        </p:spPr>
      </p:pic>
    </p:spTree>
    <p:extLst>
      <p:ext uri="{BB962C8B-B14F-4D97-AF65-F5344CB8AC3E}">
        <p14:creationId xmlns:p14="http://schemas.microsoft.com/office/powerpoint/2010/main" val="28790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r>
              <a:rPr lang="en-US" smtClean="0"/>
              <a:t>Systems show several defining properties</a:t>
            </a:r>
          </a:p>
        </p:txBody>
      </p:sp>
      <p:sp>
        <p:nvSpPr>
          <p:cNvPr id="14339" name="Rectangle 5"/>
          <p:cNvSpPr>
            <a:spLocks noGrp="1" noChangeArrowheads="1"/>
          </p:cNvSpPr>
          <p:nvPr>
            <p:ph idx="1"/>
          </p:nvPr>
        </p:nvSpPr>
        <p:spPr>
          <a:xfrm>
            <a:off x="340169" y="1131155"/>
            <a:ext cx="11799371" cy="4825486"/>
          </a:xfrm>
        </p:spPr>
        <p:txBody>
          <a:bodyPr/>
          <a:lstStyle/>
          <a:p>
            <a:r>
              <a:rPr lang="en-US" b="1" dirty="0" smtClean="0"/>
              <a:t>Dynamic equilibrium</a:t>
            </a:r>
            <a:r>
              <a:rPr lang="en-US" dirty="0" smtClean="0"/>
              <a:t> </a:t>
            </a:r>
            <a:r>
              <a:rPr lang="en-US" dirty="0">
                <a:latin typeface="Symbol" panose="05050102010706020507" pitchFamily="18" charset="2"/>
              </a:rPr>
              <a:t>=</a:t>
            </a:r>
            <a:r>
              <a:rPr lang="en-US" dirty="0" smtClean="0"/>
              <a:t> when system processes move in opposing directions; balancing their effects</a:t>
            </a:r>
          </a:p>
          <a:p>
            <a:r>
              <a:rPr lang="en-US" b="1" dirty="0" smtClean="0"/>
              <a:t>Homeostasis</a:t>
            </a:r>
            <a:r>
              <a:rPr lang="en-US" dirty="0" smtClean="0"/>
              <a:t> </a:t>
            </a:r>
            <a:r>
              <a:rPr lang="en-US" dirty="0">
                <a:latin typeface="Symbol" panose="05050102010706020507" pitchFamily="18" charset="2"/>
              </a:rPr>
              <a:t>=</a:t>
            </a:r>
            <a:r>
              <a:rPr lang="en-US" dirty="0" smtClean="0"/>
              <a:t> when a system maintains constant (stable) internal conditions </a:t>
            </a:r>
          </a:p>
          <a:p>
            <a:r>
              <a:rPr lang="en-US" b="1" dirty="0" smtClean="0"/>
              <a:t>Emergent properties</a:t>
            </a:r>
            <a:r>
              <a:rPr lang="en-US" dirty="0" smtClean="0"/>
              <a:t> </a:t>
            </a:r>
            <a:r>
              <a:rPr lang="en-US" dirty="0">
                <a:latin typeface="Symbol" panose="05050102010706020507" pitchFamily="18" charset="2"/>
              </a:rPr>
              <a:t>=</a:t>
            </a:r>
            <a:r>
              <a:rPr lang="en-US" dirty="0" smtClean="0"/>
              <a:t> system characteristics that are not evident in the components alone</a:t>
            </a:r>
          </a:p>
          <a:p>
            <a:pPr lvl="1"/>
            <a:r>
              <a:rPr lang="en-US" dirty="0" smtClean="0"/>
              <a:t>The whole is more than the sum of the parts</a:t>
            </a:r>
          </a:p>
        </p:txBody>
      </p:sp>
      <p:sp>
        <p:nvSpPr>
          <p:cNvPr id="14340" name="Text Box 9"/>
          <p:cNvSpPr txBox="1">
            <a:spLocks noChangeArrowheads="1"/>
          </p:cNvSpPr>
          <p:nvPr/>
        </p:nvSpPr>
        <p:spPr bwMode="auto">
          <a:xfrm>
            <a:off x="1677723" y="5310188"/>
            <a:ext cx="88392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fontAlgn="base">
              <a:spcBef>
                <a:spcPct val="0"/>
              </a:spcBef>
              <a:spcAft>
                <a:spcPct val="0"/>
              </a:spcAft>
            </a:pPr>
            <a:r>
              <a:rPr lang="en-US" sz="2600" i="1" dirty="0">
                <a:solidFill>
                  <a:prstClr val="black"/>
                </a:solidFill>
                <a:latin typeface="Arial"/>
                <a:cs typeface="Arial" panose="020B0604020202020204" pitchFamily="34" charset="0"/>
              </a:rPr>
              <a:t>It is hard to fully understand systems; they connect to other systems and do not have sharp boundaries</a:t>
            </a:r>
          </a:p>
        </p:txBody>
      </p:sp>
    </p:spTree>
    <p:extLst>
      <p:ext uri="{BB962C8B-B14F-4D97-AF65-F5344CB8AC3E}">
        <p14:creationId xmlns:p14="http://schemas.microsoft.com/office/powerpoint/2010/main" val="2285010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Systems involve feedback loops</a:t>
            </a:r>
          </a:p>
        </p:txBody>
      </p:sp>
      <p:sp>
        <p:nvSpPr>
          <p:cNvPr id="12291" name="Rectangle 3"/>
          <p:cNvSpPr>
            <a:spLocks noGrp="1" noChangeArrowheads="1"/>
          </p:cNvSpPr>
          <p:nvPr>
            <p:ph idx="1"/>
          </p:nvPr>
        </p:nvSpPr>
        <p:spPr>
          <a:xfrm>
            <a:off x="191193" y="1023275"/>
            <a:ext cx="11799371" cy="4825486"/>
          </a:xfrm>
        </p:spPr>
        <p:txBody>
          <a:bodyPr/>
          <a:lstStyle/>
          <a:p>
            <a:r>
              <a:rPr lang="en-US" b="1" dirty="0" smtClean="0"/>
              <a:t>Positive feedback loop</a:t>
            </a:r>
            <a:r>
              <a:rPr lang="en-US" dirty="0" smtClean="0"/>
              <a:t> </a:t>
            </a:r>
            <a:r>
              <a:rPr lang="en-US" dirty="0">
                <a:latin typeface="Symbol" panose="05050102010706020507" pitchFamily="18" charset="2"/>
              </a:rPr>
              <a:t>=</a:t>
            </a:r>
            <a:r>
              <a:rPr lang="en-US" dirty="0" smtClean="0"/>
              <a:t> system output causes the system to change in the </a:t>
            </a:r>
            <a:r>
              <a:rPr lang="en-US" i="1" dirty="0" smtClean="0"/>
              <a:t>same way </a:t>
            </a:r>
            <a:r>
              <a:rPr lang="en-US" dirty="0" smtClean="0"/>
              <a:t>and drives it </a:t>
            </a:r>
            <a:r>
              <a:rPr lang="en-US" i="1" dirty="0" smtClean="0"/>
              <a:t>further</a:t>
            </a:r>
            <a:r>
              <a:rPr lang="en-US" dirty="0" smtClean="0"/>
              <a:t> toward one extreme or another</a:t>
            </a:r>
          </a:p>
          <a:p>
            <a:pPr lvl="1"/>
            <a:r>
              <a:rPr lang="en-US" dirty="0" smtClean="0"/>
              <a:t>Exponential population growth, spread of cancer, melting sea ice</a:t>
            </a:r>
          </a:p>
          <a:p>
            <a:r>
              <a:rPr lang="en-US" u="sng" dirty="0" smtClean="0"/>
              <a:t>Rare</a:t>
            </a:r>
            <a:r>
              <a:rPr lang="en-US" dirty="0" smtClean="0"/>
              <a:t> in nature</a:t>
            </a:r>
          </a:p>
          <a:p>
            <a:pPr lvl="1"/>
            <a:r>
              <a:rPr lang="en-US" i="1" dirty="0" smtClean="0"/>
              <a:t>But is common in natural systems altered by humans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4778"/>
          <a:stretch/>
        </p:blipFill>
        <p:spPr>
          <a:xfrm>
            <a:off x="3345180" y="3719246"/>
            <a:ext cx="7978572" cy="3115896"/>
          </a:xfrm>
          <a:prstGeom prst="rect">
            <a:avLst/>
          </a:prstGeom>
        </p:spPr>
      </p:pic>
    </p:spTree>
    <p:extLst>
      <p:ext uri="{BB962C8B-B14F-4D97-AF65-F5344CB8AC3E}">
        <p14:creationId xmlns:p14="http://schemas.microsoft.com/office/powerpoint/2010/main" val="1515303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rotWithShape="1">
          <a:blip r:embed="rId2">
            <a:extLst>
              <a:ext uri="{28A0092B-C50C-407E-A947-70E740481C1C}">
                <a14:useLocalDpi xmlns:a14="http://schemas.microsoft.com/office/drawing/2010/main" val="0"/>
              </a:ext>
            </a:extLst>
          </a:blip>
          <a:srcRect t="9943" b="7666"/>
          <a:stretch/>
        </p:blipFill>
        <p:spPr bwMode="auto">
          <a:xfrm>
            <a:off x="1828801" y="2072640"/>
            <a:ext cx="8642130" cy="41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336550" y="292100"/>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solidFill>
                  <a:srgbClr val="0070C0"/>
                </a:solidFill>
              </a:rPr>
              <a:t>System Characteristics</a:t>
            </a:r>
          </a:p>
        </p:txBody>
      </p:sp>
      <p:sp>
        <p:nvSpPr>
          <p:cNvPr id="6" name="TextBox 5"/>
          <p:cNvSpPr txBox="1"/>
          <p:nvPr/>
        </p:nvSpPr>
        <p:spPr>
          <a:xfrm>
            <a:off x="6553201" y="1371601"/>
            <a:ext cx="3180679" cy="461665"/>
          </a:xfrm>
          <a:prstGeom prst="rect">
            <a:avLst/>
          </a:prstGeom>
          <a:noFill/>
        </p:spPr>
        <p:txBody>
          <a:bodyPr wrap="none" rtlCol="0">
            <a:spAutoFit/>
          </a:bodyPr>
          <a:lstStyle/>
          <a:p>
            <a:r>
              <a:rPr lang="en-US" sz="2400" dirty="0">
                <a:solidFill>
                  <a:srgbClr val="FF0000"/>
                </a:solidFill>
                <a:latin typeface="Aharoni" panose="02010803020104030203" pitchFamily="2" charset="-79"/>
                <a:cs typeface="Aharoni" panose="02010803020104030203" pitchFamily="2" charset="-79"/>
              </a:rPr>
              <a:t>Dynamic equilibrium</a:t>
            </a:r>
          </a:p>
        </p:txBody>
      </p:sp>
    </p:spTree>
    <p:extLst>
      <p:ext uri="{BB962C8B-B14F-4D97-AF65-F5344CB8AC3E}">
        <p14:creationId xmlns:p14="http://schemas.microsoft.com/office/powerpoint/2010/main" val="16245769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52450" y="47625"/>
            <a:ext cx="10515600" cy="1325563"/>
          </a:xfrm>
        </p:spPr>
        <p:txBody>
          <a:bodyPr>
            <a:normAutofit/>
          </a:bodyPr>
          <a:lstStyle/>
          <a:p>
            <a:r>
              <a:rPr lang="en-US" altLang="en-US" sz="4000" b="1" dirty="0">
                <a:solidFill>
                  <a:srgbClr val="0070C0"/>
                </a:solidFill>
              </a:rPr>
              <a:t>Stability of Systems</a:t>
            </a:r>
          </a:p>
        </p:txBody>
      </p:sp>
      <p:sp>
        <p:nvSpPr>
          <p:cNvPr id="35843" name="Content Placeholder 2"/>
          <p:cNvSpPr>
            <a:spLocks noGrp="1"/>
          </p:cNvSpPr>
          <p:nvPr>
            <p:ph idx="1"/>
          </p:nvPr>
        </p:nvSpPr>
        <p:spPr>
          <a:xfrm>
            <a:off x="552450" y="1373188"/>
            <a:ext cx="6361629" cy="4953002"/>
          </a:xfrm>
        </p:spPr>
        <p:txBody>
          <a:bodyPr>
            <a:noAutofit/>
          </a:bodyPr>
          <a:lstStyle/>
          <a:p>
            <a:pPr eaLnBrk="1" hangingPunct="1">
              <a:lnSpc>
                <a:spcPct val="90000"/>
              </a:lnSpc>
            </a:pPr>
            <a:r>
              <a:rPr lang="en-US" altLang="en-US" sz="3200" dirty="0">
                <a:solidFill>
                  <a:srgbClr val="FF0000"/>
                </a:solidFill>
              </a:rPr>
              <a:t>Disturbance </a:t>
            </a:r>
            <a:r>
              <a:rPr lang="en-US" altLang="en-US" sz="3200" dirty="0"/>
              <a:t>- periodic destructive events such as fire or flood that </a:t>
            </a:r>
            <a:r>
              <a:rPr lang="en-US" altLang="en-US" sz="3200" i="1" dirty="0"/>
              <a:t>destabilize</a:t>
            </a:r>
            <a:r>
              <a:rPr lang="en-US" altLang="en-US" sz="3200" dirty="0"/>
              <a:t> or change the system</a:t>
            </a:r>
          </a:p>
          <a:p>
            <a:pPr eaLnBrk="1" hangingPunct="1">
              <a:lnSpc>
                <a:spcPct val="90000"/>
              </a:lnSpc>
            </a:pPr>
            <a:r>
              <a:rPr lang="en-US" altLang="en-US" sz="3200" dirty="0">
                <a:solidFill>
                  <a:srgbClr val="FF0000"/>
                </a:solidFill>
              </a:rPr>
              <a:t>Resilience</a:t>
            </a:r>
            <a:r>
              <a:rPr lang="en-US" altLang="en-US" sz="3200" dirty="0"/>
              <a:t> - ability of system to </a:t>
            </a:r>
            <a:r>
              <a:rPr lang="en-US" altLang="en-US" sz="3200" i="1" dirty="0"/>
              <a:t>recover</a:t>
            </a:r>
            <a:r>
              <a:rPr lang="en-US" altLang="en-US" sz="3200" dirty="0"/>
              <a:t> from disturbance</a:t>
            </a:r>
          </a:p>
          <a:p>
            <a:pPr eaLnBrk="1" hangingPunct="1">
              <a:lnSpc>
                <a:spcPct val="90000"/>
              </a:lnSpc>
            </a:pPr>
            <a:r>
              <a:rPr lang="en-US" altLang="en-US" sz="3200" dirty="0">
                <a:solidFill>
                  <a:srgbClr val="FF0000"/>
                </a:solidFill>
              </a:rPr>
              <a:t>State Shift </a:t>
            </a:r>
            <a:r>
              <a:rPr lang="en-US" altLang="en-US" sz="3200" dirty="0"/>
              <a:t>–a severe disturbance in which the system does not return to normal but instead results in </a:t>
            </a:r>
            <a:r>
              <a:rPr lang="en-US" altLang="en-US" sz="3200" i="1" dirty="0"/>
              <a:t>significant changes </a:t>
            </a:r>
            <a:r>
              <a:rPr lang="en-US" altLang="en-US" sz="3200" dirty="0"/>
              <a:t>in some of its state variables</a:t>
            </a:r>
          </a:p>
        </p:txBody>
      </p:sp>
      <p:pic>
        <p:nvPicPr>
          <p:cNvPr id="10242" name="Picture 2" descr="Image result for ecosystem state shi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1424" y="862621"/>
            <a:ext cx="4907225" cy="561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4663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thgott_Lecture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ithgott_Lecture_template" id="{FDB58E89-8DF5-4F55-8109-07A33665D918}" vid="{6E03C58D-81BC-4903-9B43-7BDA709E744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547</Words>
  <Application>Microsoft Office PowerPoint</Application>
  <PresentationFormat>Widescreen</PresentationFormat>
  <Paragraphs>53</Paragraphs>
  <Slides>13</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宋体</vt:lpstr>
      <vt:lpstr>Aharoni</vt:lpstr>
      <vt:lpstr>Arial</vt:lpstr>
      <vt:lpstr>Calibri</vt:lpstr>
      <vt:lpstr>Calibri Light</vt:lpstr>
      <vt:lpstr>Symbol</vt:lpstr>
      <vt:lpstr>Times New Roman</vt:lpstr>
      <vt:lpstr>Wingdings</vt:lpstr>
      <vt:lpstr>1_Office Theme</vt:lpstr>
      <vt:lpstr>Withgott_Lecture_template</vt:lpstr>
      <vt:lpstr>PowerPoint Presentation</vt:lpstr>
      <vt:lpstr>Systems</vt:lpstr>
      <vt:lpstr>Components of a System</vt:lpstr>
      <vt:lpstr>System Characteristics</vt:lpstr>
      <vt:lpstr>Systems involve feedback loops </vt:lpstr>
      <vt:lpstr>Systems show several defining properties</vt:lpstr>
      <vt:lpstr>Systems involve feedback loops</vt:lpstr>
      <vt:lpstr>PowerPoint Presentation</vt:lpstr>
      <vt:lpstr>Stability of Systems</vt:lpstr>
      <vt:lpstr>Stability of Systems</vt:lpstr>
      <vt:lpstr>Leaving the “Safe Operating Space”</vt:lpstr>
      <vt:lpstr>PowerPoint Presentation</vt:lpstr>
      <vt:lpstr>PowerPoint Presentation</vt:lpstr>
    </vt:vector>
  </TitlesOfParts>
  <Company>Old Dominion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Tatyana</dc:creator>
  <cp:lastModifiedBy>Tatyana</cp:lastModifiedBy>
  <cp:revision>1</cp:revision>
  <dcterms:created xsi:type="dcterms:W3CDTF">2017-02-06T16:27:58Z</dcterms:created>
  <dcterms:modified xsi:type="dcterms:W3CDTF">2017-02-06T16:58:44Z</dcterms:modified>
</cp:coreProperties>
</file>