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28"/>
  </p:notesMasterIdLst>
  <p:sldIdLst>
    <p:sldId id="298" r:id="rId2"/>
    <p:sldId id="296" r:id="rId3"/>
    <p:sldId id="286" r:id="rId4"/>
    <p:sldId id="288" r:id="rId5"/>
    <p:sldId id="287" r:id="rId6"/>
    <p:sldId id="289" r:id="rId7"/>
    <p:sldId id="290" r:id="rId8"/>
    <p:sldId id="297" r:id="rId9"/>
    <p:sldId id="291" r:id="rId10"/>
    <p:sldId id="292" r:id="rId11"/>
    <p:sldId id="299" r:id="rId12"/>
    <p:sldId id="300" r:id="rId13"/>
    <p:sldId id="293" r:id="rId14"/>
    <p:sldId id="294" r:id="rId15"/>
    <p:sldId id="301" r:id="rId16"/>
    <p:sldId id="307" r:id="rId17"/>
    <p:sldId id="308" r:id="rId18"/>
    <p:sldId id="303" r:id="rId19"/>
    <p:sldId id="311" r:id="rId20"/>
    <p:sldId id="304" r:id="rId21"/>
    <p:sldId id="305" r:id="rId22"/>
    <p:sldId id="306" r:id="rId23"/>
    <p:sldId id="302" r:id="rId24"/>
    <p:sldId id="309" r:id="rId25"/>
    <p:sldId id="310" r:id="rId26"/>
    <p:sldId id="3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64" autoAdjust="0"/>
    <p:restoredTop sz="94660"/>
  </p:normalViewPr>
  <p:slideViewPr>
    <p:cSldViewPr snapToGrid="0">
      <p:cViewPr>
        <p:scale>
          <a:sx n="90" d="100"/>
          <a:sy n="90" d="100"/>
        </p:scale>
        <p:origin x="304" y="-5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CEABE-72D4-4832-9C78-5A0206C2A6EA}" type="datetimeFigureOut">
              <a:rPr lang="en-US" smtClean="0"/>
              <a:t>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C71D5-C3B8-4409-AC7A-83BCCF85FC35}" type="slidenum">
              <a:rPr lang="en-US" smtClean="0"/>
              <a:t>‹#›</a:t>
            </a:fld>
            <a:endParaRPr lang="en-US"/>
          </a:p>
        </p:txBody>
      </p:sp>
    </p:spTree>
    <p:extLst>
      <p:ext uri="{BB962C8B-B14F-4D97-AF65-F5344CB8AC3E}">
        <p14:creationId xmlns:p14="http://schemas.microsoft.com/office/powerpoint/2010/main" val="321466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3</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16</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16181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18</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45482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20</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1083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21</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2688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22</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6311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4</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5</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6</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7</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9</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10</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13</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14</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89467" y="6595534"/>
            <a:ext cx="48795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1200" smtClean="0">
                <a:solidFill>
                  <a:srgbClr val="808080"/>
                </a:solidFill>
              </a:rPr>
              <a:t>Copyright © 2006 Pearson Education, Inc., publishing as Benjamin Cummings</a:t>
            </a:r>
          </a:p>
        </p:txBody>
      </p:sp>
      <p:sp>
        <p:nvSpPr>
          <p:cNvPr id="5" name="Rectangle 5"/>
          <p:cNvSpPr>
            <a:spLocks noChangeArrowheads="1"/>
          </p:cNvSpPr>
          <p:nvPr/>
        </p:nvSpPr>
        <p:spPr bwMode="auto">
          <a:xfrm flipV="1">
            <a:off x="1" y="0"/>
            <a:ext cx="12187767" cy="84667"/>
          </a:xfrm>
          <a:prstGeom prst="rect">
            <a:avLst/>
          </a:prstGeom>
          <a:gradFill rotWithShape="0">
            <a:gsLst>
              <a:gs pos="0">
                <a:srgbClr val="65CAE3"/>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endParaRPr lang="en-US" altLang="en-US" sz="3733" smtClean="0">
              <a:solidFill>
                <a:srgbClr val="000000"/>
              </a:solidFill>
            </a:endParaRPr>
          </a:p>
        </p:txBody>
      </p:sp>
      <p:pic>
        <p:nvPicPr>
          <p:cNvPr id="6" name="Picture 6" descr="coverm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2161118" y="5888567"/>
            <a:ext cx="4895849"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r" eaLnBrk="0" fontAlgn="base" hangingPunct="0">
              <a:spcBef>
                <a:spcPct val="0"/>
              </a:spcBef>
              <a:spcAft>
                <a:spcPct val="0"/>
              </a:spcAft>
              <a:defRPr/>
            </a:pPr>
            <a:r>
              <a:rPr lang="en-US" sz="1867" smtClean="0">
                <a:solidFill>
                  <a:srgbClr val="000000"/>
                </a:solidFill>
                <a:latin typeface="Arial" charset="0"/>
              </a:rPr>
              <a:t>PowerPoint</a:t>
            </a:r>
            <a:r>
              <a:rPr lang="en-US" sz="1867" baseline="30000" smtClean="0">
                <a:solidFill>
                  <a:srgbClr val="000000"/>
                </a:solidFill>
                <a:latin typeface="Arial" charset="0"/>
              </a:rPr>
              <a:t>®</a:t>
            </a:r>
            <a:r>
              <a:rPr lang="en-US" sz="1867" smtClean="0">
                <a:solidFill>
                  <a:srgbClr val="000000"/>
                </a:solidFill>
                <a:latin typeface="Arial" charset="0"/>
              </a:rPr>
              <a:t> Slides prepared by </a:t>
            </a:r>
          </a:p>
          <a:p>
            <a:pPr algn="r" eaLnBrk="0" fontAlgn="base" hangingPunct="0">
              <a:spcBef>
                <a:spcPct val="0"/>
              </a:spcBef>
              <a:spcAft>
                <a:spcPct val="0"/>
              </a:spcAft>
              <a:defRPr/>
            </a:pPr>
            <a:r>
              <a:rPr lang="en-US" sz="1867" smtClean="0">
                <a:solidFill>
                  <a:srgbClr val="000000"/>
                </a:solidFill>
                <a:latin typeface="Arial" charset="0"/>
              </a:rPr>
              <a:t>Jay Withgott and Heidi Marcum</a:t>
            </a:r>
          </a:p>
        </p:txBody>
      </p:sp>
      <p:sp>
        <p:nvSpPr>
          <p:cNvPr id="8" name="Text Box 8"/>
          <p:cNvSpPr txBox="1">
            <a:spLocks noChangeArrowheads="1"/>
          </p:cNvSpPr>
          <p:nvPr/>
        </p:nvSpPr>
        <p:spPr bwMode="auto">
          <a:xfrm>
            <a:off x="529167" y="6468533"/>
            <a:ext cx="18473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endParaRPr lang="en-US" sz="3733" smtClean="0">
              <a:solidFill>
                <a:srgbClr val="000000"/>
              </a:solidFill>
            </a:endParaRPr>
          </a:p>
        </p:txBody>
      </p:sp>
      <p:sp>
        <p:nvSpPr>
          <p:cNvPr id="9" name="Text Box 9"/>
          <p:cNvSpPr txBox="1">
            <a:spLocks noChangeArrowheads="1"/>
          </p:cNvSpPr>
          <p:nvPr/>
        </p:nvSpPr>
        <p:spPr bwMode="auto">
          <a:xfrm>
            <a:off x="592667" y="6747934"/>
            <a:ext cx="540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1200" smtClean="0">
                <a:solidFill>
                  <a:srgbClr val="808080"/>
                </a:solidFill>
              </a:rPr>
              <a:t>Copyright © 2008 Pearson Education, Inc., publishing as Pearson Benjamin Cummings</a:t>
            </a:r>
          </a:p>
        </p:txBody>
      </p:sp>
      <p:sp>
        <p:nvSpPr>
          <p:cNvPr id="10" name="Text Box 10"/>
          <p:cNvSpPr txBox="1">
            <a:spLocks noChangeArrowheads="1"/>
          </p:cNvSpPr>
          <p:nvPr/>
        </p:nvSpPr>
        <p:spPr bwMode="auto">
          <a:xfrm>
            <a:off x="1405467" y="2328333"/>
            <a:ext cx="18473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endParaRPr lang="en-US" sz="3733" smtClean="0">
              <a:solidFill>
                <a:srgbClr val="000000"/>
              </a:solidFill>
            </a:endParaRPr>
          </a:p>
        </p:txBody>
      </p:sp>
      <p:sp>
        <p:nvSpPr>
          <p:cNvPr id="11" name="Text Box 11"/>
          <p:cNvSpPr txBox="1">
            <a:spLocks noChangeArrowheads="1"/>
          </p:cNvSpPr>
          <p:nvPr/>
        </p:nvSpPr>
        <p:spPr bwMode="auto">
          <a:xfrm>
            <a:off x="975784" y="2159000"/>
            <a:ext cx="18501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6400" b="1" smtClean="0">
                <a:solidFill>
                  <a:srgbClr val="05AAE5"/>
                </a:solidFill>
              </a:rPr>
              <a:t>Ch 9</a:t>
            </a:r>
          </a:p>
        </p:txBody>
      </p:sp>
      <p:sp>
        <p:nvSpPr>
          <p:cNvPr id="12" name="Text Box 12"/>
          <p:cNvSpPr txBox="1">
            <a:spLocks noChangeArrowheads="1"/>
          </p:cNvSpPr>
          <p:nvPr/>
        </p:nvSpPr>
        <p:spPr bwMode="auto">
          <a:xfrm>
            <a:off x="1045633" y="3037417"/>
            <a:ext cx="492474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4267" b="1" smtClean="0">
                <a:solidFill>
                  <a:srgbClr val="05AAE5"/>
                </a:solidFill>
              </a:rPr>
              <a:t>Soil and Agriculture</a:t>
            </a:r>
          </a:p>
        </p:txBody>
      </p:sp>
      <p:sp>
        <p:nvSpPr>
          <p:cNvPr id="13" name="Text Box 13"/>
          <p:cNvSpPr txBox="1">
            <a:spLocks noChangeArrowheads="1"/>
          </p:cNvSpPr>
          <p:nvPr/>
        </p:nvSpPr>
        <p:spPr bwMode="auto">
          <a:xfrm>
            <a:off x="994834" y="4425951"/>
            <a:ext cx="53043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3200" smtClean="0">
                <a:solidFill>
                  <a:srgbClr val="BD3B18"/>
                </a:solidFill>
              </a:rPr>
              <a:t>Part 2: Environmental Issues and the Search for Solutions</a:t>
            </a:r>
          </a:p>
        </p:txBody>
      </p:sp>
      <p:sp>
        <p:nvSpPr>
          <p:cNvPr id="173058" name="Rectangle 2"/>
          <p:cNvSpPr>
            <a:spLocks noGrp="1" noChangeArrowheads="1"/>
          </p:cNvSpPr>
          <p:nvPr>
            <p:ph type="ctrTitle"/>
          </p:nvPr>
        </p:nvSpPr>
        <p:spPr>
          <a:xfrm>
            <a:off x="914400" y="2286002"/>
            <a:ext cx="10363200" cy="722249"/>
          </a:xfrm>
        </p:spPr>
        <p:txBody>
          <a:bodyPr/>
          <a:lstStyle>
            <a:lvl1pPr>
              <a:defRPr/>
            </a:lvl1pPr>
          </a:lstStyle>
          <a:p>
            <a:r>
              <a:rPr lang="en-US"/>
              <a:t>Click to edit Master title style</a:t>
            </a:r>
          </a:p>
        </p:txBody>
      </p:sp>
      <p:sp>
        <p:nvSpPr>
          <p:cNvPr id="173059" name="Rectangle 3"/>
          <p:cNvSpPr>
            <a:spLocks noGrp="1" noChangeArrowheads="1"/>
          </p:cNvSpPr>
          <p:nvPr>
            <p:ph type="subTitle" idx="1"/>
          </p:nvPr>
        </p:nvSpPr>
        <p:spPr>
          <a:xfrm>
            <a:off x="1828800" y="4457834"/>
            <a:ext cx="8534400" cy="609334"/>
          </a:xfrm>
        </p:spPr>
        <p:txBody>
          <a:bodyPr/>
          <a:lstStyle>
            <a:lvl1pPr marL="0" indent="0" algn="ctr">
              <a:buFont typeface="Times New Roman" pitchFamily="18" charset="0"/>
              <a:buNone/>
              <a:defRPr/>
            </a:lvl1pPr>
          </a:lstStyle>
          <a:p>
            <a:r>
              <a:rPr lang="en-US"/>
              <a:t>Click to edit Master subtitle style</a:t>
            </a:r>
          </a:p>
        </p:txBody>
      </p:sp>
    </p:spTree>
    <p:extLst>
      <p:ext uri="{BB962C8B-B14F-4D97-AF65-F5344CB8AC3E}">
        <p14:creationId xmlns:p14="http://schemas.microsoft.com/office/powerpoint/2010/main" val="754630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461101" y="1783446"/>
            <a:ext cx="7307898" cy="36276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31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29360" y="180976"/>
            <a:ext cx="1444626" cy="4765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87269" y="180976"/>
            <a:ext cx="4722896" cy="4765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908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717" y="180977"/>
            <a:ext cx="11580283" cy="72224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6118"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6651"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77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7717" y="180977"/>
            <a:ext cx="11580283" cy="72224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6118"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216651" y="3292609"/>
            <a:ext cx="5757333" cy="609334"/>
          </a:xfrm>
        </p:spPr>
        <p:txBody>
          <a:bodyPr/>
          <a:lstStyle/>
          <a:p>
            <a:pPr lvl="0"/>
            <a:endParaRPr lang="en-US" noProof="0" smtClean="0"/>
          </a:p>
        </p:txBody>
      </p:sp>
    </p:spTree>
    <p:extLst>
      <p:ext uri="{BB962C8B-B14F-4D97-AF65-F5344CB8AC3E}">
        <p14:creationId xmlns:p14="http://schemas.microsoft.com/office/powerpoint/2010/main" val="4131054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717" y="180977"/>
            <a:ext cx="11580283" cy="722249"/>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56118"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16651"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6860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717" y="180977"/>
            <a:ext cx="11580283" cy="72224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6118"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16651" y="812127"/>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16651" y="2237702"/>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07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59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805623"/>
          </a:xfrm>
        </p:spPr>
        <p:txBody>
          <a:bodyPr/>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3945171"/>
            <a:ext cx="10363200" cy="461729"/>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Tree>
    <p:extLst>
      <p:ext uri="{BB962C8B-B14F-4D97-AF65-F5344CB8AC3E}">
        <p14:creationId xmlns:p14="http://schemas.microsoft.com/office/powerpoint/2010/main" val="27419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118" y="1951698"/>
            <a:ext cx="5757333" cy="329115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6651" y="1951698"/>
            <a:ext cx="5757333" cy="329115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437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72224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165369"/>
            <a:ext cx="5386917" cy="100950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712176"/>
            <a:ext cx="5386917" cy="287668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165369"/>
            <a:ext cx="5389033" cy="100950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712176"/>
            <a:ext cx="5389033" cy="287668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864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750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820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532289"/>
            <a:ext cx="4011084" cy="90281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1320120"/>
            <a:ext cx="6815667" cy="375897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3605167"/>
            <a:ext cx="4011084" cy="35093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1923924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15934"/>
            <a:ext cx="7315200" cy="451405"/>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2328510"/>
            <a:ext cx="7315200" cy="68332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594303"/>
            <a:ext cx="7315200" cy="35093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39090050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717" y="182033"/>
            <a:ext cx="11580283" cy="72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56117" y="1784352"/>
            <a:ext cx="11717867" cy="362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2037" name="Rectangle 5"/>
          <p:cNvSpPr>
            <a:spLocks noChangeArrowheads="1"/>
          </p:cNvSpPr>
          <p:nvPr/>
        </p:nvSpPr>
        <p:spPr bwMode="auto">
          <a:xfrm flipV="1">
            <a:off x="1" y="0"/>
            <a:ext cx="12187767" cy="84667"/>
          </a:xfrm>
          <a:prstGeom prst="rect">
            <a:avLst/>
          </a:prstGeom>
          <a:gradFill rotWithShape="1">
            <a:gsLst>
              <a:gs pos="0">
                <a:srgbClr val="05AAE5"/>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endParaRPr lang="en-US" altLang="en-US" sz="3733" smtClean="0">
              <a:solidFill>
                <a:srgbClr val="000000"/>
              </a:solidFill>
            </a:endParaRPr>
          </a:p>
        </p:txBody>
      </p:sp>
      <p:sp>
        <p:nvSpPr>
          <p:cNvPr id="1029" name="Rectangle 6"/>
          <p:cNvSpPr>
            <a:spLocks noChangeArrowheads="1"/>
          </p:cNvSpPr>
          <p:nvPr userDrawn="1"/>
        </p:nvSpPr>
        <p:spPr bwMode="auto">
          <a:xfrm>
            <a:off x="4775201" y="6553200"/>
            <a:ext cx="2586093" cy="29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fontAlgn="base">
              <a:spcBef>
                <a:spcPct val="50000"/>
              </a:spcBef>
              <a:spcAft>
                <a:spcPct val="0"/>
              </a:spcAft>
              <a:defRPr/>
            </a:pPr>
            <a:r>
              <a:rPr lang="en-US" altLang="en-US" sz="1333" smtClean="0">
                <a:solidFill>
                  <a:srgbClr val="000000"/>
                </a:solidFill>
                <a:latin typeface="Arial" charset="0"/>
              </a:rPr>
              <a:t>© 2011 Pearson Education, Inc.</a:t>
            </a:r>
          </a:p>
        </p:txBody>
      </p:sp>
    </p:spTree>
    <p:extLst>
      <p:ext uri="{BB962C8B-B14F-4D97-AF65-F5344CB8AC3E}">
        <p14:creationId xmlns:p14="http://schemas.microsoft.com/office/powerpoint/2010/main" val="7289436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72037"/>
                                        </p:tgtEl>
                                        <p:attrNameLst>
                                          <p:attrName>style.visibility</p:attrName>
                                        </p:attrNameLst>
                                      </p:cBhvr>
                                      <p:to>
                                        <p:strVal val="visible"/>
                                      </p:to>
                                    </p:set>
                                    <p:anim calcmode="lin" valueType="num">
                                      <p:cBhvr>
                                        <p:cTn id="7" dur="500" fill="hold"/>
                                        <p:tgtEl>
                                          <p:spTgt spid="172037"/>
                                        </p:tgtEl>
                                        <p:attrNameLst>
                                          <p:attrName>ppt_x</p:attrName>
                                        </p:attrNameLst>
                                      </p:cBhvr>
                                      <p:tavLst>
                                        <p:tav tm="0">
                                          <p:val>
                                            <p:strVal val="#ppt_x-#ppt_w/2"/>
                                          </p:val>
                                        </p:tav>
                                        <p:tav tm="100000">
                                          <p:val>
                                            <p:strVal val="#ppt_x"/>
                                          </p:val>
                                        </p:tav>
                                      </p:tavLst>
                                    </p:anim>
                                    <p:anim calcmode="lin" valueType="num">
                                      <p:cBhvr>
                                        <p:cTn id="8" dur="500" fill="hold"/>
                                        <p:tgtEl>
                                          <p:spTgt spid="172037"/>
                                        </p:tgtEl>
                                        <p:attrNameLst>
                                          <p:attrName>ppt_y</p:attrName>
                                        </p:attrNameLst>
                                      </p:cBhvr>
                                      <p:tavLst>
                                        <p:tav tm="0">
                                          <p:val>
                                            <p:strVal val="#ppt_y"/>
                                          </p:val>
                                        </p:tav>
                                        <p:tav tm="100000">
                                          <p:val>
                                            <p:strVal val="#ppt_y"/>
                                          </p:val>
                                        </p:tav>
                                      </p:tavLst>
                                    </p:anim>
                                    <p:anim calcmode="lin" valueType="num">
                                      <p:cBhvr>
                                        <p:cTn id="9" dur="500" fill="hold"/>
                                        <p:tgtEl>
                                          <p:spTgt spid="172037"/>
                                        </p:tgtEl>
                                        <p:attrNameLst>
                                          <p:attrName>ppt_w</p:attrName>
                                        </p:attrNameLst>
                                      </p:cBhvr>
                                      <p:tavLst>
                                        <p:tav tm="0">
                                          <p:val>
                                            <p:fltVal val="0"/>
                                          </p:val>
                                        </p:tav>
                                        <p:tav tm="100000">
                                          <p:val>
                                            <p:strVal val="#ppt_w"/>
                                          </p:val>
                                        </p:tav>
                                      </p:tavLst>
                                    </p:anim>
                                    <p:anim calcmode="lin" valueType="num">
                                      <p:cBhvr>
                                        <p:cTn id="10" dur="500" fill="hold"/>
                                        <p:tgtEl>
                                          <p:spTgt spid="1720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7" grpId="0" animBg="1"/>
    </p:bldLst>
  </p:timing>
  <p:txStyles>
    <p:title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p:titleStyle>
    <p:bodyStyle>
      <a:lvl1pPr marL="457189" indent="-457189" algn="l" rtl="0" eaLnBrk="0" fontAlgn="base" hangingPunct="0">
        <a:lnSpc>
          <a:spcPct val="90000"/>
        </a:lnSpc>
        <a:spcBef>
          <a:spcPct val="40000"/>
        </a:spcBef>
        <a:spcAft>
          <a:spcPct val="0"/>
        </a:spcAft>
        <a:buClr>
          <a:srgbClr val="006600"/>
        </a:buClr>
        <a:buFont typeface="Times New Roman" panose="02020603050405020304" pitchFamily="18" charset="0"/>
        <a:buChar char="•"/>
        <a:defRPr sz="3733">
          <a:solidFill>
            <a:schemeClr val="tx1"/>
          </a:solidFill>
          <a:latin typeface="+mn-lt"/>
          <a:ea typeface="+mn-ea"/>
          <a:cs typeface="+mn-cs"/>
        </a:defRPr>
      </a:lvl1pPr>
      <a:lvl2pPr marL="990575" indent="-380990" algn="l" rtl="0" eaLnBrk="0" fontAlgn="base" hangingPunct="0">
        <a:lnSpc>
          <a:spcPct val="90000"/>
        </a:lnSpc>
        <a:spcBef>
          <a:spcPct val="40000"/>
        </a:spcBef>
        <a:spcAft>
          <a:spcPct val="0"/>
        </a:spcAft>
        <a:buClr>
          <a:schemeClr val="accent2"/>
        </a:buClr>
        <a:buFont typeface="Times" panose="02020603050405020304" pitchFamily="18" charset="0"/>
        <a:buChar char="-"/>
        <a:defRPr sz="3733">
          <a:solidFill>
            <a:schemeClr val="tx1"/>
          </a:solidFill>
          <a:latin typeface="+mn-lt"/>
        </a:defRPr>
      </a:lvl2pPr>
      <a:lvl3pPr marL="1523962"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3pPr>
      <a:lvl4pPr marL="2133547"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4pPr>
      <a:lvl5pPr marL="2743131"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5pPr>
      <a:lvl6pPr marL="3352716"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6pPr>
      <a:lvl7pPr marL="3962301"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7pPr>
      <a:lvl8pPr marL="4571886"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8pPr>
      <a:lvl9pPr marL="5181470"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hyperlink" Target="http://journals.plos.org/plosone/article?id=info:doi/10.1371/journal.pone.0001745" TargetMode="External"/><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33167" y="62461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00B050"/>
                </a:solidFill>
                <a:latin typeface="Adobe Fan Heiti Std B" panose="020B0700000000000000" pitchFamily="34" charset="-128"/>
                <a:ea typeface="Adobe Fan Heiti Std B" panose="020B0700000000000000" pitchFamily="34" charset="-128"/>
              </a:rPr>
              <a:t>Knowing the Hazards:</a:t>
            </a:r>
            <a:br>
              <a:rPr lang="en-US" sz="4000" b="1" dirty="0" smtClean="0">
                <a:solidFill>
                  <a:srgbClr val="00B050"/>
                </a:solidFill>
                <a:latin typeface="Adobe Fan Heiti Std B" panose="020B0700000000000000" pitchFamily="34" charset="-128"/>
                <a:ea typeface="Adobe Fan Heiti Std B" panose="020B0700000000000000" pitchFamily="34" charset="-128"/>
              </a:rPr>
            </a:br>
            <a:r>
              <a:rPr lang="en-US" sz="4000" b="1" dirty="0" smtClean="0">
                <a:solidFill>
                  <a:srgbClr val="00B050"/>
                </a:solidFill>
                <a:latin typeface="Adobe Fan Heiti Std B" panose="020B0700000000000000" pitchFamily="34" charset="-128"/>
                <a:ea typeface="Adobe Fan Heiti Std B" panose="020B0700000000000000" pitchFamily="34" charset="-128"/>
              </a:rPr>
              <a:t>Ecosystem services 2</a:t>
            </a:r>
            <a:br>
              <a:rPr lang="en-US" sz="4000" b="1" dirty="0" smtClean="0">
                <a:solidFill>
                  <a:srgbClr val="00B050"/>
                </a:solidFill>
                <a:latin typeface="Adobe Fan Heiti Std B" panose="020B0700000000000000" pitchFamily="34" charset="-128"/>
                <a:ea typeface="Adobe Fan Heiti Std B" panose="020B0700000000000000" pitchFamily="34" charset="-128"/>
              </a:rPr>
            </a:br>
            <a:endParaRPr lang="en-US" sz="3600" b="1" dirty="0">
              <a:solidFill>
                <a:srgbClr val="00B050"/>
              </a:solidFill>
              <a:latin typeface="Adobe Fan Heiti Std B" panose="020B0700000000000000" pitchFamily="34" charset="-128"/>
              <a:ea typeface="Adobe Fan Heiti Std B" panose="020B0700000000000000" pitchFamily="34" charset="-128"/>
            </a:endParaRPr>
          </a:p>
        </p:txBody>
      </p:sp>
      <p:pic>
        <p:nvPicPr>
          <p:cNvPr id="2" name="Picture 1"/>
          <p:cNvPicPr>
            <a:picLocks noChangeAspect="1"/>
          </p:cNvPicPr>
          <p:nvPr/>
        </p:nvPicPr>
        <p:blipFill>
          <a:blip r:embed="rId2"/>
          <a:stretch>
            <a:fillRect/>
          </a:stretch>
        </p:blipFill>
        <p:spPr>
          <a:xfrm>
            <a:off x="707683" y="2956531"/>
            <a:ext cx="5196788" cy="3901469"/>
          </a:xfrm>
          <a:prstGeom prst="rect">
            <a:avLst/>
          </a:prstGeom>
        </p:spPr>
      </p:pic>
      <p:sp>
        <p:nvSpPr>
          <p:cNvPr id="4" name="Content Placeholder 2"/>
          <p:cNvSpPr txBox="1">
            <a:spLocks/>
          </p:cNvSpPr>
          <p:nvPr/>
        </p:nvSpPr>
        <p:spPr>
          <a:xfrm>
            <a:off x="4798612" y="1950180"/>
            <a:ext cx="2384710" cy="4351338"/>
          </a:xfrm>
          <a:prstGeom prst="rect">
            <a:avLst/>
          </a:prstGeom>
        </p:spPr>
        <p:txBody>
          <a:bodyPr/>
          <a:lstStyle>
            <a:lvl1pPr marL="457189" indent="-457189" algn="l" rtl="0" eaLnBrk="0" fontAlgn="base" hangingPunct="0">
              <a:lnSpc>
                <a:spcPct val="90000"/>
              </a:lnSpc>
              <a:spcBef>
                <a:spcPct val="40000"/>
              </a:spcBef>
              <a:spcAft>
                <a:spcPct val="0"/>
              </a:spcAft>
              <a:buClr>
                <a:srgbClr val="006600"/>
              </a:buClr>
              <a:buFont typeface="Times New Roman" panose="02020603050405020304" pitchFamily="18" charset="0"/>
              <a:buChar char="•"/>
              <a:defRPr sz="3733">
                <a:solidFill>
                  <a:schemeClr val="tx1"/>
                </a:solidFill>
                <a:latin typeface="+mn-lt"/>
                <a:ea typeface="+mn-ea"/>
                <a:cs typeface="+mn-cs"/>
              </a:defRPr>
            </a:lvl1pPr>
            <a:lvl2pPr marL="990575" indent="-380990" algn="l" rtl="0" eaLnBrk="0" fontAlgn="base" hangingPunct="0">
              <a:lnSpc>
                <a:spcPct val="90000"/>
              </a:lnSpc>
              <a:spcBef>
                <a:spcPct val="40000"/>
              </a:spcBef>
              <a:spcAft>
                <a:spcPct val="0"/>
              </a:spcAft>
              <a:buClr>
                <a:schemeClr val="accent2"/>
              </a:buClr>
              <a:buFont typeface="Times" panose="02020603050405020304" pitchFamily="18" charset="0"/>
              <a:buChar char="-"/>
              <a:defRPr sz="3733">
                <a:solidFill>
                  <a:schemeClr val="tx1"/>
                </a:solidFill>
                <a:latin typeface="+mn-lt"/>
              </a:defRPr>
            </a:lvl2pPr>
            <a:lvl3pPr marL="1523962"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3pPr>
            <a:lvl4pPr marL="2133547"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4pPr>
            <a:lvl5pPr marL="2743131"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5pPr>
            <a:lvl6pPr marL="3352716"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6pPr>
            <a:lvl7pPr marL="3962301"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7pPr>
            <a:lvl8pPr marL="4571886"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8pPr>
            <a:lvl9pPr marL="5181470"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9pPr>
          </a:lstStyle>
          <a:p>
            <a:pPr marL="0" indent="0">
              <a:buFont typeface="Times New Roman" panose="02020603050405020304" pitchFamily="18" charset="0"/>
              <a:buNone/>
            </a:pPr>
            <a:r>
              <a:rPr lang="en-US" kern="0" smtClean="0"/>
              <a:t>Class </a:t>
            </a:r>
            <a:r>
              <a:rPr lang="en-US" kern="0" smtClean="0"/>
              <a:t>11</a:t>
            </a:r>
            <a:endParaRPr lang="en-US" kern="0" dirty="0"/>
          </a:p>
        </p:txBody>
      </p:sp>
      <p:pic>
        <p:nvPicPr>
          <p:cNvPr id="3" name="Picture 2"/>
          <p:cNvPicPr>
            <a:picLocks noChangeAspect="1"/>
          </p:cNvPicPr>
          <p:nvPr/>
        </p:nvPicPr>
        <p:blipFill>
          <a:blip r:embed="rId3"/>
          <a:stretch>
            <a:fillRect/>
          </a:stretch>
        </p:blipFill>
        <p:spPr>
          <a:xfrm>
            <a:off x="5898295" y="2956531"/>
            <a:ext cx="5633309" cy="3901469"/>
          </a:xfrm>
          <a:prstGeom prst="rect">
            <a:avLst/>
          </a:prstGeom>
        </p:spPr>
      </p:pic>
    </p:spTree>
    <p:extLst>
      <p:ext uri="{BB962C8B-B14F-4D97-AF65-F5344CB8AC3E}">
        <p14:creationId xmlns:p14="http://schemas.microsoft.com/office/powerpoint/2010/main" val="30784833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666273"/>
          </a:xfrm>
        </p:spPr>
        <p:txBody>
          <a:bodyPr/>
          <a:lstStyle/>
          <a:p>
            <a:pPr eaLnBrk="1" hangingPunct="1"/>
            <a:r>
              <a:rPr lang="en-US" altLang="en-US" dirty="0" smtClean="0"/>
              <a:t>Seed Dispersal</a:t>
            </a:r>
          </a:p>
        </p:txBody>
      </p:sp>
      <p:sp>
        <p:nvSpPr>
          <p:cNvPr id="90115" name="Rectangle 3"/>
          <p:cNvSpPr>
            <a:spLocks noGrp="1" noChangeArrowheads="1"/>
          </p:cNvSpPr>
          <p:nvPr>
            <p:ph type="body" sz="half" idx="4294967295"/>
          </p:nvPr>
        </p:nvSpPr>
        <p:spPr>
          <a:xfrm>
            <a:off x="553267" y="1071632"/>
            <a:ext cx="6062133" cy="5004447"/>
          </a:xfrm>
        </p:spPr>
        <p:txBody>
          <a:bodyPr/>
          <a:lstStyle/>
          <a:p>
            <a:pPr marL="0" indent="0">
              <a:buNone/>
            </a:pPr>
            <a:r>
              <a:rPr lang="en-US" sz="2400" dirty="0"/>
              <a:t>Seed dispersal </a:t>
            </a:r>
            <a:r>
              <a:rPr lang="en-US" sz="2400" dirty="0" smtClean="0"/>
              <a:t>is thought </a:t>
            </a:r>
            <a:r>
              <a:rPr lang="en-US" sz="2400" dirty="0"/>
              <a:t>to benefit plants in three major </a:t>
            </a:r>
            <a:r>
              <a:rPr lang="en-US" sz="2400" dirty="0" smtClean="0"/>
              <a:t>ways (Howe </a:t>
            </a:r>
            <a:r>
              <a:rPr lang="en-US" sz="2400" dirty="0"/>
              <a:t>and Smallwood 1982):</a:t>
            </a:r>
          </a:p>
          <a:p>
            <a:r>
              <a:rPr lang="en-US" sz="2400" dirty="0"/>
              <a:t>	</a:t>
            </a:r>
            <a:r>
              <a:rPr lang="en-US" sz="2400" dirty="0" smtClean="0"/>
              <a:t>Escape </a:t>
            </a:r>
            <a:r>
              <a:rPr lang="en-US" sz="2400" dirty="0"/>
              <a:t>from density-dependent mortality </a:t>
            </a:r>
            <a:r>
              <a:rPr lang="en-US" sz="2400" dirty="0" smtClean="0"/>
              <a:t>caused by </a:t>
            </a:r>
            <a:r>
              <a:rPr lang="en-US" sz="2400" dirty="0"/>
              <a:t>pathogens, seed predators, competitors, and </a:t>
            </a:r>
            <a:r>
              <a:rPr lang="en-US" sz="2400" dirty="0" smtClean="0"/>
              <a:t>herbivores (Janzen-Connell </a:t>
            </a:r>
            <a:r>
              <a:rPr lang="en-US" sz="2400" dirty="0"/>
              <a:t>escape hypothesis</a:t>
            </a:r>
            <a:r>
              <a:rPr lang="en-US" sz="2400" dirty="0" smtClean="0"/>
              <a:t>)</a:t>
            </a:r>
          </a:p>
          <a:p>
            <a:r>
              <a:rPr lang="en-US" sz="2400" dirty="0"/>
              <a:t>	</a:t>
            </a:r>
            <a:r>
              <a:rPr lang="en-US" sz="2400" dirty="0" smtClean="0"/>
              <a:t> </a:t>
            </a:r>
            <a:r>
              <a:rPr lang="en-US" sz="2400" dirty="0"/>
              <a:t>Chance colonization of favorable but </a:t>
            </a:r>
            <a:r>
              <a:rPr lang="en-US" sz="2400" dirty="0" smtClean="0"/>
              <a:t>unpredictable sites </a:t>
            </a:r>
            <a:r>
              <a:rPr lang="en-US" sz="2400" dirty="0"/>
              <a:t>via wide dissemination of seeds. </a:t>
            </a:r>
            <a:endParaRPr lang="en-US" sz="2400" dirty="0" smtClean="0"/>
          </a:p>
          <a:p>
            <a:r>
              <a:rPr lang="en-US" sz="2400" dirty="0"/>
              <a:t>	</a:t>
            </a:r>
            <a:r>
              <a:rPr lang="en-US" sz="2400" dirty="0" smtClean="0"/>
              <a:t> </a:t>
            </a:r>
            <a:r>
              <a:rPr lang="en-US" sz="2400" dirty="0"/>
              <a:t>Directed dispersal to specific sites that are </a:t>
            </a:r>
            <a:r>
              <a:rPr lang="en-US" sz="2400" dirty="0" smtClean="0"/>
              <a:t>particularly favorable </a:t>
            </a:r>
            <a:r>
              <a:rPr lang="en-US" sz="2400" dirty="0"/>
              <a:t>for establishment and survival.</a:t>
            </a:r>
            <a:endParaRPr lang="en-US" sz="2400" dirty="0" smtClean="0"/>
          </a:p>
          <a:p>
            <a:pPr marL="0" indent="0">
              <a:buNone/>
            </a:pPr>
            <a:endParaRPr lang="en-US" altLang="en-US" sz="2400" dirty="0"/>
          </a:p>
        </p:txBody>
      </p:sp>
      <p:pic>
        <p:nvPicPr>
          <p:cNvPr id="2" name="Picture 1"/>
          <p:cNvPicPr>
            <a:picLocks noChangeAspect="1"/>
          </p:cNvPicPr>
          <p:nvPr/>
        </p:nvPicPr>
        <p:blipFill>
          <a:blip r:embed="rId3"/>
          <a:stretch>
            <a:fillRect/>
          </a:stretch>
        </p:blipFill>
        <p:spPr>
          <a:xfrm>
            <a:off x="8186353" y="964977"/>
            <a:ext cx="3638162" cy="52177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e Ghosts of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24" y="1202582"/>
            <a:ext cx="2514040" cy="38450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82860" y="4107873"/>
            <a:ext cx="3826264" cy="2750127"/>
          </a:xfrm>
          <a:prstGeom prst="rect">
            <a:avLst/>
          </a:prstGeom>
        </p:spPr>
      </p:pic>
      <p:pic>
        <p:nvPicPr>
          <p:cNvPr id="3" name="Picture 2"/>
          <p:cNvPicPr>
            <a:picLocks noChangeAspect="1"/>
          </p:cNvPicPr>
          <p:nvPr/>
        </p:nvPicPr>
        <p:blipFill>
          <a:blip r:embed="rId4"/>
          <a:stretch>
            <a:fillRect/>
          </a:stretch>
        </p:blipFill>
        <p:spPr>
          <a:xfrm>
            <a:off x="4272320" y="1202582"/>
            <a:ext cx="4970206" cy="3327163"/>
          </a:xfrm>
          <a:prstGeom prst="rect">
            <a:avLst/>
          </a:prstGeom>
        </p:spPr>
      </p:pic>
      <p:pic>
        <p:nvPicPr>
          <p:cNvPr id="4" name="Picture 3"/>
          <p:cNvPicPr>
            <a:picLocks noChangeAspect="1"/>
          </p:cNvPicPr>
          <p:nvPr/>
        </p:nvPicPr>
        <p:blipFill>
          <a:blip r:embed="rId5"/>
          <a:stretch>
            <a:fillRect/>
          </a:stretch>
        </p:blipFill>
        <p:spPr>
          <a:xfrm>
            <a:off x="3007982" y="4619663"/>
            <a:ext cx="2674878" cy="2006159"/>
          </a:xfrm>
          <a:prstGeom prst="rect">
            <a:avLst/>
          </a:prstGeom>
        </p:spPr>
      </p:pic>
      <p:sp>
        <p:nvSpPr>
          <p:cNvPr id="6" name="Rectangle 2"/>
          <p:cNvSpPr txBox="1">
            <a:spLocks noChangeArrowheads="1"/>
          </p:cNvSpPr>
          <p:nvPr/>
        </p:nvSpPr>
        <p:spPr bwMode="auto">
          <a:xfrm>
            <a:off x="338667" y="228600"/>
            <a:ext cx="11176000"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Missing Seed Dispersers</a:t>
            </a:r>
          </a:p>
        </p:txBody>
      </p:sp>
      <p:sp>
        <p:nvSpPr>
          <p:cNvPr id="5" name="TextBox 4"/>
          <p:cNvSpPr txBox="1"/>
          <p:nvPr/>
        </p:nvSpPr>
        <p:spPr>
          <a:xfrm>
            <a:off x="478367" y="1561562"/>
            <a:ext cx="3328155" cy="3046988"/>
          </a:xfrm>
          <a:prstGeom prst="rect">
            <a:avLst/>
          </a:prstGeom>
          <a:noFill/>
        </p:spPr>
        <p:txBody>
          <a:bodyPr wrap="none" rtlCol="0">
            <a:spAutoFit/>
          </a:bodyPr>
          <a:lstStyle/>
          <a:p>
            <a:r>
              <a:rPr lang="en-US" sz="2400" dirty="0" smtClean="0"/>
              <a:t>Overhunting</a:t>
            </a:r>
          </a:p>
          <a:p>
            <a:r>
              <a:rPr lang="en-US" sz="2400" dirty="0" smtClean="0"/>
              <a:t>Loss of habitat</a:t>
            </a:r>
          </a:p>
          <a:p>
            <a:r>
              <a:rPr lang="en-US" sz="2400" dirty="0" smtClean="0"/>
              <a:t>Habitat fragmentation</a:t>
            </a:r>
          </a:p>
          <a:p>
            <a:endParaRPr lang="en-US" sz="2400" dirty="0" smtClean="0"/>
          </a:p>
          <a:p>
            <a:endParaRPr lang="en-US" sz="2400" dirty="0"/>
          </a:p>
          <a:p>
            <a:endParaRPr lang="en-US" sz="2400" dirty="0" smtClean="0"/>
          </a:p>
          <a:p>
            <a:r>
              <a:rPr lang="en-US" sz="2400" dirty="0" smtClean="0"/>
              <a:t>Loss of Biodiversity</a:t>
            </a:r>
          </a:p>
          <a:p>
            <a:r>
              <a:rPr lang="en-US" sz="2400" dirty="0" smtClean="0"/>
              <a:t>Poor Forest Regeneration</a:t>
            </a:r>
            <a:endParaRPr lang="en-US" sz="2400" dirty="0"/>
          </a:p>
        </p:txBody>
      </p:sp>
      <p:sp>
        <p:nvSpPr>
          <p:cNvPr id="7" name="Down Arrow 6"/>
          <p:cNvSpPr/>
          <p:nvPr/>
        </p:nvSpPr>
        <p:spPr bwMode="auto">
          <a:xfrm>
            <a:off x="1677711" y="2854346"/>
            <a:ext cx="433827" cy="885803"/>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8042056" y="4538547"/>
            <a:ext cx="1467068" cy="369332"/>
          </a:xfrm>
          <a:prstGeom prst="rect">
            <a:avLst/>
          </a:prstGeom>
          <a:noFill/>
        </p:spPr>
        <p:txBody>
          <a:bodyPr wrap="none" rtlCol="0">
            <a:spAutoFit/>
          </a:bodyPr>
          <a:lstStyle/>
          <a:p>
            <a:r>
              <a:rPr lang="en-US" dirty="0" smtClean="0">
                <a:solidFill>
                  <a:schemeClr val="bg1"/>
                </a:solidFill>
              </a:rPr>
              <a:t>Osage-orange</a:t>
            </a:r>
            <a:endParaRPr lang="en-US" dirty="0">
              <a:solidFill>
                <a:schemeClr val="bg1"/>
              </a:solidFill>
            </a:endParaRPr>
          </a:p>
        </p:txBody>
      </p:sp>
    </p:spTree>
    <p:extLst>
      <p:ext uri="{BB962C8B-B14F-4D97-AF65-F5344CB8AC3E}">
        <p14:creationId xmlns:p14="http://schemas.microsoft.com/office/powerpoint/2010/main" val="123403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997" y="2042594"/>
            <a:ext cx="4279153" cy="36176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7758387" y="894873"/>
            <a:ext cx="4149549" cy="679032"/>
          </a:xfrm>
          <a:noFill/>
          <a:ln/>
        </p:spPr>
        <p:txBody>
          <a:bodyPr wrap="square">
            <a:spAutoFit/>
          </a:bodyPr>
          <a:lstStyle/>
          <a:p>
            <a:pPr marL="0" indent="0" algn="ctr">
              <a:spcBef>
                <a:spcPct val="0"/>
              </a:spcBef>
              <a:buNone/>
            </a:pPr>
            <a:r>
              <a:rPr lang="en-US" altLang="en-US" sz="1412" b="1" dirty="0">
                <a:solidFill>
                  <a:schemeClr val="tx2"/>
                </a:solidFill>
              </a:rPr>
              <a:t>Frequency of </a:t>
            </a:r>
            <a:r>
              <a:rPr lang="en-US" altLang="en-US" sz="1412" b="1" dirty="0" err="1">
                <a:solidFill>
                  <a:schemeClr val="tx2"/>
                </a:solidFill>
              </a:rPr>
              <a:t>megafauna</a:t>
            </a:r>
            <a:r>
              <a:rPr lang="en-US" altLang="en-US" sz="1412" b="1" dirty="0">
                <a:solidFill>
                  <a:schemeClr val="tx2"/>
                </a:solidFill>
              </a:rPr>
              <a:t> species with different fruit colors (blank bars) compared to the summed frequency in different communities (filled bars).</a:t>
            </a:r>
          </a:p>
        </p:txBody>
      </p:sp>
      <p:sp>
        <p:nvSpPr>
          <p:cNvPr id="4100" name="Text Box 4"/>
          <p:cNvSpPr txBox="1">
            <a:spLocks noChangeArrowheads="1"/>
          </p:cNvSpPr>
          <p:nvPr/>
        </p:nvSpPr>
        <p:spPr bwMode="auto">
          <a:xfrm>
            <a:off x="240926" y="6234687"/>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Guimarães PR Jr, Galetti M, Jordano P (2008) Seed Dispersal Anachronisms: Rethinking the Fruits Extinct Megafauna Ate. PLoS ONE 3(3): e1745. doi:10.1371/journal.pone.0001745</a:t>
            </a:r>
          </a:p>
          <a:p>
            <a:pPr eaLnBrk="1" hangingPunct="1"/>
            <a:r>
              <a:rPr lang="en-US" altLang="en-US" sz="1059">
                <a:hlinkClick r:id="rId3"/>
              </a:rPr>
              <a:t>http://journals.plos.org/plosone/article?id=info:doi/10.1371/journal.pone.0001745</a:t>
            </a:r>
            <a:endParaRPr lang="en-US" altLang="en-US" sz="1059"/>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824" y="6525344"/>
            <a:ext cx="1288676" cy="2766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2515720"/>
            <a:ext cx="5675779" cy="28378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2196353" y="1357926"/>
            <a:ext cx="3249706" cy="73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anchor="t" anchorCtr="0" compatLnSpc="1">
            <a:prstTxWarp prst="textNoShape">
              <a:avLst/>
            </a:prstTxWarp>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altLang="en-US" sz="1412" b="1" dirty="0">
                <a:solidFill>
                  <a:schemeClr val="tx2"/>
                </a:solidFill>
              </a:rPr>
              <a:t>Fleshy fruited </a:t>
            </a:r>
            <a:r>
              <a:rPr lang="en-US" altLang="en-US" sz="1412" b="1" dirty="0" err="1">
                <a:solidFill>
                  <a:schemeClr val="tx2"/>
                </a:solidFill>
              </a:rPr>
              <a:t>megafaunal</a:t>
            </a:r>
            <a:r>
              <a:rPr lang="en-US" altLang="en-US" sz="1412" b="1" dirty="0">
                <a:solidFill>
                  <a:schemeClr val="tx2"/>
                </a:solidFill>
              </a:rPr>
              <a:t>-dependent species illustrating size, shape, and color variation.</a:t>
            </a:r>
          </a:p>
        </p:txBody>
      </p:sp>
      <p:sp>
        <p:nvSpPr>
          <p:cNvPr id="10" name="Rectangle 2"/>
          <p:cNvSpPr txBox="1">
            <a:spLocks noChangeArrowheads="1"/>
          </p:cNvSpPr>
          <p:nvPr/>
        </p:nvSpPr>
        <p:spPr bwMode="auto">
          <a:xfrm>
            <a:off x="338667" y="228600"/>
            <a:ext cx="11176000"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Missing Seed Dispersers</a:t>
            </a:r>
          </a:p>
        </p:txBody>
      </p:sp>
    </p:spTree>
    <p:extLst>
      <p:ext uri="{BB962C8B-B14F-4D97-AF65-F5344CB8AC3E}">
        <p14:creationId xmlns:p14="http://schemas.microsoft.com/office/powerpoint/2010/main" val="4316990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666273"/>
          </a:xfrm>
        </p:spPr>
        <p:txBody>
          <a:bodyPr/>
          <a:lstStyle/>
          <a:p>
            <a:pPr eaLnBrk="1" hangingPunct="1"/>
            <a:r>
              <a:rPr lang="en-US" altLang="en-US" dirty="0" smtClean="0"/>
              <a:t>Pollination</a:t>
            </a:r>
          </a:p>
        </p:txBody>
      </p:sp>
      <p:sp>
        <p:nvSpPr>
          <p:cNvPr id="90115" name="Rectangle 3"/>
          <p:cNvSpPr>
            <a:spLocks noGrp="1" noChangeArrowheads="1"/>
          </p:cNvSpPr>
          <p:nvPr>
            <p:ph type="body" sz="half" idx="4294967295"/>
          </p:nvPr>
        </p:nvSpPr>
        <p:spPr>
          <a:xfrm>
            <a:off x="338667" y="1244960"/>
            <a:ext cx="6062133" cy="5349157"/>
          </a:xfrm>
        </p:spPr>
        <p:txBody>
          <a:bodyPr/>
          <a:lstStyle/>
          <a:p>
            <a:pPr eaLnBrk="1" hangingPunct="1">
              <a:lnSpc>
                <a:spcPct val="95000"/>
              </a:lnSpc>
              <a:spcBef>
                <a:spcPct val="10000"/>
              </a:spcBef>
              <a:spcAft>
                <a:spcPct val="10000"/>
              </a:spcAft>
            </a:pPr>
            <a:r>
              <a:rPr lang="en-US" altLang="en-US" sz="2800" dirty="0" smtClean="0"/>
              <a:t>98% of tropical trees are animal pollinated</a:t>
            </a:r>
          </a:p>
          <a:p>
            <a:r>
              <a:rPr lang="en-US" sz="2800" dirty="0" smtClean="0"/>
              <a:t>More </a:t>
            </a:r>
            <a:r>
              <a:rPr lang="en-US" sz="2800" dirty="0"/>
              <a:t>than </a:t>
            </a:r>
            <a:r>
              <a:rPr lang="en-US" sz="2800" dirty="0" smtClean="0"/>
              <a:t>1,200 vertebrate </a:t>
            </a:r>
            <a:r>
              <a:rPr lang="en-US" sz="2800" dirty="0"/>
              <a:t>and </a:t>
            </a:r>
            <a:r>
              <a:rPr lang="en-US" sz="2800" dirty="0" smtClean="0"/>
              <a:t>about 289,000  invertebrate </a:t>
            </a:r>
            <a:r>
              <a:rPr lang="en-US" sz="2800" dirty="0" err="1" smtClean="0"/>
              <a:t>spp</a:t>
            </a:r>
            <a:r>
              <a:rPr lang="en-US" sz="2800" dirty="0" smtClean="0"/>
              <a:t> are </a:t>
            </a:r>
            <a:r>
              <a:rPr lang="en-US" sz="2800" dirty="0"/>
              <a:t>involved in pollinating over 90% of </a:t>
            </a:r>
            <a:r>
              <a:rPr lang="en-US" sz="2800" dirty="0" smtClean="0"/>
              <a:t>flowering plant </a:t>
            </a:r>
            <a:r>
              <a:rPr lang="en-US" sz="2800" dirty="0" err="1" smtClean="0"/>
              <a:t>spp</a:t>
            </a:r>
            <a:r>
              <a:rPr lang="en-US" sz="2800" dirty="0" smtClean="0"/>
              <a:t>  </a:t>
            </a:r>
            <a:r>
              <a:rPr lang="en-US" sz="2800" dirty="0"/>
              <a:t>and 95% of </a:t>
            </a:r>
            <a:r>
              <a:rPr lang="en-US" sz="2800" dirty="0" smtClean="0"/>
              <a:t>food </a:t>
            </a:r>
            <a:r>
              <a:rPr lang="en-US" sz="2800" dirty="0"/>
              <a:t>crops (</a:t>
            </a:r>
            <a:r>
              <a:rPr lang="en-US" sz="2800" dirty="0" err="1"/>
              <a:t>Nabhan</a:t>
            </a:r>
            <a:r>
              <a:rPr lang="en-US" sz="2800" dirty="0"/>
              <a:t> and </a:t>
            </a:r>
            <a:r>
              <a:rPr lang="en-US" sz="2800" dirty="0" err="1"/>
              <a:t>Buchmann</a:t>
            </a:r>
            <a:r>
              <a:rPr lang="en-US" sz="2800" dirty="0"/>
              <a:t> </a:t>
            </a:r>
            <a:r>
              <a:rPr lang="en-US" sz="2800" dirty="0" smtClean="0"/>
              <a:t>1997).</a:t>
            </a:r>
          </a:p>
          <a:p>
            <a:r>
              <a:rPr lang="en-US" sz="2800" dirty="0" smtClean="0"/>
              <a:t>75% of globally important crops rely on animal pollinators, providing up to 35% of crop production (Klein et al. 2007)</a:t>
            </a:r>
          </a:p>
          <a:p>
            <a:endParaRPr lang="en-US" altLang="en-US" sz="2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5569" y="2227153"/>
            <a:ext cx="5336431" cy="276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1149789" y="228600"/>
            <a:ext cx="10364877" cy="666273"/>
          </a:xfrm>
        </p:spPr>
        <p:txBody>
          <a:bodyPr/>
          <a:lstStyle/>
          <a:p>
            <a:pPr eaLnBrk="1" hangingPunct="1"/>
            <a:r>
              <a:rPr lang="en-US" altLang="en-US" dirty="0" smtClean="0"/>
              <a:t>Pollination</a:t>
            </a:r>
          </a:p>
        </p:txBody>
      </p:sp>
      <p:sp>
        <p:nvSpPr>
          <p:cNvPr id="90115" name="Rectangle 3"/>
          <p:cNvSpPr>
            <a:spLocks noGrp="1" noChangeArrowheads="1"/>
          </p:cNvSpPr>
          <p:nvPr>
            <p:ph type="body" sz="half" idx="4294967295"/>
          </p:nvPr>
        </p:nvSpPr>
        <p:spPr>
          <a:xfrm>
            <a:off x="135468" y="1606357"/>
            <a:ext cx="6062133" cy="3711785"/>
          </a:xfrm>
        </p:spPr>
        <p:txBody>
          <a:bodyPr/>
          <a:lstStyle/>
          <a:p>
            <a:r>
              <a:rPr lang="en-US" sz="2400" dirty="0"/>
              <a:t>Plants are more likely to be </a:t>
            </a:r>
            <a:r>
              <a:rPr lang="en-US" sz="2400" b="1" dirty="0" smtClean="0"/>
              <a:t>pollinator-limited than </a:t>
            </a:r>
            <a:r>
              <a:rPr lang="en-US" sz="2400" b="1" dirty="0"/>
              <a:t>disperser-limited </a:t>
            </a:r>
            <a:r>
              <a:rPr lang="en-US" sz="2400" dirty="0"/>
              <a:t>(Kelly et al. 2004) </a:t>
            </a:r>
            <a:endParaRPr lang="en-US" sz="2400" dirty="0" smtClean="0"/>
          </a:p>
          <a:p>
            <a:r>
              <a:rPr lang="en-US" sz="2400" dirty="0"/>
              <a:t>S</a:t>
            </a:r>
            <a:r>
              <a:rPr lang="en-US" sz="2400" dirty="0" smtClean="0"/>
              <a:t>urvey </a:t>
            </a:r>
            <a:r>
              <a:rPr lang="en-US" sz="2400" dirty="0"/>
              <a:t>of pollination experiments for 186 </a:t>
            </a:r>
            <a:r>
              <a:rPr lang="en-US" sz="2400" dirty="0" err="1" smtClean="0"/>
              <a:t>spp</a:t>
            </a:r>
            <a:r>
              <a:rPr lang="en-US" sz="2400" dirty="0" smtClean="0"/>
              <a:t> showed </a:t>
            </a:r>
            <a:r>
              <a:rPr lang="en-US" sz="2400" dirty="0"/>
              <a:t>that about half were </a:t>
            </a:r>
            <a:r>
              <a:rPr lang="en-US" sz="2400" dirty="0" smtClean="0"/>
              <a:t>pollinator-limited (</a:t>
            </a:r>
            <a:r>
              <a:rPr lang="en-US" sz="2400" dirty="0" err="1" smtClean="0"/>
              <a:t>Burd</a:t>
            </a:r>
            <a:r>
              <a:rPr lang="en-US" sz="2400" dirty="0" smtClean="0"/>
              <a:t> </a:t>
            </a:r>
            <a:r>
              <a:rPr lang="en-US" sz="2400" dirty="0"/>
              <a:t>1994). </a:t>
            </a:r>
            <a:endParaRPr lang="en-US" sz="2400" dirty="0" smtClean="0"/>
          </a:p>
          <a:p>
            <a:r>
              <a:rPr lang="en-US" sz="2400" dirty="0" smtClean="0"/>
              <a:t>Compared </a:t>
            </a:r>
            <a:r>
              <a:rPr lang="en-US" sz="2400" dirty="0"/>
              <a:t>to seed dispersal, </a:t>
            </a:r>
            <a:r>
              <a:rPr lang="en-US" sz="2400" dirty="0" smtClean="0"/>
              <a:t> pollination is </a:t>
            </a:r>
            <a:r>
              <a:rPr lang="en-US" sz="2400" dirty="0"/>
              <a:t>more demanding due to the faster </a:t>
            </a:r>
            <a:r>
              <a:rPr lang="en-US" sz="2400" dirty="0" smtClean="0"/>
              <a:t>ripening rates </a:t>
            </a:r>
            <a:r>
              <a:rPr lang="en-US" sz="2400" dirty="0"/>
              <a:t>and shorter lives of flowers (Kelly et al. 2004).</a:t>
            </a:r>
            <a:endParaRPr lang="en-US" altLang="en-US" sz="24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8630" y="2007638"/>
            <a:ext cx="5173763" cy="290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38667" y="228600"/>
            <a:ext cx="11176000"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Missing Pollinators</a:t>
            </a:r>
          </a:p>
        </p:txBody>
      </p:sp>
      <p:pic>
        <p:nvPicPr>
          <p:cNvPr id="5" name="Picture 4"/>
          <p:cNvPicPr>
            <a:picLocks noChangeAspect="1"/>
          </p:cNvPicPr>
          <p:nvPr/>
        </p:nvPicPr>
        <p:blipFill>
          <a:blip r:embed="rId2"/>
          <a:stretch>
            <a:fillRect/>
          </a:stretch>
        </p:blipFill>
        <p:spPr>
          <a:xfrm>
            <a:off x="6576238" y="1230719"/>
            <a:ext cx="5550194" cy="4162645"/>
          </a:xfrm>
          <a:prstGeom prst="rect">
            <a:avLst/>
          </a:prstGeom>
        </p:spPr>
      </p:pic>
      <p:sp>
        <p:nvSpPr>
          <p:cNvPr id="6" name="TextBox 5"/>
          <p:cNvSpPr txBox="1"/>
          <p:nvPr/>
        </p:nvSpPr>
        <p:spPr>
          <a:xfrm>
            <a:off x="414669" y="1068572"/>
            <a:ext cx="6310423" cy="5262979"/>
          </a:xfrm>
          <a:prstGeom prst="rect">
            <a:avLst/>
          </a:prstGeom>
          <a:noFill/>
        </p:spPr>
        <p:txBody>
          <a:bodyPr wrap="square" rtlCol="0">
            <a:spAutoFit/>
          </a:bodyPr>
          <a:lstStyle/>
          <a:p>
            <a:r>
              <a:rPr lang="en-US" sz="2800" dirty="0" smtClean="0"/>
              <a:t>Habitat Loss</a:t>
            </a:r>
          </a:p>
          <a:p>
            <a:r>
              <a:rPr lang="en-US" sz="2800" dirty="0" smtClean="0"/>
              <a:t>Habitat modification</a:t>
            </a:r>
          </a:p>
          <a:p>
            <a:r>
              <a:rPr lang="en-US" sz="2800" dirty="0" smtClean="0"/>
              <a:t>Pesticides</a:t>
            </a:r>
          </a:p>
          <a:p>
            <a:endParaRPr lang="en-US" sz="2800" dirty="0" smtClean="0"/>
          </a:p>
          <a:p>
            <a:endParaRPr lang="en-US" sz="2800" dirty="0"/>
          </a:p>
          <a:p>
            <a:r>
              <a:rPr lang="en-US" sz="2800" dirty="0" smtClean="0"/>
              <a:t>Extreme risk of relying on a single pollinator for crops</a:t>
            </a:r>
            <a:endParaRPr lang="en-US" sz="2800" dirty="0"/>
          </a:p>
          <a:p>
            <a:endParaRPr lang="en-US" sz="2800" dirty="0" smtClean="0"/>
          </a:p>
          <a:p>
            <a:endParaRPr lang="en-US" sz="2800" dirty="0"/>
          </a:p>
          <a:p>
            <a:r>
              <a:rPr lang="en-US" altLang="en-US" sz="2800" dirty="0"/>
              <a:t>Bees pollinate 2/3 of flowering plant </a:t>
            </a:r>
            <a:r>
              <a:rPr lang="en-US" altLang="en-US" sz="2800" dirty="0" err="1"/>
              <a:t>spp</a:t>
            </a:r>
            <a:r>
              <a:rPr lang="en-US" altLang="en-US" sz="2800" dirty="0"/>
              <a:t> and ¾ of food </a:t>
            </a:r>
            <a:r>
              <a:rPr lang="en-US" altLang="en-US" sz="2800" dirty="0" smtClean="0"/>
              <a:t>crops, that provide us with dietary diversity</a:t>
            </a:r>
            <a:endParaRPr lang="en-US" altLang="en-US" sz="2800" dirty="0"/>
          </a:p>
        </p:txBody>
      </p:sp>
      <p:sp>
        <p:nvSpPr>
          <p:cNvPr id="7" name="Down Arrow 6"/>
          <p:cNvSpPr/>
          <p:nvPr/>
        </p:nvSpPr>
        <p:spPr bwMode="auto">
          <a:xfrm>
            <a:off x="1993605" y="2514600"/>
            <a:ext cx="404037" cy="797442"/>
          </a:xfrm>
          <a:prstGeom prst="downArrow">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8" name="Down Arrow 7"/>
          <p:cNvSpPr/>
          <p:nvPr/>
        </p:nvSpPr>
        <p:spPr bwMode="auto">
          <a:xfrm>
            <a:off x="1993605" y="4134293"/>
            <a:ext cx="404037" cy="797442"/>
          </a:xfrm>
          <a:prstGeom prst="downArrow">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809533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722314"/>
          </a:xfrm>
        </p:spPr>
        <p:txBody>
          <a:bodyPr/>
          <a:lstStyle/>
          <a:p>
            <a:pPr eaLnBrk="1" hangingPunct="1"/>
            <a:r>
              <a:rPr lang="en-US" altLang="en-US" dirty="0" smtClean="0"/>
              <a:t>Mobile Links</a:t>
            </a:r>
          </a:p>
        </p:txBody>
      </p:sp>
      <p:sp>
        <p:nvSpPr>
          <p:cNvPr id="90115" name="Rectangle 3"/>
          <p:cNvSpPr>
            <a:spLocks noGrp="1" noChangeArrowheads="1"/>
          </p:cNvSpPr>
          <p:nvPr>
            <p:ph type="body" sz="half" idx="4294967295"/>
          </p:nvPr>
        </p:nvSpPr>
        <p:spPr>
          <a:xfrm>
            <a:off x="450309" y="1341087"/>
            <a:ext cx="8984591" cy="4395049"/>
          </a:xfrm>
        </p:spPr>
        <p:txBody>
          <a:bodyPr/>
          <a:lstStyle/>
          <a:p>
            <a:pPr eaLnBrk="1" hangingPunct="1">
              <a:lnSpc>
                <a:spcPct val="95000"/>
              </a:lnSpc>
              <a:spcBef>
                <a:spcPct val="10000"/>
              </a:spcBef>
              <a:spcAft>
                <a:spcPct val="10000"/>
              </a:spcAft>
            </a:pPr>
            <a:r>
              <a:rPr lang="en-US" altLang="en-US" sz="2400" dirty="0"/>
              <a:t>“Mobile links” are animal species that </a:t>
            </a:r>
            <a:r>
              <a:rPr lang="en-US" altLang="en-US" sz="2400" dirty="0" smtClean="0"/>
              <a:t>provide critical </a:t>
            </a:r>
            <a:r>
              <a:rPr lang="en-US" altLang="en-US" sz="2400" dirty="0"/>
              <a:t>ecosystem services and </a:t>
            </a:r>
            <a:r>
              <a:rPr lang="en-US" altLang="en-US" sz="2400" b="1" dirty="0"/>
              <a:t>increase </a:t>
            </a:r>
            <a:r>
              <a:rPr lang="en-US" altLang="en-US" sz="2400" b="1" dirty="0" smtClean="0"/>
              <a:t>ecosystem resilience </a:t>
            </a:r>
            <a:r>
              <a:rPr lang="en-US" altLang="en-US" sz="2400" dirty="0"/>
              <a:t>by connecting habitats and </a:t>
            </a:r>
            <a:r>
              <a:rPr lang="en-US" altLang="en-US" sz="2400" dirty="0" smtClean="0"/>
              <a:t>ecosystems as </a:t>
            </a:r>
            <a:r>
              <a:rPr lang="en-US" altLang="en-US" sz="2400" dirty="0"/>
              <a:t>they move between them (Gilbert </a:t>
            </a:r>
            <a:r>
              <a:rPr lang="en-US" altLang="en-US" sz="2400" dirty="0" smtClean="0"/>
              <a:t>1980; Lundberg </a:t>
            </a:r>
            <a:r>
              <a:rPr lang="en-US" altLang="en-US" sz="2400" dirty="0"/>
              <a:t>and </a:t>
            </a:r>
            <a:r>
              <a:rPr lang="en-US" altLang="en-US" sz="2400" dirty="0" err="1"/>
              <a:t>Moberg</a:t>
            </a:r>
            <a:r>
              <a:rPr lang="en-US" altLang="en-US" sz="2400" dirty="0"/>
              <a:t> </a:t>
            </a:r>
            <a:r>
              <a:rPr lang="en-US" altLang="en-US" sz="2400" dirty="0" smtClean="0"/>
              <a:t>2003)</a:t>
            </a:r>
          </a:p>
          <a:p>
            <a:pPr eaLnBrk="1" hangingPunct="1">
              <a:lnSpc>
                <a:spcPct val="95000"/>
              </a:lnSpc>
              <a:spcBef>
                <a:spcPct val="10000"/>
              </a:spcBef>
              <a:spcAft>
                <a:spcPct val="10000"/>
              </a:spcAft>
            </a:pPr>
            <a:r>
              <a:rPr lang="en-US" altLang="en-US" sz="2400" dirty="0" smtClean="0"/>
              <a:t>Protection of mobile links should be a top conservation priority to prevent collapses in ecosystem services:</a:t>
            </a:r>
          </a:p>
          <a:p>
            <a:pPr lvl="1" eaLnBrk="1" hangingPunct="1">
              <a:lnSpc>
                <a:spcPct val="95000"/>
              </a:lnSpc>
              <a:spcBef>
                <a:spcPct val="10000"/>
              </a:spcBef>
              <a:spcAft>
                <a:spcPct val="10000"/>
              </a:spcAft>
            </a:pPr>
            <a:r>
              <a:rPr lang="en-US" altLang="en-US" sz="2400" dirty="0" smtClean="0"/>
              <a:t>Seed dispersers,</a:t>
            </a:r>
          </a:p>
          <a:p>
            <a:pPr lvl="1" eaLnBrk="1" hangingPunct="1">
              <a:lnSpc>
                <a:spcPct val="95000"/>
              </a:lnSpc>
              <a:spcBef>
                <a:spcPct val="10000"/>
              </a:spcBef>
              <a:spcAft>
                <a:spcPct val="10000"/>
              </a:spcAft>
            </a:pPr>
            <a:r>
              <a:rPr lang="en-US" altLang="en-US" sz="2400" dirty="0" smtClean="0"/>
              <a:t>Pollinators, </a:t>
            </a:r>
          </a:p>
          <a:p>
            <a:pPr lvl="1" eaLnBrk="1" hangingPunct="1">
              <a:lnSpc>
                <a:spcPct val="95000"/>
              </a:lnSpc>
              <a:spcBef>
                <a:spcPct val="10000"/>
              </a:spcBef>
              <a:spcAft>
                <a:spcPct val="10000"/>
              </a:spcAft>
            </a:pPr>
            <a:r>
              <a:rPr lang="en-US" altLang="en-US" sz="2400" dirty="0" smtClean="0"/>
              <a:t>Scavengers,</a:t>
            </a:r>
          </a:p>
          <a:p>
            <a:pPr lvl="1" eaLnBrk="1" hangingPunct="1">
              <a:lnSpc>
                <a:spcPct val="95000"/>
              </a:lnSpc>
              <a:spcBef>
                <a:spcPct val="10000"/>
              </a:spcBef>
              <a:spcAft>
                <a:spcPct val="10000"/>
              </a:spcAft>
            </a:pPr>
            <a:r>
              <a:rPr lang="en-US" altLang="en-US" sz="2400" dirty="0" smtClean="0"/>
              <a:t>Predators</a:t>
            </a:r>
          </a:p>
          <a:p>
            <a:pPr lvl="1" eaLnBrk="1" hangingPunct="1">
              <a:lnSpc>
                <a:spcPct val="95000"/>
              </a:lnSpc>
              <a:spcBef>
                <a:spcPct val="10000"/>
              </a:spcBef>
              <a:spcAft>
                <a:spcPct val="10000"/>
              </a:spcAft>
            </a:pPr>
            <a:r>
              <a:rPr lang="en-US" altLang="en-US" sz="2400" dirty="0" smtClean="0"/>
              <a:t>Nutrient depositors</a:t>
            </a:r>
          </a:p>
        </p:txBody>
      </p:sp>
      <p:pic>
        <p:nvPicPr>
          <p:cNvPr id="2" name="Picture 1"/>
          <p:cNvPicPr>
            <a:picLocks noChangeAspect="1"/>
          </p:cNvPicPr>
          <p:nvPr/>
        </p:nvPicPr>
        <p:blipFill>
          <a:blip r:embed="rId3"/>
          <a:stretch>
            <a:fillRect/>
          </a:stretch>
        </p:blipFill>
        <p:spPr>
          <a:xfrm>
            <a:off x="9513261" y="2289926"/>
            <a:ext cx="2590182" cy="1738377"/>
          </a:xfrm>
          <a:prstGeom prst="rect">
            <a:avLst/>
          </a:prstGeom>
        </p:spPr>
      </p:pic>
    </p:spTree>
    <p:extLst>
      <p:ext uri="{BB962C8B-B14F-4D97-AF65-F5344CB8AC3E}">
        <p14:creationId xmlns:p14="http://schemas.microsoft.com/office/powerpoint/2010/main" val="31388926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795" y="1553836"/>
            <a:ext cx="8064305" cy="5032375"/>
          </a:xfrm>
        </p:spPr>
        <p:txBody>
          <a:bodyPr>
            <a:noAutofit/>
          </a:bodyPr>
          <a:lstStyle/>
          <a:p>
            <a:pPr marL="514350" indent="-514350">
              <a:buFont typeface="+mj-lt"/>
              <a:buAutoNum type="arabicPeriod"/>
            </a:pPr>
            <a:r>
              <a:rPr lang="en-US" dirty="0" smtClean="0"/>
              <a:t>Climate and Biogeochemical Cycles</a:t>
            </a:r>
          </a:p>
          <a:p>
            <a:pPr marL="514350" indent="-514350">
              <a:buFont typeface="+mj-lt"/>
              <a:buAutoNum type="arabicPeriod"/>
            </a:pPr>
            <a:r>
              <a:rPr lang="en-US" dirty="0" smtClean="0"/>
              <a:t>Regulation of Hydrologic Cycle</a:t>
            </a:r>
          </a:p>
          <a:p>
            <a:pPr marL="514350" indent="-514350">
              <a:buFont typeface="+mj-lt"/>
              <a:buAutoNum type="arabicPeriod"/>
            </a:pPr>
            <a:r>
              <a:rPr lang="en-US" dirty="0" smtClean="0"/>
              <a:t>Soils and Erosion</a:t>
            </a:r>
          </a:p>
          <a:p>
            <a:pPr marL="514350" indent="-514350">
              <a:buFont typeface="+mj-lt"/>
              <a:buAutoNum type="arabicPeriod"/>
            </a:pPr>
            <a:r>
              <a:rPr lang="en-US" dirty="0" smtClean="0"/>
              <a:t>Biodiversity and Ecosystem Functions</a:t>
            </a:r>
          </a:p>
          <a:p>
            <a:pPr marL="514350" indent="-514350">
              <a:buFont typeface="+mj-lt"/>
              <a:buAutoNum type="arabicPeriod"/>
            </a:pPr>
            <a:r>
              <a:rPr lang="en-US" dirty="0" smtClean="0"/>
              <a:t>Mobile Links</a:t>
            </a:r>
          </a:p>
          <a:p>
            <a:pPr marL="514350" indent="-514350">
              <a:buFont typeface="+mj-lt"/>
              <a:buAutoNum type="arabicPeriod"/>
            </a:pPr>
            <a:r>
              <a:rPr lang="en-US" dirty="0" smtClean="0"/>
              <a:t>Balance of Diseases Transmission</a:t>
            </a:r>
            <a:endParaRPr lang="en-US" dirty="0"/>
          </a:p>
        </p:txBody>
      </p:sp>
      <p:sp>
        <p:nvSpPr>
          <p:cNvPr id="5" name="Title 1"/>
          <p:cNvSpPr txBox="1">
            <a:spLocks/>
          </p:cNvSpPr>
          <p:nvPr/>
        </p:nvSpPr>
        <p:spPr>
          <a:xfrm>
            <a:off x="1627115" y="314045"/>
            <a:ext cx="7772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en-US" altLang="en-US" sz="4000" b="1" dirty="0" smtClean="0">
                <a:solidFill>
                  <a:srgbClr val="333399"/>
                </a:solidFill>
                <a:latin typeface="Arial" panose="020B0604020202020204" pitchFamily="34" charset="0"/>
                <a:cs typeface="Arial" panose="020B0604020202020204" pitchFamily="34" charset="0"/>
              </a:rPr>
              <a:t>Critical Ecosystem Services</a:t>
            </a:r>
            <a:endParaRPr lang="en-US" altLang="en-US" sz="4000" b="1" dirty="0">
              <a:solidFill>
                <a:srgbClr val="333399"/>
              </a:solidFill>
              <a:latin typeface="Arial" panose="020B0604020202020204" pitchFamily="34" charset="0"/>
              <a:cs typeface="Arial" panose="020B0604020202020204" pitchFamily="34" charset="0"/>
            </a:endParaRPr>
          </a:p>
        </p:txBody>
      </p:sp>
      <p:sp>
        <p:nvSpPr>
          <p:cNvPr id="2" name="Oval 1"/>
          <p:cNvSpPr/>
          <p:nvPr/>
        </p:nvSpPr>
        <p:spPr>
          <a:xfrm>
            <a:off x="1438045" y="5558881"/>
            <a:ext cx="8371703" cy="793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2381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1149789" y="228600"/>
            <a:ext cx="10364877" cy="666273"/>
          </a:xfrm>
        </p:spPr>
        <p:txBody>
          <a:bodyPr/>
          <a:lstStyle/>
          <a:p>
            <a:pPr eaLnBrk="1" hangingPunct="1"/>
            <a:r>
              <a:rPr lang="en-US" altLang="en-US" dirty="0" smtClean="0"/>
              <a:t>Nature heals and hurts</a:t>
            </a:r>
          </a:p>
        </p:txBody>
      </p:sp>
      <p:sp>
        <p:nvSpPr>
          <p:cNvPr id="90115" name="Rectangle 3"/>
          <p:cNvSpPr>
            <a:spLocks noGrp="1" noChangeArrowheads="1"/>
          </p:cNvSpPr>
          <p:nvPr>
            <p:ph type="body" sz="half" idx="4294967295"/>
          </p:nvPr>
        </p:nvSpPr>
        <p:spPr>
          <a:xfrm>
            <a:off x="498694" y="979897"/>
            <a:ext cx="6837771" cy="6629507"/>
          </a:xfrm>
        </p:spPr>
        <p:txBody>
          <a:bodyPr/>
          <a:lstStyle/>
          <a:p>
            <a:r>
              <a:rPr lang="en-US" sz="2400" dirty="0" smtClean="0"/>
              <a:t>40% of our prescription medicine comes from plants</a:t>
            </a:r>
          </a:p>
          <a:p>
            <a:r>
              <a:rPr lang="en-US" sz="2400" dirty="0"/>
              <a:t>Of the </a:t>
            </a:r>
            <a:r>
              <a:rPr lang="en-US" sz="2400" dirty="0" smtClean="0"/>
              <a:t>3,000 </a:t>
            </a:r>
            <a:r>
              <a:rPr lang="en-US" sz="2400" dirty="0"/>
              <a:t>plants identified by the US National Cancer Institute as active against cancer cells, 70% come from </a:t>
            </a:r>
            <a:r>
              <a:rPr lang="en-US" sz="2400" dirty="0" smtClean="0"/>
              <a:t>rainforests</a:t>
            </a:r>
          </a:p>
          <a:p>
            <a:r>
              <a:rPr lang="en-US" sz="2400" dirty="0"/>
              <a:t>The planet’s organisms also include </a:t>
            </a:r>
            <a:r>
              <a:rPr lang="en-US" sz="2400" dirty="0" smtClean="0"/>
              <a:t>countless diseases</a:t>
            </a:r>
            <a:r>
              <a:rPr lang="en-US" sz="2400" dirty="0"/>
              <a:t>, many of which are making the </a:t>
            </a:r>
            <a:r>
              <a:rPr lang="en-US" sz="2400" dirty="0" smtClean="0"/>
              <a:t>transition to </a:t>
            </a:r>
            <a:r>
              <a:rPr lang="en-US" sz="2400" dirty="0"/>
              <a:t>humans as people increasingly invade </a:t>
            </a:r>
            <a:r>
              <a:rPr lang="en-US" sz="2400" dirty="0" smtClean="0"/>
              <a:t>the habitats </a:t>
            </a:r>
            <a:r>
              <a:rPr lang="en-US" sz="2400" dirty="0"/>
              <a:t>of the hosts of these diseases and </a:t>
            </a:r>
            <a:r>
              <a:rPr lang="en-US" sz="2400" dirty="0" smtClean="0"/>
              <a:t>consume the </a:t>
            </a:r>
            <a:r>
              <a:rPr lang="en-US" sz="2400" dirty="0"/>
              <a:t>hosts themselves</a:t>
            </a:r>
            <a:r>
              <a:rPr lang="en-US" sz="2400" dirty="0" smtClean="0"/>
              <a:t>.</a:t>
            </a:r>
          </a:p>
          <a:p>
            <a:r>
              <a:rPr lang="en-US" altLang="en-US" sz="2400" dirty="0" smtClean="0"/>
              <a:t>¾ of human diseases might have origin in domestic or wild animals</a:t>
            </a:r>
          </a:p>
          <a:p>
            <a:r>
              <a:rPr lang="en-US" altLang="en-US" sz="2400" dirty="0" err="1" smtClean="0"/>
              <a:t>Monkeypox</a:t>
            </a:r>
            <a:r>
              <a:rPr lang="en-US" altLang="en-US" sz="2400" dirty="0" smtClean="0"/>
              <a:t>, malaria, HIV and Ebola have came from African primates to people that killed, butchered and consumed them</a:t>
            </a:r>
          </a:p>
          <a:p>
            <a:pPr marL="0" indent="0">
              <a:buNone/>
            </a:pPr>
            <a:endParaRPr lang="en-US" altLang="en-US" sz="2400" dirty="0" smtClean="0"/>
          </a:p>
          <a:p>
            <a:endParaRPr lang="en-US" altLang="en-US" sz="2400" dirty="0"/>
          </a:p>
        </p:txBody>
      </p:sp>
      <p:pic>
        <p:nvPicPr>
          <p:cNvPr id="2" name="Picture 1"/>
          <p:cNvPicPr>
            <a:picLocks noChangeAspect="1"/>
          </p:cNvPicPr>
          <p:nvPr/>
        </p:nvPicPr>
        <p:blipFill>
          <a:blip r:embed="rId3"/>
          <a:stretch>
            <a:fillRect/>
          </a:stretch>
        </p:blipFill>
        <p:spPr>
          <a:xfrm>
            <a:off x="7604982" y="979897"/>
            <a:ext cx="4480469" cy="4111388"/>
          </a:xfrm>
          <a:prstGeom prst="rect">
            <a:avLst/>
          </a:prstGeom>
        </p:spPr>
      </p:pic>
    </p:spTree>
    <p:extLst>
      <p:ext uri="{BB962C8B-B14F-4D97-AF65-F5344CB8AC3E}">
        <p14:creationId xmlns:p14="http://schemas.microsoft.com/office/powerpoint/2010/main" val="34354161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58058" y="335792"/>
            <a:ext cx="6084530" cy="6399690"/>
          </a:xfrm>
          <a:prstGeom prst="rect">
            <a:avLst/>
          </a:prstGeom>
        </p:spPr>
      </p:pic>
      <p:sp>
        <p:nvSpPr>
          <p:cNvPr id="3" name="Rectangle 2"/>
          <p:cNvSpPr txBox="1">
            <a:spLocks noChangeArrowheads="1"/>
          </p:cNvSpPr>
          <p:nvPr/>
        </p:nvSpPr>
        <p:spPr bwMode="auto">
          <a:xfrm>
            <a:off x="1149789" y="228600"/>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Zoonotic Diseases</a:t>
            </a:r>
          </a:p>
        </p:txBody>
      </p:sp>
      <p:sp>
        <p:nvSpPr>
          <p:cNvPr id="4" name="TextBox 3"/>
          <p:cNvSpPr txBox="1"/>
          <p:nvPr/>
        </p:nvSpPr>
        <p:spPr>
          <a:xfrm>
            <a:off x="358148" y="1870635"/>
            <a:ext cx="5343406" cy="2246769"/>
          </a:xfrm>
          <a:prstGeom prst="rect">
            <a:avLst/>
          </a:prstGeom>
          <a:noFill/>
        </p:spPr>
        <p:txBody>
          <a:bodyPr wrap="square" rtlCol="0">
            <a:spAutoFit/>
          </a:bodyPr>
          <a:lstStyle/>
          <a:p>
            <a:r>
              <a:rPr lang="en-US" sz="2800" dirty="0"/>
              <a:t>Zoonotic Diseases are diseases that can be passed between animals and humans. Viruses, bacteria, parasites, and fungi can cause zoonotic diseases.</a:t>
            </a:r>
          </a:p>
        </p:txBody>
      </p:sp>
    </p:spTree>
    <p:extLst>
      <p:ext uri="{BB962C8B-B14F-4D97-AF65-F5344CB8AC3E}">
        <p14:creationId xmlns:p14="http://schemas.microsoft.com/office/powerpoint/2010/main" val="1521939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795" y="1553836"/>
            <a:ext cx="8064305" cy="5032375"/>
          </a:xfrm>
        </p:spPr>
        <p:txBody>
          <a:bodyPr>
            <a:noAutofit/>
          </a:bodyPr>
          <a:lstStyle/>
          <a:p>
            <a:pPr marL="514350" indent="-514350">
              <a:buFont typeface="+mj-lt"/>
              <a:buAutoNum type="arabicPeriod"/>
            </a:pPr>
            <a:r>
              <a:rPr lang="en-US" dirty="0" smtClean="0"/>
              <a:t>Climate and Biogeochemical Cycles</a:t>
            </a:r>
          </a:p>
          <a:p>
            <a:pPr marL="514350" indent="-514350">
              <a:buFont typeface="+mj-lt"/>
              <a:buAutoNum type="arabicPeriod"/>
            </a:pPr>
            <a:r>
              <a:rPr lang="en-US" dirty="0" smtClean="0"/>
              <a:t>Regulation of Hydrologic Cycle</a:t>
            </a:r>
          </a:p>
          <a:p>
            <a:pPr marL="514350" indent="-514350">
              <a:buFont typeface="+mj-lt"/>
              <a:buAutoNum type="arabicPeriod"/>
            </a:pPr>
            <a:r>
              <a:rPr lang="en-US" dirty="0" smtClean="0"/>
              <a:t>Soils and Erosion</a:t>
            </a:r>
          </a:p>
          <a:p>
            <a:pPr marL="514350" indent="-514350">
              <a:buFont typeface="+mj-lt"/>
              <a:buAutoNum type="arabicPeriod"/>
            </a:pPr>
            <a:r>
              <a:rPr lang="en-US" dirty="0" smtClean="0"/>
              <a:t>Biodiversity and Ecosystem Functions</a:t>
            </a:r>
          </a:p>
          <a:p>
            <a:pPr marL="514350" indent="-514350">
              <a:buFont typeface="+mj-lt"/>
              <a:buAutoNum type="arabicPeriod"/>
            </a:pPr>
            <a:r>
              <a:rPr lang="en-US" dirty="0" smtClean="0"/>
              <a:t>Mobile Links</a:t>
            </a:r>
          </a:p>
          <a:p>
            <a:pPr marL="514350" indent="-514350">
              <a:buFont typeface="+mj-lt"/>
              <a:buAutoNum type="arabicPeriod"/>
            </a:pPr>
            <a:r>
              <a:rPr lang="en-US" dirty="0" smtClean="0"/>
              <a:t>Balance of Diseases Transmission</a:t>
            </a:r>
            <a:endParaRPr lang="en-US" dirty="0"/>
          </a:p>
        </p:txBody>
      </p:sp>
      <p:sp>
        <p:nvSpPr>
          <p:cNvPr id="5" name="Title 1"/>
          <p:cNvSpPr txBox="1">
            <a:spLocks/>
          </p:cNvSpPr>
          <p:nvPr/>
        </p:nvSpPr>
        <p:spPr>
          <a:xfrm>
            <a:off x="1627115" y="314045"/>
            <a:ext cx="7772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en-US" altLang="en-US" sz="4000" b="1" dirty="0" smtClean="0">
                <a:solidFill>
                  <a:srgbClr val="333399"/>
                </a:solidFill>
                <a:latin typeface="Arial" panose="020B0604020202020204" pitchFamily="34" charset="0"/>
                <a:cs typeface="Arial" panose="020B0604020202020204" pitchFamily="34" charset="0"/>
              </a:rPr>
              <a:t>Critical Ecosystem Services</a:t>
            </a:r>
            <a:endParaRPr lang="en-US" altLang="en-US" sz="4000" b="1" dirty="0">
              <a:solidFill>
                <a:srgbClr val="333399"/>
              </a:solidFill>
              <a:latin typeface="Arial" panose="020B0604020202020204" pitchFamily="34" charset="0"/>
              <a:cs typeface="Arial" panose="020B0604020202020204" pitchFamily="34" charset="0"/>
            </a:endParaRPr>
          </a:p>
        </p:txBody>
      </p:sp>
      <p:sp>
        <p:nvSpPr>
          <p:cNvPr id="2" name="Oval 1"/>
          <p:cNvSpPr/>
          <p:nvPr/>
        </p:nvSpPr>
        <p:spPr>
          <a:xfrm>
            <a:off x="1735757" y="4065007"/>
            <a:ext cx="8371703" cy="793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7860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9" y="793454"/>
            <a:ext cx="8001000" cy="6000750"/>
          </a:xfrm>
          <a:prstGeom prst="rect">
            <a:avLst/>
          </a:prstGeom>
        </p:spPr>
      </p:pic>
      <p:sp>
        <p:nvSpPr>
          <p:cNvPr id="90114" name="Rectangle 2"/>
          <p:cNvSpPr>
            <a:spLocks noGrp="1" noChangeArrowheads="1"/>
          </p:cNvSpPr>
          <p:nvPr>
            <p:ph type="title" idx="4294967295"/>
          </p:nvPr>
        </p:nvSpPr>
        <p:spPr>
          <a:xfrm>
            <a:off x="1149789" y="228600"/>
            <a:ext cx="10364877" cy="666273"/>
          </a:xfrm>
        </p:spPr>
        <p:txBody>
          <a:bodyPr/>
          <a:lstStyle/>
          <a:p>
            <a:pPr eaLnBrk="1" hangingPunct="1"/>
            <a:r>
              <a:rPr lang="en-US" altLang="en-US" dirty="0" smtClean="0"/>
              <a:t>Emerging Diseases: </a:t>
            </a:r>
            <a:r>
              <a:rPr lang="en-US" altLang="en-US" dirty="0" err="1" smtClean="0"/>
              <a:t>Nipah</a:t>
            </a:r>
            <a:endParaRPr lang="en-US" altLang="en-US" dirty="0" smtClean="0"/>
          </a:p>
        </p:txBody>
      </p:sp>
      <p:pic>
        <p:nvPicPr>
          <p:cNvPr id="4" name="Picture 3"/>
          <p:cNvPicPr>
            <a:picLocks noChangeAspect="1"/>
          </p:cNvPicPr>
          <p:nvPr/>
        </p:nvPicPr>
        <p:blipFill>
          <a:blip r:embed="rId4"/>
          <a:stretch>
            <a:fillRect/>
          </a:stretch>
        </p:blipFill>
        <p:spPr>
          <a:xfrm>
            <a:off x="8139223" y="2911585"/>
            <a:ext cx="3992304" cy="2800755"/>
          </a:xfrm>
          <a:prstGeom prst="rect">
            <a:avLst/>
          </a:prstGeom>
        </p:spPr>
      </p:pic>
    </p:spTree>
    <p:extLst>
      <p:ext uri="{BB962C8B-B14F-4D97-AF65-F5344CB8AC3E}">
        <p14:creationId xmlns:p14="http://schemas.microsoft.com/office/powerpoint/2010/main" val="13321913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sz="half" idx="4294967295"/>
          </p:nvPr>
        </p:nvSpPr>
        <p:spPr>
          <a:xfrm>
            <a:off x="98255" y="1963387"/>
            <a:ext cx="5872240" cy="3582519"/>
          </a:xfrm>
        </p:spPr>
        <p:txBody>
          <a:bodyPr/>
          <a:lstStyle/>
          <a:p>
            <a:r>
              <a:rPr lang="en-US" sz="2800" dirty="0" smtClean="0"/>
              <a:t>Massive forest fires in 1997-1998 in SE Asia </a:t>
            </a:r>
            <a:r>
              <a:rPr lang="en-US" sz="2800" dirty="0" smtClean="0">
                <a:sym typeface="Wingdings" panose="05000000000000000000" pitchFamily="2" charset="2"/>
              </a:rPr>
              <a:t> forest destruction and smoke  forced fruit bats to feed on fruiting orchards, mainly mangoes  pigs were farmed among the fruiting trees and ate mangoes from the ground  bats are hosts to </a:t>
            </a:r>
            <a:r>
              <a:rPr lang="en-US" sz="2800" dirty="0" err="1" smtClean="0">
                <a:sym typeface="Wingdings" panose="05000000000000000000" pitchFamily="2" charset="2"/>
              </a:rPr>
              <a:t>Nipah</a:t>
            </a:r>
            <a:r>
              <a:rPr lang="en-US" sz="2800" dirty="0" smtClean="0">
                <a:sym typeface="Wingdings" panose="05000000000000000000" pitchFamily="2" charset="2"/>
              </a:rPr>
              <a:t> virus  passed to pigs  passed to people (</a:t>
            </a:r>
            <a:r>
              <a:rPr lang="en-US" sz="2800" dirty="0" err="1" smtClean="0">
                <a:sym typeface="Wingdings" panose="05000000000000000000" pitchFamily="2" charset="2"/>
              </a:rPr>
              <a:t>Chivian</a:t>
            </a:r>
            <a:r>
              <a:rPr lang="en-US" sz="2800" dirty="0" smtClean="0">
                <a:sym typeface="Wingdings" panose="05000000000000000000" pitchFamily="2" charset="2"/>
              </a:rPr>
              <a:t>, 2002)</a:t>
            </a:r>
            <a:endParaRPr lang="en-US" sz="2800" dirty="0" smtClean="0"/>
          </a:p>
        </p:txBody>
      </p:sp>
      <p:sp>
        <p:nvSpPr>
          <p:cNvPr id="5" name="Rectangle 2"/>
          <p:cNvSpPr txBox="1">
            <a:spLocks noChangeArrowheads="1"/>
          </p:cNvSpPr>
          <p:nvPr/>
        </p:nvSpPr>
        <p:spPr bwMode="auto">
          <a:xfrm>
            <a:off x="98255" y="136564"/>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a:t>
            </a:r>
            <a:r>
              <a:rPr lang="en-US" altLang="en-US" kern="0" dirty="0" err="1" smtClean="0"/>
              <a:t>Nipah</a:t>
            </a:r>
            <a:endParaRPr lang="en-US" altLang="en-US" kern="0" dirty="0" smtClean="0"/>
          </a:p>
        </p:txBody>
      </p:sp>
      <p:pic>
        <p:nvPicPr>
          <p:cNvPr id="2" name="Picture 1"/>
          <p:cNvPicPr>
            <a:picLocks noChangeAspect="1"/>
          </p:cNvPicPr>
          <p:nvPr/>
        </p:nvPicPr>
        <p:blipFill>
          <a:blip r:embed="rId3"/>
          <a:stretch>
            <a:fillRect/>
          </a:stretch>
        </p:blipFill>
        <p:spPr>
          <a:xfrm>
            <a:off x="7034306" y="57640"/>
            <a:ext cx="5157694" cy="3202762"/>
          </a:xfrm>
          <a:prstGeom prst="rect">
            <a:avLst/>
          </a:prstGeom>
        </p:spPr>
      </p:pic>
      <p:pic>
        <p:nvPicPr>
          <p:cNvPr id="3" name="Picture 2"/>
          <p:cNvPicPr>
            <a:picLocks noChangeAspect="1"/>
          </p:cNvPicPr>
          <p:nvPr/>
        </p:nvPicPr>
        <p:blipFill>
          <a:blip r:embed="rId4"/>
          <a:stretch>
            <a:fillRect/>
          </a:stretch>
        </p:blipFill>
        <p:spPr>
          <a:xfrm>
            <a:off x="6286500" y="2901577"/>
            <a:ext cx="5905500" cy="3956423"/>
          </a:xfrm>
          <a:prstGeom prst="rect">
            <a:avLst/>
          </a:prstGeom>
        </p:spPr>
      </p:pic>
    </p:spTree>
    <p:extLst>
      <p:ext uri="{BB962C8B-B14F-4D97-AF65-F5344CB8AC3E}">
        <p14:creationId xmlns:p14="http://schemas.microsoft.com/office/powerpoint/2010/main" val="40684479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222" y="0"/>
            <a:ext cx="3030071" cy="3963333"/>
          </a:xfrm>
          <a:prstGeom prst="rect">
            <a:avLst/>
          </a:prstGeom>
        </p:spPr>
      </p:pic>
      <p:sp>
        <p:nvSpPr>
          <p:cNvPr id="6" name="Rectangle 2"/>
          <p:cNvSpPr txBox="1">
            <a:spLocks noChangeArrowheads="1"/>
          </p:cNvSpPr>
          <p:nvPr/>
        </p:nvSpPr>
        <p:spPr bwMode="auto">
          <a:xfrm>
            <a:off x="272731" y="224518"/>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SARS</a:t>
            </a:r>
          </a:p>
        </p:txBody>
      </p:sp>
      <p:pic>
        <p:nvPicPr>
          <p:cNvPr id="3" name="Picture 2"/>
          <p:cNvPicPr>
            <a:picLocks noChangeAspect="1"/>
          </p:cNvPicPr>
          <p:nvPr/>
        </p:nvPicPr>
        <p:blipFill>
          <a:blip r:embed="rId4"/>
          <a:stretch>
            <a:fillRect/>
          </a:stretch>
        </p:blipFill>
        <p:spPr>
          <a:xfrm>
            <a:off x="7166814" y="3657600"/>
            <a:ext cx="5025185" cy="3072542"/>
          </a:xfrm>
          <a:prstGeom prst="rect">
            <a:avLst/>
          </a:prstGeom>
        </p:spPr>
      </p:pic>
      <p:pic>
        <p:nvPicPr>
          <p:cNvPr id="4" name="Picture 3"/>
          <p:cNvPicPr>
            <a:picLocks noChangeAspect="1"/>
          </p:cNvPicPr>
          <p:nvPr/>
        </p:nvPicPr>
        <p:blipFill>
          <a:blip r:embed="rId5"/>
          <a:stretch>
            <a:fillRect/>
          </a:stretch>
        </p:blipFill>
        <p:spPr>
          <a:xfrm>
            <a:off x="272731" y="1506257"/>
            <a:ext cx="6173280" cy="4368614"/>
          </a:xfrm>
          <a:prstGeom prst="rect">
            <a:avLst/>
          </a:prstGeom>
        </p:spPr>
      </p:pic>
    </p:spTree>
    <p:extLst>
      <p:ext uri="{BB962C8B-B14F-4D97-AF65-F5344CB8AC3E}">
        <p14:creationId xmlns:p14="http://schemas.microsoft.com/office/powerpoint/2010/main" val="13234377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08706" y="234576"/>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SARS</a:t>
            </a:r>
          </a:p>
        </p:txBody>
      </p:sp>
      <p:pic>
        <p:nvPicPr>
          <p:cNvPr id="4" name="Picture 3"/>
          <p:cNvPicPr>
            <a:picLocks noChangeAspect="1"/>
          </p:cNvPicPr>
          <p:nvPr/>
        </p:nvPicPr>
        <p:blipFill>
          <a:blip r:embed="rId2"/>
          <a:stretch>
            <a:fillRect/>
          </a:stretch>
        </p:blipFill>
        <p:spPr>
          <a:xfrm>
            <a:off x="7409200" y="718048"/>
            <a:ext cx="4596034" cy="3000189"/>
          </a:xfrm>
          <a:prstGeom prst="rect">
            <a:avLst/>
          </a:prstGeom>
        </p:spPr>
      </p:pic>
      <p:pic>
        <p:nvPicPr>
          <p:cNvPr id="6" name="Picture 5"/>
          <p:cNvPicPr>
            <a:picLocks noChangeAspect="1"/>
          </p:cNvPicPr>
          <p:nvPr/>
        </p:nvPicPr>
        <p:blipFill>
          <a:blip r:embed="rId3"/>
          <a:stretch>
            <a:fillRect/>
          </a:stretch>
        </p:blipFill>
        <p:spPr>
          <a:xfrm>
            <a:off x="4091517" y="3356991"/>
            <a:ext cx="4481419" cy="3306586"/>
          </a:xfrm>
          <a:prstGeom prst="rect">
            <a:avLst/>
          </a:prstGeom>
        </p:spPr>
      </p:pic>
      <p:sp>
        <p:nvSpPr>
          <p:cNvPr id="7" name="TextBox 6"/>
          <p:cNvSpPr txBox="1"/>
          <p:nvPr/>
        </p:nvSpPr>
        <p:spPr>
          <a:xfrm>
            <a:off x="558955" y="1110222"/>
            <a:ext cx="5773271" cy="2246769"/>
          </a:xfrm>
          <a:prstGeom prst="rect">
            <a:avLst/>
          </a:prstGeom>
          <a:noFill/>
        </p:spPr>
        <p:txBody>
          <a:bodyPr wrap="square" rtlCol="0">
            <a:spAutoFit/>
          </a:bodyPr>
          <a:lstStyle/>
          <a:p>
            <a:r>
              <a:rPr lang="en-US" sz="2800" dirty="0" smtClean="0"/>
              <a:t>Fruit bats are native hosts </a:t>
            </a:r>
            <a:r>
              <a:rPr lang="en-US" sz="2800" dirty="0" smtClean="0">
                <a:sym typeface="Wingdings" panose="05000000000000000000" pitchFamily="2" charset="2"/>
              </a:rPr>
              <a:t> partially eaten fruits  wild </a:t>
            </a:r>
            <a:r>
              <a:rPr lang="en-US" sz="2800" dirty="0" err="1" smtClean="0">
                <a:sym typeface="Wingdings" panose="05000000000000000000" pitchFamily="2" charset="2"/>
              </a:rPr>
              <a:t>frugivorous</a:t>
            </a:r>
            <a:r>
              <a:rPr lang="en-US" sz="2800" dirty="0" smtClean="0">
                <a:sym typeface="Wingdings" panose="05000000000000000000" pitchFamily="2" charset="2"/>
              </a:rPr>
              <a:t> animals, like civets and raccoon dogs  passed to other animals in wildlife market  people eat wild animals</a:t>
            </a:r>
            <a:endParaRPr lang="en-US" sz="2800" dirty="0"/>
          </a:p>
        </p:txBody>
      </p:sp>
    </p:spTree>
    <p:extLst>
      <p:ext uri="{BB962C8B-B14F-4D97-AF65-F5344CB8AC3E}">
        <p14:creationId xmlns:p14="http://schemas.microsoft.com/office/powerpoint/2010/main" val="2392103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32227" y="894873"/>
            <a:ext cx="5631656" cy="5715000"/>
          </a:xfrm>
          <a:prstGeom prst="rect">
            <a:avLst/>
          </a:prstGeom>
        </p:spPr>
      </p:pic>
      <p:sp>
        <p:nvSpPr>
          <p:cNvPr id="4" name="Rectangle 2"/>
          <p:cNvSpPr txBox="1">
            <a:spLocks noChangeArrowheads="1"/>
          </p:cNvSpPr>
          <p:nvPr/>
        </p:nvSpPr>
        <p:spPr bwMode="auto">
          <a:xfrm>
            <a:off x="1149789" y="228600"/>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Avian Flu</a:t>
            </a:r>
          </a:p>
        </p:txBody>
      </p:sp>
      <p:sp>
        <p:nvSpPr>
          <p:cNvPr id="5" name="TextBox 4"/>
          <p:cNvSpPr txBox="1"/>
          <p:nvPr/>
        </p:nvSpPr>
        <p:spPr>
          <a:xfrm>
            <a:off x="561789" y="1422400"/>
            <a:ext cx="4285130" cy="1384995"/>
          </a:xfrm>
          <a:prstGeom prst="rect">
            <a:avLst/>
          </a:prstGeom>
          <a:noFill/>
        </p:spPr>
        <p:txBody>
          <a:bodyPr wrap="square" rtlCol="0">
            <a:spAutoFit/>
          </a:bodyPr>
          <a:lstStyle/>
          <a:p>
            <a:r>
              <a:rPr lang="en-US" sz="2800" dirty="0"/>
              <a:t> </a:t>
            </a:r>
            <a:r>
              <a:rPr lang="en-US" sz="2800" dirty="0" smtClean="0"/>
              <a:t>WHO data </a:t>
            </a:r>
            <a:r>
              <a:rPr lang="en-US" sz="2800" dirty="0"/>
              <a:t>indicate 60% of cases classified as H5N1 resulted in death</a:t>
            </a:r>
          </a:p>
        </p:txBody>
      </p:sp>
    </p:spTree>
    <p:extLst>
      <p:ext uri="{BB962C8B-B14F-4D97-AF65-F5344CB8AC3E}">
        <p14:creationId xmlns:p14="http://schemas.microsoft.com/office/powerpoint/2010/main" val="115253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9789" y="228600"/>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Swine Flu</a:t>
            </a:r>
          </a:p>
        </p:txBody>
      </p:sp>
      <p:pic>
        <p:nvPicPr>
          <p:cNvPr id="5" name="Picture 4"/>
          <p:cNvPicPr>
            <a:picLocks noChangeAspect="1"/>
          </p:cNvPicPr>
          <p:nvPr/>
        </p:nvPicPr>
        <p:blipFill>
          <a:blip r:embed="rId2"/>
          <a:stretch>
            <a:fillRect/>
          </a:stretch>
        </p:blipFill>
        <p:spPr>
          <a:xfrm>
            <a:off x="2408274" y="3112888"/>
            <a:ext cx="4836339" cy="3631044"/>
          </a:xfrm>
          <a:prstGeom prst="rect">
            <a:avLst/>
          </a:prstGeom>
        </p:spPr>
      </p:pic>
      <p:pic>
        <p:nvPicPr>
          <p:cNvPr id="6" name="Picture 5"/>
          <p:cNvPicPr>
            <a:picLocks noChangeAspect="1"/>
          </p:cNvPicPr>
          <p:nvPr/>
        </p:nvPicPr>
        <p:blipFill>
          <a:blip r:embed="rId3"/>
          <a:stretch>
            <a:fillRect/>
          </a:stretch>
        </p:blipFill>
        <p:spPr>
          <a:xfrm>
            <a:off x="7122339" y="1213697"/>
            <a:ext cx="5069661" cy="3395889"/>
          </a:xfrm>
          <a:prstGeom prst="rect">
            <a:avLst/>
          </a:prstGeom>
        </p:spPr>
      </p:pic>
      <p:sp>
        <p:nvSpPr>
          <p:cNvPr id="7" name="TextBox 6"/>
          <p:cNvSpPr txBox="1"/>
          <p:nvPr/>
        </p:nvSpPr>
        <p:spPr>
          <a:xfrm>
            <a:off x="398722" y="972649"/>
            <a:ext cx="6262577" cy="1569660"/>
          </a:xfrm>
          <a:prstGeom prst="rect">
            <a:avLst/>
          </a:prstGeom>
          <a:noFill/>
        </p:spPr>
        <p:txBody>
          <a:bodyPr wrap="square" rtlCol="0">
            <a:spAutoFit/>
          </a:bodyPr>
          <a:lstStyle/>
          <a:p>
            <a:r>
              <a:rPr lang="en-US" sz="2400" dirty="0" smtClean="0"/>
              <a:t>Declared a pandemic in 2009 </a:t>
            </a:r>
            <a:r>
              <a:rPr lang="en-US" sz="2400" dirty="0" smtClean="0">
                <a:sym typeface="Wingdings" panose="05000000000000000000" pitchFamily="2" charset="2"/>
              </a:rPr>
              <a:t></a:t>
            </a:r>
            <a:r>
              <a:rPr lang="en-US" sz="2400" dirty="0"/>
              <a:t>May 30, </a:t>
            </a:r>
            <a:r>
              <a:rPr lang="en-US" sz="2400" dirty="0" smtClean="0"/>
              <a:t>2010 more </a:t>
            </a:r>
            <a:r>
              <a:rPr lang="en-US" sz="2400" dirty="0"/>
              <a:t>than 214 countries and overseas territories </a:t>
            </a:r>
            <a:r>
              <a:rPr lang="en-US" sz="2400" dirty="0" smtClean="0"/>
              <a:t>have confirmed </a:t>
            </a:r>
            <a:r>
              <a:rPr lang="en-US" sz="2400" dirty="0"/>
              <a:t>cases </a:t>
            </a:r>
            <a:r>
              <a:rPr lang="en-US" sz="2400" dirty="0" smtClean="0"/>
              <a:t>and over </a:t>
            </a:r>
            <a:r>
              <a:rPr lang="en-US" sz="2400" dirty="0"/>
              <a:t>18,138 deaths</a:t>
            </a:r>
            <a:r>
              <a:rPr lang="en-US" sz="2400" dirty="0" smtClean="0">
                <a:sym typeface="Wingdings" panose="05000000000000000000" pitchFamily="2" charset="2"/>
              </a:rPr>
              <a:t> (WHO)  vaccination in 2010</a:t>
            </a:r>
            <a:endParaRPr lang="en-US" sz="2400" dirty="0"/>
          </a:p>
        </p:txBody>
      </p:sp>
    </p:spTree>
    <p:extLst>
      <p:ext uri="{BB962C8B-B14F-4D97-AF65-F5344CB8AC3E}">
        <p14:creationId xmlns:p14="http://schemas.microsoft.com/office/powerpoint/2010/main" val="65530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58058" y="335792"/>
            <a:ext cx="6084530" cy="6399690"/>
          </a:xfrm>
          <a:prstGeom prst="rect">
            <a:avLst/>
          </a:prstGeom>
        </p:spPr>
      </p:pic>
      <p:sp>
        <p:nvSpPr>
          <p:cNvPr id="3" name="Rectangle 2"/>
          <p:cNvSpPr txBox="1">
            <a:spLocks noChangeArrowheads="1"/>
          </p:cNvSpPr>
          <p:nvPr/>
        </p:nvSpPr>
        <p:spPr bwMode="auto">
          <a:xfrm>
            <a:off x="1149789" y="228600"/>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Zoonotic Diseases</a:t>
            </a:r>
          </a:p>
        </p:txBody>
      </p:sp>
      <p:sp>
        <p:nvSpPr>
          <p:cNvPr id="4" name="TextBox 3"/>
          <p:cNvSpPr txBox="1"/>
          <p:nvPr/>
        </p:nvSpPr>
        <p:spPr>
          <a:xfrm>
            <a:off x="469791" y="1273479"/>
            <a:ext cx="5343406"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T</a:t>
            </a:r>
            <a:r>
              <a:rPr lang="en-US" sz="2400" dirty="0" smtClean="0"/>
              <a:t>ropical </a:t>
            </a:r>
            <a:r>
              <a:rPr lang="en-US" sz="2400" dirty="0"/>
              <a:t>deforestation, combined with</a:t>
            </a:r>
          </a:p>
          <a:p>
            <a:r>
              <a:rPr lang="en-US" sz="2400" dirty="0"/>
              <a:t>climate change, human migration, </a:t>
            </a:r>
            <a:r>
              <a:rPr lang="en-US" sz="2400" dirty="0" smtClean="0"/>
              <a:t> agricultural intensification</a:t>
            </a:r>
            <a:r>
              <a:rPr lang="en-US" sz="2400" dirty="0"/>
              <a:t>, and animal trafficking create </a:t>
            </a:r>
            <a:r>
              <a:rPr lang="en-US" sz="2400" dirty="0" smtClean="0"/>
              <a:t>the perfect </a:t>
            </a:r>
            <a:r>
              <a:rPr lang="en-US" sz="2400" dirty="0"/>
              <a:t>storm for the emergence of new </a:t>
            </a:r>
            <a:r>
              <a:rPr lang="en-US" sz="2400" dirty="0" smtClean="0"/>
              <a:t>diseases as </a:t>
            </a:r>
            <a:r>
              <a:rPr lang="en-US" sz="2400" dirty="0"/>
              <a:t>well as the resurgence of old ones. </a:t>
            </a:r>
            <a:endParaRPr lang="en-US" sz="2400" dirty="0" smtClean="0"/>
          </a:p>
          <a:p>
            <a:endParaRPr lang="en-US" sz="2400" dirty="0" smtClean="0"/>
          </a:p>
          <a:p>
            <a:pPr marL="342900" indent="-342900">
              <a:buFont typeface="Arial" panose="020B0604020202020204" pitchFamily="34" charset="0"/>
              <a:buChar char="•"/>
            </a:pPr>
            <a:r>
              <a:rPr lang="en-US" sz="2400" dirty="0" smtClean="0"/>
              <a:t>In </a:t>
            </a:r>
            <a:r>
              <a:rPr lang="en-US" sz="2400" dirty="0"/>
              <a:t>the face </a:t>
            </a:r>
            <a:r>
              <a:rPr lang="en-US" sz="2400" dirty="0" smtClean="0"/>
              <a:t>of rapid </a:t>
            </a:r>
            <a:r>
              <a:rPr lang="en-US" sz="2400" dirty="0"/>
              <a:t>global </a:t>
            </a:r>
            <a:r>
              <a:rPr lang="en-US" sz="2400" dirty="0" smtClean="0"/>
              <a:t>change, ecologically </a:t>
            </a:r>
            <a:r>
              <a:rPr lang="en-US" sz="2400" dirty="0"/>
              <a:t>intact and relatively</a:t>
            </a:r>
          </a:p>
          <a:p>
            <a:r>
              <a:rPr lang="en-US" sz="2400" dirty="0"/>
              <a:t>stable communities may be our best </a:t>
            </a:r>
            <a:r>
              <a:rPr lang="en-US" sz="2400" dirty="0" smtClean="0"/>
              <a:t>weapon against </a:t>
            </a:r>
            <a:r>
              <a:rPr lang="en-US" sz="2400" dirty="0"/>
              <a:t>the emergence of new diseases.</a:t>
            </a:r>
          </a:p>
        </p:txBody>
      </p:sp>
    </p:spTree>
    <p:extLst>
      <p:ext uri="{BB962C8B-B14F-4D97-AF65-F5344CB8AC3E}">
        <p14:creationId xmlns:p14="http://schemas.microsoft.com/office/powerpoint/2010/main" val="3308610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722314"/>
          </a:xfrm>
        </p:spPr>
        <p:txBody>
          <a:bodyPr/>
          <a:lstStyle/>
          <a:p>
            <a:pPr eaLnBrk="1" hangingPunct="1"/>
            <a:r>
              <a:rPr lang="en-US" altLang="en-US" dirty="0" smtClean="0"/>
              <a:t>Biodiversity and Ecosystem Function</a:t>
            </a:r>
          </a:p>
        </p:txBody>
      </p:sp>
      <p:sp>
        <p:nvSpPr>
          <p:cNvPr id="90115" name="Rectangle 3"/>
          <p:cNvSpPr>
            <a:spLocks noGrp="1" noChangeArrowheads="1"/>
          </p:cNvSpPr>
          <p:nvPr>
            <p:ph type="body" sz="half" idx="4294967295"/>
          </p:nvPr>
        </p:nvSpPr>
        <p:spPr>
          <a:xfrm>
            <a:off x="480839" y="1141145"/>
            <a:ext cx="11071382" cy="2806922"/>
          </a:xfrm>
        </p:spPr>
        <p:txBody>
          <a:bodyPr/>
          <a:lstStyle/>
          <a:p>
            <a:pPr eaLnBrk="1" hangingPunct="1">
              <a:lnSpc>
                <a:spcPct val="95000"/>
              </a:lnSpc>
              <a:spcBef>
                <a:spcPct val="10000"/>
              </a:spcBef>
              <a:spcAft>
                <a:spcPct val="10000"/>
              </a:spcAft>
            </a:pPr>
            <a:r>
              <a:rPr lang="en-US" altLang="en-US" sz="2400" dirty="0" smtClean="0"/>
              <a:t>Increased biodiversity improves </a:t>
            </a:r>
            <a:r>
              <a:rPr lang="en-US" altLang="en-US" sz="2400" dirty="0"/>
              <a:t>ecosystem functioning </a:t>
            </a:r>
            <a:r>
              <a:rPr lang="en-US" altLang="en-US" sz="2400" dirty="0" smtClean="0"/>
              <a:t>in plant </a:t>
            </a:r>
            <a:r>
              <a:rPr lang="en-US" altLang="en-US" sz="2400" dirty="0"/>
              <a:t>communities (</a:t>
            </a:r>
            <a:r>
              <a:rPr lang="en-US" altLang="en-US" sz="2400" dirty="0" err="1"/>
              <a:t>Naeem</a:t>
            </a:r>
            <a:r>
              <a:rPr lang="en-US" altLang="en-US" sz="2400" dirty="0"/>
              <a:t> and Li 1997; </a:t>
            </a:r>
            <a:r>
              <a:rPr lang="en-US" altLang="en-US" sz="2400" dirty="0" err="1" smtClean="0"/>
              <a:t>Tilman</a:t>
            </a:r>
            <a:r>
              <a:rPr lang="en-US" altLang="en-US" sz="2400" dirty="0" smtClean="0"/>
              <a:t> 1997)</a:t>
            </a:r>
            <a:r>
              <a:rPr lang="en-US" altLang="en-US" sz="2400" dirty="0" smtClean="0">
                <a:sym typeface="Wingdings" panose="05000000000000000000" pitchFamily="2" charset="2"/>
              </a:rPr>
              <a:t></a:t>
            </a:r>
            <a:r>
              <a:rPr lang="en-US" altLang="en-US" sz="2400" dirty="0" smtClean="0"/>
              <a:t> different </a:t>
            </a:r>
            <a:r>
              <a:rPr lang="en-US" altLang="en-US" sz="2400" dirty="0"/>
              <a:t>plant species capture </a:t>
            </a:r>
            <a:r>
              <a:rPr lang="en-US" altLang="en-US" sz="2400" dirty="0" smtClean="0"/>
              <a:t>different resources</a:t>
            </a:r>
            <a:r>
              <a:rPr lang="en-US" altLang="en-US" sz="2400" dirty="0"/>
              <a:t>, leading to </a:t>
            </a:r>
            <a:r>
              <a:rPr lang="en-US" altLang="en-US" sz="2400" u="sng" dirty="0"/>
              <a:t>greater efficiency </a:t>
            </a:r>
            <a:r>
              <a:rPr lang="en-US" altLang="en-US" sz="2400" dirty="0"/>
              <a:t>and </a:t>
            </a:r>
            <a:r>
              <a:rPr lang="en-US" altLang="en-US" sz="2400" u="sng" dirty="0" smtClean="0"/>
              <a:t>higher productivity </a:t>
            </a:r>
            <a:r>
              <a:rPr lang="en-US" altLang="en-US" sz="2400" dirty="0"/>
              <a:t>(</a:t>
            </a:r>
            <a:r>
              <a:rPr lang="en-US" altLang="en-US" sz="2400" dirty="0" err="1"/>
              <a:t>Tilman</a:t>
            </a:r>
            <a:r>
              <a:rPr lang="en-US" altLang="en-US" sz="2400" dirty="0"/>
              <a:t> et al. 1996</a:t>
            </a:r>
            <a:r>
              <a:rPr lang="en-US" altLang="en-US" sz="2400" dirty="0" smtClean="0"/>
              <a:t>).</a:t>
            </a:r>
          </a:p>
          <a:p>
            <a:r>
              <a:rPr lang="en-US" sz="2400" dirty="0"/>
              <a:t>More </a:t>
            </a:r>
            <a:r>
              <a:rPr lang="en-US" sz="2400" dirty="0" smtClean="0"/>
              <a:t>biodiverse ecosystems </a:t>
            </a:r>
            <a:r>
              <a:rPr lang="en-US" sz="2400" dirty="0"/>
              <a:t>are </a:t>
            </a:r>
            <a:r>
              <a:rPr lang="en-US" sz="2400" dirty="0" smtClean="0"/>
              <a:t>likely </a:t>
            </a:r>
            <a:r>
              <a:rPr lang="en-US" sz="2400" dirty="0"/>
              <a:t>to be more stable </a:t>
            </a:r>
            <a:r>
              <a:rPr lang="en-US" sz="2400" dirty="0" smtClean="0"/>
              <a:t>and more </a:t>
            </a:r>
            <a:r>
              <a:rPr lang="en-US" sz="2400" dirty="0"/>
              <a:t>efficient due to the presence of more </a:t>
            </a:r>
            <a:r>
              <a:rPr lang="en-US" sz="2400" u="sng" dirty="0" smtClean="0"/>
              <a:t>pathways for </a:t>
            </a:r>
            <a:r>
              <a:rPr lang="en-US" sz="2400" u="sng" dirty="0"/>
              <a:t>energy flow and nutrient </a:t>
            </a:r>
            <a:r>
              <a:rPr lang="en-US" sz="2400" u="sng" dirty="0" smtClean="0"/>
              <a:t>recycling</a:t>
            </a:r>
            <a:r>
              <a:rPr lang="en-US" sz="2400" dirty="0" smtClean="0"/>
              <a:t>.</a:t>
            </a:r>
          </a:p>
          <a:p>
            <a:r>
              <a:rPr lang="en-US" sz="2400" dirty="0" smtClean="0"/>
              <a:t>Diversity is </a:t>
            </a:r>
            <a:r>
              <a:rPr lang="en-US" sz="2400" dirty="0"/>
              <a:t>thought to stabilize overall </a:t>
            </a:r>
            <a:r>
              <a:rPr lang="en-US" sz="2400" dirty="0" smtClean="0"/>
              <a:t>ecosystem functioning </a:t>
            </a:r>
            <a:r>
              <a:rPr lang="en-US" sz="2400" dirty="0"/>
              <a:t>(Chapin et al. 2000; </a:t>
            </a:r>
            <a:r>
              <a:rPr lang="en-US" sz="2400" dirty="0" err="1"/>
              <a:t>Tilman</a:t>
            </a:r>
            <a:r>
              <a:rPr lang="en-US" sz="2400" dirty="0"/>
              <a:t> 1996) </a:t>
            </a:r>
            <a:r>
              <a:rPr lang="en-US" sz="2400" dirty="0" smtClean="0"/>
              <a:t>and make </a:t>
            </a:r>
            <a:r>
              <a:rPr lang="en-US" sz="2400" dirty="0"/>
              <a:t>the ecosystem </a:t>
            </a:r>
            <a:r>
              <a:rPr lang="en-US" sz="2400" u="sng" dirty="0"/>
              <a:t>more resistant to </a:t>
            </a:r>
            <a:r>
              <a:rPr lang="en-US" sz="2400" u="sng" dirty="0" smtClean="0"/>
              <a:t>perturbations </a:t>
            </a:r>
            <a:r>
              <a:rPr lang="en-US" sz="2400" dirty="0" smtClean="0"/>
              <a:t>(</a:t>
            </a:r>
            <a:r>
              <a:rPr lang="en-US" sz="2400" dirty="0" err="1" smtClean="0"/>
              <a:t>Pimm</a:t>
            </a:r>
            <a:r>
              <a:rPr lang="en-US" sz="2400" dirty="0" smtClean="0"/>
              <a:t> </a:t>
            </a:r>
            <a:r>
              <a:rPr lang="en-US" sz="2400" dirty="0"/>
              <a:t>1984).</a:t>
            </a:r>
            <a:endParaRPr lang="en-US" altLang="en-US" sz="2400" dirty="0"/>
          </a:p>
        </p:txBody>
      </p:sp>
      <p:pic>
        <p:nvPicPr>
          <p:cNvPr id="7" name="Picture 6"/>
          <p:cNvPicPr>
            <a:picLocks noChangeAspect="1"/>
          </p:cNvPicPr>
          <p:nvPr/>
        </p:nvPicPr>
        <p:blipFill>
          <a:blip r:embed="rId3"/>
          <a:stretch>
            <a:fillRect/>
          </a:stretch>
        </p:blipFill>
        <p:spPr>
          <a:xfrm>
            <a:off x="2888054" y="4299446"/>
            <a:ext cx="6151239" cy="2486126"/>
          </a:xfrm>
          <a:prstGeom prst="rect">
            <a:avLst/>
          </a:prstGeom>
        </p:spPr>
      </p:pic>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539480" cy="947952"/>
          </a:xfrm>
        </p:spPr>
        <p:txBody>
          <a:bodyPr/>
          <a:lstStyle/>
          <a:p>
            <a:r>
              <a:rPr lang="en-US" sz="2800" dirty="0" smtClean="0"/>
              <a:t>Interactions </a:t>
            </a:r>
            <a:r>
              <a:rPr lang="en-US" sz="2800" dirty="0"/>
              <a:t>between Biodiversity, Ecosystem Services, Human Well-being, and Drivers of Change </a:t>
            </a:r>
            <a:endParaRPr lang="en-US" altLang="en-US" sz="2800" dirty="0" smtClean="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886" y="834377"/>
            <a:ext cx="5169528" cy="602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5747" y="2387913"/>
            <a:ext cx="6096000" cy="1569660"/>
          </a:xfrm>
          <a:prstGeom prst="rect">
            <a:avLst/>
          </a:prstGeom>
        </p:spPr>
        <p:txBody>
          <a:bodyPr>
            <a:spAutoFit/>
          </a:bodyPr>
          <a:lstStyle/>
          <a:p>
            <a:r>
              <a:rPr lang="en-US" sz="2400" dirty="0"/>
              <a:t>Biodiversity is </a:t>
            </a:r>
            <a:r>
              <a:rPr lang="en-US" sz="2400" dirty="0" smtClean="0"/>
              <a:t>both, </a:t>
            </a:r>
            <a:r>
              <a:rPr lang="en-US" sz="2400" dirty="0"/>
              <a:t>a </a:t>
            </a:r>
            <a:r>
              <a:rPr lang="en-US" sz="2400" i="1" dirty="0"/>
              <a:t>response</a:t>
            </a:r>
            <a:r>
              <a:rPr lang="en-US" sz="2400" dirty="0"/>
              <a:t> variable affected by global change drivers and a </a:t>
            </a:r>
            <a:r>
              <a:rPr lang="en-US" sz="2400" i="1" dirty="0"/>
              <a:t>factor</a:t>
            </a:r>
            <a:r>
              <a:rPr lang="en-US" sz="2400" dirty="0"/>
              <a:t> modifying ecosystem processes </a:t>
            </a:r>
            <a:r>
              <a:rPr lang="en-US" sz="2400" dirty="0" smtClean="0"/>
              <a:t>&amp; services </a:t>
            </a:r>
            <a:r>
              <a:rPr lang="en-US" sz="2400" dirty="0"/>
              <a:t>and human well-being </a:t>
            </a:r>
          </a:p>
        </p:txBody>
      </p:sp>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sz="half" idx="4294967295"/>
          </p:nvPr>
        </p:nvSpPr>
        <p:spPr>
          <a:xfrm>
            <a:off x="338667" y="1278120"/>
            <a:ext cx="6062133" cy="5299912"/>
          </a:xfrm>
        </p:spPr>
        <p:txBody>
          <a:bodyPr/>
          <a:lstStyle/>
          <a:p>
            <a:pPr eaLnBrk="1" hangingPunct="1">
              <a:lnSpc>
                <a:spcPct val="95000"/>
              </a:lnSpc>
              <a:spcBef>
                <a:spcPct val="10000"/>
              </a:spcBef>
              <a:spcAft>
                <a:spcPct val="10000"/>
              </a:spcAft>
            </a:pPr>
            <a:r>
              <a:rPr lang="en-US" sz="2400" b="1" dirty="0"/>
              <a:t>Changes in biodiversity and in ecosystems are almost always caused by multiple, interacting drivers. </a:t>
            </a:r>
            <a:endParaRPr lang="en-US" sz="2400" b="1" dirty="0" smtClean="0"/>
          </a:p>
          <a:p>
            <a:pPr eaLnBrk="1" hangingPunct="1">
              <a:lnSpc>
                <a:spcPct val="95000"/>
              </a:lnSpc>
              <a:spcBef>
                <a:spcPct val="10000"/>
              </a:spcBef>
              <a:spcAft>
                <a:spcPct val="10000"/>
              </a:spcAft>
            </a:pPr>
            <a:endParaRPr lang="en-US" sz="2400" b="1" dirty="0" smtClean="0"/>
          </a:p>
          <a:p>
            <a:pPr eaLnBrk="1" hangingPunct="1">
              <a:lnSpc>
                <a:spcPct val="95000"/>
              </a:lnSpc>
              <a:spcBef>
                <a:spcPct val="10000"/>
              </a:spcBef>
              <a:spcAft>
                <a:spcPct val="10000"/>
              </a:spcAft>
            </a:pPr>
            <a:r>
              <a:rPr lang="en-US" sz="2400" i="1" dirty="0" smtClean="0"/>
              <a:t>The Living Planet Index </a:t>
            </a:r>
            <a:r>
              <a:rPr lang="en-US" sz="2400" dirty="0"/>
              <a:t>currently incorporates data on the abundance of 555 terrestrial </a:t>
            </a:r>
            <a:r>
              <a:rPr lang="en-US" sz="2400" dirty="0" err="1" smtClean="0"/>
              <a:t>spp</a:t>
            </a:r>
            <a:r>
              <a:rPr lang="en-US" sz="2400" dirty="0" smtClean="0"/>
              <a:t>, </a:t>
            </a:r>
            <a:r>
              <a:rPr lang="en-US" sz="2400" dirty="0"/>
              <a:t>323 freshwater </a:t>
            </a:r>
            <a:r>
              <a:rPr lang="en-US" sz="2400" dirty="0" err="1" smtClean="0"/>
              <a:t>spp</a:t>
            </a:r>
            <a:r>
              <a:rPr lang="en-US" sz="2400" dirty="0" smtClean="0"/>
              <a:t>, </a:t>
            </a:r>
            <a:r>
              <a:rPr lang="en-US" sz="2400" dirty="0"/>
              <a:t>and 267 marine </a:t>
            </a:r>
            <a:r>
              <a:rPr lang="en-US" sz="2400" dirty="0" err="1" smtClean="0"/>
              <a:t>spp</a:t>
            </a:r>
            <a:r>
              <a:rPr lang="en-US" sz="2400" dirty="0" smtClean="0"/>
              <a:t> around </a:t>
            </a:r>
            <a:r>
              <a:rPr lang="en-US" sz="2400" dirty="0"/>
              <a:t>the world. </a:t>
            </a:r>
            <a:endParaRPr lang="en-US" sz="2400" dirty="0" smtClean="0"/>
          </a:p>
          <a:p>
            <a:pPr eaLnBrk="1" hangingPunct="1">
              <a:lnSpc>
                <a:spcPct val="95000"/>
              </a:lnSpc>
              <a:spcBef>
                <a:spcPct val="10000"/>
              </a:spcBef>
              <a:spcAft>
                <a:spcPct val="10000"/>
              </a:spcAft>
            </a:pPr>
            <a:endParaRPr lang="en-US" sz="2400" dirty="0" smtClean="0"/>
          </a:p>
          <a:p>
            <a:pPr eaLnBrk="1" hangingPunct="1">
              <a:lnSpc>
                <a:spcPct val="95000"/>
              </a:lnSpc>
              <a:spcBef>
                <a:spcPct val="10000"/>
              </a:spcBef>
              <a:spcAft>
                <a:spcPct val="10000"/>
              </a:spcAft>
            </a:pPr>
            <a:r>
              <a:rPr lang="en-US" sz="2400" dirty="0" smtClean="0"/>
              <a:t>While </a:t>
            </a:r>
            <a:r>
              <a:rPr lang="en-US" sz="2400" dirty="0"/>
              <a:t>the index fell by some 40% between 1970 and 2000, the terrestrial index fell by about 30%, the freshwater index by about 50%, and the marine index by around 30% over the same period. </a:t>
            </a:r>
            <a:endParaRPr lang="en-US" altLang="en-US" sz="2400" dirty="0"/>
          </a:p>
        </p:txBody>
      </p:sp>
      <p:sp>
        <p:nvSpPr>
          <p:cNvPr id="7" name="Rectangle 2"/>
          <p:cNvSpPr txBox="1">
            <a:spLocks noChangeArrowheads="1"/>
          </p:cNvSpPr>
          <p:nvPr/>
        </p:nvSpPr>
        <p:spPr bwMode="auto">
          <a:xfrm>
            <a:off x="338667" y="228600"/>
            <a:ext cx="11176000"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Main Drivers Impact on Biodiversity</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304" y="1665838"/>
            <a:ext cx="5711696" cy="389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666273"/>
          </a:xfrm>
        </p:spPr>
        <p:txBody>
          <a:bodyPr/>
          <a:lstStyle/>
          <a:p>
            <a:pPr eaLnBrk="1" hangingPunct="1"/>
            <a:r>
              <a:rPr lang="en-US" altLang="en-US" dirty="0" smtClean="0"/>
              <a:t>Main Drivers Impact on Biodiversity</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526" y="968721"/>
            <a:ext cx="6232428" cy="578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3593" y="1590840"/>
            <a:ext cx="4490518" cy="954107"/>
          </a:xfrm>
          <a:prstGeom prst="rect">
            <a:avLst/>
          </a:prstGeom>
          <a:noFill/>
        </p:spPr>
        <p:txBody>
          <a:bodyPr wrap="square" rtlCol="0">
            <a:spAutoFit/>
          </a:bodyPr>
          <a:lstStyle/>
          <a:p>
            <a:r>
              <a:rPr lang="en-US" sz="2800" dirty="0" smtClean="0"/>
              <a:t>Causes for biodiversity lost are changing</a:t>
            </a:r>
            <a:endParaRPr lang="en-US" sz="2800" dirty="0"/>
          </a:p>
        </p:txBody>
      </p:sp>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29613" y="129012"/>
            <a:ext cx="11176000" cy="666273"/>
          </a:xfrm>
        </p:spPr>
        <p:txBody>
          <a:bodyPr/>
          <a:lstStyle/>
          <a:p>
            <a:pPr eaLnBrk="1" hangingPunct="1"/>
            <a:r>
              <a:rPr lang="en-US" altLang="en-US" dirty="0" smtClean="0"/>
              <a:t>Climate Change impact on Biodiversity</a:t>
            </a:r>
          </a:p>
        </p:txBody>
      </p:sp>
      <p:sp>
        <p:nvSpPr>
          <p:cNvPr id="90115" name="Rectangle 3"/>
          <p:cNvSpPr>
            <a:spLocks noGrp="1" noChangeArrowheads="1"/>
          </p:cNvSpPr>
          <p:nvPr>
            <p:ph type="body" sz="half" idx="4294967295"/>
          </p:nvPr>
        </p:nvSpPr>
        <p:spPr>
          <a:xfrm>
            <a:off x="241593" y="981415"/>
            <a:ext cx="11352040" cy="5816977"/>
          </a:xfrm>
        </p:spPr>
        <p:txBody>
          <a:bodyPr/>
          <a:lstStyle/>
          <a:p>
            <a:r>
              <a:rPr lang="en-US" sz="2400" dirty="0"/>
              <a:t>Climate change is projected to </a:t>
            </a:r>
            <a:r>
              <a:rPr lang="en-US" sz="2400" u="sng" dirty="0"/>
              <a:t>exacerbate the loss of biodiversity and increase the risk of extinction </a:t>
            </a:r>
            <a:r>
              <a:rPr lang="en-US" sz="2400" dirty="0"/>
              <a:t>for many species, especially those already at risk due to factors such as low population numbers, restricted or patchy habitats, and limited climatic ranges (medium to high certainty).</a:t>
            </a:r>
          </a:p>
          <a:p>
            <a:r>
              <a:rPr lang="en-US" sz="2400" dirty="0" smtClean="0"/>
              <a:t>Water </a:t>
            </a:r>
            <a:r>
              <a:rPr lang="en-US" sz="2400" dirty="0"/>
              <a:t>availability and quality are projected to </a:t>
            </a:r>
            <a:r>
              <a:rPr lang="en-US" sz="2400" u="sng" dirty="0"/>
              <a:t>decrease in many arid and semiarid regions </a:t>
            </a:r>
            <a:r>
              <a:rPr lang="en-US" sz="2400" dirty="0"/>
              <a:t>(high certainty).</a:t>
            </a:r>
          </a:p>
          <a:p>
            <a:r>
              <a:rPr lang="en-US" sz="2400" dirty="0" smtClean="0"/>
              <a:t>The </a:t>
            </a:r>
            <a:r>
              <a:rPr lang="en-US" sz="2400" dirty="0"/>
              <a:t>risk of </a:t>
            </a:r>
            <a:r>
              <a:rPr lang="en-US" sz="2400" u="sng" dirty="0"/>
              <a:t>floods and droughts is projected to increase </a:t>
            </a:r>
            <a:r>
              <a:rPr lang="en-US" sz="2400" dirty="0"/>
              <a:t>(high certainty). </a:t>
            </a:r>
          </a:p>
          <a:p>
            <a:r>
              <a:rPr lang="en-US" sz="2400" dirty="0" smtClean="0"/>
              <a:t>The </a:t>
            </a:r>
            <a:r>
              <a:rPr lang="en-US" sz="2400" u="sng" dirty="0" smtClean="0"/>
              <a:t>biomass </a:t>
            </a:r>
            <a:r>
              <a:rPr lang="en-US" sz="2400" u="sng" dirty="0"/>
              <a:t>production is projected to decrease </a:t>
            </a:r>
            <a:r>
              <a:rPr lang="en-US" sz="2400" dirty="0"/>
              <a:t>in some regions (high certainty).</a:t>
            </a:r>
          </a:p>
          <a:p>
            <a:r>
              <a:rPr lang="en-US" sz="2400" dirty="0" smtClean="0"/>
              <a:t>Agricultural </a:t>
            </a:r>
            <a:r>
              <a:rPr lang="en-US" sz="2400" u="sng" dirty="0"/>
              <a:t>productivity is projected to decrease </a:t>
            </a:r>
            <a:r>
              <a:rPr lang="en-US" sz="2400" dirty="0"/>
              <a:t>in the tropics and sub-tropics for almost any amount of warming (low to medium certainty), and there are projected </a:t>
            </a:r>
            <a:r>
              <a:rPr lang="en-US" sz="2400" u="sng" dirty="0"/>
              <a:t>adverse effects on fisheries</a:t>
            </a:r>
            <a:r>
              <a:rPr lang="en-US" sz="2400" dirty="0" smtClean="0"/>
              <a:t>.</a:t>
            </a:r>
          </a:p>
          <a:p>
            <a:r>
              <a:rPr lang="en-US" sz="2400" dirty="0"/>
              <a:t>Projected changes in climate during </a:t>
            </a:r>
            <a:r>
              <a:rPr lang="en-US" sz="2400" dirty="0" smtClean="0"/>
              <a:t>XXI century </a:t>
            </a:r>
            <a:r>
              <a:rPr lang="en-US" sz="2400" dirty="0"/>
              <a:t>are very likely to be without precedent during at least the past 10,000 years and, combined with land use change and the spread of exotic or alien species, are likely to </a:t>
            </a:r>
            <a:r>
              <a:rPr lang="en-US" sz="2400" u="sng" dirty="0"/>
              <a:t>limit both the capability of species to migrate and the ability of species to persist </a:t>
            </a:r>
            <a:r>
              <a:rPr lang="en-US" sz="2400" dirty="0"/>
              <a:t>in fragmented </a:t>
            </a:r>
            <a:r>
              <a:rPr lang="en-US" sz="2400" dirty="0" smtClean="0"/>
              <a:t>habitats.</a:t>
            </a:r>
            <a:endParaRPr lang="en-US" altLang="en-US" sz="2400" dirty="0"/>
          </a:p>
        </p:txBody>
      </p:sp>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795" y="1553836"/>
            <a:ext cx="8064305" cy="5032375"/>
          </a:xfrm>
        </p:spPr>
        <p:txBody>
          <a:bodyPr>
            <a:noAutofit/>
          </a:bodyPr>
          <a:lstStyle/>
          <a:p>
            <a:pPr marL="514350" indent="-514350">
              <a:buFont typeface="+mj-lt"/>
              <a:buAutoNum type="arabicPeriod"/>
            </a:pPr>
            <a:r>
              <a:rPr lang="en-US" dirty="0" smtClean="0"/>
              <a:t>Climate and Biogeochemical Cycles</a:t>
            </a:r>
          </a:p>
          <a:p>
            <a:pPr marL="514350" indent="-514350">
              <a:buFont typeface="+mj-lt"/>
              <a:buAutoNum type="arabicPeriod"/>
            </a:pPr>
            <a:r>
              <a:rPr lang="en-US" dirty="0" smtClean="0"/>
              <a:t>Regulation of Hydrologic Cycle</a:t>
            </a:r>
          </a:p>
          <a:p>
            <a:pPr marL="514350" indent="-514350">
              <a:buFont typeface="+mj-lt"/>
              <a:buAutoNum type="arabicPeriod"/>
            </a:pPr>
            <a:r>
              <a:rPr lang="en-US" dirty="0" smtClean="0"/>
              <a:t>Soils and Erosion</a:t>
            </a:r>
          </a:p>
          <a:p>
            <a:pPr marL="514350" indent="-514350">
              <a:buFont typeface="+mj-lt"/>
              <a:buAutoNum type="arabicPeriod"/>
            </a:pPr>
            <a:r>
              <a:rPr lang="en-US" dirty="0" smtClean="0"/>
              <a:t>Biodiversity and Ecosystem Functions</a:t>
            </a:r>
          </a:p>
          <a:p>
            <a:pPr marL="514350" indent="-514350">
              <a:buFont typeface="+mj-lt"/>
              <a:buAutoNum type="arabicPeriod"/>
            </a:pPr>
            <a:r>
              <a:rPr lang="en-US" dirty="0" smtClean="0"/>
              <a:t>Mobile Links</a:t>
            </a:r>
          </a:p>
          <a:p>
            <a:pPr marL="514350" indent="-514350">
              <a:buFont typeface="+mj-lt"/>
              <a:buAutoNum type="arabicPeriod"/>
            </a:pPr>
            <a:r>
              <a:rPr lang="en-US" dirty="0" smtClean="0"/>
              <a:t>Balance of Diseases Transmission</a:t>
            </a:r>
            <a:endParaRPr lang="en-US" dirty="0"/>
          </a:p>
        </p:txBody>
      </p:sp>
      <p:sp>
        <p:nvSpPr>
          <p:cNvPr id="5" name="Title 1"/>
          <p:cNvSpPr txBox="1">
            <a:spLocks/>
          </p:cNvSpPr>
          <p:nvPr/>
        </p:nvSpPr>
        <p:spPr>
          <a:xfrm>
            <a:off x="1627115" y="314045"/>
            <a:ext cx="7772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en-US" altLang="en-US" sz="4000" b="1" dirty="0" smtClean="0">
                <a:solidFill>
                  <a:srgbClr val="333399"/>
                </a:solidFill>
                <a:latin typeface="Arial" panose="020B0604020202020204" pitchFamily="34" charset="0"/>
                <a:cs typeface="Arial" panose="020B0604020202020204" pitchFamily="34" charset="0"/>
              </a:rPr>
              <a:t>Critical Ecosystem Services</a:t>
            </a:r>
            <a:endParaRPr lang="en-US" altLang="en-US" sz="4000" b="1" dirty="0">
              <a:solidFill>
                <a:srgbClr val="333399"/>
              </a:solidFill>
              <a:latin typeface="Arial" panose="020B0604020202020204" pitchFamily="34" charset="0"/>
              <a:cs typeface="Arial" panose="020B0604020202020204" pitchFamily="34" charset="0"/>
            </a:endParaRPr>
          </a:p>
        </p:txBody>
      </p:sp>
      <p:sp>
        <p:nvSpPr>
          <p:cNvPr id="2" name="Oval 1"/>
          <p:cNvSpPr/>
          <p:nvPr/>
        </p:nvSpPr>
        <p:spPr>
          <a:xfrm>
            <a:off x="1627115" y="4771178"/>
            <a:ext cx="4130889" cy="793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0906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722314"/>
          </a:xfrm>
        </p:spPr>
        <p:txBody>
          <a:bodyPr/>
          <a:lstStyle/>
          <a:p>
            <a:pPr eaLnBrk="1" hangingPunct="1"/>
            <a:r>
              <a:rPr lang="en-US" altLang="en-US" dirty="0" smtClean="0"/>
              <a:t>Mobile Links</a:t>
            </a:r>
          </a:p>
        </p:txBody>
      </p:sp>
      <p:sp>
        <p:nvSpPr>
          <p:cNvPr id="90115" name="Rectangle 3"/>
          <p:cNvSpPr>
            <a:spLocks noGrp="1" noChangeArrowheads="1"/>
          </p:cNvSpPr>
          <p:nvPr>
            <p:ph type="body" sz="half" idx="4294967295"/>
          </p:nvPr>
        </p:nvSpPr>
        <p:spPr>
          <a:xfrm>
            <a:off x="528670" y="1235608"/>
            <a:ext cx="10522307" cy="4967514"/>
          </a:xfrm>
        </p:spPr>
        <p:txBody>
          <a:bodyPr/>
          <a:lstStyle/>
          <a:p>
            <a:pPr eaLnBrk="1" hangingPunct="1">
              <a:lnSpc>
                <a:spcPct val="95000"/>
              </a:lnSpc>
              <a:spcBef>
                <a:spcPct val="10000"/>
              </a:spcBef>
              <a:spcAft>
                <a:spcPct val="10000"/>
              </a:spcAft>
            </a:pPr>
            <a:r>
              <a:rPr lang="en-US" altLang="en-US" sz="2400" dirty="0"/>
              <a:t>“Mobile links” are animal species that </a:t>
            </a:r>
            <a:r>
              <a:rPr lang="en-US" altLang="en-US" sz="2400" dirty="0" smtClean="0"/>
              <a:t>provide critical </a:t>
            </a:r>
            <a:r>
              <a:rPr lang="en-US" altLang="en-US" sz="2400" dirty="0"/>
              <a:t>ecosystem services and increase </a:t>
            </a:r>
            <a:r>
              <a:rPr lang="en-US" altLang="en-US" sz="2400" dirty="0" smtClean="0"/>
              <a:t>ecosystem resilience </a:t>
            </a:r>
            <a:r>
              <a:rPr lang="en-US" altLang="en-US" sz="2400" dirty="0"/>
              <a:t>by connecting habitats and </a:t>
            </a:r>
            <a:r>
              <a:rPr lang="en-US" altLang="en-US" sz="2400" dirty="0" smtClean="0"/>
              <a:t>ecosystems as </a:t>
            </a:r>
            <a:r>
              <a:rPr lang="en-US" altLang="en-US" sz="2400" dirty="0"/>
              <a:t>they move between them (Gilbert </a:t>
            </a:r>
            <a:r>
              <a:rPr lang="en-US" altLang="en-US" sz="2400" dirty="0" smtClean="0"/>
              <a:t>1980; Lundberg </a:t>
            </a:r>
            <a:r>
              <a:rPr lang="en-US" altLang="en-US" sz="2400" dirty="0"/>
              <a:t>and </a:t>
            </a:r>
            <a:r>
              <a:rPr lang="en-US" altLang="en-US" sz="2400" dirty="0" err="1"/>
              <a:t>Moberg</a:t>
            </a:r>
            <a:r>
              <a:rPr lang="en-US" altLang="en-US" sz="2400" dirty="0"/>
              <a:t> </a:t>
            </a:r>
            <a:r>
              <a:rPr lang="en-US" altLang="en-US" sz="2400" dirty="0" smtClean="0"/>
              <a:t>2003)</a:t>
            </a:r>
          </a:p>
          <a:p>
            <a:pPr eaLnBrk="1" hangingPunct="1">
              <a:lnSpc>
                <a:spcPct val="95000"/>
              </a:lnSpc>
              <a:spcBef>
                <a:spcPct val="10000"/>
              </a:spcBef>
              <a:spcAft>
                <a:spcPct val="10000"/>
              </a:spcAft>
            </a:pPr>
            <a:r>
              <a:rPr lang="en-US" altLang="en-US" sz="2400" dirty="0" smtClean="0"/>
              <a:t>Ecosystems connections via:</a:t>
            </a:r>
          </a:p>
          <a:p>
            <a:pPr lvl="1" eaLnBrk="1" hangingPunct="1">
              <a:lnSpc>
                <a:spcPct val="95000"/>
              </a:lnSpc>
              <a:spcBef>
                <a:spcPct val="10000"/>
              </a:spcBef>
              <a:spcAft>
                <a:spcPct val="10000"/>
              </a:spcAft>
            </a:pPr>
            <a:r>
              <a:rPr lang="en-US" altLang="en-US" sz="2400" b="1" dirty="0" smtClean="0"/>
              <a:t>Gene flow</a:t>
            </a:r>
          </a:p>
          <a:p>
            <a:pPr lvl="2" eaLnBrk="1" hangingPunct="1">
              <a:lnSpc>
                <a:spcPct val="95000"/>
              </a:lnSpc>
              <a:spcBef>
                <a:spcPct val="10000"/>
              </a:spcBef>
              <a:spcAft>
                <a:spcPct val="10000"/>
              </a:spcAft>
            </a:pPr>
            <a:r>
              <a:rPr lang="en-US" altLang="en-US" sz="2400" dirty="0" smtClean="0"/>
              <a:t>Pollinators and dispersers</a:t>
            </a:r>
          </a:p>
          <a:p>
            <a:pPr lvl="1" eaLnBrk="1" hangingPunct="1">
              <a:lnSpc>
                <a:spcPct val="95000"/>
              </a:lnSpc>
              <a:spcBef>
                <a:spcPct val="10000"/>
              </a:spcBef>
              <a:spcAft>
                <a:spcPct val="10000"/>
              </a:spcAft>
            </a:pPr>
            <a:r>
              <a:rPr lang="en-US" altLang="en-US" sz="2400" b="1" dirty="0" smtClean="0"/>
              <a:t>Processes</a:t>
            </a:r>
          </a:p>
          <a:p>
            <a:pPr lvl="2" eaLnBrk="1" hangingPunct="1">
              <a:lnSpc>
                <a:spcPct val="95000"/>
              </a:lnSpc>
              <a:spcBef>
                <a:spcPct val="10000"/>
              </a:spcBef>
              <a:spcAft>
                <a:spcPct val="10000"/>
              </a:spcAft>
            </a:pPr>
            <a:r>
              <a:rPr lang="en-US" altLang="en-US" sz="2400" dirty="0" smtClean="0"/>
              <a:t>Trophic process: pray-predator, scavengers-infected carcasses</a:t>
            </a:r>
          </a:p>
          <a:p>
            <a:pPr lvl="2" eaLnBrk="1" hangingPunct="1">
              <a:lnSpc>
                <a:spcPct val="95000"/>
              </a:lnSpc>
              <a:spcBef>
                <a:spcPct val="10000"/>
              </a:spcBef>
              <a:spcAft>
                <a:spcPct val="10000"/>
              </a:spcAft>
            </a:pPr>
            <a:r>
              <a:rPr lang="en-US" altLang="en-US" sz="2400" dirty="0" smtClean="0"/>
              <a:t>Nutrient process: nutrient in animals and birds droppings</a:t>
            </a:r>
          </a:p>
          <a:p>
            <a:pPr lvl="2" eaLnBrk="1" hangingPunct="1">
              <a:lnSpc>
                <a:spcPct val="95000"/>
              </a:lnSpc>
              <a:spcBef>
                <a:spcPct val="10000"/>
              </a:spcBef>
              <a:spcAft>
                <a:spcPct val="10000"/>
              </a:spcAft>
            </a:pPr>
            <a:r>
              <a:rPr lang="en-US" altLang="en-US" sz="2400" dirty="0" smtClean="0"/>
              <a:t>Physical processes (ecosystem engineers): beavers, woodpeckers</a:t>
            </a:r>
          </a:p>
          <a:p>
            <a:pPr lvl="1" eaLnBrk="1" hangingPunct="1">
              <a:lnSpc>
                <a:spcPct val="95000"/>
              </a:lnSpc>
              <a:spcBef>
                <a:spcPct val="10000"/>
              </a:spcBef>
              <a:spcAft>
                <a:spcPct val="10000"/>
              </a:spcAft>
            </a:pPr>
            <a:r>
              <a:rPr lang="en-US" altLang="en-US" sz="2400" b="1" dirty="0" smtClean="0"/>
              <a:t>Resource links</a:t>
            </a:r>
          </a:p>
          <a:p>
            <a:pPr lvl="2" eaLnBrk="1" hangingPunct="1">
              <a:lnSpc>
                <a:spcPct val="95000"/>
              </a:lnSpc>
              <a:spcBef>
                <a:spcPct val="10000"/>
              </a:spcBef>
              <a:spcAft>
                <a:spcPct val="10000"/>
              </a:spcAft>
            </a:pPr>
            <a:r>
              <a:rPr lang="en-US" altLang="en-US" sz="2400" dirty="0" smtClean="0"/>
              <a:t>Long-distance migration</a:t>
            </a:r>
            <a:endParaRPr lang="en-US" altLang="en-US" sz="2400" dirty="0"/>
          </a:p>
        </p:txBody>
      </p:sp>
      <p:pic>
        <p:nvPicPr>
          <p:cNvPr id="2" name="Picture 1"/>
          <p:cNvPicPr>
            <a:picLocks noChangeAspect="1"/>
          </p:cNvPicPr>
          <p:nvPr/>
        </p:nvPicPr>
        <p:blipFill>
          <a:blip r:embed="rId3"/>
          <a:stretch>
            <a:fillRect/>
          </a:stretch>
        </p:blipFill>
        <p:spPr>
          <a:xfrm>
            <a:off x="9513261" y="2289926"/>
            <a:ext cx="2590182" cy="1738377"/>
          </a:xfrm>
          <a:prstGeom prst="rect">
            <a:avLst/>
          </a:prstGeom>
        </p:spPr>
      </p:pic>
    </p:spTree>
    <p:extLst>
      <p:ext uri="{BB962C8B-B14F-4D97-AF65-F5344CB8AC3E}">
        <p14:creationId xmlns:p14="http://schemas.microsoft.com/office/powerpoint/2010/main" val="42197613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thisisit">
  <a:themeElements>
    <a:clrScheme name="thisis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sisit">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hisis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sis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sis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sis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sis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sis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sisi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sis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sis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sis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sis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sis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1342</Words>
  <Application>Microsoft Macintosh PowerPoint</Application>
  <PresentationFormat>Custom</PresentationFormat>
  <Paragraphs>139</Paragraphs>
  <Slides>26</Slides>
  <Notes>14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2_thisisit</vt:lpstr>
      <vt:lpstr>PowerPoint Presentation</vt:lpstr>
      <vt:lpstr>PowerPoint Presentation</vt:lpstr>
      <vt:lpstr>Biodiversity and Ecosystem Function</vt:lpstr>
      <vt:lpstr>Interactions between Biodiversity, Ecosystem Services, Human Well-being, and Drivers of Change </vt:lpstr>
      <vt:lpstr>PowerPoint Presentation</vt:lpstr>
      <vt:lpstr>Main Drivers Impact on Biodiversity</vt:lpstr>
      <vt:lpstr>Climate Change impact on Biodiversity</vt:lpstr>
      <vt:lpstr>PowerPoint Presentation</vt:lpstr>
      <vt:lpstr>Mobile Links</vt:lpstr>
      <vt:lpstr>Seed Dispersal</vt:lpstr>
      <vt:lpstr>PowerPoint Presentation</vt:lpstr>
      <vt:lpstr>PowerPoint Presentation</vt:lpstr>
      <vt:lpstr>Pollination</vt:lpstr>
      <vt:lpstr>Pollination</vt:lpstr>
      <vt:lpstr>PowerPoint Presentation</vt:lpstr>
      <vt:lpstr>Mobile Links</vt:lpstr>
      <vt:lpstr>PowerPoint Presentation</vt:lpstr>
      <vt:lpstr>Nature heals and hurts</vt:lpstr>
      <vt:lpstr>PowerPoint Presentation</vt:lpstr>
      <vt:lpstr>Emerging Diseases: Nipah</vt:lpstr>
      <vt:lpstr>PowerPoint Presentation</vt:lpstr>
      <vt:lpstr>PowerPoint Presentation</vt:lpstr>
      <vt:lpstr>PowerPoint Presentation</vt:lpstr>
      <vt:lpstr>PowerPoint Presentation</vt:lpstr>
      <vt:lpstr>PowerPoint Presentation</vt:lpstr>
      <vt:lpstr>PowerPoint Presentation</vt:lpstr>
    </vt:vector>
  </TitlesOfParts>
  <Company>Old Dominion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Leaving the “Safe Operating Space”</dc:title>
  <dc:creator>Lobova, Tatyana A.</dc:creator>
  <cp:lastModifiedBy>Hans-Peter Plag</cp:lastModifiedBy>
  <cp:revision>39</cp:revision>
  <dcterms:created xsi:type="dcterms:W3CDTF">2016-09-08T20:32:39Z</dcterms:created>
  <dcterms:modified xsi:type="dcterms:W3CDTF">2017-02-21T02:22:43Z</dcterms:modified>
</cp:coreProperties>
</file>