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5BCBA4-36DF-4ADD-8D82-BA52B9884A6E}" type="doc">
      <dgm:prSet loTypeId="urn:microsoft.com/office/officeart/2005/8/layout/list1" loCatId="list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07A0EC50-5CA2-40B2-911A-844D8DF6DE88}">
      <dgm:prSet custT="1"/>
      <dgm:spPr/>
      <dgm:t>
        <a:bodyPr/>
        <a:lstStyle/>
        <a:p>
          <a:r>
            <a:rPr lang="en-US" sz="2000" dirty="0"/>
            <a:t>Option 1: Do nothing</a:t>
          </a:r>
        </a:p>
      </dgm:t>
    </dgm:pt>
    <dgm:pt modelId="{C9023EAA-2AB3-40F7-8D26-1E5F8DE21028}" type="parTrans" cxnId="{2331809D-30A8-4230-BF19-F6204216A97C}">
      <dgm:prSet/>
      <dgm:spPr/>
      <dgm:t>
        <a:bodyPr/>
        <a:lstStyle/>
        <a:p>
          <a:endParaRPr lang="en-US"/>
        </a:p>
      </dgm:t>
    </dgm:pt>
    <dgm:pt modelId="{329B9A88-0098-489B-80D3-18DAA7AE5611}" type="sibTrans" cxnId="{2331809D-30A8-4230-BF19-F6204216A97C}">
      <dgm:prSet/>
      <dgm:spPr/>
      <dgm:t>
        <a:bodyPr/>
        <a:lstStyle/>
        <a:p>
          <a:endParaRPr lang="en-US"/>
        </a:p>
      </dgm:t>
    </dgm:pt>
    <dgm:pt modelId="{29DE86DE-9061-4277-84D0-DA9633673929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800" dirty="0"/>
            <a:t>Coastal communities will flood</a:t>
          </a:r>
        </a:p>
      </dgm:t>
    </dgm:pt>
    <dgm:pt modelId="{34979F5E-89D1-4961-845F-D15D70D66D2C}" type="parTrans" cxnId="{B57622D5-8B5B-40E6-82C5-9C0DCF3D7FFD}">
      <dgm:prSet/>
      <dgm:spPr/>
      <dgm:t>
        <a:bodyPr/>
        <a:lstStyle/>
        <a:p>
          <a:endParaRPr lang="en-US"/>
        </a:p>
      </dgm:t>
    </dgm:pt>
    <dgm:pt modelId="{177F7C82-DE0B-40C1-9B7B-16E224FCB231}" type="sibTrans" cxnId="{B57622D5-8B5B-40E6-82C5-9C0DCF3D7FFD}">
      <dgm:prSet/>
      <dgm:spPr/>
      <dgm:t>
        <a:bodyPr/>
        <a:lstStyle/>
        <a:p>
          <a:endParaRPr lang="en-US"/>
        </a:p>
      </dgm:t>
    </dgm:pt>
    <dgm:pt modelId="{D216E427-779A-417B-BD04-66F0AEEE081A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700" dirty="0"/>
            <a:t>Relocation</a:t>
          </a:r>
        </a:p>
      </dgm:t>
    </dgm:pt>
    <dgm:pt modelId="{B91A122D-8ECF-4A06-A5BC-66FC3A2336A3}" type="parTrans" cxnId="{0BEB25A2-B020-4195-83F7-F12743684993}">
      <dgm:prSet/>
      <dgm:spPr/>
      <dgm:t>
        <a:bodyPr/>
        <a:lstStyle/>
        <a:p>
          <a:endParaRPr lang="en-US"/>
        </a:p>
      </dgm:t>
    </dgm:pt>
    <dgm:pt modelId="{28F2A517-0184-48BF-B0AC-63C39EDA8BD7}" type="sibTrans" cxnId="{0BEB25A2-B020-4195-83F7-F12743684993}">
      <dgm:prSet/>
      <dgm:spPr/>
      <dgm:t>
        <a:bodyPr/>
        <a:lstStyle/>
        <a:p>
          <a:endParaRPr lang="en-US"/>
        </a:p>
      </dgm:t>
    </dgm:pt>
    <dgm:pt modelId="{7FFCA39B-E8B9-43C5-BB2C-319ADCCB5B4D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800" dirty="0"/>
            <a:t>Polluted runoff will increase</a:t>
          </a:r>
        </a:p>
      </dgm:t>
    </dgm:pt>
    <dgm:pt modelId="{7F4EC175-E29F-4088-BF44-7AA2E10E8C73}" type="parTrans" cxnId="{57682FB5-EBB1-423D-B715-4BEE5B441410}">
      <dgm:prSet/>
      <dgm:spPr/>
      <dgm:t>
        <a:bodyPr/>
        <a:lstStyle/>
        <a:p>
          <a:endParaRPr lang="en-US"/>
        </a:p>
      </dgm:t>
    </dgm:pt>
    <dgm:pt modelId="{0EC7811C-C38A-4895-8DE5-B2117863A6C2}" type="sibTrans" cxnId="{57682FB5-EBB1-423D-B715-4BEE5B441410}">
      <dgm:prSet/>
      <dgm:spPr/>
      <dgm:t>
        <a:bodyPr/>
        <a:lstStyle/>
        <a:p>
          <a:endParaRPr lang="en-US"/>
        </a:p>
      </dgm:t>
    </dgm:pt>
    <dgm:pt modelId="{BF323030-B531-4322-B810-85DD40BEE413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700" dirty="0"/>
            <a:t>Algal blooms will increase, Eelgrass will decrease</a:t>
          </a:r>
        </a:p>
      </dgm:t>
    </dgm:pt>
    <dgm:pt modelId="{0038CFC5-B0C7-4A9F-A6B2-029BB1D33B12}" type="parTrans" cxnId="{AFD5B6E0-5673-4983-99AD-6063CC153285}">
      <dgm:prSet/>
      <dgm:spPr/>
      <dgm:t>
        <a:bodyPr/>
        <a:lstStyle/>
        <a:p>
          <a:endParaRPr lang="en-US"/>
        </a:p>
      </dgm:t>
    </dgm:pt>
    <dgm:pt modelId="{CA70B13A-1023-4076-B1F9-AEC125C9EF8A}" type="sibTrans" cxnId="{AFD5B6E0-5673-4983-99AD-6063CC153285}">
      <dgm:prSet/>
      <dgm:spPr/>
      <dgm:t>
        <a:bodyPr/>
        <a:lstStyle/>
        <a:p>
          <a:endParaRPr lang="en-US"/>
        </a:p>
      </dgm:t>
    </dgm:pt>
    <dgm:pt modelId="{68A7D509-07A7-439E-8C6E-70472E8D034F}">
      <dgm:prSet custT="1"/>
      <dgm:spPr/>
      <dgm:t>
        <a:bodyPr/>
        <a:lstStyle/>
        <a:p>
          <a:r>
            <a:rPr lang="en-US" sz="2000" dirty="0"/>
            <a:t>Option 2: Stick to current path</a:t>
          </a:r>
        </a:p>
      </dgm:t>
    </dgm:pt>
    <dgm:pt modelId="{A5D0999D-A709-408F-9FD2-ABD786C7C775}" type="parTrans" cxnId="{00966AD3-D73C-4D7E-9CD8-30B9A8A1717C}">
      <dgm:prSet/>
      <dgm:spPr/>
      <dgm:t>
        <a:bodyPr/>
        <a:lstStyle/>
        <a:p>
          <a:endParaRPr lang="en-US"/>
        </a:p>
      </dgm:t>
    </dgm:pt>
    <dgm:pt modelId="{0A98DBA2-0D87-454A-AABA-C520F414FD72}" type="sibTrans" cxnId="{00966AD3-D73C-4D7E-9CD8-30B9A8A1717C}">
      <dgm:prSet/>
      <dgm:spPr/>
      <dgm:t>
        <a:bodyPr/>
        <a:lstStyle/>
        <a:p>
          <a:endParaRPr lang="en-US"/>
        </a:p>
      </dgm:t>
    </dgm:pt>
    <dgm:pt modelId="{FC3346C6-15AE-43F6-9832-341FDA790C10}">
      <dgm:prSet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1800" dirty="0"/>
            <a:t>Oyster harvests on the rise</a:t>
          </a:r>
        </a:p>
      </dgm:t>
    </dgm:pt>
    <dgm:pt modelId="{F223F3F8-0398-49F2-ACAD-1D23A7FBA126}" type="parTrans" cxnId="{F77FA3BC-9D4B-40FB-A9D6-B6E6A71099FB}">
      <dgm:prSet/>
      <dgm:spPr/>
      <dgm:t>
        <a:bodyPr/>
        <a:lstStyle/>
        <a:p>
          <a:endParaRPr lang="en-US"/>
        </a:p>
      </dgm:t>
    </dgm:pt>
    <dgm:pt modelId="{AA42B059-C2F2-45D8-802F-2D093BD58804}" type="sibTrans" cxnId="{F77FA3BC-9D4B-40FB-A9D6-B6E6A71099FB}">
      <dgm:prSet/>
      <dgm:spPr/>
      <dgm:t>
        <a:bodyPr/>
        <a:lstStyle/>
        <a:p>
          <a:endParaRPr lang="en-US"/>
        </a:p>
      </dgm:t>
    </dgm:pt>
    <dgm:pt modelId="{1E4552DD-B067-4DEA-8645-7AA5D3649835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1700"/>
            <a:t>Wild vs. Farmed</a:t>
          </a:r>
        </a:p>
      </dgm:t>
    </dgm:pt>
    <dgm:pt modelId="{F2AFC9DA-E41A-415E-ACEB-6A13DF3CAB73}" type="parTrans" cxnId="{3B6B78E9-C733-4E15-92F1-B5F5A2F22DCC}">
      <dgm:prSet/>
      <dgm:spPr/>
      <dgm:t>
        <a:bodyPr/>
        <a:lstStyle/>
        <a:p>
          <a:endParaRPr lang="en-US"/>
        </a:p>
      </dgm:t>
    </dgm:pt>
    <dgm:pt modelId="{F3A7203F-561D-4F87-ABF7-2AF4727C136B}" type="sibTrans" cxnId="{3B6B78E9-C733-4E15-92F1-B5F5A2F22DCC}">
      <dgm:prSet/>
      <dgm:spPr/>
      <dgm:t>
        <a:bodyPr/>
        <a:lstStyle/>
        <a:p>
          <a:endParaRPr lang="en-US"/>
        </a:p>
      </dgm:t>
    </dgm:pt>
    <dgm:pt modelId="{5294C4F0-EE13-4274-A479-6944E6C8A370}">
      <dgm:prSet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1800" dirty="0"/>
            <a:t>Cleanup programs (TDML- Total Daily Maximum Loads)</a:t>
          </a:r>
        </a:p>
      </dgm:t>
    </dgm:pt>
    <dgm:pt modelId="{0151B628-877A-4159-987B-34199919508C}" type="parTrans" cxnId="{14E39E2A-F64E-4239-9996-C15BD4C4C9F2}">
      <dgm:prSet/>
      <dgm:spPr/>
      <dgm:t>
        <a:bodyPr/>
        <a:lstStyle/>
        <a:p>
          <a:endParaRPr lang="en-US"/>
        </a:p>
      </dgm:t>
    </dgm:pt>
    <dgm:pt modelId="{776F7749-0588-4D84-87C9-CEA50383F78F}" type="sibTrans" cxnId="{14E39E2A-F64E-4239-9996-C15BD4C4C9F2}">
      <dgm:prSet/>
      <dgm:spPr/>
      <dgm:t>
        <a:bodyPr/>
        <a:lstStyle/>
        <a:p>
          <a:endParaRPr lang="en-US"/>
        </a:p>
      </dgm:t>
    </dgm:pt>
    <dgm:pt modelId="{E6161D03-CB77-4E24-B7F0-A8A3F5DF18BB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1700"/>
            <a:t>Farmers</a:t>
          </a:r>
        </a:p>
      </dgm:t>
    </dgm:pt>
    <dgm:pt modelId="{5E4BD01E-B2B4-49A7-A771-C2F402FB84B2}" type="parTrans" cxnId="{8C491E7A-9CE4-44E4-81E3-6C2E8EAB0763}">
      <dgm:prSet/>
      <dgm:spPr/>
      <dgm:t>
        <a:bodyPr/>
        <a:lstStyle/>
        <a:p>
          <a:endParaRPr lang="en-US"/>
        </a:p>
      </dgm:t>
    </dgm:pt>
    <dgm:pt modelId="{08E59725-14DC-44AA-AF3B-CAC7439B77F6}" type="sibTrans" cxnId="{8C491E7A-9CE4-44E4-81E3-6C2E8EAB0763}">
      <dgm:prSet/>
      <dgm:spPr/>
      <dgm:t>
        <a:bodyPr/>
        <a:lstStyle/>
        <a:p>
          <a:endParaRPr lang="en-US"/>
        </a:p>
      </dgm:t>
    </dgm:pt>
    <dgm:pt modelId="{A6057203-3E32-4202-BB94-F277B7343E3C}">
      <dgm:prSet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1800" dirty="0" err="1"/>
            <a:t>Floodplan</a:t>
          </a:r>
          <a:r>
            <a:rPr lang="en-US" sz="1800" dirty="0"/>
            <a:t> management programs</a:t>
          </a:r>
        </a:p>
      </dgm:t>
    </dgm:pt>
    <dgm:pt modelId="{0C0328BF-D191-4BF5-A1E8-12BF0BC73A1F}" type="parTrans" cxnId="{9CF38881-22C6-46B4-958C-4FBC14FDA5F6}">
      <dgm:prSet/>
      <dgm:spPr/>
      <dgm:t>
        <a:bodyPr/>
        <a:lstStyle/>
        <a:p>
          <a:endParaRPr lang="en-US"/>
        </a:p>
      </dgm:t>
    </dgm:pt>
    <dgm:pt modelId="{D92EAF23-7314-4F41-BFF6-F3FBE4DB71B9}" type="sibTrans" cxnId="{9CF38881-22C6-46B4-958C-4FBC14FDA5F6}">
      <dgm:prSet/>
      <dgm:spPr/>
      <dgm:t>
        <a:bodyPr/>
        <a:lstStyle/>
        <a:p>
          <a:endParaRPr lang="en-US"/>
        </a:p>
      </dgm:t>
    </dgm:pt>
    <dgm:pt modelId="{F5CD4BC3-8C57-4363-8C0A-7ACB646338A2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1700"/>
            <a:t>Houses must be 8.5ft above sea level</a:t>
          </a:r>
        </a:p>
      </dgm:t>
    </dgm:pt>
    <dgm:pt modelId="{87220651-F580-4AAD-BFBA-F472BF8C0258}" type="parTrans" cxnId="{791E79C1-B616-49F2-9FE4-9DA1740A84B6}">
      <dgm:prSet/>
      <dgm:spPr/>
      <dgm:t>
        <a:bodyPr/>
        <a:lstStyle/>
        <a:p>
          <a:endParaRPr lang="en-US"/>
        </a:p>
      </dgm:t>
    </dgm:pt>
    <dgm:pt modelId="{52B7B516-F3C8-4F5B-812C-697AA74F3156}" type="sibTrans" cxnId="{791E79C1-B616-49F2-9FE4-9DA1740A84B6}">
      <dgm:prSet/>
      <dgm:spPr/>
      <dgm:t>
        <a:bodyPr/>
        <a:lstStyle/>
        <a:p>
          <a:endParaRPr lang="en-US"/>
        </a:p>
      </dgm:t>
    </dgm:pt>
    <dgm:pt modelId="{C8FA8C56-089A-4C5D-8DE6-45899A9AE122}">
      <dgm:prSet custT="1"/>
      <dgm:spPr/>
      <dgm:t>
        <a:bodyPr/>
        <a:lstStyle/>
        <a:p>
          <a:r>
            <a:rPr lang="en-US" sz="2000" dirty="0"/>
            <a:t>Option 3: Increase regulations and Education</a:t>
          </a:r>
        </a:p>
      </dgm:t>
    </dgm:pt>
    <dgm:pt modelId="{BA5C2432-8076-496E-BF75-759C3EFED4C6}" type="parTrans" cxnId="{CC286F82-43DC-49B0-AA15-F41DF0407B4D}">
      <dgm:prSet/>
      <dgm:spPr/>
      <dgm:t>
        <a:bodyPr/>
        <a:lstStyle/>
        <a:p>
          <a:endParaRPr lang="en-US"/>
        </a:p>
      </dgm:t>
    </dgm:pt>
    <dgm:pt modelId="{DF0C16D8-648A-4193-94E8-C3BC623CA5E0}" type="sibTrans" cxnId="{CC286F82-43DC-49B0-AA15-F41DF0407B4D}">
      <dgm:prSet/>
      <dgm:spPr/>
      <dgm:t>
        <a:bodyPr/>
        <a:lstStyle/>
        <a:p>
          <a:endParaRPr lang="en-US"/>
        </a:p>
      </dgm:t>
    </dgm:pt>
    <dgm:pt modelId="{B17B12D2-0597-48AA-AB03-5E48A7D51808}">
      <dgm:prSet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1800" dirty="0"/>
            <a:t>Strict farmed oysters</a:t>
          </a:r>
        </a:p>
      </dgm:t>
    </dgm:pt>
    <dgm:pt modelId="{55236927-3F01-4478-9BBA-C3EBF4E43547}" type="parTrans" cxnId="{AAE04F8B-6494-40CC-AEDF-EC556AA5A417}">
      <dgm:prSet/>
      <dgm:spPr/>
      <dgm:t>
        <a:bodyPr/>
        <a:lstStyle/>
        <a:p>
          <a:endParaRPr lang="en-US"/>
        </a:p>
      </dgm:t>
    </dgm:pt>
    <dgm:pt modelId="{76A89E06-D053-40CC-80CE-6443B4BD0197}" type="sibTrans" cxnId="{AAE04F8B-6494-40CC-AEDF-EC556AA5A417}">
      <dgm:prSet/>
      <dgm:spPr/>
      <dgm:t>
        <a:bodyPr/>
        <a:lstStyle/>
        <a:p>
          <a:endParaRPr lang="en-US"/>
        </a:p>
      </dgm:t>
    </dgm:pt>
    <dgm:pt modelId="{B012383A-D06C-4CBA-93FD-1102385ACFCF}">
      <dgm:prSet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1800" dirty="0"/>
            <a:t>Equal education across all counties in schools</a:t>
          </a:r>
        </a:p>
      </dgm:t>
    </dgm:pt>
    <dgm:pt modelId="{18FC6524-B426-4859-80C4-0D8A1E0E167A}" type="parTrans" cxnId="{85F6C220-6DE3-434A-9349-379A18289F17}">
      <dgm:prSet/>
      <dgm:spPr/>
      <dgm:t>
        <a:bodyPr/>
        <a:lstStyle/>
        <a:p>
          <a:endParaRPr lang="en-US"/>
        </a:p>
      </dgm:t>
    </dgm:pt>
    <dgm:pt modelId="{CED71B2D-F415-407B-B688-CFB494453FBD}" type="sibTrans" cxnId="{85F6C220-6DE3-434A-9349-379A18289F17}">
      <dgm:prSet/>
      <dgm:spPr/>
      <dgm:t>
        <a:bodyPr/>
        <a:lstStyle/>
        <a:p>
          <a:endParaRPr lang="en-US"/>
        </a:p>
      </dgm:t>
    </dgm:pt>
    <dgm:pt modelId="{389DA883-EDC4-49F0-8E25-2EDC8F7CFC76}">
      <dgm:prSet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1800" dirty="0"/>
            <a:t>Residential regulations on runoff</a:t>
          </a:r>
        </a:p>
      </dgm:t>
    </dgm:pt>
    <dgm:pt modelId="{80632196-8856-4AC5-8D6F-368676E0C74E}" type="parTrans" cxnId="{CD00187E-C484-4375-B5BD-07ECCF5D447C}">
      <dgm:prSet/>
      <dgm:spPr/>
      <dgm:t>
        <a:bodyPr/>
        <a:lstStyle/>
        <a:p>
          <a:endParaRPr lang="en-US"/>
        </a:p>
      </dgm:t>
    </dgm:pt>
    <dgm:pt modelId="{4AEB68E1-534C-45FA-B4B0-10079005FBBE}" type="sibTrans" cxnId="{CD00187E-C484-4375-B5BD-07ECCF5D447C}">
      <dgm:prSet/>
      <dgm:spPr/>
      <dgm:t>
        <a:bodyPr/>
        <a:lstStyle/>
        <a:p>
          <a:endParaRPr lang="en-US"/>
        </a:p>
      </dgm:t>
    </dgm:pt>
    <dgm:pt modelId="{23A62975-73BE-4320-AE5F-6769C9C3E925}">
      <dgm:prSet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1800" dirty="0"/>
            <a:t>Flood management plans in all counties along watershed</a:t>
          </a:r>
        </a:p>
      </dgm:t>
    </dgm:pt>
    <dgm:pt modelId="{6F7D01F0-CDB6-43D7-B72B-12154E88657E}" type="parTrans" cxnId="{F9CF6711-19C0-4B0C-8198-65E6C651C1B4}">
      <dgm:prSet/>
      <dgm:spPr/>
      <dgm:t>
        <a:bodyPr/>
        <a:lstStyle/>
        <a:p>
          <a:endParaRPr lang="en-US"/>
        </a:p>
      </dgm:t>
    </dgm:pt>
    <dgm:pt modelId="{3414E427-44EE-494F-B4B0-3792CC1971C8}" type="sibTrans" cxnId="{F9CF6711-19C0-4B0C-8198-65E6C651C1B4}">
      <dgm:prSet/>
      <dgm:spPr/>
      <dgm:t>
        <a:bodyPr/>
        <a:lstStyle/>
        <a:p>
          <a:endParaRPr lang="en-US"/>
        </a:p>
      </dgm:t>
    </dgm:pt>
    <dgm:pt modelId="{34B3D177-C8D8-4BB0-9EF2-BF9C531A3F10}" type="pres">
      <dgm:prSet presAssocID="{AA5BCBA4-36DF-4ADD-8D82-BA52B9884A6E}" presName="linear" presStyleCnt="0">
        <dgm:presLayoutVars>
          <dgm:dir/>
          <dgm:animLvl val="lvl"/>
          <dgm:resizeHandles val="exact"/>
        </dgm:presLayoutVars>
      </dgm:prSet>
      <dgm:spPr/>
    </dgm:pt>
    <dgm:pt modelId="{66B6E19A-F4A5-43A9-AABA-32CB61345F0F}" type="pres">
      <dgm:prSet presAssocID="{07A0EC50-5CA2-40B2-911A-844D8DF6DE88}" presName="parentLin" presStyleCnt="0"/>
      <dgm:spPr/>
    </dgm:pt>
    <dgm:pt modelId="{45F30F98-D74E-4BFB-941C-48FAC11B30E2}" type="pres">
      <dgm:prSet presAssocID="{07A0EC50-5CA2-40B2-911A-844D8DF6DE88}" presName="parentLeftMargin" presStyleLbl="node1" presStyleIdx="0" presStyleCnt="3"/>
      <dgm:spPr/>
    </dgm:pt>
    <dgm:pt modelId="{BD990F50-76A2-4A4D-95BB-79B6117B255B}" type="pres">
      <dgm:prSet presAssocID="{07A0EC50-5CA2-40B2-911A-844D8DF6DE88}" presName="parentText" presStyleLbl="node1" presStyleIdx="0" presStyleCnt="3" custLinFactNeighborX="3429" custLinFactNeighborY="-2641">
        <dgm:presLayoutVars>
          <dgm:chMax val="0"/>
          <dgm:bulletEnabled val="1"/>
        </dgm:presLayoutVars>
      </dgm:prSet>
      <dgm:spPr/>
    </dgm:pt>
    <dgm:pt modelId="{A14A6519-D5CC-4C53-97AF-5843CEA3909E}" type="pres">
      <dgm:prSet presAssocID="{07A0EC50-5CA2-40B2-911A-844D8DF6DE88}" presName="negativeSpace" presStyleCnt="0"/>
      <dgm:spPr/>
    </dgm:pt>
    <dgm:pt modelId="{380DF8A9-C983-4F9C-A9A0-4BE7FF45586A}" type="pres">
      <dgm:prSet presAssocID="{07A0EC50-5CA2-40B2-911A-844D8DF6DE88}" presName="childText" presStyleLbl="conFgAcc1" presStyleIdx="0" presStyleCnt="3">
        <dgm:presLayoutVars>
          <dgm:bulletEnabled val="1"/>
        </dgm:presLayoutVars>
      </dgm:prSet>
      <dgm:spPr/>
    </dgm:pt>
    <dgm:pt modelId="{A5D59449-50DD-4A90-997F-CBC07C781ACD}" type="pres">
      <dgm:prSet presAssocID="{329B9A88-0098-489B-80D3-18DAA7AE5611}" presName="spaceBetweenRectangles" presStyleCnt="0"/>
      <dgm:spPr/>
    </dgm:pt>
    <dgm:pt modelId="{6E0CCECD-42E6-4DD9-894E-9C9BB03DE58E}" type="pres">
      <dgm:prSet presAssocID="{68A7D509-07A7-439E-8C6E-70472E8D034F}" presName="parentLin" presStyleCnt="0"/>
      <dgm:spPr/>
    </dgm:pt>
    <dgm:pt modelId="{A8A98756-EA04-459A-97AC-209E8D4D54BB}" type="pres">
      <dgm:prSet presAssocID="{68A7D509-07A7-439E-8C6E-70472E8D034F}" presName="parentLeftMargin" presStyleLbl="node1" presStyleIdx="0" presStyleCnt="3"/>
      <dgm:spPr/>
    </dgm:pt>
    <dgm:pt modelId="{C7A15C25-5E2D-489C-B856-4A43298EBDC9}" type="pres">
      <dgm:prSet presAssocID="{68A7D509-07A7-439E-8C6E-70472E8D034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A1F5168-E150-4A57-913E-2C6B222F59CA}" type="pres">
      <dgm:prSet presAssocID="{68A7D509-07A7-439E-8C6E-70472E8D034F}" presName="negativeSpace" presStyleCnt="0"/>
      <dgm:spPr/>
    </dgm:pt>
    <dgm:pt modelId="{69810D90-F5F9-447F-8C45-C20103822C07}" type="pres">
      <dgm:prSet presAssocID="{68A7D509-07A7-439E-8C6E-70472E8D034F}" presName="childText" presStyleLbl="conFgAcc1" presStyleIdx="1" presStyleCnt="3" custLinFactNeighborY="-62026">
        <dgm:presLayoutVars>
          <dgm:bulletEnabled val="1"/>
        </dgm:presLayoutVars>
      </dgm:prSet>
      <dgm:spPr/>
    </dgm:pt>
    <dgm:pt modelId="{FC7545A8-FE4A-4237-BA9F-97F9F0D252D3}" type="pres">
      <dgm:prSet presAssocID="{0A98DBA2-0D87-454A-AABA-C520F414FD72}" presName="spaceBetweenRectangles" presStyleCnt="0"/>
      <dgm:spPr/>
    </dgm:pt>
    <dgm:pt modelId="{F4177A81-43B3-4876-BE5C-85394087B0A8}" type="pres">
      <dgm:prSet presAssocID="{C8FA8C56-089A-4C5D-8DE6-45899A9AE122}" presName="parentLin" presStyleCnt="0"/>
      <dgm:spPr/>
    </dgm:pt>
    <dgm:pt modelId="{F932099C-8814-44D9-A39B-FD5848E98172}" type="pres">
      <dgm:prSet presAssocID="{C8FA8C56-089A-4C5D-8DE6-45899A9AE122}" presName="parentLeftMargin" presStyleLbl="node1" presStyleIdx="1" presStyleCnt="3"/>
      <dgm:spPr/>
    </dgm:pt>
    <dgm:pt modelId="{2D5CBBB8-D224-410F-8700-89B138425018}" type="pres">
      <dgm:prSet presAssocID="{C8FA8C56-089A-4C5D-8DE6-45899A9AE12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71BC4E4-967D-4FB3-9154-440F2ACE92DC}" type="pres">
      <dgm:prSet presAssocID="{C8FA8C56-089A-4C5D-8DE6-45899A9AE122}" presName="negativeSpace" presStyleCnt="0"/>
      <dgm:spPr/>
    </dgm:pt>
    <dgm:pt modelId="{AA3ACD14-50B3-4A84-B583-BF4FF2AFEC77}" type="pres">
      <dgm:prSet presAssocID="{C8FA8C56-089A-4C5D-8DE6-45899A9AE12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3B79E09-6063-4ECF-A858-1458397096D0}" type="presOf" srcId="{F5CD4BC3-8C57-4363-8C0A-7ACB646338A2}" destId="{69810D90-F5F9-447F-8C45-C20103822C07}" srcOrd="0" destOrd="5" presId="urn:microsoft.com/office/officeart/2005/8/layout/list1"/>
    <dgm:cxn modelId="{F9CF6711-19C0-4B0C-8198-65E6C651C1B4}" srcId="{C8FA8C56-089A-4C5D-8DE6-45899A9AE122}" destId="{23A62975-73BE-4320-AE5F-6769C9C3E925}" srcOrd="3" destOrd="0" parTransId="{6F7D01F0-CDB6-43D7-B72B-12154E88657E}" sibTransId="{3414E427-44EE-494F-B4B0-3792CC1971C8}"/>
    <dgm:cxn modelId="{818D9217-001C-4D97-B099-D5124484F161}" type="presOf" srcId="{29DE86DE-9061-4277-84D0-DA9633673929}" destId="{380DF8A9-C983-4F9C-A9A0-4BE7FF45586A}" srcOrd="0" destOrd="0" presId="urn:microsoft.com/office/officeart/2005/8/layout/list1"/>
    <dgm:cxn modelId="{D4B28D1D-FF24-40A0-8D57-66801673C639}" type="presOf" srcId="{C8FA8C56-089A-4C5D-8DE6-45899A9AE122}" destId="{2D5CBBB8-D224-410F-8700-89B138425018}" srcOrd="1" destOrd="0" presId="urn:microsoft.com/office/officeart/2005/8/layout/list1"/>
    <dgm:cxn modelId="{40891F20-B0F6-42F1-9824-C84DA0BAC73B}" type="presOf" srcId="{A6057203-3E32-4202-BB94-F277B7343E3C}" destId="{69810D90-F5F9-447F-8C45-C20103822C07}" srcOrd="0" destOrd="4" presId="urn:microsoft.com/office/officeart/2005/8/layout/list1"/>
    <dgm:cxn modelId="{85F6C220-6DE3-434A-9349-379A18289F17}" srcId="{C8FA8C56-089A-4C5D-8DE6-45899A9AE122}" destId="{B012383A-D06C-4CBA-93FD-1102385ACFCF}" srcOrd="1" destOrd="0" parTransId="{18FC6524-B426-4859-80C4-0D8A1E0E167A}" sibTransId="{CED71B2D-F415-407B-B688-CFB494453FBD}"/>
    <dgm:cxn modelId="{3288E428-8040-42F9-8664-172817DD88A3}" type="presOf" srcId="{E6161D03-CB77-4E24-B7F0-A8A3F5DF18BB}" destId="{69810D90-F5F9-447F-8C45-C20103822C07}" srcOrd="0" destOrd="3" presId="urn:microsoft.com/office/officeart/2005/8/layout/list1"/>
    <dgm:cxn modelId="{5D54A729-7455-4BFD-B340-9E73BB95AB6F}" type="presOf" srcId="{D216E427-779A-417B-BD04-66F0AEEE081A}" destId="{380DF8A9-C983-4F9C-A9A0-4BE7FF45586A}" srcOrd="0" destOrd="1" presId="urn:microsoft.com/office/officeart/2005/8/layout/list1"/>
    <dgm:cxn modelId="{14E39E2A-F64E-4239-9996-C15BD4C4C9F2}" srcId="{68A7D509-07A7-439E-8C6E-70472E8D034F}" destId="{5294C4F0-EE13-4274-A479-6944E6C8A370}" srcOrd="1" destOrd="0" parTransId="{0151B628-877A-4159-987B-34199919508C}" sibTransId="{776F7749-0588-4D84-87C9-CEA50383F78F}"/>
    <dgm:cxn modelId="{C547D43B-B57A-4A16-8358-0A498E559C7A}" type="presOf" srcId="{BF323030-B531-4322-B810-85DD40BEE413}" destId="{380DF8A9-C983-4F9C-A9A0-4BE7FF45586A}" srcOrd="0" destOrd="3" presId="urn:microsoft.com/office/officeart/2005/8/layout/list1"/>
    <dgm:cxn modelId="{EE375F3F-0473-46E7-8355-C8D7D37922BE}" type="presOf" srcId="{07A0EC50-5CA2-40B2-911A-844D8DF6DE88}" destId="{BD990F50-76A2-4A4D-95BB-79B6117B255B}" srcOrd="1" destOrd="0" presId="urn:microsoft.com/office/officeart/2005/8/layout/list1"/>
    <dgm:cxn modelId="{324ED541-8130-4E6D-9321-23D679DC3BE7}" type="presOf" srcId="{B17B12D2-0597-48AA-AB03-5E48A7D51808}" destId="{AA3ACD14-50B3-4A84-B583-BF4FF2AFEC77}" srcOrd="0" destOrd="0" presId="urn:microsoft.com/office/officeart/2005/8/layout/list1"/>
    <dgm:cxn modelId="{141D4665-0AC1-485F-A7A3-A300139D9289}" type="presOf" srcId="{C8FA8C56-089A-4C5D-8DE6-45899A9AE122}" destId="{F932099C-8814-44D9-A39B-FD5848E98172}" srcOrd="0" destOrd="0" presId="urn:microsoft.com/office/officeart/2005/8/layout/list1"/>
    <dgm:cxn modelId="{16E1896D-073B-4E07-AAC6-70B36886E397}" type="presOf" srcId="{68A7D509-07A7-439E-8C6E-70472E8D034F}" destId="{C7A15C25-5E2D-489C-B856-4A43298EBDC9}" srcOrd="1" destOrd="0" presId="urn:microsoft.com/office/officeart/2005/8/layout/list1"/>
    <dgm:cxn modelId="{9C3AD558-6454-49DA-AAF0-01CFCDF80D79}" type="presOf" srcId="{389DA883-EDC4-49F0-8E25-2EDC8F7CFC76}" destId="{AA3ACD14-50B3-4A84-B583-BF4FF2AFEC77}" srcOrd="0" destOrd="2" presId="urn:microsoft.com/office/officeart/2005/8/layout/list1"/>
    <dgm:cxn modelId="{8C491E7A-9CE4-44E4-81E3-6C2E8EAB0763}" srcId="{5294C4F0-EE13-4274-A479-6944E6C8A370}" destId="{E6161D03-CB77-4E24-B7F0-A8A3F5DF18BB}" srcOrd="0" destOrd="0" parTransId="{5E4BD01E-B2B4-49A7-A771-C2F402FB84B2}" sibTransId="{08E59725-14DC-44AA-AF3B-CAC7439B77F6}"/>
    <dgm:cxn modelId="{30DC4D7A-160A-4A37-B2C9-D6BF66FE25AA}" type="presOf" srcId="{5294C4F0-EE13-4274-A479-6944E6C8A370}" destId="{69810D90-F5F9-447F-8C45-C20103822C07}" srcOrd="0" destOrd="2" presId="urn:microsoft.com/office/officeart/2005/8/layout/list1"/>
    <dgm:cxn modelId="{31A4497C-B1BD-4948-8112-C9A32F15C408}" type="presOf" srcId="{AA5BCBA4-36DF-4ADD-8D82-BA52B9884A6E}" destId="{34B3D177-C8D8-4BB0-9EF2-BF9C531A3F10}" srcOrd="0" destOrd="0" presId="urn:microsoft.com/office/officeart/2005/8/layout/list1"/>
    <dgm:cxn modelId="{CD00187E-C484-4375-B5BD-07ECCF5D447C}" srcId="{C8FA8C56-089A-4C5D-8DE6-45899A9AE122}" destId="{389DA883-EDC4-49F0-8E25-2EDC8F7CFC76}" srcOrd="2" destOrd="0" parTransId="{80632196-8856-4AC5-8D6F-368676E0C74E}" sibTransId="{4AEB68E1-534C-45FA-B4B0-10079005FBBE}"/>
    <dgm:cxn modelId="{9CF38881-22C6-46B4-958C-4FBC14FDA5F6}" srcId="{68A7D509-07A7-439E-8C6E-70472E8D034F}" destId="{A6057203-3E32-4202-BB94-F277B7343E3C}" srcOrd="2" destOrd="0" parTransId="{0C0328BF-D191-4BF5-A1E8-12BF0BC73A1F}" sibTransId="{D92EAF23-7314-4F41-BFF6-F3FBE4DB71B9}"/>
    <dgm:cxn modelId="{CC286F82-43DC-49B0-AA15-F41DF0407B4D}" srcId="{AA5BCBA4-36DF-4ADD-8D82-BA52B9884A6E}" destId="{C8FA8C56-089A-4C5D-8DE6-45899A9AE122}" srcOrd="2" destOrd="0" parTransId="{BA5C2432-8076-496E-BF75-759C3EFED4C6}" sibTransId="{DF0C16D8-648A-4193-94E8-C3BC623CA5E0}"/>
    <dgm:cxn modelId="{AAE04F8B-6494-40CC-AEDF-EC556AA5A417}" srcId="{C8FA8C56-089A-4C5D-8DE6-45899A9AE122}" destId="{B17B12D2-0597-48AA-AB03-5E48A7D51808}" srcOrd="0" destOrd="0" parTransId="{55236927-3F01-4478-9BBA-C3EBF4E43547}" sibTransId="{76A89E06-D053-40CC-80CE-6443B4BD0197}"/>
    <dgm:cxn modelId="{2331809D-30A8-4230-BF19-F6204216A97C}" srcId="{AA5BCBA4-36DF-4ADD-8D82-BA52B9884A6E}" destId="{07A0EC50-5CA2-40B2-911A-844D8DF6DE88}" srcOrd="0" destOrd="0" parTransId="{C9023EAA-2AB3-40F7-8D26-1E5F8DE21028}" sibTransId="{329B9A88-0098-489B-80D3-18DAA7AE5611}"/>
    <dgm:cxn modelId="{0BEB25A2-B020-4195-83F7-F12743684993}" srcId="{29DE86DE-9061-4277-84D0-DA9633673929}" destId="{D216E427-779A-417B-BD04-66F0AEEE081A}" srcOrd="0" destOrd="0" parTransId="{B91A122D-8ECF-4A06-A5BC-66FC3A2336A3}" sibTransId="{28F2A517-0184-48BF-B0AC-63C39EDA8BD7}"/>
    <dgm:cxn modelId="{4CAC72A5-8F38-4927-92D0-9F32570ADEB7}" type="presOf" srcId="{7FFCA39B-E8B9-43C5-BB2C-319ADCCB5B4D}" destId="{380DF8A9-C983-4F9C-A9A0-4BE7FF45586A}" srcOrd="0" destOrd="2" presId="urn:microsoft.com/office/officeart/2005/8/layout/list1"/>
    <dgm:cxn modelId="{DCE7A1A6-761F-4A89-934C-953F22BFC57B}" type="presOf" srcId="{07A0EC50-5CA2-40B2-911A-844D8DF6DE88}" destId="{45F30F98-D74E-4BFB-941C-48FAC11B30E2}" srcOrd="0" destOrd="0" presId="urn:microsoft.com/office/officeart/2005/8/layout/list1"/>
    <dgm:cxn modelId="{57682FB5-EBB1-423D-B715-4BEE5B441410}" srcId="{07A0EC50-5CA2-40B2-911A-844D8DF6DE88}" destId="{7FFCA39B-E8B9-43C5-BB2C-319ADCCB5B4D}" srcOrd="1" destOrd="0" parTransId="{7F4EC175-E29F-4088-BF44-7AA2E10E8C73}" sibTransId="{0EC7811C-C38A-4895-8DE5-B2117863A6C2}"/>
    <dgm:cxn modelId="{F77FA3BC-9D4B-40FB-A9D6-B6E6A71099FB}" srcId="{68A7D509-07A7-439E-8C6E-70472E8D034F}" destId="{FC3346C6-15AE-43F6-9832-341FDA790C10}" srcOrd="0" destOrd="0" parTransId="{F223F3F8-0398-49F2-ACAD-1D23A7FBA126}" sibTransId="{AA42B059-C2F2-45D8-802F-2D093BD58804}"/>
    <dgm:cxn modelId="{791E79C1-B616-49F2-9FE4-9DA1740A84B6}" srcId="{A6057203-3E32-4202-BB94-F277B7343E3C}" destId="{F5CD4BC3-8C57-4363-8C0A-7ACB646338A2}" srcOrd="0" destOrd="0" parTransId="{87220651-F580-4AAD-BFBA-F472BF8C0258}" sibTransId="{52B7B516-F3C8-4F5B-812C-697AA74F3156}"/>
    <dgm:cxn modelId="{0B1590CF-5FAF-49A0-BAAD-014F08B6BDA1}" type="presOf" srcId="{FC3346C6-15AE-43F6-9832-341FDA790C10}" destId="{69810D90-F5F9-447F-8C45-C20103822C07}" srcOrd="0" destOrd="0" presId="urn:microsoft.com/office/officeart/2005/8/layout/list1"/>
    <dgm:cxn modelId="{00966AD3-D73C-4D7E-9CD8-30B9A8A1717C}" srcId="{AA5BCBA4-36DF-4ADD-8D82-BA52B9884A6E}" destId="{68A7D509-07A7-439E-8C6E-70472E8D034F}" srcOrd="1" destOrd="0" parTransId="{A5D0999D-A709-408F-9FD2-ABD786C7C775}" sibTransId="{0A98DBA2-0D87-454A-AABA-C520F414FD72}"/>
    <dgm:cxn modelId="{B57622D5-8B5B-40E6-82C5-9C0DCF3D7FFD}" srcId="{07A0EC50-5CA2-40B2-911A-844D8DF6DE88}" destId="{29DE86DE-9061-4277-84D0-DA9633673929}" srcOrd="0" destOrd="0" parTransId="{34979F5E-89D1-4961-845F-D15D70D66D2C}" sibTransId="{177F7C82-DE0B-40C1-9B7B-16E224FCB231}"/>
    <dgm:cxn modelId="{B3B66FD8-0C6F-4B23-AB24-7133416E0F7E}" type="presOf" srcId="{B012383A-D06C-4CBA-93FD-1102385ACFCF}" destId="{AA3ACD14-50B3-4A84-B583-BF4FF2AFEC77}" srcOrd="0" destOrd="1" presId="urn:microsoft.com/office/officeart/2005/8/layout/list1"/>
    <dgm:cxn modelId="{95717AD9-65E1-4AAB-8E2E-1A41C6490A9D}" type="presOf" srcId="{68A7D509-07A7-439E-8C6E-70472E8D034F}" destId="{A8A98756-EA04-459A-97AC-209E8D4D54BB}" srcOrd="0" destOrd="0" presId="urn:microsoft.com/office/officeart/2005/8/layout/list1"/>
    <dgm:cxn modelId="{AFD5B6E0-5673-4983-99AD-6063CC153285}" srcId="{7FFCA39B-E8B9-43C5-BB2C-319ADCCB5B4D}" destId="{BF323030-B531-4322-B810-85DD40BEE413}" srcOrd="0" destOrd="0" parTransId="{0038CFC5-B0C7-4A9F-A6B2-029BB1D33B12}" sibTransId="{CA70B13A-1023-4076-B1F9-AEC125C9EF8A}"/>
    <dgm:cxn modelId="{3B6B78E9-C733-4E15-92F1-B5F5A2F22DCC}" srcId="{FC3346C6-15AE-43F6-9832-341FDA790C10}" destId="{1E4552DD-B067-4DEA-8645-7AA5D3649835}" srcOrd="0" destOrd="0" parTransId="{F2AFC9DA-E41A-415E-ACEB-6A13DF3CAB73}" sibTransId="{F3A7203F-561D-4F87-ABF7-2AF4727C136B}"/>
    <dgm:cxn modelId="{D907BDFD-EAA7-41F9-A1A7-E00A0D5C88A7}" type="presOf" srcId="{23A62975-73BE-4320-AE5F-6769C9C3E925}" destId="{AA3ACD14-50B3-4A84-B583-BF4FF2AFEC77}" srcOrd="0" destOrd="3" presId="urn:microsoft.com/office/officeart/2005/8/layout/list1"/>
    <dgm:cxn modelId="{021B1AFE-4FFF-4FC3-845A-4733FAC03906}" type="presOf" srcId="{1E4552DD-B067-4DEA-8645-7AA5D3649835}" destId="{69810D90-F5F9-447F-8C45-C20103822C07}" srcOrd="0" destOrd="1" presId="urn:microsoft.com/office/officeart/2005/8/layout/list1"/>
    <dgm:cxn modelId="{B34E0817-8EF1-4FA5-B2C5-C118DEDB9907}" type="presParOf" srcId="{34B3D177-C8D8-4BB0-9EF2-BF9C531A3F10}" destId="{66B6E19A-F4A5-43A9-AABA-32CB61345F0F}" srcOrd="0" destOrd="0" presId="urn:microsoft.com/office/officeart/2005/8/layout/list1"/>
    <dgm:cxn modelId="{20C8FD33-F024-4B2C-94F0-8EA99C4D4021}" type="presParOf" srcId="{66B6E19A-F4A5-43A9-AABA-32CB61345F0F}" destId="{45F30F98-D74E-4BFB-941C-48FAC11B30E2}" srcOrd="0" destOrd="0" presId="urn:microsoft.com/office/officeart/2005/8/layout/list1"/>
    <dgm:cxn modelId="{A64AD7F5-EFD1-4B0C-A3A0-E8372AF117A0}" type="presParOf" srcId="{66B6E19A-F4A5-43A9-AABA-32CB61345F0F}" destId="{BD990F50-76A2-4A4D-95BB-79B6117B255B}" srcOrd="1" destOrd="0" presId="urn:microsoft.com/office/officeart/2005/8/layout/list1"/>
    <dgm:cxn modelId="{6D2E1E27-BF62-4E1C-A72A-DAFA6BA4FC8C}" type="presParOf" srcId="{34B3D177-C8D8-4BB0-9EF2-BF9C531A3F10}" destId="{A14A6519-D5CC-4C53-97AF-5843CEA3909E}" srcOrd="1" destOrd="0" presId="urn:microsoft.com/office/officeart/2005/8/layout/list1"/>
    <dgm:cxn modelId="{EE914BF9-890E-49CD-A5F8-C5910567B542}" type="presParOf" srcId="{34B3D177-C8D8-4BB0-9EF2-BF9C531A3F10}" destId="{380DF8A9-C983-4F9C-A9A0-4BE7FF45586A}" srcOrd="2" destOrd="0" presId="urn:microsoft.com/office/officeart/2005/8/layout/list1"/>
    <dgm:cxn modelId="{02BF2157-515F-4D0A-8CE2-78AFEC73F8B7}" type="presParOf" srcId="{34B3D177-C8D8-4BB0-9EF2-BF9C531A3F10}" destId="{A5D59449-50DD-4A90-997F-CBC07C781ACD}" srcOrd="3" destOrd="0" presId="urn:microsoft.com/office/officeart/2005/8/layout/list1"/>
    <dgm:cxn modelId="{396B3253-2856-4AE4-B0A7-60D60221F9EE}" type="presParOf" srcId="{34B3D177-C8D8-4BB0-9EF2-BF9C531A3F10}" destId="{6E0CCECD-42E6-4DD9-894E-9C9BB03DE58E}" srcOrd="4" destOrd="0" presId="urn:microsoft.com/office/officeart/2005/8/layout/list1"/>
    <dgm:cxn modelId="{044ECA6B-70A0-49B4-99A5-CB5DFC4DC82D}" type="presParOf" srcId="{6E0CCECD-42E6-4DD9-894E-9C9BB03DE58E}" destId="{A8A98756-EA04-459A-97AC-209E8D4D54BB}" srcOrd="0" destOrd="0" presId="urn:microsoft.com/office/officeart/2005/8/layout/list1"/>
    <dgm:cxn modelId="{A0552E05-53CF-4BF6-BA95-ECF4B0FDBF8E}" type="presParOf" srcId="{6E0CCECD-42E6-4DD9-894E-9C9BB03DE58E}" destId="{C7A15C25-5E2D-489C-B856-4A43298EBDC9}" srcOrd="1" destOrd="0" presId="urn:microsoft.com/office/officeart/2005/8/layout/list1"/>
    <dgm:cxn modelId="{C9890089-54D9-4FE9-AEFD-CFD3E3A102AF}" type="presParOf" srcId="{34B3D177-C8D8-4BB0-9EF2-BF9C531A3F10}" destId="{DA1F5168-E150-4A57-913E-2C6B222F59CA}" srcOrd="5" destOrd="0" presId="urn:microsoft.com/office/officeart/2005/8/layout/list1"/>
    <dgm:cxn modelId="{492FA2DE-B0D5-4961-A6ED-AC502B5CAEF7}" type="presParOf" srcId="{34B3D177-C8D8-4BB0-9EF2-BF9C531A3F10}" destId="{69810D90-F5F9-447F-8C45-C20103822C07}" srcOrd="6" destOrd="0" presId="urn:microsoft.com/office/officeart/2005/8/layout/list1"/>
    <dgm:cxn modelId="{DA0595CE-4715-42D6-A269-425040832B7C}" type="presParOf" srcId="{34B3D177-C8D8-4BB0-9EF2-BF9C531A3F10}" destId="{FC7545A8-FE4A-4237-BA9F-97F9F0D252D3}" srcOrd="7" destOrd="0" presId="urn:microsoft.com/office/officeart/2005/8/layout/list1"/>
    <dgm:cxn modelId="{37B94AC1-6079-482F-B41D-BFC0E10EF5C0}" type="presParOf" srcId="{34B3D177-C8D8-4BB0-9EF2-BF9C531A3F10}" destId="{F4177A81-43B3-4876-BE5C-85394087B0A8}" srcOrd="8" destOrd="0" presId="urn:microsoft.com/office/officeart/2005/8/layout/list1"/>
    <dgm:cxn modelId="{64003700-FC98-4B91-8410-EECCB44B168B}" type="presParOf" srcId="{F4177A81-43B3-4876-BE5C-85394087B0A8}" destId="{F932099C-8814-44D9-A39B-FD5848E98172}" srcOrd="0" destOrd="0" presId="urn:microsoft.com/office/officeart/2005/8/layout/list1"/>
    <dgm:cxn modelId="{B4E97994-C1E0-4EAA-8D80-E233353529E6}" type="presParOf" srcId="{F4177A81-43B3-4876-BE5C-85394087B0A8}" destId="{2D5CBBB8-D224-410F-8700-89B138425018}" srcOrd="1" destOrd="0" presId="urn:microsoft.com/office/officeart/2005/8/layout/list1"/>
    <dgm:cxn modelId="{B67F170C-2035-41C1-99AF-EF4FBAAB6D25}" type="presParOf" srcId="{34B3D177-C8D8-4BB0-9EF2-BF9C531A3F10}" destId="{871BC4E4-967D-4FB3-9154-440F2ACE92DC}" srcOrd="9" destOrd="0" presId="urn:microsoft.com/office/officeart/2005/8/layout/list1"/>
    <dgm:cxn modelId="{7A113CA4-6248-41F4-A6D8-3E1B8631A914}" type="presParOf" srcId="{34B3D177-C8D8-4BB0-9EF2-BF9C531A3F10}" destId="{AA3ACD14-50B3-4A84-B583-BF4FF2AFEC7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0DF8A9-C983-4F9C-A9A0-4BE7FF45586A}">
      <dsp:nvSpPr>
        <dsp:cNvPr id="0" name=""/>
        <dsp:cNvSpPr/>
      </dsp:nvSpPr>
      <dsp:spPr>
        <a:xfrm>
          <a:off x="0" y="285355"/>
          <a:ext cx="7728267" cy="1606500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9799" tIns="354076" rIns="59979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Coastal communities will flood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Relocation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Polluted runoff will increase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Algal blooms will increase, Eelgrass will decrease</a:t>
          </a:r>
        </a:p>
      </dsp:txBody>
      <dsp:txXfrm>
        <a:off x="0" y="285355"/>
        <a:ext cx="7728267" cy="1606500"/>
      </dsp:txXfrm>
    </dsp:sp>
    <dsp:sp modelId="{BD990F50-76A2-4A4D-95BB-79B6117B255B}">
      <dsp:nvSpPr>
        <dsp:cNvPr id="0" name=""/>
        <dsp:cNvSpPr/>
      </dsp:nvSpPr>
      <dsp:spPr>
        <a:xfrm>
          <a:off x="399663" y="21181"/>
          <a:ext cx="5409786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4477" tIns="0" rIns="20447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Option 1: Do nothing</a:t>
          </a:r>
        </a:p>
      </dsp:txBody>
      <dsp:txXfrm>
        <a:off x="424161" y="45679"/>
        <a:ext cx="5360790" cy="452844"/>
      </dsp:txXfrm>
    </dsp:sp>
    <dsp:sp modelId="{69810D90-F5F9-447F-8C45-C20103822C07}">
      <dsp:nvSpPr>
        <dsp:cNvPr id="0" name=""/>
        <dsp:cNvSpPr/>
      </dsp:nvSpPr>
      <dsp:spPr>
        <a:xfrm>
          <a:off x="0" y="2177635"/>
          <a:ext cx="7728267" cy="2195550"/>
        </a:xfrm>
        <a:prstGeom prst="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9799" tIns="354076" rIns="59979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Oyster harvests on the rise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Wild vs. Farmed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Cleanup programs (TDML- Total Daily Maximum Loads)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Farmers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Floodplan</a:t>
          </a:r>
          <a:r>
            <a:rPr lang="en-US" sz="1800" kern="1200" dirty="0"/>
            <a:t> management programs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Houses must be 8.5ft above sea level</a:t>
          </a:r>
        </a:p>
      </dsp:txBody>
      <dsp:txXfrm>
        <a:off x="0" y="2177635"/>
        <a:ext cx="7728267" cy="2195550"/>
      </dsp:txXfrm>
    </dsp:sp>
    <dsp:sp modelId="{C7A15C25-5E2D-489C-B856-4A43298EBDC9}">
      <dsp:nvSpPr>
        <dsp:cNvPr id="0" name=""/>
        <dsp:cNvSpPr/>
      </dsp:nvSpPr>
      <dsp:spPr>
        <a:xfrm>
          <a:off x="386413" y="1983655"/>
          <a:ext cx="5409786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4477" tIns="0" rIns="20447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Option 2: Stick to current path</a:t>
          </a:r>
        </a:p>
      </dsp:txBody>
      <dsp:txXfrm>
        <a:off x="410911" y="2008153"/>
        <a:ext cx="5360790" cy="452844"/>
      </dsp:txXfrm>
    </dsp:sp>
    <dsp:sp modelId="{AA3ACD14-50B3-4A84-B583-BF4FF2AFEC77}">
      <dsp:nvSpPr>
        <dsp:cNvPr id="0" name=""/>
        <dsp:cNvSpPr/>
      </dsp:nvSpPr>
      <dsp:spPr>
        <a:xfrm>
          <a:off x="0" y="4772845"/>
          <a:ext cx="7728267" cy="1633275"/>
        </a:xfrm>
        <a:prstGeom prst="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9799" tIns="354076" rIns="59979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Strict farmed oysters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Equal education across all counties in schools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Residential regulations on runoff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Flood management plans in all counties along watershed</a:t>
          </a:r>
        </a:p>
      </dsp:txBody>
      <dsp:txXfrm>
        <a:off x="0" y="4772845"/>
        <a:ext cx="7728267" cy="1633275"/>
      </dsp:txXfrm>
    </dsp:sp>
    <dsp:sp modelId="{2D5CBBB8-D224-410F-8700-89B138425018}">
      <dsp:nvSpPr>
        <dsp:cNvPr id="0" name=""/>
        <dsp:cNvSpPr/>
      </dsp:nvSpPr>
      <dsp:spPr>
        <a:xfrm>
          <a:off x="386413" y="4521925"/>
          <a:ext cx="5409786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4477" tIns="0" rIns="20447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Option 3: Increase regulations and Education</a:t>
          </a:r>
        </a:p>
      </dsp:txBody>
      <dsp:txXfrm>
        <a:off x="410911" y="4546423"/>
        <a:ext cx="5360790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B3BD-3BB7-4227-9F80-7A4C4796CDA5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C3EB2-1CA8-4490-91AE-69716DAD5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1869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B3BD-3BB7-4227-9F80-7A4C4796CDA5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C3EB2-1CA8-4490-91AE-69716DAD5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503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B3BD-3BB7-4227-9F80-7A4C4796CDA5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C3EB2-1CA8-4490-91AE-69716DAD5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925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B3BD-3BB7-4227-9F80-7A4C4796CDA5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C3EB2-1CA8-4490-91AE-69716DAD5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328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B3BD-3BB7-4227-9F80-7A4C4796CDA5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C3EB2-1CA8-4490-91AE-69716DAD5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33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B3BD-3BB7-4227-9F80-7A4C4796CDA5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C3EB2-1CA8-4490-91AE-69716DAD5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81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B3BD-3BB7-4227-9F80-7A4C4796CDA5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C3EB2-1CA8-4490-91AE-69716DAD5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98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B3BD-3BB7-4227-9F80-7A4C4796CDA5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C3EB2-1CA8-4490-91AE-69716DAD5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53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B3BD-3BB7-4227-9F80-7A4C4796CDA5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C3EB2-1CA8-4490-91AE-69716DAD5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5205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B3BD-3BB7-4227-9F80-7A4C4796CDA5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C3EB2-1CA8-4490-91AE-69716DAD5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232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B3BD-3BB7-4227-9F80-7A4C4796CDA5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C3EB2-1CA8-4490-91AE-69716DAD5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78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FB2B3BD-3BB7-4227-9F80-7A4C4796CDA5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0A9C3EB2-1CA8-4490-91AE-69716DAD5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073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FDD9264-A478-4B82-A891-2BEA8BF9F68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chesapeake bay">
            <a:extLst>
              <a:ext uri="{FF2B5EF4-FFF2-40B4-BE49-F238E27FC236}">
                <a16:creationId xmlns:a16="http://schemas.microsoft.com/office/drawing/2014/main" id="{4E89953E-1FA0-43CD-B397-243049565B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8" r="9092" b="16424"/>
          <a:stretch/>
        </p:blipFill>
        <p:spPr bwMode="auto">
          <a:xfrm>
            <a:off x="-7913" y="-4572"/>
            <a:ext cx="121889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C4D755E9-CEF5-43A7-A514-4664F25F398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BF879CD-ED15-450F-B829-699C694D2EB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CE67FF-DA47-4C15-9BA2-B409364993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758952"/>
            <a:ext cx="3685070" cy="3149294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Chesapeake Bay, Sea Level Rise, and the Anthropogenic Threats It Faces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0DD8FC-2513-4BB4-81F2-DAF2ACBB82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4028661"/>
            <a:ext cx="3685069" cy="1555985"/>
          </a:xfrm>
        </p:spPr>
        <p:txBody>
          <a:bodyPr>
            <a:noAutofit/>
          </a:bodyPr>
          <a:lstStyle/>
          <a:p>
            <a:pPr algn="ctr"/>
            <a:r>
              <a:rPr lang="en-US" sz="2800" i="1" dirty="0">
                <a:solidFill>
                  <a:schemeClr val="tx1"/>
                </a:solidFill>
              </a:rPr>
              <a:t>Kayla Berger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Stakeholder being addressed: Virginias Governor, </a:t>
            </a:r>
            <a:r>
              <a:rPr lang="en-US" sz="2400" u="sng" dirty="0">
                <a:solidFill>
                  <a:schemeClr val="tx1"/>
                </a:solidFill>
              </a:rPr>
              <a:t>Ralph Northam</a:t>
            </a:r>
          </a:p>
        </p:txBody>
      </p:sp>
    </p:spTree>
    <p:extLst>
      <p:ext uri="{BB962C8B-B14F-4D97-AF65-F5344CB8AC3E}">
        <p14:creationId xmlns:p14="http://schemas.microsoft.com/office/powerpoint/2010/main" val="3479536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DC5A77-10C9-4ECF-B7EB-8D917F36A9E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FE28B5-FB16-49A9-B851-3C35FAC0CAC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E91770-CDBB-4D24-94E5-AD484F36CE8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014442-855A-4E0F-8D09-C314661A48B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1ABF09-86CF-414E-88A5-2B84CC7232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552701-15B2-438B-8934-B0F68418B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Why It’s Important…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D903E-C2F5-420B-B35A-6F18A49A8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753" y="2526526"/>
            <a:ext cx="8983489" cy="356337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Largest estuary in the United States, and most productive in the world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Over 3,600 plant and animal species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18.1 million residents living along watershed</a:t>
            </a:r>
          </a:p>
          <a:p>
            <a:pPr lvl="2"/>
            <a:r>
              <a:rPr lang="en-US" sz="2400" dirty="0">
                <a:solidFill>
                  <a:srgbClr val="000000"/>
                </a:solidFill>
              </a:rPr>
              <a:t>Expected to rise to 20 million by 2030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Facing problems due to anthropogenic activities</a:t>
            </a:r>
          </a:p>
        </p:txBody>
      </p:sp>
    </p:spTree>
    <p:extLst>
      <p:ext uri="{BB962C8B-B14F-4D97-AF65-F5344CB8AC3E}">
        <p14:creationId xmlns:p14="http://schemas.microsoft.com/office/powerpoint/2010/main" val="1937235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F13A95FF-1A75-49AA-86AE-EED61BD0E40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53" name="Picture 2" descr="Related image">
            <a:extLst>
              <a:ext uri="{FF2B5EF4-FFF2-40B4-BE49-F238E27FC236}">
                <a16:creationId xmlns:a16="http://schemas.microsoft.com/office/drawing/2014/main" id="{B9A69AB6-6C34-4735-B893-9FC0656090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6" r="5792"/>
          <a:stretch/>
        </p:blipFill>
        <p:spPr bwMode="auto">
          <a:xfrm>
            <a:off x="7694853" y="0"/>
            <a:ext cx="4497147" cy="387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F89B1B-1B8D-403C-96F6-54D90111D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9" y="761999"/>
            <a:ext cx="4016116" cy="109330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Hazards…</a:t>
            </a:r>
          </a:p>
        </p:txBody>
      </p:sp>
      <p:sp>
        <p:nvSpPr>
          <p:cNvPr id="2055" name="Content Placeholder 2054">
            <a:extLst>
              <a:ext uri="{FF2B5EF4-FFF2-40B4-BE49-F238E27FC236}">
                <a16:creationId xmlns:a16="http://schemas.microsoft.com/office/drawing/2014/main" id="{4F5D351A-3B6B-4395-BD40-D7A124AC6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9" y="1855304"/>
            <a:ext cx="4016116" cy="4240696"/>
          </a:xfrm>
        </p:spPr>
        <p:txBody>
          <a:bodyPr anchor="t">
            <a:normAutofit fontScale="92500" lnSpcReduction="10000"/>
          </a:bodyPr>
          <a:lstStyle/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Overfishing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Eutrophication:</a:t>
            </a:r>
          </a:p>
          <a:p>
            <a:pPr lvl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N and P</a:t>
            </a:r>
          </a:p>
          <a:p>
            <a:pPr lvl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Fertilizer and Sewage runoff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Sea Level Rise:</a:t>
            </a:r>
          </a:p>
          <a:p>
            <a:pPr lvl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Risen ~1 foot over last 100 years</a:t>
            </a:r>
          </a:p>
          <a:p>
            <a:pPr lvl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Bay waters rising faster than global average (3.2mm/</a:t>
            </a:r>
            <a:r>
              <a:rPr lang="en-US" sz="2600" dirty="0" err="1">
                <a:solidFill>
                  <a:schemeClr val="tx1"/>
                </a:solidFill>
              </a:rPr>
              <a:t>yr</a:t>
            </a:r>
            <a:r>
              <a:rPr lang="en-US" sz="2600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2054" name="Picture 6" descr="Image result for polluted runoff">
            <a:extLst>
              <a:ext uri="{FF2B5EF4-FFF2-40B4-BE49-F238E27FC236}">
                <a16:creationId xmlns:a16="http://schemas.microsoft.com/office/drawing/2014/main" id="{12448DD6-1C7A-4828-AC9A-DBBBA79DF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229" y="3870458"/>
            <a:ext cx="6257489" cy="298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overfishing">
            <a:extLst>
              <a:ext uri="{FF2B5EF4-FFF2-40B4-BE49-F238E27FC236}">
                <a16:creationId xmlns:a16="http://schemas.microsoft.com/office/drawing/2014/main" id="{9A9E2146-7A97-423E-BDDB-F1962FF36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331" y="0"/>
            <a:ext cx="4431522" cy="298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216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4" name="Rectangle 143">
            <a:extLst>
              <a:ext uri="{FF2B5EF4-FFF2-40B4-BE49-F238E27FC236}">
                <a16:creationId xmlns:a16="http://schemas.microsoft.com/office/drawing/2014/main" id="{3033C1FA-44DC-4135-AC8E-99278C31781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6" descr="Image result for eastern oyster">
            <a:extLst>
              <a:ext uri="{FF2B5EF4-FFF2-40B4-BE49-F238E27FC236}">
                <a16:creationId xmlns:a16="http://schemas.microsoft.com/office/drawing/2014/main" id="{4E3ACAE1-5B80-4C63-890C-472BF4EBD4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1" r="13292" b="3"/>
          <a:stretch/>
        </p:blipFill>
        <p:spPr bwMode="auto">
          <a:xfrm>
            <a:off x="9402417" y="378377"/>
            <a:ext cx="2443027" cy="272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" name="Rectangle 145">
            <a:extLst>
              <a:ext uri="{FF2B5EF4-FFF2-40B4-BE49-F238E27FC236}">
                <a16:creationId xmlns:a16="http://schemas.microsoft.com/office/drawing/2014/main" id="{8481A727-51BA-47CD-BDF2-F800D0449B7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AF6B7092-FA11-45BD-B50D-DF79993015A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E1D58C79-C053-45C6-AB6A-6BE55965B2E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7463" y="4080912"/>
            <a:ext cx="2157385" cy="20089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2" name="Picture 2" descr="Image result for norfolk flooding">
            <a:extLst>
              <a:ext uri="{FF2B5EF4-FFF2-40B4-BE49-F238E27FC236}">
                <a16:creationId xmlns:a16="http://schemas.microsoft.com/office/drawing/2014/main" id="{9004FCD5-B878-4162-A608-4F1174BEB2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0" r="1872" b="-2"/>
          <a:stretch/>
        </p:blipFill>
        <p:spPr bwMode="auto">
          <a:xfrm>
            <a:off x="7207191" y="3086054"/>
            <a:ext cx="4600760" cy="364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chesapeake bay wetlands">
            <a:extLst>
              <a:ext uri="{FF2B5EF4-FFF2-40B4-BE49-F238E27FC236}">
                <a16:creationId xmlns:a16="http://schemas.microsoft.com/office/drawing/2014/main" id="{BACB5B7B-9946-4FE9-99BC-B200CCEF35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" r="10349" b="-3"/>
          <a:stretch/>
        </p:blipFill>
        <p:spPr bwMode="auto">
          <a:xfrm>
            <a:off x="4642229" y="378376"/>
            <a:ext cx="4608671" cy="3541669"/>
          </a:xfrm>
          <a:custGeom>
            <a:avLst/>
            <a:gdLst>
              <a:gd name="connsiteX0" fmla="*/ 0 w 4113439"/>
              <a:gd name="connsiteY0" fmla="*/ 0 h 3161093"/>
              <a:gd name="connsiteX1" fmla="*/ 4113439 w 4113439"/>
              <a:gd name="connsiteY1" fmla="*/ 0 h 3161093"/>
              <a:gd name="connsiteX2" fmla="*/ 4113439 w 4113439"/>
              <a:gd name="connsiteY2" fmla="*/ 2344272 h 3161093"/>
              <a:gd name="connsiteX3" fmla="*/ 2157387 w 4113439"/>
              <a:gd name="connsiteY3" fmla="*/ 2344272 h 3161093"/>
              <a:gd name="connsiteX4" fmla="*/ 2157387 w 4113439"/>
              <a:gd name="connsiteY4" fmla="*/ 3161093 h 3161093"/>
              <a:gd name="connsiteX5" fmla="*/ 0 w 4113439"/>
              <a:gd name="connsiteY5" fmla="*/ 3161093 h 316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3439" h="3161093">
                <a:moveTo>
                  <a:pt x="0" y="0"/>
                </a:moveTo>
                <a:lnTo>
                  <a:pt x="4113439" y="0"/>
                </a:lnTo>
                <a:lnTo>
                  <a:pt x="4113439" y="2344272"/>
                </a:lnTo>
                <a:lnTo>
                  <a:pt x="2157387" y="2344272"/>
                </a:lnTo>
                <a:lnTo>
                  <a:pt x="2157387" y="3161093"/>
                </a:lnTo>
                <a:lnTo>
                  <a:pt x="0" y="316109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87FE73-EA41-4E0D-B51B-4FE547ECA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9" y="768098"/>
            <a:ext cx="4016116" cy="9802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Vulnerabilities…</a:t>
            </a:r>
          </a:p>
        </p:txBody>
      </p:sp>
      <p:sp>
        <p:nvSpPr>
          <p:cNvPr id="3083" name="Content Placeholder 3078">
            <a:extLst>
              <a:ext uri="{FF2B5EF4-FFF2-40B4-BE49-F238E27FC236}">
                <a16:creationId xmlns:a16="http://schemas.microsoft.com/office/drawing/2014/main" id="{E12BEE20-85A9-4560-9EE2-2FE476CF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9" y="1524000"/>
            <a:ext cx="4016116" cy="4260981"/>
          </a:xfrm>
        </p:spPr>
        <p:txBody>
          <a:bodyPr anchor="t">
            <a:normAutofit fontScale="92500" lnSpcReduction="10000"/>
          </a:bodyPr>
          <a:lstStyle/>
          <a:p>
            <a:pPr>
              <a:buClr>
                <a:schemeClr val="bg1"/>
              </a:buClr>
            </a:pPr>
            <a:r>
              <a:rPr lang="en-US" sz="2400" dirty="0">
                <a:solidFill>
                  <a:schemeClr val="tx1"/>
                </a:solidFill>
              </a:rPr>
              <a:t>Sea Level Rise:</a:t>
            </a:r>
          </a:p>
          <a:p>
            <a:pPr lvl="1">
              <a:buClr>
                <a:schemeClr val="bg1"/>
              </a:buClr>
            </a:pPr>
            <a:r>
              <a:rPr lang="en-US" sz="2200" dirty="0">
                <a:solidFill>
                  <a:schemeClr val="tx1"/>
                </a:solidFill>
              </a:rPr>
              <a:t>Coastal Communities</a:t>
            </a:r>
          </a:p>
          <a:p>
            <a:pPr lvl="1">
              <a:buClr>
                <a:schemeClr val="bg1"/>
              </a:buClr>
            </a:pPr>
            <a:r>
              <a:rPr lang="en-US" sz="2200" dirty="0">
                <a:solidFill>
                  <a:schemeClr val="tx1"/>
                </a:solidFill>
              </a:rPr>
              <a:t>Wetlands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buClr>
                <a:schemeClr val="bg1"/>
              </a:buClr>
            </a:pPr>
            <a:r>
              <a:rPr lang="en-US" sz="2400" dirty="0">
                <a:solidFill>
                  <a:schemeClr val="tx1"/>
                </a:solidFill>
              </a:rPr>
              <a:t>Overfishing:</a:t>
            </a:r>
          </a:p>
          <a:p>
            <a:pPr lvl="1">
              <a:buClr>
                <a:schemeClr val="bg1"/>
              </a:buClr>
            </a:pPr>
            <a:r>
              <a:rPr lang="en-US" sz="2200" dirty="0">
                <a:solidFill>
                  <a:schemeClr val="tx1"/>
                </a:solidFill>
              </a:rPr>
              <a:t>Eastern Oysters:</a:t>
            </a:r>
          </a:p>
          <a:p>
            <a:pPr lvl="2">
              <a:buClr>
                <a:schemeClr val="bg1"/>
              </a:buClr>
            </a:pPr>
            <a:r>
              <a:rPr lang="en-US" sz="2200" dirty="0">
                <a:solidFill>
                  <a:schemeClr val="tx1"/>
                </a:solidFill>
              </a:rPr>
              <a:t>Harvest &lt;5% of what it was in 1850</a:t>
            </a:r>
          </a:p>
          <a:p>
            <a:pPr lvl="2">
              <a:buClr>
                <a:schemeClr val="bg1"/>
              </a:buClr>
            </a:pPr>
            <a:r>
              <a:rPr lang="en-US" sz="2200" dirty="0">
                <a:solidFill>
                  <a:schemeClr val="tx1"/>
                </a:solidFill>
              </a:rPr>
              <a:t>Bay’s cleanup crew</a:t>
            </a:r>
          </a:p>
          <a:p>
            <a:pPr lvl="1">
              <a:buClr>
                <a:schemeClr val="bg1"/>
              </a:buClr>
            </a:pPr>
            <a:r>
              <a:rPr lang="en-US" sz="2200" dirty="0">
                <a:solidFill>
                  <a:schemeClr val="tx1"/>
                </a:solidFill>
              </a:rPr>
              <a:t>Menhaden, Shad, Striped Bass</a:t>
            </a:r>
          </a:p>
          <a:p>
            <a:pPr>
              <a:buClr>
                <a:schemeClr val="bg1"/>
              </a:buClr>
            </a:pPr>
            <a:r>
              <a:rPr lang="en-US" sz="2400" dirty="0">
                <a:solidFill>
                  <a:schemeClr val="tx1"/>
                </a:solidFill>
              </a:rPr>
              <a:t>Eutrophication:</a:t>
            </a:r>
          </a:p>
          <a:p>
            <a:pPr lvl="1">
              <a:buClr>
                <a:schemeClr val="bg1"/>
              </a:buClr>
            </a:pPr>
            <a:r>
              <a:rPr lang="en-US" sz="2200" dirty="0">
                <a:solidFill>
                  <a:schemeClr val="tx1"/>
                </a:solidFill>
              </a:rPr>
              <a:t>Eelgrass (photosynthetic relying organisms)</a:t>
            </a:r>
          </a:p>
        </p:txBody>
      </p:sp>
    </p:spTree>
    <p:extLst>
      <p:ext uri="{BB962C8B-B14F-4D97-AF65-F5344CB8AC3E}">
        <p14:creationId xmlns:p14="http://schemas.microsoft.com/office/powerpoint/2010/main" val="3037207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DC5A77-10C9-4ECF-B7EB-8D917F36A9E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FE28B5-FB16-49A9-B851-3C35FAC0CAC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E91770-CDBB-4D24-94E5-AD484F36CE8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014442-855A-4E0F-8D09-C314661A48B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1ABF09-86CF-414E-88A5-2B84CC7232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B60A5B-6E4A-4DF6-A8E0-CA89DC067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Foresight…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350FC-57B1-4DB5-9E9A-771810A7D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753" y="2535446"/>
            <a:ext cx="8983489" cy="355445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By the end of the 21</a:t>
            </a:r>
            <a:r>
              <a:rPr lang="en-US" sz="2400" baseline="30000" dirty="0">
                <a:solidFill>
                  <a:srgbClr val="000000"/>
                </a:solidFill>
              </a:rPr>
              <a:t>st</a:t>
            </a:r>
            <a:r>
              <a:rPr lang="en-US" sz="2400" dirty="0">
                <a:solidFill>
                  <a:srgbClr val="000000"/>
                </a:solidFill>
              </a:rPr>
              <a:t> century (Najjar et al, 2010):</a:t>
            </a:r>
          </a:p>
          <a:p>
            <a:pPr lvl="1"/>
            <a:r>
              <a:rPr lang="en-US" sz="2200" dirty="0">
                <a:solidFill>
                  <a:srgbClr val="000000"/>
                </a:solidFill>
              </a:rPr>
              <a:t>CO2 concentrations increase 50-120%</a:t>
            </a:r>
          </a:p>
          <a:p>
            <a:pPr lvl="1"/>
            <a:r>
              <a:rPr lang="en-US" sz="2200" dirty="0">
                <a:solidFill>
                  <a:srgbClr val="000000"/>
                </a:solidFill>
              </a:rPr>
              <a:t>Sea level increase up to 2m</a:t>
            </a:r>
          </a:p>
          <a:p>
            <a:pPr lvl="1"/>
            <a:r>
              <a:rPr lang="en-US" sz="2200" dirty="0">
                <a:solidFill>
                  <a:srgbClr val="000000"/>
                </a:solidFill>
              </a:rPr>
              <a:t>Water temp increase 2-6 degrees Celsius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Wetlands will disappear faster than plants can populate higher ground</a:t>
            </a:r>
          </a:p>
          <a:p>
            <a:r>
              <a:rPr lang="en-US" sz="2400" dirty="0">
                <a:solidFill>
                  <a:srgbClr val="000000"/>
                </a:solidFill>
              </a:rPr>
              <a:t>Increase in precipitation and tropical storms</a:t>
            </a:r>
          </a:p>
          <a:p>
            <a:pPr lvl="1"/>
            <a:r>
              <a:rPr lang="en-US" sz="2200" dirty="0">
                <a:solidFill>
                  <a:srgbClr val="000000"/>
                </a:solidFill>
              </a:rPr>
              <a:t>Increase in P runoff, increase in Algae (decrease in Eelgrass)</a:t>
            </a:r>
          </a:p>
        </p:txBody>
      </p:sp>
    </p:spTree>
    <p:extLst>
      <p:ext uri="{BB962C8B-B14F-4D97-AF65-F5344CB8AC3E}">
        <p14:creationId xmlns:p14="http://schemas.microsoft.com/office/powerpoint/2010/main" val="3436863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5DC95B7-2A72-483B-BA19-2BE75120554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C822AFE-7E96-4A51-9E55-FCAEACD2135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0120" y="757325"/>
            <a:ext cx="4341880" cy="532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169EA61-C175-4B7E-807B-58199DEA7F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098" name="Picture 2" descr="Image result for scott pruitt">
            <a:extLst>
              <a:ext uri="{FF2B5EF4-FFF2-40B4-BE49-F238E27FC236}">
                <a16:creationId xmlns:a16="http://schemas.microsoft.com/office/drawing/2014/main" id="{6CDD8D6B-B0C5-433E-A863-EE8DC4FF1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4D1764-F870-4D38-A341-D659C14F5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1390" y="757325"/>
            <a:ext cx="3654857" cy="75342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Decision Making…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9E141-498D-43A6-AFD2-F8C408866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1390" y="1364974"/>
            <a:ext cx="3288488" cy="4721675"/>
          </a:xfrm>
        </p:spPr>
        <p:txBody>
          <a:bodyPr anchor="t">
            <a:normAutofit lnSpcReduction="10000"/>
          </a:bodyPr>
          <a:lstStyle/>
          <a:p>
            <a:pPr>
              <a:buClr>
                <a:schemeClr val="bg1"/>
              </a:buClr>
            </a:pPr>
            <a:r>
              <a:rPr lang="en-US" sz="2400" dirty="0">
                <a:solidFill>
                  <a:schemeClr val="tx1"/>
                </a:solidFill>
              </a:rPr>
              <a:t>EPA (Environmental Protection Agency)</a:t>
            </a:r>
          </a:p>
          <a:p>
            <a:pPr lvl="1">
              <a:buClr>
                <a:schemeClr val="bg1"/>
              </a:buClr>
            </a:pPr>
            <a:r>
              <a:rPr lang="en-US" sz="2000" dirty="0">
                <a:solidFill>
                  <a:schemeClr val="tx1"/>
                </a:solidFill>
              </a:rPr>
              <a:t>Scott Pruitt</a:t>
            </a:r>
          </a:p>
          <a:p>
            <a:pPr lvl="1">
              <a:buClr>
                <a:schemeClr val="bg1"/>
              </a:buClr>
            </a:pPr>
            <a:r>
              <a:rPr lang="en-US" sz="2000" dirty="0">
                <a:solidFill>
                  <a:schemeClr val="tx1"/>
                </a:solidFill>
              </a:rPr>
              <a:t>Chesapeake Bay Foundation </a:t>
            </a:r>
          </a:p>
          <a:p>
            <a:pPr lvl="1">
              <a:buClr>
                <a:schemeClr val="bg1"/>
              </a:buClr>
            </a:pPr>
            <a:r>
              <a:rPr lang="en-US" sz="2000" dirty="0">
                <a:solidFill>
                  <a:schemeClr val="tx1"/>
                </a:solidFill>
              </a:rPr>
              <a:t>Clean Water Act</a:t>
            </a:r>
          </a:p>
          <a:p>
            <a:pPr>
              <a:buClr>
                <a:schemeClr val="bg1"/>
              </a:buClr>
            </a:pPr>
            <a:r>
              <a:rPr lang="en-US" sz="2400" dirty="0">
                <a:solidFill>
                  <a:schemeClr val="tx1"/>
                </a:solidFill>
              </a:rPr>
              <a:t>Stakeholders</a:t>
            </a:r>
          </a:p>
          <a:p>
            <a:pPr lvl="1">
              <a:buClr>
                <a:schemeClr val="bg1"/>
              </a:buClr>
            </a:pPr>
            <a:r>
              <a:rPr lang="en-US" sz="2000" dirty="0">
                <a:solidFill>
                  <a:schemeClr val="tx1"/>
                </a:solidFill>
              </a:rPr>
              <a:t>Farmers</a:t>
            </a:r>
          </a:p>
          <a:p>
            <a:pPr lvl="2">
              <a:buClr>
                <a:schemeClr val="bg1"/>
              </a:buClr>
            </a:pPr>
            <a:r>
              <a:rPr lang="en-US" sz="2000" dirty="0">
                <a:solidFill>
                  <a:schemeClr val="tx1"/>
                </a:solidFill>
              </a:rPr>
              <a:t>40% of eutrophication comes from agricultural runoff</a:t>
            </a:r>
          </a:p>
          <a:p>
            <a:pPr lvl="1">
              <a:buClr>
                <a:schemeClr val="bg1"/>
              </a:buClr>
            </a:pPr>
            <a:r>
              <a:rPr lang="en-US" sz="2000" dirty="0">
                <a:solidFill>
                  <a:schemeClr val="tx1"/>
                </a:solidFill>
              </a:rPr>
              <a:t>Tourists</a:t>
            </a:r>
          </a:p>
          <a:p>
            <a:pPr lvl="1">
              <a:buClr>
                <a:schemeClr val="bg1"/>
              </a:buClr>
            </a:pPr>
            <a:r>
              <a:rPr lang="en-US" sz="2000" dirty="0">
                <a:solidFill>
                  <a:schemeClr val="tx1"/>
                </a:solidFill>
              </a:rPr>
              <a:t>Navy</a:t>
            </a:r>
          </a:p>
          <a:p>
            <a:pPr lvl="1">
              <a:buClr>
                <a:schemeClr val="bg1"/>
              </a:buClr>
            </a:pPr>
            <a:r>
              <a:rPr lang="en-US" sz="2000" dirty="0">
                <a:solidFill>
                  <a:schemeClr val="tx1"/>
                </a:solidFill>
              </a:rPr>
              <a:t>Fisheries</a:t>
            </a:r>
          </a:p>
        </p:txBody>
      </p:sp>
      <p:pic>
        <p:nvPicPr>
          <p:cNvPr id="4100" name="Picture 4" descr="Image result for chesapeake bay tourism">
            <a:extLst>
              <a:ext uri="{FF2B5EF4-FFF2-40B4-BE49-F238E27FC236}">
                <a16:creationId xmlns:a16="http://schemas.microsoft.com/office/drawing/2014/main" id="{32917DF6-F141-4218-B943-967211BCA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3543"/>
            <a:ext cx="5051418" cy="335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agricultural runoff">
            <a:extLst>
              <a:ext uri="{FF2B5EF4-FFF2-40B4-BE49-F238E27FC236}">
                <a16:creationId xmlns:a16="http://schemas.microsoft.com/office/drawing/2014/main" id="{D6850035-0007-4CDE-B01E-615304236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167" y="2325681"/>
            <a:ext cx="4187952" cy="235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418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F4930-2A36-4B35-AB19-2EFE3CCA6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/>
              <a:t>Options…</a:t>
            </a: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A53571AE-C73A-4207-B25C-733EBA8BBD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0453237"/>
              </p:ext>
            </p:extLst>
          </p:nvPr>
        </p:nvGraphicFramePr>
        <p:xfrm>
          <a:off x="3759896" y="145774"/>
          <a:ext cx="7728267" cy="6440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96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DC5A77-10C9-4ECF-B7EB-8D917F36A9E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FE28B5-FB16-49A9-B851-3C35FAC0CAC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E91770-CDBB-4D24-94E5-AD484F36CE8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014442-855A-4E0F-8D09-C314661A48B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1ABF09-86CF-414E-88A5-2B84CC7232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86173E-7A32-46EB-A9CF-B049F0C27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Recommendations…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F8982-E4D4-4CE0-92DA-0D541DAA2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753" y="2535446"/>
            <a:ext cx="8983489" cy="3563377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Option 3:</a:t>
            </a:r>
          </a:p>
          <a:p>
            <a:pPr lvl="1"/>
            <a:r>
              <a:rPr lang="en-US" sz="2600" dirty="0">
                <a:solidFill>
                  <a:srgbClr val="000000"/>
                </a:solidFill>
              </a:rPr>
              <a:t>Flood management plans in all counties along watershed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Regulations on residential fertilizer use</a:t>
            </a:r>
          </a:p>
          <a:p>
            <a:pPr lvl="2"/>
            <a:r>
              <a:rPr lang="en-US" sz="2000" dirty="0">
                <a:solidFill>
                  <a:srgbClr val="000000"/>
                </a:solidFill>
              </a:rPr>
              <a:t>More precipitation means more runoff</a:t>
            </a:r>
          </a:p>
          <a:p>
            <a:pPr lvl="2"/>
            <a:r>
              <a:rPr lang="en-US" sz="2000" dirty="0">
                <a:solidFill>
                  <a:srgbClr val="000000"/>
                </a:solidFill>
              </a:rPr>
              <a:t>Cap of use per square acre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Equal education on Bay issues in all schools along the Bay</a:t>
            </a:r>
          </a:p>
          <a:p>
            <a:pPr lvl="2"/>
            <a:r>
              <a:rPr lang="en-US" sz="2200" dirty="0">
                <a:solidFill>
                  <a:srgbClr val="000000"/>
                </a:solidFill>
              </a:rPr>
              <a:t>Younger generations will eventually become the decision makers</a:t>
            </a:r>
          </a:p>
          <a:p>
            <a:pPr lvl="2"/>
            <a:r>
              <a:rPr lang="en-US" sz="2200" dirty="0">
                <a:solidFill>
                  <a:srgbClr val="000000"/>
                </a:solidFill>
              </a:rPr>
              <a:t>Less education on issues in lower income communities (</a:t>
            </a:r>
            <a:r>
              <a:rPr lang="en-US" sz="2200" dirty="0" err="1">
                <a:solidFill>
                  <a:srgbClr val="000000"/>
                </a:solidFill>
              </a:rPr>
              <a:t>Paolisso</a:t>
            </a:r>
            <a:r>
              <a:rPr lang="en-US" sz="2200" dirty="0">
                <a:solidFill>
                  <a:srgbClr val="000000"/>
                </a:solidFill>
              </a:rPr>
              <a:t> et al., 2012)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Farmed oysters to be sold only</a:t>
            </a:r>
          </a:p>
          <a:p>
            <a:pPr lvl="2"/>
            <a:r>
              <a:rPr lang="en-US" sz="2200" dirty="0">
                <a:solidFill>
                  <a:srgbClr val="000000"/>
                </a:solidFill>
              </a:rPr>
              <a:t>Increase oyster populations faster</a:t>
            </a:r>
          </a:p>
          <a:p>
            <a:pPr lvl="2"/>
            <a:r>
              <a:rPr lang="en-US" sz="2200" dirty="0">
                <a:solidFill>
                  <a:srgbClr val="000000"/>
                </a:solidFill>
              </a:rPr>
              <a:t>Improve water quality of bay</a:t>
            </a:r>
          </a:p>
        </p:txBody>
      </p:sp>
    </p:spTree>
    <p:extLst>
      <p:ext uri="{BB962C8B-B14F-4D97-AF65-F5344CB8AC3E}">
        <p14:creationId xmlns:p14="http://schemas.microsoft.com/office/powerpoint/2010/main" val="1963588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DC5A77-10C9-4ECF-B7EB-8D917F36A9E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FE28B5-FB16-49A9-B851-3C35FAC0CAC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E91770-CDBB-4D24-94E5-AD484F36CE8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014442-855A-4E0F-8D09-C314661A48B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1ABF09-86CF-414E-88A5-2B84CC7232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C07A6B-7FB2-4BF5-84A8-E58E223EB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References…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85840-6A43-4DAD-A2EE-A3CAFD52F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753" y="2535446"/>
            <a:ext cx="8983489" cy="4322554"/>
          </a:xfrm>
        </p:spPr>
        <p:txBody>
          <a:bodyPr>
            <a:normAutofit fontScale="40000" lnSpcReduction="20000"/>
          </a:bodyPr>
          <a:lstStyle/>
          <a:p>
            <a:r>
              <a:rPr lang="en-US" sz="2500" dirty="0"/>
              <a:t>Beckett, L., Baldwin, A., and Kearney, M. 2016. Tidal marshes across the Chesapeake Bay Sub estuary are not keeping up with sea-level rise. Public Library of Sciences. </a:t>
            </a:r>
            <a:r>
              <a:rPr lang="en-US" sz="2500" b="1" dirty="0"/>
              <a:t>11.</a:t>
            </a:r>
            <a:endParaRPr lang="en-US" sz="2500" dirty="0"/>
          </a:p>
          <a:p>
            <a:r>
              <a:rPr lang="en-US" sz="2500" dirty="0" err="1"/>
              <a:t>Ezer</a:t>
            </a:r>
            <a:r>
              <a:rPr lang="en-US" sz="2500" dirty="0"/>
              <a:t>, T., and </a:t>
            </a:r>
            <a:r>
              <a:rPr lang="en-US" sz="2500" dirty="0" err="1"/>
              <a:t>Crolett</a:t>
            </a:r>
            <a:r>
              <a:rPr lang="en-US" sz="2500" dirty="0"/>
              <a:t>, W. 2012. Is sea level rise accelerating in the Chesapeake Bay? A demonstration of a novel new approach for analyzing sea level data. Geophysical Research Letters. </a:t>
            </a:r>
            <a:r>
              <a:rPr lang="en-US" sz="2500" b="1" dirty="0"/>
              <a:t>39.</a:t>
            </a:r>
            <a:endParaRPr lang="en-US" sz="2500" dirty="0"/>
          </a:p>
          <a:p>
            <a:r>
              <a:rPr lang="en-US" sz="2500" dirty="0"/>
              <a:t>Hawkins, T. 2015. Simulating the Impacts of Projected Climate Change on Streamflow Hydrology for the Chesapeake Bay Watershed. </a:t>
            </a:r>
            <a:r>
              <a:rPr lang="en-US" sz="2500" i="1" dirty="0"/>
              <a:t>Annals of the Association of American Geographers</a:t>
            </a:r>
            <a:r>
              <a:rPr lang="en-US" sz="2500" dirty="0"/>
              <a:t>. </a:t>
            </a:r>
            <a:r>
              <a:rPr lang="en-US" sz="2500" b="1" dirty="0"/>
              <a:t>105:</a:t>
            </a:r>
            <a:r>
              <a:rPr lang="en-US" sz="2500" dirty="0"/>
              <a:t> 627-648</a:t>
            </a:r>
          </a:p>
          <a:p>
            <a:r>
              <a:rPr lang="en-US" sz="2500" dirty="0"/>
              <a:t>Kemp, W., Boynton, W., Adolf, J., </a:t>
            </a:r>
            <a:r>
              <a:rPr lang="en-US" sz="2500" dirty="0" err="1"/>
              <a:t>Boesch</a:t>
            </a:r>
            <a:r>
              <a:rPr lang="en-US" sz="2500" dirty="0"/>
              <a:t>, D., </a:t>
            </a:r>
            <a:r>
              <a:rPr lang="en-US" sz="2500" dirty="0" err="1"/>
              <a:t>Boicourt</a:t>
            </a:r>
            <a:r>
              <a:rPr lang="en-US" sz="2500" dirty="0"/>
              <a:t>, W., Brush, G., Cornwell, J., Fisher, T., Gilbert, P., </a:t>
            </a:r>
            <a:r>
              <a:rPr lang="en-US" sz="2500" dirty="0" err="1"/>
              <a:t>Hagy</a:t>
            </a:r>
            <a:r>
              <a:rPr lang="en-US" sz="2500" dirty="0"/>
              <a:t>, J., Harding, L., </a:t>
            </a:r>
            <a:r>
              <a:rPr lang="en-US" sz="2500" dirty="0" err="1"/>
              <a:t>Houde</a:t>
            </a:r>
            <a:r>
              <a:rPr lang="en-US" sz="2500" dirty="0"/>
              <a:t>, E., Kimmel, D., Miller, W., Newell, R., Roman, M., Smith, E., and Stephenson, J. 2005. Eutrophication of Chesapeake Bay: historical trends and ecological interactions. Marine Ecology Progress Series. </a:t>
            </a:r>
            <a:r>
              <a:rPr lang="en-US" sz="2500" b="1" dirty="0"/>
              <a:t>303</a:t>
            </a:r>
            <a:r>
              <a:rPr lang="en-US" sz="2500" dirty="0"/>
              <a:t>: 1-29. </a:t>
            </a:r>
          </a:p>
          <a:p>
            <a:r>
              <a:rPr lang="en-US" sz="2500" dirty="0"/>
              <a:t>Michael, J. 2007. Episodic Flooding and the Cost of Sea Level Rise. Ecological Economies. </a:t>
            </a:r>
            <a:r>
              <a:rPr lang="en-US" sz="2500" b="1" dirty="0"/>
              <a:t>63:</a:t>
            </a:r>
            <a:r>
              <a:rPr lang="en-US" sz="2500" dirty="0"/>
              <a:t> 149-159.</a:t>
            </a:r>
          </a:p>
          <a:p>
            <a:r>
              <a:rPr lang="en-US" sz="2500" dirty="0"/>
              <a:t>Morgan. C., and Owens. C. 2001. Benefits of water quality policies: the Chesapeake Bay. Ecological Economies. </a:t>
            </a:r>
            <a:r>
              <a:rPr lang="en-US" sz="2500" b="1" dirty="0"/>
              <a:t>39:</a:t>
            </a:r>
            <a:r>
              <a:rPr lang="en-US" sz="2500" dirty="0"/>
              <a:t> 271-284.</a:t>
            </a:r>
          </a:p>
          <a:p>
            <a:r>
              <a:rPr lang="en-US" sz="2500" dirty="0"/>
              <a:t>Najjar, R., Pyke, C., Adams, M., </a:t>
            </a:r>
            <a:r>
              <a:rPr lang="en-US" sz="2500" dirty="0" err="1"/>
              <a:t>Breitburg</a:t>
            </a:r>
            <a:r>
              <a:rPr lang="en-US" sz="2500" dirty="0"/>
              <a:t>, D., Hershner, C., Kemp, M., </a:t>
            </a:r>
            <a:r>
              <a:rPr lang="en-US" sz="2500" dirty="0" err="1"/>
              <a:t>Howarth</a:t>
            </a:r>
            <a:r>
              <a:rPr lang="en-US" sz="2500" dirty="0"/>
              <a:t>, R., Mulholland, M., </a:t>
            </a:r>
            <a:r>
              <a:rPr lang="en-US" sz="2500" dirty="0" err="1"/>
              <a:t>Paolisso</a:t>
            </a:r>
            <a:r>
              <a:rPr lang="en-US" sz="2500" dirty="0"/>
              <a:t>, M., </a:t>
            </a:r>
            <a:r>
              <a:rPr lang="en-US" sz="2500" dirty="0" err="1"/>
              <a:t>Secor</a:t>
            </a:r>
            <a:r>
              <a:rPr lang="en-US" sz="2500" dirty="0"/>
              <a:t>, D., </a:t>
            </a:r>
            <a:r>
              <a:rPr lang="en-US" sz="2500" dirty="0" err="1"/>
              <a:t>Sellner</a:t>
            </a:r>
            <a:r>
              <a:rPr lang="en-US" sz="2500" dirty="0"/>
              <a:t>, K., </a:t>
            </a:r>
            <a:r>
              <a:rPr lang="en-US" sz="2500" dirty="0" err="1"/>
              <a:t>Wardrop</a:t>
            </a:r>
            <a:r>
              <a:rPr lang="en-US" sz="2500" dirty="0"/>
              <a:t>, D., and Wood, R. 2010. Potential climate change impacts on the Chesapeake Bay. Estuarine, Coastal and Shelf Science. </a:t>
            </a:r>
            <a:r>
              <a:rPr lang="en-US" sz="2500" b="1" dirty="0"/>
              <a:t>86:</a:t>
            </a:r>
            <a:r>
              <a:rPr lang="en-US" sz="2500" dirty="0"/>
              <a:t> 1-20</a:t>
            </a:r>
          </a:p>
          <a:p>
            <a:r>
              <a:rPr lang="en-US" sz="2500" dirty="0" err="1"/>
              <a:t>Paolisso</a:t>
            </a:r>
            <a:r>
              <a:rPr lang="en-US" sz="2500" dirty="0"/>
              <a:t>, M., Douglas, E., </a:t>
            </a:r>
            <a:r>
              <a:rPr lang="en-US" sz="2500" dirty="0" err="1"/>
              <a:t>Enrici</a:t>
            </a:r>
            <a:r>
              <a:rPr lang="en-US" sz="2500" dirty="0"/>
              <a:t>, A., </a:t>
            </a:r>
            <a:r>
              <a:rPr lang="en-US" sz="2500" dirty="0" err="1"/>
              <a:t>Kirshen</a:t>
            </a:r>
            <a:r>
              <a:rPr lang="en-US" sz="2500" dirty="0"/>
              <a:t>, P., Watson, C., and Ruth, M. 2012. Climate Change, Justice, and Adaptation Among African American Communities in the Chesapeake Bay Region. Weather, Climate, Society. </a:t>
            </a:r>
          </a:p>
          <a:p>
            <a:r>
              <a:rPr lang="en-US" sz="2500" dirty="0" err="1"/>
              <a:t>Paolisso</a:t>
            </a:r>
            <a:r>
              <a:rPr lang="en-US" sz="2500" dirty="0"/>
              <a:t>. M., Trombley, J., R. Hood., and </a:t>
            </a:r>
            <a:r>
              <a:rPr lang="en-US" sz="2500" dirty="0" err="1"/>
              <a:t>Sellner</a:t>
            </a:r>
            <a:r>
              <a:rPr lang="en-US" sz="2500" dirty="0"/>
              <a:t>, K. 2013. Environmental models and public stakeholders in the Chesapeake Bay watershed. Estuaries and Coasts. </a:t>
            </a:r>
            <a:r>
              <a:rPr lang="en-US" sz="2500" b="1" dirty="0"/>
              <a:t>38:</a:t>
            </a:r>
            <a:r>
              <a:rPr lang="en-US" sz="2500" dirty="0"/>
              <a:t> 97-113.</a:t>
            </a:r>
          </a:p>
          <a:p>
            <a:r>
              <a:rPr lang="en-US" sz="2500" dirty="0"/>
              <a:t>Rick, T., Reeder-Meyers, L., Hoffman, C., </a:t>
            </a:r>
            <a:r>
              <a:rPr lang="en-US" sz="2500" dirty="0" err="1"/>
              <a:t>Breitburg</a:t>
            </a:r>
            <a:r>
              <a:rPr lang="en-US" sz="2500" dirty="0"/>
              <a:t>, D., Lockwood, R., </a:t>
            </a:r>
            <a:r>
              <a:rPr lang="en-US" sz="2500" dirty="0" err="1"/>
              <a:t>Henkes</a:t>
            </a:r>
            <a:r>
              <a:rPr lang="en-US" sz="2500" dirty="0"/>
              <a:t>, G., Kellogg, L., Lowery, D., Luckenbach, M., Mann, R., Ogburn, M., Southworth, M., </a:t>
            </a:r>
            <a:r>
              <a:rPr lang="en-US" sz="2500" dirty="0" err="1"/>
              <a:t>Wah</a:t>
            </a:r>
            <a:r>
              <a:rPr lang="en-US" sz="2500" dirty="0"/>
              <a:t>, J., </a:t>
            </a:r>
            <a:r>
              <a:rPr lang="en-US" sz="2500" dirty="0" err="1"/>
              <a:t>Wessen</a:t>
            </a:r>
            <a:r>
              <a:rPr lang="en-US" sz="2500" dirty="0"/>
              <a:t>, J., and Hines, A. 2016. Millennial-scale sustainability of the Chesapeake Bay native American oyster fishery.  National Academy of Sciences. </a:t>
            </a:r>
            <a:r>
              <a:rPr lang="en-US" sz="2500" b="1" dirty="0"/>
              <a:t>113:</a:t>
            </a:r>
            <a:r>
              <a:rPr lang="en-US" sz="2500" dirty="0"/>
              <a:t> 6568-73</a:t>
            </a:r>
          </a:p>
          <a:p>
            <a:r>
              <a:rPr lang="en-US" sz="2500" dirty="0" err="1"/>
              <a:t>Ryberg</a:t>
            </a:r>
            <a:r>
              <a:rPr lang="en-US" sz="2500" dirty="0"/>
              <a:t>, K., Blomquist, J., Sprague, L., </a:t>
            </a:r>
            <a:r>
              <a:rPr lang="en-US" sz="2500" dirty="0" err="1"/>
              <a:t>Sekellick</a:t>
            </a:r>
            <a:r>
              <a:rPr lang="en-US" sz="2500" dirty="0"/>
              <a:t>, A., and </a:t>
            </a:r>
            <a:r>
              <a:rPr lang="en-US" sz="2500" dirty="0" err="1"/>
              <a:t>Keisman</a:t>
            </a:r>
            <a:r>
              <a:rPr lang="en-US" sz="2500" dirty="0"/>
              <a:t>, J. 2018. Modeling drivers of phosphorus loads in Chesapeake Bay tributaries and inferences about long-term change. Science of the Total Environment. </a:t>
            </a:r>
            <a:r>
              <a:rPr lang="en-US" sz="2500" b="1" dirty="0"/>
              <a:t>616-617:</a:t>
            </a:r>
            <a:r>
              <a:rPr lang="en-US" sz="2500" dirty="0"/>
              <a:t> 1423-1430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58264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939</TotalTime>
  <Words>953</Words>
  <Application>Microsoft Office PowerPoint</Application>
  <PresentationFormat>Widescreen</PresentationFormat>
  <Paragraphs>89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Corbel</vt:lpstr>
      <vt:lpstr>Wingdings 2</vt:lpstr>
      <vt:lpstr>Frame</vt:lpstr>
      <vt:lpstr>Chesapeake Bay, Sea Level Rise, and the Anthropogenic Threats It Faces</vt:lpstr>
      <vt:lpstr>Why It’s Important…</vt:lpstr>
      <vt:lpstr>Hazards…</vt:lpstr>
      <vt:lpstr>Vulnerabilities…</vt:lpstr>
      <vt:lpstr>Foresight…</vt:lpstr>
      <vt:lpstr>Decision Making…</vt:lpstr>
      <vt:lpstr>Options…</vt:lpstr>
      <vt:lpstr>Recommendations…</vt:lpstr>
      <vt:lpstr>References…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Chesapeake Bay, Sea Level Rise, and the Anthropogenic Threats It Faces</dc:title>
  <dc:creator>Kayla Berger</dc:creator>
  <cp:lastModifiedBy>Kayla Berger</cp:lastModifiedBy>
  <cp:revision>27</cp:revision>
  <dcterms:created xsi:type="dcterms:W3CDTF">2018-04-09T01:11:10Z</dcterms:created>
  <dcterms:modified xsi:type="dcterms:W3CDTF">2018-04-09T16:50:51Z</dcterms:modified>
</cp:coreProperties>
</file>