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9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344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612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7726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758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542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978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60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6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1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9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3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7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4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7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7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CA9F-BA4F-4A36-A54E-05C34D202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79111"/>
            <a:ext cx="8825658" cy="1675956"/>
          </a:xfrm>
        </p:spPr>
        <p:txBody>
          <a:bodyPr/>
          <a:lstStyle/>
          <a:p>
            <a:r>
              <a:rPr lang="en-US" sz="3200" dirty="0">
                <a:latin typeface="Arial Black" panose="020B0A04020102020204" pitchFamily="34" charset="0"/>
              </a:rPr>
              <a:t>Impacts of Sea Level Rise &amp; Climate Change on the Back Bay Wildlife Refuge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9E9B1-8DDA-4FAC-B3C1-01C9EF1E0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927451"/>
            <a:ext cx="2625193" cy="567618"/>
          </a:xfrm>
        </p:spPr>
        <p:txBody>
          <a:bodyPr/>
          <a:lstStyle/>
          <a:p>
            <a:r>
              <a:rPr lang="en-US" dirty="0"/>
              <a:t>-Angela Kennedy-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7A956-B8E6-4B34-9290-EE5152FA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1959772"/>
            <a:ext cx="3176248" cy="3686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731A47-6E10-4E15-AD12-A0557A936F09}"/>
              </a:ext>
            </a:extLst>
          </p:cNvPr>
          <p:cNvSpPr txBox="1"/>
          <p:nvPr/>
        </p:nvSpPr>
        <p:spPr>
          <a:xfrm>
            <a:off x="4722829" y="1959772"/>
            <a:ext cx="64573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Preserving the refuge’s natural resources for future generations and opportunities for public use will continue to build a solid coexistence between the wildlife and the people.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u="sng" dirty="0"/>
              <a:t>System: </a:t>
            </a:r>
            <a:r>
              <a:rPr lang="en-US" sz="2000" dirty="0"/>
              <a:t>Back Bay Ecosystem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u="sng" dirty="0"/>
              <a:t>Challenge:</a:t>
            </a:r>
            <a:r>
              <a:rPr lang="en-US" sz="2000" b="1" dirty="0"/>
              <a:t> </a:t>
            </a:r>
            <a:r>
              <a:rPr lang="en-US" sz="2000" dirty="0"/>
              <a:t>Preserve Wetlands &amp; Safeguard wildlife &amp; fish populations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u="sng" dirty="0"/>
              <a:t>Stakeholders:</a:t>
            </a:r>
            <a:r>
              <a:rPr lang="en-US" sz="2000" dirty="0"/>
              <a:t> Back Bay NWR, US FWS, Private businesses &amp; homeowners, City (VA Beach)&amp; State agencies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42328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0969-628C-46BD-9E65-70375ED2A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452717"/>
            <a:ext cx="9852872" cy="1074425"/>
          </a:xfrm>
        </p:spPr>
        <p:txBody>
          <a:bodyPr/>
          <a:lstStyle/>
          <a:p>
            <a:r>
              <a:rPr lang="en-US" dirty="0"/>
              <a:t>Back Bay Wildlife Refuge: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4581-BA03-4594-81ED-1753B393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375" y="3909851"/>
            <a:ext cx="3952195" cy="2495432"/>
          </a:xfrm>
        </p:spPr>
        <p:txBody>
          <a:bodyPr>
            <a:normAutofit/>
          </a:bodyPr>
          <a:lstStyle/>
          <a:p>
            <a:r>
              <a:rPr lang="en-US" dirty="0"/>
              <a:t>Climate Change</a:t>
            </a:r>
          </a:p>
          <a:p>
            <a:pPr lvl="1"/>
            <a:r>
              <a:rPr lang="en-US" dirty="0"/>
              <a:t>Sea level rise</a:t>
            </a:r>
          </a:p>
          <a:p>
            <a:pPr lvl="1"/>
            <a:r>
              <a:rPr lang="en-US" dirty="0"/>
              <a:t>Saltwater intrusion</a:t>
            </a:r>
          </a:p>
          <a:p>
            <a:pPr lvl="1"/>
            <a:r>
              <a:rPr lang="en-US" dirty="0"/>
              <a:t>Land loss</a:t>
            </a:r>
          </a:p>
          <a:p>
            <a:pPr lvl="1"/>
            <a:r>
              <a:rPr lang="en-US" dirty="0"/>
              <a:t>Developmental pressures</a:t>
            </a:r>
          </a:p>
          <a:p>
            <a:pPr lvl="1"/>
            <a:r>
              <a:rPr lang="en-US" dirty="0"/>
              <a:t>Major ecosystem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5C503-EB10-4776-8098-7720EB06B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45" y="1617011"/>
            <a:ext cx="3460530" cy="4213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898BBC-717A-45A8-A1D2-4690FCF4A68C}"/>
              </a:ext>
            </a:extLst>
          </p:cNvPr>
          <p:cNvSpPr txBox="1"/>
          <p:nvPr/>
        </p:nvSpPr>
        <p:spPr>
          <a:xfrm>
            <a:off x="3859375" y="1255061"/>
            <a:ext cx="4722829" cy="2578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sz="2000" dirty="0">
                <a:latin typeface="+mj-lt"/>
              </a:rPr>
              <a:t>Back Bay:</a:t>
            </a:r>
          </a:p>
          <a:p>
            <a:pPr marL="742950" lvl="1" indent="-28575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>
                <a:latin typeface="+mj-lt"/>
              </a:rPr>
              <a:t>9,120 Acres,  SE VA</a:t>
            </a:r>
          </a:p>
          <a:p>
            <a:pPr marL="742950" lvl="1" indent="-28575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>
                <a:latin typeface="+mj-lt"/>
              </a:rPr>
              <a:t>Open water, nearly F.W. estuary with barrier beach, beach &amp; dunes</a:t>
            </a:r>
          </a:p>
          <a:p>
            <a:pPr marL="742950" lvl="1" indent="-28575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>
                <a:latin typeface="+mj-lt"/>
              </a:rPr>
              <a:t>Rich ecosystem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E6BE4-FA58-4DF8-ACD9-0C3CE81F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613" y="3060991"/>
            <a:ext cx="4303854" cy="28731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4F7FB6-7914-48A2-9616-34B2F91A409B}"/>
              </a:ext>
            </a:extLst>
          </p:cNvPr>
          <p:cNvSpPr txBox="1"/>
          <p:nvPr/>
        </p:nvSpPr>
        <p:spPr>
          <a:xfrm>
            <a:off x="678730" y="6325386"/>
            <a:ext cx="296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(Anon, 2011)</a:t>
            </a:r>
          </a:p>
        </p:txBody>
      </p:sp>
    </p:spTree>
    <p:extLst>
      <p:ext uri="{BB962C8B-B14F-4D97-AF65-F5344CB8AC3E}">
        <p14:creationId xmlns:p14="http://schemas.microsoft.com/office/powerpoint/2010/main" val="40521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D9DE-E5D0-4571-BAE0-0D8F2A5B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Bay: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66F97-C00F-4FF7-B4A9-4104A0DC1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4" y="1338606"/>
            <a:ext cx="5407471" cy="49097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Climate Change</a:t>
            </a:r>
          </a:p>
          <a:p>
            <a:pPr lvl="1"/>
            <a:r>
              <a:rPr lang="en-US" dirty="0"/>
              <a:t>Result of human activities, increased greenhouse gases</a:t>
            </a:r>
          </a:p>
          <a:p>
            <a:pPr lvl="1"/>
            <a:r>
              <a:rPr lang="en-US" dirty="0"/>
              <a:t>Ocean expansion</a:t>
            </a:r>
          </a:p>
          <a:p>
            <a:r>
              <a:rPr lang="en-US" dirty="0"/>
              <a:t>sea level rise</a:t>
            </a:r>
          </a:p>
          <a:p>
            <a:r>
              <a:rPr lang="en-US" dirty="0"/>
              <a:t>Extreme weather events</a:t>
            </a:r>
          </a:p>
          <a:p>
            <a:r>
              <a:rPr lang="en-US" dirty="0"/>
              <a:t>Extreme patterns of high precipitation &amp; drought</a:t>
            </a:r>
          </a:p>
          <a:p>
            <a:r>
              <a:rPr lang="en-US" dirty="0"/>
              <a:t>Breaches of barrier beaches &amp; saltwater intrusion, flooding, erosion</a:t>
            </a:r>
          </a:p>
          <a:p>
            <a:r>
              <a:rPr lang="en-US" dirty="0"/>
              <a:t>Rising temperatures</a:t>
            </a:r>
          </a:p>
          <a:p>
            <a:r>
              <a:rPr lang="en-US" dirty="0"/>
              <a:t>Climate change amplifying other effects on ecosystem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1CF6E-7FD6-49C8-BD9F-283CF2377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08" y="1338606"/>
            <a:ext cx="5407471" cy="4616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CE7F76-4D02-4009-8D2D-89367922B78E}"/>
              </a:ext>
            </a:extLst>
          </p:cNvPr>
          <p:cNvSpPr txBox="1"/>
          <p:nvPr/>
        </p:nvSpPr>
        <p:spPr>
          <a:xfrm>
            <a:off x="527901" y="6127423"/>
            <a:ext cx="940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(Stein et al., 2018, Anon, 2010)</a:t>
            </a:r>
          </a:p>
        </p:txBody>
      </p:sp>
    </p:spTree>
    <p:extLst>
      <p:ext uri="{BB962C8B-B14F-4D97-AF65-F5344CB8AC3E}">
        <p14:creationId xmlns:p14="http://schemas.microsoft.com/office/powerpoint/2010/main" val="36615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0EC4-4715-4420-ABEF-8F057761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Bay: 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BBB52-DC1B-45B0-9A50-38607F0E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745" y="1561017"/>
            <a:ext cx="3953853" cy="4737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Expansive coastline, low topography=very vulnerable to sea level rise</a:t>
            </a:r>
          </a:p>
          <a:p>
            <a:r>
              <a:rPr lang="en-US" dirty="0"/>
              <a:t>Prone to increasing erosion rates</a:t>
            </a:r>
          </a:p>
          <a:p>
            <a:r>
              <a:rPr lang="en-US" dirty="0"/>
              <a:t>Barrier Islands at risk </a:t>
            </a:r>
          </a:p>
          <a:p>
            <a:r>
              <a:rPr lang="en-US" dirty="0"/>
              <a:t>Freshwater estuary sensitive to salinity changes</a:t>
            </a:r>
          </a:p>
          <a:p>
            <a:r>
              <a:rPr lang="en-US" dirty="0"/>
              <a:t>Fish, plant, and animal populations in the ecosystem</a:t>
            </a:r>
          </a:p>
          <a:p>
            <a:pPr lvl="1"/>
            <a:r>
              <a:rPr lang="en-US" dirty="0"/>
              <a:t>Ex. Loggerhead turtle, Green sea turtle (threatened)</a:t>
            </a:r>
          </a:p>
          <a:p>
            <a:pPr lvl="1"/>
            <a:r>
              <a:rPr lang="en-US" dirty="0"/>
              <a:t>Adapted to freshwater estuary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BF3F0-36D9-49B8-B478-0B16322053F1}"/>
              </a:ext>
            </a:extLst>
          </p:cNvPr>
          <p:cNvSpPr txBox="1"/>
          <p:nvPr/>
        </p:nvSpPr>
        <p:spPr>
          <a:xfrm>
            <a:off x="716437" y="6221691"/>
            <a:ext cx="460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Smallegan</a:t>
            </a:r>
            <a:r>
              <a:rPr lang="en-US" dirty="0"/>
              <a:t> et al., 2017, Anon, 2010)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DA1A7-8E69-4271-A38B-41CD56A13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8" y="1445895"/>
            <a:ext cx="56007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7EC2-4FCB-4524-A778-12EE5841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Bay: Foresight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B28DE-7C82-4F58-8B0B-2E0E6765EA97}"/>
              </a:ext>
            </a:extLst>
          </p:cNvPr>
          <p:cNvSpPr txBox="1"/>
          <p:nvPr/>
        </p:nvSpPr>
        <p:spPr>
          <a:xfrm>
            <a:off x="3572759" y="6523347"/>
            <a:ext cx="491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(Glick et al., 2008, Anon, 2011))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8D6DA-28EA-4851-8222-1023764A7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737" y="1439296"/>
            <a:ext cx="6942624" cy="4708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78827-E8A6-47D3-B344-D83F761A58B1}"/>
              </a:ext>
            </a:extLst>
          </p:cNvPr>
          <p:cNvSpPr txBox="1"/>
          <p:nvPr/>
        </p:nvSpPr>
        <p:spPr>
          <a:xfrm>
            <a:off x="8408709" y="1216058"/>
            <a:ext cx="35444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Decreasing wetland &amp; Coastal habitats</a:t>
            </a:r>
          </a:p>
          <a:p>
            <a:pPr marL="742950" lvl="1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Able to compensate for moderate changes</a:t>
            </a:r>
          </a:p>
          <a:p>
            <a:pPr marL="742950" lvl="1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Ability for ecosystems to migrate inland is hindered due to coastal development</a:t>
            </a:r>
          </a:p>
          <a:p>
            <a:pPr marL="742950" lvl="1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Accelerating population growth &amp; decreasing developmental land</a:t>
            </a:r>
          </a:p>
          <a:p>
            <a:pPr marL="1200150" lvl="2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13,000 to 5,000 acres in 6 </a:t>
            </a:r>
            <a:r>
              <a:rPr lang="en-US" dirty="0" err="1"/>
              <a:t>yrs</a:t>
            </a:r>
            <a:endParaRPr lang="en-US" dirty="0"/>
          </a:p>
          <a:p>
            <a:pPr marL="742950" lvl="1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W/O beach re-nourishment, projected 79% loss of beaches, 29% loss of brackish marsh by 2100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2DB59-333A-429F-97C8-25588250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80" y="1196374"/>
            <a:ext cx="5177140" cy="3044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6C6E81-2E18-4F83-A5F2-B720B3EF1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959" y="2914458"/>
            <a:ext cx="6075138" cy="36251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F60B6-12AE-4431-AEC9-E2A32F5E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03" y="1439296"/>
            <a:ext cx="3798626" cy="51500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Sea Level Rise</a:t>
            </a:r>
          </a:p>
          <a:p>
            <a:pPr lvl="1"/>
            <a:r>
              <a:rPr lang="en-US" dirty="0"/>
              <a:t>SLAMM Analysis: sea level rise in back bay predicted a 0.691m increase by 2100</a:t>
            </a:r>
          </a:p>
          <a:p>
            <a:pPr lvl="1"/>
            <a:r>
              <a:rPr lang="en-US" dirty="0"/>
              <a:t>Major ecosystem changes</a:t>
            </a:r>
          </a:p>
          <a:p>
            <a:pPr lvl="1"/>
            <a:r>
              <a:rPr lang="en-US" dirty="0"/>
              <a:t>Open ocean estuarine 38% to 77%</a:t>
            </a:r>
          </a:p>
          <a:p>
            <a:pPr lvl="1"/>
            <a:r>
              <a:rPr lang="en-US" dirty="0"/>
              <a:t>Land submergence</a:t>
            </a:r>
          </a:p>
          <a:p>
            <a:pPr lvl="1"/>
            <a:r>
              <a:rPr lang="en-US" dirty="0"/>
              <a:t>Decreased drylands, inland F.W. marshes, salt marshes</a:t>
            </a:r>
          </a:p>
          <a:p>
            <a:pPr lvl="1"/>
            <a:r>
              <a:rPr lang="en-US" dirty="0"/>
              <a:t>Saltwater intrusion</a:t>
            </a:r>
          </a:p>
          <a:p>
            <a:pPr lvl="1"/>
            <a:r>
              <a:rPr lang="en-US" dirty="0"/>
              <a:t>Barrier islands inundated</a:t>
            </a:r>
          </a:p>
          <a:p>
            <a:pPr lvl="1"/>
            <a:r>
              <a:rPr lang="en-US" dirty="0"/>
              <a:t>Ecosystems stressed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93FBB-98EA-4C4D-8649-0CBDB0965145}"/>
              </a:ext>
            </a:extLst>
          </p:cNvPr>
          <p:cNvSpPr txBox="1"/>
          <p:nvPr/>
        </p:nvSpPr>
        <p:spPr>
          <a:xfrm>
            <a:off x="573404" y="1297518"/>
            <a:ext cx="3470695" cy="465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sz="2000" dirty="0"/>
              <a:t>Extreme Weather events, hurricanes, temperature increases</a:t>
            </a:r>
          </a:p>
          <a:p>
            <a:pPr marL="742950" lvl="1" indent="-28575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sz="2000" dirty="0"/>
              <a:t>Change forest ecosystems</a:t>
            </a:r>
          </a:p>
          <a:p>
            <a:pPr marL="742950" lvl="1" indent="-28575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sz="2000" dirty="0"/>
              <a:t>Species behavioral and range shifts</a:t>
            </a:r>
          </a:p>
          <a:p>
            <a:pPr marL="742950" lvl="1" indent="-28575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sz="2000" dirty="0"/>
              <a:t>Changes in breeding and migration patterns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7A2D34-BE40-4D28-A6B1-596DBC0B8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077" y="1386769"/>
            <a:ext cx="6431987" cy="51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 uiExpand="1" build="allAtOnce"/>
      <p:bldP spid="3" grpI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DAA7C6-C5CA-4CEF-A3A3-02E203ABB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5" y="1404595"/>
            <a:ext cx="6137316" cy="4860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C9EF74-48B4-4DB1-8E70-24E03ECE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Bay: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EABB-8AA5-405F-A72C-70F0AA757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1" y="1404595"/>
            <a:ext cx="4836830" cy="50527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Managers and directors of Back Bay Wildlife Refuge</a:t>
            </a:r>
          </a:p>
          <a:p>
            <a:pPr lvl="1"/>
            <a:r>
              <a:rPr lang="en-US" dirty="0"/>
              <a:t>Preservation of the habitat</a:t>
            </a:r>
          </a:p>
          <a:p>
            <a:pPr lvl="1"/>
            <a:r>
              <a:rPr lang="en-US" dirty="0"/>
              <a:t>Land ownership &amp; easement</a:t>
            </a:r>
          </a:p>
          <a:p>
            <a:r>
              <a:rPr lang="en-US" dirty="0"/>
              <a:t>US Fish &amp; Wildlife service</a:t>
            </a:r>
          </a:p>
          <a:p>
            <a:pPr lvl="1"/>
            <a:r>
              <a:rPr lang="en-US" dirty="0"/>
              <a:t>Management of waterfowl species</a:t>
            </a:r>
          </a:p>
          <a:p>
            <a:r>
              <a:rPr lang="en-US" dirty="0"/>
              <a:t>Private homeowners and businesses in </a:t>
            </a:r>
            <a:r>
              <a:rPr lang="en-US" dirty="0" err="1"/>
              <a:t>sandbridge</a:t>
            </a:r>
            <a:r>
              <a:rPr lang="en-US" dirty="0"/>
              <a:t> area</a:t>
            </a:r>
          </a:p>
          <a:p>
            <a:pPr lvl="1"/>
            <a:r>
              <a:rPr lang="en-US" dirty="0"/>
              <a:t>Ocean front property, tourism</a:t>
            </a:r>
          </a:p>
          <a:p>
            <a:pPr lvl="1"/>
            <a:r>
              <a:rPr lang="en-US" dirty="0"/>
              <a:t>Protection of assets</a:t>
            </a:r>
          </a:p>
          <a:p>
            <a:r>
              <a:rPr lang="en-US" dirty="0"/>
              <a:t>City of Virginia Beach &amp; State agencies</a:t>
            </a:r>
          </a:p>
          <a:p>
            <a:pPr lvl="1"/>
            <a:r>
              <a:rPr lang="en-US" dirty="0"/>
              <a:t>Land permits, land development</a:t>
            </a:r>
          </a:p>
          <a:p>
            <a:r>
              <a:rPr lang="en-US" dirty="0"/>
              <a:t>Non-government, private organizations</a:t>
            </a:r>
          </a:p>
          <a:p>
            <a:pPr lvl="1"/>
            <a:r>
              <a:rPr lang="en-US" dirty="0"/>
              <a:t>Research &amp; funding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12FB4-CE49-439F-865D-DEC6D7AC8F87}"/>
              </a:ext>
            </a:extLst>
          </p:cNvPr>
          <p:cNvSpPr txBox="1"/>
          <p:nvPr/>
        </p:nvSpPr>
        <p:spPr>
          <a:xfrm>
            <a:off x="4072379" y="6457361"/>
            <a:ext cx="349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(Anon, 2010)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35931-838F-4845-A0ED-B58F25582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94" y="31307"/>
            <a:ext cx="5549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0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A255-27FA-4BBB-9639-FD0D48EB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19" y="443291"/>
            <a:ext cx="9404723" cy="1400530"/>
          </a:xfrm>
        </p:spPr>
        <p:txBody>
          <a:bodyPr/>
          <a:lstStyle/>
          <a:p>
            <a:r>
              <a:rPr lang="en-US" dirty="0"/>
              <a:t>Back Bay: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FE33D-4945-4759-A9C9-F750BC66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42" y="1480009"/>
            <a:ext cx="3958882" cy="4730684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dirty="0"/>
              <a:t>Preventative measures to decrease erosion</a:t>
            </a:r>
          </a:p>
          <a:p>
            <a:pPr lvl="1"/>
            <a:r>
              <a:rPr lang="en-US" dirty="0"/>
              <a:t>Beaches/dunes &amp; forcing mechanisms (storm surges, tides, etc.)</a:t>
            </a:r>
          </a:p>
          <a:p>
            <a:pPr lvl="1"/>
            <a:r>
              <a:rPr lang="en-US" dirty="0"/>
              <a:t>Re-nourishing the beach, elevating the dunes</a:t>
            </a:r>
          </a:p>
          <a:p>
            <a:pPr lvl="1"/>
            <a:r>
              <a:rPr lang="en-US" dirty="0"/>
              <a:t>Raising barrier island levels</a:t>
            </a:r>
          </a:p>
          <a:p>
            <a:pPr lvl="1"/>
            <a:r>
              <a:rPr lang="en-US" dirty="0"/>
              <a:t>Buried sea wall</a:t>
            </a:r>
          </a:p>
          <a:p>
            <a:r>
              <a:rPr lang="en-US" dirty="0"/>
              <a:t>Pro’s vs Con’s</a:t>
            </a:r>
          </a:p>
          <a:p>
            <a:pPr lvl="1"/>
            <a:r>
              <a:rPr lang="en-US" dirty="0"/>
              <a:t>Simulation studies</a:t>
            </a:r>
          </a:p>
          <a:p>
            <a:pPr lvl="1"/>
            <a:r>
              <a:rPr lang="en-US" dirty="0"/>
              <a:t>Raising barrier island yielded best results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0BEBD-10DB-4BD0-AA84-30B54A16D7FD}"/>
              </a:ext>
            </a:extLst>
          </p:cNvPr>
          <p:cNvSpPr txBox="1"/>
          <p:nvPr/>
        </p:nvSpPr>
        <p:spPr>
          <a:xfrm>
            <a:off x="3846136" y="6391373"/>
            <a:ext cx="639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Smallegan</a:t>
            </a:r>
            <a:r>
              <a:rPr lang="en-US" dirty="0"/>
              <a:t> et al., 2017, Anon, 2010, </a:t>
            </a:r>
            <a:r>
              <a:rPr lang="en-US" dirty="0" err="1"/>
              <a:t>Meihl</a:t>
            </a:r>
            <a:r>
              <a:rPr lang="en-US" dirty="0"/>
              <a:t> et al., 2005)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AFA9E-0EEF-4A9F-A4F3-7394C356FF37}"/>
              </a:ext>
            </a:extLst>
          </p:cNvPr>
          <p:cNvSpPr txBox="1"/>
          <p:nvPr/>
        </p:nvSpPr>
        <p:spPr>
          <a:xfrm>
            <a:off x="4656840" y="1517714"/>
            <a:ext cx="3181545" cy="452431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Continue current management efforts of the refuge</a:t>
            </a:r>
          </a:p>
          <a:p>
            <a:pPr marL="742950" lvl="1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Infrastructures &amp; impoundments</a:t>
            </a:r>
          </a:p>
          <a:p>
            <a:pPr marL="742950" lvl="1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Supporting SAV</a:t>
            </a:r>
          </a:p>
          <a:p>
            <a:pPr marL="742950" lvl="1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Preserve &amp; protect wetland ecosystems</a:t>
            </a:r>
          </a:p>
          <a:p>
            <a:pPr marL="742950" lvl="1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Supports resiliency of species &amp; ecosystem</a:t>
            </a:r>
          </a:p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Back Bay NWR acquires more land via ownership &amp; easement</a:t>
            </a:r>
          </a:p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82608-89DC-44AB-94F7-89A8BEB3C390}"/>
              </a:ext>
            </a:extLst>
          </p:cNvPr>
          <p:cNvSpPr txBox="1"/>
          <p:nvPr/>
        </p:nvSpPr>
        <p:spPr>
          <a:xfrm>
            <a:off x="8286161" y="1508286"/>
            <a:ext cx="3374796" cy="452431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Allowing 880-acre impoundment of the F.W. barrier island to return to natural state</a:t>
            </a:r>
          </a:p>
          <a:p>
            <a:pPr marL="742950" lvl="1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Intention is to promote biological integrity</a:t>
            </a:r>
          </a:p>
          <a:p>
            <a:pPr marL="742950" lvl="1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Changes in water levels will not be interfered with</a:t>
            </a:r>
          </a:p>
          <a:p>
            <a:pPr marL="742950" lvl="1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Would promote common wetland and shrub-scrub</a:t>
            </a:r>
          </a:p>
          <a:p>
            <a:pPr marL="742950" lvl="1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Potential plant diversity decrease</a:t>
            </a:r>
          </a:p>
          <a:p>
            <a:pPr marL="742950" lvl="1" indent="-285750"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Char char="u"/>
            </a:pPr>
            <a:r>
              <a:rPr lang="en-US" dirty="0"/>
              <a:t>Invasive plant species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77DA1-77CF-4A80-AE0D-7FA0AD9E7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68" y="1651841"/>
            <a:ext cx="4418572" cy="3810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706B31-3C0A-42BB-AD09-2A4FA8391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885" y="1207453"/>
            <a:ext cx="4053348" cy="4443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9AF2DA-A16A-4649-92A1-321308AC0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747" y="1480009"/>
            <a:ext cx="5753100" cy="42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84D220-414F-492B-8522-55691138D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873" y="1656921"/>
            <a:ext cx="5971948" cy="404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3E20-B852-440B-8401-E91213E4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Bay: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3FAFC-E766-4547-987B-4A4B4D560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0" y="1244338"/>
            <a:ext cx="5341332" cy="5495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Actions recommended for Back Bay NWR managers &amp; directors, US FWS, VA Beach city &amp; state agencies, other federal agencies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Option</a:t>
            </a:r>
          </a:p>
          <a:p>
            <a:pPr lvl="1"/>
            <a:r>
              <a:rPr lang="en-US" dirty="0"/>
              <a:t>Continue current management and efforts of preserving the wetland habitats &amp; species</a:t>
            </a:r>
          </a:p>
          <a:p>
            <a:pPr lvl="1"/>
            <a:r>
              <a:rPr lang="en-US" dirty="0"/>
              <a:t>Maintain infrastructures &amp; impoundments</a:t>
            </a:r>
          </a:p>
          <a:p>
            <a:pPr lvl="1"/>
            <a:r>
              <a:rPr lang="en-US" dirty="0"/>
              <a:t>Support appropriate SAV populations and species populations to promote resiliency</a:t>
            </a:r>
          </a:p>
          <a:p>
            <a:pPr lvl="1"/>
            <a:r>
              <a:rPr lang="en-US" dirty="0"/>
              <a:t>Land acquisition to ease habitat migration</a:t>
            </a:r>
          </a:p>
          <a:p>
            <a:pPr lvl="1"/>
            <a:r>
              <a:rPr lang="en-US" dirty="0"/>
              <a:t>&amp; Rise Barrier island to increase erosion protection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9EAB6-A135-466E-A6C3-3626D49A6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72" y="2444077"/>
            <a:ext cx="5767520" cy="341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6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244</TotalTime>
  <Words>682</Words>
  <Application>Microsoft Office PowerPoint</Application>
  <PresentationFormat>Widescreen</PresentationFormat>
  <Paragraphs>107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Century Gothic</vt:lpstr>
      <vt:lpstr>Wingdings</vt:lpstr>
      <vt:lpstr>Wingdings 3</vt:lpstr>
      <vt:lpstr>Ion</vt:lpstr>
      <vt:lpstr>Impacts of Sea Level Rise &amp; Climate Change on the Back Bay Wildlife Refuge</vt:lpstr>
      <vt:lpstr>Back Bay Wildlife Refuge: Challenge</vt:lpstr>
      <vt:lpstr>Back Bay: Hazards</vt:lpstr>
      <vt:lpstr>Back Bay: Vulnerabilities</vt:lpstr>
      <vt:lpstr>Back Bay: Foresight</vt:lpstr>
      <vt:lpstr>Back Bay: Decision-Making</vt:lpstr>
      <vt:lpstr>Back Bay: Options</vt:lpstr>
      <vt:lpstr>Back Bay: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Sea Level Rise &amp; Climate Change on the Back Bay Wildlife Refuge</dc:title>
  <dc:creator>Angela</dc:creator>
  <cp:lastModifiedBy>Angela</cp:lastModifiedBy>
  <cp:revision>30</cp:revision>
  <dcterms:created xsi:type="dcterms:W3CDTF">2018-04-09T01:52:55Z</dcterms:created>
  <dcterms:modified xsi:type="dcterms:W3CDTF">2018-04-09T05:57:47Z</dcterms:modified>
</cp:coreProperties>
</file>