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 id="262" r:id="rId8"/>
    <p:sldId id="26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70" d="100"/>
          <a:sy n="70" d="100"/>
        </p:scale>
        <p:origin x="447"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31E670-D11F-4A8F-ACEF-0932BB958B70}" type="datetimeFigureOut">
              <a:rPr lang="en-US" smtClean="0"/>
              <a:t>4/11/2018</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2582433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931E670-D11F-4A8F-ACEF-0932BB958B70}" type="datetimeFigureOut">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114813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31E670-D11F-4A8F-ACEF-0932BB958B70}"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1283245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31E670-D11F-4A8F-ACEF-0932BB958B70}"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108010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31E670-D11F-4A8F-ACEF-0932BB958B70}"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4785746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31E670-D11F-4A8F-ACEF-0932BB958B70}"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26327265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31E670-D11F-4A8F-ACEF-0932BB958B70}"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23522709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31E670-D11F-4A8F-ACEF-0932BB958B70}"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35075462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31E670-D11F-4A8F-ACEF-0932BB958B70}"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1018314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31E670-D11F-4A8F-ACEF-0932BB958B70}"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1216590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31E670-D11F-4A8F-ACEF-0932BB958B70}" type="datetimeFigureOut">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800276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931E670-D11F-4A8F-ACEF-0932BB958B70}" type="datetimeFigureOut">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2507059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931E670-D11F-4A8F-ACEF-0932BB958B70}" type="datetimeFigureOut">
              <a:rPr lang="en-US" smtClean="0"/>
              <a:t>4/11/2018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1812448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931E670-D11F-4A8F-ACEF-0932BB958B70}" type="datetimeFigureOut">
              <a:rPr lang="en-US" smtClean="0"/>
              <a:t>4/11/2018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720179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31E670-D11F-4A8F-ACEF-0932BB958B70}" type="datetimeFigureOut">
              <a:rPr lang="en-US" smtClean="0"/>
              <a:t>4/11/2018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1115064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931E670-D11F-4A8F-ACEF-0932BB958B70}" type="datetimeFigureOut">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2954328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931E670-D11F-4A8F-ACEF-0932BB958B70}" type="datetimeFigureOut">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39842-7C3B-455B-A26A-00CC9A597472}" type="slidenum">
              <a:rPr lang="en-US" smtClean="0"/>
              <a:t>‹#›</a:t>
            </a:fld>
            <a:endParaRPr lang="en-US"/>
          </a:p>
        </p:txBody>
      </p:sp>
    </p:spTree>
    <p:extLst>
      <p:ext uri="{BB962C8B-B14F-4D97-AF65-F5344CB8AC3E}">
        <p14:creationId xmlns:p14="http://schemas.microsoft.com/office/powerpoint/2010/main" val="191919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931E670-D11F-4A8F-ACEF-0932BB958B70}" type="datetimeFigureOut">
              <a:rPr lang="en-US" smtClean="0"/>
              <a:t>4/11/2018</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6539842-7C3B-455B-A26A-00CC9A597472}" type="slidenum">
              <a:rPr lang="en-US" smtClean="0"/>
              <a:t>‹#›</a:t>
            </a:fld>
            <a:endParaRPr lang="en-US"/>
          </a:p>
        </p:txBody>
      </p:sp>
    </p:spTree>
    <p:extLst>
      <p:ext uri="{BB962C8B-B14F-4D97-AF65-F5344CB8AC3E}">
        <p14:creationId xmlns:p14="http://schemas.microsoft.com/office/powerpoint/2010/main" val="41271919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doi.org/10.1016/j.ecolecon.2004.10.002"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4" y="859537"/>
            <a:ext cx="6996620" cy="777239"/>
          </a:xfrm>
        </p:spPr>
        <p:txBody>
          <a:bodyPr>
            <a:normAutofit fontScale="90000"/>
          </a:bodyPr>
          <a:lstStyle/>
          <a:p>
            <a:pPr algn="ctr"/>
            <a:r>
              <a:rPr lang="en-US" dirty="0"/>
              <a:t>Florida: an Analysis of the Impacts of Invasive Species on Ecosystems</a:t>
            </a:r>
          </a:p>
        </p:txBody>
      </p:sp>
      <p:sp>
        <p:nvSpPr>
          <p:cNvPr id="3" name="Picture Placeholder 2"/>
          <p:cNvSpPr>
            <a:spLocks noGrp="1"/>
          </p:cNvSpPr>
          <p:nvPr>
            <p:ph type="pic" idx="1"/>
          </p:nvPr>
        </p:nvSpPr>
        <p:spPr>
          <a:xfrm>
            <a:off x="7836408" y="603505"/>
            <a:ext cx="3518980" cy="5257546"/>
          </a:xfrm>
        </p:spPr>
      </p:sp>
      <p:sp>
        <p:nvSpPr>
          <p:cNvPr id="4" name="Text Placeholder 3"/>
          <p:cNvSpPr>
            <a:spLocks noGrp="1"/>
          </p:cNvSpPr>
          <p:nvPr>
            <p:ph type="body" sz="half" idx="2"/>
          </p:nvPr>
        </p:nvSpPr>
        <p:spPr>
          <a:xfrm>
            <a:off x="839786" y="1481328"/>
            <a:ext cx="6996620" cy="4526280"/>
          </a:xfrm>
        </p:spPr>
        <p:txBody>
          <a:bodyPr>
            <a:normAutofit fontScale="92500" lnSpcReduction="10000"/>
          </a:bodyPr>
          <a:lstStyle/>
          <a:p>
            <a:pPr marL="285750" indent="-285750">
              <a:buFont typeface="Arial" panose="020B0604020202020204" pitchFamily="34" charset="0"/>
              <a:buChar char="•"/>
            </a:pPr>
            <a:endParaRPr lang="en-US" sz="1800" dirty="0"/>
          </a:p>
          <a:p>
            <a:pPr marL="285750" indent="-285750">
              <a:buFont typeface="Wingdings" panose="05000000000000000000" pitchFamily="2" charset="2"/>
              <a:buChar char="§"/>
            </a:pPr>
            <a:r>
              <a:rPr lang="en-US" sz="1800" dirty="0"/>
              <a:t>System:</a:t>
            </a:r>
          </a:p>
          <a:p>
            <a:r>
              <a:rPr lang="en-US" sz="1800" dirty="0"/>
              <a:t>Ecosystems</a:t>
            </a:r>
          </a:p>
          <a:p>
            <a:pPr marL="285750" indent="-285750">
              <a:buFont typeface="Arial" panose="020B0604020202020204" pitchFamily="34" charset="0"/>
              <a:buChar char="•"/>
            </a:pPr>
            <a:endParaRPr lang="en-US" sz="1800" dirty="0"/>
          </a:p>
          <a:p>
            <a:pPr marL="285750" indent="-285750">
              <a:buFont typeface="Wingdings" panose="05000000000000000000" pitchFamily="2" charset="2"/>
              <a:buChar char="§"/>
            </a:pPr>
            <a:r>
              <a:rPr lang="en-US" sz="1800" dirty="0"/>
              <a:t>Challenge: </a:t>
            </a:r>
          </a:p>
          <a:p>
            <a:r>
              <a:rPr lang="en-US" sz="1800" dirty="0"/>
              <a:t>Finding a viable option to limit the number of new introductions and instituting a maintenance program for those that are already established. </a:t>
            </a:r>
          </a:p>
          <a:p>
            <a:pPr marL="285750" indent="-285750">
              <a:buFont typeface="Arial" panose="020B0604020202020204" pitchFamily="34" charset="0"/>
              <a:buChar char="•"/>
            </a:pPr>
            <a:endParaRPr lang="en-US" sz="1800" dirty="0"/>
          </a:p>
          <a:p>
            <a:pPr marL="285750" indent="-285750">
              <a:buFont typeface="Wingdings" panose="05000000000000000000" pitchFamily="2" charset="2"/>
              <a:buChar char="§"/>
            </a:pPr>
            <a:r>
              <a:rPr lang="en-US" sz="1800" dirty="0"/>
              <a:t>Stakeholders:</a:t>
            </a:r>
          </a:p>
          <a:p>
            <a:r>
              <a:rPr lang="en-US" sz="1800" dirty="0"/>
              <a:t>The stakeholders that are mainly addressed by this presentation are the landowners and citizens of Florida, including legislators.   </a:t>
            </a:r>
          </a:p>
          <a:p>
            <a:endParaRPr lang="en-US" sz="1800" dirty="0"/>
          </a:p>
          <a:p>
            <a:pPr algn="ctr"/>
            <a:r>
              <a:rPr lang="en-US" sz="1800" dirty="0"/>
              <a:t>Dustin Webb</a:t>
            </a:r>
          </a:p>
        </p:txBody>
      </p:sp>
      <p:pic>
        <p:nvPicPr>
          <p:cNvPr id="10" name="Picture 9" descr="Related image"/>
          <p:cNvPicPr/>
          <p:nvPr/>
        </p:nvPicPr>
        <p:blipFill>
          <a:blip r:embed="rId2">
            <a:extLst>
              <a:ext uri="{28A0092B-C50C-407E-A947-70E740481C1C}">
                <a14:useLocalDpi xmlns:a14="http://schemas.microsoft.com/office/drawing/2010/main" val="0"/>
              </a:ext>
            </a:extLst>
          </a:blip>
          <a:srcRect/>
          <a:stretch>
            <a:fillRect/>
          </a:stretch>
        </p:blipFill>
        <p:spPr bwMode="auto">
          <a:xfrm>
            <a:off x="7836409" y="603505"/>
            <a:ext cx="3518979" cy="2624327"/>
          </a:xfrm>
          <a:prstGeom prst="rect">
            <a:avLst/>
          </a:prstGeom>
          <a:noFill/>
          <a:ln>
            <a:noFill/>
          </a:ln>
        </p:spPr>
      </p:pic>
      <p:pic>
        <p:nvPicPr>
          <p:cNvPr id="11" name="Picture 10" descr="Image result for kudzu invasive species florida"/>
          <p:cNvPicPr/>
          <p:nvPr/>
        </p:nvPicPr>
        <p:blipFill>
          <a:blip r:embed="rId3">
            <a:extLst>
              <a:ext uri="{28A0092B-C50C-407E-A947-70E740481C1C}">
                <a14:useLocalDpi xmlns:a14="http://schemas.microsoft.com/office/drawing/2010/main" val="0"/>
              </a:ext>
            </a:extLst>
          </a:blip>
          <a:srcRect/>
          <a:stretch>
            <a:fillRect/>
          </a:stretch>
        </p:blipFill>
        <p:spPr bwMode="auto">
          <a:xfrm>
            <a:off x="7836407" y="3227832"/>
            <a:ext cx="3518981" cy="2633219"/>
          </a:xfrm>
          <a:prstGeom prst="rect">
            <a:avLst/>
          </a:prstGeom>
          <a:noFill/>
          <a:ln>
            <a:noFill/>
          </a:ln>
        </p:spPr>
      </p:pic>
    </p:spTree>
    <p:extLst>
      <p:ext uri="{BB962C8B-B14F-4D97-AF65-F5344CB8AC3E}">
        <p14:creationId xmlns:p14="http://schemas.microsoft.com/office/powerpoint/2010/main" val="719898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C50261-45C5-4DE4-B3C9-3049DF7D2EA5}"/>
              </a:ext>
            </a:extLst>
          </p:cNvPr>
          <p:cNvSpPr txBox="1"/>
          <p:nvPr/>
        </p:nvSpPr>
        <p:spPr>
          <a:xfrm>
            <a:off x="2001671" y="457199"/>
            <a:ext cx="8188657" cy="1446550"/>
          </a:xfrm>
          <a:prstGeom prst="rect">
            <a:avLst/>
          </a:prstGeom>
          <a:noFill/>
        </p:spPr>
        <p:txBody>
          <a:bodyPr wrap="square" rtlCol="0">
            <a:spAutoFit/>
          </a:bodyPr>
          <a:lstStyle/>
          <a:p>
            <a:pPr algn="ctr"/>
            <a:r>
              <a:rPr lang="en-US" sz="4400" b="1" dirty="0"/>
              <a:t>Details Essential to Understanding</a:t>
            </a:r>
          </a:p>
        </p:txBody>
      </p:sp>
      <p:sp>
        <p:nvSpPr>
          <p:cNvPr id="6" name="TextBox 5">
            <a:extLst>
              <a:ext uri="{FF2B5EF4-FFF2-40B4-BE49-F238E27FC236}">
                <a16:creationId xmlns:a16="http://schemas.microsoft.com/office/drawing/2014/main" id="{C0C75D44-0646-401C-925C-3B063D834326}"/>
              </a:ext>
            </a:extLst>
          </p:cNvPr>
          <p:cNvSpPr txBox="1"/>
          <p:nvPr/>
        </p:nvSpPr>
        <p:spPr>
          <a:xfrm>
            <a:off x="1473957" y="2627194"/>
            <a:ext cx="4622043" cy="2308324"/>
          </a:xfrm>
          <a:prstGeom prst="rect">
            <a:avLst/>
          </a:prstGeom>
          <a:noFill/>
        </p:spPr>
        <p:txBody>
          <a:bodyPr wrap="square" rtlCol="0">
            <a:spAutoFit/>
          </a:bodyPr>
          <a:lstStyle/>
          <a:p>
            <a:r>
              <a:rPr lang="en-US" dirty="0"/>
              <a:t>What Makes for a successful invasive species?</a:t>
            </a:r>
          </a:p>
          <a:p>
            <a:pPr marL="285750" indent="-285750">
              <a:buFont typeface="Wingdings" panose="05000000000000000000" pitchFamily="2" charset="2"/>
              <a:buChar char="§"/>
            </a:pPr>
            <a:r>
              <a:rPr lang="en-US" dirty="0"/>
              <a:t>High fecundity </a:t>
            </a:r>
          </a:p>
          <a:p>
            <a:pPr marL="285750" indent="-285750">
              <a:buFont typeface="Wingdings" panose="05000000000000000000" pitchFamily="2" charset="2"/>
              <a:buChar char="§"/>
            </a:pPr>
            <a:r>
              <a:rPr lang="en-US" dirty="0"/>
              <a:t>Large dispersal</a:t>
            </a:r>
          </a:p>
          <a:p>
            <a:pPr marL="285750" indent="-285750">
              <a:buFont typeface="Wingdings" panose="05000000000000000000" pitchFamily="2" charset="2"/>
              <a:buChar char="§"/>
            </a:pPr>
            <a:r>
              <a:rPr lang="en-US" dirty="0"/>
              <a:t>Adaptability</a:t>
            </a:r>
          </a:p>
          <a:p>
            <a:pPr marL="285750" indent="-285750">
              <a:buFont typeface="Wingdings" panose="05000000000000000000" pitchFamily="2" charset="2"/>
              <a:buChar char="§"/>
            </a:pPr>
            <a:r>
              <a:rPr lang="en-US" dirty="0"/>
              <a:t>An absence of predators, competition, and other biotic controls.</a:t>
            </a:r>
          </a:p>
          <a:p>
            <a:pPr marL="285750" indent="-285750">
              <a:buFont typeface="Wingdings" panose="05000000000000000000" pitchFamily="2" charset="2"/>
              <a:buChar char="§"/>
            </a:pPr>
            <a:r>
              <a:rPr lang="en-US" dirty="0"/>
              <a:t>Ranging environmental preferences.</a:t>
            </a:r>
          </a:p>
          <a:p>
            <a:pPr marL="285750" indent="-285750">
              <a:buFont typeface="Wingdings" panose="05000000000000000000" pitchFamily="2" charset="2"/>
              <a:buChar char="§"/>
            </a:pPr>
            <a:endParaRPr lang="en-US" dirty="0"/>
          </a:p>
        </p:txBody>
      </p:sp>
      <p:sp>
        <p:nvSpPr>
          <p:cNvPr id="7" name="TextBox 6">
            <a:extLst>
              <a:ext uri="{FF2B5EF4-FFF2-40B4-BE49-F238E27FC236}">
                <a16:creationId xmlns:a16="http://schemas.microsoft.com/office/drawing/2014/main" id="{ABE26956-AEEB-4DA4-B800-5EB436C8A04D}"/>
              </a:ext>
            </a:extLst>
          </p:cNvPr>
          <p:cNvSpPr txBox="1"/>
          <p:nvPr/>
        </p:nvSpPr>
        <p:spPr>
          <a:xfrm>
            <a:off x="6095999" y="2627194"/>
            <a:ext cx="5190700" cy="3970318"/>
          </a:xfrm>
          <a:prstGeom prst="rect">
            <a:avLst/>
          </a:prstGeom>
          <a:noFill/>
        </p:spPr>
        <p:txBody>
          <a:bodyPr wrap="square" rtlCol="0">
            <a:spAutoFit/>
          </a:bodyPr>
          <a:lstStyle/>
          <a:p>
            <a:r>
              <a:rPr lang="en-US" dirty="0"/>
              <a:t>It is important to note that:</a:t>
            </a:r>
          </a:p>
          <a:p>
            <a:pPr marL="285750" indent="-285750">
              <a:buFont typeface="Arial" panose="020B0604020202020204" pitchFamily="34" charset="0"/>
              <a:buChar char="•"/>
            </a:pPr>
            <a:r>
              <a:rPr lang="en-US" dirty="0"/>
              <a:t>Not all nonnative species are considered invasive.  Invasive species are nonnatives that cause ecological, economic, or human harm (</a:t>
            </a:r>
            <a:r>
              <a:rPr lang="en-US" dirty="0" err="1"/>
              <a:t>Dodds</a:t>
            </a:r>
            <a:r>
              <a:rPr lang="en-US" dirty="0"/>
              <a:t> et al., 2014).</a:t>
            </a:r>
          </a:p>
          <a:p>
            <a:pPr marL="285750" indent="-285750">
              <a:buFont typeface="Arial" panose="020B0604020202020204" pitchFamily="34" charset="0"/>
              <a:buChar char="•"/>
            </a:pPr>
            <a:r>
              <a:rPr lang="en-US" dirty="0"/>
              <a:t>Established invasive species are those that have reproduced for five or more years (Hardin, 2007).</a:t>
            </a:r>
          </a:p>
          <a:p>
            <a:pPr marL="285750" indent="-285750">
              <a:buFont typeface="Arial" panose="020B0604020202020204" pitchFamily="34" charset="0"/>
              <a:buChar char="•"/>
            </a:pPr>
            <a:r>
              <a:rPr lang="en-US" dirty="0"/>
              <a:t>While it may be less of a challenge to identify traits of a successful invasive species, it is rather difficult to identify which will succeed.</a:t>
            </a:r>
          </a:p>
          <a:p>
            <a:pPr marL="285750" indent="-285750">
              <a:buFont typeface="Arial" panose="020B0604020202020204" pitchFamily="34" charset="0"/>
              <a:buChar char="•"/>
            </a:pPr>
            <a:r>
              <a:rPr lang="en-US" dirty="0"/>
              <a:t>Rule of 10’s: 10 percent of nonnative species become established and 10 percent of those species become invasive (Hardin, 2007).</a:t>
            </a:r>
          </a:p>
          <a:p>
            <a:pPr marL="285750" indent="-285750">
              <a:buFont typeface="Arial" panose="020B0604020202020204" pitchFamily="34" charset="0"/>
              <a:buChar char="•"/>
            </a:pPr>
            <a:r>
              <a:rPr lang="en-US" dirty="0"/>
              <a:t>Can be purposeful or accidental.</a:t>
            </a:r>
          </a:p>
        </p:txBody>
      </p:sp>
    </p:spTree>
    <p:extLst>
      <p:ext uri="{BB962C8B-B14F-4D97-AF65-F5344CB8AC3E}">
        <p14:creationId xmlns:p14="http://schemas.microsoft.com/office/powerpoint/2010/main" val="3261933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extLst/>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643778-7F6C-4E8D-84D1-D5CDB992819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1D22F88D-6907-48AF-B024-346E855E0D9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2" name="Group 11">
            <a:extLst>
              <a:ext uri="{FF2B5EF4-FFF2-40B4-BE49-F238E27FC236}">
                <a16:creationId xmlns:a16="http://schemas.microsoft.com/office/drawing/2014/main" id="{F3842748-48B5-4DD0-A06A-A31C74024A99}"/>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3" name="Freeform 6">
              <a:extLst>
                <a:ext uri="{FF2B5EF4-FFF2-40B4-BE49-F238E27FC236}">
                  <a16:creationId xmlns:a16="http://schemas.microsoft.com/office/drawing/2014/main" id="{548E99BE-1071-4690-9B9C-07926CEE5557}"/>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id="{9301F039-B467-413A-B25C-770E51069D42}"/>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5" name="Freeform 8">
              <a:extLst>
                <a:ext uri="{FF2B5EF4-FFF2-40B4-BE49-F238E27FC236}">
                  <a16:creationId xmlns:a16="http://schemas.microsoft.com/office/drawing/2014/main" id="{9F06AEC1-5558-49E8-8CAC-FEBD00DF003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6" name="Freeform 9">
              <a:extLst>
                <a:ext uri="{FF2B5EF4-FFF2-40B4-BE49-F238E27FC236}">
                  <a16:creationId xmlns:a16="http://schemas.microsoft.com/office/drawing/2014/main" id="{D10B76B9-BA68-471E-B58C-ED91198A9FAB}"/>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id="{FEB3913B-54A3-490E-BA4B-5D0330990FCB}"/>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id="{F75DC961-08A4-46F8-8A80-2E1FB977E1F4}"/>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00400A1F-4B35-41C0-8926-A93E89A2A917}"/>
              </a:ext>
            </a:extLst>
          </p:cNvPr>
          <p:cNvSpPr>
            <a:spLocks noGrp="1"/>
          </p:cNvSpPr>
          <p:nvPr>
            <p:ph type="title"/>
          </p:nvPr>
        </p:nvSpPr>
        <p:spPr>
          <a:xfrm>
            <a:off x="496112" y="685801"/>
            <a:ext cx="2743200" cy="5105400"/>
          </a:xfrm>
        </p:spPr>
        <p:txBody>
          <a:bodyPr>
            <a:normAutofit/>
          </a:bodyPr>
          <a:lstStyle/>
          <a:p>
            <a:pPr algn="l"/>
            <a:r>
              <a:rPr lang="en-US" sz="3200" b="1">
                <a:solidFill>
                  <a:srgbClr val="FFFFFF"/>
                </a:solidFill>
              </a:rPr>
              <a:t>Hazards</a:t>
            </a:r>
          </a:p>
        </p:txBody>
      </p:sp>
      <p:sp>
        <p:nvSpPr>
          <p:cNvPr id="3" name="Content Placeholder 2">
            <a:extLst>
              <a:ext uri="{FF2B5EF4-FFF2-40B4-BE49-F238E27FC236}">
                <a16:creationId xmlns:a16="http://schemas.microsoft.com/office/drawing/2014/main" id="{192029B5-F48A-4928-83F9-23747FF251A2}"/>
              </a:ext>
            </a:extLst>
          </p:cNvPr>
          <p:cNvSpPr>
            <a:spLocks noGrp="1"/>
          </p:cNvSpPr>
          <p:nvPr>
            <p:ph idx="1"/>
          </p:nvPr>
        </p:nvSpPr>
        <p:spPr>
          <a:xfrm>
            <a:off x="5117106" y="685801"/>
            <a:ext cx="6385918" cy="5105400"/>
          </a:xfrm>
        </p:spPr>
        <p:txBody>
          <a:bodyPr>
            <a:normAutofit/>
          </a:bodyPr>
          <a:lstStyle/>
          <a:p>
            <a:pPr>
              <a:lnSpc>
                <a:spcPct val="90000"/>
              </a:lnSpc>
              <a:buFont typeface="Wingdings" panose="05000000000000000000" pitchFamily="2" charset="2"/>
              <a:buChar char="§"/>
            </a:pPr>
            <a:r>
              <a:rPr lang="en-US" sz="1400" dirty="0"/>
              <a:t>Biodiversity Loss:</a:t>
            </a:r>
          </a:p>
          <a:p>
            <a:pPr marL="0" indent="0">
              <a:lnSpc>
                <a:spcPct val="90000"/>
              </a:lnSpc>
              <a:buNone/>
            </a:pPr>
            <a:r>
              <a:rPr lang="en-US" sz="1400" dirty="0"/>
              <a:t>	Second only to habitat destruction, invasive species are a major factor in biodiversity loss. Biodiversity is essential to the well-being of ecosystems and humanity (Chapin et al., 2000). </a:t>
            </a:r>
          </a:p>
          <a:p>
            <a:pPr>
              <a:lnSpc>
                <a:spcPct val="90000"/>
              </a:lnSpc>
              <a:buFont typeface="Wingdings" panose="05000000000000000000" pitchFamily="2" charset="2"/>
              <a:buChar char="§"/>
            </a:pPr>
            <a:r>
              <a:rPr lang="en-US" sz="1400" dirty="0"/>
              <a:t>Loss of ecosystem services</a:t>
            </a:r>
          </a:p>
          <a:p>
            <a:pPr marL="0" indent="0">
              <a:lnSpc>
                <a:spcPct val="90000"/>
              </a:lnSpc>
              <a:buNone/>
            </a:pPr>
            <a:r>
              <a:rPr lang="en-US" sz="1400" dirty="0"/>
              <a:t>	Biodiversity allows for free services that are invaluable to ecological and human function (Chapin et al.,2000)</a:t>
            </a:r>
          </a:p>
          <a:p>
            <a:pPr marL="0" indent="0">
              <a:lnSpc>
                <a:spcPct val="90000"/>
              </a:lnSpc>
              <a:buNone/>
            </a:pPr>
            <a:r>
              <a:rPr lang="en-US" sz="1400" dirty="0"/>
              <a:t>	Some of these services include:</a:t>
            </a:r>
          </a:p>
          <a:p>
            <a:pPr marL="0" indent="0">
              <a:lnSpc>
                <a:spcPct val="90000"/>
              </a:lnSpc>
              <a:buNone/>
            </a:pPr>
            <a:r>
              <a:rPr lang="en-US" sz="1400" dirty="0"/>
              <a:t>		- Food</a:t>
            </a:r>
          </a:p>
          <a:p>
            <a:pPr marL="0" indent="0">
              <a:lnSpc>
                <a:spcPct val="90000"/>
              </a:lnSpc>
              <a:buNone/>
            </a:pPr>
            <a:r>
              <a:rPr lang="en-US" sz="1400" dirty="0"/>
              <a:t>		- Pharmaceuticals</a:t>
            </a:r>
          </a:p>
          <a:p>
            <a:pPr marL="0" indent="0">
              <a:lnSpc>
                <a:spcPct val="90000"/>
              </a:lnSpc>
              <a:buNone/>
            </a:pPr>
            <a:r>
              <a:rPr lang="en-US" sz="1400" dirty="0"/>
              <a:t>		- Environmental stability</a:t>
            </a:r>
          </a:p>
          <a:p>
            <a:pPr marL="0" indent="0">
              <a:lnSpc>
                <a:spcPct val="90000"/>
              </a:lnSpc>
              <a:buNone/>
            </a:pPr>
            <a:r>
              <a:rPr lang="en-US" sz="1400" dirty="0"/>
              <a:t>		- Soil production and nutrient storage</a:t>
            </a:r>
          </a:p>
          <a:p>
            <a:pPr marL="0" indent="0">
              <a:lnSpc>
                <a:spcPct val="90000"/>
              </a:lnSpc>
              <a:buNone/>
            </a:pPr>
            <a:r>
              <a:rPr lang="en-US" sz="1400" dirty="0"/>
              <a:t>		- Pollination</a:t>
            </a:r>
          </a:p>
          <a:p>
            <a:pPr>
              <a:lnSpc>
                <a:spcPct val="90000"/>
              </a:lnSpc>
              <a:buFont typeface="Wingdings" panose="05000000000000000000" pitchFamily="2" charset="2"/>
              <a:buChar char="§"/>
            </a:pPr>
            <a:r>
              <a:rPr lang="en-US" sz="1400" dirty="0"/>
              <a:t>Introduction of nonnative pathogens</a:t>
            </a:r>
          </a:p>
          <a:p>
            <a:pPr>
              <a:lnSpc>
                <a:spcPct val="90000"/>
              </a:lnSpc>
              <a:buFont typeface="Wingdings" panose="05000000000000000000" pitchFamily="2" charset="2"/>
              <a:buChar char="§"/>
            </a:pPr>
            <a:r>
              <a:rPr lang="en-US" sz="1400" dirty="0"/>
              <a:t>Agricultural losses</a:t>
            </a:r>
          </a:p>
          <a:p>
            <a:pPr marL="0" indent="0">
              <a:lnSpc>
                <a:spcPct val="90000"/>
              </a:lnSpc>
              <a:buNone/>
            </a:pPr>
            <a:r>
              <a:rPr lang="en-US" sz="1400" dirty="0"/>
              <a:t>	Estimated agricultural loss of 179 million dollars annually (</a:t>
            </a:r>
            <a:r>
              <a:rPr lang="en-US" sz="1400" dirty="0" err="1"/>
              <a:t>Dodds</a:t>
            </a:r>
            <a:r>
              <a:rPr lang="en-US" sz="1400" dirty="0"/>
              <a:t> et al., 2014)</a:t>
            </a:r>
          </a:p>
          <a:p>
            <a:pPr>
              <a:lnSpc>
                <a:spcPct val="90000"/>
              </a:lnSpc>
              <a:buFont typeface="Wingdings" panose="05000000000000000000" pitchFamily="2" charset="2"/>
              <a:buChar char="§"/>
            </a:pPr>
            <a:endParaRPr lang="en-US" sz="1400" dirty="0"/>
          </a:p>
          <a:p>
            <a:pPr marL="0" indent="0">
              <a:lnSpc>
                <a:spcPct val="90000"/>
              </a:lnSpc>
              <a:buNone/>
            </a:pPr>
            <a:endParaRPr lang="en-US" sz="1400" dirty="0"/>
          </a:p>
        </p:txBody>
      </p:sp>
    </p:spTree>
    <p:extLst>
      <p:ext uri="{BB962C8B-B14F-4D97-AF65-F5344CB8AC3E}">
        <p14:creationId xmlns:p14="http://schemas.microsoft.com/office/powerpoint/2010/main" val="1632003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68E5A-FC50-4E67-96E1-A8A4F0147972}"/>
              </a:ext>
            </a:extLst>
          </p:cNvPr>
          <p:cNvSpPr>
            <a:spLocks noGrp="1"/>
          </p:cNvSpPr>
          <p:nvPr>
            <p:ph type="title"/>
          </p:nvPr>
        </p:nvSpPr>
        <p:spPr>
          <a:xfrm>
            <a:off x="1484312" y="1"/>
            <a:ext cx="10018713" cy="1066800"/>
          </a:xfrm>
        </p:spPr>
        <p:txBody>
          <a:bodyPr/>
          <a:lstStyle/>
          <a:p>
            <a:pPr algn="ctr"/>
            <a:r>
              <a:rPr lang="en-US" b="1" dirty="0"/>
              <a:t>Vulnerabilities </a:t>
            </a:r>
          </a:p>
        </p:txBody>
      </p:sp>
      <p:sp>
        <p:nvSpPr>
          <p:cNvPr id="3" name="Content Placeholder 2">
            <a:extLst>
              <a:ext uri="{FF2B5EF4-FFF2-40B4-BE49-F238E27FC236}">
                <a16:creationId xmlns:a16="http://schemas.microsoft.com/office/drawing/2014/main" id="{FBDAA77C-4911-4EE6-9135-AFB2DF447134}"/>
              </a:ext>
            </a:extLst>
          </p:cNvPr>
          <p:cNvSpPr>
            <a:spLocks noGrp="1"/>
          </p:cNvSpPr>
          <p:nvPr>
            <p:ph sz="half" idx="1"/>
          </p:nvPr>
        </p:nvSpPr>
        <p:spPr>
          <a:xfrm>
            <a:off x="1484312" y="1240807"/>
            <a:ext cx="4895055" cy="5221407"/>
          </a:xfrm>
        </p:spPr>
        <p:txBody>
          <a:bodyPr>
            <a:normAutofit fontScale="77500" lnSpcReduction="20000"/>
          </a:bodyPr>
          <a:lstStyle/>
          <a:p>
            <a:pPr>
              <a:buFont typeface="Wingdings" panose="05000000000000000000" pitchFamily="2" charset="2"/>
              <a:buChar char="§"/>
            </a:pPr>
            <a:r>
              <a:rPr lang="en-US" dirty="0"/>
              <a:t>Climate:</a:t>
            </a:r>
          </a:p>
          <a:p>
            <a:pPr marL="0" indent="0">
              <a:buNone/>
            </a:pPr>
            <a:r>
              <a:rPr lang="en-US" dirty="0"/>
              <a:t>	Florida hosts the ideal climate for species to become easily acclimated and established (</a:t>
            </a:r>
            <a:r>
              <a:rPr lang="en-US" dirty="0" err="1"/>
              <a:t>Simberloff</a:t>
            </a:r>
            <a:r>
              <a:rPr lang="en-US" dirty="0"/>
              <a:t> et al., 1997).</a:t>
            </a:r>
          </a:p>
          <a:p>
            <a:pPr>
              <a:buFont typeface="Wingdings" panose="05000000000000000000" pitchFamily="2" charset="2"/>
              <a:buChar char="§"/>
            </a:pPr>
            <a:r>
              <a:rPr lang="en-US" dirty="0"/>
              <a:t>Tourism and Trade:</a:t>
            </a:r>
          </a:p>
          <a:p>
            <a:pPr marL="0" indent="0">
              <a:buNone/>
            </a:pPr>
            <a:r>
              <a:rPr lang="en-US" dirty="0"/>
              <a:t>	Tourism and trade are among the top industries of financial growth in Florida, which leads to a greater potential of invasive species. World globalization is the leading factor of the issue (</a:t>
            </a:r>
            <a:r>
              <a:rPr lang="en-US" dirty="0" err="1"/>
              <a:t>Pimental</a:t>
            </a:r>
            <a:r>
              <a:rPr lang="en-US" dirty="0"/>
              <a:t> et al., 2005).</a:t>
            </a:r>
          </a:p>
          <a:p>
            <a:pPr>
              <a:buFont typeface="Wingdings" panose="05000000000000000000" pitchFamily="2" charset="2"/>
              <a:buChar char="§"/>
            </a:pPr>
            <a:r>
              <a:rPr lang="en-US" dirty="0"/>
              <a:t>Range Expansion:</a:t>
            </a:r>
          </a:p>
          <a:p>
            <a:pPr marL="0" indent="0">
              <a:buNone/>
            </a:pPr>
            <a:r>
              <a:rPr lang="en-US" dirty="0"/>
              <a:t>	Florida could be the pathway for invasive species making their way across the  Southern United States (Rodda et al., 2008).</a:t>
            </a:r>
          </a:p>
          <a:p>
            <a:pPr>
              <a:buFont typeface="Wingdings" panose="05000000000000000000" pitchFamily="2" charset="2"/>
              <a:buChar char="§"/>
            </a:pPr>
            <a:r>
              <a:rPr lang="en-US" dirty="0"/>
              <a:t>Climate Change:</a:t>
            </a:r>
          </a:p>
          <a:p>
            <a:pPr marL="0" indent="0">
              <a:buNone/>
            </a:pPr>
            <a:r>
              <a:rPr lang="en-US" dirty="0"/>
              <a:t>	Climate change is also adding to range expansion. Because of rising temperatures, more habitats are becoming suitable for species like that of the Burmese python (Rodda et al., 2008)</a:t>
            </a:r>
          </a:p>
          <a:p>
            <a:pPr>
              <a:buFont typeface="Wingdings" panose="05000000000000000000" pitchFamily="2" charset="2"/>
              <a:buChar char="§"/>
            </a:pPr>
            <a:r>
              <a:rPr lang="en-US" dirty="0"/>
              <a:t>Land Disturbance:</a:t>
            </a:r>
          </a:p>
          <a:p>
            <a:pPr marL="0" indent="0">
              <a:buNone/>
            </a:pPr>
            <a:r>
              <a:rPr lang="en-US" dirty="0"/>
              <a:t>	The delicacy of an ecosystem becomes exponentially greater when it becomes disturbed. Invasive species adapt to unfulfilled niches and become established in these ecosystems far more often than those that are intact (</a:t>
            </a:r>
            <a:r>
              <a:rPr lang="en-US" dirty="0" err="1"/>
              <a:t>Lozon</a:t>
            </a:r>
            <a:r>
              <a:rPr lang="en-US" dirty="0"/>
              <a:t> et al., 1997).</a:t>
            </a:r>
          </a:p>
          <a:p>
            <a:pPr marL="0" indent="0">
              <a:buNone/>
            </a:pPr>
            <a:endParaRPr lang="en-US" dirty="0"/>
          </a:p>
          <a:p>
            <a:pPr marL="0" indent="0">
              <a:buNone/>
            </a:pPr>
            <a:endParaRPr lang="en-US" dirty="0"/>
          </a:p>
        </p:txBody>
      </p:sp>
      <p:pic>
        <p:nvPicPr>
          <p:cNvPr id="6" name="Content Placeholder 5">
            <a:extLst>
              <a:ext uri="{FF2B5EF4-FFF2-40B4-BE49-F238E27FC236}">
                <a16:creationId xmlns:a16="http://schemas.microsoft.com/office/drawing/2014/main" id="{C7CC474E-591D-46C4-B181-957FE85BA2AD}"/>
              </a:ext>
            </a:extLst>
          </p:cNvPr>
          <p:cNvPicPr>
            <a:picLocks noGrp="1" noChangeAspect="1"/>
          </p:cNvPicPr>
          <p:nvPr>
            <p:ph sz="half" idx="2"/>
          </p:nvPr>
        </p:nvPicPr>
        <p:blipFill>
          <a:blip r:embed="rId2"/>
          <a:stretch>
            <a:fillRect/>
          </a:stretch>
        </p:blipFill>
        <p:spPr>
          <a:xfrm>
            <a:off x="6379367" y="1240806"/>
            <a:ext cx="5746038" cy="4698951"/>
          </a:xfrm>
          <a:prstGeom prst="rect">
            <a:avLst/>
          </a:prstGeom>
        </p:spPr>
      </p:pic>
    </p:spTree>
    <p:extLst>
      <p:ext uri="{BB962C8B-B14F-4D97-AF65-F5344CB8AC3E}">
        <p14:creationId xmlns:p14="http://schemas.microsoft.com/office/powerpoint/2010/main" val="48340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5476D-8956-48D9-A607-C2800D4BD29B}"/>
              </a:ext>
            </a:extLst>
          </p:cNvPr>
          <p:cNvSpPr>
            <a:spLocks noGrp="1"/>
          </p:cNvSpPr>
          <p:nvPr>
            <p:ph type="title" idx="4294967295"/>
          </p:nvPr>
        </p:nvSpPr>
        <p:spPr>
          <a:xfrm>
            <a:off x="1151312" y="0"/>
            <a:ext cx="10018712" cy="1337022"/>
          </a:xfrm>
        </p:spPr>
        <p:txBody>
          <a:bodyPr/>
          <a:lstStyle/>
          <a:p>
            <a:pPr algn="ctr"/>
            <a:r>
              <a:rPr lang="en-US" b="1" dirty="0"/>
              <a:t>Foresight:</a:t>
            </a:r>
          </a:p>
        </p:txBody>
      </p:sp>
      <p:sp>
        <p:nvSpPr>
          <p:cNvPr id="4" name="TextBox 3">
            <a:extLst>
              <a:ext uri="{FF2B5EF4-FFF2-40B4-BE49-F238E27FC236}">
                <a16:creationId xmlns:a16="http://schemas.microsoft.com/office/drawing/2014/main" id="{7AB2C383-DF76-4516-89D4-C47E7166B3E4}"/>
              </a:ext>
            </a:extLst>
          </p:cNvPr>
          <p:cNvSpPr txBox="1"/>
          <p:nvPr/>
        </p:nvSpPr>
        <p:spPr>
          <a:xfrm>
            <a:off x="1151312" y="1237129"/>
            <a:ext cx="10018712" cy="5016758"/>
          </a:xfrm>
          <a:prstGeom prst="rect">
            <a:avLst/>
          </a:prstGeom>
          <a:noFill/>
        </p:spPr>
        <p:txBody>
          <a:bodyPr wrap="square" rtlCol="0">
            <a:spAutoFit/>
          </a:bodyPr>
          <a:lstStyle/>
          <a:p>
            <a:r>
              <a:rPr lang="en-US" sz="2000" dirty="0"/>
              <a:t>A lack of foresight has been evident as far back as the 1500’s with the introduction of feral pigs by European explorers and even in the early 20</a:t>
            </a:r>
            <a:r>
              <a:rPr lang="en-US" sz="2000" baseline="30000" dirty="0"/>
              <a:t>th</a:t>
            </a:r>
            <a:r>
              <a:rPr lang="en-US" sz="2000" dirty="0"/>
              <a:t> century with the introduction of Kudzu (</a:t>
            </a:r>
            <a:r>
              <a:rPr lang="en-US" sz="2000" dirty="0" err="1"/>
              <a:t>Pueraria</a:t>
            </a:r>
            <a:r>
              <a:rPr lang="en-US" sz="2000" dirty="0"/>
              <a:t> </a:t>
            </a:r>
            <a:r>
              <a:rPr lang="en-US" sz="2000" dirty="0" err="1"/>
              <a:t>montana</a:t>
            </a:r>
            <a:r>
              <a:rPr lang="en-US" sz="2000" dirty="0"/>
              <a:t>). With evolving research and identification the tables can still be turned toward a better future.</a:t>
            </a:r>
          </a:p>
          <a:p>
            <a:endParaRPr lang="en-US" sz="2000" dirty="0"/>
          </a:p>
          <a:p>
            <a:pPr marL="342900" indent="-342900">
              <a:buFont typeface="Wingdings" panose="05000000000000000000" pitchFamily="2" charset="2"/>
              <a:buChar char="§"/>
            </a:pPr>
            <a:r>
              <a:rPr lang="en-US" sz="2000" dirty="0"/>
              <a:t>Scenario 1: A no action plan. In this scenario no human interference occurs and we let the system run it’s course. Potentially seeing irreversible effects on biodiversity and far greater extinction rates than what are already being witnessed. This would impede on human well-being both, economically and physically. Leaving the outcomes to following generations. </a:t>
            </a:r>
          </a:p>
          <a:p>
            <a:pPr marL="342900" indent="-342900">
              <a:buFont typeface="Wingdings" panose="05000000000000000000" pitchFamily="2" charset="2"/>
              <a:buChar char="§"/>
            </a:pPr>
            <a:r>
              <a:rPr lang="en-US" sz="2000" dirty="0"/>
              <a:t>Scenario 2: Prevention and control. This scenario would lead to a better understanding of which species become invasive. It would be of some economic and ecologic cost, but this would give ample time to investigate realistic methods of prevention.</a:t>
            </a:r>
          </a:p>
          <a:p>
            <a:pPr marL="342900" indent="-342900">
              <a:buFont typeface="Wingdings" panose="05000000000000000000" pitchFamily="2" charset="2"/>
              <a:buChar char="§"/>
            </a:pPr>
            <a:r>
              <a:rPr lang="en-US" sz="2000" dirty="0"/>
              <a:t> Scenario 3: Eradication. Jumping in and eliminating the problem all together is infeasible. This would require a great deal of cooperation amongst all stakeholders and would be detrimental to the economy of Florida. There would be no time to learn about the issue, which could lead to a reoccurrence in the future. </a:t>
            </a:r>
          </a:p>
        </p:txBody>
      </p:sp>
    </p:spTree>
    <p:extLst>
      <p:ext uri="{BB962C8B-B14F-4D97-AF65-F5344CB8AC3E}">
        <p14:creationId xmlns:p14="http://schemas.microsoft.com/office/powerpoint/2010/main" val="4082887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5BE3C-715F-4409-BE31-1C503BA63372}"/>
              </a:ext>
            </a:extLst>
          </p:cNvPr>
          <p:cNvSpPr>
            <a:spLocks noGrp="1"/>
          </p:cNvSpPr>
          <p:nvPr>
            <p:ph type="title"/>
          </p:nvPr>
        </p:nvSpPr>
        <p:spPr/>
        <p:txBody>
          <a:bodyPr/>
          <a:lstStyle/>
          <a:p>
            <a:r>
              <a:rPr lang="en-US" dirty="0"/>
              <a:t>Decision making</a:t>
            </a:r>
          </a:p>
        </p:txBody>
      </p:sp>
      <p:sp>
        <p:nvSpPr>
          <p:cNvPr id="8" name="Subtitle 7">
            <a:extLst>
              <a:ext uri="{FF2B5EF4-FFF2-40B4-BE49-F238E27FC236}">
                <a16:creationId xmlns:a16="http://schemas.microsoft.com/office/drawing/2014/main" id="{092AC724-3777-4DDF-8BF7-F598E23A2471}"/>
              </a:ext>
            </a:extLst>
          </p:cNvPr>
          <p:cNvSpPr>
            <a:spLocks noGrp="1"/>
          </p:cNvSpPr>
          <p:nvPr>
            <p:ph idx="1"/>
          </p:nvPr>
        </p:nvSpPr>
        <p:spPr/>
        <p:txBody>
          <a:bodyPr>
            <a:normAutofit fontScale="85000" lnSpcReduction="10000"/>
          </a:bodyPr>
          <a:lstStyle/>
          <a:p>
            <a:pPr marL="342900" indent="-342900" algn="l">
              <a:buFont typeface="Wingdings" panose="05000000000000000000" pitchFamily="2" charset="2"/>
              <a:buChar char="§"/>
            </a:pPr>
            <a:r>
              <a:rPr lang="en-US" dirty="0"/>
              <a:t>The Florida Fish and Wildlife Conservation Commission:</a:t>
            </a:r>
          </a:p>
          <a:p>
            <a:pPr marL="0" indent="0" algn="l">
              <a:buNone/>
            </a:pPr>
            <a:r>
              <a:rPr lang="en-US" dirty="0"/>
              <a:t>	Goal of the FWC is to provide regulatory plans pertaining to the conservation of Florida, including the maintenance and repair of invasive species 	and their effects. Contains a legislative branch that consists of lobbyists, analysts, and legislative planners.</a:t>
            </a:r>
          </a:p>
          <a:p>
            <a:pPr marL="342900" indent="-342900" algn="l">
              <a:buFont typeface="Wingdings" panose="05000000000000000000" pitchFamily="2" charset="2"/>
              <a:buChar char="§"/>
            </a:pPr>
            <a:r>
              <a:rPr lang="en-US" dirty="0"/>
              <a:t>Governor and legislators:</a:t>
            </a:r>
          </a:p>
          <a:p>
            <a:pPr marL="0" indent="0" algn="l">
              <a:buNone/>
            </a:pPr>
            <a:r>
              <a:rPr lang="en-US" dirty="0"/>
              <a:t>	The FWC is required to meet with the Governor several times a year to discuss 	revenue usage and regulatory plans and outcomes. Provides the funding and grants authority to the FWC.</a:t>
            </a:r>
          </a:p>
          <a:p>
            <a:pPr marL="0" indent="0" algn="l">
              <a:buNone/>
            </a:pPr>
            <a:r>
              <a:rPr lang="en-US" sz="2400" dirty="0"/>
              <a:t>	</a:t>
            </a:r>
          </a:p>
        </p:txBody>
      </p:sp>
    </p:spTree>
    <p:extLst>
      <p:ext uri="{BB962C8B-B14F-4D97-AF65-F5344CB8AC3E}">
        <p14:creationId xmlns:p14="http://schemas.microsoft.com/office/powerpoint/2010/main" val="103837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66382-EBA2-4264-995E-283F99BACBA9}"/>
              </a:ext>
            </a:extLst>
          </p:cNvPr>
          <p:cNvSpPr>
            <a:spLocks noGrp="1"/>
          </p:cNvSpPr>
          <p:nvPr>
            <p:ph type="title" idx="4294967295"/>
          </p:nvPr>
        </p:nvSpPr>
        <p:spPr>
          <a:xfrm>
            <a:off x="1086644" y="0"/>
            <a:ext cx="10018712" cy="1290918"/>
          </a:xfrm>
        </p:spPr>
        <p:txBody>
          <a:bodyPr/>
          <a:lstStyle/>
          <a:p>
            <a:pPr algn="ctr"/>
            <a:r>
              <a:rPr lang="en-US" b="1" dirty="0"/>
              <a:t>Options</a:t>
            </a:r>
          </a:p>
        </p:txBody>
      </p:sp>
      <p:sp>
        <p:nvSpPr>
          <p:cNvPr id="4" name="TextBox 3">
            <a:extLst>
              <a:ext uri="{FF2B5EF4-FFF2-40B4-BE49-F238E27FC236}">
                <a16:creationId xmlns:a16="http://schemas.microsoft.com/office/drawing/2014/main" id="{C79D65F9-1182-458F-8FCD-B56F2F11E2F0}"/>
              </a:ext>
            </a:extLst>
          </p:cNvPr>
          <p:cNvSpPr txBox="1"/>
          <p:nvPr/>
        </p:nvSpPr>
        <p:spPr>
          <a:xfrm>
            <a:off x="1086644" y="1290918"/>
            <a:ext cx="10018712" cy="4708981"/>
          </a:xfrm>
          <a:prstGeom prst="rect">
            <a:avLst/>
          </a:prstGeom>
          <a:noFill/>
        </p:spPr>
        <p:txBody>
          <a:bodyPr wrap="square" rtlCol="0">
            <a:spAutoFit/>
          </a:bodyPr>
          <a:lstStyle/>
          <a:p>
            <a:r>
              <a:rPr lang="en-US" sz="2000" b="1" dirty="0"/>
              <a:t>Option 1:</a:t>
            </a:r>
          </a:p>
          <a:p>
            <a:r>
              <a:rPr lang="en-US" sz="2000" b="1" dirty="0"/>
              <a:t>		</a:t>
            </a:r>
            <a:r>
              <a:rPr lang="en-US" sz="2000" dirty="0"/>
              <a:t>A stop of trade and tourism in an attempt to get this problem under control and eradication of known invasive species. This option would be near to impossible because the financial stability of Florida is dependent on these two economic factors. The presence of invasive species is hard to determine and even more difficult to eliminate entirely, especially considering plant and microbe organisms. </a:t>
            </a:r>
          </a:p>
          <a:p>
            <a:endParaRPr lang="en-US" sz="2000" b="1" dirty="0"/>
          </a:p>
          <a:p>
            <a:endParaRPr lang="en-US" sz="2000" b="1" dirty="0"/>
          </a:p>
          <a:p>
            <a:r>
              <a:rPr lang="en-US" sz="2000" b="1" dirty="0"/>
              <a:t>Option 2:</a:t>
            </a:r>
          </a:p>
          <a:p>
            <a:r>
              <a:rPr lang="en-US" sz="2000" b="1" dirty="0"/>
              <a:t>		</a:t>
            </a:r>
            <a:r>
              <a:rPr lang="en-US" sz="2000" dirty="0"/>
              <a:t>A more established control and management plan. This option would be centered around prevention rather than elimination. Prevention is far less costly than the latter and is an easier attained goal. An educated population would be ideal with this option as to further the efforts. A scientific focus on prevention would lead to better understanding and could contribute to efforts of other states and countries that are struggling with the same problem. A better understanding could eliminate future occurrences. </a:t>
            </a:r>
            <a:endParaRPr lang="en-US" sz="2000" b="1" dirty="0"/>
          </a:p>
        </p:txBody>
      </p:sp>
    </p:spTree>
    <p:extLst>
      <p:ext uri="{BB962C8B-B14F-4D97-AF65-F5344CB8AC3E}">
        <p14:creationId xmlns:p14="http://schemas.microsoft.com/office/powerpoint/2010/main" val="2013259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extLst/>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643778-7F6C-4E8D-84D1-D5CDB992819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1D22F88D-6907-48AF-B024-346E855E0D9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2" name="Group 11">
            <a:extLst>
              <a:ext uri="{FF2B5EF4-FFF2-40B4-BE49-F238E27FC236}">
                <a16:creationId xmlns:a16="http://schemas.microsoft.com/office/drawing/2014/main" id="{F3842748-48B5-4DD0-A06A-A31C74024A99}"/>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3" name="Freeform 6">
              <a:extLst>
                <a:ext uri="{FF2B5EF4-FFF2-40B4-BE49-F238E27FC236}">
                  <a16:creationId xmlns:a16="http://schemas.microsoft.com/office/drawing/2014/main" id="{548E99BE-1071-4690-9B9C-07926CEE5557}"/>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id="{9301F039-B467-413A-B25C-770E51069D42}"/>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5" name="Freeform 8">
              <a:extLst>
                <a:ext uri="{FF2B5EF4-FFF2-40B4-BE49-F238E27FC236}">
                  <a16:creationId xmlns:a16="http://schemas.microsoft.com/office/drawing/2014/main" id="{9F06AEC1-5558-49E8-8CAC-FEBD00DF003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6" name="Freeform 9">
              <a:extLst>
                <a:ext uri="{FF2B5EF4-FFF2-40B4-BE49-F238E27FC236}">
                  <a16:creationId xmlns:a16="http://schemas.microsoft.com/office/drawing/2014/main" id="{D10B76B9-BA68-471E-B58C-ED91198A9FAB}"/>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id="{FEB3913B-54A3-490E-BA4B-5D0330990FCB}"/>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id="{F75DC961-08A4-46F8-8A80-2E1FB977E1F4}"/>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5F73140D-E30D-4D31-B0AD-AB844D9A0B9B}"/>
              </a:ext>
            </a:extLst>
          </p:cNvPr>
          <p:cNvSpPr>
            <a:spLocks noGrp="1"/>
          </p:cNvSpPr>
          <p:nvPr>
            <p:ph type="title"/>
          </p:nvPr>
        </p:nvSpPr>
        <p:spPr>
          <a:xfrm>
            <a:off x="496112" y="685801"/>
            <a:ext cx="2743200" cy="5105400"/>
          </a:xfrm>
        </p:spPr>
        <p:txBody>
          <a:bodyPr>
            <a:normAutofit/>
          </a:bodyPr>
          <a:lstStyle/>
          <a:p>
            <a:pPr algn="l"/>
            <a:r>
              <a:rPr lang="en-US" sz="2400" b="1" dirty="0">
                <a:solidFill>
                  <a:srgbClr val="FFFFFF"/>
                </a:solidFill>
              </a:rPr>
              <a:t>Recommendations</a:t>
            </a:r>
          </a:p>
        </p:txBody>
      </p:sp>
      <p:sp>
        <p:nvSpPr>
          <p:cNvPr id="3" name="Content Placeholder 2">
            <a:extLst>
              <a:ext uri="{FF2B5EF4-FFF2-40B4-BE49-F238E27FC236}">
                <a16:creationId xmlns:a16="http://schemas.microsoft.com/office/drawing/2014/main" id="{99795FB5-D39A-4B06-89B5-9E938A1D4CA7}"/>
              </a:ext>
            </a:extLst>
          </p:cNvPr>
          <p:cNvSpPr>
            <a:spLocks noGrp="1"/>
          </p:cNvSpPr>
          <p:nvPr>
            <p:ph idx="1"/>
          </p:nvPr>
        </p:nvSpPr>
        <p:spPr>
          <a:xfrm>
            <a:off x="5117106" y="685801"/>
            <a:ext cx="6385918" cy="5105400"/>
          </a:xfrm>
        </p:spPr>
        <p:txBody>
          <a:bodyPr>
            <a:normAutofit/>
          </a:bodyPr>
          <a:lstStyle/>
          <a:p>
            <a:pPr marL="0" indent="0">
              <a:buNone/>
            </a:pPr>
            <a:r>
              <a:rPr lang="en-US" sz="2000" dirty="0"/>
              <a:t>My recommendation for this issue is to continue the management track that has already been implemented by the FWC. I feel that the public needs to have a better grasp of the issue, which would lead to more involvement. The option of doing nothing is infeasible. A combination of eradication and control is the ideal scenario at this point. This could give ample time for more extensive research and provide a potentially better approach. A stricter set of laws for the exotic pet trade in an attempt to deter the establishment of unwanted species and a focus on prevention is key. </a:t>
            </a:r>
          </a:p>
        </p:txBody>
      </p:sp>
    </p:spTree>
    <p:extLst>
      <p:ext uri="{BB962C8B-B14F-4D97-AF65-F5344CB8AC3E}">
        <p14:creationId xmlns:p14="http://schemas.microsoft.com/office/powerpoint/2010/main" val="1528340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D34682-4AF9-49C6-A3BA-4159786BEA5C}"/>
              </a:ext>
            </a:extLst>
          </p:cNvPr>
          <p:cNvSpPr txBox="1"/>
          <p:nvPr/>
        </p:nvSpPr>
        <p:spPr>
          <a:xfrm>
            <a:off x="1851546" y="464023"/>
            <a:ext cx="8243247" cy="646331"/>
          </a:xfrm>
          <a:prstGeom prst="rect">
            <a:avLst/>
          </a:prstGeom>
          <a:noFill/>
        </p:spPr>
        <p:txBody>
          <a:bodyPr wrap="square" rtlCol="0">
            <a:spAutoFit/>
          </a:bodyPr>
          <a:lstStyle/>
          <a:p>
            <a:pPr algn="ctr"/>
            <a:r>
              <a:rPr lang="en-US" sz="3600" b="1" dirty="0"/>
              <a:t>References:</a:t>
            </a:r>
          </a:p>
        </p:txBody>
      </p:sp>
      <p:sp>
        <p:nvSpPr>
          <p:cNvPr id="3" name="TextBox 2">
            <a:extLst>
              <a:ext uri="{FF2B5EF4-FFF2-40B4-BE49-F238E27FC236}">
                <a16:creationId xmlns:a16="http://schemas.microsoft.com/office/drawing/2014/main" id="{8EE6664E-F609-40FB-AAD0-44802E446148}"/>
              </a:ext>
            </a:extLst>
          </p:cNvPr>
          <p:cNvSpPr txBox="1"/>
          <p:nvPr/>
        </p:nvSpPr>
        <p:spPr>
          <a:xfrm>
            <a:off x="1510352" y="1207826"/>
            <a:ext cx="9171296" cy="5016758"/>
          </a:xfrm>
          <a:prstGeom prst="rect">
            <a:avLst/>
          </a:prstGeom>
          <a:noFill/>
        </p:spPr>
        <p:txBody>
          <a:bodyPr wrap="square" rtlCol="0">
            <a:spAutoFit/>
          </a:bodyPr>
          <a:lstStyle/>
          <a:p>
            <a:r>
              <a:rPr lang="en-US" sz="1600" dirty="0"/>
              <a:t>Chapin III, S., </a:t>
            </a:r>
            <a:r>
              <a:rPr lang="en-US" sz="1600" dirty="0" err="1"/>
              <a:t>Zavaleta</a:t>
            </a:r>
            <a:r>
              <a:rPr lang="en-US" sz="1600" dirty="0"/>
              <a:t>, E., </a:t>
            </a:r>
            <a:r>
              <a:rPr lang="en-US" sz="1600" dirty="0" err="1"/>
              <a:t>Eviner</a:t>
            </a:r>
            <a:r>
              <a:rPr lang="en-US" sz="1600" dirty="0"/>
              <a:t>, V., Naylor, R., </a:t>
            </a:r>
            <a:r>
              <a:rPr lang="en-US" sz="1600" dirty="0" err="1"/>
              <a:t>Vitousek</a:t>
            </a:r>
            <a:r>
              <a:rPr lang="en-US" sz="1600" dirty="0"/>
              <a:t>, P., Reynolds, H., Hooper, D., </a:t>
            </a:r>
            <a:r>
              <a:rPr lang="en-US" sz="1600" dirty="0" err="1"/>
              <a:t>Lavorel</a:t>
            </a:r>
            <a:r>
              <a:rPr lang="en-US" sz="1600" dirty="0"/>
              <a:t>, S., Sala, O., </a:t>
            </a:r>
            <a:r>
              <a:rPr lang="en-US" sz="1600" dirty="0" err="1"/>
              <a:t>Hobbie</a:t>
            </a:r>
            <a:r>
              <a:rPr lang="en-US" sz="1600" dirty="0"/>
              <a:t>, S., Mack, M., Diaz, S., 2000. Consequences of changing biodiversity. Nature. Vol: 405. Pp. 234-242. DOI: 10.1038/35012241.</a:t>
            </a:r>
          </a:p>
          <a:p>
            <a:endParaRPr lang="en-US" sz="1600" dirty="0"/>
          </a:p>
          <a:p>
            <a:r>
              <a:rPr lang="en-US" sz="1600" dirty="0" err="1"/>
              <a:t>Dodds</a:t>
            </a:r>
            <a:r>
              <a:rPr lang="en-US" sz="1600" dirty="0"/>
              <a:t>, N., Miller, M., </a:t>
            </a:r>
            <a:r>
              <a:rPr lang="en-US" sz="1600" dirty="0" err="1"/>
              <a:t>Lamm</a:t>
            </a:r>
            <a:r>
              <a:rPr lang="en-US" sz="1600" dirty="0"/>
              <a:t>, A., 2014. Floridians’ Perceptions of Invasive Species. AEC524 Agricultural Education and Communication Department, UF/IFAS Extension. </a:t>
            </a:r>
          </a:p>
          <a:p>
            <a:endParaRPr lang="en-US" sz="1600" dirty="0"/>
          </a:p>
          <a:p>
            <a:r>
              <a:rPr lang="en-US" sz="1600" dirty="0"/>
              <a:t>Hardin, S., 2007. Managing Non-Native Wildlife in Florida: State Perspective, Policy and Practice. Managing vertebrate invasive species: proceedings of an international symposium. </a:t>
            </a:r>
          </a:p>
          <a:p>
            <a:endParaRPr lang="en-US" sz="1600" dirty="0"/>
          </a:p>
          <a:p>
            <a:r>
              <a:rPr lang="en-US" sz="1600" dirty="0" err="1"/>
              <a:t>Lozon</a:t>
            </a:r>
            <a:r>
              <a:rPr lang="en-US" sz="1600" dirty="0"/>
              <a:t>, J., </a:t>
            </a:r>
            <a:r>
              <a:rPr lang="en-US" sz="1600" dirty="0" err="1"/>
              <a:t>MacIsaac</a:t>
            </a:r>
            <a:r>
              <a:rPr lang="en-US" sz="1600" dirty="0"/>
              <a:t>, H., 1997. Biological invasions: are they dependent on disturbance? Environmental Review. Vol: 5. Pp. 131-144. Accessed on April 4th, 2018. www.reabic.net/publ/Lozon_MacIsaac_1997.pdf. </a:t>
            </a:r>
          </a:p>
          <a:p>
            <a:endParaRPr lang="en-US" sz="1600" dirty="0"/>
          </a:p>
          <a:p>
            <a:r>
              <a:rPr lang="en-US" sz="1600" dirty="0" err="1"/>
              <a:t>Pimental</a:t>
            </a:r>
            <a:r>
              <a:rPr lang="en-US" sz="1600" dirty="0"/>
              <a:t>, D., </a:t>
            </a:r>
            <a:r>
              <a:rPr lang="en-US" sz="1600" dirty="0" err="1"/>
              <a:t>Zunigo</a:t>
            </a:r>
            <a:r>
              <a:rPr lang="en-US" sz="1600" dirty="0"/>
              <a:t>, R., Morrison, D., 2005. Update on the environmental and economic costs associated with alien-invasive species in the United States. Ecological Economics. Vol: 52. Pp: 273-288. </a:t>
            </a:r>
            <a:r>
              <a:rPr lang="en-US" sz="1600" dirty="0">
                <a:hlinkClick r:id="rId2"/>
              </a:rPr>
              <a:t>https://doi.org/10.1016/j.ecolecon.2004.10.002</a:t>
            </a:r>
            <a:r>
              <a:rPr lang="en-US" sz="1600" dirty="0"/>
              <a:t>.</a:t>
            </a:r>
          </a:p>
          <a:p>
            <a:endParaRPr lang="en-US" sz="1600" dirty="0"/>
          </a:p>
          <a:p>
            <a:r>
              <a:rPr lang="en-US" sz="1600" dirty="0"/>
              <a:t>Rodda, G., </a:t>
            </a:r>
            <a:r>
              <a:rPr lang="en-US" sz="1600" dirty="0" err="1"/>
              <a:t>Jarnevich</a:t>
            </a:r>
            <a:r>
              <a:rPr lang="en-US" sz="1600" dirty="0"/>
              <a:t>, C., Reed, R., 2008. What Parts of the U.S. Mainland Are Climatically Suitable for Invasive Alien Pythons Spreading from Everglades National Park? Biological Invasions. http://dx.doi.org/10.1007/s10530-008-9228-z.</a:t>
            </a:r>
          </a:p>
        </p:txBody>
      </p:sp>
    </p:spTree>
    <p:extLst>
      <p:ext uri="{BB962C8B-B14F-4D97-AF65-F5344CB8AC3E}">
        <p14:creationId xmlns:p14="http://schemas.microsoft.com/office/powerpoint/2010/main" val="5056704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364</TotalTime>
  <Words>851</Words>
  <Application>Microsoft Office PowerPoint</Application>
  <PresentationFormat>Widescreen</PresentationFormat>
  <Paragraphs>83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Corbel</vt:lpstr>
      <vt:lpstr>Wingdings</vt:lpstr>
      <vt:lpstr>Parallax</vt:lpstr>
      <vt:lpstr>Florida: an Analysis of the Impacts of Invasive Species on Ecosystems</vt:lpstr>
      <vt:lpstr>PowerPoint Presentation</vt:lpstr>
      <vt:lpstr>Hazards</vt:lpstr>
      <vt:lpstr>Vulnerabilities </vt:lpstr>
      <vt:lpstr>Foresight:</vt:lpstr>
      <vt:lpstr>Decision making</vt:lpstr>
      <vt:lpstr>Options</vt:lpstr>
      <vt:lpstr>Recommendations</vt:lpstr>
      <vt:lpstr>PowerPoint Presentation</vt:lpstr>
    </vt:vector>
  </TitlesOfParts>
  <Company>Old Dominion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Florida: an Analysis of the Impacts of the Impacts of Invasive Species on Ecosystems</dc:title>
  <dc:creator>Webb, Dustin M.</dc:creator>
  <cp:lastModifiedBy>Dustin Webb</cp:lastModifiedBy>
  <cp:revision>20</cp:revision>
  <dcterms:created xsi:type="dcterms:W3CDTF">2018-04-10T13:30:20Z</dcterms:created>
  <dcterms:modified xsi:type="dcterms:W3CDTF">2018-04-11T16:56:45Z</dcterms:modified>
</cp:coreProperties>
</file>