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9" r:id="rId2"/>
    <p:sldId id="264" r:id="rId3"/>
    <p:sldId id="260" r:id="rId4"/>
    <p:sldId id="261" r:id="rId5"/>
    <p:sldId id="262" r:id="rId6"/>
    <p:sldId id="263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-86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1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7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7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5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8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4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6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88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9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6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6923" y="754642"/>
            <a:ext cx="6043651" cy="1697614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Invasive Lionfish along the Atlantic coast from Rhode Island to Brazil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41126" y="263236"/>
            <a:ext cx="4996252" cy="622069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The System: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Ecosystem of corals and native fish in the Southern Atlantic Ocean and the Caribbean Sea</a:t>
            </a:r>
            <a:endParaRPr lang="en-US" sz="28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The Challenge: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Invasive lionfish are reeking havoc on the ecosystem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The Stakeholders: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The locals that rely on tourism economy, Florida Fish and Wildlife Conservation Commission, and the Northern Atlantic Oceanic and Atmospheric Administration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1800" dirty="0" smtClean="0"/>
              <a:t>Alexa Zwicker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3" y="2452256"/>
            <a:ext cx="6043651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" y="280489"/>
            <a:ext cx="8728364" cy="1905000"/>
          </a:xfrm>
        </p:spPr>
        <p:txBody>
          <a:bodyPr/>
          <a:lstStyle/>
          <a:p>
            <a:r>
              <a:rPr lang="en-US" dirty="0" smtClean="0"/>
              <a:t>Lionfish, invasive or just non-native?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217" y="2666999"/>
            <a:ext cx="5353193" cy="4002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Invasive vs. non-native </a:t>
            </a:r>
          </a:p>
          <a:p>
            <a:r>
              <a:rPr lang="en-US" sz="2400" dirty="0" smtClean="0"/>
              <a:t>Native to the South Pacific and Indian Oceans </a:t>
            </a:r>
          </a:p>
          <a:p>
            <a:r>
              <a:rPr lang="en-US" sz="2400" dirty="0" smtClean="0"/>
              <a:t>Currently invading the Atlantic coast and Caribbean Sea </a:t>
            </a:r>
          </a:p>
          <a:p>
            <a:pPr lvl="1"/>
            <a:r>
              <a:rPr lang="en-US" sz="2000" dirty="0" smtClean="0"/>
              <a:t>Decreasing the local fish population </a:t>
            </a:r>
          </a:p>
          <a:p>
            <a:pPr lvl="1"/>
            <a:r>
              <a:rPr lang="en-US" sz="2000" dirty="0" smtClean="0"/>
              <a:t>Causing eutrophication in coral reefs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Ziska and Dukes, 2014)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185489"/>
            <a:ext cx="4554682" cy="388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75802"/>
            <a:ext cx="2303318" cy="29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212873" cy="1905000"/>
          </a:xfrm>
        </p:spPr>
        <p:txBody>
          <a:bodyPr/>
          <a:lstStyle/>
          <a:p>
            <a:r>
              <a:rPr lang="en-US" dirty="0" smtClean="0"/>
              <a:t>The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8" y="2090057"/>
            <a:ext cx="3396343" cy="4243616"/>
          </a:xfrm>
        </p:spPr>
        <p:txBody>
          <a:bodyPr>
            <a:noAutofit/>
          </a:bodyPr>
          <a:lstStyle/>
          <a:p>
            <a:r>
              <a:rPr lang="en-US" sz="2400" dirty="0" smtClean="0"/>
              <a:t>Eutrophication of corals</a:t>
            </a:r>
          </a:p>
          <a:p>
            <a:pPr lvl="1"/>
            <a:r>
              <a:rPr lang="en-US" sz="2400" dirty="0" smtClean="0"/>
              <a:t>What does this mean?</a:t>
            </a:r>
          </a:p>
          <a:p>
            <a:r>
              <a:rPr lang="en-US" sz="2400" dirty="0" smtClean="0"/>
              <a:t>Altering the native fish population </a:t>
            </a:r>
          </a:p>
          <a:p>
            <a:pPr lvl="1"/>
            <a:r>
              <a:rPr lang="en-US" sz="2400" dirty="0" smtClean="0"/>
              <a:t>Predators or prey?</a:t>
            </a:r>
          </a:p>
          <a:p>
            <a:r>
              <a:rPr lang="en-US" sz="2400" dirty="0" smtClean="0"/>
              <a:t>Venomous dorsal spines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/>
              <a:t>(Green et al., 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6" y="2547256"/>
            <a:ext cx="4035340" cy="311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953" y="466239"/>
            <a:ext cx="3301315" cy="249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38" y="3379107"/>
            <a:ext cx="3419475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8" y="252186"/>
            <a:ext cx="9905998" cy="1905000"/>
          </a:xfrm>
        </p:spPr>
        <p:txBody>
          <a:bodyPr/>
          <a:lstStyle/>
          <a:p>
            <a:r>
              <a:rPr lang="en-US" dirty="0" smtClean="0"/>
              <a:t>The vulnerabilities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8457" y="1204686"/>
            <a:ext cx="4153125" cy="5152572"/>
          </a:xfrm>
        </p:spPr>
        <p:txBody>
          <a:bodyPr>
            <a:noAutofit/>
          </a:bodyPr>
          <a:lstStyle/>
          <a:p>
            <a:r>
              <a:rPr lang="en-US" sz="2400" dirty="0" smtClean="0"/>
              <a:t>Economically vulnerable fish market and local tourism decline</a:t>
            </a:r>
          </a:p>
          <a:p>
            <a:r>
              <a:rPr lang="en-US" sz="2400" dirty="0" smtClean="0"/>
              <a:t>The possibility of the  temperature of oceanic water increasing </a:t>
            </a:r>
          </a:p>
          <a:p>
            <a:pPr lvl="1"/>
            <a:r>
              <a:rPr lang="en-US" sz="2000" dirty="0" smtClean="0"/>
              <a:t>lionfish have the possibility to move further north and south</a:t>
            </a:r>
          </a:p>
          <a:p>
            <a:r>
              <a:rPr lang="en-US" sz="2400" dirty="0" smtClean="0"/>
              <a:t>Lionfish will eat any living organism they can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(Johnston and </a:t>
            </a:r>
            <a:r>
              <a:rPr lang="en-US" sz="1800" dirty="0" err="1"/>
              <a:t>Purkins</a:t>
            </a:r>
            <a:r>
              <a:rPr lang="en-US" sz="1800" dirty="0"/>
              <a:t>.,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6" y="1712686"/>
            <a:ext cx="6384954" cy="48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473" y="304800"/>
            <a:ext cx="6083755" cy="67001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Lionfish could eat all of the native fish due to their fast reproduction and developmental rate</a:t>
            </a:r>
          </a:p>
          <a:p>
            <a:pPr lvl="1"/>
            <a:r>
              <a:rPr lang="en-US" sz="2200" dirty="0" smtClean="0"/>
              <a:t>This would cause a faster rate of eutrophication because coral reefs cannot be cleaned off </a:t>
            </a:r>
          </a:p>
          <a:p>
            <a:r>
              <a:rPr lang="en-US" sz="2400" dirty="0" smtClean="0"/>
              <a:t>Tourism to see these fish and coral reef ecosystems would diminish because everything has died</a:t>
            </a:r>
          </a:p>
          <a:p>
            <a:pPr lvl="1"/>
            <a:r>
              <a:rPr lang="en-US" sz="2000" dirty="0" smtClean="0"/>
              <a:t>Local economies would deteriorate because they are based on tourism </a:t>
            </a:r>
          </a:p>
          <a:p>
            <a:r>
              <a:rPr lang="en-US" sz="2400" dirty="0" smtClean="0"/>
              <a:t>New economy based on using lionfish as a food source</a:t>
            </a:r>
          </a:p>
          <a:p>
            <a:pPr lvl="1"/>
            <a:r>
              <a:rPr lang="en-US" sz="2200" dirty="0"/>
              <a:t>Vaughn Martin, CEO of Serenity Dive in Saint Vincent </a:t>
            </a:r>
          </a:p>
          <a:p>
            <a:pPr marL="0" indent="0">
              <a:buNone/>
            </a:pPr>
            <a:r>
              <a:rPr lang="en-US" sz="1800" dirty="0"/>
              <a:t>(Hare and Whitfield, 2003)</a:t>
            </a:r>
            <a:endParaRPr lang="en-US" sz="18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8" y="2732314"/>
            <a:ext cx="4800146" cy="32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27" y="457199"/>
            <a:ext cx="4011158" cy="1905000"/>
          </a:xfrm>
        </p:spPr>
        <p:txBody>
          <a:bodyPr/>
          <a:lstStyle/>
          <a:p>
            <a:r>
              <a:rPr lang="en-US" dirty="0" smtClean="0"/>
              <a:t>Decision Making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171" y="1625600"/>
            <a:ext cx="7576458" cy="4891315"/>
          </a:xfrm>
        </p:spPr>
        <p:txBody>
          <a:bodyPr/>
          <a:lstStyle/>
          <a:p>
            <a:r>
              <a:rPr lang="en-US" sz="2400" dirty="0"/>
              <a:t>The locals that rely on tourism </a:t>
            </a:r>
            <a:r>
              <a:rPr lang="en-US" sz="2400" dirty="0" smtClean="0"/>
              <a:t>economy</a:t>
            </a:r>
          </a:p>
          <a:p>
            <a:pPr lvl="1"/>
            <a:r>
              <a:rPr lang="en-US" sz="2000" dirty="0" smtClean="0"/>
              <a:t>They would like to continue living their lives so they would want to eradicate the lionfish </a:t>
            </a:r>
          </a:p>
          <a:p>
            <a:pPr lvl="1"/>
            <a:r>
              <a:rPr lang="en-US" sz="2000" dirty="0" smtClean="0"/>
              <a:t>Although lionfish may increase locals revenue </a:t>
            </a:r>
          </a:p>
          <a:p>
            <a:r>
              <a:rPr lang="en-US" sz="2400" dirty="0" smtClean="0"/>
              <a:t>Florida </a:t>
            </a:r>
            <a:r>
              <a:rPr lang="en-US" sz="2400" dirty="0"/>
              <a:t>Fish and Wildlife Conservation </a:t>
            </a:r>
            <a:r>
              <a:rPr lang="en-US" sz="2400" dirty="0" smtClean="0"/>
              <a:t>Commission</a:t>
            </a:r>
          </a:p>
          <a:p>
            <a:pPr lvl="1"/>
            <a:r>
              <a:rPr lang="en-US" sz="2000" dirty="0" smtClean="0"/>
              <a:t>Want to protect the environment </a:t>
            </a:r>
          </a:p>
          <a:p>
            <a:r>
              <a:rPr lang="en-US" sz="2400" dirty="0" smtClean="0"/>
              <a:t>Northern </a:t>
            </a:r>
            <a:r>
              <a:rPr lang="en-US" sz="2400" dirty="0"/>
              <a:t>Atlantic Oceanic and Atmospheric </a:t>
            </a:r>
            <a:r>
              <a:rPr lang="en-US" sz="2400" dirty="0" smtClean="0"/>
              <a:t>Administration</a:t>
            </a:r>
          </a:p>
          <a:p>
            <a:pPr lvl="1"/>
            <a:r>
              <a:rPr lang="en-US" sz="2000" dirty="0" smtClean="0"/>
              <a:t>Fishery companies</a:t>
            </a:r>
          </a:p>
          <a:p>
            <a:pPr marL="457200" lvl="1" indent="0" algn="r">
              <a:buNone/>
            </a:pPr>
            <a:r>
              <a:rPr lang="en-US" dirty="0"/>
              <a:t>(Mumbly et al., 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0" y="2362199"/>
            <a:ext cx="3288619" cy="401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239486"/>
            <a:ext cx="6183765" cy="12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70" y="174171"/>
            <a:ext cx="9905998" cy="1905000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57" y="1109254"/>
            <a:ext cx="6838268" cy="63572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Option A - Do nothing</a:t>
            </a:r>
          </a:p>
          <a:p>
            <a:pPr lvl="1"/>
            <a:r>
              <a:rPr lang="en-US" sz="2000" dirty="0" smtClean="0"/>
              <a:t>Lionfish population would increase substantially </a:t>
            </a:r>
          </a:p>
          <a:p>
            <a:pPr lvl="1"/>
            <a:r>
              <a:rPr lang="en-US" sz="2000" dirty="0" smtClean="0"/>
              <a:t>Ecosystem would deteriorate </a:t>
            </a:r>
          </a:p>
          <a:p>
            <a:r>
              <a:rPr lang="en-US" sz="2400" dirty="0" smtClean="0"/>
              <a:t>Option B -  Sustainably decrease the population </a:t>
            </a:r>
          </a:p>
          <a:p>
            <a:pPr lvl="1"/>
            <a:r>
              <a:rPr lang="en-US" sz="2000" dirty="0" smtClean="0"/>
              <a:t>Introduce them as a human food source</a:t>
            </a:r>
          </a:p>
          <a:p>
            <a:pPr lvl="2"/>
            <a:r>
              <a:rPr lang="en-US" dirty="0" smtClean="0"/>
              <a:t>Venomous not poisonous </a:t>
            </a:r>
          </a:p>
          <a:p>
            <a:pPr lvl="1"/>
            <a:r>
              <a:rPr lang="en-US" sz="2000" dirty="0" smtClean="0"/>
              <a:t>Introduce more predators </a:t>
            </a:r>
          </a:p>
          <a:p>
            <a:pPr lvl="1"/>
            <a:r>
              <a:rPr lang="en-US" sz="2000" dirty="0" smtClean="0"/>
              <a:t>Monthly culls </a:t>
            </a:r>
          </a:p>
          <a:p>
            <a:r>
              <a:rPr lang="en-US" sz="2400" dirty="0" smtClean="0"/>
              <a:t>Option C – Kill all of the lionfish possible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1800" dirty="0"/>
              <a:t>(Barbour, et al., 2011</a:t>
            </a:r>
            <a:r>
              <a:rPr lang="en-US" sz="1800" dirty="0" smtClean="0"/>
              <a:t>) </a:t>
            </a:r>
            <a:r>
              <a:rPr lang="en-US" sz="1800" dirty="0"/>
              <a:t>(Matthew, et al., 2015)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4287883"/>
            <a:ext cx="3472542" cy="2257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" y="1613126"/>
            <a:ext cx="3327399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1543" y="1712686"/>
            <a:ext cx="6255656" cy="4992913"/>
          </a:xfrm>
        </p:spPr>
        <p:txBody>
          <a:bodyPr/>
          <a:lstStyle/>
          <a:p>
            <a:r>
              <a:rPr lang="en-US" sz="2400" dirty="0" smtClean="0"/>
              <a:t>Option B – Sustainably decrease the population  </a:t>
            </a:r>
            <a:endParaRPr lang="en-US" sz="2400" dirty="0"/>
          </a:p>
          <a:p>
            <a:pPr lvl="1"/>
            <a:r>
              <a:rPr lang="en-US" sz="2000" dirty="0" smtClean="0"/>
              <a:t>Tell fish companies to stop catching grouper and start catching lionfish </a:t>
            </a:r>
          </a:p>
          <a:p>
            <a:pPr lvl="1"/>
            <a:r>
              <a:rPr lang="en-US" sz="2000" dirty="0" smtClean="0"/>
              <a:t>Have restaurants introduce lionfish as a delicacy to peak human interest </a:t>
            </a:r>
          </a:p>
          <a:p>
            <a:pPr lvl="1"/>
            <a:r>
              <a:rPr lang="en-US" sz="2000" dirty="0" smtClean="0"/>
              <a:t>Have state and government conservation organizations monitor breeding sites and host monthly culls to decrease the lionfish population </a:t>
            </a:r>
          </a:p>
          <a:p>
            <a:pPr lvl="1"/>
            <a:r>
              <a:rPr lang="en-US" sz="2000" dirty="0" smtClean="0"/>
              <a:t>“We have to eat them to beat them” – Vaughn Martin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2514600"/>
            <a:ext cx="5118820" cy="34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2640</TotalTime>
  <Words>449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Mesh</vt:lpstr>
      <vt:lpstr>Invasive Lionfish along the Atlantic coast from Rhode Island to Brazil</vt:lpstr>
      <vt:lpstr>Lionfish, invasive or just non-native?</vt:lpstr>
      <vt:lpstr>The Hazards</vt:lpstr>
      <vt:lpstr>The vulnerabilities </vt:lpstr>
      <vt:lpstr>Foresight </vt:lpstr>
      <vt:lpstr>Decision Making </vt:lpstr>
      <vt:lpstr>Options</vt:lpstr>
      <vt:lpstr>My Recommendations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Zwicker</dc:creator>
  <cp:lastModifiedBy>Alexa Zwicker</cp:lastModifiedBy>
  <cp:revision>18</cp:revision>
  <dcterms:created xsi:type="dcterms:W3CDTF">2018-04-09T19:54:42Z</dcterms:created>
  <dcterms:modified xsi:type="dcterms:W3CDTF">2018-04-11T15:55:41Z</dcterms:modified>
</cp:coreProperties>
</file>