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80"/>
    <p:restoredTop sz="94648"/>
  </p:normalViewPr>
  <p:slideViewPr>
    <p:cSldViewPr snapToGrid="0" snapToObjects="1">
      <p:cViewPr varScale="1">
        <p:scale>
          <a:sx n="52" d="100"/>
          <a:sy n="52" d="100"/>
        </p:scale>
        <p:origin x="216" y="1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4/16/18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4/16/18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4/16/18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4/16/18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A7AB3-F4FF-C145-9089-3B6372132371}"/>
              </a:ext>
            </a:extLst>
          </p:cNvPr>
          <p:cNvSpPr>
            <a:spLocks noGrp="1"/>
          </p:cNvSpPr>
          <p:nvPr>
            <p:ph type="ctrTitle"/>
          </p:nvPr>
        </p:nvSpPr>
        <p:spPr>
          <a:xfrm>
            <a:off x="228600" y="557944"/>
            <a:ext cx="11612880" cy="1316576"/>
          </a:xfrm>
        </p:spPr>
        <p:txBody>
          <a:bodyPr>
            <a:normAutofit fontScale="90000"/>
          </a:bodyPr>
          <a:lstStyle/>
          <a:p>
            <a:r>
              <a:rPr lang="en-US" dirty="0"/>
              <a:t>Extinction of species: African Mountain gorillas</a:t>
            </a:r>
          </a:p>
        </p:txBody>
      </p:sp>
      <p:sp>
        <p:nvSpPr>
          <p:cNvPr id="3" name="Subtitle 2">
            <a:extLst>
              <a:ext uri="{FF2B5EF4-FFF2-40B4-BE49-F238E27FC236}">
                <a16:creationId xmlns:a16="http://schemas.microsoft.com/office/drawing/2014/main" id="{1BF926C6-7F11-5B41-BAD8-6813BF0A9448}"/>
              </a:ext>
            </a:extLst>
          </p:cNvPr>
          <p:cNvSpPr>
            <a:spLocks noGrp="1"/>
          </p:cNvSpPr>
          <p:nvPr>
            <p:ph type="subTitle" idx="1"/>
          </p:nvPr>
        </p:nvSpPr>
        <p:spPr>
          <a:xfrm>
            <a:off x="0" y="6185982"/>
            <a:ext cx="4077730" cy="731476"/>
          </a:xfrm>
        </p:spPr>
        <p:txBody>
          <a:bodyPr/>
          <a:lstStyle/>
          <a:p>
            <a:r>
              <a:rPr lang="en-US" dirty="0"/>
              <a:t>Lena Midgette</a:t>
            </a:r>
          </a:p>
        </p:txBody>
      </p:sp>
      <p:sp>
        <p:nvSpPr>
          <p:cNvPr id="4" name="TextBox 3">
            <a:extLst>
              <a:ext uri="{FF2B5EF4-FFF2-40B4-BE49-F238E27FC236}">
                <a16:creationId xmlns:a16="http://schemas.microsoft.com/office/drawing/2014/main" id="{A0A952BB-0CF0-664C-93B0-C136711CD5F2}"/>
              </a:ext>
            </a:extLst>
          </p:cNvPr>
          <p:cNvSpPr txBox="1"/>
          <p:nvPr/>
        </p:nvSpPr>
        <p:spPr>
          <a:xfrm>
            <a:off x="228601" y="2080259"/>
            <a:ext cx="6575441" cy="2664735"/>
          </a:xfrm>
          <a:prstGeom prst="rect">
            <a:avLst/>
          </a:prstGeom>
          <a:noFill/>
        </p:spPr>
        <p:txBody>
          <a:bodyPr wrap="square" rtlCol="0">
            <a:spAutoFit/>
          </a:bodyPr>
          <a:lstStyle/>
          <a:p>
            <a:r>
              <a:rPr lang="en-US" sz="2400" b="1" dirty="0"/>
              <a:t>System: 880 African Mountain Gorillas</a:t>
            </a:r>
          </a:p>
          <a:p>
            <a:r>
              <a:rPr lang="en-US" sz="2400" b="1" dirty="0"/>
              <a:t>	- Bwindi Impenetrable National Park, Uganda</a:t>
            </a:r>
          </a:p>
          <a:p>
            <a:r>
              <a:rPr lang="en-US" sz="2400" b="1" dirty="0"/>
              <a:t>	- Virunga Massif of Rwanda, Uganda,  and the Democratic Republic of Congo</a:t>
            </a:r>
          </a:p>
          <a:p>
            <a:endParaRPr lang="en-US" sz="2400" b="1" dirty="0"/>
          </a:p>
          <a:p>
            <a:r>
              <a:rPr lang="en-US" sz="2400" b="1" dirty="0"/>
              <a:t>Challenge: Population is unable to expand</a:t>
            </a:r>
          </a:p>
        </p:txBody>
      </p:sp>
      <p:pic>
        <p:nvPicPr>
          <p:cNvPr id="5" name="Picture 4">
            <a:extLst>
              <a:ext uri="{FF2B5EF4-FFF2-40B4-BE49-F238E27FC236}">
                <a16:creationId xmlns:a16="http://schemas.microsoft.com/office/drawing/2014/main" id="{18361A3A-784D-744A-9797-FB10E399D2E5}"/>
              </a:ext>
            </a:extLst>
          </p:cNvPr>
          <p:cNvPicPr>
            <a:picLocks noChangeAspect="1"/>
          </p:cNvPicPr>
          <p:nvPr/>
        </p:nvPicPr>
        <p:blipFill>
          <a:blip r:embed="rId2"/>
          <a:stretch>
            <a:fillRect/>
          </a:stretch>
        </p:blipFill>
        <p:spPr>
          <a:xfrm>
            <a:off x="6804042" y="2104972"/>
            <a:ext cx="5037438" cy="3517811"/>
          </a:xfrm>
          <a:prstGeom prst="rect">
            <a:avLst/>
          </a:prstGeom>
        </p:spPr>
      </p:pic>
      <p:sp>
        <p:nvSpPr>
          <p:cNvPr id="8" name="TextBox 7">
            <a:extLst>
              <a:ext uri="{FF2B5EF4-FFF2-40B4-BE49-F238E27FC236}">
                <a16:creationId xmlns:a16="http://schemas.microsoft.com/office/drawing/2014/main" id="{63E4F270-BDEA-0145-9FF9-3B0A18BB7F03}"/>
              </a:ext>
            </a:extLst>
          </p:cNvPr>
          <p:cNvSpPr txBox="1"/>
          <p:nvPr/>
        </p:nvSpPr>
        <p:spPr>
          <a:xfrm>
            <a:off x="6804042" y="5622783"/>
            <a:ext cx="5387958" cy="369332"/>
          </a:xfrm>
          <a:prstGeom prst="rect">
            <a:avLst/>
          </a:prstGeom>
          <a:noFill/>
        </p:spPr>
        <p:txBody>
          <a:bodyPr wrap="square" rtlCol="0">
            <a:spAutoFit/>
          </a:bodyPr>
          <a:lstStyle/>
          <a:p>
            <a:r>
              <a:rPr lang="en-US" dirty="0"/>
              <a:t>International Gorilla Conservation </a:t>
            </a:r>
            <a:r>
              <a:rPr lang="en-US" dirty="0" err="1"/>
              <a:t>Programme</a:t>
            </a:r>
            <a:endParaRPr lang="en-US" dirty="0"/>
          </a:p>
        </p:txBody>
      </p:sp>
    </p:spTree>
    <p:extLst>
      <p:ext uri="{BB962C8B-B14F-4D97-AF65-F5344CB8AC3E}">
        <p14:creationId xmlns:p14="http://schemas.microsoft.com/office/powerpoint/2010/main" val="281679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F11A-7C88-374C-AD2E-8FCBB0AE9BB8}"/>
              </a:ext>
            </a:extLst>
          </p:cNvPr>
          <p:cNvSpPr>
            <a:spLocks noGrp="1"/>
          </p:cNvSpPr>
          <p:nvPr>
            <p:ph type="title"/>
          </p:nvPr>
        </p:nvSpPr>
        <p:spPr>
          <a:xfrm>
            <a:off x="247135" y="198573"/>
            <a:ext cx="7926119" cy="616973"/>
          </a:xfrm>
        </p:spPr>
        <p:txBody>
          <a:bodyPr>
            <a:normAutofit fontScale="90000"/>
          </a:bodyPr>
          <a:lstStyle/>
          <a:p>
            <a:r>
              <a:rPr lang="en-US" dirty="0"/>
              <a:t>Overview</a:t>
            </a:r>
          </a:p>
        </p:txBody>
      </p:sp>
      <p:sp>
        <p:nvSpPr>
          <p:cNvPr id="3" name="Content Placeholder 2">
            <a:extLst>
              <a:ext uri="{FF2B5EF4-FFF2-40B4-BE49-F238E27FC236}">
                <a16:creationId xmlns:a16="http://schemas.microsoft.com/office/drawing/2014/main" id="{C44E59D4-FE3F-DA45-96C7-63AA66047674}"/>
              </a:ext>
            </a:extLst>
          </p:cNvPr>
          <p:cNvSpPr>
            <a:spLocks noGrp="1"/>
          </p:cNvSpPr>
          <p:nvPr>
            <p:ph idx="1"/>
          </p:nvPr>
        </p:nvSpPr>
        <p:spPr>
          <a:xfrm>
            <a:off x="247135" y="815547"/>
            <a:ext cx="11294076" cy="5919956"/>
          </a:xfrm>
        </p:spPr>
        <p:txBody>
          <a:bodyPr>
            <a:normAutofit/>
          </a:bodyPr>
          <a:lstStyle/>
          <a:p>
            <a:pPr lvl="1"/>
            <a:r>
              <a:rPr lang="en-US" sz="2800" b="1" dirty="0"/>
              <a:t>Due to serious conservation actions including daily protection units, patrolling for illegal activities, tourism, veterinary care, and educational programs the Virunga gorilla population has increased from 250 gorillas in the mid‐1980s </a:t>
            </a:r>
          </a:p>
          <a:p>
            <a:r>
              <a:rPr lang="en-US" sz="2800" b="1" dirty="0"/>
              <a:t>Challenge: </a:t>
            </a:r>
          </a:p>
          <a:p>
            <a:r>
              <a:rPr lang="en-US" sz="2800" dirty="0"/>
              <a:t>Despite high growth rate, there are still several threats that continue to lower populations</a:t>
            </a:r>
          </a:p>
          <a:p>
            <a:pPr lvl="2"/>
            <a:r>
              <a:rPr lang="en-US" sz="2800" dirty="0"/>
              <a:t>Political instability/mining</a:t>
            </a:r>
          </a:p>
          <a:p>
            <a:pPr lvl="2"/>
            <a:r>
              <a:rPr lang="en-US" sz="2800" dirty="0"/>
              <a:t>Disease</a:t>
            </a:r>
          </a:p>
          <a:p>
            <a:pPr lvl="2"/>
            <a:r>
              <a:rPr lang="en-US" sz="2800" dirty="0"/>
              <a:t>Poaching</a:t>
            </a:r>
          </a:p>
          <a:p>
            <a:pPr lvl="2"/>
            <a:r>
              <a:rPr lang="en-US" sz="2800" dirty="0"/>
              <a:t>Habitat disturbance/mining</a:t>
            </a:r>
          </a:p>
        </p:txBody>
      </p:sp>
      <p:pic>
        <p:nvPicPr>
          <p:cNvPr id="5" name="Picture 4">
            <a:extLst>
              <a:ext uri="{FF2B5EF4-FFF2-40B4-BE49-F238E27FC236}">
                <a16:creationId xmlns:a16="http://schemas.microsoft.com/office/drawing/2014/main" id="{D2ABDC47-8279-A54D-8353-B4025F99EBFD}"/>
              </a:ext>
            </a:extLst>
          </p:cNvPr>
          <p:cNvPicPr>
            <a:picLocks noChangeAspect="1"/>
          </p:cNvPicPr>
          <p:nvPr/>
        </p:nvPicPr>
        <p:blipFill>
          <a:blip r:embed="rId2"/>
          <a:stretch>
            <a:fillRect/>
          </a:stretch>
        </p:blipFill>
        <p:spPr>
          <a:xfrm>
            <a:off x="6786551" y="3651422"/>
            <a:ext cx="4112108" cy="3084081"/>
          </a:xfrm>
          <a:prstGeom prst="rect">
            <a:avLst/>
          </a:prstGeom>
        </p:spPr>
      </p:pic>
    </p:spTree>
    <p:extLst>
      <p:ext uri="{BB962C8B-B14F-4D97-AF65-F5344CB8AC3E}">
        <p14:creationId xmlns:p14="http://schemas.microsoft.com/office/powerpoint/2010/main" val="421837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3DB2-4C19-EC40-BF7E-C261C34C4A6A}"/>
              </a:ext>
            </a:extLst>
          </p:cNvPr>
          <p:cNvSpPr>
            <a:spLocks noGrp="1"/>
          </p:cNvSpPr>
          <p:nvPr>
            <p:ph type="title"/>
          </p:nvPr>
        </p:nvSpPr>
        <p:spPr>
          <a:xfrm>
            <a:off x="204628" y="346854"/>
            <a:ext cx="7729728" cy="691113"/>
          </a:xfrm>
        </p:spPr>
        <p:txBody>
          <a:bodyPr>
            <a:normAutofit fontScale="90000"/>
          </a:bodyPr>
          <a:lstStyle/>
          <a:p>
            <a:r>
              <a:rPr lang="en-US" dirty="0"/>
              <a:t>Hazards</a:t>
            </a:r>
          </a:p>
        </p:txBody>
      </p:sp>
      <p:sp>
        <p:nvSpPr>
          <p:cNvPr id="3" name="Content Placeholder 2">
            <a:extLst>
              <a:ext uri="{FF2B5EF4-FFF2-40B4-BE49-F238E27FC236}">
                <a16:creationId xmlns:a16="http://schemas.microsoft.com/office/drawing/2014/main" id="{32D94890-31B1-F447-A8BE-9745B32EDE83}"/>
              </a:ext>
            </a:extLst>
          </p:cNvPr>
          <p:cNvSpPr>
            <a:spLocks noGrp="1"/>
          </p:cNvSpPr>
          <p:nvPr>
            <p:ph idx="1"/>
          </p:nvPr>
        </p:nvSpPr>
        <p:spPr>
          <a:xfrm>
            <a:off x="0" y="1037966"/>
            <a:ext cx="2668074" cy="3444581"/>
          </a:xfrm>
        </p:spPr>
        <p:txBody>
          <a:bodyPr>
            <a:normAutofit/>
          </a:bodyPr>
          <a:lstStyle/>
          <a:p>
            <a:r>
              <a:rPr lang="en-US" sz="2000" b="1" dirty="0"/>
              <a:t>Illegal Poaching</a:t>
            </a:r>
          </a:p>
          <a:p>
            <a:pPr lvl="1"/>
            <a:r>
              <a:rPr lang="en-US" sz="1800" dirty="0"/>
              <a:t>Bush meat</a:t>
            </a:r>
          </a:p>
          <a:p>
            <a:pPr lvl="1"/>
            <a:r>
              <a:rPr lang="en-US" sz="1800" dirty="0"/>
              <a:t>Traps/snares</a:t>
            </a:r>
          </a:p>
          <a:p>
            <a:pPr lvl="1"/>
            <a:r>
              <a:rPr lang="en-US" sz="1800" dirty="0"/>
              <a:t>Abduction: </a:t>
            </a:r>
          </a:p>
          <a:p>
            <a:pPr lvl="2"/>
            <a:r>
              <a:rPr lang="en-US" sz="1800" dirty="0"/>
              <a:t>Zoos </a:t>
            </a:r>
          </a:p>
          <a:p>
            <a:pPr lvl="2"/>
            <a:r>
              <a:rPr lang="en-US" sz="1800" dirty="0"/>
              <a:t>Researchers</a:t>
            </a:r>
          </a:p>
          <a:p>
            <a:pPr lvl="2"/>
            <a:r>
              <a:rPr lang="en-US" sz="1800" dirty="0"/>
              <a:t> illegal pet trade (black market)</a:t>
            </a:r>
          </a:p>
        </p:txBody>
      </p:sp>
      <p:pic>
        <p:nvPicPr>
          <p:cNvPr id="7" name="Picture 6">
            <a:extLst>
              <a:ext uri="{FF2B5EF4-FFF2-40B4-BE49-F238E27FC236}">
                <a16:creationId xmlns:a16="http://schemas.microsoft.com/office/drawing/2014/main" id="{FF153E76-9E3E-BF4A-BF50-CD0C151AB3F2}"/>
              </a:ext>
            </a:extLst>
          </p:cNvPr>
          <p:cNvPicPr>
            <a:picLocks noChangeAspect="1"/>
          </p:cNvPicPr>
          <p:nvPr/>
        </p:nvPicPr>
        <p:blipFill>
          <a:blip r:embed="rId2"/>
          <a:stretch>
            <a:fillRect/>
          </a:stretch>
        </p:blipFill>
        <p:spPr>
          <a:xfrm>
            <a:off x="2668074" y="1167175"/>
            <a:ext cx="4379717" cy="2627830"/>
          </a:xfrm>
          <a:prstGeom prst="rect">
            <a:avLst/>
          </a:prstGeom>
        </p:spPr>
      </p:pic>
      <p:pic>
        <p:nvPicPr>
          <p:cNvPr id="8" name="Picture 7">
            <a:extLst>
              <a:ext uri="{FF2B5EF4-FFF2-40B4-BE49-F238E27FC236}">
                <a16:creationId xmlns:a16="http://schemas.microsoft.com/office/drawing/2014/main" id="{823F46F7-7B8B-4443-8554-75E4C141E0C1}"/>
              </a:ext>
            </a:extLst>
          </p:cNvPr>
          <p:cNvPicPr>
            <a:picLocks noChangeAspect="1"/>
          </p:cNvPicPr>
          <p:nvPr/>
        </p:nvPicPr>
        <p:blipFill>
          <a:blip r:embed="rId3"/>
          <a:stretch>
            <a:fillRect/>
          </a:stretch>
        </p:blipFill>
        <p:spPr>
          <a:xfrm>
            <a:off x="3764787" y="3924213"/>
            <a:ext cx="3803135" cy="2533839"/>
          </a:xfrm>
          <a:prstGeom prst="rect">
            <a:avLst/>
          </a:prstGeom>
        </p:spPr>
      </p:pic>
      <p:sp>
        <p:nvSpPr>
          <p:cNvPr id="4" name="TextBox 3">
            <a:extLst>
              <a:ext uri="{FF2B5EF4-FFF2-40B4-BE49-F238E27FC236}">
                <a16:creationId xmlns:a16="http://schemas.microsoft.com/office/drawing/2014/main" id="{F7B8E813-EDA7-7049-A764-38906920DD5C}"/>
              </a:ext>
            </a:extLst>
          </p:cNvPr>
          <p:cNvSpPr txBox="1"/>
          <p:nvPr/>
        </p:nvSpPr>
        <p:spPr>
          <a:xfrm>
            <a:off x="8229600" y="1037966"/>
            <a:ext cx="3866322" cy="5570756"/>
          </a:xfrm>
          <a:prstGeom prst="rect">
            <a:avLst/>
          </a:prstGeom>
          <a:noFill/>
        </p:spPr>
        <p:txBody>
          <a:bodyPr wrap="square" rtlCol="0">
            <a:spAutoFit/>
          </a:bodyPr>
          <a:lstStyle/>
          <a:p>
            <a:pPr marL="342900" indent="-342900">
              <a:buFont typeface="Arial" panose="020B0604020202020204" pitchFamily="34" charset="0"/>
              <a:buChar char="•"/>
            </a:pPr>
            <a:r>
              <a:rPr lang="en-US" sz="2000" b="1" dirty="0"/>
              <a:t>Habitat reduction</a:t>
            </a:r>
          </a:p>
          <a:p>
            <a:pPr marL="342900" indent="-342900">
              <a:buFont typeface="Arial" panose="020B0604020202020204" pitchFamily="34" charset="0"/>
              <a:buChar char="•"/>
            </a:pPr>
            <a:r>
              <a:rPr lang="en-US" sz="2000" b="1" dirty="0"/>
              <a:t>Population growth</a:t>
            </a:r>
          </a:p>
          <a:p>
            <a:pPr marL="742950" lvl="1" indent="-285750">
              <a:buFont typeface="Arial" panose="020B0604020202020204" pitchFamily="34" charset="0"/>
              <a:buChar char="•"/>
            </a:pPr>
            <a:r>
              <a:rPr lang="en-US" dirty="0"/>
              <a:t>settlements</a:t>
            </a:r>
          </a:p>
          <a:p>
            <a:pPr marL="342900" indent="-342900">
              <a:buFont typeface="Arial" panose="020B0604020202020204" pitchFamily="34" charset="0"/>
              <a:buChar char="•"/>
            </a:pPr>
            <a:r>
              <a:rPr lang="en-US" sz="2000" b="1" dirty="0"/>
              <a:t>Mining of charcoal</a:t>
            </a:r>
          </a:p>
          <a:p>
            <a:pPr marL="342900" indent="-342900">
              <a:buFont typeface="Arial" panose="020B0604020202020204" pitchFamily="34" charset="0"/>
              <a:buChar char="•"/>
            </a:pPr>
            <a:r>
              <a:rPr lang="en-US" sz="2000" b="1" dirty="0"/>
              <a:t>Rwandan genocide in 1994</a:t>
            </a:r>
          </a:p>
          <a:p>
            <a:pPr marL="1200150" lvl="2" indent="-285750">
              <a:buFont typeface="Arial" panose="020B0604020202020204" pitchFamily="34" charset="0"/>
              <a:buChar char="•"/>
            </a:pPr>
            <a:r>
              <a:rPr lang="en-US" dirty="0"/>
              <a:t>2 million refugees entered camps right outside the Virunga National Park</a:t>
            </a:r>
          </a:p>
          <a:p>
            <a:pPr marL="1657350" lvl="3" indent="-285750">
              <a:buFont typeface="Arial" panose="020B0604020202020204" pitchFamily="34" charset="0"/>
              <a:buChar char="•"/>
            </a:pPr>
            <a:r>
              <a:rPr lang="en-US" dirty="0"/>
              <a:t>Led to environmental consequences for the National Park</a:t>
            </a:r>
          </a:p>
          <a:p>
            <a:pPr marL="342900" indent="-342900">
              <a:buFont typeface="Arial" panose="020B0604020202020204" pitchFamily="34" charset="0"/>
              <a:buChar char="•"/>
            </a:pPr>
            <a:r>
              <a:rPr lang="en-US" sz="2000" b="1" dirty="0"/>
              <a:t>Humans transmitting diseases- scabies, mange, respiratory disease</a:t>
            </a:r>
          </a:p>
          <a:p>
            <a:pPr marL="742950" lvl="1" indent="-285750">
              <a:buFont typeface="Arial" panose="020B0604020202020204" pitchFamily="34" charset="0"/>
              <a:buChar char="•"/>
            </a:pPr>
            <a:r>
              <a:rPr lang="en-US" dirty="0"/>
              <a:t>Gorillas do not have same immunities</a:t>
            </a:r>
          </a:p>
          <a:p>
            <a:pPr marL="742950" lvl="1" indent="-285750">
              <a:buFont typeface="Arial" panose="020B0604020202020204" pitchFamily="34" charset="0"/>
              <a:buChar char="•"/>
            </a:pPr>
            <a:r>
              <a:rPr lang="en-US" dirty="0"/>
              <a:t>First time exposure can devastate an entire population</a:t>
            </a:r>
          </a:p>
          <a:p>
            <a:endParaRPr lang="en-US" dirty="0"/>
          </a:p>
        </p:txBody>
      </p:sp>
    </p:spTree>
    <p:extLst>
      <p:ext uri="{BB962C8B-B14F-4D97-AF65-F5344CB8AC3E}">
        <p14:creationId xmlns:p14="http://schemas.microsoft.com/office/powerpoint/2010/main" val="363681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D088-61E5-BA48-92DB-25F0957B7477}"/>
              </a:ext>
            </a:extLst>
          </p:cNvPr>
          <p:cNvSpPr>
            <a:spLocks noGrp="1"/>
          </p:cNvSpPr>
          <p:nvPr>
            <p:ph type="title"/>
          </p:nvPr>
        </p:nvSpPr>
        <p:spPr>
          <a:xfrm>
            <a:off x="179914" y="223287"/>
            <a:ext cx="7926118" cy="641686"/>
          </a:xfrm>
        </p:spPr>
        <p:txBody>
          <a:bodyPr>
            <a:normAutofit fontScale="90000"/>
          </a:bodyPr>
          <a:lstStyle/>
          <a:p>
            <a:r>
              <a:rPr lang="en-US" dirty="0"/>
              <a:t>vulnerabilities</a:t>
            </a:r>
          </a:p>
        </p:txBody>
      </p:sp>
      <p:sp>
        <p:nvSpPr>
          <p:cNvPr id="3" name="Content Placeholder 2">
            <a:extLst>
              <a:ext uri="{FF2B5EF4-FFF2-40B4-BE49-F238E27FC236}">
                <a16:creationId xmlns:a16="http://schemas.microsoft.com/office/drawing/2014/main" id="{88ED6362-4554-FD46-B8CA-03DB7EE573CE}"/>
              </a:ext>
            </a:extLst>
          </p:cNvPr>
          <p:cNvSpPr>
            <a:spLocks noGrp="1"/>
          </p:cNvSpPr>
          <p:nvPr>
            <p:ph idx="1"/>
          </p:nvPr>
        </p:nvSpPr>
        <p:spPr>
          <a:xfrm>
            <a:off x="179914" y="1136822"/>
            <a:ext cx="9780950" cy="4627919"/>
          </a:xfrm>
        </p:spPr>
        <p:txBody>
          <a:bodyPr>
            <a:normAutofit/>
          </a:bodyPr>
          <a:lstStyle/>
          <a:p>
            <a:r>
              <a:rPr lang="en-US" sz="2400" b="1" dirty="0"/>
              <a:t>Reduction of the habitat carrying capacity </a:t>
            </a:r>
          </a:p>
          <a:p>
            <a:r>
              <a:rPr lang="en-US" sz="2400" b="1" dirty="0"/>
              <a:t>Population reduction</a:t>
            </a:r>
          </a:p>
          <a:p>
            <a:r>
              <a:rPr lang="en-US" sz="2400" b="1" dirty="0"/>
              <a:t>Stress</a:t>
            </a:r>
          </a:p>
          <a:p>
            <a:r>
              <a:rPr lang="en-US" sz="2400" b="1" dirty="0"/>
              <a:t>Disease</a:t>
            </a:r>
          </a:p>
          <a:p>
            <a:r>
              <a:rPr lang="en-US" sz="2400" b="1" dirty="0"/>
              <a:t>Food shortage</a:t>
            </a:r>
          </a:p>
          <a:p>
            <a:r>
              <a:rPr lang="en-US" sz="2400" b="1" dirty="0"/>
              <a:t>Mate shortage/Inbreeding</a:t>
            </a:r>
          </a:p>
        </p:txBody>
      </p:sp>
      <p:pic>
        <p:nvPicPr>
          <p:cNvPr id="6" name="Picture 5">
            <a:extLst>
              <a:ext uri="{FF2B5EF4-FFF2-40B4-BE49-F238E27FC236}">
                <a16:creationId xmlns:a16="http://schemas.microsoft.com/office/drawing/2014/main" id="{DDD2A2C3-A3AA-074A-8AA7-710142AD8422}"/>
              </a:ext>
            </a:extLst>
          </p:cNvPr>
          <p:cNvPicPr>
            <a:picLocks noChangeAspect="1"/>
          </p:cNvPicPr>
          <p:nvPr/>
        </p:nvPicPr>
        <p:blipFill>
          <a:blip r:embed="rId2"/>
          <a:stretch>
            <a:fillRect/>
          </a:stretch>
        </p:blipFill>
        <p:spPr>
          <a:xfrm>
            <a:off x="4858071" y="2134769"/>
            <a:ext cx="6495921" cy="4099527"/>
          </a:xfrm>
          <a:prstGeom prst="rect">
            <a:avLst/>
          </a:prstGeom>
        </p:spPr>
      </p:pic>
    </p:spTree>
    <p:extLst>
      <p:ext uri="{BB962C8B-B14F-4D97-AF65-F5344CB8AC3E}">
        <p14:creationId xmlns:p14="http://schemas.microsoft.com/office/powerpoint/2010/main" val="169826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B4913-0FF6-B94C-BB02-138928E8A037}"/>
              </a:ext>
            </a:extLst>
          </p:cNvPr>
          <p:cNvSpPr>
            <a:spLocks noGrp="1"/>
          </p:cNvSpPr>
          <p:nvPr>
            <p:ph type="title"/>
          </p:nvPr>
        </p:nvSpPr>
        <p:spPr>
          <a:xfrm>
            <a:off x="229341" y="223287"/>
            <a:ext cx="7975545" cy="592259"/>
          </a:xfrm>
        </p:spPr>
        <p:txBody>
          <a:bodyPr>
            <a:normAutofit fontScale="90000"/>
          </a:bodyPr>
          <a:lstStyle/>
          <a:p>
            <a:r>
              <a:rPr lang="en-US" dirty="0"/>
              <a:t>foresight</a:t>
            </a:r>
          </a:p>
        </p:txBody>
      </p:sp>
      <p:pic>
        <p:nvPicPr>
          <p:cNvPr id="4" name="Picture 3">
            <a:extLst>
              <a:ext uri="{FF2B5EF4-FFF2-40B4-BE49-F238E27FC236}">
                <a16:creationId xmlns:a16="http://schemas.microsoft.com/office/drawing/2014/main" id="{66B0460F-275C-0F43-9D42-F6FC4BAE0360}"/>
              </a:ext>
            </a:extLst>
          </p:cNvPr>
          <p:cNvPicPr>
            <a:picLocks noChangeAspect="1"/>
          </p:cNvPicPr>
          <p:nvPr/>
        </p:nvPicPr>
        <p:blipFill>
          <a:blip r:embed="rId2"/>
          <a:stretch>
            <a:fillRect/>
          </a:stretch>
        </p:blipFill>
        <p:spPr>
          <a:xfrm>
            <a:off x="6546797" y="893332"/>
            <a:ext cx="5645203" cy="3490617"/>
          </a:xfrm>
          <a:prstGeom prst="rect">
            <a:avLst/>
          </a:prstGeom>
        </p:spPr>
      </p:pic>
      <p:sp>
        <p:nvSpPr>
          <p:cNvPr id="5" name="TextBox 4">
            <a:extLst>
              <a:ext uri="{FF2B5EF4-FFF2-40B4-BE49-F238E27FC236}">
                <a16:creationId xmlns:a16="http://schemas.microsoft.com/office/drawing/2014/main" id="{FA41DB31-C969-BD47-817F-E46289283306}"/>
              </a:ext>
            </a:extLst>
          </p:cNvPr>
          <p:cNvSpPr txBox="1"/>
          <p:nvPr/>
        </p:nvSpPr>
        <p:spPr>
          <a:xfrm>
            <a:off x="6747177" y="4461735"/>
            <a:ext cx="5935810" cy="461665"/>
          </a:xfrm>
          <a:prstGeom prst="rect">
            <a:avLst/>
          </a:prstGeom>
          <a:noFill/>
        </p:spPr>
        <p:txBody>
          <a:bodyPr wrap="square" rtlCol="0">
            <a:spAutoFit/>
          </a:bodyPr>
          <a:lstStyle/>
          <a:p>
            <a:r>
              <a:rPr lang="en-US" sz="1200" dirty="0"/>
              <a:t>Ventura, I. (2011). The mountain gorillas of the </a:t>
            </a:r>
            <a:r>
              <a:rPr lang="en-US" sz="1200" dirty="0" err="1"/>
              <a:t>virunga</a:t>
            </a:r>
            <a:r>
              <a:rPr lang="en-US" sz="1200" dirty="0"/>
              <a:t> national park. </a:t>
            </a:r>
            <a:r>
              <a:rPr lang="en-US" sz="1200" i="1" dirty="0"/>
              <a:t>Masters in Global Environmental Change.</a:t>
            </a:r>
          </a:p>
        </p:txBody>
      </p:sp>
      <p:sp>
        <p:nvSpPr>
          <p:cNvPr id="6" name="TextBox 5">
            <a:extLst>
              <a:ext uri="{FF2B5EF4-FFF2-40B4-BE49-F238E27FC236}">
                <a16:creationId xmlns:a16="http://schemas.microsoft.com/office/drawing/2014/main" id="{7B5CA8F9-F1DA-3F40-A310-61DD49DF7391}"/>
              </a:ext>
            </a:extLst>
          </p:cNvPr>
          <p:cNvSpPr txBox="1"/>
          <p:nvPr/>
        </p:nvSpPr>
        <p:spPr>
          <a:xfrm>
            <a:off x="0" y="1134366"/>
            <a:ext cx="6546797" cy="4770537"/>
          </a:xfrm>
          <a:prstGeom prst="rect">
            <a:avLst/>
          </a:prstGeom>
          <a:noFill/>
        </p:spPr>
        <p:txBody>
          <a:bodyPr wrap="square" rtlCol="0">
            <a:spAutoFit/>
          </a:bodyPr>
          <a:lstStyle/>
          <a:p>
            <a:r>
              <a:rPr lang="en-US" sz="2400" b="1" dirty="0"/>
              <a:t>Potential futures:</a:t>
            </a:r>
          </a:p>
          <a:p>
            <a:pPr lvl="1"/>
            <a:r>
              <a:rPr lang="en-US" sz="2000" dirty="0"/>
              <a:t>1. If the government manages the areas and surrounding habitats:</a:t>
            </a:r>
          </a:p>
          <a:p>
            <a:pPr marL="800100" lvl="1" indent="-342900">
              <a:buFont typeface="Arial" panose="020B0604020202020204" pitchFamily="34" charset="0"/>
              <a:buChar char="•"/>
            </a:pPr>
            <a:r>
              <a:rPr lang="en-US" sz="2000" dirty="0"/>
              <a:t>Gorilla populations will be able to expand and inbreeding will dissolve</a:t>
            </a:r>
          </a:p>
          <a:p>
            <a:pPr marL="800100" lvl="1" indent="-342900">
              <a:buFont typeface="Arial" panose="020B0604020202020204" pitchFamily="34" charset="0"/>
              <a:buChar char="•"/>
            </a:pPr>
            <a:r>
              <a:rPr lang="en-US" sz="2000" dirty="0"/>
              <a:t>Gorilla population will maintain order</a:t>
            </a:r>
          </a:p>
          <a:p>
            <a:pPr lvl="1"/>
            <a:r>
              <a:rPr lang="en-US" sz="2000" dirty="0"/>
              <a:t>2. By allowing current problems to continue</a:t>
            </a:r>
          </a:p>
          <a:p>
            <a:pPr marL="742950" lvl="1" indent="-285750">
              <a:buFont typeface="Arial" panose="020B0604020202020204" pitchFamily="34" charset="0"/>
              <a:buChar char="•"/>
            </a:pPr>
            <a:r>
              <a:rPr lang="en-US" sz="2000" dirty="0"/>
              <a:t>Gorilla population will eventually decline due to habitat carrying capacity receding and reaching threshold</a:t>
            </a:r>
          </a:p>
          <a:p>
            <a:pPr lvl="1"/>
            <a:r>
              <a:rPr lang="en-US" sz="2000" dirty="0"/>
              <a:t>3. If NPOs assist governments in creating sustainable energy sources and alternative sources of income</a:t>
            </a:r>
          </a:p>
          <a:p>
            <a:pPr marL="800100" lvl="1" indent="-342900">
              <a:buFont typeface="Arial" panose="020B0604020202020204" pitchFamily="34" charset="0"/>
              <a:buChar char="•"/>
            </a:pPr>
            <a:r>
              <a:rPr lang="en-US" sz="2000" dirty="0"/>
              <a:t>Locals can rely on this and move away from harmful practices – (poaching, mining) and gorillas habitat and population can increase</a:t>
            </a:r>
          </a:p>
        </p:txBody>
      </p:sp>
      <p:sp>
        <p:nvSpPr>
          <p:cNvPr id="8" name="TextBox 7">
            <a:extLst>
              <a:ext uri="{FF2B5EF4-FFF2-40B4-BE49-F238E27FC236}">
                <a16:creationId xmlns:a16="http://schemas.microsoft.com/office/drawing/2014/main" id="{337D640A-6D1D-DE4A-BB61-270F68D66763}"/>
              </a:ext>
            </a:extLst>
          </p:cNvPr>
          <p:cNvSpPr txBox="1"/>
          <p:nvPr/>
        </p:nvSpPr>
        <p:spPr>
          <a:xfrm>
            <a:off x="9202424" y="4016854"/>
            <a:ext cx="1366497"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Year</a:t>
            </a:r>
          </a:p>
        </p:txBody>
      </p:sp>
      <p:sp>
        <p:nvSpPr>
          <p:cNvPr id="9" name="TextBox 8">
            <a:extLst>
              <a:ext uri="{FF2B5EF4-FFF2-40B4-BE49-F238E27FC236}">
                <a16:creationId xmlns:a16="http://schemas.microsoft.com/office/drawing/2014/main" id="{012CC664-291A-314E-A5B7-335280266502}"/>
              </a:ext>
            </a:extLst>
          </p:cNvPr>
          <p:cNvSpPr txBox="1"/>
          <p:nvPr/>
        </p:nvSpPr>
        <p:spPr>
          <a:xfrm rot="16200000">
            <a:off x="5688660" y="2507834"/>
            <a:ext cx="2117035"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African rural population</a:t>
            </a:r>
          </a:p>
        </p:txBody>
      </p:sp>
    </p:spTree>
    <p:extLst>
      <p:ext uri="{BB962C8B-B14F-4D97-AF65-F5344CB8AC3E}">
        <p14:creationId xmlns:p14="http://schemas.microsoft.com/office/powerpoint/2010/main" val="22579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4559-FA03-6946-BCAB-5A78A7939BC4}"/>
              </a:ext>
            </a:extLst>
          </p:cNvPr>
          <p:cNvSpPr>
            <a:spLocks noGrp="1"/>
          </p:cNvSpPr>
          <p:nvPr>
            <p:ph type="title"/>
          </p:nvPr>
        </p:nvSpPr>
        <p:spPr>
          <a:xfrm>
            <a:off x="229341" y="272714"/>
            <a:ext cx="7729728" cy="542832"/>
          </a:xfrm>
        </p:spPr>
        <p:txBody>
          <a:bodyPr>
            <a:normAutofit fontScale="90000"/>
          </a:bodyPr>
          <a:lstStyle/>
          <a:p>
            <a:r>
              <a:rPr lang="en-US" dirty="0"/>
              <a:t>Decision making</a:t>
            </a:r>
          </a:p>
        </p:txBody>
      </p:sp>
      <p:sp>
        <p:nvSpPr>
          <p:cNvPr id="3" name="Content Placeholder 2">
            <a:extLst>
              <a:ext uri="{FF2B5EF4-FFF2-40B4-BE49-F238E27FC236}">
                <a16:creationId xmlns:a16="http://schemas.microsoft.com/office/drawing/2014/main" id="{4DB7E093-329E-7D42-9170-6AFE6D62975F}"/>
              </a:ext>
            </a:extLst>
          </p:cNvPr>
          <p:cNvSpPr>
            <a:spLocks noGrp="1"/>
          </p:cNvSpPr>
          <p:nvPr>
            <p:ph idx="1"/>
          </p:nvPr>
        </p:nvSpPr>
        <p:spPr>
          <a:xfrm>
            <a:off x="0" y="815546"/>
            <a:ext cx="6549082" cy="6042454"/>
          </a:xfrm>
        </p:spPr>
        <p:txBody>
          <a:bodyPr>
            <a:normAutofit fontScale="92500" lnSpcReduction="20000"/>
          </a:bodyPr>
          <a:lstStyle/>
          <a:p>
            <a:r>
              <a:rPr lang="en-US" sz="2800" b="1" dirty="0"/>
              <a:t>The government is the most relevant stakeholder and can make decisions most relevant to the decline in gorilla population</a:t>
            </a:r>
          </a:p>
          <a:p>
            <a:pPr lvl="1"/>
            <a:r>
              <a:rPr lang="en-US" sz="2600" b="1" dirty="0"/>
              <a:t>Would need assistance from NPOs and other organizations </a:t>
            </a:r>
            <a:r>
              <a:rPr lang="en-US" sz="1100" b="1" dirty="0"/>
              <a:t>(World </a:t>
            </a:r>
            <a:r>
              <a:rPr lang="en-US" sz="1050" b="1" dirty="0"/>
              <a:t>Wildlife Fund, Dian </a:t>
            </a:r>
            <a:r>
              <a:rPr lang="en-US" sz="1050" b="1" dirty="0" err="1"/>
              <a:t>Fossey</a:t>
            </a:r>
            <a:r>
              <a:rPr lang="en-US" sz="1050" b="1" dirty="0"/>
              <a:t> gorilla fund, Jane Goodall Institute, International Gorilla Conservation </a:t>
            </a:r>
            <a:r>
              <a:rPr lang="en-US" sz="1050" b="1" dirty="0" err="1"/>
              <a:t>Programme</a:t>
            </a:r>
            <a:r>
              <a:rPr lang="en-US" sz="1050" b="1" dirty="0"/>
              <a:t>)</a:t>
            </a:r>
            <a:endParaRPr lang="en-US" sz="2600" b="1" dirty="0"/>
          </a:p>
          <a:p>
            <a:pPr lvl="2"/>
            <a:r>
              <a:rPr lang="en-US" sz="2600" b="1" dirty="0"/>
              <a:t>Sustainable resources</a:t>
            </a:r>
          </a:p>
          <a:p>
            <a:pPr lvl="2"/>
            <a:r>
              <a:rPr lang="en-US" sz="2600" b="1" dirty="0"/>
              <a:t>Control illegal pet trade through higher penalties and increase number of officers</a:t>
            </a:r>
          </a:p>
          <a:p>
            <a:pPr lvl="2"/>
            <a:r>
              <a:rPr lang="en-US" sz="2600" b="1" dirty="0"/>
              <a:t>Close down market for zoos and research locally and internationally</a:t>
            </a:r>
          </a:p>
          <a:p>
            <a:pPr lvl="2"/>
            <a:r>
              <a:rPr lang="en-US" sz="2600" b="1" dirty="0"/>
              <a:t>Internationally- charismatic species (look that allows them to get sympathy wen exploited to the right group of people), increase awareness, publicity, and outreach</a:t>
            </a:r>
          </a:p>
          <a:p>
            <a:pPr lvl="2"/>
            <a:endParaRPr lang="en-US" sz="2600" b="1" dirty="0"/>
          </a:p>
          <a:p>
            <a:pPr lvl="1"/>
            <a:endParaRPr lang="en-US" sz="2200" b="1" dirty="0"/>
          </a:p>
        </p:txBody>
      </p:sp>
      <p:pic>
        <p:nvPicPr>
          <p:cNvPr id="4" name="Picture 3">
            <a:extLst>
              <a:ext uri="{FF2B5EF4-FFF2-40B4-BE49-F238E27FC236}">
                <a16:creationId xmlns:a16="http://schemas.microsoft.com/office/drawing/2014/main" id="{960BF772-D11A-EB4A-9FAA-43246FA602FA}"/>
              </a:ext>
            </a:extLst>
          </p:cNvPr>
          <p:cNvPicPr>
            <a:picLocks noChangeAspect="1"/>
          </p:cNvPicPr>
          <p:nvPr/>
        </p:nvPicPr>
        <p:blipFill>
          <a:blip r:embed="rId2"/>
          <a:stretch>
            <a:fillRect/>
          </a:stretch>
        </p:blipFill>
        <p:spPr>
          <a:xfrm>
            <a:off x="6549082" y="2351612"/>
            <a:ext cx="4870572" cy="3332497"/>
          </a:xfrm>
          <a:prstGeom prst="rect">
            <a:avLst/>
          </a:prstGeom>
        </p:spPr>
      </p:pic>
    </p:spTree>
    <p:extLst>
      <p:ext uri="{BB962C8B-B14F-4D97-AF65-F5344CB8AC3E}">
        <p14:creationId xmlns:p14="http://schemas.microsoft.com/office/powerpoint/2010/main" val="145278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E711-8D4A-F047-8054-E6210918ACB3}"/>
              </a:ext>
            </a:extLst>
          </p:cNvPr>
          <p:cNvSpPr>
            <a:spLocks noGrp="1"/>
          </p:cNvSpPr>
          <p:nvPr>
            <p:ph type="title"/>
          </p:nvPr>
        </p:nvSpPr>
        <p:spPr>
          <a:xfrm>
            <a:off x="229341" y="272714"/>
            <a:ext cx="7729728" cy="592259"/>
          </a:xfrm>
        </p:spPr>
        <p:txBody>
          <a:bodyPr>
            <a:normAutofit fontScale="90000"/>
          </a:bodyPr>
          <a:lstStyle/>
          <a:p>
            <a:r>
              <a:rPr lang="en-US" dirty="0"/>
              <a:t>options</a:t>
            </a:r>
          </a:p>
        </p:txBody>
      </p:sp>
      <p:pic>
        <p:nvPicPr>
          <p:cNvPr id="4" name="Picture 3">
            <a:extLst>
              <a:ext uri="{FF2B5EF4-FFF2-40B4-BE49-F238E27FC236}">
                <a16:creationId xmlns:a16="http://schemas.microsoft.com/office/drawing/2014/main" id="{60810187-742C-D241-A8ED-4A7A864BA337}"/>
              </a:ext>
            </a:extLst>
          </p:cNvPr>
          <p:cNvPicPr>
            <a:picLocks noChangeAspect="1"/>
          </p:cNvPicPr>
          <p:nvPr/>
        </p:nvPicPr>
        <p:blipFill>
          <a:blip r:embed="rId2"/>
          <a:stretch>
            <a:fillRect/>
          </a:stretch>
        </p:blipFill>
        <p:spPr>
          <a:xfrm>
            <a:off x="8291384" y="1112108"/>
            <a:ext cx="3752335" cy="2814251"/>
          </a:xfrm>
          <a:prstGeom prst="rect">
            <a:avLst/>
          </a:prstGeom>
        </p:spPr>
      </p:pic>
      <p:sp>
        <p:nvSpPr>
          <p:cNvPr id="5" name="Content Placeholder 2">
            <a:extLst>
              <a:ext uri="{FF2B5EF4-FFF2-40B4-BE49-F238E27FC236}">
                <a16:creationId xmlns:a16="http://schemas.microsoft.com/office/drawing/2014/main" id="{14762F92-E4E1-8042-AC0D-D9E141668738}"/>
              </a:ext>
            </a:extLst>
          </p:cNvPr>
          <p:cNvSpPr txBox="1">
            <a:spLocks/>
          </p:cNvSpPr>
          <p:nvPr/>
        </p:nvSpPr>
        <p:spPr>
          <a:xfrm>
            <a:off x="1" y="864973"/>
            <a:ext cx="12043718" cy="599302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spcBef>
                <a:spcPts val="0"/>
              </a:spcBef>
            </a:pPr>
            <a:r>
              <a:rPr lang="en-US" sz="2000" b="1" dirty="0"/>
              <a:t>1. With no interference from stakeholders</a:t>
            </a:r>
          </a:p>
          <a:p>
            <a:pPr lvl="1">
              <a:spcBef>
                <a:spcPts val="0"/>
              </a:spcBef>
            </a:pPr>
            <a:r>
              <a:rPr lang="en-US" sz="2000" dirty="0"/>
              <a:t>Eventual gorilla population decrease</a:t>
            </a:r>
          </a:p>
          <a:p>
            <a:pPr lvl="1">
              <a:spcBef>
                <a:spcPts val="0"/>
              </a:spcBef>
            </a:pPr>
            <a:r>
              <a:rPr lang="en-US" sz="2000" dirty="0"/>
              <a:t>Environmental carrying capacity decrease</a:t>
            </a:r>
          </a:p>
          <a:p>
            <a:pPr lvl="1">
              <a:spcBef>
                <a:spcPts val="0"/>
              </a:spcBef>
            </a:pPr>
            <a:r>
              <a:rPr lang="en-US" sz="2000" dirty="0"/>
              <a:t>Poachers thrive</a:t>
            </a:r>
          </a:p>
          <a:p>
            <a:pPr lvl="1">
              <a:spcBef>
                <a:spcPts val="0"/>
              </a:spcBef>
            </a:pPr>
            <a:r>
              <a:rPr lang="en-US" sz="2000" dirty="0"/>
              <a:t>If extinction- eventual loss of revenue to locals and poachers</a:t>
            </a:r>
          </a:p>
          <a:p>
            <a:pPr lvl="1">
              <a:spcBef>
                <a:spcPts val="0"/>
              </a:spcBef>
            </a:pPr>
            <a:r>
              <a:rPr lang="en-US" sz="2000" dirty="0"/>
              <a:t>Mining continues and local population increases</a:t>
            </a:r>
          </a:p>
          <a:p>
            <a:pPr>
              <a:spcBef>
                <a:spcPts val="0"/>
              </a:spcBef>
            </a:pPr>
            <a:r>
              <a:rPr lang="en-US" sz="2000" b="1" dirty="0"/>
              <a:t>2. Better manage refuge with government assistance</a:t>
            </a:r>
          </a:p>
          <a:p>
            <a:pPr lvl="1">
              <a:spcBef>
                <a:spcPts val="0"/>
              </a:spcBef>
            </a:pPr>
            <a:r>
              <a:rPr lang="en-US" sz="2000" dirty="0"/>
              <a:t>More refuges/expand </a:t>
            </a:r>
          </a:p>
          <a:p>
            <a:pPr lvl="1">
              <a:spcBef>
                <a:spcPts val="0"/>
              </a:spcBef>
            </a:pPr>
            <a:r>
              <a:rPr lang="en-US" sz="2000" dirty="0"/>
              <a:t>More rangers</a:t>
            </a:r>
          </a:p>
          <a:p>
            <a:pPr lvl="1">
              <a:spcBef>
                <a:spcPts val="0"/>
              </a:spcBef>
            </a:pPr>
            <a:r>
              <a:rPr lang="en-US" sz="2000" dirty="0"/>
              <a:t>Reinforce laws/harsher penalties</a:t>
            </a:r>
          </a:p>
          <a:p>
            <a:pPr>
              <a:spcBef>
                <a:spcPts val="0"/>
              </a:spcBef>
            </a:pPr>
            <a:r>
              <a:rPr lang="en-US" sz="2000" b="1" dirty="0"/>
              <a:t>3.  Government and NPOs assist Local Development</a:t>
            </a:r>
          </a:p>
          <a:p>
            <a:pPr lvl="1">
              <a:spcBef>
                <a:spcPts val="0"/>
              </a:spcBef>
            </a:pPr>
            <a:r>
              <a:rPr lang="en-US" sz="2000" dirty="0"/>
              <a:t>eliminate habitat reduction, mining, create sustainable ways</a:t>
            </a:r>
          </a:p>
          <a:p>
            <a:pPr lvl="1">
              <a:spcBef>
                <a:spcPts val="0"/>
              </a:spcBef>
            </a:pPr>
            <a:r>
              <a:rPr lang="en-US" sz="2000" dirty="0"/>
              <a:t>NPOs assist with economic stress by providing job opportunities</a:t>
            </a:r>
          </a:p>
          <a:p>
            <a:pPr marL="228600" lvl="1" indent="0">
              <a:spcBef>
                <a:spcPts val="0"/>
              </a:spcBef>
              <a:buNone/>
            </a:pPr>
            <a:endParaRPr lang="en-US" sz="2000" dirty="0"/>
          </a:p>
          <a:p>
            <a:pPr lvl="1">
              <a:spcBef>
                <a:spcPts val="0"/>
              </a:spcBef>
            </a:pPr>
            <a:r>
              <a:rPr lang="en-US" sz="2000" dirty="0"/>
              <a:t>Reintroduction to similar habitats Similar habitats:  </a:t>
            </a:r>
            <a:r>
              <a:rPr lang="en-US" sz="2000" b="1" dirty="0"/>
              <a:t>Tanzanian </a:t>
            </a:r>
            <a:r>
              <a:rPr lang="en-US" sz="2000" dirty="0"/>
              <a:t>and Ethiopian Mountains</a:t>
            </a:r>
          </a:p>
          <a:p>
            <a:pPr lvl="2">
              <a:spcBef>
                <a:spcPts val="0"/>
              </a:spcBef>
            </a:pPr>
            <a:r>
              <a:rPr lang="en-US" sz="2000" dirty="0"/>
              <a:t>Can also pose threat to new habitat, old threats can still arise</a:t>
            </a:r>
          </a:p>
          <a:p>
            <a:pPr lvl="1">
              <a:spcBef>
                <a:spcPts val="0"/>
              </a:spcBef>
            </a:pPr>
            <a:r>
              <a:rPr lang="en-US" sz="2000" dirty="0"/>
              <a:t>Gorillas will expand outwards</a:t>
            </a:r>
          </a:p>
          <a:p>
            <a:pPr lvl="2">
              <a:spcBef>
                <a:spcPts val="0"/>
              </a:spcBef>
            </a:pPr>
            <a:r>
              <a:rPr lang="en-US" sz="2000" dirty="0"/>
              <a:t>Eliminate Inbreeding</a:t>
            </a:r>
          </a:p>
          <a:p>
            <a:pPr lvl="2">
              <a:spcBef>
                <a:spcPts val="0"/>
              </a:spcBef>
            </a:pPr>
            <a:r>
              <a:rPr lang="en-US" sz="2000" dirty="0"/>
              <a:t>Repopulation </a:t>
            </a:r>
          </a:p>
        </p:txBody>
      </p:sp>
    </p:spTree>
    <p:extLst>
      <p:ext uri="{BB962C8B-B14F-4D97-AF65-F5344CB8AC3E}">
        <p14:creationId xmlns:p14="http://schemas.microsoft.com/office/powerpoint/2010/main" val="267115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F6A2-1E0E-6648-8150-CD8F151D882E}"/>
              </a:ext>
            </a:extLst>
          </p:cNvPr>
          <p:cNvSpPr>
            <a:spLocks noGrp="1"/>
          </p:cNvSpPr>
          <p:nvPr>
            <p:ph type="title"/>
          </p:nvPr>
        </p:nvSpPr>
        <p:spPr>
          <a:xfrm>
            <a:off x="229342" y="198574"/>
            <a:ext cx="7703696" cy="641686"/>
          </a:xfrm>
        </p:spPr>
        <p:txBody>
          <a:bodyPr>
            <a:normAutofit fontScale="90000"/>
          </a:bodyPr>
          <a:lstStyle/>
          <a:p>
            <a:r>
              <a:rPr lang="en-US" dirty="0"/>
              <a:t>recommendations</a:t>
            </a:r>
          </a:p>
        </p:txBody>
      </p:sp>
      <p:sp>
        <p:nvSpPr>
          <p:cNvPr id="3" name="Content Placeholder 2">
            <a:extLst>
              <a:ext uri="{FF2B5EF4-FFF2-40B4-BE49-F238E27FC236}">
                <a16:creationId xmlns:a16="http://schemas.microsoft.com/office/drawing/2014/main" id="{60C6FE45-8633-F64F-A4A0-A4CFB9FAC364}"/>
              </a:ext>
            </a:extLst>
          </p:cNvPr>
          <p:cNvSpPr>
            <a:spLocks noGrp="1"/>
          </p:cNvSpPr>
          <p:nvPr>
            <p:ph idx="1"/>
          </p:nvPr>
        </p:nvSpPr>
        <p:spPr>
          <a:xfrm>
            <a:off x="0" y="1112109"/>
            <a:ext cx="7512908" cy="5745891"/>
          </a:xfrm>
        </p:spPr>
        <p:txBody>
          <a:bodyPr>
            <a:normAutofit fontScale="77500" lnSpcReduction="20000"/>
          </a:bodyPr>
          <a:lstStyle/>
          <a:p>
            <a:pPr>
              <a:spcBef>
                <a:spcPts val="0"/>
              </a:spcBef>
            </a:pPr>
            <a:r>
              <a:rPr lang="en-US" sz="3200" b="1" dirty="0"/>
              <a:t>Government and NPOs assist Local Development</a:t>
            </a:r>
          </a:p>
          <a:p>
            <a:pPr lvl="1"/>
            <a:r>
              <a:rPr lang="en-US" sz="2800" b="1" dirty="0"/>
              <a:t>Focus on local communities</a:t>
            </a:r>
          </a:p>
          <a:p>
            <a:pPr lvl="2"/>
            <a:r>
              <a:rPr lang="en-US" sz="2800" dirty="0"/>
              <a:t>Locals can find alternatives to charcoal</a:t>
            </a:r>
          </a:p>
          <a:p>
            <a:pPr lvl="2"/>
            <a:r>
              <a:rPr lang="en-US" sz="2800" dirty="0"/>
              <a:t>Non-profit organizations can assist locals in alternative energy</a:t>
            </a:r>
          </a:p>
          <a:p>
            <a:pPr lvl="1"/>
            <a:r>
              <a:rPr lang="en-US" sz="2800" b="1" dirty="0"/>
              <a:t>The two refuges can expand and increase police and rangers</a:t>
            </a:r>
          </a:p>
          <a:p>
            <a:pPr lvl="1"/>
            <a:r>
              <a:rPr lang="en-US" sz="2800" b="1" dirty="0"/>
              <a:t>Government can enforce harsher penalties</a:t>
            </a:r>
          </a:p>
          <a:p>
            <a:pPr lvl="1"/>
            <a:r>
              <a:rPr lang="en-US" sz="2800" b="1" dirty="0"/>
              <a:t>Government can create stricter ban on poaching and create an incentive for poachers to stop</a:t>
            </a:r>
          </a:p>
          <a:p>
            <a:pPr lvl="2"/>
            <a:r>
              <a:rPr lang="en-US" sz="2800" dirty="0"/>
              <a:t>With the introduction of alternative energy such as solar, non-profits can train local poachers to fix, maintain, and install and provide pay</a:t>
            </a:r>
          </a:p>
          <a:p>
            <a:pPr lvl="2"/>
            <a:r>
              <a:rPr lang="en-US" sz="2800" dirty="0"/>
              <a:t>Employ poachers as rangers with pay</a:t>
            </a:r>
          </a:p>
          <a:p>
            <a:pPr lvl="2"/>
            <a:endParaRPr lang="en-US" sz="2800" b="1" dirty="0"/>
          </a:p>
          <a:p>
            <a:pPr lvl="4"/>
            <a:endParaRPr lang="en-US" sz="2400" b="1" dirty="0"/>
          </a:p>
          <a:p>
            <a:pPr lvl="2"/>
            <a:endParaRPr lang="en-US" sz="2400" b="1" dirty="0"/>
          </a:p>
        </p:txBody>
      </p:sp>
      <p:pic>
        <p:nvPicPr>
          <p:cNvPr id="4" name="Picture 3">
            <a:extLst>
              <a:ext uri="{FF2B5EF4-FFF2-40B4-BE49-F238E27FC236}">
                <a16:creationId xmlns:a16="http://schemas.microsoft.com/office/drawing/2014/main" id="{FF0BF9C5-C1C0-0A44-8C74-BA10C67EADAD}"/>
              </a:ext>
            </a:extLst>
          </p:cNvPr>
          <p:cNvPicPr>
            <a:picLocks noChangeAspect="1"/>
          </p:cNvPicPr>
          <p:nvPr/>
        </p:nvPicPr>
        <p:blipFill>
          <a:blip r:embed="rId2"/>
          <a:stretch>
            <a:fillRect/>
          </a:stretch>
        </p:blipFill>
        <p:spPr>
          <a:xfrm>
            <a:off x="7414052" y="1112109"/>
            <a:ext cx="4654378" cy="3128994"/>
          </a:xfrm>
          <a:prstGeom prst="rect">
            <a:avLst/>
          </a:prstGeom>
        </p:spPr>
      </p:pic>
    </p:spTree>
    <p:extLst>
      <p:ext uri="{BB962C8B-B14F-4D97-AF65-F5344CB8AC3E}">
        <p14:creationId xmlns:p14="http://schemas.microsoft.com/office/powerpoint/2010/main" val="268414393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1830</TotalTime>
  <Words>590</Words>
  <Application>Microsoft Macintosh PowerPoint</Application>
  <PresentationFormat>Widescreen</PresentationFormat>
  <Paragraphs>91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Gill Sans MT</vt:lpstr>
      <vt:lpstr>Times New Roman</vt:lpstr>
      <vt:lpstr>Parcel</vt:lpstr>
      <vt:lpstr>Extinction of species: African Mountain gorillas</vt:lpstr>
      <vt:lpstr>Overview</vt:lpstr>
      <vt:lpstr>Hazards</vt:lpstr>
      <vt:lpstr>vulnerabilities</vt:lpstr>
      <vt:lpstr>foresight</vt:lpstr>
      <vt:lpstr>Decision making</vt:lpstr>
      <vt:lpstr>options</vt:lpstr>
      <vt:lpstr>recommendations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Extinction of species: African Mountain gorillas</dc:title>
  <dc:creator>Midgette, Lena A.</dc:creator>
  <cp:lastModifiedBy>Midgette, Lena A.</cp:lastModifiedBy>
  <cp:revision>29</cp:revision>
  <dcterms:created xsi:type="dcterms:W3CDTF">2018-04-12T19:12:24Z</dcterms:created>
  <dcterms:modified xsi:type="dcterms:W3CDTF">2018-04-16T18:32:09Z</dcterms:modified>
</cp:coreProperties>
</file>