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3681F77F-270B-2A4D-B345-3E6C4DA34AE5}">
          <p14:sldIdLst>
            <p14:sldId id="256"/>
            <p14:sldId id="257"/>
            <p14:sldId id="258"/>
            <p14:sldId id="259"/>
            <p14:sldId id="260"/>
            <p14:sldId id="261"/>
            <p14:sldId id="262"/>
            <p14:sldId id="263"/>
            <p14:sldId id="26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91"/>
    <p:restoredTop sz="85714"/>
  </p:normalViewPr>
  <p:slideViewPr>
    <p:cSldViewPr snapToGrid="0" snapToObjects="1">
      <p:cViewPr varScale="1">
        <p:scale>
          <a:sx n="108" d="100"/>
          <a:sy n="108" d="100"/>
        </p:scale>
        <p:origin x="560"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342009-0833-1D45-99CF-4789B182C744}" type="datetimeFigureOut">
              <a:rPr lang="en-US" smtClean="0"/>
              <a:t>4/16/18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9680E7-BE38-4D44-85E8-6656DA6A332B}" type="slidenum">
              <a:rPr lang="en-US" smtClean="0"/>
              <a:t>‹#›</a:t>
            </a:fld>
            <a:endParaRPr lang="en-US"/>
          </a:p>
        </p:txBody>
      </p:sp>
    </p:spTree>
    <p:extLst>
      <p:ext uri="{BB962C8B-B14F-4D97-AF65-F5344CB8AC3E}">
        <p14:creationId xmlns:p14="http://schemas.microsoft.com/office/powerpoint/2010/main" val="2094332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Pollution in this river started when settlers first cleared the trees along the banks of the river to build houses, following this the river was dredged and filled in on the sides in order to make it easier for ships to get to the Chesapeake Bay. </a:t>
            </a:r>
          </a:p>
        </p:txBody>
      </p:sp>
      <p:sp>
        <p:nvSpPr>
          <p:cNvPr id="4" name="Slide Number Placeholder 3"/>
          <p:cNvSpPr>
            <a:spLocks noGrp="1"/>
          </p:cNvSpPr>
          <p:nvPr>
            <p:ph type="sldNum" sz="quarter" idx="10"/>
          </p:nvPr>
        </p:nvSpPr>
        <p:spPr/>
        <p:txBody>
          <a:bodyPr/>
          <a:lstStyle/>
          <a:p>
            <a:fld id="{449680E7-BE38-4D44-85E8-6656DA6A332B}" type="slidenum">
              <a:rPr lang="en-US" smtClean="0"/>
              <a:t>2</a:t>
            </a:fld>
            <a:endParaRPr lang="en-US"/>
          </a:p>
        </p:txBody>
      </p:sp>
    </p:spTree>
    <p:extLst>
      <p:ext uri="{BB962C8B-B14F-4D97-AF65-F5344CB8AC3E}">
        <p14:creationId xmlns:p14="http://schemas.microsoft.com/office/powerpoint/2010/main" val="2069382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Dredging is hazardous because it destroys the ecosystems on the bottom of rivers, because the plants can’t survive at new depths. How would sunlight reach them? It wouldn’t. The river is about 55 feet deep at its deepest areas. Originally this river was not very deep so plant life flourished. The water clarity is also very poor, so poor that it received a zero on the report.</a:t>
            </a:r>
          </a:p>
          <a:p>
            <a:r>
              <a:rPr lang="en-US" dirty="0"/>
              <a:t>Around 60 killifish were collected and roughly 90% of the fish displayed high amounts of lesions on the liver. Studying the fish showed they contained high levels of hydrophobic DNA adduct in their blood and organs such as the spleen. This simply means that there is a modification to the DNA that can only occur when carcinogens are present. This research proves that there is a link between PAH in the water and the cancer in the fish. </a:t>
            </a:r>
          </a:p>
          <a:p>
            <a:endParaRPr lang="en-US" dirty="0"/>
          </a:p>
        </p:txBody>
      </p:sp>
      <p:sp>
        <p:nvSpPr>
          <p:cNvPr id="4" name="Slide Number Placeholder 3"/>
          <p:cNvSpPr>
            <a:spLocks noGrp="1"/>
          </p:cNvSpPr>
          <p:nvPr>
            <p:ph type="sldNum" sz="quarter" idx="10"/>
          </p:nvPr>
        </p:nvSpPr>
        <p:spPr/>
        <p:txBody>
          <a:bodyPr/>
          <a:lstStyle/>
          <a:p>
            <a:fld id="{449680E7-BE38-4D44-85E8-6656DA6A332B}" type="slidenum">
              <a:rPr lang="en-US" smtClean="0"/>
              <a:t>3</a:t>
            </a:fld>
            <a:endParaRPr lang="en-US"/>
          </a:p>
        </p:txBody>
      </p:sp>
    </p:spTree>
    <p:extLst>
      <p:ext uri="{BB962C8B-B14F-4D97-AF65-F5344CB8AC3E}">
        <p14:creationId xmlns:p14="http://schemas.microsoft.com/office/powerpoint/2010/main" val="15219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exposed to PAH, killifish can pass on resistance to their offspring so before they hatch they’ll still be exposed to those chemicals but it’s not going to cause any health issues. Killifish that do not pass on any resistance to PAH, and then the unhatched offspring are exposed to PAH will develop blue-sac disease. This essentially means they’ll form cardiovascular issues such as tube hearts and decreased circulation (</a:t>
            </a:r>
            <a:r>
              <a:rPr lang="en-US" dirty="0" err="1"/>
              <a:t>Guilio</a:t>
            </a:r>
            <a:r>
              <a:rPr lang="en-US" dirty="0"/>
              <a:t>, 2015).</a:t>
            </a:r>
          </a:p>
          <a:p>
            <a:r>
              <a:rPr lang="en-US" dirty="0"/>
              <a:t>A good indicator for researchers to tell whether or not a river is in bad health is if there are a lot of river otters. This is because river otters eat things like crabs, turtles, and oysters. If there are contaminants in the water none of those things will be edible for the river otters (besides the fact there is wood treatment chemicals in the water), so the otter numbers will decline.</a:t>
            </a:r>
          </a:p>
          <a:p>
            <a:r>
              <a:rPr lang="en-US" dirty="0"/>
              <a:t>Locals fish and crab in this river, this means they’re taking contaminated fish and crabs home and there is little communication on the restrictions that state whether or not the fish are edible. Only 37% of fishermen know there is an advisory on the fish in the river.</a:t>
            </a:r>
          </a:p>
          <a:p>
            <a:r>
              <a:rPr lang="en-US" dirty="0"/>
              <a:t>Flooding from the Elizabeth River accounts for about 10% of the damage in the tidewater area (Mitchell, 2013). Due to sea level rise and climate change, tropical storms are expected to increase and even rainfall is expected to increase around 30% in the next twenty years.</a:t>
            </a:r>
          </a:p>
        </p:txBody>
      </p:sp>
      <p:sp>
        <p:nvSpPr>
          <p:cNvPr id="4" name="Slide Number Placeholder 3"/>
          <p:cNvSpPr>
            <a:spLocks noGrp="1"/>
          </p:cNvSpPr>
          <p:nvPr>
            <p:ph type="sldNum" sz="quarter" idx="10"/>
          </p:nvPr>
        </p:nvSpPr>
        <p:spPr/>
        <p:txBody>
          <a:bodyPr/>
          <a:lstStyle/>
          <a:p>
            <a:fld id="{449680E7-BE38-4D44-85E8-6656DA6A332B}" type="slidenum">
              <a:rPr lang="en-US" smtClean="0"/>
              <a:t>4</a:t>
            </a:fld>
            <a:endParaRPr lang="en-US"/>
          </a:p>
        </p:txBody>
      </p:sp>
    </p:spTree>
    <p:extLst>
      <p:ext uri="{BB962C8B-B14F-4D97-AF65-F5344CB8AC3E}">
        <p14:creationId xmlns:p14="http://schemas.microsoft.com/office/powerpoint/2010/main" val="2649712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9680E7-BE38-4D44-85E8-6656DA6A332B}" type="slidenum">
              <a:rPr lang="en-US" smtClean="0"/>
              <a:t>5</a:t>
            </a:fld>
            <a:endParaRPr lang="en-US"/>
          </a:p>
        </p:txBody>
      </p:sp>
    </p:spTree>
    <p:extLst>
      <p:ext uri="{BB962C8B-B14F-4D97-AF65-F5344CB8AC3E}">
        <p14:creationId xmlns:p14="http://schemas.microsoft.com/office/powerpoint/2010/main" val="1986018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 government also takes it upon themselves to create flood plans for the neighborhoods in high flood risk areas. This can be difficult because they can’t think of every scenario, and no plan is perfect.</a:t>
            </a:r>
          </a:p>
          <a:p>
            <a:r>
              <a:rPr lang="en-US" dirty="0"/>
              <a:t>The Elizabeth River Project is a company that was developed when the river was classified as a toxic zone. A lot of their work goes into educating locals and hosting cleanups for the river.</a:t>
            </a:r>
          </a:p>
          <a:p>
            <a:endParaRPr lang="en-US" dirty="0"/>
          </a:p>
        </p:txBody>
      </p:sp>
      <p:sp>
        <p:nvSpPr>
          <p:cNvPr id="4" name="Slide Number Placeholder 3"/>
          <p:cNvSpPr>
            <a:spLocks noGrp="1"/>
          </p:cNvSpPr>
          <p:nvPr>
            <p:ph type="sldNum" sz="quarter" idx="10"/>
          </p:nvPr>
        </p:nvSpPr>
        <p:spPr/>
        <p:txBody>
          <a:bodyPr/>
          <a:lstStyle/>
          <a:p>
            <a:fld id="{449680E7-BE38-4D44-85E8-6656DA6A332B}" type="slidenum">
              <a:rPr lang="en-US" smtClean="0"/>
              <a:t>6</a:t>
            </a:fld>
            <a:endParaRPr lang="en-US"/>
          </a:p>
        </p:txBody>
      </p:sp>
    </p:spTree>
    <p:extLst>
      <p:ext uri="{BB962C8B-B14F-4D97-AF65-F5344CB8AC3E}">
        <p14:creationId xmlns:p14="http://schemas.microsoft.com/office/powerpoint/2010/main" val="3299476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9680E7-BE38-4D44-85E8-6656DA6A332B}" type="slidenum">
              <a:rPr lang="en-US" smtClean="0"/>
              <a:t>7</a:t>
            </a:fld>
            <a:endParaRPr lang="en-US"/>
          </a:p>
        </p:txBody>
      </p:sp>
    </p:spTree>
    <p:extLst>
      <p:ext uri="{BB962C8B-B14F-4D97-AF65-F5344CB8AC3E}">
        <p14:creationId xmlns:p14="http://schemas.microsoft.com/office/powerpoint/2010/main" val="800760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Rain gardens are popular in urban areas, like Norfolk, and they’re depressions in the ground and they absorb run off from roofs, parking lots, sidewalks, etc. so instead of running down the drains to the river they’ll be absorbed into the plants and that would help with the excessive fertilizer run off. They are a natural filtration system, and they can brighten up an ugly city street.</a:t>
            </a:r>
          </a:p>
        </p:txBody>
      </p:sp>
      <p:sp>
        <p:nvSpPr>
          <p:cNvPr id="4" name="Slide Number Placeholder 3"/>
          <p:cNvSpPr>
            <a:spLocks noGrp="1"/>
          </p:cNvSpPr>
          <p:nvPr>
            <p:ph type="sldNum" sz="quarter" idx="10"/>
          </p:nvPr>
        </p:nvSpPr>
        <p:spPr/>
        <p:txBody>
          <a:bodyPr/>
          <a:lstStyle/>
          <a:p>
            <a:fld id="{449680E7-BE38-4D44-85E8-6656DA6A332B}" type="slidenum">
              <a:rPr lang="en-US" smtClean="0"/>
              <a:t>8</a:t>
            </a:fld>
            <a:endParaRPr lang="en-US"/>
          </a:p>
        </p:txBody>
      </p:sp>
    </p:spTree>
    <p:extLst>
      <p:ext uri="{BB962C8B-B14F-4D97-AF65-F5344CB8AC3E}">
        <p14:creationId xmlns:p14="http://schemas.microsoft.com/office/powerpoint/2010/main" val="1197966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4/16/18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4/16/18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4/16/18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4/16/18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4/16/18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4/16/18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4/16/18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4/16/18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4/16/18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4/16/18</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4/16/18</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4/16/18</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marinas.com/view/harbor/mptwmw_Western_Branch_Elizabeth_River_Harbor_Norfolk_VA_United_States" TargetMode="Externa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hyperlink" Target="https://www.bayjournal.com/article/elizabeth_river_rises_from_the_depth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hyperlink" Target="http://ian.umces.edu/ecocheck/report-cards/chesapeake-bay/2011/summaries/elizabeth_river/" TargetMode="External"/><Relationship Id="rId4" Type="http://schemas.openxmlformats.org/officeDocument/2006/relationships/hyperlink" Target="https://elizabethriver.org/sites/default/files/State-Of-The-River-2014.pdf"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jo75-C77TaAhUDXqwKHQgABAYQjRx6BAgAEAU&amp;url=https://www.sciencedirect.com/science/article/pii/S0025326X06001263&amp;psig=AOvVaw09sl-QE289Ec55tWYQqY5c&amp;ust=1523626980331135"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hyperlink" Target="http://sites.nicholas.duke.edu/superfund/files/2016/08/FCA-Findings.png" TargetMode="Externa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hyperlink" Target="http://sites.nicholas.duke.edu/superfund/project-3-pah-exposures-and-development/elizabeth-river-site/"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hyperlink" Target="http://gis.norfolk.gov/pdf/firm.pdf"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hyperlink" Target="https://vimeo.com/elizriverproj"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3.jpeg"/><Relationship Id="rId5" Type="http://schemas.openxmlformats.org/officeDocument/2006/relationships/hyperlink" Target="https://www.pwd.org/publications/2016-annual-water-quality-report" TargetMode="Externa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hyperlink" Target="https://www.nature.org/ourinitiatives/regions/northamerica/unitedstates/newjersey/explore/rain-gardens-1.xml"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6.jpeg"/><Relationship Id="rId5" Type="http://schemas.openxmlformats.org/officeDocument/2006/relationships/hyperlink" Target="http://dnr.maryland.gov/ccs/Pages/livingshorelines.aspx" TargetMode="Externa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hyperlink" Target="http://sites.nicholas.duke.edu/superfund/angling-for-understanding-on-the-elizabeth-river/" TargetMode="External"/><Relationship Id="rId3" Type="http://schemas.openxmlformats.org/officeDocument/2006/relationships/hyperlink" Target="https://elizabethriver.org/sites/default/files/LB-Facts.pdf" TargetMode="External"/><Relationship Id="rId7" Type="http://schemas.openxmlformats.org/officeDocument/2006/relationships/hyperlink" Target="http://wetlandswatch.org/directors-blog/" TargetMode="External"/><Relationship Id="rId2" Type="http://schemas.openxmlformats.org/officeDocument/2006/relationships/hyperlink" Target="https://www.ncbi.nlm.nih.gov/pmc/articles/PMC4733656/" TargetMode="External"/><Relationship Id="rId1" Type="http://schemas.openxmlformats.org/officeDocument/2006/relationships/slideLayout" Target="../slideLayouts/slideLayout1.xml"/><Relationship Id="rId6" Type="http://schemas.openxmlformats.org/officeDocument/2006/relationships/hyperlink" Target="http://sites.nicholas.duke.edu/superfund/recent-publication-passing-on-resistance-to-some-toxic-effects-of-pah-exposure/" TargetMode="External"/><Relationship Id="rId11" Type="http://schemas.openxmlformats.org/officeDocument/2006/relationships/hyperlink" Target="https://www.pwd.org/publications/2016-annual-water-quality-report" TargetMode="External"/><Relationship Id="rId5" Type="http://schemas.openxmlformats.org/officeDocument/2006/relationships/hyperlink" Target="https://www.sciencedirect.com/science/article/pii/S0025326X06001263" TargetMode="External"/><Relationship Id="rId10" Type="http://schemas.openxmlformats.org/officeDocument/2006/relationships/hyperlink" Target="https://www.nature.org/ourinitiatives/regions/northamerica/unitedstates/newjersey/explore/rain-gardens-1.xml" TargetMode="External"/><Relationship Id="rId4" Type="http://schemas.openxmlformats.org/officeDocument/2006/relationships/hyperlink" Target="http://ian.umces.edu/ecocheck/report-cards/chesapeake-bay/2013/summaries/elizabeth_river/#_Scores_&amp;_Conceptual_Diagram" TargetMode="External"/><Relationship Id="rId9" Type="http://schemas.openxmlformats.org/officeDocument/2006/relationships/hyperlink" Target="https://www.vbgov.com/residents/emergency-preparedness/Pages/vblaert-notify.asp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3B2C1-E3E8-9642-A98C-0C6A08DF4BA2}"/>
              </a:ext>
            </a:extLst>
          </p:cNvPr>
          <p:cNvSpPr>
            <a:spLocks noGrp="1"/>
          </p:cNvSpPr>
          <p:nvPr>
            <p:ph type="ctrTitle"/>
          </p:nvPr>
        </p:nvSpPr>
        <p:spPr>
          <a:xfrm>
            <a:off x="1600200" y="533400"/>
            <a:ext cx="8991600" cy="1143000"/>
          </a:xfrm>
        </p:spPr>
        <p:txBody>
          <a:bodyPr>
            <a:normAutofit/>
          </a:bodyPr>
          <a:lstStyle/>
          <a:p>
            <a:r>
              <a:rPr lang="en-US" dirty="0"/>
              <a:t>Pollution</a:t>
            </a:r>
            <a:br>
              <a:rPr lang="en-US" dirty="0"/>
            </a:br>
            <a:r>
              <a:rPr lang="en-US" sz="1600" dirty="0"/>
              <a:t>Alissa Ralston</a:t>
            </a:r>
            <a:endParaRPr lang="en-US" dirty="0"/>
          </a:p>
        </p:txBody>
      </p:sp>
      <p:pic>
        <p:nvPicPr>
          <p:cNvPr id="6146" name="Picture 2" descr="Image result for elizabeth river">
            <a:hlinkClick r:id="rId2"/>
            <a:extLst>
              <a:ext uri="{FF2B5EF4-FFF2-40B4-BE49-F238E27FC236}">
                <a16:creationId xmlns:a16="http://schemas.microsoft.com/office/drawing/2014/main" id="{1A1FC35B-35B1-F34C-BB2F-3CAD010D8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6246" y="3752538"/>
            <a:ext cx="4565754" cy="30438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7591079-B2C5-914B-8F5C-1954C2309B27}"/>
              </a:ext>
            </a:extLst>
          </p:cNvPr>
          <p:cNvSpPr>
            <a:spLocks noChangeArrowheads="1"/>
          </p:cNvSpPr>
          <p:nvPr/>
        </p:nvSpPr>
        <p:spPr bwMode="auto">
          <a:xfrm flipV="1">
            <a:off x="1025635" y="3721309"/>
            <a:ext cx="4327190" cy="11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 tIns="-22218"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7D7D7D"/>
                </a:solidFill>
                <a:effectLst/>
                <a:latin typeface="Arial" panose="020B0604020202020204" pitchFamily="34" charset="0"/>
                <a:cs typeface="Arial" panose="020B0604020202020204" pitchFamily="34" charset="0"/>
              </a:rPr>
              <a:t>4275 × 2850</a:t>
            </a:r>
            <a:r>
              <a:rPr kumimoji="0" lang="en-US" altLang="en-US" sz="900" b="0" i="0" u="none" strike="noStrike" cap="none" normalizeH="0" baseline="0" dirty="0">
                <a:ln>
                  <a:noFill/>
                </a:ln>
                <a:solidFill>
                  <a:srgbClr val="AAAAAA"/>
                </a:solidFill>
                <a:effectLst/>
                <a:latin typeface="Arial" panose="020B0604020202020204" pitchFamily="34" charset="0"/>
                <a:cs typeface="Arial" panose="020B0604020202020204" pitchFamily="34" charset="0"/>
              </a:rPr>
              <a:t>Images may be subject to copyright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151" name="Picture 7" descr="Image result for Elizabeth river pollution">
            <a:hlinkClick r:id="rId4"/>
            <a:extLst>
              <a:ext uri="{FF2B5EF4-FFF2-40B4-BE49-F238E27FC236}">
                <a16:creationId xmlns:a16="http://schemas.microsoft.com/office/drawing/2014/main" id="{2FBEEAA1-1B15-0742-9E03-9A853B2BE0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29290"/>
            <a:ext cx="4050860" cy="322871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DE6A53F0-9E82-9D4C-BB1C-A7834D9FD353}"/>
              </a:ext>
            </a:extLst>
          </p:cNvPr>
          <p:cNvSpPr>
            <a:spLocks noGrp="1"/>
          </p:cNvSpPr>
          <p:nvPr>
            <p:ph type="subTitle" idx="1"/>
          </p:nvPr>
        </p:nvSpPr>
        <p:spPr>
          <a:xfrm>
            <a:off x="4267587" y="2446636"/>
            <a:ext cx="3141931" cy="3009783"/>
          </a:xfrm>
        </p:spPr>
        <p:txBody>
          <a:bodyPr>
            <a:normAutofit fontScale="85000" lnSpcReduction="10000"/>
          </a:bodyPr>
          <a:lstStyle/>
          <a:p>
            <a:pPr marL="342900" indent="-342900" algn="l">
              <a:buFont typeface="Arial" panose="020B0604020202020204" pitchFamily="34" charset="0"/>
              <a:buChar char="•"/>
            </a:pPr>
            <a:r>
              <a:rPr lang="en-US" dirty="0"/>
              <a:t>System: The Elizabeth River</a:t>
            </a:r>
          </a:p>
          <a:p>
            <a:pPr marL="342900" indent="-342900" algn="l">
              <a:buFont typeface="Arial" panose="020B0604020202020204" pitchFamily="34" charset="0"/>
              <a:buChar char="•"/>
            </a:pPr>
            <a:r>
              <a:rPr lang="en-US" dirty="0"/>
              <a:t>Challenge: Pollution from surrounding plants, runoff from surrounding neighborhoods, and how climate change affects the river.</a:t>
            </a:r>
          </a:p>
          <a:p>
            <a:pPr marL="342900" indent="-342900" algn="l">
              <a:buFont typeface="Arial" panose="020B0604020202020204" pitchFamily="34" charset="0"/>
              <a:buChar char="•"/>
            </a:pPr>
            <a:r>
              <a:rPr lang="en-US" dirty="0"/>
              <a:t>Stakeholders: The business owners surrounding the river, locals, local politicians, and wildlife.</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3548510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E509-DB1F-B942-A311-AAE16A2BAFF8}"/>
              </a:ext>
            </a:extLst>
          </p:cNvPr>
          <p:cNvSpPr>
            <a:spLocks noGrp="1"/>
          </p:cNvSpPr>
          <p:nvPr>
            <p:ph type="title"/>
          </p:nvPr>
        </p:nvSpPr>
        <p:spPr/>
        <p:txBody>
          <a:bodyPr/>
          <a:lstStyle/>
          <a:p>
            <a:r>
              <a:rPr lang="en-US" dirty="0"/>
              <a:t>Defining the system</a:t>
            </a:r>
          </a:p>
        </p:txBody>
      </p:sp>
      <p:sp>
        <p:nvSpPr>
          <p:cNvPr id="5" name="Picture Placeholder 4">
            <a:extLst>
              <a:ext uri="{FF2B5EF4-FFF2-40B4-BE49-F238E27FC236}">
                <a16:creationId xmlns:a16="http://schemas.microsoft.com/office/drawing/2014/main" id="{6C64BABC-4D58-654B-A138-6180167405F6}"/>
              </a:ext>
            </a:extLst>
          </p:cNvPr>
          <p:cNvSpPr>
            <a:spLocks noGrp="1"/>
          </p:cNvSpPr>
          <p:nvPr>
            <p:ph type="pic" idx="1"/>
          </p:nvPr>
        </p:nvSpPr>
        <p:spPr/>
      </p:sp>
      <p:sp>
        <p:nvSpPr>
          <p:cNvPr id="3" name="Content Placeholder 2">
            <a:extLst>
              <a:ext uri="{FF2B5EF4-FFF2-40B4-BE49-F238E27FC236}">
                <a16:creationId xmlns:a16="http://schemas.microsoft.com/office/drawing/2014/main" id="{3BE7C39E-6D16-B745-8145-0C98FB8B70C3}"/>
              </a:ext>
            </a:extLst>
          </p:cNvPr>
          <p:cNvSpPr>
            <a:spLocks noGrp="1"/>
          </p:cNvSpPr>
          <p:nvPr>
            <p:ph type="body" sz="half" idx="2"/>
          </p:nvPr>
        </p:nvSpPr>
        <p:spPr>
          <a:xfrm>
            <a:off x="1150743" y="3610131"/>
            <a:ext cx="4044674" cy="2208778"/>
          </a:xfrm>
        </p:spPr>
        <p:txBody>
          <a:bodyPr>
            <a:normAutofit/>
          </a:bodyPr>
          <a:lstStyle/>
          <a:p>
            <a:r>
              <a:rPr lang="en-US" dirty="0"/>
              <a:t>A 23 mile estuary, and one of the most popular rivers to use for commercial shipping.</a:t>
            </a:r>
          </a:p>
          <a:p>
            <a:r>
              <a:rPr lang="en-US" dirty="0"/>
              <a:t>Classified in the top three most polluted rivers in the state of Virginia, in the early 1990’s was also classified as a toxic zone.</a:t>
            </a:r>
          </a:p>
          <a:p>
            <a:r>
              <a:rPr lang="en-US" dirty="0"/>
              <a:t>Has been receiving report cards since 2011.</a:t>
            </a:r>
          </a:p>
        </p:txBody>
      </p:sp>
      <p:pic>
        <p:nvPicPr>
          <p:cNvPr id="1025" name="Picture 1" descr="page4image3671823984">
            <a:extLst>
              <a:ext uri="{FF2B5EF4-FFF2-40B4-BE49-F238E27FC236}">
                <a16:creationId xmlns:a16="http://schemas.microsoft.com/office/drawing/2014/main" id="{93BA0660-A64E-B547-8514-FDAD760700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7874382" y="3437052"/>
            <a:ext cx="2983695" cy="38625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A38A4A1-E5E7-DE46-8FA1-0515927A8BC1}"/>
              </a:ext>
            </a:extLst>
          </p:cNvPr>
          <p:cNvSpPr txBox="1"/>
          <p:nvPr/>
        </p:nvSpPr>
        <p:spPr>
          <a:xfrm>
            <a:off x="7309422" y="3233057"/>
            <a:ext cx="3988093" cy="923330"/>
          </a:xfrm>
          <a:prstGeom prst="rect">
            <a:avLst/>
          </a:prstGeom>
          <a:noFill/>
        </p:spPr>
        <p:txBody>
          <a:bodyPr wrap="square" rtlCol="0">
            <a:spAutoFit/>
          </a:bodyPr>
          <a:lstStyle/>
          <a:p>
            <a:r>
              <a:rPr lang="en-US" sz="1200" dirty="0"/>
              <a:t>State of the River. </a:t>
            </a:r>
            <a:r>
              <a:rPr lang="en-US" sz="1200" i="1" dirty="0"/>
              <a:t>Elizabeth River Project.</a:t>
            </a:r>
            <a:r>
              <a:rPr lang="en-US" sz="1200" dirty="0"/>
              <a:t> (November 2014). </a:t>
            </a:r>
            <a:r>
              <a:rPr lang="en-US" sz="1200" u="sng" dirty="0">
                <a:hlinkClick r:id="rId4"/>
              </a:rPr>
              <a:t>https://elizabethriver.org/sites/default/files/State-Of-The-River-2014.pdf</a:t>
            </a:r>
            <a:endParaRPr lang="en-US" sz="1200" dirty="0"/>
          </a:p>
          <a:p>
            <a:endParaRPr lang="en-US" dirty="0"/>
          </a:p>
        </p:txBody>
      </p:sp>
      <p:pic>
        <p:nvPicPr>
          <p:cNvPr id="1029" name="Picture 5" descr="Image result for elizabeth river report card">
            <a:hlinkClick r:id="rId5"/>
            <a:extLst>
              <a:ext uri="{FF2B5EF4-FFF2-40B4-BE49-F238E27FC236}">
                <a16:creationId xmlns:a16="http://schemas.microsoft.com/office/drawing/2014/main" id="{A93193D2-51B2-AA4D-A059-FB4E2E9C72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00911" y="8781"/>
            <a:ext cx="3489082" cy="32220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53E8892-FE78-9D48-97CC-EC3F217C57FE}"/>
              </a:ext>
            </a:extLst>
          </p:cNvPr>
          <p:cNvSpPr txBox="1"/>
          <p:nvPr/>
        </p:nvSpPr>
        <p:spPr>
          <a:xfrm>
            <a:off x="6205928" y="194872"/>
            <a:ext cx="2394983" cy="276999"/>
          </a:xfrm>
          <a:prstGeom prst="rect">
            <a:avLst/>
          </a:prstGeom>
          <a:noFill/>
        </p:spPr>
        <p:txBody>
          <a:bodyPr wrap="square" rtlCol="0">
            <a:spAutoFit/>
          </a:bodyPr>
          <a:lstStyle/>
          <a:p>
            <a:r>
              <a:rPr lang="en-US" sz="1200" dirty="0"/>
              <a:t>Integration, 2011</a:t>
            </a:r>
          </a:p>
        </p:txBody>
      </p:sp>
    </p:spTree>
    <p:extLst>
      <p:ext uri="{BB962C8B-B14F-4D97-AF65-F5344CB8AC3E}">
        <p14:creationId xmlns:p14="http://schemas.microsoft.com/office/powerpoint/2010/main" val="3489347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76E26-E5E3-954E-9B78-23278A74703B}"/>
              </a:ext>
            </a:extLst>
          </p:cNvPr>
          <p:cNvSpPr>
            <a:spLocks noGrp="1"/>
          </p:cNvSpPr>
          <p:nvPr>
            <p:ph type="title"/>
          </p:nvPr>
        </p:nvSpPr>
        <p:spPr/>
        <p:txBody>
          <a:bodyPr/>
          <a:lstStyle/>
          <a:p>
            <a:r>
              <a:rPr lang="en-US" dirty="0"/>
              <a:t>Hazards</a:t>
            </a:r>
          </a:p>
        </p:txBody>
      </p:sp>
      <p:sp>
        <p:nvSpPr>
          <p:cNvPr id="7" name="Picture Placeholder 6">
            <a:extLst>
              <a:ext uri="{FF2B5EF4-FFF2-40B4-BE49-F238E27FC236}">
                <a16:creationId xmlns:a16="http://schemas.microsoft.com/office/drawing/2014/main" id="{64F97E5C-2922-7346-B13B-040C1CA98CE0}"/>
              </a:ext>
            </a:extLst>
          </p:cNvPr>
          <p:cNvSpPr>
            <a:spLocks noGrp="1"/>
          </p:cNvSpPr>
          <p:nvPr>
            <p:ph type="pic" idx="1"/>
          </p:nvPr>
        </p:nvSpPr>
        <p:spPr>
          <a:xfrm>
            <a:off x="6097484" y="0"/>
            <a:ext cx="6102097" cy="6858000"/>
          </a:xfrm>
        </p:spPr>
      </p:sp>
      <p:sp>
        <p:nvSpPr>
          <p:cNvPr id="3" name="Content Placeholder 2">
            <a:extLst>
              <a:ext uri="{FF2B5EF4-FFF2-40B4-BE49-F238E27FC236}">
                <a16:creationId xmlns:a16="http://schemas.microsoft.com/office/drawing/2014/main" id="{196D3A83-5E00-2445-9C25-D677C6920EF6}"/>
              </a:ext>
            </a:extLst>
          </p:cNvPr>
          <p:cNvSpPr>
            <a:spLocks noGrp="1"/>
          </p:cNvSpPr>
          <p:nvPr>
            <p:ph type="body" sz="half" idx="2"/>
          </p:nvPr>
        </p:nvSpPr>
        <p:spPr>
          <a:xfrm>
            <a:off x="808523" y="3378468"/>
            <a:ext cx="4652568" cy="2903832"/>
          </a:xfrm>
        </p:spPr>
        <p:txBody>
          <a:bodyPr>
            <a:normAutofit/>
          </a:bodyPr>
          <a:lstStyle/>
          <a:p>
            <a:r>
              <a:rPr lang="en-US" dirty="0"/>
              <a:t>Dredging the river to create more room for ships to get to and from the Chesapeake Bay.</a:t>
            </a:r>
          </a:p>
          <a:p>
            <a:r>
              <a:rPr lang="en-US" dirty="0"/>
              <a:t>Wood treatment plants deposited a coal derived wood preservative called PAH, causes health problems to the fish in the water.</a:t>
            </a:r>
          </a:p>
          <a:p>
            <a:r>
              <a:rPr lang="en-US" dirty="0"/>
              <a:t>Climate change has resulted in sea level rise, causing the river to flood more frequently.</a:t>
            </a:r>
          </a:p>
          <a:p>
            <a:r>
              <a:rPr lang="en-US" dirty="0"/>
              <a:t>Over fertilization on lawns or not picking up after your dog runs off into the river, causing toxic algal blooms in the summer.</a:t>
            </a:r>
          </a:p>
          <a:p>
            <a:endParaRPr lang="en-US" dirty="0"/>
          </a:p>
        </p:txBody>
      </p:sp>
      <p:pic>
        <p:nvPicPr>
          <p:cNvPr id="2053" name="Picture 5" descr="Image result for PAH in the elizabeth river">
            <a:hlinkClick r:id="rId3"/>
            <a:extLst>
              <a:ext uri="{FF2B5EF4-FFF2-40B4-BE49-F238E27FC236}">
                <a16:creationId xmlns:a16="http://schemas.microsoft.com/office/drawing/2014/main" id="{A76FAD31-5F92-364E-9AFE-54A5B32BCA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9330" y="281086"/>
            <a:ext cx="3971977" cy="26535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a:extLst>
              <a:ext uri="{FF2B5EF4-FFF2-40B4-BE49-F238E27FC236}">
                <a16:creationId xmlns:a16="http://schemas.microsoft.com/office/drawing/2014/main" id="{F7B498E5-995A-A647-8ECC-3839EF47F66D}"/>
              </a:ext>
            </a:extLst>
          </p:cNvPr>
          <p:cNvSpPr>
            <a:spLocks noChangeArrowheads="1"/>
          </p:cNvSpPr>
          <p:nvPr/>
        </p:nvSpPr>
        <p:spPr bwMode="auto">
          <a:xfrm flipV="1">
            <a:off x="6097484" y="3215719"/>
            <a:ext cx="5775229" cy="11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 tIns="-22218"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7D7D7D"/>
                </a:solidFill>
                <a:effectLst/>
                <a:latin typeface="Arial" panose="020B0604020202020204" pitchFamily="34" charset="0"/>
                <a:cs typeface="Arial" panose="020B0604020202020204" pitchFamily="34" charset="0"/>
              </a:rPr>
              <a:t>476 × 318</a:t>
            </a:r>
            <a:r>
              <a:rPr kumimoji="0" lang="en-US" altLang="en-US" sz="900" b="0" i="0" u="none" strike="noStrike" cap="none" normalizeH="0" baseline="0">
                <a:ln>
                  <a:noFill/>
                </a:ln>
                <a:solidFill>
                  <a:srgbClr val="AAAAAA"/>
                </a:solidFill>
                <a:effectLst/>
                <a:latin typeface="Arial" panose="020B0604020202020204" pitchFamily="34" charset="0"/>
                <a:cs typeface="Arial" panose="020B0604020202020204" pitchFamily="34" charset="0"/>
              </a:rPr>
              <a:t>Images may be subject to copyright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7E15F7A1-78D1-094D-8B25-1473778805C0}"/>
              </a:ext>
            </a:extLst>
          </p:cNvPr>
          <p:cNvSpPr txBox="1"/>
          <p:nvPr/>
        </p:nvSpPr>
        <p:spPr>
          <a:xfrm>
            <a:off x="6279330" y="2934634"/>
            <a:ext cx="3971977" cy="261610"/>
          </a:xfrm>
          <a:prstGeom prst="rect">
            <a:avLst/>
          </a:prstGeom>
          <a:noFill/>
        </p:spPr>
        <p:txBody>
          <a:bodyPr wrap="square" rtlCol="0">
            <a:spAutoFit/>
          </a:bodyPr>
          <a:lstStyle/>
          <a:p>
            <a:r>
              <a:rPr lang="en-US" sz="1100" dirty="0"/>
              <a:t>(Kimbrough, 2006)</a:t>
            </a:r>
          </a:p>
        </p:txBody>
      </p:sp>
      <p:pic>
        <p:nvPicPr>
          <p:cNvPr id="2056" name="Picture 8" descr=" Projections for Downtown Norfolk, VA by Dr's. Tal Ezer and Larry Atkinson of Old Dominion University. ">
            <a:extLst>
              <a:ext uri="{FF2B5EF4-FFF2-40B4-BE49-F238E27FC236}">
                <a16:creationId xmlns:a16="http://schemas.microsoft.com/office/drawing/2014/main" id="{CA7E5FE9-0D53-3643-93DF-651B8A793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7484" y="3708744"/>
            <a:ext cx="4070862" cy="31589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E1DB573-B8F3-3A48-AAB0-ADAF3516902E}"/>
              </a:ext>
            </a:extLst>
          </p:cNvPr>
          <p:cNvSpPr txBox="1"/>
          <p:nvPr/>
        </p:nvSpPr>
        <p:spPr>
          <a:xfrm>
            <a:off x="6255054" y="3184870"/>
            <a:ext cx="5383018"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731118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99608-FD32-FC40-B5F3-5FFE74F15B1D}"/>
              </a:ext>
            </a:extLst>
          </p:cNvPr>
          <p:cNvSpPr>
            <a:spLocks noGrp="1"/>
          </p:cNvSpPr>
          <p:nvPr>
            <p:ph type="title"/>
          </p:nvPr>
        </p:nvSpPr>
        <p:spPr/>
        <p:txBody>
          <a:bodyPr/>
          <a:lstStyle/>
          <a:p>
            <a:r>
              <a:rPr lang="en-US" dirty="0"/>
              <a:t>Vulnerabilities</a:t>
            </a:r>
          </a:p>
        </p:txBody>
      </p:sp>
      <p:sp>
        <p:nvSpPr>
          <p:cNvPr id="3" name="Picture Placeholder 2">
            <a:extLst>
              <a:ext uri="{FF2B5EF4-FFF2-40B4-BE49-F238E27FC236}">
                <a16:creationId xmlns:a16="http://schemas.microsoft.com/office/drawing/2014/main" id="{11E00DC2-E84B-0F46-820C-AF6FE1E03BDC}"/>
              </a:ext>
            </a:extLst>
          </p:cNvPr>
          <p:cNvSpPr>
            <a:spLocks noGrp="1"/>
          </p:cNvSpPr>
          <p:nvPr>
            <p:ph type="pic" idx="1"/>
          </p:nvPr>
        </p:nvSpPr>
        <p:spPr>
          <a:xfrm>
            <a:off x="6089903" y="0"/>
            <a:ext cx="6102097" cy="6858000"/>
          </a:xfrm>
        </p:spPr>
      </p:sp>
      <p:sp>
        <p:nvSpPr>
          <p:cNvPr id="4" name="Text Placeholder 3">
            <a:extLst>
              <a:ext uri="{FF2B5EF4-FFF2-40B4-BE49-F238E27FC236}">
                <a16:creationId xmlns:a16="http://schemas.microsoft.com/office/drawing/2014/main" id="{8BCE6704-BCA8-C042-AC3B-BE35AA17A42B}"/>
              </a:ext>
            </a:extLst>
          </p:cNvPr>
          <p:cNvSpPr>
            <a:spLocks noGrp="1"/>
          </p:cNvSpPr>
          <p:nvPr>
            <p:ph type="body" sz="half" idx="2"/>
          </p:nvPr>
        </p:nvSpPr>
        <p:spPr>
          <a:xfrm>
            <a:off x="1527523" y="3543643"/>
            <a:ext cx="3056998" cy="2850368"/>
          </a:xfrm>
        </p:spPr>
        <p:txBody>
          <a:bodyPr>
            <a:normAutofit fontScale="92500" lnSpcReduction="10000"/>
          </a:bodyPr>
          <a:lstStyle/>
          <a:p>
            <a:r>
              <a:rPr lang="en-US" dirty="0"/>
              <a:t>Killifish- vulnerable to blue-sac disease from the PAH in the water. </a:t>
            </a:r>
          </a:p>
          <a:p>
            <a:r>
              <a:rPr lang="en-US" dirty="0"/>
              <a:t>Bottom dwelling wildlife- when contamination is present, life on the bottom of the river is reduced.</a:t>
            </a:r>
          </a:p>
          <a:p>
            <a:r>
              <a:rPr lang="en-US" dirty="0"/>
              <a:t>Locals- The river is still not safe to swim or eat fish, and only 37% of anglers and fishermen are aware of any advisories.</a:t>
            </a:r>
          </a:p>
          <a:p>
            <a:r>
              <a:rPr lang="en-US" dirty="0"/>
              <a:t>Everyone- Because of climate change, it’s expected that flooding will get worse in this area.</a:t>
            </a:r>
          </a:p>
          <a:p>
            <a:endParaRPr lang="en-US" dirty="0"/>
          </a:p>
          <a:p>
            <a:endParaRPr lang="en-US" dirty="0"/>
          </a:p>
        </p:txBody>
      </p:sp>
      <p:pic>
        <p:nvPicPr>
          <p:cNvPr id="3074" name="Picture 2" descr="Concentrations of total PAHs in sediments from locations around the world. The highest value, &quot; Elizabeth River—Wood Treatment, &quot; is for sediment sampled adjacent to the Eppinger and Russell facility. From Walker, Dickhut, and Chisholm-Brause (2004); reprinted with permission from John Wiley and Sons.  ">
            <a:extLst>
              <a:ext uri="{FF2B5EF4-FFF2-40B4-BE49-F238E27FC236}">
                <a16:creationId xmlns:a16="http://schemas.microsoft.com/office/drawing/2014/main" id="{3EE02E5C-0EA3-2044-A39C-F228D37687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0"/>
            <a:ext cx="4445082" cy="37283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770837E-81C6-C840-A8DF-4BF5111E6B62}"/>
              </a:ext>
            </a:extLst>
          </p:cNvPr>
          <p:cNvSpPr txBox="1"/>
          <p:nvPr/>
        </p:nvSpPr>
        <p:spPr>
          <a:xfrm>
            <a:off x="5991068" y="3728309"/>
            <a:ext cx="4427096" cy="369332"/>
          </a:xfrm>
          <a:prstGeom prst="rect">
            <a:avLst/>
          </a:prstGeom>
          <a:noFill/>
        </p:spPr>
        <p:txBody>
          <a:bodyPr wrap="square" rtlCol="0">
            <a:spAutoFit/>
          </a:bodyPr>
          <a:lstStyle/>
          <a:p>
            <a:r>
              <a:rPr lang="en-US" dirty="0"/>
              <a:t>Giulio, 2015</a:t>
            </a:r>
          </a:p>
        </p:txBody>
      </p:sp>
      <p:pic>
        <p:nvPicPr>
          <p:cNvPr id="3075" name="Picture 3" descr="Fundulus heteroclitus, mummichog (choquemort)">
            <a:extLst>
              <a:ext uri="{FF2B5EF4-FFF2-40B4-BE49-F238E27FC236}">
                <a16:creationId xmlns:a16="http://schemas.microsoft.com/office/drawing/2014/main" id="{D3B5F020-F290-FC41-9649-87316AC1A9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9903" y="4108402"/>
            <a:ext cx="2568434" cy="17208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C78611BD-FEBA-AE4B-B19B-F0DB34249BED}"/>
              </a:ext>
            </a:extLst>
          </p:cNvPr>
          <p:cNvSpPr>
            <a:spLocks noChangeArrowheads="1"/>
          </p:cNvSpPr>
          <p:nvPr/>
        </p:nvSpPr>
        <p:spPr bwMode="auto">
          <a:xfrm>
            <a:off x="7705939" y="1662059"/>
            <a:ext cx="497502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a:ln>
                  <a:noFill/>
                </a:ln>
                <a:solidFill>
                  <a:srgbClr val="000000"/>
                </a:solidFill>
                <a:effectLst/>
                <a:latin typeface="Arial" panose="020B0604020202020204" pitchFamily="34" charset="0"/>
                <a:cs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1E3F21B1-BE5E-F448-8C1D-E8E4F7A87F7B}"/>
              </a:ext>
            </a:extLst>
          </p:cNvPr>
          <p:cNvSpPr txBox="1"/>
          <p:nvPr/>
        </p:nvSpPr>
        <p:spPr>
          <a:xfrm>
            <a:off x="6089903" y="5840013"/>
            <a:ext cx="1808359" cy="369332"/>
          </a:xfrm>
          <a:prstGeom prst="rect">
            <a:avLst/>
          </a:prstGeom>
          <a:noFill/>
        </p:spPr>
        <p:txBody>
          <a:bodyPr wrap="square" rtlCol="0">
            <a:spAutoFit/>
          </a:bodyPr>
          <a:lstStyle/>
          <a:p>
            <a:r>
              <a:rPr lang="en-US" dirty="0"/>
              <a:t>Kroeger, 2014</a:t>
            </a:r>
          </a:p>
        </p:txBody>
      </p:sp>
      <p:pic>
        <p:nvPicPr>
          <p:cNvPr id="1026" name="Picture 2" descr="FCA Findings">
            <a:hlinkClick r:id="rId5" tooltip="FCA Findings"/>
            <a:extLst>
              <a:ext uri="{FF2B5EF4-FFF2-40B4-BE49-F238E27FC236}">
                <a16:creationId xmlns:a16="http://schemas.microsoft.com/office/drawing/2014/main" id="{85EA571D-B36B-0649-881B-E35D84B47F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58337" y="4146648"/>
            <a:ext cx="3552110" cy="26623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D09C750-681B-DC46-9EEB-336872E49A4E}"/>
              </a:ext>
            </a:extLst>
          </p:cNvPr>
          <p:cNvSpPr txBox="1"/>
          <p:nvPr/>
        </p:nvSpPr>
        <p:spPr>
          <a:xfrm>
            <a:off x="9405257" y="3859481"/>
            <a:ext cx="2505694" cy="369332"/>
          </a:xfrm>
          <a:prstGeom prst="rect">
            <a:avLst/>
          </a:prstGeom>
          <a:noFill/>
        </p:spPr>
        <p:txBody>
          <a:bodyPr wrap="square" rtlCol="0">
            <a:spAutoFit/>
          </a:bodyPr>
          <a:lstStyle/>
          <a:p>
            <a:r>
              <a:rPr lang="en-US" dirty="0"/>
              <a:t>Kroeger, 2014</a:t>
            </a:r>
          </a:p>
        </p:txBody>
      </p:sp>
    </p:spTree>
    <p:extLst>
      <p:ext uri="{BB962C8B-B14F-4D97-AF65-F5344CB8AC3E}">
        <p14:creationId xmlns:p14="http://schemas.microsoft.com/office/powerpoint/2010/main" val="2018314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C06FF-4458-C14E-BB2E-71E6BD6EA619}"/>
              </a:ext>
            </a:extLst>
          </p:cNvPr>
          <p:cNvSpPr>
            <a:spLocks noGrp="1"/>
          </p:cNvSpPr>
          <p:nvPr>
            <p:ph type="title"/>
          </p:nvPr>
        </p:nvSpPr>
        <p:spPr/>
        <p:txBody>
          <a:bodyPr/>
          <a:lstStyle/>
          <a:p>
            <a:r>
              <a:rPr lang="en-US" dirty="0"/>
              <a:t>Foresight</a:t>
            </a:r>
          </a:p>
        </p:txBody>
      </p:sp>
      <p:sp>
        <p:nvSpPr>
          <p:cNvPr id="3" name="Picture Placeholder 2">
            <a:extLst>
              <a:ext uri="{FF2B5EF4-FFF2-40B4-BE49-F238E27FC236}">
                <a16:creationId xmlns:a16="http://schemas.microsoft.com/office/drawing/2014/main" id="{462F9FBF-C0BA-5044-9F7B-42D2A4E510D4}"/>
              </a:ext>
            </a:extLst>
          </p:cNvPr>
          <p:cNvSpPr>
            <a:spLocks noGrp="1"/>
          </p:cNvSpPr>
          <p:nvPr>
            <p:ph type="pic" idx="1"/>
          </p:nvPr>
        </p:nvSpPr>
        <p:spPr>
          <a:xfrm>
            <a:off x="6089903" y="0"/>
            <a:ext cx="6102097" cy="6858000"/>
          </a:xfrm>
        </p:spPr>
      </p:sp>
      <p:sp>
        <p:nvSpPr>
          <p:cNvPr id="4" name="Text Placeholder 3">
            <a:extLst>
              <a:ext uri="{FF2B5EF4-FFF2-40B4-BE49-F238E27FC236}">
                <a16:creationId xmlns:a16="http://schemas.microsoft.com/office/drawing/2014/main" id="{9DC63D7D-3079-4547-8831-30C17FFC2EB1}"/>
              </a:ext>
            </a:extLst>
          </p:cNvPr>
          <p:cNvSpPr>
            <a:spLocks noGrp="1"/>
          </p:cNvSpPr>
          <p:nvPr>
            <p:ph type="body" sz="half" idx="2"/>
          </p:nvPr>
        </p:nvSpPr>
        <p:spPr>
          <a:xfrm>
            <a:off x="808523" y="3700208"/>
            <a:ext cx="3794760" cy="2194037"/>
          </a:xfrm>
        </p:spPr>
        <p:txBody>
          <a:bodyPr>
            <a:normAutofit/>
          </a:bodyPr>
          <a:lstStyle/>
          <a:p>
            <a:r>
              <a:rPr lang="en-US" dirty="0"/>
              <a:t>Current Scenario: The Elizabeth River project is a main contributor to improving the health of the river, and have a goal to have its health restored by 2020.</a:t>
            </a:r>
          </a:p>
          <a:p>
            <a:r>
              <a:rPr lang="en-US" dirty="0"/>
              <a:t>Climate change is expected to cause a dramatic increase in the amount of flooding in the area.</a:t>
            </a:r>
          </a:p>
          <a:p>
            <a:endParaRPr lang="en-US" dirty="0"/>
          </a:p>
        </p:txBody>
      </p:sp>
      <p:pic>
        <p:nvPicPr>
          <p:cNvPr id="7172" name="Picture 4" descr="Image result for Wood treatment facility on the elizabeth river">
            <a:hlinkClick r:id="rId3"/>
            <a:extLst>
              <a:ext uri="{FF2B5EF4-FFF2-40B4-BE49-F238E27FC236}">
                <a16:creationId xmlns:a16="http://schemas.microsoft.com/office/drawing/2014/main" id="{0D7697AB-BEEC-4F45-9B00-7D055F5EE6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9903" y="20940"/>
            <a:ext cx="6085468" cy="27902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07BC08B-2E87-3941-8847-9D862C691433}"/>
              </a:ext>
            </a:extLst>
          </p:cNvPr>
          <p:cNvSpPr txBox="1"/>
          <p:nvPr/>
        </p:nvSpPr>
        <p:spPr>
          <a:xfrm>
            <a:off x="6220918" y="3117954"/>
            <a:ext cx="2668249" cy="369332"/>
          </a:xfrm>
          <a:prstGeom prst="rect">
            <a:avLst/>
          </a:prstGeom>
          <a:noFill/>
        </p:spPr>
        <p:txBody>
          <a:bodyPr wrap="square" rtlCol="0">
            <a:spAutoFit/>
          </a:bodyPr>
          <a:lstStyle/>
          <a:p>
            <a:r>
              <a:rPr lang="en-US" dirty="0"/>
              <a:t>Duke University</a:t>
            </a:r>
          </a:p>
        </p:txBody>
      </p:sp>
      <p:pic>
        <p:nvPicPr>
          <p:cNvPr id="2050" name="Picture 2" descr="FEMA's interpretation of flood risk to downtown Norfolk and Ghent neighborhood">
            <a:hlinkClick r:id="rId5"/>
            <a:extLst>
              <a:ext uri="{FF2B5EF4-FFF2-40B4-BE49-F238E27FC236}">
                <a16:creationId xmlns:a16="http://schemas.microsoft.com/office/drawing/2014/main" id="{F9AF39C1-0674-B94E-8DC9-C52A4D1E6F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0379" y="3487286"/>
            <a:ext cx="5191621" cy="34477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DC06D09-FD51-D743-87C6-BBA10E6A443D}"/>
              </a:ext>
            </a:extLst>
          </p:cNvPr>
          <p:cNvSpPr txBox="1"/>
          <p:nvPr/>
        </p:nvSpPr>
        <p:spPr>
          <a:xfrm>
            <a:off x="9457155" y="3123635"/>
            <a:ext cx="2718216" cy="369332"/>
          </a:xfrm>
          <a:prstGeom prst="rect">
            <a:avLst/>
          </a:prstGeom>
          <a:noFill/>
        </p:spPr>
        <p:txBody>
          <a:bodyPr wrap="square" rtlCol="0">
            <a:spAutoFit/>
          </a:bodyPr>
          <a:lstStyle/>
          <a:p>
            <a:r>
              <a:rPr lang="en-US" dirty="0"/>
              <a:t>Will Norfolk Drown</a:t>
            </a:r>
          </a:p>
        </p:txBody>
      </p:sp>
    </p:spTree>
    <p:extLst>
      <p:ext uri="{BB962C8B-B14F-4D97-AF65-F5344CB8AC3E}">
        <p14:creationId xmlns:p14="http://schemas.microsoft.com/office/powerpoint/2010/main" val="1825586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C4F12-1557-5849-8F8B-31AAFEBCAB3A}"/>
              </a:ext>
            </a:extLst>
          </p:cNvPr>
          <p:cNvSpPr>
            <a:spLocks noGrp="1"/>
          </p:cNvSpPr>
          <p:nvPr>
            <p:ph type="title"/>
          </p:nvPr>
        </p:nvSpPr>
        <p:spPr/>
        <p:txBody>
          <a:bodyPr/>
          <a:lstStyle/>
          <a:p>
            <a:r>
              <a:rPr lang="en-US" dirty="0"/>
              <a:t>Decision</a:t>
            </a:r>
          </a:p>
        </p:txBody>
      </p:sp>
      <p:sp>
        <p:nvSpPr>
          <p:cNvPr id="3" name="Picture Placeholder 2">
            <a:extLst>
              <a:ext uri="{FF2B5EF4-FFF2-40B4-BE49-F238E27FC236}">
                <a16:creationId xmlns:a16="http://schemas.microsoft.com/office/drawing/2014/main" id="{F91F89A2-4C3E-C14E-AB2B-725FDAC90F6F}"/>
              </a:ext>
            </a:extLst>
          </p:cNvPr>
          <p:cNvSpPr>
            <a:spLocks noGrp="1"/>
          </p:cNvSpPr>
          <p:nvPr>
            <p:ph type="pic" idx="1"/>
          </p:nvPr>
        </p:nvSpPr>
        <p:spPr/>
      </p:sp>
      <p:sp>
        <p:nvSpPr>
          <p:cNvPr id="4" name="Text Placeholder 3">
            <a:extLst>
              <a:ext uri="{FF2B5EF4-FFF2-40B4-BE49-F238E27FC236}">
                <a16:creationId xmlns:a16="http://schemas.microsoft.com/office/drawing/2014/main" id="{2FBB4D95-78DC-544F-A9FA-26ABF8101D20}"/>
              </a:ext>
            </a:extLst>
          </p:cNvPr>
          <p:cNvSpPr>
            <a:spLocks noGrp="1"/>
          </p:cNvSpPr>
          <p:nvPr>
            <p:ph type="body" sz="half" idx="2"/>
          </p:nvPr>
        </p:nvSpPr>
        <p:spPr>
          <a:xfrm>
            <a:off x="1158642" y="3534928"/>
            <a:ext cx="3794760" cy="2194037"/>
          </a:xfrm>
        </p:spPr>
        <p:txBody>
          <a:bodyPr/>
          <a:lstStyle/>
          <a:p>
            <a:r>
              <a:rPr lang="en-US" dirty="0"/>
              <a:t>There is a group called the Elizabeth River Project which has been instrumental in improving the health of the river.</a:t>
            </a:r>
          </a:p>
          <a:p>
            <a:r>
              <a:rPr lang="en-US" dirty="0"/>
              <a:t>The EPA has water quality standards.</a:t>
            </a:r>
          </a:p>
          <a:p>
            <a:r>
              <a:rPr lang="en-US" dirty="0"/>
              <a:t>It’s the job of local officials to create plans for when flooding does happen. </a:t>
            </a:r>
          </a:p>
          <a:p>
            <a:endParaRPr lang="en-US" dirty="0"/>
          </a:p>
        </p:txBody>
      </p:sp>
      <p:pic>
        <p:nvPicPr>
          <p:cNvPr id="5124" name="Picture 4" descr="Image result for elizabeth river project">
            <a:hlinkClick r:id="rId3"/>
            <a:extLst>
              <a:ext uri="{FF2B5EF4-FFF2-40B4-BE49-F238E27FC236}">
                <a16:creationId xmlns:a16="http://schemas.microsoft.com/office/drawing/2014/main" id="{F247CADE-9B00-1B4C-BD18-53D49840FA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0"/>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8B584B9-44AA-4645-AAF7-C42171279BB4}"/>
              </a:ext>
            </a:extLst>
          </p:cNvPr>
          <p:cNvSpPr txBox="1"/>
          <p:nvPr/>
        </p:nvSpPr>
        <p:spPr>
          <a:xfrm>
            <a:off x="6220918" y="3810000"/>
            <a:ext cx="3013023" cy="276999"/>
          </a:xfrm>
          <a:prstGeom prst="rect">
            <a:avLst/>
          </a:prstGeom>
          <a:noFill/>
        </p:spPr>
        <p:txBody>
          <a:bodyPr wrap="square" rtlCol="0">
            <a:spAutoFit/>
          </a:bodyPr>
          <a:lstStyle/>
          <a:p>
            <a:r>
              <a:rPr lang="en-US" sz="1200" dirty="0"/>
              <a:t>Elizabeth River Project</a:t>
            </a:r>
          </a:p>
        </p:txBody>
      </p:sp>
      <p:pic>
        <p:nvPicPr>
          <p:cNvPr id="4100" name="Picture 4" descr="Image result for epa water quality standards table elizabeth river">
            <a:hlinkClick r:id="rId5"/>
            <a:extLst>
              <a:ext uri="{FF2B5EF4-FFF2-40B4-BE49-F238E27FC236}">
                <a16:creationId xmlns:a16="http://schemas.microsoft.com/office/drawing/2014/main" id="{9384281C-A533-2D40-8679-CF41B2FE84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32324" y="3810000"/>
            <a:ext cx="2759676" cy="304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2975455-31D1-D047-8ECC-37E78BD5F10E}"/>
              </a:ext>
            </a:extLst>
          </p:cNvPr>
          <p:cNvSpPr txBox="1"/>
          <p:nvPr/>
        </p:nvSpPr>
        <p:spPr>
          <a:xfrm>
            <a:off x="10146475" y="3440668"/>
            <a:ext cx="1805049" cy="369332"/>
          </a:xfrm>
          <a:prstGeom prst="rect">
            <a:avLst/>
          </a:prstGeom>
          <a:noFill/>
        </p:spPr>
        <p:txBody>
          <a:bodyPr wrap="square" rtlCol="0">
            <a:spAutoFit/>
          </a:bodyPr>
          <a:lstStyle/>
          <a:p>
            <a:r>
              <a:rPr lang="en-US" dirty="0"/>
              <a:t>2016, 2017</a:t>
            </a:r>
          </a:p>
        </p:txBody>
      </p:sp>
    </p:spTree>
    <p:extLst>
      <p:ext uri="{BB962C8B-B14F-4D97-AF65-F5344CB8AC3E}">
        <p14:creationId xmlns:p14="http://schemas.microsoft.com/office/powerpoint/2010/main" val="3968643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ECD00-ADBB-204B-925A-37AEC530B7D2}"/>
              </a:ext>
            </a:extLst>
          </p:cNvPr>
          <p:cNvSpPr>
            <a:spLocks noGrp="1"/>
          </p:cNvSpPr>
          <p:nvPr>
            <p:ph type="title"/>
          </p:nvPr>
        </p:nvSpPr>
        <p:spPr/>
        <p:txBody>
          <a:bodyPr/>
          <a:lstStyle/>
          <a:p>
            <a:r>
              <a:rPr lang="en-US" dirty="0"/>
              <a:t>Options</a:t>
            </a:r>
          </a:p>
        </p:txBody>
      </p:sp>
      <p:sp>
        <p:nvSpPr>
          <p:cNvPr id="3" name="Picture Placeholder 2">
            <a:extLst>
              <a:ext uri="{FF2B5EF4-FFF2-40B4-BE49-F238E27FC236}">
                <a16:creationId xmlns:a16="http://schemas.microsoft.com/office/drawing/2014/main" id="{34144511-C81A-1446-92AB-28996EEE9D15}"/>
              </a:ext>
            </a:extLst>
          </p:cNvPr>
          <p:cNvSpPr>
            <a:spLocks noGrp="1"/>
          </p:cNvSpPr>
          <p:nvPr>
            <p:ph type="pic" idx="1"/>
          </p:nvPr>
        </p:nvSpPr>
        <p:spPr/>
      </p:sp>
      <p:sp>
        <p:nvSpPr>
          <p:cNvPr id="4" name="Text Placeholder 3">
            <a:extLst>
              <a:ext uri="{FF2B5EF4-FFF2-40B4-BE49-F238E27FC236}">
                <a16:creationId xmlns:a16="http://schemas.microsoft.com/office/drawing/2014/main" id="{95BC5879-E9FA-C64C-B6D4-520A69DD076F}"/>
              </a:ext>
            </a:extLst>
          </p:cNvPr>
          <p:cNvSpPr>
            <a:spLocks noGrp="1"/>
          </p:cNvSpPr>
          <p:nvPr>
            <p:ph type="body" sz="half" idx="2"/>
          </p:nvPr>
        </p:nvSpPr>
        <p:spPr/>
        <p:txBody>
          <a:bodyPr>
            <a:normAutofit fontScale="92500"/>
          </a:bodyPr>
          <a:lstStyle/>
          <a:p>
            <a:r>
              <a:rPr lang="en-US" dirty="0"/>
              <a:t>UVA architect students suggested creating wetlands to absorb the flood waters.</a:t>
            </a:r>
          </a:p>
          <a:p>
            <a:r>
              <a:rPr lang="en-US" dirty="0"/>
              <a:t>Move the neighborhoods in high flood risk areas to areas with low flood risk.</a:t>
            </a:r>
          </a:p>
          <a:p>
            <a:r>
              <a:rPr lang="en-US" dirty="0"/>
              <a:t>Closing down coal and gasification plants could help get rid of some of the chemicals in the water.</a:t>
            </a:r>
          </a:p>
          <a:p>
            <a:r>
              <a:rPr lang="en-US" dirty="0"/>
              <a:t>Officials instill regulations on lawn care for locals.</a:t>
            </a:r>
          </a:p>
          <a:p>
            <a:endParaRPr lang="en-US" dirty="0"/>
          </a:p>
        </p:txBody>
      </p:sp>
      <p:pic>
        <p:nvPicPr>
          <p:cNvPr id="5" name="Picture 4">
            <a:extLst>
              <a:ext uri="{FF2B5EF4-FFF2-40B4-BE49-F238E27FC236}">
                <a16:creationId xmlns:a16="http://schemas.microsoft.com/office/drawing/2014/main" id="{E0AE7ECB-0236-DB48-8D82-9CFF02DE0EE4}"/>
              </a:ext>
            </a:extLst>
          </p:cNvPr>
          <p:cNvPicPr>
            <a:picLocks noChangeAspect="1"/>
          </p:cNvPicPr>
          <p:nvPr/>
        </p:nvPicPr>
        <p:blipFill>
          <a:blip r:embed="rId3"/>
          <a:stretch>
            <a:fillRect/>
          </a:stretch>
        </p:blipFill>
        <p:spPr>
          <a:xfrm>
            <a:off x="6095999" y="32764"/>
            <a:ext cx="5971282" cy="4614172"/>
          </a:xfrm>
          <a:prstGeom prst="rect">
            <a:avLst/>
          </a:prstGeom>
        </p:spPr>
      </p:pic>
      <p:sp>
        <p:nvSpPr>
          <p:cNvPr id="6" name="TextBox 5">
            <a:extLst>
              <a:ext uri="{FF2B5EF4-FFF2-40B4-BE49-F238E27FC236}">
                <a16:creationId xmlns:a16="http://schemas.microsoft.com/office/drawing/2014/main" id="{0E539AD6-F9F0-B346-8FC6-A32182D44135}"/>
              </a:ext>
            </a:extLst>
          </p:cNvPr>
          <p:cNvSpPr txBox="1"/>
          <p:nvPr/>
        </p:nvSpPr>
        <p:spPr>
          <a:xfrm>
            <a:off x="6295869" y="4646936"/>
            <a:ext cx="3732551" cy="276999"/>
          </a:xfrm>
          <a:prstGeom prst="rect">
            <a:avLst/>
          </a:prstGeom>
          <a:noFill/>
        </p:spPr>
        <p:txBody>
          <a:bodyPr wrap="square" rtlCol="0">
            <a:spAutoFit/>
          </a:bodyPr>
          <a:lstStyle/>
          <a:p>
            <a:r>
              <a:rPr lang="en-US" sz="1200" dirty="0" err="1"/>
              <a:t>VBAlert</a:t>
            </a:r>
            <a:endParaRPr lang="en-US" sz="1200" dirty="0"/>
          </a:p>
        </p:txBody>
      </p:sp>
    </p:spTree>
    <p:extLst>
      <p:ext uri="{BB962C8B-B14F-4D97-AF65-F5344CB8AC3E}">
        <p14:creationId xmlns:p14="http://schemas.microsoft.com/office/powerpoint/2010/main" val="837847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3CA1D-05DD-F34A-82B6-82B834219D94}"/>
              </a:ext>
            </a:extLst>
          </p:cNvPr>
          <p:cNvSpPr>
            <a:spLocks noGrp="1"/>
          </p:cNvSpPr>
          <p:nvPr>
            <p:ph type="title"/>
          </p:nvPr>
        </p:nvSpPr>
        <p:spPr/>
        <p:txBody>
          <a:bodyPr/>
          <a:lstStyle/>
          <a:p>
            <a:r>
              <a:rPr lang="en-US" dirty="0"/>
              <a:t>Recommendations</a:t>
            </a:r>
          </a:p>
        </p:txBody>
      </p:sp>
      <p:sp>
        <p:nvSpPr>
          <p:cNvPr id="3" name="Picture Placeholder 2">
            <a:extLst>
              <a:ext uri="{FF2B5EF4-FFF2-40B4-BE49-F238E27FC236}">
                <a16:creationId xmlns:a16="http://schemas.microsoft.com/office/drawing/2014/main" id="{5F16C299-2CBC-E14B-80F5-963E14FE52AF}"/>
              </a:ext>
            </a:extLst>
          </p:cNvPr>
          <p:cNvSpPr>
            <a:spLocks noGrp="1"/>
          </p:cNvSpPr>
          <p:nvPr>
            <p:ph type="pic" idx="1"/>
          </p:nvPr>
        </p:nvSpPr>
        <p:spPr>
          <a:xfrm>
            <a:off x="6095999" y="0"/>
            <a:ext cx="6102097" cy="6858000"/>
          </a:xfrm>
        </p:spPr>
      </p:sp>
      <p:sp>
        <p:nvSpPr>
          <p:cNvPr id="4" name="Text Placeholder 3">
            <a:extLst>
              <a:ext uri="{FF2B5EF4-FFF2-40B4-BE49-F238E27FC236}">
                <a16:creationId xmlns:a16="http://schemas.microsoft.com/office/drawing/2014/main" id="{7BF5D4F7-3940-8244-B34F-CCFB19E431F0}"/>
              </a:ext>
            </a:extLst>
          </p:cNvPr>
          <p:cNvSpPr>
            <a:spLocks noGrp="1"/>
          </p:cNvSpPr>
          <p:nvPr>
            <p:ph type="body" sz="half" idx="2"/>
          </p:nvPr>
        </p:nvSpPr>
        <p:spPr>
          <a:xfrm>
            <a:off x="1102243" y="3627620"/>
            <a:ext cx="3904472" cy="2138591"/>
          </a:xfrm>
        </p:spPr>
        <p:txBody>
          <a:bodyPr>
            <a:normAutofit lnSpcReduction="10000"/>
          </a:bodyPr>
          <a:lstStyle/>
          <a:p>
            <a:r>
              <a:rPr lang="en-US" dirty="0"/>
              <a:t>Local businesses can plant rain gardens, they’re a  great option to lessen run off into storm drains.</a:t>
            </a:r>
          </a:p>
          <a:p>
            <a:r>
              <a:rPr lang="en-US" dirty="0"/>
              <a:t>Officials relocating residents to safer areas.</a:t>
            </a:r>
          </a:p>
          <a:p>
            <a:r>
              <a:rPr lang="en-US" dirty="0"/>
              <a:t>The Elizabeth River Project building more living shorelines.</a:t>
            </a:r>
          </a:p>
          <a:p>
            <a:r>
              <a:rPr lang="en-US" dirty="0"/>
              <a:t>Road workers making the pavement more permeable for rainwater to get through and absorb under the ground.</a:t>
            </a:r>
          </a:p>
        </p:txBody>
      </p:sp>
      <p:pic>
        <p:nvPicPr>
          <p:cNvPr id="4100" name="Picture 4" descr="Image result for rain gardens">
            <a:hlinkClick r:id="rId3"/>
            <a:extLst>
              <a:ext uri="{FF2B5EF4-FFF2-40B4-BE49-F238E27FC236}">
                <a16:creationId xmlns:a16="http://schemas.microsoft.com/office/drawing/2014/main" id="{987812C1-6FEA-6E46-A973-DFD01EAA95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0"/>
            <a:ext cx="6096001" cy="32480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E472ABC-C332-124E-B18B-D0BCE923F3A5}"/>
              </a:ext>
            </a:extLst>
          </p:cNvPr>
          <p:cNvSpPr txBox="1"/>
          <p:nvPr/>
        </p:nvSpPr>
        <p:spPr>
          <a:xfrm>
            <a:off x="6280879" y="3378468"/>
            <a:ext cx="1993691" cy="276999"/>
          </a:xfrm>
          <a:prstGeom prst="rect">
            <a:avLst/>
          </a:prstGeom>
          <a:noFill/>
        </p:spPr>
        <p:txBody>
          <a:bodyPr wrap="square" rtlCol="0">
            <a:spAutoFit/>
          </a:bodyPr>
          <a:lstStyle/>
          <a:p>
            <a:r>
              <a:rPr lang="en-US" sz="1200" dirty="0"/>
              <a:t>Explore, 2018</a:t>
            </a:r>
          </a:p>
        </p:txBody>
      </p:sp>
      <p:pic>
        <p:nvPicPr>
          <p:cNvPr id="3074" name="Picture 2" descr="Image result for Define living Shoreline">
            <a:hlinkClick r:id="rId5"/>
            <a:extLst>
              <a:ext uri="{FF2B5EF4-FFF2-40B4-BE49-F238E27FC236}">
                <a16:creationId xmlns:a16="http://schemas.microsoft.com/office/drawing/2014/main" id="{F7F155F4-824A-3049-AD97-792A618B54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5999" y="3627620"/>
            <a:ext cx="4026109" cy="31090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137FDD-A0DE-C349-AEE6-F01A698A9F4D}"/>
              </a:ext>
            </a:extLst>
          </p:cNvPr>
          <p:cNvSpPr txBox="1"/>
          <p:nvPr/>
        </p:nvSpPr>
        <p:spPr>
          <a:xfrm>
            <a:off x="10260281" y="6211669"/>
            <a:ext cx="1567542" cy="646331"/>
          </a:xfrm>
          <a:prstGeom prst="rect">
            <a:avLst/>
          </a:prstGeom>
          <a:noFill/>
        </p:spPr>
        <p:txBody>
          <a:bodyPr wrap="square" rtlCol="0">
            <a:spAutoFit/>
          </a:bodyPr>
          <a:lstStyle/>
          <a:p>
            <a:r>
              <a:rPr lang="en-US" dirty="0"/>
              <a:t>Living Shorelines</a:t>
            </a:r>
          </a:p>
        </p:txBody>
      </p:sp>
    </p:spTree>
    <p:extLst>
      <p:ext uri="{BB962C8B-B14F-4D97-AF65-F5344CB8AC3E}">
        <p14:creationId xmlns:p14="http://schemas.microsoft.com/office/powerpoint/2010/main" val="1245476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515933-1653-D74A-A9E0-88554CBC2C7C}"/>
              </a:ext>
            </a:extLst>
          </p:cNvPr>
          <p:cNvSpPr>
            <a:spLocks noGrp="1"/>
          </p:cNvSpPr>
          <p:nvPr>
            <p:ph type="ctrTitle"/>
          </p:nvPr>
        </p:nvSpPr>
        <p:spPr>
          <a:xfrm>
            <a:off x="92033" y="166058"/>
            <a:ext cx="7341919" cy="878970"/>
          </a:xfrm>
        </p:spPr>
        <p:txBody>
          <a:bodyPr>
            <a:normAutofit fontScale="90000"/>
          </a:bodyPr>
          <a:lstStyle/>
          <a:p>
            <a:r>
              <a:rPr lang="en-US" dirty="0"/>
              <a:t>Citations</a:t>
            </a:r>
          </a:p>
        </p:txBody>
      </p:sp>
      <p:sp>
        <p:nvSpPr>
          <p:cNvPr id="6" name="Subtitle 5">
            <a:extLst>
              <a:ext uri="{FF2B5EF4-FFF2-40B4-BE49-F238E27FC236}">
                <a16:creationId xmlns:a16="http://schemas.microsoft.com/office/drawing/2014/main" id="{1AD1B7BA-F192-9143-9414-D663358949C3}"/>
              </a:ext>
            </a:extLst>
          </p:cNvPr>
          <p:cNvSpPr>
            <a:spLocks noGrp="1"/>
          </p:cNvSpPr>
          <p:nvPr>
            <p:ph type="subTitle" idx="1"/>
          </p:nvPr>
        </p:nvSpPr>
        <p:spPr>
          <a:xfrm>
            <a:off x="92033" y="1431213"/>
            <a:ext cx="10975770" cy="4280817"/>
          </a:xfrm>
        </p:spPr>
        <p:txBody>
          <a:bodyPr>
            <a:normAutofit fontScale="92500" lnSpcReduction="10000"/>
          </a:bodyPr>
          <a:lstStyle/>
          <a:p>
            <a:pPr algn="l"/>
            <a:r>
              <a:rPr lang="en-US" sz="1200" dirty="0"/>
              <a:t>Giulio, Richard T.; Clark, Bryan W. The Elizabeth River Story: A Case Study in Evolutionary Toxicology. </a:t>
            </a:r>
            <a:r>
              <a:rPr lang="en-US" sz="1200" i="1" dirty="0"/>
              <a:t>Journal of Toxicology and Environmental Health, Part B</a:t>
            </a:r>
            <a:r>
              <a:rPr lang="en-US" sz="1200" dirty="0"/>
              <a:t>. </a:t>
            </a:r>
            <a:r>
              <a:rPr lang="en-US" sz="1200" b="1" dirty="0"/>
              <a:t>18</a:t>
            </a:r>
            <a:r>
              <a:rPr lang="en-US" sz="1200" dirty="0"/>
              <a:t>, 259–298 (Oct. 2015). </a:t>
            </a:r>
            <a:r>
              <a:rPr lang="en-US" sz="1200" u="sng" dirty="0">
                <a:hlinkClick r:id="rId2"/>
              </a:rPr>
              <a:t>https://www.ncbi.nlm.nih.gov/pmc/articles/PMC4733656/</a:t>
            </a:r>
            <a:r>
              <a:rPr lang="en-US" sz="1200" dirty="0"/>
              <a:t>. </a:t>
            </a:r>
          </a:p>
          <a:p>
            <a:pPr algn="l"/>
            <a:r>
              <a:rPr lang="en-US" sz="1200" dirty="0"/>
              <a:t>Elizabeth River Facts. </a:t>
            </a:r>
            <a:r>
              <a:rPr lang="en-US" sz="1200" i="1" dirty="0"/>
              <a:t>University of Virginia.</a:t>
            </a:r>
            <a:r>
              <a:rPr lang="en-US" sz="1200" dirty="0"/>
              <a:t> </a:t>
            </a:r>
            <a:r>
              <a:rPr lang="en-US" sz="1200" u="sng" dirty="0">
                <a:hlinkClick r:id="rId3"/>
              </a:rPr>
              <a:t>https://elizabethriver.org/sites/default/files/LB-Facts.pdf</a:t>
            </a:r>
            <a:r>
              <a:rPr lang="en-US" sz="1200" u="sng" dirty="0"/>
              <a:t>.</a:t>
            </a:r>
          </a:p>
          <a:p>
            <a:pPr algn="l"/>
            <a:r>
              <a:rPr lang="en-US" sz="1200" dirty="0"/>
              <a:t>A. Jones, Chesapeake Bay - Reporting Region Summary: </a:t>
            </a:r>
            <a:r>
              <a:rPr lang="en-US" sz="1200" i="1" dirty="0"/>
              <a:t>Region Summaries - Elizabeth River - Chesapeake Bay Report Card - Chesapeake </a:t>
            </a:r>
            <a:r>
              <a:rPr lang="en-US" sz="1200" i="1" dirty="0" err="1"/>
              <a:t>EcoCheck</a:t>
            </a:r>
            <a:r>
              <a:rPr lang="en-US" sz="1200" i="1" dirty="0"/>
              <a:t>.</a:t>
            </a:r>
            <a:r>
              <a:rPr lang="en-US" sz="1200" dirty="0"/>
              <a:t> </a:t>
            </a:r>
            <a:r>
              <a:rPr lang="en-US" sz="1200" u="sng" dirty="0">
                <a:hlinkClick r:id="rId4"/>
              </a:rPr>
              <a:t>http://ian.umces.edu/ecocheck/report-cards/chesapeake-bay/2013/summaries/elizabeth_river/#_Scores_&amp;_Conceptual_Diagram</a:t>
            </a:r>
            <a:r>
              <a:rPr lang="en-US" sz="1200" dirty="0"/>
              <a:t> .</a:t>
            </a:r>
          </a:p>
          <a:p>
            <a:pPr marL="228600" indent="-228600" algn="l">
              <a:buAutoNum type="alphaUcPeriod"/>
            </a:pPr>
            <a:endParaRPr lang="en-US" sz="1200" dirty="0"/>
          </a:p>
          <a:p>
            <a:pPr algn="l"/>
            <a:r>
              <a:rPr lang="en-US" sz="1200" dirty="0"/>
              <a:t>Kimbrough, K.L., </a:t>
            </a:r>
            <a:r>
              <a:rPr lang="en-US" sz="1200" dirty="0" err="1"/>
              <a:t>Dickhut</a:t>
            </a:r>
            <a:r>
              <a:rPr lang="en-US" sz="1200" dirty="0"/>
              <a:t> R.M.,, Science Direct. </a:t>
            </a:r>
            <a:r>
              <a:rPr lang="en-US" sz="1200" i="1" dirty="0"/>
              <a:t>Assessment of polycyclic aromatic hydrocarbon input to urban wetlands in relation to adjacent land use. </a:t>
            </a:r>
            <a:r>
              <a:rPr lang="en-US" sz="1200" dirty="0"/>
              <a:t>Pages 1355-1363 (November,2006). </a:t>
            </a:r>
            <a:r>
              <a:rPr lang="en-US" sz="1200" dirty="0">
                <a:hlinkClick r:id="rId5"/>
              </a:rPr>
              <a:t>https://www.sciencedirect.com/science/article/pii/S0025326X06001263</a:t>
            </a:r>
            <a:r>
              <a:rPr lang="en-US" sz="1200" dirty="0"/>
              <a:t>. </a:t>
            </a:r>
          </a:p>
          <a:p>
            <a:pPr algn="l"/>
            <a:r>
              <a:rPr lang="en-US" sz="1200" dirty="0"/>
              <a:t>Kroeger, G. Duke University. </a:t>
            </a:r>
            <a:r>
              <a:rPr lang="en-US" sz="1200" i="1" dirty="0"/>
              <a:t>Recent publication: passing on resistance to some toxic effects of PAH exposure.</a:t>
            </a:r>
            <a:r>
              <a:rPr lang="en-US" sz="1200" dirty="0"/>
              <a:t> (February 2014). </a:t>
            </a:r>
            <a:r>
              <a:rPr lang="en-US" sz="1200" dirty="0">
                <a:hlinkClick r:id="rId6"/>
              </a:rPr>
              <a:t>http://sites.nicholas.duke.edu/superfund/recent-publication-passing-on-resistance-to-some-toxic-effects-of-pah-exposure/</a:t>
            </a:r>
            <a:r>
              <a:rPr lang="en-US" sz="1200" dirty="0"/>
              <a:t>. </a:t>
            </a:r>
          </a:p>
          <a:p>
            <a:pPr algn="l"/>
            <a:r>
              <a:rPr lang="en-US" sz="1200" i="1" dirty="0"/>
              <a:t>Rainfall Intensity Increasing the Flood Threat: Most Localities Left At Risk. </a:t>
            </a:r>
            <a:r>
              <a:rPr lang="en-US" sz="1200" dirty="0"/>
              <a:t>Wetlands Watch. (April 2018). </a:t>
            </a:r>
            <a:r>
              <a:rPr lang="en-US" sz="1200" dirty="0">
                <a:hlinkClick r:id="rId7"/>
              </a:rPr>
              <a:t>http://wetlandswatch.org/directors-blog/</a:t>
            </a:r>
            <a:r>
              <a:rPr lang="en-US" sz="1200" dirty="0"/>
              <a:t>. </a:t>
            </a:r>
          </a:p>
          <a:p>
            <a:pPr algn="l"/>
            <a:r>
              <a:rPr lang="en-US" sz="1200" dirty="0" err="1"/>
              <a:t>Luukenin</a:t>
            </a:r>
            <a:r>
              <a:rPr lang="en-US" sz="1200" dirty="0"/>
              <a:t>, B. Duke University. </a:t>
            </a:r>
            <a:r>
              <a:rPr lang="en-US" sz="1200" i="1" dirty="0"/>
              <a:t>Angling for Understanding on the Elizabeth River</a:t>
            </a:r>
            <a:r>
              <a:rPr lang="en-US" sz="1200" dirty="0"/>
              <a:t>. (August 2016). </a:t>
            </a:r>
            <a:r>
              <a:rPr lang="en-US" sz="1200" dirty="0">
                <a:hlinkClick r:id="rId8"/>
              </a:rPr>
              <a:t>http://sites.nicholas.duke.edu/superfund/angling-for-understanding-on-the-elizabeth-river/</a:t>
            </a:r>
            <a:r>
              <a:rPr lang="en-US" sz="1200" dirty="0"/>
              <a:t>. </a:t>
            </a:r>
          </a:p>
          <a:p>
            <a:pPr algn="l"/>
            <a:r>
              <a:rPr lang="en-US" sz="1200" dirty="0" err="1"/>
              <a:t>VBAlert</a:t>
            </a:r>
            <a:r>
              <a:rPr lang="en-US" sz="1200" dirty="0"/>
              <a:t>: Flood Information. </a:t>
            </a:r>
            <a:r>
              <a:rPr lang="en-US" sz="1200" dirty="0">
                <a:hlinkClick r:id="rId9"/>
              </a:rPr>
              <a:t>https://www.vbgov.com/residents/emergency-preparedness/Pages/vblaert-notify.aspx</a:t>
            </a:r>
            <a:r>
              <a:rPr lang="en-US" sz="1200" dirty="0"/>
              <a:t>. </a:t>
            </a:r>
          </a:p>
          <a:p>
            <a:pPr algn="l"/>
            <a:r>
              <a:rPr lang="en-US" sz="1200" dirty="0"/>
              <a:t>Integration &amp; Application Network. </a:t>
            </a:r>
            <a:r>
              <a:rPr lang="en-US" sz="1200" i="1" dirty="0"/>
              <a:t>Chesapeake Bay- Reporting Region Summary. </a:t>
            </a:r>
            <a:r>
              <a:rPr lang="en-US" sz="1200" dirty="0"/>
              <a:t>(2011). </a:t>
            </a:r>
            <a:r>
              <a:rPr lang="en-US" sz="1200" i="1" dirty="0"/>
              <a:t> http://</a:t>
            </a:r>
            <a:r>
              <a:rPr lang="en-US" sz="1200" i="1" dirty="0" err="1"/>
              <a:t>ian.umces.edu</a:t>
            </a:r>
            <a:r>
              <a:rPr lang="en-US" sz="1200" i="1" dirty="0"/>
              <a:t>/</a:t>
            </a:r>
            <a:r>
              <a:rPr lang="en-US" sz="1200" i="1" dirty="0" err="1"/>
              <a:t>ecocheck</a:t>
            </a:r>
            <a:r>
              <a:rPr lang="en-US" sz="1200" i="1" dirty="0"/>
              <a:t>/report-cards/</a:t>
            </a:r>
            <a:r>
              <a:rPr lang="en-US" sz="1200" i="1" dirty="0" err="1"/>
              <a:t>chesapeake</a:t>
            </a:r>
            <a:r>
              <a:rPr lang="en-US" sz="1200" i="1" dirty="0"/>
              <a:t>-bay/2011/summaries/</a:t>
            </a:r>
            <a:r>
              <a:rPr lang="en-US" sz="1200" i="1" dirty="0" err="1"/>
              <a:t>elizabeth_river</a:t>
            </a:r>
            <a:r>
              <a:rPr lang="en-US" sz="1200" i="1" dirty="0"/>
              <a:t>/. </a:t>
            </a:r>
            <a:endParaRPr lang="en-US" sz="1200" dirty="0"/>
          </a:p>
          <a:p>
            <a:pPr algn="l"/>
            <a:endParaRPr lang="en-US" sz="1200" dirty="0"/>
          </a:p>
          <a:p>
            <a:pPr algn="l"/>
            <a:r>
              <a:rPr lang="en-US" sz="1200" dirty="0"/>
              <a:t>Nature Conservancy. </a:t>
            </a:r>
            <a:r>
              <a:rPr lang="en-US" sz="1200" i="1" dirty="0"/>
              <a:t>Explore Rain Gardens. </a:t>
            </a:r>
            <a:r>
              <a:rPr lang="en-US" sz="1200" dirty="0"/>
              <a:t>2018. </a:t>
            </a:r>
            <a:r>
              <a:rPr lang="en-US" sz="1200" dirty="0">
                <a:hlinkClick r:id="rId10"/>
              </a:rPr>
              <a:t>https://www.nature.org/ourinitiatives/regions/northamerica/unitedstates/newjersey/explore/rain-gardens-1.xml</a:t>
            </a:r>
            <a:r>
              <a:rPr lang="en-US" sz="1200" dirty="0"/>
              <a:t>. </a:t>
            </a:r>
          </a:p>
          <a:p>
            <a:pPr algn="l"/>
            <a:r>
              <a:rPr lang="en-US" sz="1300" dirty="0"/>
              <a:t>2016 Annual Water Quality Report. </a:t>
            </a:r>
            <a:r>
              <a:rPr lang="en-US" sz="1300" i="1" dirty="0"/>
              <a:t>Portland Water District</a:t>
            </a:r>
            <a:r>
              <a:rPr lang="en-US" sz="1300" dirty="0"/>
              <a:t> (2017). Available at: </a:t>
            </a:r>
            <a:r>
              <a:rPr lang="en-US" sz="1300" dirty="0">
                <a:hlinkClick r:id="rId11"/>
              </a:rPr>
              <a:t>https://www.pwd.org/publications/2016-annual-water-quality-report</a:t>
            </a:r>
            <a:r>
              <a:rPr lang="en-US" sz="1300" dirty="0"/>
              <a:t>. </a:t>
            </a:r>
          </a:p>
        </p:txBody>
      </p:sp>
    </p:spTree>
    <p:extLst>
      <p:ext uri="{BB962C8B-B14F-4D97-AF65-F5344CB8AC3E}">
        <p14:creationId xmlns:p14="http://schemas.microsoft.com/office/powerpoint/2010/main" val="263979239"/>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4566</TotalTime>
  <Words>1172</Words>
  <Application>Microsoft Macintosh PowerPoint</Application>
  <PresentationFormat>Widescreen</PresentationFormat>
  <Paragraphs>82</Paragraphs>
  <Slides>9</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Gill Sans MT</vt:lpstr>
      <vt:lpstr>Parcel</vt:lpstr>
      <vt:lpstr>Pollution Alissa Ralston</vt:lpstr>
      <vt:lpstr>Defining the system</vt:lpstr>
      <vt:lpstr>Hazards</vt:lpstr>
      <vt:lpstr>Vulnerabilities</vt:lpstr>
      <vt:lpstr>Foresight</vt:lpstr>
      <vt:lpstr>Decision</vt:lpstr>
      <vt:lpstr>Options</vt:lpstr>
      <vt:lpstr>Recommendations</vt:lpstr>
      <vt:lpstr>Citations</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Pollution Alissa Ralston</dc:title>
  <dc:creator>Ralston, Alissa</dc:creator>
  <cp:lastModifiedBy>Ralston, Alissa</cp:lastModifiedBy>
  <cp:revision>51</cp:revision>
  <dcterms:created xsi:type="dcterms:W3CDTF">2018-04-11T22:33:32Z</dcterms:created>
  <dcterms:modified xsi:type="dcterms:W3CDTF">2018-04-16T18:03:34Z</dcterms:modified>
</cp:coreProperties>
</file>