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chel Case" userId="b904b20f2f748196" providerId="LiveId" clId="{F5075F7D-A3A2-46E6-AE4D-DB39FBD7F842}"/>
    <pc:docChg chg="custSel modSld">
      <pc:chgData name="Rachel Case" userId="b904b20f2f748196" providerId="LiveId" clId="{F5075F7D-A3A2-46E6-AE4D-DB39FBD7F842}" dt="2018-04-18T02:08:34.099" v="339"/>
      <pc:docMkLst>
        <pc:docMk/>
      </pc:docMkLst>
      <pc:sldChg chg="modSp">
        <pc:chgData name="Rachel Case" userId="b904b20f2f748196" providerId="LiveId" clId="{F5075F7D-A3A2-46E6-AE4D-DB39FBD7F842}" dt="2018-04-18T02:08:34.099" v="339"/>
        <pc:sldMkLst>
          <pc:docMk/>
          <pc:sldMk cId="984536946" sldId="258"/>
        </pc:sldMkLst>
        <pc:spChg chg="mod">
          <ac:chgData name="Rachel Case" userId="b904b20f2f748196" providerId="LiveId" clId="{F5075F7D-A3A2-46E6-AE4D-DB39FBD7F842}" dt="2018-04-18T02:08:34.099" v="339"/>
          <ac:spMkLst>
            <pc:docMk/>
            <pc:sldMk cId="984536946" sldId="258"/>
            <ac:spMk id="3" creationId="{7D90D721-1467-4266-8C0C-87C603186A25}"/>
          </ac:spMkLst>
        </pc:spChg>
      </pc:sldChg>
      <pc:sldChg chg="modSp">
        <pc:chgData name="Rachel Case" userId="b904b20f2f748196" providerId="LiveId" clId="{F5075F7D-A3A2-46E6-AE4D-DB39FBD7F842}" dt="2018-04-17T03:15:04.598" v="335" actId="20577"/>
        <pc:sldMkLst>
          <pc:docMk/>
          <pc:sldMk cId="1231927847" sldId="263"/>
        </pc:sldMkLst>
        <pc:spChg chg="mod">
          <ac:chgData name="Rachel Case" userId="b904b20f2f748196" providerId="LiveId" clId="{F5075F7D-A3A2-46E6-AE4D-DB39FBD7F842}" dt="2018-04-17T03:15:04.598" v="335" actId="20577"/>
          <ac:spMkLst>
            <pc:docMk/>
            <pc:sldMk cId="1231927847" sldId="263"/>
            <ac:spMk id="3" creationId="{BAE59984-DAE4-43CE-858B-BF004FDC52D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AAD347D-5ACD-4C99-B74B-A9C85AD731AF}" type="datetimeFigureOut">
              <a:rPr lang="en-US" smtClean="0"/>
              <a:t>4/17/2018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53599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12002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21428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30647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924812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98066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0933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47219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40732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31110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smtClean="0"/>
              <a:t>4/17/2018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9311151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4/17/2018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802624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4/17/2018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54350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57498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85244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622314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4/17/2018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50639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4AAD347D-5ACD-4C99-B74B-A9C85AD731AF}" type="datetimeFigureOut">
              <a:rPr lang="en-US" smtClean="0"/>
              <a:t>4/17/2018</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943788189"/>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F51AFBF-28DA-4A90-92CE-7C778CE0712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blipFill>
            <a:blip r:embed="rId2"/>
            <a:stretch>
              <a:fillRect/>
            </a:stretch>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481AD697-B9C2-4A0F-8B85-FF7B2AB44522}"/>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7678" y="2627791"/>
            <a:ext cx="6235148" cy="3592034"/>
          </a:xfrm>
          <a:prstGeom prst="rect">
            <a:avLst/>
          </a:prstGeom>
        </p:spPr>
        <p:txBody>
          <a:bodyPr vert="horz" wrap="none" lIns="91440" tIns="45720" rIns="91440" bIns="45720" rtlCol="0" anchor="t">
            <a:normAutofit/>
          </a:bodyPr>
          <a:lstStyle>
            <a:lvl1pPr algn="r" defTabSz="914400" rtl="0" eaLnBrk="1" latinLnBrk="0" hangingPunct="1">
              <a:lnSpc>
                <a:spcPct val="90000"/>
              </a:lnSpc>
              <a:spcBef>
                <a:spcPct val="0"/>
              </a:spcBef>
              <a:buNone/>
              <a:defRPr sz="9600" b="0" kern="120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ea typeface="+mj-ea"/>
                <a:cs typeface="+mj-cs"/>
              </a:defRPr>
            </a:lvl1pPr>
          </a:lstStyle>
          <a:p>
            <a:endParaRPr lang="en-US" dirty="0">
              <a:effectLst>
                <a:outerShdw blurRad="469900" dist="342900" dir="5400000" sy="-20000" rotWithShape="0">
                  <a:schemeClr val="bg1"/>
                </a:outerShdw>
              </a:effectLst>
            </a:endParaRPr>
          </a:p>
        </p:txBody>
      </p:sp>
      <p:sp>
        <p:nvSpPr>
          <p:cNvPr id="14" name="Rounded Rectangle 18">
            <a:extLst>
              <a:ext uri="{FF2B5EF4-FFF2-40B4-BE49-F238E27FC236}">
                <a16:creationId xmlns:a16="http://schemas.microsoft.com/office/drawing/2014/main" id="{BD1E05EC-F5B2-434A-987E-307720B4960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95939" y="1331843"/>
            <a:ext cx="3352598" cy="4437812"/>
          </a:xfrm>
          <a:prstGeom prst="roundRect">
            <a:avLst>
              <a:gd name="adj" fmla="val 2028"/>
            </a:avLst>
          </a:prstGeom>
          <a:solidFill>
            <a:schemeClr val="bg1"/>
          </a:solidFill>
          <a:ln>
            <a:noFill/>
          </a:ln>
          <a:effectLst>
            <a:innerShdw blurRad="127000" dist="12700">
              <a:prstClr val="black"/>
            </a:innerShdw>
            <a:reflection blurRad="6350" stA="52000" endA="300" endPos="20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14E910B-21AE-4685-B292-D5A644B25CEC}"/>
              </a:ext>
            </a:extLst>
          </p:cNvPr>
          <p:cNvPicPr>
            <a:picLocks noChangeAspect="1"/>
          </p:cNvPicPr>
          <p:nvPr/>
        </p:nvPicPr>
        <p:blipFill>
          <a:blip r:embed="rId3"/>
          <a:stretch>
            <a:fillRect/>
          </a:stretch>
        </p:blipFill>
        <p:spPr>
          <a:xfrm>
            <a:off x="8530224" y="2106253"/>
            <a:ext cx="2684029" cy="2888991"/>
          </a:xfrm>
          <a:prstGeom prst="rect">
            <a:avLst/>
          </a:prstGeom>
        </p:spPr>
      </p:pic>
      <p:sp>
        <p:nvSpPr>
          <p:cNvPr id="2" name="Title 1">
            <a:extLst>
              <a:ext uri="{FF2B5EF4-FFF2-40B4-BE49-F238E27FC236}">
                <a16:creationId xmlns:a16="http://schemas.microsoft.com/office/drawing/2014/main" id="{53B2F9FF-07E7-45FF-B0AC-6F4C74EAC9FF}"/>
              </a:ext>
            </a:extLst>
          </p:cNvPr>
          <p:cNvSpPr>
            <a:spLocks noGrp="1"/>
          </p:cNvSpPr>
          <p:nvPr>
            <p:ph type="ctrTitle"/>
          </p:nvPr>
        </p:nvSpPr>
        <p:spPr>
          <a:xfrm>
            <a:off x="-101909" y="217730"/>
            <a:ext cx="8195939" cy="1114113"/>
          </a:xfrm>
        </p:spPr>
        <p:txBody>
          <a:bodyPr wrap="square">
            <a:normAutofit fontScale="90000"/>
          </a:bodyPr>
          <a:lstStyle/>
          <a:p>
            <a:pPr algn="ctr"/>
            <a:r>
              <a:rPr lang="en-US" sz="6000" b="1" dirty="0">
                <a:gradFill flip="none" rotWithShape="1">
                  <a:gsLst>
                    <a:gs pos="32000">
                      <a:srgbClr val="E3E3E3"/>
                    </a:gs>
                    <a:gs pos="0">
                      <a:srgbClr val="969696"/>
                    </a:gs>
                    <a:gs pos="100000">
                      <a:srgbClr val="FFFFFF"/>
                    </a:gs>
                  </a:gsLst>
                  <a:lin ang="8100000" scaled="1"/>
                  <a:tileRect/>
                </a:gradFill>
              </a:rPr>
              <a:t>Population Growth and </a:t>
            </a:r>
            <a:br>
              <a:rPr lang="en-US" sz="6000" b="1" dirty="0">
                <a:gradFill flip="none" rotWithShape="1">
                  <a:gsLst>
                    <a:gs pos="32000">
                      <a:srgbClr val="E3E3E3"/>
                    </a:gs>
                    <a:gs pos="0">
                      <a:srgbClr val="969696"/>
                    </a:gs>
                    <a:gs pos="100000">
                      <a:srgbClr val="FFFFFF"/>
                    </a:gs>
                  </a:gsLst>
                  <a:lin ang="8100000" scaled="1"/>
                  <a:tileRect/>
                </a:gradFill>
              </a:rPr>
            </a:br>
            <a:r>
              <a:rPr lang="en-US" sz="6000" b="1" dirty="0">
                <a:gradFill flip="none" rotWithShape="1">
                  <a:gsLst>
                    <a:gs pos="32000">
                      <a:srgbClr val="E3E3E3"/>
                    </a:gs>
                    <a:gs pos="0">
                      <a:srgbClr val="969696"/>
                    </a:gs>
                    <a:gs pos="100000">
                      <a:srgbClr val="FFFFFF"/>
                    </a:gs>
                  </a:gsLst>
                  <a:lin ang="8100000" scaled="1"/>
                  <a:tileRect/>
                </a:gradFill>
              </a:rPr>
              <a:t>Sustainability</a:t>
            </a:r>
            <a:br>
              <a:rPr lang="en-US" sz="1400" b="1" dirty="0">
                <a:gradFill flip="none" rotWithShape="1">
                  <a:gsLst>
                    <a:gs pos="32000">
                      <a:srgbClr val="E3E3E3"/>
                    </a:gs>
                    <a:gs pos="0">
                      <a:srgbClr val="969696"/>
                    </a:gs>
                    <a:gs pos="100000">
                      <a:srgbClr val="FFFFFF"/>
                    </a:gs>
                  </a:gsLst>
                  <a:lin ang="8100000" scaled="1"/>
                  <a:tileRect/>
                </a:gradFill>
              </a:rPr>
            </a:br>
            <a:endParaRPr lang="en-US" sz="4800" b="1" dirty="0">
              <a:gradFill flip="none" rotWithShape="1">
                <a:gsLst>
                  <a:gs pos="32000">
                    <a:srgbClr val="E3E3E3"/>
                  </a:gs>
                  <a:gs pos="0">
                    <a:srgbClr val="969696"/>
                  </a:gs>
                  <a:gs pos="100000">
                    <a:srgbClr val="FFFFFF"/>
                  </a:gs>
                </a:gsLst>
                <a:lin ang="8100000" scaled="1"/>
                <a:tileRect/>
              </a:gradFill>
            </a:endParaRPr>
          </a:p>
        </p:txBody>
      </p:sp>
      <p:sp>
        <p:nvSpPr>
          <p:cNvPr id="7" name="TextBox 6">
            <a:extLst>
              <a:ext uri="{FF2B5EF4-FFF2-40B4-BE49-F238E27FC236}">
                <a16:creationId xmlns:a16="http://schemas.microsoft.com/office/drawing/2014/main" id="{9AEB6F51-2D42-4014-B01E-CC5ACE2691A8}"/>
              </a:ext>
            </a:extLst>
          </p:cNvPr>
          <p:cNvSpPr txBox="1"/>
          <p:nvPr/>
        </p:nvSpPr>
        <p:spPr>
          <a:xfrm>
            <a:off x="272199" y="2396586"/>
            <a:ext cx="7447721" cy="2677656"/>
          </a:xfrm>
          <a:prstGeom prst="rect">
            <a:avLst/>
          </a:prstGeom>
          <a:noFill/>
        </p:spPr>
        <p:txBody>
          <a:bodyPr wrap="square" rtlCol="0">
            <a:spAutoFit/>
          </a:bodyPr>
          <a:lstStyle/>
          <a:p>
            <a:r>
              <a:rPr lang="en-US" sz="2400" b="1" dirty="0">
                <a:solidFill>
                  <a:srgbClr val="FFFF00"/>
                </a:solidFill>
              </a:rPr>
              <a:t>           </a:t>
            </a:r>
            <a:r>
              <a:rPr lang="en-US" sz="2400" b="1" u="sng" dirty="0">
                <a:solidFill>
                  <a:srgbClr val="FFFF00"/>
                </a:solidFill>
              </a:rPr>
              <a:t>The System</a:t>
            </a:r>
            <a:r>
              <a:rPr lang="en-US" sz="2400" b="1" dirty="0">
                <a:solidFill>
                  <a:srgbClr val="FFFF00"/>
                </a:solidFill>
              </a:rPr>
              <a:t>                                   </a:t>
            </a:r>
            <a:r>
              <a:rPr lang="en-US" sz="2400" b="1" u="sng" dirty="0">
                <a:solidFill>
                  <a:srgbClr val="FFFF00"/>
                </a:solidFill>
              </a:rPr>
              <a:t>The Challenge</a:t>
            </a:r>
          </a:p>
          <a:p>
            <a:r>
              <a:rPr lang="en-US" sz="2400" b="1" dirty="0">
                <a:solidFill>
                  <a:srgbClr val="FFFF00"/>
                </a:solidFill>
              </a:rPr>
              <a:t>           </a:t>
            </a:r>
            <a:r>
              <a:rPr lang="en-US" sz="2400" dirty="0">
                <a:solidFill>
                  <a:srgbClr val="FFFF00"/>
                </a:solidFill>
              </a:rPr>
              <a:t>  Humanity                                   Population Growth</a:t>
            </a:r>
          </a:p>
          <a:p>
            <a:r>
              <a:rPr lang="en-US" sz="2400" dirty="0">
                <a:solidFill>
                  <a:srgbClr val="FFFF00"/>
                </a:solidFill>
              </a:rPr>
              <a:t>                                                                    and Unsustainability </a:t>
            </a:r>
          </a:p>
          <a:p>
            <a:endParaRPr lang="en-US" sz="2400" b="1" dirty="0">
              <a:solidFill>
                <a:srgbClr val="FFFF00"/>
              </a:solidFill>
            </a:endParaRPr>
          </a:p>
          <a:p>
            <a:r>
              <a:rPr lang="en-US" sz="2400" b="1" dirty="0">
                <a:solidFill>
                  <a:srgbClr val="FFFF00"/>
                </a:solidFill>
              </a:rPr>
              <a:t>			   	          </a:t>
            </a:r>
            <a:r>
              <a:rPr lang="en-US" sz="2400" b="1" u="sng" dirty="0">
                <a:solidFill>
                  <a:srgbClr val="FFFF00"/>
                </a:solidFill>
              </a:rPr>
              <a:t>The Stakeholders</a:t>
            </a:r>
          </a:p>
          <a:p>
            <a:pPr algn="ctr"/>
            <a:r>
              <a:rPr lang="en-US" sz="2400" b="1" dirty="0">
                <a:solidFill>
                  <a:srgbClr val="FFFF00"/>
                </a:solidFill>
              </a:rPr>
              <a:t> </a:t>
            </a:r>
            <a:r>
              <a:rPr lang="en-US" sz="2400" dirty="0">
                <a:solidFill>
                  <a:srgbClr val="FFFF00"/>
                </a:solidFill>
              </a:rPr>
              <a:t>Government</a:t>
            </a:r>
            <a:r>
              <a:rPr lang="en-US" sz="2400" b="1" dirty="0">
                <a:solidFill>
                  <a:srgbClr val="FFFF00"/>
                </a:solidFill>
              </a:rPr>
              <a:t>, </a:t>
            </a:r>
            <a:r>
              <a:rPr lang="en-US" sz="2400" dirty="0">
                <a:solidFill>
                  <a:srgbClr val="FFFF00"/>
                </a:solidFill>
              </a:rPr>
              <a:t>The World Bank, </a:t>
            </a:r>
            <a:r>
              <a:rPr lang="en-US" sz="2400" b="1" dirty="0">
                <a:solidFill>
                  <a:srgbClr val="FFFF00"/>
                </a:solidFill>
              </a:rPr>
              <a:t>T</a:t>
            </a:r>
            <a:r>
              <a:rPr lang="en-US" sz="2400" dirty="0">
                <a:solidFill>
                  <a:srgbClr val="FFFF00"/>
                </a:solidFill>
              </a:rPr>
              <a:t>he Voting Public and Religious leaders </a:t>
            </a:r>
          </a:p>
        </p:txBody>
      </p:sp>
      <p:sp>
        <p:nvSpPr>
          <p:cNvPr id="8" name="TextBox 7">
            <a:extLst>
              <a:ext uri="{FF2B5EF4-FFF2-40B4-BE49-F238E27FC236}">
                <a16:creationId xmlns:a16="http://schemas.microsoft.com/office/drawing/2014/main" id="{503AAF89-FCAE-4331-BB86-C0E683D92BEC}"/>
              </a:ext>
            </a:extLst>
          </p:cNvPr>
          <p:cNvSpPr txBox="1"/>
          <p:nvPr/>
        </p:nvSpPr>
        <p:spPr>
          <a:xfrm>
            <a:off x="643463" y="5231535"/>
            <a:ext cx="6851372" cy="830997"/>
          </a:xfrm>
          <a:prstGeom prst="rect">
            <a:avLst/>
          </a:prstGeom>
          <a:noFill/>
        </p:spPr>
        <p:txBody>
          <a:bodyPr wrap="square" rtlCol="0">
            <a:spAutoFit/>
          </a:bodyPr>
          <a:lstStyle/>
          <a:p>
            <a:pPr algn="ctr"/>
            <a:r>
              <a:rPr lang="en-US" sz="2400" b="1" dirty="0">
                <a:solidFill>
                  <a:schemeClr val="accent2"/>
                </a:solidFill>
              </a:rPr>
              <a:t>“It’s not just the depth of your carbon footprint, it’s the number of footprints “-Travis Rieder</a:t>
            </a:r>
          </a:p>
        </p:txBody>
      </p:sp>
      <p:sp>
        <p:nvSpPr>
          <p:cNvPr id="9" name="TextBox 8">
            <a:extLst>
              <a:ext uri="{FF2B5EF4-FFF2-40B4-BE49-F238E27FC236}">
                <a16:creationId xmlns:a16="http://schemas.microsoft.com/office/drawing/2014/main" id="{7A7DB124-7F6B-4849-AC16-6C0CF7416C76}"/>
              </a:ext>
            </a:extLst>
          </p:cNvPr>
          <p:cNvSpPr txBox="1"/>
          <p:nvPr/>
        </p:nvSpPr>
        <p:spPr>
          <a:xfrm>
            <a:off x="8931965" y="6328872"/>
            <a:ext cx="2544417" cy="369332"/>
          </a:xfrm>
          <a:prstGeom prst="rect">
            <a:avLst/>
          </a:prstGeom>
          <a:noFill/>
        </p:spPr>
        <p:txBody>
          <a:bodyPr wrap="square" rtlCol="0">
            <a:spAutoFit/>
          </a:bodyPr>
          <a:lstStyle/>
          <a:p>
            <a:r>
              <a:rPr lang="en-US" dirty="0">
                <a:solidFill>
                  <a:schemeClr val="bg1"/>
                </a:solidFill>
              </a:rPr>
              <a:t>(Wordpress, 2013)</a:t>
            </a:r>
          </a:p>
        </p:txBody>
      </p:sp>
      <p:sp>
        <p:nvSpPr>
          <p:cNvPr id="13" name="TextBox 12">
            <a:extLst>
              <a:ext uri="{FF2B5EF4-FFF2-40B4-BE49-F238E27FC236}">
                <a16:creationId xmlns:a16="http://schemas.microsoft.com/office/drawing/2014/main" id="{75294DA1-FDB7-4FA7-819C-EB4AE346CE39}"/>
              </a:ext>
            </a:extLst>
          </p:cNvPr>
          <p:cNvSpPr txBox="1"/>
          <p:nvPr/>
        </p:nvSpPr>
        <p:spPr>
          <a:xfrm>
            <a:off x="3174424" y="1620968"/>
            <a:ext cx="1643270" cy="369332"/>
          </a:xfrm>
          <a:prstGeom prst="rect">
            <a:avLst/>
          </a:prstGeom>
          <a:noFill/>
        </p:spPr>
        <p:txBody>
          <a:bodyPr wrap="square" rtlCol="0">
            <a:spAutoFit/>
          </a:bodyPr>
          <a:lstStyle/>
          <a:p>
            <a:r>
              <a:rPr lang="en-US" dirty="0">
                <a:solidFill>
                  <a:schemeClr val="bg1"/>
                </a:solidFill>
              </a:rPr>
              <a:t>By Rachel Case</a:t>
            </a:r>
          </a:p>
        </p:txBody>
      </p:sp>
    </p:spTree>
    <p:extLst>
      <p:ext uri="{BB962C8B-B14F-4D97-AF65-F5344CB8AC3E}">
        <p14:creationId xmlns:p14="http://schemas.microsoft.com/office/powerpoint/2010/main" val="148106644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FA72D3-CA25-4953-A4F9-980FDAB759F5}"/>
              </a:ext>
            </a:extLst>
          </p:cNvPr>
          <p:cNvSpPr txBox="1"/>
          <p:nvPr/>
        </p:nvSpPr>
        <p:spPr>
          <a:xfrm>
            <a:off x="318053" y="149287"/>
            <a:ext cx="5287617" cy="6063198"/>
          </a:xfrm>
          <a:prstGeom prst="rect">
            <a:avLst/>
          </a:prstGeom>
          <a:noFill/>
        </p:spPr>
        <p:txBody>
          <a:bodyPr wrap="square" rtlCol="0">
            <a:spAutoFit/>
          </a:bodyPr>
          <a:lstStyle/>
          <a:p>
            <a:pPr algn="ctr"/>
            <a:r>
              <a:rPr lang="en-US" sz="2400" b="1" u="sng" dirty="0">
                <a:solidFill>
                  <a:srgbClr val="FFFF00"/>
                </a:solidFill>
              </a:rPr>
              <a:t>A Little Bit About The System</a:t>
            </a:r>
          </a:p>
          <a:p>
            <a:pPr marL="342900" indent="-342900">
              <a:buFont typeface="Arial" panose="020B0604020202020204" pitchFamily="34" charset="0"/>
              <a:buChar char="•"/>
            </a:pPr>
            <a:r>
              <a:rPr lang="en-US" sz="2000" dirty="0"/>
              <a:t>For the last 11,000 years Earth brought about a relatively stable environment-Holocene </a:t>
            </a:r>
          </a:p>
          <a:p>
            <a:pPr marL="342900" indent="-342900">
              <a:buFont typeface="Arial" panose="020B0604020202020204" pitchFamily="34" charset="0"/>
              <a:buChar char="•"/>
            </a:pPr>
            <a:r>
              <a:rPr lang="en-US" sz="2000" dirty="0"/>
              <a:t>Allowed humanity to transfer from hunter-gather lifestyle, to that of agriculture (slow growth for global population)</a:t>
            </a:r>
          </a:p>
          <a:p>
            <a:pPr marL="342900" indent="-342900">
              <a:buFont typeface="Arial" panose="020B0604020202020204" pitchFamily="34" charset="0"/>
              <a:buChar char="•"/>
            </a:pPr>
            <a:r>
              <a:rPr lang="en-US" sz="2000" dirty="0"/>
              <a:t>Recent technological advancements and easy access to energy has led to a rapid growth in population</a:t>
            </a:r>
          </a:p>
          <a:p>
            <a:pPr algn="ctr"/>
            <a:r>
              <a:rPr lang="en-US" sz="2400" b="1" u="sng" dirty="0">
                <a:solidFill>
                  <a:srgbClr val="FFFF00"/>
                </a:solidFill>
              </a:rPr>
              <a:t>A Little Bit About The Challenge</a:t>
            </a:r>
          </a:p>
          <a:p>
            <a:pPr marL="342900" indent="-342900">
              <a:buFont typeface="Arial" panose="020B0604020202020204" pitchFamily="34" charset="0"/>
              <a:buChar char="•"/>
            </a:pPr>
            <a:r>
              <a:rPr lang="en-US" sz="2000" dirty="0"/>
              <a:t>Global population is set to reach 9 billion by 2050 (Griggs et al., 2007)</a:t>
            </a:r>
          </a:p>
          <a:p>
            <a:pPr marL="342900" indent="-342900">
              <a:buFont typeface="Arial" panose="020B0604020202020204" pitchFamily="34" charset="0"/>
              <a:buChar char="•"/>
            </a:pPr>
            <a:r>
              <a:rPr lang="en-US" sz="2000" dirty="0"/>
              <a:t>The current population (7,632,819,325 ), is using resources faster than the Earth can replenish them (Global Footprint Network,2012)</a:t>
            </a:r>
          </a:p>
          <a:p>
            <a:pPr marL="342900" indent="-342900">
              <a:buFont typeface="Arial" panose="020B0604020202020204" pitchFamily="34" charset="0"/>
              <a:buChar char="•"/>
            </a:pPr>
            <a:r>
              <a:rPr lang="en-US" sz="2000" dirty="0"/>
              <a:t> More people require more resources and this is causing a real hazard for humanity and Earth’s life support system</a:t>
            </a:r>
          </a:p>
        </p:txBody>
      </p:sp>
      <p:pic>
        <p:nvPicPr>
          <p:cNvPr id="5" name="Picture 4" descr="A screenshot of a cell phone&#10;&#10;Description generated with high confidence">
            <a:extLst>
              <a:ext uri="{FF2B5EF4-FFF2-40B4-BE49-F238E27FC236}">
                <a16:creationId xmlns:a16="http://schemas.microsoft.com/office/drawing/2014/main" id="{28A938B6-EAF3-4413-9422-A56053F4FF1E}"/>
              </a:ext>
            </a:extLst>
          </p:cNvPr>
          <p:cNvPicPr>
            <a:picLocks noChangeAspect="1"/>
          </p:cNvPicPr>
          <p:nvPr/>
        </p:nvPicPr>
        <p:blipFill>
          <a:blip r:embed="rId2"/>
          <a:stretch>
            <a:fillRect/>
          </a:stretch>
        </p:blipFill>
        <p:spPr>
          <a:xfrm>
            <a:off x="6103154" y="622851"/>
            <a:ext cx="5598515" cy="5012851"/>
          </a:xfrm>
          <a:prstGeom prst="rect">
            <a:avLst/>
          </a:prstGeom>
        </p:spPr>
      </p:pic>
      <p:sp>
        <p:nvSpPr>
          <p:cNvPr id="6" name="TextBox 5">
            <a:extLst>
              <a:ext uri="{FF2B5EF4-FFF2-40B4-BE49-F238E27FC236}">
                <a16:creationId xmlns:a16="http://schemas.microsoft.com/office/drawing/2014/main" id="{6770DE7B-27C2-4432-911E-860A9D096BC3}"/>
              </a:ext>
            </a:extLst>
          </p:cNvPr>
          <p:cNvSpPr txBox="1"/>
          <p:nvPr/>
        </p:nvSpPr>
        <p:spPr>
          <a:xfrm>
            <a:off x="7106742" y="6050483"/>
            <a:ext cx="3591337" cy="369332"/>
          </a:xfrm>
          <a:prstGeom prst="rect">
            <a:avLst/>
          </a:prstGeom>
          <a:noFill/>
        </p:spPr>
        <p:txBody>
          <a:bodyPr wrap="square" rtlCol="0">
            <a:spAutoFit/>
          </a:bodyPr>
          <a:lstStyle/>
          <a:p>
            <a:r>
              <a:rPr lang="en-US" dirty="0"/>
              <a:t>Global Footprint Network, 2017</a:t>
            </a:r>
          </a:p>
        </p:txBody>
      </p:sp>
    </p:spTree>
    <p:extLst>
      <p:ext uri="{BB962C8B-B14F-4D97-AF65-F5344CB8AC3E}">
        <p14:creationId xmlns:p14="http://schemas.microsoft.com/office/powerpoint/2010/main" val="785364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F0BCE8-72DE-4299-A7F3-EF99E8688E2D}"/>
              </a:ext>
            </a:extLst>
          </p:cNvPr>
          <p:cNvSpPr txBox="1"/>
          <p:nvPr/>
        </p:nvSpPr>
        <p:spPr>
          <a:xfrm>
            <a:off x="3228555" y="231978"/>
            <a:ext cx="5420139" cy="646331"/>
          </a:xfrm>
          <a:prstGeom prst="rect">
            <a:avLst/>
          </a:prstGeom>
          <a:noFill/>
        </p:spPr>
        <p:txBody>
          <a:bodyPr wrap="square" rtlCol="0">
            <a:spAutoFit/>
          </a:bodyPr>
          <a:lstStyle/>
          <a:p>
            <a:pPr algn="ctr"/>
            <a:r>
              <a:rPr lang="en-US" sz="3600" dirty="0">
                <a:solidFill>
                  <a:srgbClr val="FFFF00"/>
                </a:solidFill>
              </a:rPr>
              <a:t>Hazards</a:t>
            </a:r>
          </a:p>
        </p:txBody>
      </p:sp>
      <p:sp>
        <p:nvSpPr>
          <p:cNvPr id="3" name="TextBox 2">
            <a:extLst>
              <a:ext uri="{FF2B5EF4-FFF2-40B4-BE49-F238E27FC236}">
                <a16:creationId xmlns:a16="http://schemas.microsoft.com/office/drawing/2014/main" id="{7D90D721-1467-4266-8C0C-87C603186A25}"/>
              </a:ext>
            </a:extLst>
          </p:cNvPr>
          <p:cNvSpPr txBox="1"/>
          <p:nvPr/>
        </p:nvSpPr>
        <p:spPr>
          <a:xfrm>
            <a:off x="218658" y="785976"/>
            <a:ext cx="5719966" cy="5724644"/>
          </a:xfrm>
          <a:prstGeom prst="rect">
            <a:avLst/>
          </a:prstGeom>
          <a:noFill/>
        </p:spPr>
        <p:txBody>
          <a:bodyPr wrap="square" rtlCol="0">
            <a:spAutoFit/>
          </a:bodyPr>
          <a:lstStyle/>
          <a:p>
            <a:pPr algn="ctr"/>
            <a:r>
              <a:rPr lang="en-US" sz="2400" b="1" u="sng" dirty="0"/>
              <a:t>Population Growth</a:t>
            </a:r>
          </a:p>
          <a:p>
            <a:pPr algn="ctr"/>
            <a:r>
              <a:rPr lang="en-US" b="1" dirty="0"/>
              <a:t>Human Activity</a:t>
            </a:r>
          </a:p>
          <a:p>
            <a:r>
              <a:rPr lang="en-US" b="1" u="sng" dirty="0"/>
              <a:t>Climate change</a:t>
            </a:r>
            <a:r>
              <a:rPr lang="en-US" dirty="0"/>
              <a:t>-Increased anthropogenic GHG emissions  (IPCC, 2013) </a:t>
            </a:r>
            <a:r>
              <a:rPr lang="en-US" b="1" dirty="0"/>
              <a:t>In 2013, total carbon emissions 9.6 billion tons </a:t>
            </a:r>
            <a:r>
              <a:rPr lang="en-US" dirty="0"/>
              <a:t>(Rieder,2016)</a:t>
            </a:r>
          </a:p>
          <a:p>
            <a:pPr marL="285750" indent="-285750">
              <a:buFont typeface="Arial" panose="020B0604020202020204" pitchFamily="34" charset="0"/>
              <a:buChar char="•"/>
            </a:pPr>
            <a:r>
              <a:rPr lang="en-US" dirty="0"/>
              <a:t>This is causing oceans to warm and acidify, changing the hydrological systems, compromising water quality/quantity, and causing extreme weather events (IPCC,2013)</a:t>
            </a:r>
          </a:p>
          <a:p>
            <a:pPr marL="285750" indent="-285750">
              <a:buFont typeface="Arial" panose="020B0604020202020204" pitchFamily="34" charset="0"/>
              <a:buChar char="•"/>
            </a:pPr>
            <a:r>
              <a:rPr lang="en-US" dirty="0"/>
              <a:t> Extreme weather events and shifts to climate zones are altering food production (IPCC, 2013) </a:t>
            </a:r>
          </a:p>
          <a:p>
            <a:pPr marL="285750" indent="-285750">
              <a:buFont typeface="Arial" panose="020B0604020202020204" pitchFamily="34" charset="0"/>
              <a:buChar char="•"/>
            </a:pPr>
            <a:r>
              <a:rPr lang="en-US" dirty="0"/>
              <a:t>Pollution</a:t>
            </a:r>
          </a:p>
          <a:p>
            <a:endParaRPr lang="en-US" dirty="0"/>
          </a:p>
          <a:p>
            <a:r>
              <a:rPr lang="en-US" dirty="0"/>
              <a:t>Changing the attributes of Earth’s surface through </a:t>
            </a:r>
            <a:r>
              <a:rPr lang="en-US" b="1" u="sng" dirty="0"/>
              <a:t>Land use changes</a:t>
            </a:r>
          </a:p>
          <a:p>
            <a:pPr marL="285750" indent="-285750">
              <a:buFont typeface="Arial" panose="020B0604020202020204" pitchFamily="34" charset="0"/>
              <a:buChar char="•"/>
            </a:pPr>
            <a:r>
              <a:rPr lang="en-US" dirty="0"/>
              <a:t>Deforestation: Farming, timber, housing</a:t>
            </a:r>
          </a:p>
          <a:p>
            <a:pPr marL="285750" indent="-285750">
              <a:buFont typeface="Arial" panose="020B0604020202020204" pitchFamily="34" charset="0"/>
              <a:buChar char="•"/>
            </a:pPr>
            <a:r>
              <a:rPr lang="en-US" dirty="0"/>
              <a:t>Urban developments-replacing vegetate with impervious surfaces which generate a lot of heat</a:t>
            </a:r>
          </a:p>
          <a:p>
            <a:pPr marL="285750" indent="-285750">
              <a:buFont typeface="Arial" panose="020B0604020202020204" pitchFamily="34" charset="0"/>
              <a:buChar char="•"/>
            </a:pPr>
            <a:r>
              <a:rPr lang="en-US" dirty="0"/>
              <a:t>Agriculture-more people need more food</a:t>
            </a:r>
          </a:p>
          <a:p>
            <a:r>
              <a:rPr lang="en-US" dirty="0"/>
              <a:t>	-Leads to harmful runoff</a:t>
            </a:r>
          </a:p>
        </p:txBody>
      </p:sp>
      <p:sp>
        <p:nvSpPr>
          <p:cNvPr id="4" name="TextBox 3">
            <a:extLst>
              <a:ext uri="{FF2B5EF4-FFF2-40B4-BE49-F238E27FC236}">
                <a16:creationId xmlns:a16="http://schemas.microsoft.com/office/drawing/2014/main" id="{F7AB2BA2-4AA4-4108-99AD-C64DACAD7D78}"/>
              </a:ext>
            </a:extLst>
          </p:cNvPr>
          <p:cNvSpPr txBox="1"/>
          <p:nvPr/>
        </p:nvSpPr>
        <p:spPr>
          <a:xfrm>
            <a:off x="6786765" y="785976"/>
            <a:ext cx="3942520" cy="369332"/>
          </a:xfrm>
          <a:prstGeom prst="rect">
            <a:avLst/>
          </a:prstGeom>
          <a:noFill/>
        </p:spPr>
        <p:txBody>
          <a:bodyPr wrap="square" rtlCol="0">
            <a:spAutoFit/>
          </a:bodyPr>
          <a:lstStyle/>
          <a:p>
            <a:pPr algn="ctr"/>
            <a:r>
              <a:rPr lang="en-US" b="1" u="sng" dirty="0"/>
              <a:t>The Developed and Developing </a:t>
            </a:r>
          </a:p>
        </p:txBody>
      </p:sp>
      <p:pic>
        <p:nvPicPr>
          <p:cNvPr id="6" name="Picture 5" descr="A close up of a map&#10;&#10;Description generated with high confidence">
            <a:extLst>
              <a:ext uri="{FF2B5EF4-FFF2-40B4-BE49-F238E27FC236}">
                <a16:creationId xmlns:a16="http://schemas.microsoft.com/office/drawing/2014/main" id="{919113B0-C52A-40EA-A26A-B05862DE883E}"/>
              </a:ext>
            </a:extLst>
          </p:cNvPr>
          <p:cNvPicPr>
            <a:picLocks noChangeAspect="1"/>
          </p:cNvPicPr>
          <p:nvPr/>
        </p:nvPicPr>
        <p:blipFill>
          <a:blip r:embed="rId2"/>
          <a:stretch>
            <a:fillRect/>
          </a:stretch>
        </p:blipFill>
        <p:spPr>
          <a:xfrm>
            <a:off x="6230174" y="1289200"/>
            <a:ext cx="5420140" cy="3486150"/>
          </a:xfrm>
          <a:prstGeom prst="rect">
            <a:avLst/>
          </a:prstGeom>
        </p:spPr>
      </p:pic>
      <p:sp>
        <p:nvSpPr>
          <p:cNvPr id="7" name="TextBox 6">
            <a:extLst>
              <a:ext uri="{FF2B5EF4-FFF2-40B4-BE49-F238E27FC236}">
                <a16:creationId xmlns:a16="http://schemas.microsoft.com/office/drawing/2014/main" id="{96BA2AAB-224F-45A7-9632-0283E9338790}"/>
              </a:ext>
            </a:extLst>
          </p:cNvPr>
          <p:cNvSpPr txBox="1"/>
          <p:nvPr/>
        </p:nvSpPr>
        <p:spPr>
          <a:xfrm>
            <a:off x="6786765" y="4879217"/>
            <a:ext cx="4306957" cy="276999"/>
          </a:xfrm>
          <a:prstGeom prst="rect">
            <a:avLst/>
          </a:prstGeom>
          <a:noFill/>
        </p:spPr>
        <p:txBody>
          <a:bodyPr wrap="square" rtlCol="0">
            <a:spAutoFit/>
          </a:bodyPr>
          <a:lstStyle/>
          <a:p>
            <a:pPr algn="ctr"/>
            <a:r>
              <a:rPr lang="en-US" sz="1200" dirty="0"/>
              <a:t>Global footprint Network, 2006</a:t>
            </a:r>
          </a:p>
        </p:txBody>
      </p:sp>
      <p:sp>
        <p:nvSpPr>
          <p:cNvPr id="8" name="TextBox 7">
            <a:extLst>
              <a:ext uri="{FF2B5EF4-FFF2-40B4-BE49-F238E27FC236}">
                <a16:creationId xmlns:a16="http://schemas.microsoft.com/office/drawing/2014/main" id="{C2477024-618D-479B-8296-F41B32AA7A45}"/>
              </a:ext>
            </a:extLst>
          </p:cNvPr>
          <p:cNvSpPr txBox="1"/>
          <p:nvPr/>
        </p:nvSpPr>
        <p:spPr>
          <a:xfrm>
            <a:off x="5938625" y="5156216"/>
            <a:ext cx="6003235" cy="1631216"/>
          </a:xfrm>
          <a:prstGeom prst="rect">
            <a:avLst/>
          </a:prstGeom>
          <a:noFill/>
        </p:spPr>
        <p:txBody>
          <a:bodyPr wrap="square" rtlCol="0">
            <a:spAutoFit/>
          </a:bodyPr>
          <a:lstStyle/>
          <a:p>
            <a:r>
              <a:rPr lang="en-US" sz="2000" u="sng" dirty="0"/>
              <a:t>Developed Countries</a:t>
            </a:r>
            <a:r>
              <a:rPr lang="en-US" sz="2000" dirty="0"/>
              <a:t>-GHG emissions are the highest, population growth rates are the lowest (IPCC, 2013)</a:t>
            </a:r>
          </a:p>
          <a:p>
            <a:r>
              <a:rPr lang="en-US" sz="2000" u="sng" dirty="0"/>
              <a:t>Developing Countries</a:t>
            </a:r>
            <a:r>
              <a:rPr lang="en-US" sz="2000" dirty="0"/>
              <a:t>-GHG emissions are the lowest, populations growth rates are the highest (IPCC,2013)</a:t>
            </a:r>
          </a:p>
          <a:p>
            <a:endParaRPr lang="en-US" sz="2000" dirty="0"/>
          </a:p>
        </p:txBody>
      </p:sp>
    </p:spTree>
    <p:extLst>
      <p:ext uri="{BB962C8B-B14F-4D97-AF65-F5344CB8AC3E}">
        <p14:creationId xmlns:p14="http://schemas.microsoft.com/office/powerpoint/2010/main" val="984536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5F19BF-EF8E-4502-A883-8C5FBE8858AD}"/>
              </a:ext>
            </a:extLst>
          </p:cNvPr>
          <p:cNvSpPr txBox="1"/>
          <p:nvPr/>
        </p:nvSpPr>
        <p:spPr>
          <a:xfrm>
            <a:off x="2922104" y="410817"/>
            <a:ext cx="6347791" cy="646331"/>
          </a:xfrm>
          <a:prstGeom prst="rect">
            <a:avLst/>
          </a:prstGeom>
          <a:noFill/>
        </p:spPr>
        <p:txBody>
          <a:bodyPr wrap="square" rtlCol="0">
            <a:spAutoFit/>
          </a:bodyPr>
          <a:lstStyle/>
          <a:p>
            <a:pPr algn="ctr"/>
            <a:r>
              <a:rPr lang="en-US" sz="3600" dirty="0">
                <a:solidFill>
                  <a:srgbClr val="FFFF00"/>
                </a:solidFill>
              </a:rPr>
              <a:t>Vulnerabilities</a:t>
            </a:r>
          </a:p>
        </p:txBody>
      </p:sp>
      <p:sp>
        <p:nvSpPr>
          <p:cNvPr id="3" name="TextBox 2">
            <a:extLst>
              <a:ext uri="{FF2B5EF4-FFF2-40B4-BE49-F238E27FC236}">
                <a16:creationId xmlns:a16="http://schemas.microsoft.com/office/drawing/2014/main" id="{BA860A7D-E791-4501-9977-39C3C6293AD7}"/>
              </a:ext>
            </a:extLst>
          </p:cNvPr>
          <p:cNvSpPr txBox="1"/>
          <p:nvPr/>
        </p:nvSpPr>
        <p:spPr>
          <a:xfrm>
            <a:off x="118606" y="1057148"/>
            <a:ext cx="5858124" cy="2062103"/>
          </a:xfrm>
          <a:prstGeom prst="rect">
            <a:avLst/>
          </a:prstGeom>
          <a:noFill/>
        </p:spPr>
        <p:txBody>
          <a:bodyPr wrap="square" rtlCol="0">
            <a:spAutoFit/>
          </a:bodyPr>
          <a:lstStyle/>
          <a:p>
            <a:pPr algn="ctr"/>
            <a:r>
              <a:rPr lang="en-US" sz="2000" b="1" u="sng" dirty="0"/>
              <a:t>Biodiversity</a:t>
            </a:r>
          </a:p>
          <a:p>
            <a:pPr marL="342900" indent="-342900">
              <a:buFont typeface="Arial" panose="020B0604020202020204" pitchFamily="34" charset="0"/>
              <a:buChar char="•"/>
            </a:pPr>
            <a:r>
              <a:rPr lang="en-US" dirty="0"/>
              <a:t>Biodiversity is disappearing from human pressures and increased population (IPCC, 2013)</a:t>
            </a:r>
          </a:p>
          <a:p>
            <a:pPr marL="342900" indent="-342900">
              <a:buFont typeface="Arial" panose="020B0604020202020204" pitchFamily="34" charset="0"/>
              <a:buChar char="•"/>
            </a:pPr>
            <a:r>
              <a:rPr lang="en-US" dirty="0"/>
              <a:t>Humanity is very vulnerable to changes or losses in biodiversity because biodiversity is strongly correlated to economy (Mollendorf, 2014), which supports society and human-well being</a:t>
            </a:r>
          </a:p>
        </p:txBody>
      </p:sp>
      <p:sp>
        <p:nvSpPr>
          <p:cNvPr id="4" name="TextBox 3">
            <a:extLst>
              <a:ext uri="{FF2B5EF4-FFF2-40B4-BE49-F238E27FC236}">
                <a16:creationId xmlns:a16="http://schemas.microsoft.com/office/drawing/2014/main" id="{D4245A30-7A27-4B32-9400-5D021381B1BA}"/>
              </a:ext>
            </a:extLst>
          </p:cNvPr>
          <p:cNvSpPr txBox="1"/>
          <p:nvPr/>
        </p:nvSpPr>
        <p:spPr>
          <a:xfrm>
            <a:off x="7186517" y="1090877"/>
            <a:ext cx="4425168" cy="2616101"/>
          </a:xfrm>
          <a:prstGeom prst="rect">
            <a:avLst/>
          </a:prstGeom>
          <a:noFill/>
        </p:spPr>
        <p:txBody>
          <a:bodyPr wrap="square" rtlCol="0">
            <a:spAutoFit/>
          </a:bodyPr>
          <a:lstStyle/>
          <a:p>
            <a:pPr algn="ctr"/>
            <a:r>
              <a:rPr lang="en-US" sz="2000" b="1" u="sng" dirty="0"/>
              <a:t>Developing Countries</a:t>
            </a:r>
          </a:p>
          <a:p>
            <a:pPr marL="285750" indent="-285750">
              <a:buFont typeface="Arial" panose="020B0604020202020204" pitchFamily="34" charset="0"/>
              <a:buChar char="•"/>
            </a:pPr>
            <a:r>
              <a:rPr lang="en-US" dirty="0"/>
              <a:t>Currently experiencing the harshest effects of climate change (IPCC,2013)</a:t>
            </a:r>
          </a:p>
          <a:p>
            <a:pPr marL="285750" indent="-285750">
              <a:buFont typeface="Arial" panose="020B0604020202020204" pitchFamily="34" charset="0"/>
              <a:buChar char="•"/>
            </a:pPr>
            <a:r>
              <a:rPr lang="en-US" dirty="0"/>
              <a:t>Living in extreme poverty with limited means to protect themselves from disease and the effects of a changing climate</a:t>
            </a:r>
          </a:p>
          <a:p>
            <a:pPr marL="285750" indent="-285750">
              <a:buFont typeface="Arial" panose="020B0604020202020204" pitchFamily="34" charset="0"/>
              <a:buChar char="•"/>
            </a:pPr>
            <a:r>
              <a:rPr lang="en-US" dirty="0"/>
              <a:t>This inequality is leading to mass migrations, social unrest, and wars</a:t>
            </a:r>
          </a:p>
        </p:txBody>
      </p:sp>
      <p:sp>
        <p:nvSpPr>
          <p:cNvPr id="5" name="TextBox 4">
            <a:extLst>
              <a:ext uri="{FF2B5EF4-FFF2-40B4-BE49-F238E27FC236}">
                <a16:creationId xmlns:a16="http://schemas.microsoft.com/office/drawing/2014/main" id="{EEB12310-8B24-4DDA-96A0-B0B72D8A8A71}"/>
              </a:ext>
            </a:extLst>
          </p:cNvPr>
          <p:cNvSpPr txBox="1"/>
          <p:nvPr/>
        </p:nvSpPr>
        <p:spPr>
          <a:xfrm>
            <a:off x="237876" y="3110989"/>
            <a:ext cx="5858123" cy="3724096"/>
          </a:xfrm>
          <a:prstGeom prst="rect">
            <a:avLst/>
          </a:prstGeom>
          <a:noFill/>
        </p:spPr>
        <p:txBody>
          <a:bodyPr wrap="square" rtlCol="0">
            <a:spAutoFit/>
          </a:bodyPr>
          <a:lstStyle/>
          <a:p>
            <a:pPr algn="ctr"/>
            <a:r>
              <a:rPr lang="en-US" sz="2000" b="1" u="sng" dirty="0"/>
              <a:t>Human Well-being</a:t>
            </a:r>
            <a:endParaRPr lang="en-US" dirty="0"/>
          </a:p>
          <a:p>
            <a:pPr marL="285750" indent="-285750">
              <a:buFont typeface="Arial" panose="020B0604020202020204" pitchFamily="34" charset="0"/>
              <a:buChar char="•"/>
            </a:pPr>
            <a:r>
              <a:rPr lang="en-US" dirty="0"/>
              <a:t>As oceans warm, fisheries are likely to die off or relocate (IPCC,2013) altering production at local and global level</a:t>
            </a:r>
          </a:p>
          <a:p>
            <a:pPr marL="285750" indent="-285750">
              <a:buFont typeface="Arial" panose="020B0604020202020204" pitchFamily="34" charset="0"/>
              <a:buChar char="•"/>
            </a:pPr>
            <a:r>
              <a:rPr lang="en-US" dirty="0"/>
              <a:t>Rising temperatures and extreme weather patterns are also likely to alter the production of wheat, rice, and maize (IPCC, 2013)</a:t>
            </a:r>
          </a:p>
          <a:p>
            <a:pPr marL="285750" indent="-285750">
              <a:buFont typeface="Arial" panose="020B0604020202020204" pitchFamily="34" charset="0"/>
              <a:buChar char="•"/>
            </a:pPr>
            <a:r>
              <a:rPr lang="en-US" dirty="0"/>
              <a:t>Rising temperatures are likely to increase the introduction of Vector-borne diseases (IPCC, 2013) </a:t>
            </a:r>
          </a:p>
          <a:p>
            <a:pPr marL="285750" indent="-285750">
              <a:buFont typeface="Arial" panose="020B0604020202020204" pitchFamily="34" charset="0"/>
              <a:buChar char="•"/>
            </a:pPr>
            <a:r>
              <a:rPr lang="en-US" dirty="0"/>
              <a:t>Changes in climate and temperatures are likely to increase allergenic symptoms, heat strokes, and dehydration (IPCC, 2013)</a:t>
            </a:r>
          </a:p>
          <a:p>
            <a:pPr marL="285750" indent="-285750">
              <a:buFont typeface="Arial" panose="020B0604020202020204" pitchFamily="34" charset="0"/>
              <a:buChar char="•"/>
            </a:pPr>
            <a:r>
              <a:rPr lang="en-US" dirty="0"/>
              <a:t>Damaged infrastructure (IPCC, 2013)</a:t>
            </a:r>
          </a:p>
          <a:p>
            <a:pPr marL="285750" indent="-285750">
              <a:buFont typeface="Arial" panose="020B0604020202020204" pitchFamily="34" charset="0"/>
              <a:buChar char="•"/>
            </a:pPr>
            <a:endParaRPr lang="en-US" dirty="0"/>
          </a:p>
        </p:txBody>
      </p:sp>
      <p:sp>
        <p:nvSpPr>
          <p:cNvPr id="8" name="TextBox 7">
            <a:extLst>
              <a:ext uri="{FF2B5EF4-FFF2-40B4-BE49-F238E27FC236}">
                <a16:creationId xmlns:a16="http://schemas.microsoft.com/office/drawing/2014/main" id="{10CD82B2-1A1E-4C96-834E-D2AE1F1EA287}"/>
              </a:ext>
            </a:extLst>
          </p:cNvPr>
          <p:cNvSpPr txBox="1"/>
          <p:nvPr/>
        </p:nvSpPr>
        <p:spPr>
          <a:xfrm>
            <a:off x="8053515" y="6139406"/>
            <a:ext cx="2937501" cy="307777"/>
          </a:xfrm>
          <a:prstGeom prst="rect">
            <a:avLst/>
          </a:prstGeom>
          <a:noFill/>
        </p:spPr>
        <p:txBody>
          <a:bodyPr wrap="square" rtlCol="0">
            <a:spAutoFit/>
          </a:bodyPr>
          <a:lstStyle/>
          <a:p>
            <a:pPr algn="ctr"/>
            <a:r>
              <a:rPr lang="en-US" sz="1400" dirty="0"/>
              <a:t>World bank, 2010</a:t>
            </a:r>
          </a:p>
        </p:txBody>
      </p:sp>
      <p:pic>
        <p:nvPicPr>
          <p:cNvPr id="10" name="Picture 9" descr="A group of people standing next to a river&#10;&#10;Description generated with very high confidence">
            <a:extLst>
              <a:ext uri="{FF2B5EF4-FFF2-40B4-BE49-F238E27FC236}">
                <a16:creationId xmlns:a16="http://schemas.microsoft.com/office/drawing/2014/main" id="{F506F03E-1B95-4984-9EAC-F6522AEE11B3}"/>
              </a:ext>
            </a:extLst>
          </p:cNvPr>
          <p:cNvPicPr>
            <a:picLocks noChangeAspect="1"/>
          </p:cNvPicPr>
          <p:nvPr/>
        </p:nvPicPr>
        <p:blipFill>
          <a:blip r:embed="rId2"/>
          <a:stretch>
            <a:fillRect/>
          </a:stretch>
        </p:blipFill>
        <p:spPr>
          <a:xfrm>
            <a:off x="7432846" y="3841947"/>
            <a:ext cx="4178837" cy="2162489"/>
          </a:xfrm>
          <a:prstGeom prst="rect">
            <a:avLst/>
          </a:prstGeom>
        </p:spPr>
      </p:pic>
    </p:spTree>
    <p:extLst>
      <p:ext uri="{BB962C8B-B14F-4D97-AF65-F5344CB8AC3E}">
        <p14:creationId xmlns:p14="http://schemas.microsoft.com/office/powerpoint/2010/main" val="863911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E9C95C1-A56E-4742-A7EC-608C70FE1E08}"/>
              </a:ext>
            </a:extLst>
          </p:cNvPr>
          <p:cNvSpPr txBox="1"/>
          <p:nvPr/>
        </p:nvSpPr>
        <p:spPr>
          <a:xfrm>
            <a:off x="3770243" y="384314"/>
            <a:ext cx="4651513" cy="646331"/>
          </a:xfrm>
          <a:prstGeom prst="rect">
            <a:avLst/>
          </a:prstGeom>
          <a:noFill/>
        </p:spPr>
        <p:txBody>
          <a:bodyPr wrap="square" rtlCol="0">
            <a:spAutoFit/>
          </a:bodyPr>
          <a:lstStyle/>
          <a:p>
            <a:pPr algn="ctr"/>
            <a:r>
              <a:rPr lang="en-US" sz="3600" dirty="0">
                <a:solidFill>
                  <a:srgbClr val="FFFF00"/>
                </a:solidFill>
              </a:rPr>
              <a:t>Foresight</a:t>
            </a:r>
          </a:p>
        </p:txBody>
      </p:sp>
      <p:sp>
        <p:nvSpPr>
          <p:cNvPr id="3" name="TextBox 2">
            <a:extLst>
              <a:ext uri="{FF2B5EF4-FFF2-40B4-BE49-F238E27FC236}">
                <a16:creationId xmlns:a16="http://schemas.microsoft.com/office/drawing/2014/main" id="{E4A5A62C-638A-4AA7-84E3-19EE1006677D}"/>
              </a:ext>
            </a:extLst>
          </p:cNvPr>
          <p:cNvSpPr txBox="1"/>
          <p:nvPr/>
        </p:nvSpPr>
        <p:spPr>
          <a:xfrm>
            <a:off x="1179443" y="1030645"/>
            <a:ext cx="9833112" cy="4893647"/>
          </a:xfrm>
          <a:prstGeom prst="rect">
            <a:avLst/>
          </a:prstGeom>
          <a:noFill/>
        </p:spPr>
        <p:txBody>
          <a:bodyPr wrap="square" rtlCol="0">
            <a:spAutoFit/>
          </a:bodyPr>
          <a:lstStyle/>
          <a:p>
            <a:pPr algn="ctr"/>
            <a:r>
              <a:rPr lang="en-US" sz="2400" dirty="0"/>
              <a:t>What if Population Reaches 9 billion by 2050</a:t>
            </a:r>
          </a:p>
          <a:p>
            <a:pPr algn="ctr"/>
            <a:r>
              <a:rPr lang="en-US" sz="2400" dirty="0"/>
              <a:t>Will it be Sustainable?</a:t>
            </a:r>
          </a:p>
          <a:p>
            <a:pPr algn="ctr"/>
            <a:endParaRPr lang="en-US" sz="2400" dirty="0"/>
          </a:p>
          <a:p>
            <a:r>
              <a:rPr lang="en-US" sz="2000" dirty="0"/>
              <a:t>1) </a:t>
            </a:r>
            <a:r>
              <a:rPr lang="en-US" sz="2000" b="1" u="sng" dirty="0"/>
              <a:t>We Stop all Anthropogenic GHG Emissions- </a:t>
            </a:r>
            <a:r>
              <a:rPr lang="en-US" sz="2000" dirty="0"/>
              <a:t>The rich down size, population levels off, people become vegetarians, people living in extreme poverty find human well being, we introduce green cities, find renewable energy, and treat biodiversity with respect-</a:t>
            </a:r>
            <a:r>
              <a:rPr lang="en-US" sz="2000" b="1" dirty="0"/>
              <a:t>YES!</a:t>
            </a:r>
          </a:p>
          <a:p>
            <a:endParaRPr lang="en-US" sz="2000" dirty="0"/>
          </a:p>
          <a:p>
            <a:r>
              <a:rPr lang="en-US" sz="2000" b="1" dirty="0"/>
              <a:t>2) </a:t>
            </a:r>
            <a:r>
              <a:rPr lang="en-US" sz="2000" b="1" u="sng" dirty="0"/>
              <a:t>We Change Nothing</a:t>
            </a:r>
            <a:r>
              <a:rPr lang="en-US" sz="2000" dirty="0"/>
              <a:t>- Evidence suggest there Earth cannot sustain the </a:t>
            </a:r>
            <a:r>
              <a:rPr lang="en-US" sz="2000" u="sng" dirty="0"/>
              <a:t>current population</a:t>
            </a:r>
            <a:r>
              <a:rPr lang="en-US" sz="2000" dirty="0"/>
              <a:t> at the </a:t>
            </a:r>
            <a:r>
              <a:rPr lang="en-US" sz="2000" u="sng" dirty="0"/>
              <a:t>current rate of consumption</a:t>
            </a:r>
            <a:r>
              <a:rPr lang="en-US" sz="2000" dirty="0"/>
              <a:t>.  </a:t>
            </a:r>
            <a:r>
              <a:rPr lang="en-US" sz="2000" b="1" dirty="0"/>
              <a:t>No</a:t>
            </a:r>
            <a:r>
              <a:rPr lang="en-US" sz="2000" dirty="0"/>
              <a:t>!</a:t>
            </a:r>
            <a:endParaRPr lang="en-US" sz="2000" b="1" u="sng" dirty="0"/>
          </a:p>
          <a:p>
            <a:endParaRPr lang="en-US" sz="2000" dirty="0"/>
          </a:p>
          <a:p>
            <a:r>
              <a:rPr lang="en-US" sz="2000" dirty="0"/>
              <a:t>3) </a:t>
            </a:r>
            <a:r>
              <a:rPr lang="en-US" sz="2000" b="1" u="sng" dirty="0"/>
              <a:t>We Use More</a:t>
            </a:r>
            <a:r>
              <a:rPr lang="en-US" sz="2000" dirty="0"/>
              <a:t>- Population grows, more people seek out wealth, the developing countries emit like the developed, and we extract, extract, extract! </a:t>
            </a:r>
            <a:r>
              <a:rPr lang="en-US" sz="2000" b="1" dirty="0"/>
              <a:t>NO, NO, NO</a:t>
            </a:r>
            <a:endParaRPr lang="en-US" sz="2000" b="1" u="sng" dirty="0"/>
          </a:p>
          <a:p>
            <a:r>
              <a:rPr lang="en-US" sz="2000" dirty="0"/>
              <a:t>IPCC predicts with just a </a:t>
            </a:r>
            <a:r>
              <a:rPr lang="en-US" sz="2000" b="1" dirty="0"/>
              <a:t>2 degree </a:t>
            </a:r>
            <a:r>
              <a:rPr lang="en-US" sz="2000" dirty="0"/>
              <a:t>warming we are likely to experience catastrophic events- SL rise of several feet, increased severity of storms, increased flooding and storm surges, water stress and food shortages, and decreased human health</a:t>
            </a:r>
          </a:p>
        </p:txBody>
      </p:sp>
    </p:spTree>
    <p:extLst>
      <p:ext uri="{BB962C8B-B14F-4D97-AF65-F5344CB8AC3E}">
        <p14:creationId xmlns:p14="http://schemas.microsoft.com/office/powerpoint/2010/main" val="2529980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A1FAED-7200-48A5-B0E5-0816D6D8B974}"/>
              </a:ext>
            </a:extLst>
          </p:cNvPr>
          <p:cNvSpPr txBox="1"/>
          <p:nvPr/>
        </p:nvSpPr>
        <p:spPr>
          <a:xfrm>
            <a:off x="3134139" y="450574"/>
            <a:ext cx="5923721" cy="646331"/>
          </a:xfrm>
          <a:prstGeom prst="rect">
            <a:avLst/>
          </a:prstGeom>
          <a:noFill/>
        </p:spPr>
        <p:txBody>
          <a:bodyPr wrap="square" rtlCol="0">
            <a:spAutoFit/>
          </a:bodyPr>
          <a:lstStyle/>
          <a:p>
            <a:pPr algn="ctr"/>
            <a:r>
              <a:rPr lang="en-US" sz="3600" dirty="0">
                <a:solidFill>
                  <a:srgbClr val="FFFF00"/>
                </a:solidFill>
              </a:rPr>
              <a:t>Decision Making </a:t>
            </a:r>
          </a:p>
        </p:txBody>
      </p:sp>
      <p:sp>
        <p:nvSpPr>
          <p:cNvPr id="3" name="TextBox 2">
            <a:extLst>
              <a:ext uri="{FF2B5EF4-FFF2-40B4-BE49-F238E27FC236}">
                <a16:creationId xmlns:a16="http://schemas.microsoft.com/office/drawing/2014/main" id="{F45C326F-57EE-4219-81E5-08D791A05F28}"/>
              </a:ext>
            </a:extLst>
          </p:cNvPr>
          <p:cNvSpPr txBox="1"/>
          <p:nvPr/>
        </p:nvSpPr>
        <p:spPr>
          <a:xfrm>
            <a:off x="1056711" y="1096905"/>
            <a:ext cx="10078575" cy="5293757"/>
          </a:xfrm>
          <a:prstGeom prst="rect">
            <a:avLst/>
          </a:prstGeom>
          <a:noFill/>
        </p:spPr>
        <p:txBody>
          <a:bodyPr wrap="square" rtlCol="0">
            <a:spAutoFit/>
          </a:bodyPr>
          <a:lstStyle/>
          <a:p>
            <a:pPr algn="ctr"/>
            <a:r>
              <a:rPr lang="en-US" sz="2000" b="1" u="sng" dirty="0"/>
              <a:t>Religious Leaders</a:t>
            </a:r>
            <a:endParaRPr lang="en-US" u="sng" dirty="0"/>
          </a:p>
          <a:p>
            <a:pPr marL="285750" indent="-285750">
              <a:buFont typeface="Arial" panose="020B0604020202020204" pitchFamily="34" charset="0"/>
              <a:buChar char="•"/>
            </a:pPr>
            <a:r>
              <a:rPr lang="en-US" dirty="0"/>
              <a:t>Religious practices do differ among cultures but, it appears that most religions </a:t>
            </a:r>
            <a:r>
              <a:rPr lang="en-US" sz="2000" dirty="0"/>
              <a:t>are helpful in the promotion of values that enhance life and </a:t>
            </a:r>
            <a:r>
              <a:rPr lang="en-US" sz="2000" b="1" dirty="0"/>
              <a:t>human good.  </a:t>
            </a:r>
          </a:p>
          <a:p>
            <a:pPr marL="285750" indent="-285750">
              <a:buFont typeface="Arial" panose="020B0604020202020204" pitchFamily="34" charset="0"/>
              <a:buChar char="•"/>
            </a:pPr>
            <a:r>
              <a:rPr lang="en-US" sz="2000" dirty="0"/>
              <a:t>For a number of religions, if not all, human life is considered sacred and abortions are considered immoral because “Thou shalt not kill”.</a:t>
            </a:r>
          </a:p>
          <a:p>
            <a:pPr marL="285750" indent="-285750">
              <a:buFont typeface="Arial" panose="020B0604020202020204" pitchFamily="34" charset="0"/>
              <a:buChar char="•"/>
            </a:pPr>
            <a:r>
              <a:rPr lang="en-US" sz="2000" dirty="0"/>
              <a:t>This proposes an interesting look into the ethics of what </a:t>
            </a:r>
            <a:r>
              <a:rPr lang="en-US" sz="2000" b="1" dirty="0"/>
              <a:t>human good</a:t>
            </a:r>
            <a:r>
              <a:rPr lang="en-US" sz="2000" dirty="0"/>
              <a:t> may look like for current and future generations based off the actions of those that live today.</a:t>
            </a:r>
          </a:p>
          <a:p>
            <a:pPr algn="ctr"/>
            <a:r>
              <a:rPr lang="en-US" sz="2000" b="1" u="sng" dirty="0"/>
              <a:t>The Voting Public</a:t>
            </a:r>
          </a:p>
          <a:p>
            <a:pPr marL="342900" indent="-342900">
              <a:buFont typeface="Arial" panose="020B0604020202020204" pitchFamily="34" charset="0"/>
              <a:buChar char="•"/>
            </a:pPr>
            <a:r>
              <a:rPr lang="en-US" sz="2000" dirty="0"/>
              <a:t>In order to see a significant change for the system compromise across countries and the legislation that governs them is mandatory. </a:t>
            </a:r>
          </a:p>
          <a:p>
            <a:pPr marL="342900" indent="-342900">
              <a:buFont typeface="Arial" panose="020B0604020202020204" pitchFamily="34" charset="0"/>
              <a:buChar char="•"/>
            </a:pPr>
            <a:r>
              <a:rPr lang="en-US" sz="2000" dirty="0"/>
              <a:t>The general public, for the most part, decides who will be put into the </a:t>
            </a:r>
            <a:r>
              <a:rPr lang="en-US" sz="2000" b="1" dirty="0"/>
              <a:t>positions that govern policy </a:t>
            </a:r>
          </a:p>
          <a:p>
            <a:pPr algn="ctr"/>
            <a:r>
              <a:rPr lang="en-US" sz="2000" b="1" u="sng" dirty="0"/>
              <a:t>Government</a:t>
            </a:r>
          </a:p>
          <a:p>
            <a:pPr marL="342900" indent="-342900">
              <a:buFont typeface="Arial" panose="020B0604020202020204" pitchFamily="34" charset="0"/>
              <a:buChar char="•"/>
            </a:pPr>
            <a:r>
              <a:rPr lang="en-US" sz="2000" dirty="0"/>
              <a:t>Puts laws into effect, such as carbon tax or procreation taxes/incentives</a:t>
            </a:r>
          </a:p>
          <a:p>
            <a:pPr marL="342900" indent="-342900">
              <a:buFont typeface="Arial" panose="020B0604020202020204" pitchFamily="34" charset="0"/>
              <a:buChar char="•"/>
            </a:pPr>
            <a:r>
              <a:rPr lang="en-US" sz="2000" dirty="0"/>
              <a:t> Work closely with institutions like the </a:t>
            </a:r>
            <a:r>
              <a:rPr lang="en-US" sz="2000" b="1" dirty="0"/>
              <a:t>World Bank</a:t>
            </a:r>
            <a:r>
              <a:rPr lang="en-US" sz="2000" dirty="0"/>
              <a:t>, who fund developing countries to further development that leads to human well-being</a:t>
            </a:r>
            <a:endParaRPr lang="en-US" sz="2000" b="1" dirty="0"/>
          </a:p>
          <a:p>
            <a:endParaRPr lang="en-US" b="1" dirty="0"/>
          </a:p>
        </p:txBody>
      </p:sp>
    </p:spTree>
    <p:extLst>
      <p:ext uri="{BB962C8B-B14F-4D97-AF65-F5344CB8AC3E}">
        <p14:creationId xmlns:p14="http://schemas.microsoft.com/office/powerpoint/2010/main" val="1606448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E1776C-EED6-40D0-9558-BDA41AA7FA3B}"/>
              </a:ext>
            </a:extLst>
          </p:cNvPr>
          <p:cNvSpPr txBox="1"/>
          <p:nvPr/>
        </p:nvSpPr>
        <p:spPr>
          <a:xfrm>
            <a:off x="4817165" y="177519"/>
            <a:ext cx="2557670" cy="646331"/>
          </a:xfrm>
          <a:prstGeom prst="rect">
            <a:avLst/>
          </a:prstGeom>
          <a:noFill/>
        </p:spPr>
        <p:txBody>
          <a:bodyPr wrap="square" rtlCol="0">
            <a:spAutoFit/>
          </a:bodyPr>
          <a:lstStyle/>
          <a:p>
            <a:pPr algn="ctr"/>
            <a:r>
              <a:rPr lang="en-US" sz="3600" dirty="0">
                <a:solidFill>
                  <a:srgbClr val="FFFF00"/>
                </a:solidFill>
              </a:rPr>
              <a:t>Options</a:t>
            </a:r>
          </a:p>
        </p:txBody>
      </p:sp>
      <p:sp>
        <p:nvSpPr>
          <p:cNvPr id="3" name="TextBox 2">
            <a:extLst>
              <a:ext uri="{FF2B5EF4-FFF2-40B4-BE49-F238E27FC236}">
                <a16:creationId xmlns:a16="http://schemas.microsoft.com/office/drawing/2014/main" id="{6EBAFDFD-0500-435E-A28D-49B3AA979BCB}"/>
              </a:ext>
            </a:extLst>
          </p:cNvPr>
          <p:cNvSpPr txBox="1"/>
          <p:nvPr/>
        </p:nvSpPr>
        <p:spPr>
          <a:xfrm>
            <a:off x="636104" y="823850"/>
            <a:ext cx="11027465" cy="5632311"/>
          </a:xfrm>
          <a:prstGeom prst="rect">
            <a:avLst/>
          </a:prstGeom>
          <a:noFill/>
        </p:spPr>
        <p:txBody>
          <a:bodyPr wrap="square" rtlCol="0">
            <a:spAutoFit/>
          </a:bodyPr>
          <a:lstStyle/>
          <a:p>
            <a:r>
              <a:rPr lang="en-US" sz="2000" b="1" dirty="0"/>
              <a:t>       </a:t>
            </a:r>
            <a:r>
              <a:rPr lang="en-US" sz="2000" b="1" u="sng" dirty="0"/>
              <a:t>Changing the ethics of procreation</a:t>
            </a:r>
          </a:p>
          <a:p>
            <a:pPr marL="342900" indent="-342900">
              <a:buFont typeface="Arial" panose="020B0604020202020204" pitchFamily="34" charset="0"/>
              <a:buChar char="•"/>
            </a:pPr>
            <a:r>
              <a:rPr lang="en-US" sz="2000" dirty="0"/>
              <a:t> The most carbon intensive activity a person can engage in, is procreation (Rieder, 2016)</a:t>
            </a:r>
          </a:p>
          <a:p>
            <a:pPr marL="342900" indent="-342900">
              <a:buFont typeface="Arial" panose="020B0604020202020204" pitchFamily="34" charset="0"/>
              <a:buChar char="•"/>
            </a:pPr>
            <a:r>
              <a:rPr lang="en-US" sz="2000" dirty="0"/>
              <a:t> With what looks like a very harsh unstable future for current and future generations, it may be time to stop asking those without children what their reasons are for not having them, and start asking those with children, what their reasons are for having them. </a:t>
            </a:r>
          </a:p>
          <a:p>
            <a:pPr marL="342900" indent="-342900">
              <a:buFont typeface="Arial" panose="020B0604020202020204" pitchFamily="34" charset="0"/>
              <a:buChar char="•"/>
            </a:pPr>
            <a:r>
              <a:rPr lang="en-US" sz="2000" dirty="0"/>
              <a:t>This could be accomplished by getting religious leaders involved and increasing awareness.           </a:t>
            </a:r>
            <a:r>
              <a:rPr lang="en-US" sz="2000" b="1" u="sng" dirty="0"/>
              <a:t>Extending health care, Education, and Green cities</a:t>
            </a:r>
            <a:endParaRPr lang="en-US" sz="2000" b="1" dirty="0"/>
          </a:p>
          <a:p>
            <a:pPr marL="342900" indent="-342900">
              <a:buFont typeface="Arial" panose="020B0604020202020204" pitchFamily="34" charset="0"/>
              <a:buChar char="•"/>
            </a:pPr>
            <a:r>
              <a:rPr lang="en-US" sz="2000" dirty="0"/>
              <a:t>Developed countries have the lowest population growth rates, highest GHG emissions. Developing countries reflect the opposite. </a:t>
            </a:r>
          </a:p>
          <a:p>
            <a:pPr marL="342900" indent="-342900">
              <a:buFont typeface="Arial" panose="020B0604020202020204" pitchFamily="34" charset="0"/>
              <a:buChar char="•"/>
            </a:pPr>
            <a:r>
              <a:rPr lang="en-US" sz="2000" dirty="0"/>
              <a:t>By increasing health care and education population rates are likely to slow down. However, if the developing emit like the developed, we are in trouble. </a:t>
            </a:r>
          </a:p>
          <a:p>
            <a:pPr marL="342900" indent="-342900">
              <a:buFont typeface="Arial" panose="020B0604020202020204" pitchFamily="34" charset="0"/>
              <a:buChar char="•"/>
            </a:pPr>
            <a:r>
              <a:rPr lang="en-US" sz="2000" dirty="0"/>
              <a:t>Green cities aim to reduce greenhouse gas emissions, lower waste, expand recycling, and increase housing density to open space for gardens and trees, decrease urban heat island heat effect</a:t>
            </a:r>
          </a:p>
          <a:p>
            <a:pPr marL="342900" indent="-342900">
              <a:buFont typeface="Arial" panose="020B0604020202020204" pitchFamily="34" charset="0"/>
              <a:buChar char="•"/>
            </a:pPr>
            <a:r>
              <a:rPr lang="en-US" sz="2000" dirty="0"/>
              <a:t>Could be beneficial for biodiversity </a:t>
            </a:r>
          </a:p>
          <a:p>
            <a:r>
              <a:rPr lang="en-US" sz="2000" dirty="0"/>
              <a:t>       </a:t>
            </a:r>
            <a:r>
              <a:rPr lang="en-US" sz="2000" b="1" u="sng" dirty="0"/>
              <a:t>Carbon Tax</a:t>
            </a:r>
          </a:p>
          <a:p>
            <a:pPr marL="342900" indent="-342900">
              <a:buFont typeface="Arial" panose="020B0604020202020204" pitchFamily="34" charset="0"/>
              <a:buChar char="•"/>
            </a:pPr>
            <a:r>
              <a:rPr lang="en-US" sz="2000" dirty="0"/>
              <a:t>Establishes a price on GHG emissions so companies are charged for every ton of emissions produced</a:t>
            </a:r>
          </a:p>
          <a:p>
            <a:pPr marL="342900" indent="-342900">
              <a:buFont typeface="Arial" panose="020B0604020202020204" pitchFamily="34" charset="0"/>
              <a:buChar char="•"/>
            </a:pPr>
            <a:r>
              <a:rPr lang="en-US" sz="2000" dirty="0"/>
              <a:t>Provides incentive to reduce emissions and find new technologies to decrease carbon needs</a:t>
            </a:r>
          </a:p>
          <a:p>
            <a:pPr marL="342900" indent="-342900">
              <a:buFont typeface="Arial" panose="020B0604020202020204" pitchFamily="34" charset="0"/>
              <a:buChar char="•"/>
            </a:pPr>
            <a:r>
              <a:rPr lang="en-US" sz="2000" dirty="0"/>
              <a:t>Top 10% of wealth should be taxed more because they produce 50% of lifestyle emissions</a:t>
            </a:r>
          </a:p>
        </p:txBody>
      </p:sp>
    </p:spTree>
    <p:extLst>
      <p:ext uri="{BB962C8B-B14F-4D97-AF65-F5344CB8AC3E}">
        <p14:creationId xmlns:p14="http://schemas.microsoft.com/office/powerpoint/2010/main" val="2821086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252046-4A99-4042-AB0B-8C10D855A21F}"/>
              </a:ext>
            </a:extLst>
          </p:cNvPr>
          <p:cNvSpPr txBox="1"/>
          <p:nvPr/>
        </p:nvSpPr>
        <p:spPr>
          <a:xfrm>
            <a:off x="4158322" y="477078"/>
            <a:ext cx="3875356" cy="646331"/>
          </a:xfrm>
          <a:prstGeom prst="rect">
            <a:avLst/>
          </a:prstGeom>
          <a:noFill/>
        </p:spPr>
        <p:txBody>
          <a:bodyPr wrap="none" rtlCol="0">
            <a:spAutoFit/>
          </a:bodyPr>
          <a:lstStyle/>
          <a:p>
            <a:r>
              <a:rPr lang="en-US" sz="3600" dirty="0">
                <a:solidFill>
                  <a:srgbClr val="FFFF00"/>
                </a:solidFill>
              </a:rPr>
              <a:t>Recommendations </a:t>
            </a:r>
          </a:p>
        </p:txBody>
      </p:sp>
      <p:sp>
        <p:nvSpPr>
          <p:cNvPr id="3" name="TextBox 2">
            <a:extLst>
              <a:ext uri="{FF2B5EF4-FFF2-40B4-BE49-F238E27FC236}">
                <a16:creationId xmlns:a16="http://schemas.microsoft.com/office/drawing/2014/main" id="{BAE59984-DAE4-43CE-858B-BF004FDC52D6}"/>
              </a:ext>
            </a:extLst>
          </p:cNvPr>
          <p:cNvSpPr txBox="1"/>
          <p:nvPr/>
        </p:nvSpPr>
        <p:spPr>
          <a:xfrm>
            <a:off x="371061" y="1123409"/>
            <a:ext cx="11370365" cy="4524315"/>
          </a:xfrm>
          <a:prstGeom prst="rect">
            <a:avLst/>
          </a:prstGeom>
          <a:noFill/>
        </p:spPr>
        <p:txBody>
          <a:bodyPr wrap="square" rtlCol="0">
            <a:spAutoFit/>
          </a:bodyPr>
          <a:lstStyle/>
          <a:p>
            <a:pPr algn="ctr"/>
            <a:r>
              <a:rPr lang="en-US" sz="2400" b="1" dirty="0"/>
              <a:t>Option 1,2,and 3</a:t>
            </a:r>
          </a:p>
          <a:p>
            <a:pPr algn="ctr"/>
            <a:endParaRPr lang="en-US" sz="2400" b="1" dirty="0"/>
          </a:p>
          <a:p>
            <a:pPr algn="ctr"/>
            <a:r>
              <a:rPr lang="en-US" sz="2000" b="1" dirty="0"/>
              <a:t>Religious Leaders</a:t>
            </a:r>
          </a:p>
          <a:p>
            <a:pPr marL="342900" indent="-342900">
              <a:buFont typeface="Arial" panose="020B0604020202020204" pitchFamily="34" charset="0"/>
              <a:buChar char="•"/>
            </a:pPr>
            <a:r>
              <a:rPr lang="en-US" sz="2000" dirty="0"/>
              <a:t>I recommend to change the ethics of procreation-get the stigma off contraceptives, let woman choose</a:t>
            </a:r>
          </a:p>
          <a:p>
            <a:pPr marL="342900" indent="-342900">
              <a:buFont typeface="Arial" panose="020B0604020202020204" pitchFamily="34" charset="0"/>
              <a:buChar char="•"/>
            </a:pPr>
            <a:r>
              <a:rPr lang="en-US" sz="2000" dirty="0"/>
              <a:t>If human life is scared, then where is the justice for those living in extreme poverty and future generations that are likely to suffer form the consequences of  the actions being carried out today</a:t>
            </a:r>
          </a:p>
          <a:p>
            <a:pPr marL="342900" indent="-342900">
              <a:buFont typeface="Arial" panose="020B0604020202020204" pitchFamily="34" charset="0"/>
              <a:buChar char="•"/>
            </a:pPr>
            <a:r>
              <a:rPr lang="en-US" sz="2000" dirty="0"/>
              <a:t>Give people the chance to decide whether or not they want to subject their children to this </a:t>
            </a:r>
          </a:p>
          <a:p>
            <a:endParaRPr lang="en-US" sz="2000" dirty="0"/>
          </a:p>
          <a:p>
            <a:pPr algn="ctr"/>
            <a:r>
              <a:rPr lang="en-US" sz="2000" b="1" dirty="0"/>
              <a:t>Governments and The World Bank</a:t>
            </a:r>
          </a:p>
          <a:p>
            <a:pPr marL="342900" indent="-342900">
              <a:buFont typeface="Arial" panose="020B0604020202020204" pitchFamily="34" charset="0"/>
              <a:buChar char="•"/>
            </a:pPr>
            <a:r>
              <a:rPr lang="en-US" sz="2000" dirty="0"/>
              <a:t>Set into place a carbon tax to reduce pollution and GHG emissions, tax the top 10 percent of the wealth based off their actions</a:t>
            </a:r>
          </a:p>
          <a:p>
            <a:pPr marL="342900" indent="-342900">
              <a:buFont typeface="Arial" panose="020B0604020202020204" pitchFamily="34" charset="0"/>
              <a:buChar char="•"/>
            </a:pPr>
            <a:r>
              <a:rPr lang="en-US" sz="2000" dirty="0"/>
              <a:t>Use this Revenue to advance green technology and help developing countries</a:t>
            </a:r>
          </a:p>
          <a:p>
            <a:pPr marL="342900" indent="-342900">
              <a:buFont typeface="Arial" panose="020B0604020202020204" pitchFamily="34" charset="0"/>
              <a:buChar char="•"/>
            </a:pPr>
            <a:r>
              <a:rPr lang="en-US" sz="2000" dirty="0"/>
              <a:t>Increase education and health care services  to the developing to allow access for contraceptives</a:t>
            </a:r>
          </a:p>
          <a:p>
            <a:pPr marL="342900" indent="-342900">
              <a:buFont typeface="Arial" panose="020B0604020202020204" pitchFamily="34" charset="0"/>
              <a:buChar char="•"/>
            </a:pPr>
            <a:r>
              <a:rPr lang="en-US" sz="2000" dirty="0"/>
              <a:t>Introduce green cities into the developing and the developed countries </a:t>
            </a:r>
          </a:p>
        </p:txBody>
      </p:sp>
    </p:spTree>
    <p:extLst>
      <p:ext uri="{BB962C8B-B14F-4D97-AF65-F5344CB8AC3E}">
        <p14:creationId xmlns:p14="http://schemas.microsoft.com/office/powerpoint/2010/main" val="1231927847"/>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3371</TotalTime>
  <Words>1218</Words>
  <Application>Microsoft Office PowerPoint</Application>
  <PresentationFormat>Widescreen</PresentationFormat>
  <Paragraphs>98</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Corbel</vt:lpstr>
      <vt:lpstr>Depth</vt:lpstr>
      <vt:lpstr>Population Growth and  Sustainability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Population Growth and Sustainability</dc:title>
  <dc:creator>Rachel Case</dc:creator>
  <cp:lastModifiedBy>Rachel Case</cp:lastModifiedBy>
  <cp:revision>30</cp:revision>
  <dcterms:created xsi:type="dcterms:W3CDTF">2018-04-14T15:57:52Z</dcterms:created>
  <dcterms:modified xsi:type="dcterms:W3CDTF">2018-04-18T14:11:03Z</dcterms:modified>
</cp:coreProperties>
</file>