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6"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4"/>
    <p:restoredTop sz="94613"/>
  </p:normalViewPr>
  <p:slideViewPr>
    <p:cSldViewPr snapToGrid="0" snapToObjects="1">
      <p:cViewPr varScale="1">
        <p:scale>
          <a:sx n="73" d="100"/>
          <a:sy n="73"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cpp.org/2016/11/21/fs20161121-oregon-food-insecurity-spike-wor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214969"/>
          </a:xfrm>
        </p:spPr>
        <p:txBody>
          <a:bodyPr/>
          <a:lstStyle/>
          <a:p>
            <a:r>
              <a:rPr lang="en-US" sz="4000" dirty="0" smtClean="0"/>
              <a:t>Urban Agriculture &amp; the city of Portland, Oregon </a:t>
            </a:r>
            <a:endParaRPr lang="en-US" sz="4000" dirty="0"/>
          </a:p>
        </p:txBody>
      </p:sp>
      <p:sp>
        <p:nvSpPr>
          <p:cNvPr id="3" name="Subtitle 2"/>
          <p:cNvSpPr>
            <a:spLocks noGrp="1"/>
          </p:cNvSpPr>
          <p:nvPr>
            <p:ph type="subTitle" idx="1"/>
          </p:nvPr>
        </p:nvSpPr>
        <p:spPr>
          <a:xfrm>
            <a:off x="2692397" y="3086100"/>
            <a:ext cx="6815669" cy="2080260"/>
          </a:xfrm>
        </p:spPr>
        <p:txBody>
          <a:bodyPr>
            <a:noAutofit/>
          </a:bodyPr>
          <a:lstStyle/>
          <a:p>
            <a:pPr marL="342900" indent="-342900">
              <a:buFont typeface="Arial" charset="0"/>
              <a:buChar char="•"/>
            </a:pPr>
            <a:r>
              <a:rPr lang="en-US" sz="1800" dirty="0" smtClean="0"/>
              <a:t>System – urban agriculture</a:t>
            </a:r>
          </a:p>
          <a:p>
            <a:pPr marL="342900" indent="-342900">
              <a:buFont typeface="Arial" charset="0"/>
              <a:buChar char="•"/>
            </a:pPr>
            <a:r>
              <a:rPr lang="en-US" sz="1800" dirty="0" smtClean="0"/>
              <a:t>Challenge – ensuring food security and social equality for all city inhabitants</a:t>
            </a:r>
          </a:p>
          <a:p>
            <a:pPr marL="342900" indent="-342900">
              <a:buFont typeface="Arial" charset="0"/>
              <a:buChar char="•"/>
            </a:pPr>
            <a:r>
              <a:rPr lang="en-US" sz="1800" dirty="0" smtClean="0"/>
              <a:t>Stakeholders – producers, assistive services, lower &amp; middle level government officials, community residents in or bordering the cities                   </a:t>
            </a:r>
          </a:p>
          <a:p>
            <a:pPr marL="342900" indent="-342900">
              <a:buFont typeface="Arial" charset="0"/>
              <a:buChar char="•"/>
            </a:pPr>
            <a:r>
              <a:rPr lang="en-US" sz="2000" dirty="0" smtClean="0"/>
              <a:t>Austin Greenhill</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858" y="4759189"/>
            <a:ext cx="3531759" cy="1999519"/>
          </a:xfrm>
          <a:prstGeom prst="rect">
            <a:avLst/>
          </a:prstGeom>
        </p:spPr>
      </p:pic>
    </p:spTree>
    <p:extLst>
      <p:ext uri="{BB962C8B-B14F-4D97-AF65-F5344CB8AC3E}">
        <p14:creationId xmlns:p14="http://schemas.microsoft.com/office/powerpoint/2010/main" val="32465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Portland</a:t>
            </a:r>
            <a:endParaRPr lang="en-US" dirty="0"/>
          </a:p>
        </p:txBody>
      </p:sp>
      <p:sp>
        <p:nvSpPr>
          <p:cNvPr id="3" name="Content Placeholder 2"/>
          <p:cNvSpPr>
            <a:spLocks noGrp="1"/>
          </p:cNvSpPr>
          <p:nvPr>
            <p:ph idx="1"/>
          </p:nvPr>
        </p:nvSpPr>
        <p:spPr/>
        <p:txBody>
          <a:bodyPr>
            <a:normAutofit/>
          </a:bodyPr>
          <a:lstStyle/>
          <a:p>
            <a:r>
              <a:rPr lang="en-US" dirty="0" smtClean="0"/>
              <a:t>To the government officials in the state of Oregon I </a:t>
            </a:r>
            <a:r>
              <a:rPr lang="en-US" dirty="0"/>
              <a:t>recommend continued development of policies and tactics involving urban agriculture to address food insecurity in the city. Advancement of rooftop garden utilization, incorporation of friend groups to manage city owned property, preservation of land through land trust, floor area ratio bonuses for rooftop gardens allowing buildings to be constructed higher than normal </a:t>
            </a:r>
            <a:r>
              <a:rPr lang="en-US" dirty="0" smtClean="0"/>
              <a:t>and </a:t>
            </a:r>
            <a:r>
              <a:rPr lang="en-US" dirty="0"/>
              <a:t>right of way land usage to allocate lands to families and </a:t>
            </a:r>
            <a:r>
              <a:rPr lang="en-US" dirty="0" smtClean="0"/>
              <a:t>groups should continuously advance urban agriculture and address food insecurity.</a:t>
            </a:r>
            <a:endParaRPr lang="en-US" dirty="0"/>
          </a:p>
        </p:txBody>
      </p:sp>
    </p:spTree>
    <p:extLst>
      <p:ext uri="{BB962C8B-B14F-4D97-AF65-F5344CB8AC3E}">
        <p14:creationId xmlns:p14="http://schemas.microsoft.com/office/powerpoint/2010/main" val="150260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00304"/>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295402" y="1658284"/>
            <a:ext cx="9601196" cy="4488872"/>
          </a:xfrm>
        </p:spPr>
        <p:txBody>
          <a:bodyPr>
            <a:normAutofit fontScale="62500" lnSpcReduction="20000"/>
          </a:bodyPr>
          <a:lstStyle/>
          <a:p>
            <a:r>
              <a:rPr lang="en-US" dirty="0"/>
              <a:t>Adams, E., Alto, C., Ching, D., </a:t>
            </a:r>
            <a:r>
              <a:rPr lang="en-US" dirty="0" err="1"/>
              <a:t>Hargunai</a:t>
            </a:r>
            <a:r>
              <a:rPr lang="en-US" dirty="0"/>
              <a:t>, D., Hoisington, A., </a:t>
            </a:r>
            <a:r>
              <a:rPr lang="en-US" dirty="0" err="1"/>
              <a:t>Stubenvoll</a:t>
            </a:r>
            <a:r>
              <a:rPr lang="en-US" dirty="0"/>
              <a:t>, J., Weed, N., </a:t>
            </a:r>
            <a:r>
              <a:rPr lang="en-US" dirty="0" err="1" smtClean="0"/>
              <a:t>VanderWoude</a:t>
            </a:r>
            <a:r>
              <a:rPr lang="en-US" dirty="0"/>
              <a:t>, T., 2008. Childhood Food Insecurity. </a:t>
            </a:r>
            <a:r>
              <a:rPr lang="en-US" dirty="0" smtClean="0"/>
              <a:t>	Childhood </a:t>
            </a:r>
            <a:r>
              <a:rPr lang="en-US" dirty="0"/>
              <a:t>Hunger </a:t>
            </a:r>
            <a:r>
              <a:rPr lang="en-US" dirty="0" err="1" smtClean="0"/>
              <a:t>Coaltion</a:t>
            </a:r>
            <a:r>
              <a:rPr lang="en-US" dirty="0" smtClean="0"/>
              <a:t> </a:t>
            </a:r>
            <a:r>
              <a:rPr lang="en-US" dirty="0"/>
              <a:t>of </a:t>
            </a:r>
            <a:r>
              <a:rPr lang="en-US" dirty="0" smtClean="0"/>
              <a:t>Oregon</a:t>
            </a:r>
            <a:r>
              <a:rPr lang="en-US" dirty="0"/>
              <a:t>. </a:t>
            </a:r>
          </a:p>
          <a:p>
            <a:r>
              <a:rPr lang="en-US" dirty="0" err="1"/>
              <a:t>Bartuska</a:t>
            </a:r>
            <a:r>
              <a:rPr lang="en-US" dirty="0"/>
              <a:t>, A., 2016. Urban Agriculture Tool Kit. United States Department of Agriculture. </a:t>
            </a:r>
          </a:p>
          <a:p>
            <a:r>
              <a:rPr lang="en-US" dirty="0" err="1"/>
              <a:t>Bondar</a:t>
            </a:r>
            <a:r>
              <a:rPr lang="en-US" dirty="0"/>
              <a:t>, L., Freeman, B., </a:t>
            </a:r>
            <a:r>
              <a:rPr lang="en-US" dirty="0" err="1"/>
              <a:t>Helser</a:t>
            </a:r>
            <a:r>
              <a:rPr lang="en-US" dirty="0"/>
              <a:t>, G., Jennings, O., Lee, B., </a:t>
            </a:r>
            <a:r>
              <a:rPr lang="en-US" dirty="0" err="1"/>
              <a:t>Mclntrye</a:t>
            </a:r>
            <a:r>
              <a:rPr lang="en-US" dirty="0"/>
              <a:t>, B., Petrillo, F., Rea, S., </a:t>
            </a:r>
            <a:r>
              <a:rPr lang="en-US" dirty="0" err="1" smtClean="0"/>
              <a:t>Seregejev</a:t>
            </a:r>
            <a:r>
              <a:rPr lang="en-US" dirty="0"/>
              <a:t>, I., Smith, M., </a:t>
            </a:r>
            <a:r>
              <a:rPr lang="en-US" dirty="0" err="1"/>
              <a:t>Thiem</a:t>
            </a:r>
            <a:r>
              <a:rPr lang="en-US" dirty="0"/>
              <a:t>, A. Urban </a:t>
            </a:r>
            <a:r>
              <a:rPr lang="en-US" dirty="0" smtClean="0"/>
              <a:t>	Agriculture </a:t>
            </a:r>
            <a:r>
              <a:rPr lang="en-US" dirty="0"/>
              <a:t>– Asset Mapping </a:t>
            </a:r>
            <a:r>
              <a:rPr lang="en-US" dirty="0" smtClean="0"/>
              <a:t>	Capstone</a:t>
            </a:r>
            <a:r>
              <a:rPr lang="en-US" dirty="0"/>
              <a:t>. </a:t>
            </a:r>
            <a:r>
              <a:rPr lang="en-US" dirty="0" smtClean="0"/>
              <a:t>Portland </a:t>
            </a:r>
            <a:r>
              <a:rPr lang="en-US" dirty="0"/>
              <a:t>State University</a:t>
            </a:r>
            <a:r>
              <a:rPr lang="en-US" dirty="0" smtClean="0"/>
              <a:t>.</a:t>
            </a:r>
            <a:endParaRPr lang="en-US" dirty="0"/>
          </a:p>
          <a:p>
            <a:r>
              <a:rPr lang="en-US" dirty="0" err="1"/>
              <a:t>Eberrhardt</a:t>
            </a:r>
            <a:r>
              <a:rPr lang="en-US" dirty="0"/>
              <a:t>, C., 2016. Winter 2016. Partners for a Hunger-Free Oregon- Finding Food Security in </a:t>
            </a:r>
            <a:r>
              <a:rPr lang="en-US" dirty="0" smtClean="0"/>
              <a:t>Portland.</a:t>
            </a:r>
            <a:endParaRPr lang="en-US" dirty="0"/>
          </a:p>
          <a:p>
            <a:r>
              <a:rPr lang="en-US" dirty="0"/>
              <a:t>Golden, S., 2013. Urban Agriculture Impacts: Social, Health, and Economic: A Literature </a:t>
            </a:r>
            <a:r>
              <a:rPr lang="en-US" dirty="0" smtClean="0"/>
              <a:t>Review</a:t>
            </a:r>
            <a:r>
              <a:rPr lang="en-US" dirty="0"/>
              <a:t>. UC Sustainable Agriculture Research and </a:t>
            </a:r>
            <a:r>
              <a:rPr lang="en-US" dirty="0" smtClean="0"/>
              <a:t>	Education </a:t>
            </a:r>
            <a:r>
              <a:rPr lang="en-US" dirty="0"/>
              <a:t>Program Agricultural </a:t>
            </a:r>
            <a:r>
              <a:rPr lang="en-US" dirty="0" smtClean="0"/>
              <a:t>Sustainability </a:t>
            </a:r>
            <a:r>
              <a:rPr lang="en-US" dirty="0"/>
              <a:t>Institute at UC Davis</a:t>
            </a:r>
            <a:r>
              <a:rPr lang="en-US" dirty="0" smtClean="0"/>
              <a:t>.</a:t>
            </a:r>
            <a:endParaRPr lang="en-US" dirty="0"/>
          </a:p>
          <a:p>
            <a:r>
              <a:rPr lang="en-US" dirty="0"/>
              <a:t>Logan, D. R., 2014. Climate Change Preparation Strategy – Risk and Vulnerabilities </a:t>
            </a:r>
            <a:r>
              <a:rPr lang="en-US" dirty="0" smtClean="0"/>
              <a:t>Assessment</a:t>
            </a:r>
            <a:r>
              <a:rPr lang="en-US" dirty="0"/>
              <a:t>. Preparing for Local Impacts in Portland and </a:t>
            </a:r>
            <a:r>
              <a:rPr lang="en-US" dirty="0" smtClean="0"/>
              <a:t>	Multnomah </a:t>
            </a:r>
            <a:r>
              <a:rPr lang="en-US" dirty="0"/>
              <a:t>Country, 2014.</a:t>
            </a:r>
          </a:p>
          <a:p>
            <a:r>
              <a:rPr lang="en-US" dirty="0"/>
              <a:t>Lovell, S. T., </a:t>
            </a:r>
            <a:r>
              <a:rPr lang="en-US" dirty="0" err="1"/>
              <a:t>Wortman</a:t>
            </a:r>
            <a:r>
              <a:rPr lang="en-US" dirty="0"/>
              <a:t>, S. E., 2014. Environmental Challenges Threatening the Growth of </a:t>
            </a:r>
            <a:r>
              <a:rPr lang="en-US" dirty="0" smtClean="0"/>
              <a:t>Urban </a:t>
            </a:r>
            <a:r>
              <a:rPr lang="en-US" dirty="0"/>
              <a:t>Agriculture in the United State. </a:t>
            </a:r>
            <a:r>
              <a:rPr lang="en-US" dirty="0" smtClean="0"/>
              <a:t>	doi:10.2134/jeq2013.01.0031</a:t>
            </a:r>
            <a:endParaRPr lang="en-US" dirty="0"/>
          </a:p>
          <a:p>
            <a:r>
              <a:rPr lang="en-US" dirty="0"/>
              <a:t>OCCP, 2016. Winter 2016. Oregon’s Spike in Food Insecurity Worst Among All States. 	</a:t>
            </a:r>
            <a:r>
              <a:rPr lang="en-US" u="sng" dirty="0">
                <a:hlinkClick r:id="rId2"/>
              </a:rPr>
              <a:t>https://www.ocpp.org/2016/11/21/fs20161121-oregon-food-insecurity-spike-worst/</a:t>
            </a:r>
            <a:r>
              <a:rPr lang="en-US" dirty="0"/>
              <a:t>. </a:t>
            </a:r>
            <a:r>
              <a:rPr lang="en-US" dirty="0" smtClean="0"/>
              <a:t>Date </a:t>
            </a:r>
            <a:r>
              <a:rPr lang="en-US" dirty="0"/>
              <a:t>accessed April 6, 2018</a:t>
            </a:r>
            <a:r>
              <a:rPr lang="en-US" dirty="0" smtClean="0"/>
              <a:t>.</a:t>
            </a:r>
            <a:endParaRPr lang="en-US" dirty="0"/>
          </a:p>
          <a:p>
            <a:r>
              <a:rPr lang="en-US" dirty="0"/>
              <a:t>Public Health </a:t>
            </a:r>
            <a:r>
              <a:rPr lang="en-US" dirty="0" err="1"/>
              <a:t>Divison</a:t>
            </a:r>
            <a:r>
              <a:rPr lang="en-US" dirty="0"/>
              <a:t>, 2016. Technical Briefing on Exposure Risk from Garden Soils. Oregon 	Health Authority.</a:t>
            </a:r>
          </a:p>
          <a:p>
            <a:endParaRPr lang="en-US" dirty="0"/>
          </a:p>
        </p:txBody>
      </p:sp>
    </p:spTree>
    <p:extLst>
      <p:ext uri="{BB962C8B-B14F-4D97-AF65-F5344CB8AC3E}">
        <p14:creationId xmlns:p14="http://schemas.microsoft.com/office/powerpoint/2010/main" val="65519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6386"/>
            <a:ext cx="9601196" cy="1303867"/>
          </a:xfrm>
        </p:spPr>
        <p:txBody>
          <a:bodyPr/>
          <a:lstStyle/>
          <a:p>
            <a:r>
              <a:rPr lang="en-US" dirty="0" smtClean="0"/>
              <a:t>Food Insecurity in Portland </a:t>
            </a:r>
            <a:endParaRPr lang="en-US" dirty="0"/>
          </a:p>
        </p:txBody>
      </p:sp>
      <p:sp>
        <p:nvSpPr>
          <p:cNvPr id="3" name="Content Placeholder 2"/>
          <p:cNvSpPr>
            <a:spLocks noGrp="1"/>
          </p:cNvSpPr>
          <p:nvPr>
            <p:ph idx="1"/>
          </p:nvPr>
        </p:nvSpPr>
        <p:spPr>
          <a:xfrm>
            <a:off x="768928" y="1690253"/>
            <a:ext cx="6490854" cy="3318936"/>
          </a:xfrm>
        </p:spPr>
        <p:txBody>
          <a:bodyPr>
            <a:normAutofit/>
          </a:bodyPr>
          <a:lstStyle/>
          <a:p>
            <a:r>
              <a:rPr lang="en-US" dirty="0" smtClean="0"/>
              <a:t>Urban farming is defined as the growing of plants and raising of animals within or around cities. </a:t>
            </a:r>
          </a:p>
          <a:p>
            <a:r>
              <a:rPr lang="en-US" dirty="0" smtClean="0"/>
              <a:t>Food insecurity is the state of being without reliable access to a sufficient amount of affordable, nutritious food. </a:t>
            </a:r>
          </a:p>
          <a:p>
            <a:r>
              <a:rPr lang="en-US" dirty="0" smtClean="0"/>
              <a:t>As of November 21, 2016 16.1% of Portland’s population was deemed food insecure.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782" y="1310409"/>
            <a:ext cx="4461164" cy="4182341"/>
          </a:xfrm>
          <a:prstGeom prst="rect">
            <a:avLst/>
          </a:prstGeom>
        </p:spPr>
      </p:pic>
    </p:spTree>
    <p:extLst>
      <p:ext uri="{BB962C8B-B14F-4D97-AF65-F5344CB8AC3E}">
        <p14:creationId xmlns:p14="http://schemas.microsoft.com/office/powerpoint/2010/main" val="14008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Status in Relation to Food Insecurity</a:t>
            </a:r>
            <a:endParaRPr lang="en-US" dirty="0"/>
          </a:p>
        </p:txBody>
      </p:sp>
      <p:sp>
        <p:nvSpPr>
          <p:cNvPr id="3" name="Content Placeholder 2"/>
          <p:cNvSpPr>
            <a:spLocks noGrp="1"/>
          </p:cNvSpPr>
          <p:nvPr>
            <p:ph idx="1"/>
          </p:nvPr>
        </p:nvSpPr>
        <p:spPr>
          <a:xfrm>
            <a:off x="1295402" y="2507672"/>
            <a:ext cx="6296889" cy="3740727"/>
          </a:xfrm>
        </p:spPr>
        <p:txBody>
          <a:bodyPr>
            <a:normAutofit fontScale="85000" lnSpcReduction="10000"/>
          </a:bodyPr>
          <a:lstStyle/>
          <a:p>
            <a:r>
              <a:rPr lang="en-US" dirty="0" smtClean="0"/>
              <a:t>In Multnomah county communities of color and/or subject to poverty are prone to experience more environment and socio-economic risk than predominantly white communities.</a:t>
            </a:r>
          </a:p>
          <a:p>
            <a:r>
              <a:rPr lang="en-US" dirty="0" smtClean="0"/>
              <a:t>Social determinants of health. Of 735,334 people in Portland 10.5% do not have a high school diploma, 33% live impoverished, 28.1% are people of color, and 19.1% speak another language other than English. </a:t>
            </a:r>
          </a:p>
          <a:p>
            <a:r>
              <a:rPr lang="en-US" dirty="0"/>
              <a:t>The governing factors that influence health and social determinants are the same factors that influence people’s resiliency to the effects of climate </a:t>
            </a:r>
            <a:r>
              <a:rPr lang="en-US" dirty="0" smtClean="0"/>
              <a:t>change and their likely-hood to utilize urban agriculture.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976" y="2507671"/>
            <a:ext cx="4207651" cy="3269673"/>
          </a:xfrm>
          <a:prstGeom prst="rect">
            <a:avLst/>
          </a:prstGeom>
        </p:spPr>
      </p:pic>
    </p:spTree>
    <p:extLst>
      <p:ext uri="{BB962C8B-B14F-4D97-AF65-F5344CB8AC3E}">
        <p14:creationId xmlns:p14="http://schemas.microsoft.com/office/powerpoint/2010/main" val="213135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Hazards of Urban Gardening</a:t>
            </a:r>
            <a:endParaRPr lang="en-US" dirty="0"/>
          </a:p>
        </p:txBody>
      </p:sp>
      <p:sp>
        <p:nvSpPr>
          <p:cNvPr id="8" name="Content Placeholder 7"/>
          <p:cNvSpPr>
            <a:spLocks noGrp="1"/>
          </p:cNvSpPr>
          <p:nvPr>
            <p:ph idx="1"/>
          </p:nvPr>
        </p:nvSpPr>
        <p:spPr/>
        <p:txBody>
          <a:bodyPr/>
          <a:lstStyle/>
          <a:p>
            <a:r>
              <a:rPr lang="en-US" dirty="0" smtClean="0"/>
              <a:t>Residential poor soil quality due to prior contamination or in proper care.</a:t>
            </a:r>
          </a:p>
          <a:p>
            <a:r>
              <a:rPr lang="en-US" dirty="0" smtClean="0"/>
              <a:t>Soil ingestion of toxins increasing chances of produce contamination .</a:t>
            </a:r>
          </a:p>
          <a:p>
            <a:r>
              <a:rPr lang="en-US" dirty="0" smtClean="0"/>
              <a:t>Recycling gardening materials that are not of food grade caliber increasing public health risk.</a:t>
            </a:r>
          </a:p>
          <a:p>
            <a:r>
              <a:rPr lang="en-US" dirty="0" smtClean="0"/>
              <a:t>Visitation of unwanted organism such as stray animals or homeless people due to the large variety of diseases possibly contracted and passed on.</a:t>
            </a:r>
          </a:p>
          <a:p>
            <a:r>
              <a:rPr lang="en-US" dirty="0" smtClean="0"/>
              <a:t>Climate change increasing local extreme weathering events.</a:t>
            </a:r>
            <a:endParaRPr lang="en-US" dirty="0"/>
          </a:p>
        </p:txBody>
      </p:sp>
    </p:spTree>
    <p:extLst>
      <p:ext uri="{BB962C8B-B14F-4D97-AF65-F5344CB8AC3E}">
        <p14:creationId xmlns:p14="http://schemas.microsoft.com/office/powerpoint/2010/main" val="128430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 of Urban Agriculture </a:t>
            </a:r>
            <a:endParaRPr lang="en-US" dirty="0"/>
          </a:p>
        </p:txBody>
      </p:sp>
      <p:sp>
        <p:nvSpPr>
          <p:cNvPr id="3" name="Content Placeholder 2"/>
          <p:cNvSpPr>
            <a:spLocks noGrp="1"/>
          </p:cNvSpPr>
          <p:nvPr>
            <p:ph idx="1"/>
          </p:nvPr>
        </p:nvSpPr>
        <p:spPr/>
        <p:txBody>
          <a:bodyPr/>
          <a:lstStyle/>
          <a:p>
            <a:r>
              <a:rPr lang="en-US" dirty="0" smtClean="0"/>
              <a:t>Unwanted pests/insects</a:t>
            </a:r>
          </a:p>
          <a:p>
            <a:r>
              <a:rPr lang="en-US" dirty="0" smtClean="0"/>
              <a:t>Loss of soil </a:t>
            </a:r>
          </a:p>
          <a:p>
            <a:r>
              <a:rPr lang="en-US" dirty="0" smtClean="0"/>
              <a:t>Funding of production</a:t>
            </a:r>
          </a:p>
          <a:p>
            <a:r>
              <a:rPr lang="en-US" dirty="0" smtClean="0"/>
              <a:t>Water access </a:t>
            </a:r>
          </a:p>
          <a:p>
            <a:r>
              <a:rPr lang="en-US" dirty="0" smtClean="0"/>
              <a:t>Overregulation of community projects/rejection of people </a:t>
            </a:r>
          </a:p>
          <a:p>
            <a:r>
              <a:rPr lang="en-US" dirty="0" smtClean="0"/>
              <a:t>Produce market failure </a:t>
            </a:r>
            <a:endParaRPr lang="en-US" dirty="0"/>
          </a:p>
        </p:txBody>
      </p:sp>
    </p:spTree>
    <p:extLst>
      <p:ext uri="{BB962C8B-B14F-4D97-AF65-F5344CB8AC3E}">
        <p14:creationId xmlns:p14="http://schemas.microsoft.com/office/powerpoint/2010/main" val="114501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Foresight of Urban Agriculture in Portland</a:t>
            </a:r>
            <a:endParaRPr lang="en-US" dirty="0"/>
          </a:p>
        </p:txBody>
      </p:sp>
      <p:sp>
        <p:nvSpPr>
          <p:cNvPr id="3" name="Content Placeholder 2"/>
          <p:cNvSpPr>
            <a:spLocks noGrp="1"/>
          </p:cNvSpPr>
          <p:nvPr>
            <p:ph idx="1"/>
          </p:nvPr>
        </p:nvSpPr>
        <p:spPr>
          <a:xfrm>
            <a:off x="1295400" y="2556931"/>
            <a:ext cx="7599217" cy="3589869"/>
          </a:xfrm>
        </p:spPr>
        <p:txBody>
          <a:bodyPr>
            <a:normAutofit fontScale="85000" lnSpcReduction="20000"/>
          </a:bodyPr>
          <a:lstStyle/>
          <a:p>
            <a:r>
              <a:rPr lang="en-US" sz="1600" dirty="0" smtClean="0"/>
              <a:t>Currently in Portland efforts toward developing urban agriculture consist of increased rooftop garden utilization, incorporation of friend groups to manage city owned property, preservation of land through land trust, floor area ratio bonuses for rooftop gardens allowing buildings to be constructed higher than normal and even right of way land usage to allocate lands to families and groups willing to tend them. </a:t>
            </a:r>
          </a:p>
          <a:p>
            <a:r>
              <a:rPr lang="en-US" sz="1600" dirty="0" smtClean="0"/>
              <a:t>Who is engaged? Agencies such as ONI, school developmental programs such as OSU or PSU, politicians, the public population, farmers, and agricultural parks. </a:t>
            </a:r>
          </a:p>
          <a:p>
            <a:r>
              <a:rPr lang="en-US" sz="1600" dirty="0" smtClean="0"/>
              <a:t>1. </a:t>
            </a:r>
            <a:r>
              <a:rPr lang="en-US" sz="1600" dirty="0"/>
              <a:t>If no action is taken Portland and Oregon will continue to hold high rankings in terms of food insecurity and hunger. Urban agriculture will remain </a:t>
            </a:r>
            <a:r>
              <a:rPr lang="en-US" sz="1600" dirty="0" smtClean="0"/>
              <a:t>undeveloped compared to other cities as </a:t>
            </a:r>
            <a:r>
              <a:rPr lang="en-US" sz="1600" dirty="0"/>
              <a:t>well as increased </a:t>
            </a:r>
            <a:r>
              <a:rPr lang="en-US" sz="1600" dirty="0" smtClean="0"/>
              <a:t>food security issues. </a:t>
            </a:r>
          </a:p>
          <a:p>
            <a:r>
              <a:rPr lang="en-US" sz="1600" dirty="0" smtClean="0"/>
              <a:t>2. </a:t>
            </a:r>
            <a:r>
              <a:rPr lang="en-US" sz="1600" dirty="0"/>
              <a:t>A second scenario </a:t>
            </a:r>
            <a:r>
              <a:rPr lang="en-US" sz="1600" dirty="0" smtClean="0"/>
              <a:t>involves the continued development of policies and tactics involving urban agriculture to address food insecurity in the city. Advancement of the methods and regulations listed above should increase urban agriculture utilization, methods, as well as decrease food insecurity. </a:t>
            </a:r>
          </a:p>
          <a:p>
            <a:r>
              <a:rPr lang="en-US" sz="1600" dirty="0" smtClean="0"/>
              <a:t>3. </a:t>
            </a:r>
            <a:r>
              <a:rPr lang="en-US" sz="1600" dirty="0"/>
              <a:t>A third scenario consists </a:t>
            </a:r>
            <a:r>
              <a:rPr lang="en-US" sz="1600" dirty="0" smtClean="0"/>
              <a:t>of the public continuing to advance urban agriculture utilization and development without the push of incentive from the government. Urban agriculture will most likely develop slowly if at all, but ultimately progression would come to a stand still without political compliance. </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963" y="1870364"/>
            <a:ext cx="2882900" cy="215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963" y="4111724"/>
            <a:ext cx="3022602" cy="2015068"/>
          </a:xfrm>
          <a:prstGeom prst="rect">
            <a:avLst/>
          </a:prstGeom>
        </p:spPr>
      </p:pic>
    </p:spTree>
    <p:extLst>
      <p:ext uri="{BB962C8B-B14F-4D97-AF65-F5344CB8AC3E}">
        <p14:creationId xmlns:p14="http://schemas.microsoft.com/office/powerpoint/2010/main" val="1827138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in Portland</a:t>
            </a:r>
            <a:endParaRPr lang="en-US" dirty="0"/>
          </a:p>
        </p:txBody>
      </p:sp>
      <p:sp>
        <p:nvSpPr>
          <p:cNvPr id="3" name="Content Placeholder 2"/>
          <p:cNvSpPr>
            <a:spLocks noGrp="1"/>
          </p:cNvSpPr>
          <p:nvPr>
            <p:ph idx="1"/>
          </p:nvPr>
        </p:nvSpPr>
        <p:spPr/>
        <p:txBody>
          <a:bodyPr/>
          <a:lstStyle/>
          <a:p>
            <a:r>
              <a:rPr lang="en-US" dirty="0"/>
              <a:t>Stakeholders involved in </a:t>
            </a:r>
            <a:r>
              <a:rPr lang="en-US" dirty="0" smtClean="0"/>
              <a:t>progressing urban agriculture are mainly comprised of the government. Officials set forth policies to increase public incentive of developing urban agriculture are necessary as well as allowing urban agriculture practices in all parts of the city. They also oversee urban agriculture regulations.</a:t>
            </a:r>
          </a:p>
          <a:p>
            <a:r>
              <a:rPr lang="en-US" dirty="0" smtClean="0"/>
              <a:t>Community development corporations and the Portland Bureau of Housing help develop the market with training people in urban agriculture with the metropolitan area for jobs and personal use. </a:t>
            </a:r>
          </a:p>
        </p:txBody>
      </p:sp>
    </p:spTree>
    <p:extLst>
      <p:ext uri="{BB962C8B-B14F-4D97-AF65-F5344CB8AC3E}">
        <p14:creationId xmlns:p14="http://schemas.microsoft.com/office/powerpoint/2010/main" val="898475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in Portland</a:t>
            </a:r>
            <a:endParaRPr lang="en-US" dirty="0"/>
          </a:p>
        </p:txBody>
      </p:sp>
      <p:sp>
        <p:nvSpPr>
          <p:cNvPr id="3" name="Content Placeholder 2"/>
          <p:cNvSpPr>
            <a:spLocks noGrp="1"/>
          </p:cNvSpPr>
          <p:nvPr>
            <p:ph idx="1"/>
          </p:nvPr>
        </p:nvSpPr>
        <p:spPr/>
        <p:txBody>
          <a:bodyPr>
            <a:normAutofit lnSpcReduction="10000"/>
          </a:bodyPr>
          <a:lstStyle/>
          <a:p>
            <a:r>
              <a:rPr lang="en-US" dirty="0" smtClean="0"/>
              <a:t>1. Continuing </a:t>
            </a:r>
            <a:r>
              <a:rPr lang="en-US" dirty="0"/>
              <a:t>u</a:t>
            </a:r>
            <a:r>
              <a:rPr lang="en-US" dirty="0" smtClean="0"/>
              <a:t>rban farming practices as is would eventually lead to the system in Portland becoming underdeveloped compared to other cities not comprehensively addressing the food security issue. </a:t>
            </a:r>
          </a:p>
          <a:p>
            <a:r>
              <a:rPr lang="en-US" dirty="0" smtClean="0"/>
              <a:t>2. </a:t>
            </a:r>
            <a:r>
              <a:rPr lang="en-US" dirty="0"/>
              <a:t>A mitigation influenced option would consist of increased utilization of urban agriculture through schools, community centers, government programs, public health, and food security driven agencies</a:t>
            </a:r>
            <a:r>
              <a:rPr lang="en-US" dirty="0" smtClean="0"/>
              <a:t>. Not only should utilization increase, but the development of methods should as well.  Government regulation and incentive policies would be needed to drive the development throughout the city and mitigate the food security problem. </a:t>
            </a:r>
            <a:endParaRPr lang="en-US" dirty="0"/>
          </a:p>
        </p:txBody>
      </p:sp>
    </p:spTree>
    <p:extLst>
      <p:ext uri="{BB962C8B-B14F-4D97-AF65-F5344CB8AC3E}">
        <p14:creationId xmlns:p14="http://schemas.microsoft.com/office/powerpoint/2010/main" val="416361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continued</a:t>
            </a:r>
            <a:endParaRPr lang="en-US" dirty="0"/>
          </a:p>
        </p:txBody>
      </p:sp>
      <p:sp>
        <p:nvSpPr>
          <p:cNvPr id="3" name="Content Placeholder 2"/>
          <p:cNvSpPr>
            <a:spLocks noGrp="1"/>
          </p:cNvSpPr>
          <p:nvPr>
            <p:ph idx="1"/>
          </p:nvPr>
        </p:nvSpPr>
        <p:spPr>
          <a:xfrm>
            <a:off x="1295402" y="2577252"/>
            <a:ext cx="9601196" cy="3318936"/>
          </a:xfrm>
        </p:spPr>
        <p:txBody>
          <a:bodyPr/>
          <a:lstStyle/>
          <a:p>
            <a:r>
              <a:rPr lang="en-US" dirty="0" smtClean="0"/>
              <a:t>A third option in developing urban agriculture practices involves the continuation of developing new methods, increased incentive to develop the system, micro financing to increase shareholders able to part take in urban farming, and government officials making green areas open to the public. </a:t>
            </a:r>
            <a:endParaRPr lang="en-US" dirty="0"/>
          </a:p>
        </p:txBody>
      </p:sp>
    </p:spTree>
    <p:extLst>
      <p:ext uri="{BB962C8B-B14F-4D97-AF65-F5344CB8AC3E}">
        <p14:creationId xmlns:p14="http://schemas.microsoft.com/office/powerpoint/2010/main" val="424029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2638</TotalTime>
  <Words>910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Urban Agriculture &amp; the city of Portland, Oregon </vt:lpstr>
      <vt:lpstr>Food Insecurity in Portland </vt:lpstr>
      <vt:lpstr>Social Status in Relation to Food Insecurity</vt:lpstr>
      <vt:lpstr>Hazards of Urban Gardening</vt:lpstr>
      <vt:lpstr>Vulnerabilities of Urban Agriculture </vt:lpstr>
      <vt:lpstr>Foresight of Urban Agriculture in Portland</vt:lpstr>
      <vt:lpstr>Decision Making in Portland</vt:lpstr>
      <vt:lpstr>Options in Portland</vt:lpstr>
      <vt:lpstr>Options continued</vt:lpstr>
      <vt:lpstr>Recommendations to Portland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Agriculture &amp; the city of Portland, Oregon</dc:title>
  <dc:creator>Austin Greenhill</dc:creator>
  <cp:lastModifiedBy>staff</cp:lastModifiedBy>
  <cp:revision>42</cp:revision>
  <dcterms:created xsi:type="dcterms:W3CDTF">2018-04-15T23:33:15Z</dcterms:created>
  <dcterms:modified xsi:type="dcterms:W3CDTF">2018-04-18T19:01:56Z</dcterms:modified>
</cp:coreProperties>
</file>