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0423" autoAdjust="0"/>
    <p:restoredTop sz="74187" autoAdjust="0"/>
  </p:normalViewPr>
  <p:slideViewPr>
    <p:cSldViewPr snapToGrid="0" snapToObjects="1">
      <p:cViewPr varScale="1">
        <p:scale>
          <a:sx n="67" d="100"/>
          <a:sy n="67" d="100"/>
        </p:scale>
        <p:origin x="-5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C048C-7822-B943-B567-F19339669A7B}" type="datetimeFigureOut">
              <a:rPr lang="en-US" smtClean="0"/>
              <a:t>4/18/18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725E7-4378-7146-BFA0-EFEB55A88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92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nimaldiversity.org/accounts/Diadema_antillarum/%23dfeeddc6e5556c301fad15e347397215" TargetMode="External"/><Relationship Id="rId4" Type="http://schemas.openxmlformats.org/officeDocument/2006/relationships/hyperlink" Target="https://animaldiversity.org/accounts/Diadema_antillarum/%23a065505f53a72eab1c3b6cd7456425ef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1900-2000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population grew from 1.5 b to 7.0 b</a:t>
            </a: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1: Coastal food webs illustrating changes in interactions of species due to overfishing (9). Bold font represents abundance; normal font represents rarity; “X” represents extinction. Thin arrows represent weak interactions between species; thick arrows represent strong interactions.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200 billion people are employed by a marine fishery globally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 live near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coast</a:t>
            </a: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725E7-4378-7146-BFA0-EFEB55A880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4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Ocean</a:t>
            </a:r>
            <a:r>
              <a:rPr lang="en-US" baseline="0" dirty="0" smtClean="0"/>
              <a:t> warming</a:t>
            </a:r>
          </a:p>
          <a:p>
            <a:r>
              <a:rPr lang="en-US" dirty="0" smtClean="0"/>
              <a:t>Overfishing has declined fish stocks</a:t>
            </a:r>
            <a:r>
              <a:rPr lang="en-US" baseline="0" dirty="0" smtClean="0"/>
              <a:t> from biologically sustainable levels in 1974 of 90% to 68.6% in 2013</a:t>
            </a:r>
          </a:p>
          <a:p>
            <a:r>
              <a:rPr lang="en-US" dirty="0" smtClean="0"/>
              <a:t>MPAs</a:t>
            </a:r>
            <a:r>
              <a:rPr lang="en-US" baseline="0" dirty="0" smtClean="0"/>
              <a:t> are important mechanisms for safeguarding ocean life. In 2017, they covered 13.7% of the marine environment under national jurisdiction, .25% beyond national jurisdiction, and 5.3% of total global ocean area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725E7-4378-7146-BFA0-EFEB55A880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19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Loss of biodiversity – O2 production, carbon</a:t>
            </a:r>
            <a:r>
              <a:rPr lang="en-US" baseline="0" dirty="0" smtClean="0"/>
              <a:t> sink, tourism, adversely affects ecosystem services</a:t>
            </a:r>
          </a:p>
          <a:p>
            <a:r>
              <a:rPr lang="en-US" baseline="0" dirty="0" smtClean="0"/>
              <a:t>Destabilization through interruption of food chains;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1983 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antillarum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experienced a massive die-off all across the Caribbean; some areas lost up to 97% of mature individuals. The die-off is thought to be due to a water-borne pathogen that has not yet been identified. The great reduction of 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antillarum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the reefs caused an extreme increase in the algal cover, and thus a reduction of larval coral settlement. Microalgae has become more abundant in the time since the die-off; the greater amount of algae allows the reefs to support a greater number of herbivorous fish, which can result in more damage to the reefs. (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Bruckner and Bruckner, 1998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 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Hendler, et al., 1995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725E7-4378-7146-BFA0-EFEB55A880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58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if small to medium sized fishes are overfished, larger predators starve and plankton/algae anything the smaller fishes eat thrive</a:t>
            </a:r>
          </a:p>
          <a:p>
            <a:endParaRPr lang="en-US" dirty="0" smtClean="0"/>
          </a:p>
          <a:p>
            <a:r>
              <a:rPr lang="en-US" dirty="0" smtClean="0"/>
              <a:t>Fish</a:t>
            </a:r>
            <a:r>
              <a:rPr lang="en-US" baseline="0" dirty="0" smtClean="0"/>
              <a:t> – due to no fish to catch, no fish to eat (would need to find another source) maybe trade with other near by countries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725E7-4378-7146-BFA0-EFEB55A880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69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725E7-4378-7146-BFA0-EFEB55A880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17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Productivity increases with</a:t>
            </a:r>
            <a:r>
              <a:rPr lang="en-US" baseline="0" dirty="0" smtClean="0"/>
              <a:t> age</a:t>
            </a:r>
          </a:p>
          <a:p>
            <a:r>
              <a:rPr lang="en-US" baseline="0" dirty="0" smtClean="0"/>
              <a:t>MPA- 70% of fisheries stated increase in catches marine areas, 60% decrease in illegal fishing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725E7-4378-7146-BFA0-EFEB55A880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90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Aqua – benefits</a:t>
            </a:r>
            <a:r>
              <a:rPr lang="en-US" baseline="0" dirty="0" smtClean="0"/>
              <a:t> outweigh disadvantages</a:t>
            </a:r>
          </a:p>
          <a:p>
            <a:r>
              <a:rPr lang="en-US" baseline="0" dirty="0" smtClean="0"/>
              <a:t>Enforcement – </a:t>
            </a:r>
            <a:r>
              <a:rPr lang="en-US" baseline="0" dirty="0" err="1" smtClean="0"/>
              <a:t>bahamas</a:t>
            </a:r>
            <a:endParaRPr lang="en-US" baseline="0" dirty="0" smtClean="0"/>
          </a:p>
          <a:p>
            <a:r>
              <a:rPr lang="en-US" baseline="0" dirty="0" smtClean="0"/>
              <a:t>Work – fishermen can express their ideas, feel like they are being heard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725E7-4378-7146-BFA0-EFEB55A880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23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725E7-4378-7146-BFA0-EFEB55A880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26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ECD5-515E-4817-8A06-1D2ED2C83850}" type="datetime4">
              <a:rPr lang="en-US" smtClean="0"/>
              <a:pPr/>
              <a:t>April 18,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F4-DDCB-41FF-83F5-A48440F36FA7}" type="datetime4">
              <a:rPr lang="en-US" smtClean="0"/>
              <a:pPr/>
              <a:t>April 18,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6348-D703-428C-A1C4-7D6796EF5F41}" type="datetime4">
              <a:rPr lang="en-US" smtClean="0"/>
              <a:pPr/>
              <a:t>April 18,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D1919-1B5F-4141-B613-3E5C6008A186}" type="datetime4">
              <a:rPr lang="en-US" smtClean="0"/>
              <a:pPr/>
              <a:t>April 18,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2427-B1DD-49E6-9F05-DE0F1467D7DC}" type="datetime4">
              <a:rPr lang="en-US" smtClean="0"/>
              <a:pPr/>
              <a:t>April 18,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A7B5-8BC9-491C-A887-7C3E7ED947D8}" type="datetime4">
              <a:rPr lang="en-US" smtClean="0"/>
              <a:pPr/>
              <a:t>April 18,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ED0-40F2-434C-A848-B92581875164}" type="datetime4">
              <a:rPr lang="en-US" smtClean="0"/>
              <a:pPr/>
              <a:t>April 18, 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437F-F4F9-44A9-B4D3-9191CA04E889}" type="datetime4">
              <a:rPr lang="en-US" smtClean="0"/>
              <a:pPr/>
              <a:t>April 18,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4E59-01D0-4537-B876-7E5EC75B028D}" type="datetime4">
              <a:rPr lang="en-US" smtClean="0"/>
              <a:pPr/>
              <a:t>April 18, 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2E49-18A1-40BC-BA5D-5A2EC8FDDF15}" type="datetime4">
              <a:rPr lang="en-US" smtClean="0"/>
              <a:pPr/>
              <a:t>April 18,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3DA4-3B24-449B-95CA-514EB7E30A99}" type="datetime4">
              <a:rPr lang="en-US" smtClean="0"/>
              <a:pPr/>
              <a:t>April 18,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42120D2-3948-4F8F-BE5D-E7E7D97880B2}" type="datetime4">
              <a:rPr lang="en-US" smtClean="0"/>
              <a:pPr/>
              <a:t>April 18, 2018</a:t>
            </a:fld>
            <a:endParaRPr lang="en-US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380999"/>
            <a:ext cx="8029575" cy="1311275"/>
          </a:xfrm>
        </p:spPr>
        <p:txBody>
          <a:bodyPr>
            <a:normAutofit/>
          </a:bodyPr>
          <a:lstStyle/>
          <a:p>
            <a:r>
              <a:rPr lang="en-US" dirty="0" smtClean="0"/>
              <a:t>Towards Sustainable Fishing and aquaculture in the Caribbean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1889664"/>
            <a:ext cx="3886200" cy="3378785"/>
          </a:xfrm>
        </p:spPr>
        <p:txBody>
          <a:bodyPr>
            <a:normAutofit/>
          </a:bodyPr>
          <a:lstStyle/>
          <a:p>
            <a:r>
              <a:rPr lang="en-US" b="1" dirty="0" smtClean="0"/>
              <a:t>System: </a:t>
            </a:r>
            <a:r>
              <a:rPr lang="en-US" dirty="0" smtClean="0"/>
              <a:t>The Caribbean</a:t>
            </a:r>
          </a:p>
          <a:p>
            <a:r>
              <a:rPr lang="en-US" b="1" dirty="0" smtClean="0"/>
              <a:t>The Challenge: </a:t>
            </a:r>
            <a:r>
              <a:rPr lang="en-US" dirty="0" smtClean="0"/>
              <a:t>Overfishing, economical concerns, changes in ecosystem function</a:t>
            </a:r>
          </a:p>
          <a:p>
            <a:r>
              <a:rPr lang="en-US" b="1" dirty="0" smtClean="0"/>
              <a:t>Stakeholders: </a:t>
            </a:r>
            <a:r>
              <a:rPr lang="en-US" dirty="0" smtClean="0"/>
              <a:t>Caribbean governments, fishermen, locals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Samantha Hagedorn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337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3048"/>
            <a:ext cx="4854575" cy="422628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Rapid increase in human population growth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Seafood became an important resource in many countries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Medicine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Food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Income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1960s – transition in fisheries management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Maximum sustainable yield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1990s – marine ecosystems drastically changing</a:t>
            </a:r>
          </a:p>
        </p:txBody>
      </p:sp>
      <p:pic>
        <p:nvPicPr>
          <p:cNvPr id="4" name="Picture 3" descr="Lobst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334" y="1718055"/>
            <a:ext cx="3426630" cy="342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1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Hazards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4505325" cy="4146549"/>
          </a:xfrm>
        </p:spPr>
        <p:txBody>
          <a:bodyPr>
            <a:normAutofit/>
          </a:bodyPr>
          <a:lstStyle/>
          <a:p>
            <a:r>
              <a:rPr lang="en-US" dirty="0" smtClean="0"/>
              <a:t>Human impacts</a:t>
            </a:r>
          </a:p>
          <a:p>
            <a:pPr lvl="1"/>
            <a:r>
              <a:rPr lang="en-US" dirty="0" smtClean="0"/>
              <a:t>Oil spills</a:t>
            </a:r>
          </a:p>
          <a:p>
            <a:pPr lvl="1"/>
            <a:r>
              <a:rPr lang="en-US" dirty="0" smtClean="0"/>
              <a:t>Pollution</a:t>
            </a:r>
          </a:p>
          <a:p>
            <a:pPr lvl="1"/>
            <a:r>
              <a:rPr lang="en-US" dirty="0" smtClean="0"/>
              <a:t>Unsustainable fishing practices</a:t>
            </a:r>
          </a:p>
          <a:p>
            <a:pPr lvl="1"/>
            <a:r>
              <a:rPr lang="en-US" dirty="0" smtClean="0"/>
              <a:t>Climate </a:t>
            </a:r>
            <a:r>
              <a:rPr lang="en-US" dirty="0" smtClean="0"/>
              <a:t>change</a:t>
            </a:r>
          </a:p>
          <a:p>
            <a:r>
              <a:rPr lang="en-US" dirty="0" smtClean="0"/>
              <a:t>Overfishing</a:t>
            </a:r>
            <a:endParaRPr lang="en-US" dirty="0"/>
          </a:p>
          <a:p>
            <a:pPr lvl="1"/>
            <a:r>
              <a:rPr lang="en-US" dirty="0" smtClean="0"/>
              <a:t>Mismanagement</a:t>
            </a:r>
            <a:endParaRPr lang="en-US" dirty="0"/>
          </a:p>
          <a:p>
            <a:pPr lvl="1"/>
            <a:r>
              <a:rPr lang="en-US" dirty="0"/>
              <a:t>Misreported catches</a:t>
            </a:r>
          </a:p>
          <a:p>
            <a:pPr lvl="1"/>
            <a:r>
              <a:rPr lang="en-US" dirty="0"/>
              <a:t>Illegal </a:t>
            </a:r>
            <a:r>
              <a:rPr lang="en-US" dirty="0" smtClean="0"/>
              <a:t>fishing</a:t>
            </a:r>
            <a:endParaRPr lang="en-US" dirty="0" smtClean="0"/>
          </a:p>
          <a:p>
            <a:r>
              <a:rPr lang="en-US" dirty="0" smtClean="0"/>
              <a:t>Invasive species</a:t>
            </a:r>
          </a:p>
          <a:p>
            <a:pPr lvl="1"/>
            <a:r>
              <a:rPr lang="en-US" dirty="0" smtClean="0"/>
              <a:t>Lionfish</a:t>
            </a:r>
            <a:endParaRPr lang="en-US" dirty="0"/>
          </a:p>
          <a:p>
            <a:pPr marL="6858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110" y="0"/>
            <a:ext cx="4811890" cy="2706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47" y="5444531"/>
            <a:ext cx="2582628" cy="14527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2110" y="3275336"/>
            <a:ext cx="4478620" cy="24714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24352" y="5779925"/>
            <a:ext cx="2633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(</a:t>
            </a:r>
            <a:r>
              <a:rPr lang="en-US" sz="1400" dirty="0" err="1">
                <a:solidFill>
                  <a:schemeClr val="bg1"/>
                </a:solidFill>
              </a:rPr>
              <a:t>Pauly</a:t>
            </a:r>
            <a:r>
              <a:rPr lang="en-US" sz="1400" dirty="0">
                <a:solidFill>
                  <a:schemeClr val="bg1"/>
                </a:solidFill>
              </a:rPr>
              <a:t> &amp; Zeller, 2016)</a:t>
            </a:r>
          </a:p>
        </p:txBody>
      </p:sp>
    </p:spTree>
    <p:extLst>
      <p:ext uri="{BB962C8B-B14F-4D97-AF65-F5344CB8AC3E}">
        <p14:creationId xmlns:p14="http://schemas.microsoft.com/office/powerpoint/2010/main" val="73672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Vulnerabilities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272" y="1417638"/>
            <a:ext cx="3579346" cy="37338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en-US" dirty="0" smtClean="0"/>
          </a:p>
          <a:p>
            <a:r>
              <a:rPr lang="en-US" dirty="0" smtClean="0"/>
              <a:t>Loss of biodiversity</a:t>
            </a:r>
          </a:p>
          <a:p>
            <a:pPr lvl="1"/>
            <a:r>
              <a:rPr lang="en-US" dirty="0" smtClean="0"/>
              <a:t>Destabilization of the ecosystem</a:t>
            </a:r>
          </a:p>
          <a:p>
            <a:pPr lvl="1"/>
            <a:r>
              <a:rPr lang="en-US" dirty="0"/>
              <a:t>Habitat loss</a:t>
            </a:r>
          </a:p>
          <a:p>
            <a:pPr marL="68580" indent="0">
              <a:buNone/>
            </a:pPr>
            <a:endParaRPr lang="en-US" dirty="0" smtClean="0"/>
          </a:p>
          <a:p>
            <a:r>
              <a:rPr lang="en-US" dirty="0" smtClean="0"/>
              <a:t>Environmental </a:t>
            </a:r>
            <a:r>
              <a:rPr lang="en-US" dirty="0" smtClean="0"/>
              <a:t>changes</a:t>
            </a:r>
          </a:p>
          <a:p>
            <a:pPr marL="68580" indent="0">
              <a:buNone/>
            </a:pPr>
            <a:endParaRPr lang="en-US" dirty="0" smtClean="0"/>
          </a:p>
          <a:p>
            <a:r>
              <a:rPr lang="en-US" dirty="0" smtClean="0"/>
              <a:t>Fishery management </a:t>
            </a:r>
          </a:p>
          <a:p>
            <a:pPr lvl="1"/>
            <a:r>
              <a:rPr lang="en-US" dirty="0" smtClean="0"/>
              <a:t>Policies and regulations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703" y="261222"/>
            <a:ext cx="2570612" cy="1710394"/>
          </a:xfrm>
          <a:prstGeom prst="rect">
            <a:avLst/>
          </a:prstGeom>
        </p:spPr>
      </p:pic>
      <p:pic>
        <p:nvPicPr>
          <p:cNvPr id="5" name="Picture 4" title="Figure 1: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044" y="2206444"/>
            <a:ext cx="3612943" cy="46256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69618" y="6583484"/>
            <a:ext cx="2082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(Jackson et al., 2001)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38258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Foresight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080" y="1417638"/>
            <a:ext cx="3881923" cy="4101741"/>
          </a:xfrm>
        </p:spPr>
        <p:txBody>
          <a:bodyPr/>
          <a:lstStyle/>
          <a:p>
            <a:r>
              <a:rPr lang="en-US" dirty="0"/>
              <a:t>Marine ecosystem degradation</a:t>
            </a:r>
          </a:p>
          <a:p>
            <a:pPr lvl="1"/>
            <a:r>
              <a:rPr lang="en-US" dirty="0" smtClean="0"/>
              <a:t>Decline in tourism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nterruptions in the food chain</a:t>
            </a:r>
          </a:p>
          <a:p>
            <a:pPr lvl="1"/>
            <a:r>
              <a:rPr lang="en-US" dirty="0" smtClean="0"/>
              <a:t>Coastal buffer</a:t>
            </a:r>
          </a:p>
          <a:p>
            <a:pPr marL="468630" lvl="1" indent="0">
              <a:buNone/>
            </a:pPr>
            <a:endParaRPr lang="en-US" dirty="0"/>
          </a:p>
          <a:p>
            <a:r>
              <a:rPr lang="en-US" dirty="0" smtClean="0"/>
              <a:t>Fish stock decline</a:t>
            </a:r>
          </a:p>
          <a:p>
            <a:pPr lvl="1"/>
            <a:r>
              <a:rPr lang="en-US" dirty="0" smtClean="0"/>
              <a:t>Loss of jobs</a:t>
            </a:r>
          </a:p>
          <a:p>
            <a:pPr lvl="1"/>
            <a:r>
              <a:rPr lang="en-US" dirty="0" smtClean="0"/>
              <a:t>Food depravation</a:t>
            </a:r>
          </a:p>
          <a:p>
            <a:pPr lvl="1"/>
            <a:r>
              <a:rPr lang="en-US" dirty="0" smtClean="0"/>
              <a:t>Increase in primary producers, decrease in top predators</a:t>
            </a:r>
          </a:p>
          <a:p>
            <a:pPr lvl="1"/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819" y="752636"/>
            <a:ext cx="4468371" cy="2513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818" y="3456959"/>
            <a:ext cx="4437419" cy="217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75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making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34168"/>
            <a:ext cx="5647978" cy="3733800"/>
          </a:xfrm>
        </p:spPr>
        <p:txBody>
          <a:bodyPr/>
          <a:lstStyle/>
          <a:p>
            <a:r>
              <a:rPr lang="en-US" dirty="0" smtClean="0"/>
              <a:t>Caribbean governments</a:t>
            </a:r>
            <a:endParaRPr lang="en-US" dirty="0"/>
          </a:p>
          <a:p>
            <a:r>
              <a:rPr lang="en-US" dirty="0" smtClean="0"/>
              <a:t>Fishermen</a:t>
            </a:r>
            <a:endParaRPr lang="en-US" dirty="0"/>
          </a:p>
          <a:p>
            <a:r>
              <a:rPr lang="en-US" dirty="0" smtClean="0"/>
              <a:t>Locals</a:t>
            </a:r>
          </a:p>
          <a:p>
            <a:r>
              <a:rPr lang="en-US" dirty="0"/>
              <a:t>Caribbean Regional Fisheries Mechanism (CRFM)</a:t>
            </a:r>
          </a:p>
          <a:p>
            <a:pPr lvl="1"/>
            <a:r>
              <a:rPr lang="en-US" dirty="0"/>
              <a:t>Create efficient management and sustainable development regulations within the Caribbean </a:t>
            </a:r>
            <a:r>
              <a:rPr lang="en-US" dirty="0" smtClean="0"/>
              <a:t>fisheries</a:t>
            </a:r>
          </a:p>
          <a:p>
            <a:r>
              <a:rPr lang="en-US" dirty="0" smtClean="0"/>
              <a:t>Sustainable Development Goal 14</a:t>
            </a:r>
          </a:p>
          <a:p>
            <a:pPr lvl="1"/>
            <a:r>
              <a:rPr lang="en-US" dirty="0" smtClean="0"/>
              <a:t>Conserve and sustainably use the oceans, seas, and marine resources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666" y="2083462"/>
            <a:ext cx="1647534" cy="16475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002" y="4397273"/>
            <a:ext cx="5249552" cy="246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2810320" cy="1143000"/>
          </a:xfrm>
        </p:spPr>
        <p:txBody>
          <a:bodyPr/>
          <a:lstStyle/>
          <a:p>
            <a:r>
              <a:rPr lang="en-US" dirty="0" smtClean="0"/>
              <a:t>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454" y="1417638"/>
            <a:ext cx="4295681" cy="4232725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Aquafarming</a:t>
            </a:r>
            <a:endParaRPr lang="en-US" dirty="0"/>
          </a:p>
          <a:p>
            <a:pPr lvl="1"/>
            <a:r>
              <a:rPr lang="en-US" dirty="0" smtClean="0"/>
              <a:t>Mitigation of at risk species</a:t>
            </a:r>
          </a:p>
          <a:p>
            <a:pPr lvl="1"/>
            <a:r>
              <a:rPr lang="en-US" dirty="0" smtClean="0"/>
              <a:t>Allows for maximum sustainable yield</a:t>
            </a:r>
          </a:p>
          <a:p>
            <a:pPr lvl="1"/>
            <a:r>
              <a:rPr lang="en-US" dirty="0" smtClean="0"/>
              <a:t>Life history stages unknown</a:t>
            </a:r>
          </a:p>
          <a:p>
            <a:r>
              <a:rPr lang="en-US" dirty="0" smtClean="0"/>
              <a:t>Size limits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Marine protected areas (MPAs)</a:t>
            </a:r>
          </a:p>
          <a:p>
            <a:pPr lvl="1"/>
            <a:r>
              <a:rPr lang="en-US" dirty="0" smtClean="0"/>
              <a:t>Increase catch size</a:t>
            </a:r>
            <a:endParaRPr lang="en-US" dirty="0"/>
          </a:p>
          <a:p>
            <a:pPr lvl="1"/>
            <a:r>
              <a:rPr lang="en-US" dirty="0" smtClean="0"/>
              <a:t>Decrease illegal fishing</a:t>
            </a:r>
          </a:p>
          <a:p>
            <a:pPr lvl="1"/>
            <a:r>
              <a:rPr lang="en-US" dirty="0" smtClean="0"/>
              <a:t>Pushback from fishermen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010" y="274638"/>
            <a:ext cx="4167865" cy="27156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1945" y="3167340"/>
            <a:ext cx="2251930" cy="2546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31" y="3167340"/>
            <a:ext cx="3323665" cy="9023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536" y="2990262"/>
            <a:ext cx="4895340" cy="34785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4291" y="6409104"/>
            <a:ext cx="2819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 smtClean="0"/>
              <a:t>Cayton</a:t>
            </a:r>
            <a:r>
              <a:rPr lang="en-US" sz="1400" dirty="0" smtClean="0"/>
              <a:t>, 2018)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38225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44" y="1600201"/>
            <a:ext cx="4576503" cy="4107286"/>
          </a:xfrm>
        </p:spPr>
        <p:txBody>
          <a:bodyPr>
            <a:normAutofit/>
          </a:bodyPr>
          <a:lstStyle/>
          <a:p>
            <a:r>
              <a:rPr lang="en-US" dirty="0" err="1" smtClean="0"/>
              <a:t>Aquafarming</a:t>
            </a:r>
            <a:endParaRPr lang="en-US" dirty="0" smtClean="0"/>
          </a:p>
          <a:p>
            <a:pPr lvl="1"/>
            <a:r>
              <a:rPr lang="en-US" dirty="0" smtClean="0"/>
              <a:t>Protect fish stocks from overfishing and misreported catches</a:t>
            </a:r>
            <a:endParaRPr lang="en-US" dirty="0"/>
          </a:p>
          <a:p>
            <a:pPr lvl="1"/>
            <a:r>
              <a:rPr lang="en-US" dirty="0" smtClean="0"/>
              <a:t>Provides jobs</a:t>
            </a:r>
          </a:p>
          <a:p>
            <a:pPr lvl="1"/>
            <a:r>
              <a:rPr lang="en-US" dirty="0" smtClean="0"/>
              <a:t>Fish free of pollutants and contaminants </a:t>
            </a:r>
            <a:endParaRPr lang="en-US" dirty="0"/>
          </a:p>
          <a:p>
            <a:r>
              <a:rPr lang="en-US" smtClean="0"/>
              <a:t>Better e</a:t>
            </a:r>
            <a:r>
              <a:rPr lang="en-US" smtClean="0"/>
              <a:t>nforcement </a:t>
            </a:r>
            <a:r>
              <a:rPr lang="en-US" dirty="0" smtClean="0"/>
              <a:t>of policies and regulations</a:t>
            </a:r>
            <a:endParaRPr lang="en-US" dirty="0"/>
          </a:p>
          <a:p>
            <a:r>
              <a:rPr lang="en-US" dirty="0" smtClean="0"/>
              <a:t>Workshops for local fishermen</a:t>
            </a:r>
            <a:endParaRPr lang="en-US" dirty="0"/>
          </a:p>
          <a:p>
            <a:r>
              <a:rPr lang="en-US" dirty="0" smtClean="0"/>
              <a:t>Create size limitations</a:t>
            </a:r>
          </a:p>
          <a:p>
            <a:pPr lvl="1"/>
            <a:r>
              <a:rPr lang="en-US" dirty="0" smtClean="0"/>
              <a:t>Maximum and minimum</a:t>
            </a:r>
          </a:p>
          <a:p>
            <a:pPr lvl="1"/>
            <a:r>
              <a:rPr lang="en-US" dirty="0" smtClean="0"/>
              <a:t>Bigger is not always better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009" y="816205"/>
            <a:ext cx="3079826" cy="2053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247" y="3026222"/>
            <a:ext cx="4222588" cy="28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20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Cayton</a:t>
            </a:r>
            <a:r>
              <a:rPr lang="en-US" dirty="0"/>
              <a:t>, H. (2018</a:t>
            </a:r>
            <a:r>
              <a:rPr lang="en-US" dirty="0" smtClean="0"/>
              <a:t>,)</a:t>
            </a:r>
            <a:r>
              <a:rPr lang="en-US" dirty="0"/>
              <a:t>. How can marine protected area networks be better designed? Retrieved April 14, 2018, from http://</a:t>
            </a:r>
            <a:r>
              <a:rPr lang="en-US" dirty="0" err="1"/>
              <a:t>conservationcorridor.org</a:t>
            </a:r>
            <a:r>
              <a:rPr lang="en-US" dirty="0"/>
              <a:t>/2018/01/how-can-marine-protected-area-networks-be-better-designed</a:t>
            </a:r>
            <a:r>
              <a:rPr lang="en-US" dirty="0" smtClean="0"/>
              <a:t>/</a:t>
            </a:r>
          </a:p>
          <a:p>
            <a:pPr lvl="0"/>
            <a:r>
              <a:rPr lang="en-US" dirty="0" smtClean="0"/>
              <a:t>Jackson </a:t>
            </a:r>
            <a:r>
              <a:rPr lang="en-US" dirty="0"/>
              <a:t>Jackson, J. B., Kirby, M., Berger, W., </a:t>
            </a:r>
            <a:r>
              <a:rPr lang="en-US" dirty="0" err="1"/>
              <a:t>Bjorndal</a:t>
            </a:r>
            <a:r>
              <a:rPr lang="en-US" dirty="0"/>
              <a:t>, K., </a:t>
            </a:r>
            <a:r>
              <a:rPr lang="en-US" dirty="0" err="1"/>
              <a:t>Botsford</a:t>
            </a:r>
            <a:r>
              <a:rPr lang="en-US" dirty="0"/>
              <a:t>, L., Bourque, B., . . . Cooke, R. (2001). Historical Overfishing and the Recent Collapse of Coastal Ecosystems. </a:t>
            </a:r>
            <a:r>
              <a:rPr lang="en-US" i="1" dirty="0"/>
              <a:t>Science,</a:t>
            </a:r>
            <a:r>
              <a:rPr lang="en-US" dirty="0"/>
              <a:t> </a:t>
            </a:r>
            <a:r>
              <a:rPr lang="en-US" i="1" dirty="0"/>
              <a:t>293</a:t>
            </a:r>
            <a:r>
              <a:rPr lang="en-US" dirty="0"/>
              <a:t>(5530), 629-637. doi:10.1126/science.</a:t>
            </a:r>
            <a:r>
              <a:rPr lang="en-US" dirty="0" smtClean="0"/>
              <a:t>1059199</a:t>
            </a:r>
          </a:p>
          <a:p>
            <a:r>
              <a:rPr lang="en-US" dirty="0" err="1"/>
              <a:t>Pauly</a:t>
            </a:r>
            <a:r>
              <a:rPr lang="en-US" dirty="0"/>
              <a:t>, D., &amp; Zeller, D. (2016). Catch reconstructions reveal that global marine fisheries catches are higher than reported and declining. </a:t>
            </a:r>
            <a:r>
              <a:rPr lang="en-US" i="1" dirty="0"/>
              <a:t>Nature Communications,</a:t>
            </a:r>
            <a:r>
              <a:rPr lang="en-US" dirty="0"/>
              <a:t> </a:t>
            </a:r>
            <a:r>
              <a:rPr lang="en-US" i="1" dirty="0"/>
              <a:t>7</a:t>
            </a:r>
            <a:r>
              <a:rPr lang="en-US" dirty="0"/>
              <a:t>, 10244. doi:10.1038/ncomms10244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724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rban Pop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 Pop.thmx</Template>
  <TotalTime>782</TotalTime>
  <Words>643</Words>
  <Application>Microsoft Macintosh PowerPoint</Application>
  <PresentationFormat>On-screen Show (4:3)</PresentationFormat>
  <Paragraphs>115</Paragraphs>
  <Slides>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Urban Pop</vt:lpstr>
      <vt:lpstr>Towards Sustainable Fishing and aquaculture in the Caribbean</vt:lpstr>
      <vt:lpstr>Background information</vt:lpstr>
      <vt:lpstr>Hazards</vt:lpstr>
      <vt:lpstr>Vulnerabilities</vt:lpstr>
      <vt:lpstr>Foresight</vt:lpstr>
      <vt:lpstr>Decision making</vt:lpstr>
      <vt:lpstr>options</vt:lpstr>
      <vt:lpstr>Recommendations</vt:lpstr>
      <vt:lpstr>Citations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Samantha Hagedorn</dc:creator>
  <cp:lastModifiedBy>Samantha Hagedorn</cp:lastModifiedBy>
  <cp:revision>68</cp:revision>
  <cp:lastPrinted>2018-04-17T00:26:15Z</cp:lastPrinted>
  <dcterms:created xsi:type="dcterms:W3CDTF">2018-04-16T18:55:17Z</dcterms:created>
  <dcterms:modified xsi:type="dcterms:W3CDTF">2018-04-18T18:03:44Z</dcterms:modified>
</cp:coreProperties>
</file>