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DB91A2-11BC-40DD-AB8E-585B54BA4F07}" v="40" dt="2018-07-25T23:14:15.9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Case" userId="b904b20f2f748196" providerId="LiveId" clId="{94DB91A2-11BC-40DD-AB8E-585B54BA4F07}"/>
    <pc:docChg chg="modSld">
      <pc:chgData name="Rachel Case" userId="b904b20f2f748196" providerId="LiveId" clId="{94DB91A2-11BC-40DD-AB8E-585B54BA4F07}" dt="2018-07-25T23:14:15.953" v="38" actId="1035"/>
      <pc:docMkLst>
        <pc:docMk/>
      </pc:docMkLst>
      <pc:sldChg chg="modSp">
        <pc:chgData name="Rachel Case" userId="b904b20f2f748196" providerId="LiveId" clId="{94DB91A2-11BC-40DD-AB8E-585B54BA4F07}" dt="2018-07-18T14:45:20.584" v="34" actId="1036"/>
        <pc:sldMkLst>
          <pc:docMk/>
          <pc:sldMk cId="3700520376" sldId="256"/>
        </pc:sldMkLst>
        <pc:picChg chg="mod">
          <ac:chgData name="Rachel Case" userId="b904b20f2f748196" providerId="LiveId" clId="{94DB91A2-11BC-40DD-AB8E-585B54BA4F07}" dt="2018-07-18T14:45:20.584" v="34" actId="1036"/>
          <ac:picMkLst>
            <pc:docMk/>
            <pc:sldMk cId="3700520376" sldId="256"/>
            <ac:picMk id="5" creationId="{F69413C7-8F33-458F-B943-6C93EDE993A0}"/>
          </ac:picMkLst>
        </pc:picChg>
      </pc:sldChg>
      <pc:sldChg chg="modSp">
        <pc:chgData name="Rachel Case" userId="b904b20f2f748196" providerId="LiveId" clId="{94DB91A2-11BC-40DD-AB8E-585B54BA4F07}" dt="2018-07-25T23:14:15.953" v="38" actId="1035"/>
        <pc:sldMkLst>
          <pc:docMk/>
          <pc:sldMk cId="39311082" sldId="257"/>
        </pc:sldMkLst>
        <pc:picChg chg="mod">
          <ac:chgData name="Rachel Case" userId="b904b20f2f748196" providerId="LiveId" clId="{94DB91A2-11BC-40DD-AB8E-585B54BA4F07}" dt="2018-07-25T23:14:15.953" v="38" actId="1035"/>
          <ac:picMkLst>
            <pc:docMk/>
            <pc:sldMk cId="39311082" sldId="257"/>
            <ac:picMk id="5" creationId="{3637CB69-F1D6-40F2-A524-13462551F987}"/>
          </ac:picMkLst>
        </pc:picChg>
      </pc:sldChg>
      <pc:sldChg chg="modSp">
        <pc:chgData name="Rachel Case" userId="b904b20f2f748196" providerId="LiveId" clId="{94DB91A2-11BC-40DD-AB8E-585B54BA4F07}" dt="2018-06-27T20:47:14.261" v="16" actId="20577"/>
        <pc:sldMkLst>
          <pc:docMk/>
          <pc:sldMk cId="2152588321" sldId="259"/>
        </pc:sldMkLst>
        <pc:spChg chg="mod">
          <ac:chgData name="Rachel Case" userId="b904b20f2f748196" providerId="LiveId" clId="{94DB91A2-11BC-40DD-AB8E-585B54BA4F07}" dt="2018-06-27T20:47:14.261" v="16" actId="20577"/>
          <ac:spMkLst>
            <pc:docMk/>
            <pc:sldMk cId="2152588321" sldId="259"/>
            <ac:spMk id="4" creationId="{77F837B3-BBD6-4701-B2F3-E944BB28C9AF}"/>
          </ac:spMkLst>
        </pc:spChg>
        <pc:spChg chg="mod">
          <ac:chgData name="Rachel Case" userId="b904b20f2f748196" providerId="LiveId" clId="{94DB91A2-11BC-40DD-AB8E-585B54BA4F07}" dt="2018-06-27T20:46:47.719" v="6" actId="20577"/>
          <ac:spMkLst>
            <pc:docMk/>
            <pc:sldMk cId="2152588321" sldId="259"/>
            <ac:spMk id="7" creationId="{07230424-C882-417C-8A43-DB6B617D2ADE}"/>
          </ac:spMkLst>
        </pc:spChg>
      </pc:sldChg>
      <pc:sldChg chg="modSp">
        <pc:chgData name="Rachel Case" userId="b904b20f2f748196" providerId="LiveId" clId="{94DB91A2-11BC-40DD-AB8E-585B54BA4F07}" dt="2018-06-27T20:53:22.026" v="33" actId="5793"/>
        <pc:sldMkLst>
          <pc:docMk/>
          <pc:sldMk cId="3516155397" sldId="261"/>
        </pc:sldMkLst>
        <pc:spChg chg="mod">
          <ac:chgData name="Rachel Case" userId="b904b20f2f748196" providerId="LiveId" clId="{94DB91A2-11BC-40DD-AB8E-585B54BA4F07}" dt="2018-06-27T20:53:22.026" v="33" actId="5793"/>
          <ac:spMkLst>
            <pc:docMk/>
            <pc:sldMk cId="3516155397" sldId="261"/>
            <ac:spMk id="3" creationId="{82E6B7BB-C54C-4C39-B9DB-799F7244BDF9}"/>
          </ac:spMkLst>
        </pc:spChg>
      </pc:sldChg>
      <pc:sldChg chg="modSp">
        <pc:chgData name="Rachel Case" userId="b904b20f2f748196" providerId="LiveId" clId="{94DB91A2-11BC-40DD-AB8E-585B54BA4F07}" dt="2018-06-27T20:49:43.284" v="30" actId="20577"/>
        <pc:sldMkLst>
          <pc:docMk/>
          <pc:sldMk cId="3999076647" sldId="263"/>
        </pc:sldMkLst>
        <pc:spChg chg="mod">
          <ac:chgData name="Rachel Case" userId="b904b20f2f748196" providerId="LiveId" clId="{94DB91A2-11BC-40DD-AB8E-585B54BA4F07}" dt="2018-06-27T20:49:43.284" v="30" actId="20577"/>
          <ac:spMkLst>
            <pc:docMk/>
            <pc:sldMk cId="3999076647" sldId="263"/>
            <ac:spMk id="3" creationId="{3AB810AB-1864-44C4-8F48-AEDECC021E9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059D7-D18A-484F-B561-C06CE7770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ED779-44DF-49AD-9178-71257B4E9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2BFA4-468F-4F6F-9B2D-827CB6537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820A-392E-4256-9968-957B827BF08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F490B-7654-494F-BBB4-BECF678A2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DC2C8-CD55-4A79-9235-347AB0A4A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AEEC-C864-4674-A0A9-1E183097D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9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25C97-0061-4849-A019-238ABC560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78A09B-2F4F-4E22-AB0C-6B91FBD08F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9C7CF-341F-4F3A-A10A-A56EED7FC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820A-392E-4256-9968-957B827BF08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88523-A718-4717-B664-B3FDF6F90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8D4DC-FC6D-4A1B-B5CB-39A5D014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AEEC-C864-4674-A0A9-1E183097D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DB9CB5-E528-49B6-9CED-5FC96F4B24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44D577-004A-4EBA-A56C-5C9F5E88F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6389C-748D-44B1-A6BB-4FFE56E67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820A-392E-4256-9968-957B827BF08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7E180-B849-4727-B708-328891A7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9D3FC-C138-4E1D-B7DA-0ABD36F20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AEEC-C864-4674-A0A9-1E183097D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1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3E84E-932C-466B-95CA-15FBA750C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3878C-2053-4BC9-8C60-684556A85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A1295-2E4A-48F6-8F9B-1E94DC27F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820A-392E-4256-9968-957B827BF08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8FFEE-8626-46E6-A54F-515EB7BD5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ECD7C-C6E2-4EA3-A504-7625D671D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AEEC-C864-4674-A0A9-1E183097D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7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3AB74-E32C-45C6-8736-353D5CFD0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02DC7-FA26-43F4-BDD1-1ECE75A45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FDAB4-3BE3-4ABB-9D8C-2B377F7FD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820A-392E-4256-9968-957B827BF08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E762B-C3A9-4CCB-A25D-4AEF35F7F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FAD7B-7B1A-4361-A9AA-270CB79AA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AEEC-C864-4674-A0A9-1E183097D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6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2AC73-AC72-4F2D-AE39-EB28C51DD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39540-D484-419B-81B1-C623D476E7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A3A20-6625-4314-B31C-1E30DE48C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8757C-4AA6-4DA5-8CCA-16B4BA50E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820A-392E-4256-9968-957B827BF08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385E1-9470-4787-AD41-137C98127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2B520-AEA0-4761-B8C1-3FF3388BE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AEEC-C864-4674-A0A9-1E183097D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2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99EC-A191-4E39-8914-E1D6A1DCB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B9C2D-2E61-4F27-8B6B-0150C881F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87B5FA-7887-4289-9740-677D9C7DC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E5087B-856A-4BA0-8388-F3B7192D0D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46D002-24E8-403C-9EC3-DBE24F3E53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35FB1D-981C-4C8A-AEE0-9D6A09D47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820A-392E-4256-9968-957B827BF08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BC6D53-8A90-4517-9EBD-499D68DAF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BD4BAA-4FC8-4547-854E-0532B5D2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AEEC-C864-4674-A0A9-1E183097D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8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D534E-FB5C-4413-B0B2-C716B9A6C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469126-AFA6-4B6C-9FB8-C58DD34AF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820A-392E-4256-9968-957B827BF08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432AC-3356-4D6C-9FC1-420E44D8B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84A5F8-297D-411B-8288-DB212A634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AEEC-C864-4674-A0A9-1E183097D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5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C08CD2-6D97-417B-AC9B-B0FFD4EB1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820A-392E-4256-9968-957B827BF08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1771CF-AE6F-4888-8F44-0510B98A3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6EC20-3203-41A3-90A6-65B7D6DE9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AEEC-C864-4674-A0A9-1E183097D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2ABE0-3B2A-435E-823E-A95022A68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C9AC4-E3E9-4F52-94E9-34606B956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408785-CB0A-4A72-95EB-B1110B3D3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DC900-ED8D-4B50-AA6E-DC8DD1BA3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820A-392E-4256-9968-957B827BF08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A176F-746C-4930-8EA1-2A9C3818C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A6EBE-706C-49B2-B91C-A0E385C5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AEEC-C864-4674-A0A9-1E183097D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13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8EB15-FF0A-4ECA-B378-BCDFAC153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EBAE95-CA6A-4F76-8BA0-B33AE5DF9A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2F4C7-A4FE-41F0-B3C5-0122838FA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6A40B-2FCA-4748-8E86-245E6A9A1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820A-392E-4256-9968-957B827BF08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3A806-29CC-437B-9F8A-4861FF69A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AE568-0F40-4D43-AB6E-D37029EC4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AEEC-C864-4674-A0A9-1E183097D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63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8D3284-83DD-482F-8FC4-94712D8D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FB208-EF0D-4188-A200-8BDD82F5D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43772-E279-4DA3-B5F4-1CE0CEA1F6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9820A-392E-4256-9968-957B827BF08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3E35C-65BD-48D2-904D-9E3C4E63B4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5AF21-DF5F-43F8-B21E-005E5D461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1AEEC-C864-4674-A0A9-1E183097D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6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4EFB8-F56A-4E40-A3B4-E4F73C3FE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30" y="5091762"/>
            <a:ext cx="8134800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 sz="4200" dirty="0"/>
              <a:t>Spatterdock and Lake Allen</a:t>
            </a:r>
            <a:br>
              <a:rPr lang="en-US" sz="4200" dirty="0"/>
            </a:br>
            <a:r>
              <a:rPr lang="en-US" sz="4200" dirty="0"/>
              <a:t>Patuxent Research Refuge</a:t>
            </a:r>
          </a:p>
        </p:txBody>
      </p:sp>
      <p:pic>
        <p:nvPicPr>
          <p:cNvPr id="5" name="Picture 4" descr="A river running through a field&#10;&#10;Description generated with very high confidence">
            <a:extLst>
              <a:ext uri="{FF2B5EF4-FFF2-40B4-BE49-F238E27FC236}">
                <a16:creationId xmlns:a16="http://schemas.microsoft.com/office/drawing/2014/main" id="{F69413C7-8F33-458F-B943-6C93EDE993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>
          <a:xfrm>
            <a:off x="-3983" y="13262"/>
            <a:ext cx="12192000" cy="4571990"/>
          </a:xfrm>
          <a:prstGeom prst="rect">
            <a:avLst/>
          </a:prstGeom>
        </p:spPr>
      </p:pic>
      <p:cxnSp>
        <p:nvCxnSpPr>
          <p:cNvPr id="14" name="Straight Connector 9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2FE6510-11DE-4620-B83E-782887BE0334}"/>
              </a:ext>
            </a:extLst>
          </p:cNvPr>
          <p:cNvSpPr txBox="1"/>
          <p:nvPr/>
        </p:nvSpPr>
        <p:spPr>
          <a:xfrm>
            <a:off x="8772941" y="5809174"/>
            <a:ext cx="238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By Rachel Case</a:t>
            </a:r>
          </a:p>
        </p:txBody>
      </p:sp>
    </p:spTree>
    <p:extLst>
      <p:ext uri="{BB962C8B-B14F-4D97-AF65-F5344CB8AC3E}">
        <p14:creationId xmlns:p14="http://schemas.microsoft.com/office/powerpoint/2010/main" val="3700520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0F7262-FBD0-4D12-A324-884417946398}"/>
              </a:ext>
            </a:extLst>
          </p:cNvPr>
          <p:cNvSpPr txBox="1"/>
          <p:nvPr/>
        </p:nvSpPr>
        <p:spPr>
          <a:xfrm>
            <a:off x="278295" y="238539"/>
            <a:ext cx="57116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The System</a:t>
            </a:r>
          </a:p>
          <a:p>
            <a:pPr algn="ctr"/>
            <a:r>
              <a:rPr lang="en-US" sz="2400" b="1" dirty="0"/>
              <a:t>Lake Allen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The Challenge</a:t>
            </a:r>
          </a:p>
          <a:p>
            <a:pPr algn="ctr"/>
            <a:r>
              <a:rPr lang="en-US" sz="2400" b="1" dirty="0"/>
              <a:t>Overgrowth of Aquatic Plant, the Spatterdock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Stakeholders</a:t>
            </a:r>
          </a:p>
          <a:p>
            <a:pPr algn="ctr"/>
            <a:r>
              <a:rPr lang="en-US" sz="2400" b="1" dirty="0"/>
              <a:t>Fish and Wildlife, Local Fisherman/Community 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Goal</a:t>
            </a:r>
          </a:p>
          <a:p>
            <a:pPr algn="ctr"/>
            <a:r>
              <a:rPr lang="en-US" sz="2400" b="1" i="1" dirty="0"/>
              <a:t>To find balance between the biological needs of Lake Allen and the fishing needs of community</a:t>
            </a:r>
          </a:p>
        </p:txBody>
      </p:sp>
      <p:pic>
        <p:nvPicPr>
          <p:cNvPr id="6" name="Picture 5" descr="A flock of seagulls standing next to a body of water&#10;&#10;Description generated with high confidence">
            <a:extLst>
              <a:ext uri="{FF2B5EF4-FFF2-40B4-BE49-F238E27FC236}">
                <a16:creationId xmlns:a16="http://schemas.microsoft.com/office/drawing/2014/main" id="{5664434A-87EA-4B24-84AD-6F18D6D50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696" y="699858"/>
            <a:ext cx="4809520" cy="520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8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A8FD0A-6529-45EB-A7E9-7D22AE92EB2A}"/>
              </a:ext>
            </a:extLst>
          </p:cNvPr>
          <p:cNvSpPr txBox="1"/>
          <p:nvPr/>
        </p:nvSpPr>
        <p:spPr>
          <a:xfrm>
            <a:off x="1722784" y="251461"/>
            <a:ext cx="3233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Introduction</a:t>
            </a:r>
            <a:r>
              <a:rPr lang="en-US" sz="2400" dirty="0"/>
              <a:t>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41F185-1F3E-423C-BC3B-3367ADF581C0}"/>
              </a:ext>
            </a:extLst>
          </p:cNvPr>
          <p:cNvSpPr txBox="1"/>
          <p:nvPr/>
        </p:nvSpPr>
        <p:spPr>
          <a:xfrm>
            <a:off x="304800" y="1124707"/>
            <a:ext cx="659958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Refuge Established in 1936 By Franklin Roosevelt</a:t>
            </a:r>
          </a:p>
          <a:p>
            <a:pPr marL="800100" lvl="1" indent="-342900">
              <a:buSzPct val="70000"/>
              <a:buFont typeface="Courier New" panose="02070309020205020404" pitchFamily="49" charset="0"/>
              <a:buChar char="o"/>
            </a:pPr>
            <a:r>
              <a:rPr lang="en-US" sz="2000" dirty="0"/>
              <a:t>Long drought of 1930’s and human wetland drainage devastated N.A. Waterfowl population</a:t>
            </a:r>
          </a:p>
          <a:p>
            <a:pPr marL="800100" lvl="1" indent="-342900">
              <a:buSzPct val="70000"/>
              <a:buFont typeface="Courier New" panose="02070309020205020404" pitchFamily="49" charset="0"/>
              <a:buChar char="o"/>
            </a:pPr>
            <a:r>
              <a:rPr lang="en-US" sz="2000" dirty="0"/>
              <a:t>Warn out farm lands were converted to habitats for research: forest, fields, meadows</a:t>
            </a:r>
          </a:p>
          <a:p>
            <a:pPr marL="742950" lvl="1" indent="-285750">
              <a:buSzPct val="70000"/>
              <a:buFont typeface="Courier New" panose="02070309020205020404" pitchFamily="49" charset="0"/>
              <a:buChar char="o"/>
            </a:pPr>
            <a:r>
              <a:rPr lang="en-US" sz="2000" dirty="0"/>
              <a:t>Primary purpose is wildlife research</a:t>
            </a:r>
          </a:p>
          <a:p>
            <a:pPr marL="742950" lvl="1" indent="-285750">
              <a:buSzPct val="70000"/>
              <a:buFont typeface="Courier New" panose="02070309020205020404" pitchFamily="49" charset="0"/>
              <a:buChar char="o"/>
            </a:pPr>
            <a:r>
              <a:rPr lang="en-US" sz="2000" dirty="0"/>
              <a:t>Currently, 12,841 acres, split into 3 sections: North Tract, Central Tract, and South Tract </a:t>
            </a:r>
            <a:r>
              <a:rPr lang="en-US" sz="2000" b="1" dirty="0"/>
              <a:t>	</a:t>
            </a:r>
          </a:p>
          <a:p>
            <a:pPr lvl="1">
              <a:buSzPct val="70000"/>
            </a:pPr>
            <a:endParaRPr lang="en-US" sz="2000" b="1" dirty="0"/>
          </a:p>
          <a:p>
            <a:r>
              <a:rPr lang="en-US" sz="2400" b="1" dirty="0"/>
              <a:t>Lake Allen</a:t>
            </a:r>
          </a:p>
          <a:p>
            <a:pPr marL="742950" lvl="1" indent="-285750">
              <a:buSzPct val="70000"/>
              <a:buFont typeface="Courier New" panose="02070309020205020404" pitchFamily="49" charset="0"/>
              <a:buChar char="o"/>
            </a:pPr>
            <a:r>
              <a:rPr lang="en-US" sz="2000" dirty="0"/>
              <a:t>Located in the North Tract: hunting, fishing, wildlife observations, and trails</a:t>
            </a:r>
          </a:p>
          <a:p>
            <a:pPr marL="742950" lvl="1" indent="-285750">
              <a:buSzPct val="70000"/>
              <a:buFont typeface="Courier New" panose="02070309020205020404" pitchFamily="49" charset="0"/>
              <a:buChar char="o"/>
            </a:pPr>
            <a:r>
              <a:rPr lang="en-US" sz="2000" dirty="0"/>
              <a:t>Fort Meade</a:t>
            </a:r>
          </a:p>
          <a:p>
            <a:pPr marL="742950" lvl="1" indent="-285750">
              <a:buSzPct val="70000"/>
              <a:buFont typeface="Courier New" panose="02070309020205020404" pitchFamily="49" charset="0"/>
              <a:buChar char="o"/>
            </a:pPr>
            <a:r>
              <a:rPr lang="en-US" sz="2000" dirty="0"/>
              <a:t>Habitat for many species inhabiting refuge </a:t>
            </a:r>
          </a:p>
          <a:p>
            <a:pPr marL="742950" lvl="1" indent="-285750">
              <a:buSzPct val="70000"/>
              <a:buFont typeface="Courier New" panose="02070309020205020404" pitchFamily="49" charset="0"/>
              <a:buChar char="o"/>
            </a:pPr>
            <a:r>
              <a:rPr lang="en-US" sz="2000" dirty="0"/>
              <a:t>Open for fishing</a:t>
            </a:r>
          </a:p>
          <a:p>
            <a:pPr marL="742950" lvl="1" indent="-285750">
              <a:buSzPct val="70000"/>
              <a:buFont typeface="Courier New" panose="02070309020205020404" pitchFamily="49" charset="0"/>
              <a:buChar char="o"/>
            </a:pPr>
            <a:r>
              <a:rPr lang="en-US" sz="2000" dirty="0"/>
              <a:t>Overgrowth of spatterdock </a:t>
            </a:r>
          </a:p>
          <a:p>
            <a:pPr lvl="1">
              <a:buSzPct val="70000"/>
            </a:pPr>
            <a:endParaRPr lang="en-US" dirty="0"/>
          </a:p>
          <a:p>
            <a:pPr marL="742950" lvl="1" indent="-285750">
              <a:buSzPct val="70000"/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5" name="Picture 4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3637CB69-F1D6-40F2-A524-13462551F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382" y="861468"/>
            <a:ext cx="4943061" cy="557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135FCE-BBEB-4B84-860C-DB07959912F6}"/>
              </a:ext>
            </a:extLst>
          </p:cNvPr>
          <p:cNvSpPr txBox="1"/>
          <p:nvPr/>
        </p:nvSpPr>
        <p:spPr>
          <a:xfrm>
            <a:off x="3653440" y="291548"/>
            <a:ext cx="48851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Threats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To Lake Allen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AB245F-663F-4D14-A953-6A5B9001C5B0}"/>
              </a:ext>
            </a:extLst>
          </p:cNvPr>
          <p:cNvSpPr txBox="1"/>
          <p:nvPr/>
        </p:nvSpPr>
        <p:spPr>
          <a:xfrm>
            <a:off x="477079" y="1057251"/>
            <a:ext cx="608274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Spatterdock</a:t>
            </a:r>
            <a:r>
              <a:rPr lang="en-US" sz="2400" dirty="0"/>
              <a:t>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/>
              <a:t>Dense overgrowth, over 25% of surface area, could interfere with aquatic life and recreation (Virginia Tech, 2009)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/>
              <a:t> Reduces light penetration, causes oxygen depletion, kills aquatic life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/>
              <a:t>Aquatic life acts as indicator species for lake health</a:t>
            </a:r>
          </a:p>
          <a:p>
            <a:pPr lvl="1"/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F837B3-BBD6-4701-B2F3-E944BB28C9AF}"/>
              </a:ext>
            </a:extLst>
          </p:cNvPr>
          <p:cNvSpPr txBox="1"/>
          <p:nvPr/>
        </p:nvSpPr>
        <p:spPr>
          <a:xfrm>
            <a:off x="477081" y="3673352"/>
            <a:ext cx="608274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Runoff</a:t>
            </a:r>
            <a:r>
              <a:rPr lang="en-US" sz="2400" dirty="0"/>
              <a:t>, </a:t>
            </a:r>
            <a:r>
              <a:rPr lang="en-US" dirty="0"/>
              <a:t>nutrient source to the spatterdock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Human related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Limited water quality and/or impaired biota: The Patuxent River, The Little Patuxent, Midway Branch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Past land use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Waterfowl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Fecal waste could be significant nutrient contributor (up to 30 species on refuge)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/>
          </a:p>
        </p:txBody>
      </p:sp>
      <p:pic>
        <p:nvPicPr>
          <p:cNvPr id="6" name="Picture 5" descr="A picture containing table, grass, plate, pond&#10;&#10;Description generated with very high confidence">
            <a:extLst>
              <a:ext uri="{FF2B5EF4-FFF2-40B4-BE49-F238E27FC236}">
                <a16:creationId xmlns:a16="http://schemas.microsoft.com/office/drawing/2014/main" id="{D56F50BF-258B-49C5-AFBF-7C11A1F73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1242781"/>
            <a:ext cx="3982278" cy="26161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230424-C882-417C-8A43-DB6B617D2ADE}"/>
              </a:ext>
            </a:extLst>
          </p:cNvPr>
          <p:cNvSpPr txBox="1"/>
          <p:nvPr/>
        </p:nvSpPr>
        <p:spPr>
          <a:xfrm>
            <a:off x="7606747" y="4750570"/>
            <a:ext cx="3538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Soil Erosion</a:t>
            </a:r>
            <a:endParaRPr lang="en-US" sz="2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Transporter of fertilizer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Decreases water depth</a:t>
            </a:r>
          </a:p>
        </p:txBody>
      </p:sp>
    </p:spTree>
    <p:extLst>
      <p:ext uri="{BB962C8B-B14F-4D97-AF65-F5344CB8AC3E}">
        <p14:creationId xmlns:p14="http://schemas.microsoft.com/office/powerpoint/2010/main" val="2152588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EE86BE-8D65-437D-B0A9-A73F134CDFF4}"/>
              </a:ext>
            </a:extLst>
          </p:cNvPr>
          <p:cNvSpPr txBox="1"/>
          <p:nvPr/>
        </p:nvSpPr>
        <p:spPr>
          <a:xfrm>
            <a:off x="3061252" y="371060"/>
            <a:ext cx="6069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What is Threatened?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5B8A66-51DE-4E0F-BD1B-343AC0EBC144}"/>
              </a:ext>
            </a:extLst>
          </p:cNvPr>
          <p:cNvSpPr txBox="1"/>
          <p:nvPr/>
        </p:nvSpPr>
        <p:spPr>
          <a:xfrm>
            <a:off x="775253" y="1030672"/>
            <a:ext cx="532074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Lake Allen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Shallow lake, 11 ft (Fish and Wildlife Service, 2012)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Spatterdock grows best in 1–3.3 ft (Rutgers, 2018)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Located in Patuxent, one of the most densely populated areas in MD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Surrounded by agriculture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Patuxent Basin, watershed of 957 square miles. Vulnerable to rapid population growth</a:t>
            </a:r>
          </a:p>
          <a:p>
            <a:pPr lvl="1"/>
            <a:endParaRPr lang="en-US" sz="2000" dirty="0"/>
          </a:p>
          <a:p>
            <a:endParaRPr lang="en-US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DCD98-0C1A-43F8-A410-B0DF823D5316}"/>
              </a:ext>
            </a:extLst>
          </p:cNvPr>
          <p:cNvSpPr txBox="1"/>
          <p:nvPr/>
        </p:nvSpPr>
        <p:spPr>
          <a:xfrm>
            <a:off x="775253" y="4829605"/>
            <a:ext cx="501594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Fish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/>
              <a:t>Vulnerable to reduction in oxygen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/>
              <a:t>Vulnerable to alterations in lake habitat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6" name="Picture 5" descr="A picture containing water, outdoor, alga&#10;&#10;Description generated with very high confidence">
            <a:extLst>
              <a:ext uri="{FF2B5EF4-FFF2-40B4-BE49-F238E27FC236}">
                <a16:creationId xmlns:a16="http://schemas.microsoft.com/office/drawing/2014/main" id="{F9B303EE-7AC7-4895-B474-218D65C33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747" y="1540972"/>
            <a:ext cx="4572000" cy="407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02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E6B7BB-C54C-4C39-B9DB-799F7244BDF9}"/>
              </a:ext>
            </a:extLst>
          </p:cNvPr>
          <p:cNvSpPr txBox="1"/>
          <p:nvPr/>
        </p:nvSpPr>
        <p:spPr>
          <a:xfrm>
            <a:off x="322670" y="120888"/>
            <a:ext cx="659496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Foresight</a:t>
            </a:r>
          </a:p>
          <a:p>
            <a:pPr algn="ctr"/>
            <a:r>
              <a:rPr lang="en-US" sz="2400" b="1" dirty="0"/>
              <a:t>Population Trends in Patuxent Basin</a:t>
            </a:r>
          </a:p>
          <a:p>
            <a:pPr algn="ctr"/>
            <a:endParaRPr lang="en-US" sz="2400" b="1" dirty="0"/>
          </a:p>
          <a:p>
            <a:r>
              <a:rPr lang="en-US" sz="2000" b="1" dirty="0"/>
              <a:t>Historical Trend Scenario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725,000, 2010 to 940,000, 2050 (Fischbach et al., 2015)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Business as usual</a:t>
            </a:r>
          </a:p>
          <a:p>
            <a:r>
              <a:rPr lang="en-US" sz="2000" b="1" dirty="0"/>
              <a:t>Low Growth Scenario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773,000 by 2050 because Maryland is relatively close to the coast (Fischbach et al., 2015)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Given the correct policies and alterations to lake depth, possibility of controlling spatterdock</a:t>
            </a:r>
          </a:p>
          <a:p>
            <a:r>
              <a:rPr lang="en-US" sz="2000" b="1" dirty="0"/>
              <a:t>High Growth Scenario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1.31 million by 2050 (Fischbach et al., 2015)</a:t>
            </a:r>
            <a:endParaRPr lang="en-US" sz="2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Could be a recipe for disaster based on soil erosion</a:t>
            </a:r>
          </a:p>
          <a:p>
            <a:pPr lvl="1"/>
            <a:endParaRPr lang="en-US" sz="2000" dirty="0"/>
          </a:p>
          <a:p>
            <a:pPr algn="ctr"/>
            <a:r>
              <a:rPr lang="en-US" sz="2400" b="1" dirty="0"/>
              <a:t>Stormwater runoff depends heavily on population growth and precipitation</a:t>
            </a:r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A940EF9-C967-4A0A-AB2A-37B5C9DFA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68" y="242460"/>
            <a:ext cx="4779418" cy="2676535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280EC3D0-2B37-42DB-A9A8-1E5D47A69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368" y="3330870"/>
            <a:ext cx="4779418" cy="27944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F78399-64B0-47D8-943F-A466C735AC1E}"/>
              </a:ext>
            </a:extLst>
          </p:cNvPr>
          <p:cNvSpPr txBox="1"/>
          <p:nvPr/>
        </p:nvSpPr>
        <p:spPr>
          <a:xfrm>
            <a:off x="8299193" y="6290451"/>
            <a:ext cx="2049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(Fischbach et al., 2015)</a:t>
            </a:r>
          </a:p>
        </p:txBody>
      </p:sp>
    </p:spTree>
    <p:extLst>
      <p:ext uri="{BB962C8B-B14F-4D97-AF65-F5344CB8AC3E}">
        <p14:creationId xmlns:p14="http://schemas.microsoft.com/office/powerpoint/2010/main" val="351615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25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849CC1-2BD5-4560-B507-00A332EAD8CE}"/>
              </a:ext>
            </a:extLst>
          </p:cNvPr>
          <p:cNvSpPr txBox="1"/>
          <p:nvPr/>
        </p:nvSpPr>
        <p:spPr>
          <a:xfrm>
            <a:off x="3551582" y="185530"/>
            <a:ext cx="5088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Decision Making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E8A646-806A-45A5-94A6-DCBAE17B69AF}"/>
              </a:ext>
            </a:extLst>
          </p:cNvPr>
          <p:cNvSpPr txBox="1"/>
          <p:nvPr/>
        </p:nvSpPr>
        <p:spPr>
          <a:xfrm>
            <a:off x="675860" y="954971"/>
            <a:ext cx="542013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Brad Knudsen</a:t>
            </a:r>
          </a:p>
          <a:p>
            <a:r>
              <a:rPr lang="en-US" sz="2000" dirty="0"/>
              <a:t>Wildlife Refuge Manager/Project Leader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Strives to achieve balance between wildlife needs and the needs of the 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Promote any recommendations</a:t>
            </a:r>
          </a:p>
          <a:p>
            <a:endParaRPr lang="en-US" sz="2000" dirty="0"/>
          </a:p>
        </p:txBody>
      </p:sp>
      <p:pic>
        <p:nvPicPr>
          <p:cNvPr id="6" name="Picture 5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F0149871-A83C-4C80-8C90-978DEFFBA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639" y="954971"/>
            <a:ext cx="4762500" cy="53133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940A55-4111-4F3C-B929-A3FF7F061761}"/>
              </a:ext>
            </a:extLst>
          </p:cNvPr>
          <p:cNvSpPr txBox="1"/>
          <p:nvPr/>
        </p:nvSpPr>
        <p:spPr>
          <a:xfrm>
            <a:off x="675861" y="3127797"/>
            <a:ext cx="523424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Regulatory Framework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Develop a better understanding of the policies that govern Patuxent Basin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Who controls the input of water to Lake Allen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Who controls the output of water from Lake Allen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Who controls water quality outside acquisition boundary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A4816-042E-4EDA-9434-BEE8FB748C5D}"/>
              </a:ext>
            </a:extLst>
          </p:cNvPr>
          <p:cNvSpPr txBox="1"/>
          <p:nvPr/>
        </p:nvSpPr>
        <p:spPr>
          <a:xfrm>
            <a:off x="8136835" y="6364693"/>
            <a:ext cx="2610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(Fish and Wildlife Service, 2012)</a:t>
            </a:r>
          </a:p>
        </p:txBody>
      </p:sp>
    </p:spTree>
    <p:extLst>
      <p:ext uri="{BB962C8B-B14F-4D97-AF65-F5344CB8AC3E}">
        <p14:creationId xmlns:p14="http://schemas.microsoft.com/office/powerpoint/2010/main" val="1489045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D2AA8C-6880-4779-AAC0-E9AFE9F61A15}"/>
              </a:ext>
            </a:extLst>
          </p:cNvPr>
          <p:cNvSpPr txBox="1"/>
          <p:nvPr/>
        </p:nvSpPr>
        <p:spPr>
          <a:xfrm>
            <a:off x="4545495" y="251790"/>
            <a:ext cx="2849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Options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B810AB-1864-44C4-8F48-AEDECC021E9E}"/>
              </a:ext>
            </a:extLst>
          </p:cNvPr>
          <p:cNvSpPr txBox="1"/>
          <p:nvPr/>
        </p:nvSpPr>
        <p:spPr>
          <a:xfrm>
            <a:off x="881270" y="1166842"/>
            <a:ext cx="104294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Stock and Flow Model</a:t>
            </a:r>
            <a:endParaRPr lang="en-US" sz="2000" b="1" dirty="0"/>
          </a:p>
          <a:p>
            <a:pPr algn="ctr"/>
            <a:r>
              <a:rPr lang="en-US" sz="2400" dirty="0"/>
              <a:t>Use a systems thinking approach by developing stocks, variables, and flows for the system</a:t>
            </a:r>
          </a:p>
          <a:p>
            <a:pPr algn="ctr"/>
            <a:endParaRPr lang="en-US" sz="2400" dirty="0"/>
          </a:p>
          <a:p>
            <a:r>
              <a:rPr lang="en-US" sz="2400" b="1" dirty="0"/>
              <a:t>Work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Gather data on stream flow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Preform test that indicate nutrient concentrations for both soil and 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Work closely </a:t>
            </a:r>
            <a:r>
              <a:rPr lang="en-US" sz="2400"/>
              <a:t>with biologist </a:t>
            </a:r>
            <a:r>
              <a:rPr lang="en-US" sz="2400" dirty="0"/>
              <a:t>on site to better understand biological communities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Gather data on the ecological make up of Lake Allen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Develop better foresight for the future of Lake Allen based on a variety of climate change scenarios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Provide recommendations </a:t>
            </a:r>
          </a:p>
        </p:txBody>
      </p:sp>
    </p:spTree>
    <p:extLst>
      <p:ext uri="{BB962C8B-B14F-4D97-AF65-F5344CB8AC3E}">
        <p14:creationId xmlns:p14="http://schemas.microsoft.com/office/powerpoint/2010/main" val="3999076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16022</TotalTime>
  <Words>537</Words>
  <Application>Microsoft Office PowerPoint</Application>
  <PresentationFormat>Widescreen</PresentationFormat>
  <Paragraphs>87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Office Theme</vt:lpstr>
      <vt:lpstr>Spatterdock and Lake Allen Patuxent Research Refuge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Excess Vegetation and Overgrowth in Lake Allen</dc:title>
  <dc:creator>Rachel Case</dc:creator>
  <cp:lastModifiedBy>Rachel Case</cp:lastModifiedBy>
  <cp:revision>19</cp:revision>
  <dcterms:created xsi:type="dcterms:W3CDTF">2018-06-22T15:22:29Z</dcterms:created>
  <dcterms:modified xsi:type="dcterms:W3CDTF">2018-07-25T23:14:19Z</dcterms:modified>
</cp:coreProperties>
</file>