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2" autoAdjust="0"/>
    <p:restoredTop sz="94660"/>
  </p:normalViewPr>
  <p:slideViewPr>
    <p:cSldViewPr snapToGrid="0">
      <p:cViewPr>
        <p:scale>
          <a:sx n="71" d="100"/>
          <a:sy n="71" d="100"/>
        </p:scale>
        <p:origin x="456"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786D86C-4967-4AD6-B1A7-C6D9220E2EB5}" type="datetimeFigureOut">
              <a:rPr lang="en-US" smtClean="0"/>
              <a:t>9/8/2018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DBDDAA5-4EC5-4090-BEB1-3E2D53FBF16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77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6D86C-4967-4AD6-B1A7-C6D9220E2EB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268855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6D86C-4967-4AD6-B1A7-C6D9220E2EB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188806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6D86C-4967-4AD6-B1A7-C6D9220E2EB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271868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6D86C-4967-4AD6-B1A7-C6D9220E2EB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DAA5-4EC5-4090-BEB1-3E2D53FBF16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86D86C-4967-4AD6-B1A7-C6D9220E2EB5}"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136816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86D86C-4967-4AD6-B1A7-C6D9220E2EB5}"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21283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86D86C-4967-4AD6-B1A7-C6D9220E2EB5}"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173743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6D86C-4967-4AD6-B1A7-C6D9220E2EB5}"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44111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6D86C-4967-4AD6-B1A7-C6D9220E2EB5}"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361656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6D86C-4967-4AD6-B1A7-C6D9220E2EB5}"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DDAA5-4EC5-4090-BEB1-3E2D53FBF161}" type="slidenum">
              <a:rPr lang="en-US" smtClean="0"/>
              <a:t>‹#›</a:t>
            </a:fld>
            <a:endParaRPr lang="en-US"/>
          </a:p>
        </p:txBody>
      </p:sp>
    </p:spTree>
    <p:extLst>
      <p:ext uri="{BB962C8B-B14F-4D97-AF65-F5344CB8AC3E}">
        <p14:creationId xmlns:p14="http://schemas.microsoft.com/office/powerpoint/2010/main" val="262190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786D86C-4967-4AD6-B1A7-C6D9220E2EB5}" type="datetimeFigureOut">
              <a:rPr lang="en-US" smtClean="0"/>
              <a:t>9/8/2018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DBDDAA5-4EC5-4090-BEB1-3E2D53FBF161}" type="slidenum">
              <a:rPr lang="en-US" smtClean="0"/>
              <a:t>‹#›</a:t>
            </a:fld>
            <a:endParaRPr lang="en-US"/>
          </a:p>
        </p:txBody>
      </p:sp>
    </p:spTree>
    <p:extLst>
      <p:ext uri="{BB962C8B-B14F-4D97-AF65-F5344CB8AC3E}">
        <p14:creationId xmlns:p14="http://schemas.microsoft.com/office/powerpoint/2010/main" val="3014547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ature.mdc.mo.gov/discover-nature/field-guide/red-eared-slid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685" y="182661"/>
            <a:ext cx="11748052" cy="2310073"/>
          </a:xfrm>
        </p:spPr>
        <p:txBody>
          <a:bodyPr>
            <a:normAutofit/>
          </a:bodyPr>
          <a:lstStyle/>
          <a:p>
            <a:r>
              <a:rPr lang="en-US" sz="5300" dirty="0">
                <a:latin typeface="Times New Roman" panose="02020603050405020304" pitchFamily="18" charset="0"/>
                <a:cs typeface="Times New Roman" panose="02020603050405020304" pitchFamily="18" charset="0"/>
              </a:rPr>
              <a:t>Current and Potential Climate </a:t>
            </a:r>
            <a:r>
              <a:rPr lang="en-US" sz="4900" dirty="0">
                <a:latin typeface="Times New Roman" panose="02020603050405020304" pitchFamily="18" charset="0"/>
                <a:cs typeface="Times New Roman" panose="02020603050405020304" pitchFamily="18" charset="0"/>
              </a:rPr>
              <a:t>Change Impacts at First Landing State Park</a:t>
            </a:r>
          </a:p>
        </p:txBody>
      </p:sp>
      <p:sp>
        <p:nvSpPr>
          <p:cNvPr id="3" name="Subtitle 2"/>
          <p:cNvSpPr>
            <a:spLocks noGrp="1"/>
          </p:cNvSpPr>
          <p:nvPr>
            <p:ph type="subTitle" idx="1"/>
          </p:nvPr>
        </p:nvSpPr>
        <p:spPr>
          <a:xfrm>
            <a:off x="0" y="2756452"/>
            <a:ext cx="8767860" cy="1388165"/>
          </a:xfrm>
        </p:spPr>
        <p:txBody>
          <a:bodyPr/>
          <a:lstStyle/>
          <a:p>
            <a:r>
              <a:rPr lang="en-US" dirty="0" smtClean="0">
                <a:latin typeface="Times New Roman" panose="02020603050405020304" pitchFamily="18" charset="0"/>
                <a:cs typeface="Times New Roman" panose="02020603050405020304" pitchFamily="18" charset="0"/>
              </a:rPr>
              <a:t>Chase Garrison</a:t>
            </a:r>
          </a:p>
          <a:p>
            <a:r>
              <a:rPr lang="en-US" dirty="0" smtClean="0">
                <a:latin typeface="Times New Roman" panose="02020603050405020304" pitchFamily="18" charset="0"/>
                <a:cs typeface="Times New Roman" panose="02020603050405020304" pitchFamily="18" charset="0"/>
              </a:rPr>
              <a:t>Old Dominion University</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933537" y="2756452"/>
            <a:ext cx="4467417" cy="3350563"/>
          </a:xfrm>
          <a:prstGeom prst="rect">
            <a:avLst/>
          </a:prstGeom>
        </p:spPr>
      </p:pic>
    </p:spTree>
    <p:extLst>
      <p:ext uri="{BB962C8B-B14F-4D97-AF65-F5344CB8AC3E}">
        <p14:creationId xmlns:p14="http://schemas.microsoft.com/office/powerpoint/2010/main" val="202155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50" y="227463"/>
            <a:ext cx="11735937"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Recommendations </a:t>
            </a:r>
            <a:r>
              <a:rPr lang="en-US" dirty="0">
                <a:solidFill>
                  <a:schemeClr val="accent1">
                    <a:lumMod val="75000"/>
                  </a:schemeClr>
                </a:solidFill>
                <a:latin typeface="Times New Roman" panose="02020603050405020304" pitchFamily="18" charset="0"/>
                <a:cs typeface="Times New Roman" panose="02020603050405020304" pitchFamily="18" charset="0"/>
              </a:rPr>
              <a:t>for Preservation</a:t>
            </a:r>
          </a:p>
        </p:txBody>
      </p:sp>
      <p:sp>
        <p:nvSpPr>
          <p:cNvPr id="3" name="Content Placeholder 2"/>
          <p:cNvSpPr>
            <a:spLocks noGrp="1"/>
          </p:cNvSpPr>
          <p:nvPr>
            <p:ph idx="1"/>
          </p:nvPr>
        </p:nvSpPr>
        <p:spPr>
          <a:xfrm>
            <a:off x="224050" y="1583823"/>
            <a:ext cx="11735937" cy="5039890"/>
          </a:xfrm>
        </p:spPr>
        <p:txBody>
          <a:bodyPr>
            <a:normAutofit/>
          </a:bodyPr>
          <a:lstStyle/>
          <a:p>
            <a:pPr marL="502920" indent="-457200">
              <a:buFont typeface="+mj-lt"/>
              <a:buAutoNum type="arabicPeriod"/>
            </a:pP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Collect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on </a:t>
            </a:r>
            <a:r>
              <a:rPr lang="en-US" sz="2400" dirty="0">
                <a:solidFill>
                  <a:schemeClr val="accent1">
                    <a:lumMod val="75000"/>
                  </a:schemeClr>
                </a:solidFill>
                <a:latin typeface="Times New Roman" panose="02020603050405020304" pitchFamily="18" charset="0"/>
                <a:cs typeface="Times New Roman" panose="02020603050405020304" pitchFamily="18" charset="0"/>
              </a:rPr>
              <a:t>Trail Usage Via GPS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Tracking</a:t>
            </a:r>
          </a:p>
          <a:p>
            <a:pPr marL="502920" indent="-457200">
              <a:buFont typeface="+mj-lt"/>
              <a:buAutoNum type="arabicPeriod"/>
            </a:pP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Research </a:t>
            </a:r>
            <a:r>
              <a:rPr lang="en-US" sz="2400" dirty="0">
                <a:solidFill>
                  <a:schemeClr val="accent1">
                    <a:lumMod val="75000"/>
                  </a:schemeClr>
                </a:solidFill>
                <a:latin typeface="Times New Roman" panose="02020603050405020304" pitchFamily="18" charset="0"/>
                <a:cs typeface="Times New Roman" panose="02020603050405020304" pitchFamily="18" charset="0"/>
              </a:rPr>
              <a:t>on Potential Effects of Invasive and Non-Native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Species</a:t>
            </a:r>
          </a:p>
          <a:p>
            <a:pPr marL="502920" indent="-457200">
              <a:buFont typeface="+mj-lt"/>
              <a:buAutoNum type="arabicPeriod"/>
            </a:pP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Develop </a:t>
            </a:r>
            <a:r>
              <a:rPr lang="en-US" sz="2400" dirty="0">
                <a:solidFill>
                  <a:schemeClr val="accent1">
                    <a:lumMod val="75000"/>
                  </a:schemeClr>
                </a:solidFill>
                <a:latin typeface="Times New Roman" panose="02020603050405020304" pitchFamily="18" charset="0"/>
                <a:cs typeface="Times New Roman" panose="02020603050405020304" pitchFamily="18" charset="0"/>
              </a:rPr>
              <a:t>Citizen Science Program on Climate Change Impacts</a:t>
            </a:r>
          </a:p>
        </p:txBody>
      </p:sp>
    </p:spTree>
    <p:extLst>
      <p:ext uri="{BB962C8B-B14F-4D97-AF65-F5344CB8AC3E}">
        <p14:creationId xmlns:p14="http://schemas.microsoft.com/office/powerpoint/2010/main" val="117169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63" y="246530"/>
            <a:ext cx="11712389"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Internship Overview</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7563" y="1488140"/>
            <a:ext cx="11712389" cy="5114365"/>
          </a:xfrm>
        </p:spPr>
        <p:txBody>
          <a:bodyPr>
            <a:norm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What did the larger community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gain?</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Knowledge on importance of First Landing, the threats of climate change, and why it is important to protect the park</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What did you gain</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I learned about the history of First Landing and became familiar with a variety of wildlife at the park</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Valuable experience working as a Park Ranger, educating the public, etc.</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What are you most proud of?</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Being able to teach people about the wildlife found at First Landing and Chesapeake Bay and make them interested</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For the opportunity to participate in protection and maintenance of First Landing</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48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58" y="-45492"/>
            <a:ext cx="11735938"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References</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8558" y="913865"/>
            <a:ext cx="11852077" cy="5827593"/>
          </a:xfrm>
        </p:spPr>
        <p:txBody>
          <a:bodyPr>
            <a:normAutofit fontScale="55000" lnSpcReduction="20000"/>
          </a:bodyPr>
          <a:lstStyle/>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Agriculture and </a:t>
            </a:r>
            <a:r>
              <a:rPr lang="en-US" dirty="0" err="1">
                <a:solidFill>
                  <a:schemeClr val="accent1">
                    <a:lumMod val="75000"/>
                  </a:schemeClr>
                </a:solidFill>
                <a:latin typeface="Times New Roman" panose="02020603050405020304" pitchFamily="18" charset="0"/>
                <a:cs typeface="Times New Roman" panose="02020603050405020304" pitchFamily="18" charset="0"/>
              </a:rPr>
              <a:t>Agri</a:t>
            </a:r>
            <a:r>
              <a:rPr lang="en-US" dirty="0">
                <a:solidFill>
                  <a:schemeClr val="accent1">
                    <a:lumMod val="75000"/>
                  </a:schemeClr>
                </a:solidFill>
                <a:latin typeface="Times New Roman" panose="02020603050405020304" pitchFamily="18" charset="0"/>
                <a:cs typeface="Times New Roman" panose="02020603050405020304" pitchFamily="18" charset="0"/>
              </a:rPr>
              <a:t>-Food Canada, 2014. Soil texture and water quality. Government of Canada. http://www.agr.gc.ca/eng/science-and-innovation/agricultural-practices/soil-and-land/soil-and-water/soil-texture-and-water-quality/?id=1197483793077. Accessed on August 1, 2018</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Division of State Parks, 2000. First Landing State Park Resource Management Plan. Virginia Department of Conservation &amp; Recreation. </a:t>
            </a: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IPCC, 2015. Climate Change 2014: Synthesis Report. Intergovernmental Panel on Climate Change</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 indent="-457200">
              <a:buNone/>
            </a:pPr>
            <a:r>
              <a:rPr lang="en-US" dirty="0" err="1">
                <a:solidFill>
                  <a:schemeClr val="accent1">
                    <a:lumMod val="75000"/>
                  </a:schemeClr>
                </a:solidFill>
                <a:latin typeface="Times New Roman" panose="02020603050405020304" pitchFamily="18" charset="0"/>
                <a:cs typeface="Times New Roman" panose="02020603050405020304" pitchFamily="18" charset="0"/>
              </a:rPr>
              <a:t>Kossin</a:t>
            </a:r>
            <a:r>
              <a:rPr lang="en-US" dirty="0">
                <a:solidFill>
                  <a:schemeClr val="accent1">
                    <a:lumMod val="75000"/>
                  </a:schemeClr>
                </a:solidFill>
                <a:latin typeface="Times New Roman" panose="02020603050405020304" pitchFamily="18" charset="0"/>
                <a:cs typeface="Times New Roman" panose="02020603050405020304" pitchFamily="18" charset="0"/>
              </a:rPr>
              <a:t>, J. P., Emanuel, K. A., </a:t>
            </a:r>
            <a:r>
              <a:rPr lang="en-US" dirty="0" err="1">
                <a:solidFill>
                  <a:schemeClr val="accent1">
                    <a:lumMod val="75000"/>
                  </a:schemeClr>
                </a:solidFill>
                <a:latin typeface="Times New Roman" panose="02020603050405020304" pitchFamily="18" charset="0"/>
                <a:cs typeface="Times New Roman" panose="02020603050405020304" pitchFamily="18" charset="0"/>
              </a:rPr>
              <a:t>Vecchi</a:t>
            </a:r>
            <a:r>
              <a:rPr lang="en-US" dirty="0">
                <a:solidFill>
                  <a:schemeClr val="accent1">
                    <a:lumMod val="75000"/>
                  </a:schemeClr>
                </a:solidFill>
                <a:latin typeface="Times New Roman" panose="02020603050405020304" pitchFamily="18" charset="0"/>
                <a:cs typeface="Times New Roman" panose="02020603050405020304" pitchFamily="18" charset="0"/>
              </a:rPr>
              <a:t>, G. A., 2014. The poleward migration of the location of tropical cyclone maximum intensity. </a:t>
            </a:r>
            <a:r>
              <a:rPr lang="en-US" i="1" dirty="0">
                <a:solidFill>
                  <a:schemeClr val="accent1">
                    <a:lumMod val="75000"/>
                  </a:schemeClr>
                </a:solidFill>
                <a:latin typeface="Times New Roman" panose="02020603050405020304" pitchFamily="18" charset="0"/>
                <a:cs typeface="Times New Roman" panose="02020603050405020304" pitchFamily="18" charset="0"/>
              </a:rPr>
              <a:t>Nature</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509</a:t>
            </a:r>
            <a:r>
              <a:rPr lang="en-US" dirty="0">
                <a:solidFill>
                  <a:schemeClr val="accent1">
                    <a:lumMod val="75000"/>
                  </a:schemeClr>
                </a:solidFill>
                <a:latin typeface="Times New Roman" panose="02020603050405020304" pitchFamily="18" charset="0"/>
                <a:cs typeface="Times New Roman" panose="02020603050405020304" pitchFamily="18" charset="0"/>
              </a:rPr>
              <a:t>, 349-352. DOI: </a:t>
            </a:r>
            <a:r>
              <a:rPr lang="en-US" dirty="0" smtClean="0">
                <a:solidFill>
                  <a:schemeClr val="accent1">
                    <a:lumMod val="75000"/>
                  </a:schemeClr>
                </a:solidFill>
                <a:latin typeface="Times New Roman" panose="02020603050405020304" pitchFamily="18" charset="0"/>
                <a:cs typeface="Times New Roman" panose="02020603050405020304" pitchFamily="18" charset="0"/>
              </a:rPr>
              <a:t>10.1038/nature13278</a:t>
            </a:r>
          </a:p>
          <a:p>
            <a:pPr marL="45720" indent="-457200">
              <a:buNone/>
            </a:pPr>
            <a:r>
              <a:rPr lang="en-US" dirty="0" err="1">
                <a:solidFill>
                  <a:schemeClr val="accent1">
                    <a:lumMod val="75000"/>
                  </a:schemeClr>
                </a:solidFill>
                <a:latin typeface="Times New Roman" panose="02020603050405020304" pitchFamily="18" charset="0"/>
                <a:cs typeface="Times New Roman" panose="02020603050405020304" pitchFamily="18" charset="0"/>
              </a:rPr>
              <a:t>Leicht</a:t>
            </a:r>
            <a:r>
              <a:rPr lang="en-US" dirty="0">
                <a:solidFill>
                  <a:schemeClr val="accent1">
                    <a:lumMod val="75000"/>
                  </a:schemeClr>
                </a:solidFill>
                <a:latin typeface="Times New Roman" panose="02020603050405020304" pitchFamily="18" charset="0"/>
                <a:cs typeface="Times New Roman" panose="02020603050405020304" pitchFamily="18" charset="0"/>
              </a:rPr>
              <a:t>, S. A., </a:t>
            </a:r>
            <a:r>
              <a:rPr lang="en-US" dirty="0" err="1">
                <a:solidFill>
                  <a:schemeClr val="accent1">
                    <a:lumMod val="75000"/>
                  </a:schemeClr>
                </a:solidFill>
                <a:latin typeface="Times New Roman" panose="02020603050405020304" pitchFamily="18" charset="0"/>
                <a:cs typeface="Times New Roman" panose="02020603050405020304" pitchFamily="18" charset="0"/>
              </a:rPr>
              <a:t>Silander</a:t>
            </a:r>
            <a:r>
              <a:rPr lang="en-US" dirty="0">
                <a:solidFill>
                  <a:schemeClr val="accent1">
                    <a:lumMod val="75000"/>
                  </a:schemeClr>
                </a:solidFill>
                <a:latin typeface="Times New Roman" panose="02020603050405020304" pitchFamily="18" charset="0"/>
                <a:cs typeface="Times New Roman" panose="02020603050405020304" pitchFamily="18" charset="0"/>
              </a:rPr>
              <a:t> Jr., J. A., Greenwood, K., 2005. Assessing the competitive ability of Japanese stilt grass, </a:t>
            </a:r>
            <a:r>
              <a:rPr lang="en-US" dirty="0" err="1">
                <a:solidFill>
                  <a:schemeClr val="accent1">
                    <a:lumMod val="75000"/>
                  </a:schemeClr>
                </a:solidFill>
                <a:latin typeface="Times New Roman" panose="02020603050405020304" pitchFamily="18" charset="0"/>
                <a:cs typeface="Times New Roman" panose="02020603050405020304" pitchFamily="18" charset="0"/>
              </a:rPr>
              <a:t>Microstegium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vimineum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Trin</a:t>
            </a:r>
            <a:r>
              <a:rPr lang="en-US" dirty="0">
                <a:solidFill>
                  <a:schemeClr val="accent1">
                    <a:lumMod val="75000"/>
                  </a:schemeClr>
                </a:solidFill>
                <a:latin typeface="Times New Roman" panose="02020603050405020304" pitchFamily="18" charset="0"/>
                <a:cs typeface="Times New Roman" panose="02020603050405020304" pitchFamily="18" charset="0"/>
              </a:rPr>
              <a:t>.) A. Camus. </a:t>
            </a:r>
            <a:r>
              <a:rPr lang="en-US" i="1" dirty="0" err="1">
                <a:solidFill>
                  <a:schemeClr val="accent1">
                    <a:lumMod val="75000"/>
                  </a:schemeClr>
                </a:solidFill>
                <a:latin typeface="Times New Roman" panose="02020603050405020304" pitchFamily="18" charset="0"/>
                <a:cs typeface="Times New Roman" panose="02020603050405020304" pitchFamily="18" charset="0"/>
              </a:rPr>
              <a:t>Journ</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Torr</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Botan</a:t>
            </a:r>
            <a:r>
              <a:rPr lang="en-US" i="1" dirty="0">
                <a:solidFill>
                  <a:schemeClr val="accent1">
                    <a:lumMod val="75000"/>
                  </a:schemeClr>
                </a:solidFill>
                <a:latin typeface="Times New Roman" panose="02020603050405020304" pitchFamily="18" charset="0"/>
                <a:cs typeface="Times New Roman" panose="02020603050405020304" pitchFamily="18" charset="0"/>
              </a:rPr>
              <a:t>. Soc</a:t>
            </a:r>
            <a:r>
              <a:rPr lang="en-US" i="1" dirty="0" smtClean="0">
                <a:solidFill>
                  <a:schemeClr val="accent1">
                    <a:lumMod val="75000"/>
                  </a:schemeClr>
                </a:solidFill>
                <a:latin typeface="Times New Roman" panose="02020603050405020304" pitchFamily="18" charset="0"/>
                <a:cs typeface="Times New Roman" panose="02020603050405020304" pitchFamily="18" charset="0"/>
              </a:rPr>
              <a:t>.</a:t>
            </a:r>
            <a:r>
              <a:rPr lang="en-US" dirty="0">
                <a:solidFill>
                  <a:schemeClr val="accent1">
                    <a:lumMod val="75000"/>
                  </a:schemeClr>
                </a:solidFill>
                <a:latin typeface="Times New Roman" panose="02020603050405020304" pitchFamily="18" charset="0"/>
                <a:cs typeface="Times New Roman" panose="02020603050405020304" pitchFamily="18" charset="0"/>
              </a:rPr>
              <a:t>,</a:t>
            </a:r>
            <a:r>
              <a:rPr lang="en-US"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132</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smtClean="0">
                <a:solidFill>
                  <a:schemeClr val="accent1">
                    <a:lumMod val="75000"/>
                  </a:schemeClr>
                </a:solidFill>
                <a:latin typeface="Times New Roman" panose="02020603050405020304" pitchFamily="18" charset="0"/>
                <a:cs typeface="Times New Roman" panose="02020603050405020304" pitchFamily="18" charset="0"/>
              </a:rPr>
              <a:t>573-580</a:t>
            </a:r>
          </a:p>
          <a:p>
            <a:pPr marL="45720" indent="-457200">
              <a:buNone/>
            </a:pPr>
            <a:r>
              <a:rPr lang="en-US" dirty="0" err="1">
                <a:solidFill>
                  <a:schemeClr val="accent1">
                    <a:lumMod val="75000"/>
                  </a:schemeClr>
                </a:solidFill>
                <a:latin typeface="Times New Roman" panose="02020603050405020304" pitchFamily="18" charset="0"/>
                <a:cs typeface="Times New Roman" panose="02020603050405020304" pitchFamily="18" charset="0"/>
              </a:rPr>
              <a:t>Magnini</a:t>
            </a:r>
            <a:r>
              <a:rPr lang="en-US" dirty="0">
                <a:solidFill>
                  <a:schemeClr val="accent1">
                    <a:lumMod val="75000"/>
                  </a:schemeClr>
                </a:solidFill>
                <a:latin typeface="Times New Roman" panose="02020603050405020304" pitchFamily="18" charset="0"/>
                <a:cs typeface="Times New Roman" panose="02020603050405020304" pitchFamily="18" charset="0"/>
              </a:rPr>
              <a:t>, V. P., 2018. Virginia State Parks – 2017 Economic Impact Report. Virginia Department of Conservation and Recreation &amp; Virginia Tech</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 indent="-457200">
              <a:buNone/>
            </a:pPr>
            <a:r>
              <a:rPr lang="en-US" dirty="0" smtClean="0">
                <a:solidFill>
                  <a:schemeClr val="accent1">
                    <a:lumMod val="75000"/>
                  </a:schemeClr>
                </a:solidFill>
                <a:latin typeface="Times New Roman" panose="02020603050405020304" pitchFamily="18" charset="0"/>
                <a:cs typeface="Times New Roman" panose="02020603050405020304" pitchFamily="18" charset="0"/>
              </a:rPr>
              <a:t>Missouri Depart of Conservation, 2018. </a:t>
            </a:r>
            <a:r>
              <a:rPr lang="en-US" dirty="0">
                <a:solidFill>
                  <a:schemeClr val="accent1">
                    <a:lumMod val="75000"/>
                  </a:schemeClr>
                </a:solidFill>
                <a:latin typeface="Times New Roman" panose="02020603050405020304" pitchFamily="18" charset="0"/>
                <a:cs typeface="Times New Roman" panose="02020603050405020304" pitchFamily="18" charset="0"/>
              </a:rPr>
              <a:t>Red-eared Slider:  </a:t>
            </a:r>
            <a:r>
              <a:rPr lang="en-US" i="1" dirty="0" err="1">
                <a:solidFill>
                  <a:schemeClr val="accent1">
                    <a:lumMod val="75000"/>
                  </a:schemeClr>
                </a:solidFill>
                <a:latin typeface="Times New Roman" panose="02020603050405020304" pitchFamily="18" charset="0"/>
                <a:cs typeface="Times New Roman" panose="02020603050405020304" pitchFamily="18" charset="0"/>
              </a:rPr>
              <a:t>Trachemys</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scripta</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smtClean="0">
                <a:solidFill>
                  <a:schemeClr val="accent1">
                    <a:lumMod val="75000"/>
                  </a:schemeClr>
                </a:solidFill>
                <a:latin typeface="Times New Roman" panose="02020603050405020304" pitchFamily="18" charset="0"/>
                <a:cs typeface="Times New Roman" panose="02020603050405020304" pitchFamily="18" charset="0"/>
              </a:rPr>
              <a:t>elegans</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a:solidFill>
                  <a:schemeClr val="accent1">
                    <a:lumMod val="75000"/>
                  </a:schemeClr>
                </a:solidFill>
                <a:latin typeface="Times New Roman" panose="02020603050405020304" pitchFamily="18" charset="0"/>
                <a:cs typeface="Times New Roman" panose="02020603050405020304" pitchFamily="18" charset="0"/>
                <a:hlinkClick r:id="rId2"/>
              </a:rPr>
              <a:t>https://</a:t>
            </a:r>
            <a:r>
              <a:rPr lang="en-US" dirty="0" smtClean="0">
                <a:solidFill>
                  <a:schemeClr val="accent1">
                    <a:lumMod val="75000"/>
                  </a:schemeClr>
                </a:solidFill>
                <a:latin typeface="Times New Roman" panose="02020603050405020304" pitchFamily="18" charset="0"/>
                <a:cs typeface="Times New Roman" panose="02020603050405020304" pitchFamily="18" charset="0"/>
                <a:hlinkClick r:id="rId2"/>
              </a:rPr>
              <a:t>nature.mdc.mo.gov/discover-nature/field-guide/red-eared-slider</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Accessed on September 9, 2018.</a:t>
            </a:r>
            <a:endParaRPr lang="en-US" i="1"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457200">
              <a:buNone/>
            </a:pPr>
            <a:r>
              <a:rPr lang="en-US" dirty="0" err="1">
                <a:solidFill>
                  <a:schemeClr val="accent1">
                    <a:lumMod val="75000"/>
                  </a:schemeClr>
                </a:solidFill>
                <a:latin typeface="Times New Roman" panose="02020603050405020304" pitchFamily="18" charset="0"/>
                <a:cs typeface="Times New Roman" panose="02020603050405020304" pitchFamily="18" charset="0"/>
              </a:rPr>
              <a:t>Monz</a:t>
            </a:r>
            <a:r>
              <a:rPr lang="en-US" dirty="0">
                <a:solidFill>
                  <a:schemeClr val="accent1">
                    <a:lumMod val="75000"/>
                  </a:schemeClr>
                </a:solidFill>
                <a:latin typeface="Times New Roman" panose="02020603050405020304" pitchFamily="18" charset="0"/>
                <a:cs typeface="Times New Roman" panose="02020603050405020304" pitchFamily="18" charset="0"/>
              </a:rPr>
              <a:t>, C. A., Cole, D. N., Leung, Y-F., Marion, J. L., 2010. Sustaining Visitor Use in Protected Areas: Future Opportunities in Recreation Ecology Research Based on the U.S.A. Experience. </a:t>
            </a:r>
            <a:r>
              <a:rPr lang="en-US" i="1" dirty="0">
                <a:solidFill>
                  <a:schemeClr val="accent1">
                    <a:lumMod val="75000"/>
                  </a:schemeClr>
                </a:solidFill>
                <a:latin typeface="Times New Roman" panose="02020603050405020304" pitchFamily="18" charset="0"/>
                <a:cs typeface="Times New Roman" panose="02020603050405020304" pitchFamily="18" charset="0"/>
              </a:rPr>
              <a:t>Environmental Management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45</a:t>
            </a:r>
            <a:r>
              <a:rPr lang="en-US" dirty="0">
                <a:solidFill>
                  <a:schemeClr val="accent1">
                    <a:lumMod val="75000"/>
                  </a:schemeClr>
                </a:solidFill>
                <a:latin typeface="Times New Roman" panose="02020603050405020304" pitchFamily="18" charset="0"/>
                <a:cs typeface="Times New Roman" panose="02020603050405020304" pitchFamily="18" charset="0"/>
              </a:rPr>
              <a:t>, 551-562. DOI: </a:t>
            </a:r>
            <a:r>
              <a:rPr lang="en-US" dirty="0" smtClean="0">
                <a:solidFill>
                  <a:schemeClr val="accent1">
                    <a:lumMod val="75000"/>
                  </a:schemeClr>
                </a:solidFill>
                <a:latin typeface="Times New Roman" panose="02020603050405020304" pitchFamily="18" charset="0"/>
                <a:cs typeface="Times New Roman" panose="02020603050405020304" pitchFamily="18" charset="0"/>
              </a:rPr>
              <a:t>10.1007/s00267-009-9406-5</a:t>
            </a: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Park Ranger EDU, 2018. Virginia Park Ranger Training and Degree Requirements. https://www.parkrangeredu.org/virginia/. Accessed on July 30, 2018</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Pearson, S. H., Avery, H. W., </a:t>
            </a:r>
            <a:r>
              <a:rPr lang="en-US" dirty="0" err="1">
                <a:solidFill>
                  <a:schemeClr val="accent1">
                    <a:lumMod val="75000"/>
                  </a:schemeClr>
                </a:solidFill>
                <a:latin typeface="Times New Roman" panose="02020603050405020304" pitchFamily="18" charset="0"/>
                <a:cs typeface="Times New Roman" panose="02020603050405020304" pitchFamily="18" charset="0"/>
              </a:rPr>
              <a:t>Spotila</a:t>
            </a:r>
            <a:r>
              <a:rPr lang="en-US" dirty="0">
                <a:solidFill>
                  <a:schemeClr val="accent1">
                    <a:lumMod val="75000"/>
                  </a:schemeClr>
                </a:solidFill>
                <a:latin typeface="Times New Roman" panose="02020603050405020304" pitchFamily="18" charset="0"/>
                <a:cs typeface="Times New Roman" panose="02020603050405020304" pitchFamily="18" charset="0"/>
              </a:rPr>
              <a:t>, J. R., 2015. Juvenile invasive red-eared slider turtles negatively impact the growth of native turtles: Implications for global freshwater turtle populations. </a:t>
            </a:r>
            <a:r>
              <a:rPr lang="en-US" i="1" dirty="0">
                <a:solidFill>
                  <a:schemeClr val="accent1">
                    <a:lumMod val="75000"/>
                  </a:schemeClr>
                </a:solidFill>
                <a:latin typeface="Times New Roman" panose="02020603050405020304" pitchFamily="18" charset="0"/>
                <a:cs typeface="Times New Roman" panose="02020603050405020304" pitchFamily="18" charset="0"/>
              </a:rPr>
              <a:t>Biological Conservation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186</a:t>
            </a:r>
            <a:r>
              <a:rPr lang="en-US" dirty="0">
                <a:solidFill>
                  <a:schemeClr val="accent1">
                    <a:lumMod val="75000"/>
                  </a:schemeClr>
                </a:solidFill>
                <a:latin typeface="Times New Roman" panose="02020603050405020304" pitchFamily="18" charset="0"/>
                <a:cs typeface="Times New Roman" panose="02020603050405020304" pitchFamily="18" charset="0"/>
              </a:rPr>
              <a:t>, 115-121. DOI: </a:t>
            </a:r>
            <a:r>
              <a:rPr lang="en-US" dirty="0" smtClean="0">
                <a:solidFill>
                  <a:schemeClr val="accent1">
                    <a:lumMod val="75000"/>
                  </a:schemeClr>
                </a:solidFill>
                <a:latin typeface="Times New Roman" panose="02020603050405020304" pitchFamily="18" charset="0"/>
                <a:cs typeface="Times New Roman" panose="02020603050405020304" pitchFamily="18" charset="0"/>
              </a:rPr>
              <a:t>10.1016/j.biocon.2015.03.001</a:t>
            </a: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Perez-</a:t>
            </a:r>
            <a:r>
              <a:rPr lang="en-US" dirty="0" err="1">
                <a:solidFill>
                  <a:schemeClr val="accent1">
                    <a:lumMod val="75000"/>
                  </a:schemeClr>
                </a:solidFill>
                <a:latin typeface="Times New Roman" panose="02020603050405020304" pitchFamily="18" charset="0"/>
                <a:cs typeface="Times New Roman" panose="02020603050405020304" pitchFamily="18" charset="0"/>
              </a:rPr>
              <a:t>Santigosa</a:t>
            </a:r>
            <a:r>
              <a:rPr lang="en-US" dirty="0">
                <a:solidFill>
                  <a:schemeClr val="accent1">
                    <a:lumMod val="75000"/>
                  </a:schemeClr>
                </a:solidFill>
                <a:latin typeface="Times New Roman" panose="02020603050405020304" pitchFamily="18" charset="0"/>
                <a:cs typeface="Times New Roman" panose="02020603050405020304" pitchFamily="18" charset="0"/>
              </a:rPr>
              <a:t>, N., Diaz-</a:t>
            </a:r>
            <a:r>
              <a:rPr lang="en-US" dirty="0" err="1">
                <a:solidFill>
                  <a:schemeClr val="accent1">
                    <a:lumMod val="75000"/>
                  </a:schemeClr>
                </a:solidFill>
                <a:latin typeface="Times New Roman" panose="02020603050405020304" pitchFamily="18" charset="0"/>
                <a:cs typeface="Times New Roman" panose="02020603050405020304" pitchFamily="18" charset="0"/>
              </a:rPr>
              <a:t>Paniagua</a:t>
            </a:r>
            <a:r>
              <a:rPr lang="en-US" dirty="0">
                <a:solidFill>
                  <a:schemeClr val="accent1">
                    <a:lumMod val="75000"/>
                  </a:schemeClr>
                </a:solidFill>
                <a:latin typeface="Times New Roman" panose="02020603050405020304" pitchFamily="18" charset="0"/>
                <a:cs typeface="Times New Roman" panose="02020603050405020304" pitchFamily="18" charset="0"/>
              </a:rPr>
              <a:t>, C., Hidalgo-Vila, J., 2008. The reproductive ecology of exotic </a:t>
            </a:r>
            <a:r>
              <a:rPr lang="en-US" dirty="0" err="1">
                <a:solidFill>
                  <a:schemeClr val="accent1">
                    <a:lumMod val="75000"/>
                  </a:schemeClr>
                </a:solidFill>
                <a:latin typeface="Times New Roman" panose="02020603050405020304" pitchFamily="18" charset="0"/>
                <a:cs typeface="Times New Roman" panose="02020603050405020304" pitchFamily="18" charset="0"/>
              </a:rPr>
              <a:t>Trachemys</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scripta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elegans</a:t>
            </a:r>
            <a:r>
              <a:rPr lang="en-US" dirty="0">
                <a:solidFill>
                  <a:schemeClr val="accent1">
                    <a:lumMod val="75000"/>
                  </a:schemeClr>
                </a:solidFill>
                <a:latin typeface="Times New Roman" panose="02020603050405020304" pitchFamily="18" charset="0"/>
                <a:cs typeface="Times New Roman" panose="02020603050405020304" pitchFamily="18" charset="0"/>
              </a:rPr>
              <a:t> in an invaded area of southern Europe. </a:t>
            </a:r>
            <a:r>
              <a:rPr lang="en-US" i="1" dirty="0">
                <a:solidFill>
                  <a:schemeClr val="accent1">
                    <a:lumMod val="75000"/>
                  </a:schemeClr>
                </a:solidFill>
                <a:latin typeface="Times New Roman" panose="02020603050405020304" pitchFamily="18" charset="0"/>
                <a:cs typeface="Times New Roman" panose="02020603050405020304" pitchFamily="18" charset="0"/>
              </a:rPr>
              <a:t>Aquatic </a:t>
            </a:r>
            <a:r>
              <a:rPr lang="en-US" i="1" dirty="0" err="1">
                <a:solidFill>
                  <a:schemeClr val="accent1">
                    <a:lumMod val="75000"/>
                  </a:schemeClr>
                </a:solidFill>
                <a:latin typeface="Times New Roman" panose="02020603050405020304" pitchFamily="18" charset="0"/>
                <a:cs typeface="Times New Roman" panose="02020603050405020304" pitchFamily="18" charset="0"/>
              </a:rPr>
              <a:t>Conserv</a:t>
            </a:r>
            <a:r>
              <a:rPr lang="en-US" i="1" dirty="0">
                <a:solidFill>
                  <a:schemeClr val="accent1">
                    <a:lumMod val="75000"/>
                  </a:schemeClr>
                </a:solidFill>
                <a:latin typeface="Times New Roman" panose="02020603050405020304" pitchFamily="18" charset="0"/>
                <a:cs typeface="Times New Roman" panose="02020603050405020304" pitchFamily="18" charset="0"/>
              </a:rPr>
              <a:t>: Mar. </a:t>
            </a:r>
            <a:r>
              <a:rPr lang="en-US" i="1" dirty="0" err="1">
                <a:solidFill>
                  <a:schemeClr val="accent1">
                    <a:lumMod val="75000"/>
                  </a:schemeClr>
                </a:solidFill>
                <a:latin typeface="Times New Roman" panose="02020603050405020304" pitchFamily="18" charset="0"/>
                <a:cs typeface="Times New Roman" panose="02020603050405020304" pitchFamily="18" charset="0"/>
              </a:rPr>
              <a:t>Freshw</a:t>
            </a:r>
            <a:r>
              <a:rPr lang="en-US" i="1" dirty="0">
                <a:solidFill>
                  <a:schemeClr val="accent1">
                    <a:lumMod val="75000"/>
                  </a:schemeClr>
                </a:solidFill>
                <a:latin typeface="Times New Roman" panose="02020603050405020304" pitchFamily="18" charset="0"/>
                <a:cs typeface="Times New Roman" panose="02020603050405020304" pitchFamily="18" charset="0"/>
              </a:rPr>
              <a:t>. </a:t>
            </a:r>
            <a:r>
              <a:rPr lang="en-US" i="1" dirty="0" err="1">
                <a:solidFill>
                  <a:schemeClr val="accent1">
                    <a:lumMod val="75000"/>
                  </a:schemeClr>
                </a:solidFill>
                <a:latin typeface="Times New Roman" panose="02020603050405020304" pitchFamily="18" charset="0"/>
                <a:cs typeface="Times New Roman" panose="02020603050405020304" pitchFamily="18" charset="0"/>
              </a:rPr>
              <a:t>Ecosyst</a:t>
            </a:r>
            <a:r>
              <a:rPr lang="en-US" i="1" dirty="0" smtClean="0">
                <a:solidFill>
                  <a:schemeClr val="accent1">
                    <a:lumMod val="75000"/>
                  </a:schemeClr>
                </a:solidFill>
                <a:latin typeface="Times New Roman" panose="02020603050405020304" pitchFamily="18" charset="0"/>
                <a:cs typeface="Times New Roman" panose="02020603050405020304" pitchFamily="18" charset="0"/>
              </a:rPr>
              <a:t>.</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r>
              <a:rPr lang="en-US"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18</a:t>
            </a:r>
            <a:r>
              <a:rPr lang="en-US" dirty="0">
                <a:solidFill>
                  <a:schemeClr val="accent1">
                    <a:lumMod val="75000"/>
                  </a:schemeClr>
                </a:solidFill>
                <a:latin typeface="Times New Roman" panose="02020603050405020304" pitchFamily="18" charset="0"/>
                <a:cs typeface="Times New Roman" panose="02020603050405020304" pitchFamily="18" charset="0"/>
              </a:rPr>
              <a:t>, 1302-1310. </a:t>
            </a: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Polo-</a:t>
            </a:r>
            <a:r>
              <a:rPr lang="en-US" dirty="0" err="1">
                <a:solidFill>
                  <a:schemeClr val="accent1">
                    <a:lumMod val="75000"/>
                  </a:schemeClr>
                </a:solidFill>
                <a:latin typeface="Times New Roman" panose="02020603050405020304" pitchFamily="18" charset="0"/>
                <a:cs typeface="Times New Roman" panose="02020603050405020304" pitchFamily="18" charset="0"/>
              </a:rPr>
              <a:t>Cavia</a:t>
            </a:r>
            <a:r>
              <a:rPr lang="en-US" dirty="0">
                <a:solidFill>
                  <a:schemeClr val="accent1">
                    <a:lumMod val="75000"/>
                  </a:schemeClr>
                </a:solidFill>
                <a:latin typeface="Times New Roman" panose="02020603050405020304" pitchFamily="18" charset="0"/>
                <a:cs typeface="Times New Roman" panose="02020603050405020304" pitchFamily="18" charset="0"/>
              </a:rPr>
              <a:t>, N., </a:t>
            </a:r>
            <a:r>
              <a:rPr lang="en-US" dirty="0" err="1">
                <a:solidFill>
                  <a:schemeClr val="accent1">
                    <a:lumMod val="75000"/>
                  </a:schemeClr>
                </a:solidFill>
                <a:latin typeface="Times New Roman" panose="02020603050405020304" pitchFamily="18" charset="0"/>
                <a:cs typeface="Times New Roman" panose="02020603050405020304" pitchFamily="18" charset="0"/>
              </a:rPr>
              <a:t>López</a:t>
            </a:r>
            <a:r>
              <a:rPr lang="en-US" dirty="0">
                <a:solidFill>
                  <a:schemeClr val="accent1">
                    <a:lumMod val="75000"/>
                  </a:schemeClr>
                </a:solidFill>
                <a:latin typeface="Times New Roman" panose="02020603050405020304" pitchFamily="18" charset="0"/>
                <a:cs typeface="Times New Roman" panose="02020603050405020304" pitchFamily="18" charset="0"/>
              </a:rPr>
              <a:t>, P., Martín, J., 2011. Aggressive interactions during feeding between native and invasive freshwater turtles. </a:t>
            </a:r>
            <a:r>
              <a:rPr lang="en-US" i="1" dirty="0">
                <a:solidFill>
                  <a:schemeClr val="accent1">
                    <a:lumMod val="75000"/>
                  </a:schemeClr>
                </a:solidFill>
                <a:latin typeface="Times New Roman" panose="02020603050405020304" pitchFamily="18" charset="0"/>
                <a:cs typeface="Times New Roman" panose="02020603050405020304" pitchFamily="18" charset="0"/>
              </a:rPr>
              <a:t>Biological Invasions</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13</a:t>
            </a:r>
            <a:r>
              <a:rPr lang="en-US" dirty="0">
                <a:solidFill>
                  <a:schemeClr val="accent1">
                    <a:lumMod val="75000"/>
                  </a:schemeClr>
                </a:solidFill>
                <a:latin typeface="Times New Roman" panose="02020603050405020304" pitchFamily="18" charset="0"/>
                <a:cs typeface="Times New Roman" panose="02020603050405020304" pitchFamily="18" charset="0"/>
              </a:rPr>
              <a:t>, 1387-1396. DOI:10.1007/s10530-010-9897-2</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 indent="-457200">
              <a:buNone/>
            </a:pPr>
            <a:r>
              <a:rPr lang="en-US" dirty="0" err="1">
                <a:solidFill>
                  <a:schemeClr val="accent1">
                    <a:lumMod val="75000"/>
                  </a:schemeClr>
                </a:solidFill>
                <a:latin typeface="Times New Roman" panose="02020603050405020304" pitchFamily="18" charset="0"/>
                <a:cs typeface="Times New Roman" panose="02020603050405020304" pitchFamily="18" charset="0"/>
              </a:rPr>
              <a:t>Rahmstorf</a:t>
            </a:r>
            <a:r>
              <a:rPr lang="en-US" dirty="0">
                <a:solidFill>
                  <a:schemeClr val="accent1">
                    <a:lumMod val="75000"/>
                  </a:schemeClr>
                </a:solidFill>
                <a:latin typeface="Times New Roman" panose="02020603050405020304" pitchFamily="18" charset="0"/>
                <a:cs typeface="Times New Roman" panose="02020603050405020304" pitchFamily="18" charset="0"/>
              </a:rPr>
              <a:t>, S., Emanuel, K., Mann, M., </a:t>
            </a:r>
            <a:r>
              <a:rPr lang="en-US" dirty="0" err="1">
                <a:solidFill>
                  <a:schemeClr val="accent1">
                    <a:lumMod val="75000"/>
                  </a:schemeClr>
                </a:solidFill>
                <a:latin typeface="Times New Roman" panose="02020603050405020304" pitchFamily="18" charset="0"/>
                <a:cs typeface="Times New Roman" panose="02020603050405020304" pitchFamily="18" charset="0"/>
              </a:rPr>
              <a:t>Kossin</a:t>
            </a:r>
            <a:r>
              <a:rPr lang="en-US" dirty="0">
                <a:solidFill>
                  <a:schemeClr val="accent1">
                    <a:lumMod val="75000"/>
                  </a:schemeClr>
                </a:solidFill>
                <a:latin typeface="Times New Roman" panose="02020603050405020304" pitchFamily="18" charset="0"/>
                <a:cs typeface="Times New Roman" panose="02020603050405020304" pitchFamily="18" charset="0"/>
              </a:rPr>
              <a:t>, J., 2018. Does global warming make tropical cyclones stronger? http://www.realclimate.org/index.php/archives/2018/05/does-global-warming-make-tropical-cyclones-stronger/. Accessed on July 30, 2018</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 indent="-457200">
              <a:buNone/>
            </a:pPr>
            <a:r>
              <a:rPr lang="en-US" dirty="0" err="1">
                <a:solidFill>
                  <a:schemeClr val="accent1">
                    <a:lumMod val="75000"/>
                  </a:schemeClr>
                </a:solidFill>
                <a:latin typeface="Times New Roman" panose="02020603050405020304" pitchFamily="18" charset="0"/>
                <a:cs typeface="Times New Roman" panose="02020603050405020304" pitchFamily="18" charset="0"/>
              </a:rPr>
              <a:t>Strzpek</a:t>
            </a:r>
            <a:r>
              <a:rPr lang="en-US" dirty="0">
                <a:solidFill>
                  <a:schemeClr val="accent1">
                    <a:lumMod val="75000"/>
                  </a:schemeClr>
                </a:solidFill>
                <a:latin typeface="Times New Roman" panose="02020603050405020304" pitchFamily="18" charset="0"/>
                <a:cs typeface="Times New Roman" panose="02020603050405020304" pitchFamily="18" charset="0"/>
              </a:rPr>
              <a:t>, K., </a:t>
            </a:r>
            <a:r>
              <a:rPr lang="en-US" dirty="0" err="1">
                <a:solidFill>
                  <a:schemeClr val="accent1">
                    <a:lumMod val="75000"/>
                  </a:schemeClr>
                </a:solidFill>
                <a:latin typeface="Times New Roman" panose="02020603050405020304" pitchFamily="18" charset="0"/>
                <a:cs typeface="Times New Roman" panose="02020603050405020304" pitchFamily="18" charset="0"/>
              </a:rPr>
              <a:t>Yohe</a:t>
            </a:r>
            <a:r>
              <a:rPr lang="en-US" dirty="0">
                <a:solidFill>
                  <a:schemeClr val="accent1">
                    <a:lumMod val="75000"/>
                  </a:schemeClr>
                </a:solidFill>
                <a:latin typeface="Times New Roman" panose="02020603050405020304" pitchFamily="18" charset="0"/>
                <a:cs typeface="Times New Roman" panose="02020603050405020304" pitchFamily="18" charset="0"/>
              </a:rPr>
              <a:t>, G., Neumann, J., Boehlert, B., 2010. Characterizing changes in drought risk for the United States from climate change. </a:t>
            </a:r>
            <a:r>
              <a:rPr lang="en-US" i="1" dirty="0">
                <a:solidFill>
                  <a:schemeClr val="accent1">
                    <a:lumMod val="75000"/>
                  </a:schemeClr>
                </a:solidFill>
                <a:latin typeface="Times New Roman" panose="02020603050405020304" pitchFamily="18" charset="0"/>
                <a:cs typeface="Times New Roman" panose="02020603050405020304" pitchFamily="18" charset="0"/>
              </a:rPr>
              <a:t>Environ Res Lett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5</a:t>
            </a:r>
            <a:r>
              <a:rPr lang="en-US" dirty="0">
                <a:solidFill>
                  <a:schemeClr val="accent1">
                    <a:lumMod val="75000"/>
                  </a:schemeClr>
                </a:solidFill>
                <a:latin typeface="Times New Roman" panose="02020603050405020304" pitchFamily="18" charset="0"/>
                <a:cs typeface="Times New Roman" panose="02020603050405020304" pitchFamily="18" charset="0"/>
              </a:rPr>
              <a:t>. DOI: 10.1088/1748-9326/5/4/044012. </a:t>
            </a: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457200">
              <a:buNone/>
            </a:pPr>
            <a:r>
              <a:rPr lang="en-US" dirty="0">
                <a:solidFill>
                  <a:schemeClr val="accent1">
                    <a:lumMod val="75000"/>
                  </a:schemeClr>
                </a:solidFill>
                <a:latin typeface="Times New Roman" panose="02020603050405020304" pitchFamily="18" charset="0"/>
                <a:cs typeface="Times New Roman" panose="02020603050405020304" pitchFamily="18" charset="0"/>
              </a:rPr>
              <a:t>Weldon Cooper Center for Public Service, 2017. Virginia Population Projections. University of Virginia. https://demographics.coopercenter.org/virginia-population-projections/. Accessed on August 1, 2018.</a:t>
            </a:r>
          </a:p>
          <a:p>
            <a:pPr marL="45720" indent="0">
              <a:buNone/>
            </a:pP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0">
              <a:buNone/>
            </a:pP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0">
              <a:buNone/>
            </a:pP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marL="45720" indent="0">
              <a:buNone/>
            </a:pP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0">
              <a:buNone/>
            </a:pP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 indent="0">
              <a:buNone/>
            </a:pP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97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7" y="237564"/>
            <a:ext cx="11752730"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About Me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4117" y="1730188"/>
            <a:ext cx="8001001" cy="4876800"/>
          </a:xfrm>
        </p:spPr>
        <p:txBody>
          <a:bodyPr>
            <a:normAutofit/>
          </a:bodyPr>
          <a:lstStyle/>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Senior at Old Dominion University majoring in Biology with a minor in Conservation Leadership</a:t>
            </a:r>
          </a:p>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I have had a passion for wildlife of all kinds my entire life and hope to use this in my future career either as a zoologist or wildlife biologist</a:t>
            </a:r>
          </a:p>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I am giving this presentation as an overview of my research project required for my internship at First Landing State Park</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77231" y="1373653"/>
            <a:ext cx="4905189" cy="3678892"/>
          </a:xfrm>
          <a:prstGeom prst="rect">
            <a:avLst/>
          </a:prstGeom>
        </p:spPr>
      </p:pic>
    </p:spTree>
    <p:extLst>
      <p:ext uri="{BB962C8B-B14F-4D97-AF65-F5344CB8AC3E}">
        <p14:creationId xmlns:p14="http://schemas.microsoft.com/office/powerpoint/2010/main" val="413190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74" y="227938"/>
            <a:ext cx="11722211"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Introduction to First Landing</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2574" y="1683687"/>
            <a:ext cx="11722211" cy="4959627"/>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First </a:t>
            </a:r>
            <a:r>
              <a:rPr lang="en-US" dirty="0">
                <a:solidFill>
                  <a:schemeClr val="accent1">
                    <a:lumMod val="75000"/>
                  </a:schemeClr>
                </a:solidFill>
                <a:latin typeface="Times New Roman" panose="02020603050405020304" pitchFamily="18" charset="0"/>
                <a:cs typeface="Times New Roman" panose="02020603050405020304" pitchFamily="18" charset="0"/>
              </a:rPr>
              <a:t>opened to the public in 1936 at Cape Henry in northern Virginia Beach, </a:t>
            </a:r>
            <a:r>
              <a:rPr lang="en-US" dirty="0" smtClean="0">
                <a:solidFill>
                  <a:schemeClr val="accent1">
                    <a:lumMod val="75000"/>
                  </a:schemeClr>
                </a:solidFill>
                <a:latin typeface="Times New Roman" panose="02020603050405020304" pitchFamily="18" charset="0"/>
                <a:cs typeface="Times New Roman" panose="02020603050405020304" pitchFamily="18" charset="0"/>
              </a:rPr>
              <a:t>Virginia</a:t>
            </a: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Contains </a:t>
            </a:r>
            <a:r>
              <a:rPr lang="en-US" dirty="0">
                <a:solidFill>
                  <a:schemeClr val="accent1">
                    <a:lumMod val="75000"/>
                  </a:schemeClr>
                </a:solidFill>
                <a:latin typeface="Times New Roman" panose="02020603050405020304" pitchFamily="18" charset="0"/>
                <a:cs typeface="Times New Roman" panose="02020603050405020304" pitchFamily="18" charset="0"/>
              </a:rPr>
              <a:t>variety of </a:t>
            </a:r>
            <a:r>
              <a:rPr lang="en-US" dirty="0" smtClean="0">
                <a:solidFill>
                  <a:schemeClr val="accent1">
                    <a:lumMod val="75000"/>
                  </a:schemeClr>
                </a:solidFill>
                <a:latin typeface="Times New Roman" panose="02020603050405020304" pitchFamily="18" charset="0"/>
                <a:cs typeface="Times New Roman" panose="02020603050405020304" pitchFamily="18" charset="0"/>
              </a:rPr>
              <a:t>rare/endangered species and natural communities, accommodates most </a:t>
            </a:r>
            <a:r>
              <a:rPr lang="en-US" dirty="0">
                <a:solidFill>
                  <a:schemeClr val="accent1">
                    <a:lumMod val="75000"/>
                  </a:schemeClr>
                </a:solidFill>
                <a:latin typeface="Times New Roman" panose="02020603050405020304" pitchFamily="18" charset="0"/>
                <a:cs typeface="Times New Roman" panose="02020603050405020304" pitchFamily="18" charset="0"/>
              </a:rPr>
              <a:t>annual visitors </a:t>
            </a:r>
            <a:r>
              <a:rPr lang="en-US" dirty="0" smtClean="0">
                <a:solidFill>
                  <a:schemeClr val="accent1">
                    <a:lumMod val="75000"/>
                  </a:schemeClr>
                </a:solidFill>
                <a:latin typeface="Times New Roman" panose="02020603050405020304" pitchFamily="18" charset="0"/>
                <a:cs typeface="Times New Roman" panose="02020603050405020304" pitchFamily="18" charset="0"/>
              </a:rPr>
              <a:t> of any Virginia State Park with </a:t>
            </a:r>
            <a:r>
              <a:rPr lang="en-US" dirty="0">
                <a:solidFill>
                  <a:schemeClr val="accent1">
                    <a:lumMod val="75000"/>
                  </a:schemeClr>
                </a:solidFill>
                <a:latin typeface="Times New Roman" panose="02020603050405020304" pitchFamily="18" charset="0"/>
                <a:cs typeface="Times New Roman" panose="02020603050405020304" pitchFamily="18" charset="0"/>
              </a:rPr>
              <a:t>over 1.7 million visitors each year (Park Ranger EDU, 2018</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en-US" dirty="0">
                <a:solidFill>
                  <a:schemeClr val="accent1">
                    <a:lumMod val="75000"/>
                  </a:schemeClr>
                </a:solidFill>
                <a:latin typeface="Times New Roman" panose="02020603050405020304" pitchFamily="18" charset="0"/>
                <a:cs typeface="Times New Roman" panose="02020603050405020304" pitchFamily="18" charset="0"/>
              </a:rPr>
              <a:t>Services Provided</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Beach access, camping, hiking/biking trails, fishing/boating</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Economic Impact (total effect): 377 jobs, $17.9 million total value added, $2.3 million in local/state tax revenue (</a:t>
            </a:r>
            <a:r>
              <a:rPr lang="en-US" dirty="0" err="1">
                <a:solidFill>
                  <a:schemeClr val="accent1">
                    <a:lumMod val="75000"/>
                  </a:schemeClr>
                </a:solidFill>
                <a:latin typeface="Times New Roman" panose="02020603050405020304" pitchFamily="18" charset="0"/>
                <a:cs typeface="Times New Roman" panose="02020603050405020304" pitchFamily="18" charset="0"/>
              </a:rPr>
              <a:t>Magnini</a:t>
            </a:r>
            <a:r>
              <a:rPr lang="en-US" dirty="0">
                <a:solidFill>
                  <a:schemeClr val="accent1">
                    <a:lumMod val="75000"/>
                  </a:schemeClr>
                </a:solidFill>
                <a:latin typeface="Times New Roman" panose="02020603050405020304" pitchFamily="18" charset="0"/>
                <a:cs typeface="Times New Roman" panose="02020603050405020304" pitchFamily="18" charset="0"/>
              </a:rPr>
              <a:t>, 2018)</a:t>
            </a: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The goal of this project is to identify climate change threats to First Landing, its vulnerabilities to these threats, and determine options to begin the adaptation and mitigation process to best protect both wildlife and recreational opportunities at the park</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5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30" y="46540"/>
            <a:ext cx="11722210"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Climate Change Hazards to First Landing</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330" y="1264693"/>
            <a:ext cx="11722210" cy="5386573"/>
          </a:xfrm>
        </p:spPr>
        <p:txBody>
          <a:bodyPr>
            <a:normAutofit fontScale="92500" lnSpcReduction="10000"/>
          </a:bodyPr>
          <a:lstStyle/>
          <a:p>
            <a:r>
              <a:rPr lang="en-US" sz="2400" u="sng" dirty="0" smtClean="0">
                <a:solidFill>
                  <a:schemeClr val="accent1">
                    <a:lumMod val="75000"/>
                  </a:schemeClr>
                </a:solidFill>
                <a:latin typeface="Times New Roman" panose="02020603050405020304" pitchFamily="18" charset="0"/>
                <a:cs typeface="Times New Roman" panose="02020603050405020304" pitchFamily="18" charset="0"/>
              </a:rPr>
              <a:t>Changes in Surface Temperature and Precipitation</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Increase in extreme hydrological drought frequency (low water supply</a:t>
            </a:r>
            <a:r>
              <a:rPr lang="en-US" dirty="0">
                <a:solidFill>
                  <a:schemeClr val="accent1">
                    <a:lumMod val="75000"/>
                  </a:schemeClr>
                </a:solidFill>
                <a:latin typeface="Times New Roman" panose="02020603050405020304" pitchFamily="18" charset="0"/>
                <a:cs typeface="Times New Roman" panose="02020603050405020304" pitchFamily="18" charset="0"/>
              </a:rPr>
              <a:t>) (Strzepek et al., 2010</a:t>
            </a: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More intense precipitation events in terms of amount of precipitation and wind speeds (IPCC, 2015</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Increasing hurricane intensities </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Rahmstorf</a:t>
            </a:r>
            <a:r>
              <a:rPr lang="en-US" dirty="0">
                <a:solidFill>
                  <a:schemeClr val="accent1">
                    <a:lumMod val="75000"/>
                  </a:schemeClr>
                </a:solidFill>
                <a:latin typeface="Times New Roman" panose="02020603050405020304" pitchFamily="18" charset="0"/>
                <a:cs typeface="Times New Roman" panose="02020603050405020304" pitchFamily="18" charset="0"/>
              </a:rPr>
              <a:t> et al., 2018</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lvl="2"/>
            <a:r>
              <a:rPr lang="en-US" dirty="0">
                <a:solidFill>
                  <a:schemeClr val="accent1">
                    <a:lumMod val="75000"/>
                  </a:schemeClr>
                </a:solidFill>
                <a:latin typeface="Times New Roman" panose="02020603050405020304" pitchFamily="18" charset="0"/>
                <a:cs typeface="Times New Roman" panose="02020603050405020304" pitchFamily="18" charset="0"/>
              </a:rPr>
              <a:t>P</a:t>
            </a:r>
            <a:r>
              <a:rPr lang="en-US" dirty="0" smtClean="0">
                <a:solidFill>
                  <a:schemeClr val="accent1">
                    <a:lumMod val="75000"/>
                  </a:schemeClr>
                </a:solidFill>
                <a:latin typeface="Times New Roman" panose="02020603050405020304" pitchFamily="18" charset="0"/>
                <a:cs typeface="Times New Roman" panose="02020603050405020304" pitchFamily="18" charset="0"/>
              </a:rPr>
              <a:t>oleward migration of area where hurricanes reach peak intensity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Kossin</a:t>
            </a:r>
            <a:r>
              <a:rPr lang="en-US" dirty="0" smtClean="0">
                <a:solidFill>
                  <a:schemeClr val="accent1">
                    <a:lumMod val="75000"/>
                  </a:schemeClr>
                </a:solidFill>
                <a:latin typeface="Times New Roman" panose="02020603050405020304" pitchFamily="18" charset="0"/>
                <a:cs typeface="Times New Roman" panose="02020603050405020304" pitchFamily="18" charset="0"/>
              </a:rPr>
              <a:t> et al., 2014)</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likely that </a:t>
            </a:r>
            <a:r>
              <a:rPr lang="en-US" dirty="0" smtClean="0">
                <a:solidFill>
                  <a:schemeClr val="accent1">
                    <a:lumMod val="75000"/>
                  </a:schemeClr>
                </a:solidFill>
                <a:latin typeface="Times New Roman" panose="02020603050405020304" pitchFamily="18" charset="0"/>
                <a:cs typeface="Times New Roman" panose="02020603050405020304" pitchFamily="18" charset="0"/>
              </a:rPr>
              <a:t>as heat </a:t>
            </a:r>
            <a:r>
              <a:rPr lang="en-US" dirty="0">
                <a:solidFill>
                  <a:schemeClr val="accent1">
                    <a:lumMod val="75000"/>
                  </a:schemeClr>
                </a:solidFill>
                <a:latin typeface="Times New Roman" panose="02020603050405020304" pitchFamily="18" charset="0"/>
                <a:cs typeface="Times New Roman" panose="02020603050405020304" pitchFamily="18" charset="0"/>
              </a:rPr>
              <a:t>waves will occur more often, for longer periods and with higher temperatures, although occasional cold temperature extremes may still occur (IPCC, 2015</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Potential migration of native species and/or local or global extinctions</a:t>
            </a:r>
          </a:p>
          <a:p>
            <a:r>
              <a:rPr lang="en-US" sz="2400" u="sng" dirty="0" smtClean="0">
                <a:solidFill>
                  <a:schemeClr val="accent1">
                    <a:lumMod val="75000"/>
                  </a:schemeClr>
                </a:solidFill>
                <a:latin typeface="Times New Roman" panose="02020603050405020304" pitchFamily="18" charset="0"/>
                <a:cs typeface="Times New Roman" panose="02020603050405020304" pitchFamily="18" charset="0"/>
              </a:rPr>
              <a:t>Invasive Species and Migration of Non-Native Species</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Red-eared Sliders</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Japanese Stilt Grass</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Potential migration of non-native species as temperatures increase</a:t>
            </a:r>
          </a:p>
          <a:p>
            <a:r>
              <a:rPr lang="en-US" sz="2400" u="sng" dirty="0" smtClean="0">
                <a:solidFill>
                  <a:schemeClr val="accent1">
                    <a:lumMod val="75000"/>
                  </a:schemeClr>
                </a:solidFill>
                <a:latin typeface="Times New Roman" panose="02020603050405020304" pitchFamily="18" charset="0"/>
                <a:cs typeface="Times New Roman" panose="02020603050405020304" pitchFamily="18" charset="0"/>
              </a:rPr>
              <a:t>Land Use Changes</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Interest in outdoor recreation is increasing (</a:t>
            </a:r>
            <a:r>
              <a:rPr lang="en-US" dirty="0" err="1">
                <a:solidFill>
                  <a:schemeClr val="accent1">
                    <a:lumMod val="75000"/>
                  </a:schemeClr>
                </a:solidFill>
                <a:latin typeface="Times New Roman" panose="02020603050405020304" pitchFamily="18" charset="0"/>
                <a:cs typeface="Times New Roman" panose="02020603050405020304" pitchFamily="18" charset="0"/>
              </a:rPr>
              <a:t>Monz</a:t>
            </a:r>
            <a:r>
              <a:rPr lang="en-US" dirty="0">
                <a:solidFill>
                  <a:schemeClr val="accent1">
                    <a:lumMod val="75000"/>
                  </a:schemeClr>
                </a:solidFill>
                <a:latin typeface="Times New Roman" panose="02020603050405020304" pitchFamily="18" charset="0"/>
                <a:cs typeface="Times New Roman" panose="02020603050405020304" pitchFamily="18" charset="0"/>
              </a:rPr>
              <a:t> et al., 2010</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lvl="2"/>
            <a:r>
              <a:rPr lang="en-US" dirty="0">
                <a:solidFill>
                  <a:schemeClr val="accent1">
                    <a:lumMod val="75000"/>
                  </a:schemeClr>
                </a:solidFill>
                <a:latin typeface="Times New Roman" panose="02020603050405020304" pitchFamily="18" charset="0"/>
                <a:cs typeface="Times New Roman" panose="02020603050405020304" pitchFamily="18" charset="0"/>
              </a:rPr>
              <a:t>Impacts on vegetation, soil, wildlife, and water quality (</a:t>
            </a:r>
            <a:r>
              <a:rPr lang="en-US" dirty="0" err="1">
                <a:solidFill>
                  <a:schemeClr val="accent1">
                    <a:lumMod val="75000"/>
                  </a:schemeClr>
                </a:solidFill>
                <a:latin typeface="Times New Roman" panose="02020603050405020304" pitchFamily="18" charset="0"/>
                <a:cs typeface="Times New Roman" panose="02020603050405020304" pitchFamily="18" charset="0"/>
              </a:rPr>
              <a:t>Monz</a:t>
            </a:r>
            <a:r>
              <a:rPr lang="en-US" dirty="0">
                <a:solidFill>
                  <a:schemeClr val="accent1">
                    <a:lumMod val="75000"/>
                  </a:schemeClr>
                </a:solidFill>
                <a:latin typeface="Times New Roman" panose="02020603050405020304" pitchFamily="18" charset="0"/>
                <a:cs typeface="Times New Roman" panose="02020603050405020304" pitchFamily="18" charset="0"/>
              </a:rPr>
              <a:t> et al., 2010</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Projected increase in Virginia </a:t>
            </a:r>
            <a:r>
              <a:rPr lang="en-US" dirty="0">
                <a:solidFill>
                  <a:schemeClr val="accent1">
                    <a:lumMod val="75000"/>
                  </a:schemeClr>
                </a:solidFill>
                <a:latin typeface="Times New Roman" panose="02020603050405020304" pitchFamily="18" charset="0"/>
                <a:cs typeface="Times New Roman" panose="02020603050405020304" pitchFamily="18" charset="0"/>
              </a:rPr>
              <a:t>Beach Population (Weldon Cooper Center for Public Service, 2017)</a:t>
            </a:r>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lvl="1"/>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lvl="1"/>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3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02" y="239865"/>
            <a:ext cx="11734137"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Vulnerabilities of First Landing to Climate Change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3184" y="1345759"/>
            <a:ext cx="12119775" cy="5476460"/>
          </a:xfrm>
        </p:spPr>
        <p:txBody>
          <a:bodyPr>
            <a:normAutofit/>
          </a:bodyPr>
          <a:lstStyle/>
          <a:p>
            <a:r>
              <a:rPr lang="en-US" sz="2400" u="sng" dirty="0" smtClean="0">
                <a:solidFill>
                  <a:schemeClr val="accent1">
                    <a:lumMod val="75000"/>
                  </a:schemeClr>
                </a:solidFill>
                <a:latin typeface="Times New Roman" panose="02020603050405020304" pitchFamily="18" charset="0"/>
                <a:cs typeface="Times New Roman" panose="02020603050405020304" pitchFamily="18" charset="0"/>
              </a:rPr>
              <a:t>Changes in Surface Temperature and Precipitation</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A large proportion of soil in First Landing is sandy soil, including trail areas (Division of State Parks, 2000)</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Sandy </a:t>
            </a:r>
            <a:r>
              <a:rPr lang="en-US" dirty="0">
                <a:solidFill>
                  <a:schemeClr val="accent1">
                    <a:lumMod val="75000"/>
                  </a:schemeClr>
                </a:solidFill>
                <a:latin typeface="Times New Roman" panose="02020603050405020304" pitchFamily="18" charset="0"/>
                <a:cs typeface="Times New Roman" panose="02020603050405020304" pitchFamily="18" charset="0"/>
              </a:rPr>
              <a:t>soils are highly susceptible to wind and water </a:t>
            </a:r>
            <a:r>
              <a:rPr lang="en-US" dirty="0" smtClean="0">
                <a:solidFill>
                  <a:schemeClr val="accent1">
                    <a:lumMod val="75000"/>
                  </a:schemeClr>
                </a:solidFill>
                <a:latin typeface="Times New Roman" panose="02020603050405020304" pitchFamily="18" charset="0"/>
                <a:cs typeface="Times New Roman" panose="02020603050405020304" pitchFamily="18" charset="0"/>
              </a:rPr>
              <a:t>erosion (Agriculture and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Agri</a:t>
            </a:r>
            <a:r>
              <a:rPr lang="en-US" dirty="0" smtClean="0">
                <a:solidFill>
                  <a:schemeClr val="accent1">
                    <a:lumMod val="75000"/>
                  </a:schemeClr>
                </a:solidFill>
                <a:latin typeface="Times New Roman" panose="02020603050405020304" pitchFamily="18" charset="0"/>
                <a:cs typeface="Times New Roman" panose="02020603050405020304" pitchFamily="18" charset="0"/>
              </a:rPr>
              <a:t>-Food Canada, 2014)</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Virginia as a whole, particularly the coast, is vulnerable to increasing drought frequency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Strzpek</a:t>
            </a:r>
            <a:r>
              <a:rPr lang="en-US" dirty="0" smtClean="0">
                <a:solidFill>
                  <a:schemeClr val="accent1">
                    <a:lumMod val="75000"/>
                  </a:schemeClr>
                </a:solidFill>
                <a:latin typeface="Times New Roman" panose="02020603050405020304" pitchFamily="18" charset="0"/>
                <a:cs typeface="Times New Roman" panose="02020603050405020304" pitchFamily="18" charset="0"/>
              </a:rPr>
              <a:t> et al., 2010)</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Native species near southernmost geographic limit are vulnerable to increasing temperatures</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Will have to either migrate further north or face extinctions; vulnerability increase due to increasing heat wave frequency and durations (IPCC, 2015)</a:t>
            </a:r>
          </a:p>
          <a:p>
            <a:r>
              <a:rPr lang="en-US" u="sng" dirty="0" smtClean="0">
                <a:solidFill>
                  <a:schemeClr val="accent1">
                    <a:lumMod val="75000"/>
                  </a:schemeClr>
                </a:solidFill>
                <a:latin typeface="Times New Roman" panose="02020603050405020304" pitchFamily="18" charset="0"/>
                <a:cs typeface="Times New Roman" panose="02020603050405020304" pitchFamily="18" charset="0"/>
              </a:rPr>
              <a:t>Invasive Species</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Japanese Stilt Grass: able to overtake forest understory, reduces soil pH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Leicht</a:t>
            </a:r>
            <a:r>
              <a:rPr lang="en-US" dirty="0" smtClean="0">
                <a:solidFill>
                  <a:schemeClr val="accent1">
                    <a:lumMod val="75000"/>
                  </a:schemeClr>
                </a:solidFill>
                <a:latin typeface="Times New Roman" panose="02020603050405020304" pitchFamily="18" charset="0"/>
                <a:cs typeface="Times New Roman" panose="02020603050405020304" pitchFamily="18" charset="0"/>
              </a:rPr>
              <a:t> et al., 2005)</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Even if eradicated in areas, low pH may not allow for native species to repopulate</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Not only affects native plants, but also can impact other species that rely on natives for resources (food, shelter, etc.)</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Red-eared Sliders: outcompete native turtles for resources (especially when they are limited), reach sexual maturity and have more offspring that most other turtle species (</a:t>
            </a:r>
            <a:r>
              <a:rPr lang="it-IT" dirty="0">
                <a:solidFill>
                  <a:schemeClr val="accent1">
                    <a:lumMod val="75000"/>
                  </a:schemeClr>
                </a:solidFill>
                <a:latin typeface="Times New Roman" panose="02020603050405020304" pitchFamily="18" charset="0"/>
                <a:cs typeface="Times New Roman" panose="02020603050405020304" pitchFamily="18" charset="0"/>
              </a:rPr>
              <a:t>Pearson et al., 2015; Polo-Covia et al., 2011; Perez-Santigosa et al., </a:t>
            </a:r>
            <a:r>
              <a:rPr lang="it-IT" dirty="0" smtClean="0">
                <a:solidFill>
                  <a:schemeClr val="accent1">
                    <a:lumMod val="75000"/>
                  </a:schemeClr>
                </a:solidFill>
                <a:latin typeface="Times New Roman" panose="02020603050405020304" pitchFamily="18" charset="0"/>
                <a:cs typeface="Times New Roman" panose="02020603050405020304" pitchFamily="18" charset="0"/>
              </a:rPr>
              <a:t>2008)</a:t>
            </a:r>
          </a:p>
          <a:p>
            <a:pPr lvl="2"/>
            <a:r>
              <a:rPr lang="it-IT" dirty="0" smtClean="0">
                <a:solidFill>
                  <a:schemeClr val="accent1">
                    <a:lumMod val="75000"/>
                  </a:schemeClr>
                </a:solidFill>
                <a:latin typeface="Times New Roman" panose="02020603050405020304" pitchFamily="18" charset="0"/>
                <a:cs typeface="Times New Roman" panose="02020603050405020304" pitchFamily="18" charset="0"/>
              </a:rPr>
              <a:t>Native species likely to be impacted by competition for resources, which may become reduce due to other climate change hazards (loss of nesting sites, shaded areas, etc.)</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40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63" y="251791"/>
            <a:ext cx="11716247"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Vulnerabilities Cont.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7998" y="1765813"/>
            <a:ext cx="4022141" cy="3104694"/>
          </a:xfrm>
          <a:prstGeom prst="rect">
            <a:avLst/>
          </a:prstGeom>
        </p:spPr>
      </p:pic>
      <p:sp>
        <p:nvSpPr>
          <p:cNvPr id="4" name="TextBox 3"/>
          <p:cNvSpPr txBox="1"/>
          <p:nvPr/>
        </p:nvSpPr>
        <p:spPr>
          <a:xfrm>
            <a:off x="254672" y="4991428"/>
            <a:ext cx="4439055"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Virginia drought vulnerability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Strzpek</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et al., 2010)</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886450" y="1608151"/>
            <a:ext cx="5040857" cy="3276557"/>
          </a:xfrm>
          <a:prstGeom prst="rect">
            <a:avLst/>
          </a:prstGeom>
        </p:spPr>
      </p:pic>
      <p:sp>
        <p:nvSpPr>
          <p:cNvPr id="6" name="TextBox 5"/>
          <p:cNvSpPr txBox="1"/>
          <p:nvPr/>
        </p:nvSpPr>
        <p:spPr>
          <a:xfrm>
            <a:off x="5832142" y="5127009"/>
            <a:ext cx="5777553" cy="646331"/>
          </a:xfrm>
          <a:prstGeom prst="rect">
            <a:avLst/>
          </a:prstGeom>
          <a:noFill/>
        </p:spPr>
        <p:txBody>
          <a:bodyPr wrap="square" rtlCol="0">
            <a:spAutoFit/>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Picture of Red-Eared Slider (photo by Missouri Department of Conservation Staff)</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35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96" y="250208"/>
            <a:ext cx="11699543" cy="1356360"/>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Foresight on Climate Change at First Landing</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6796" y="1711656"/>
            <a:ext cx="11699543" cy="5146344"/>
          </a:xfrm>
        </p:spPr>
        <p:txBody>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Surface Temperature Scenarios: global mean surface temperature increase based on CO</a:t>
            </a:r>
            <a:r>
              <a:rPr lang="en-US" baseline="-25000" dirty="0" smtClean="0">
                <a:solidFill>
                  <a:schemeClr val="accent1">
                    <a:lumMod val="75000"/>
                  </a:schemeClr>
                </a:solidFill>
                <a:latin typeface="Times New Roman" panose="02020603050405020304" pitchFamily="18" charset="0"/>
                <a:cs typeface="Times New Roman" panose="02020603050405020304" pitchFamily="18" charset="0"/>
              </a:rPr>
              <a:t>2</a:t>
            </a:r>
            <a:r>
              <a:rPr lang="en-US" dirty="0" smtClean="0">
                <a:solidFill>
                  <a:schemeClr val="accent1">
                    <a:lumMod val="75000"/>
                  </a:schemeClr>
                </a:solidFill>
                <a:latin typeface="Times New Roman" panose="02020603050405020304" pitchFamily="18" charset="0"/>
                <a:cs typeface="Times New Roman" panose="02020603050405020304" pitchFamily="18" charset="0"/>
              </a:rPr>
              <a:t> concentrations by 2100 (IPCC, 2015) </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RCP2.6 (stringent mitigation): atmospheric CO</a:t>
            </a:r>
            <a:r>
              <a:rPr lang="en-US" baseline="-25000" dirty="0" smtClean="0">
                <a:solidFill>
                  <a:schemeClr val="accent1">
                    <a:lumMod val="75000"/>
                  </a:schemeClr>
                </a:solidFill>
                <a:latin typeface="Times New Roman" panose="02020603050405020304" pitchFamily="18" charset="0"/>
                <a:cs typeface="Times New Roman" panose="02020603050405020304" pitchFamily="18" charset="0"/>
              </a:rPr>
              <a:t>2 </a:t>
            </a:r>
            <a:r>
              <a:rPr lang="en-US" dirty="0" smtClean="0">
                <a:solidFill>
                  <a:schemeClr val="accent1">
                    <a:lumMod val="75000"/>
                  </a:schemeClr>
                </a:solidFill>
                <a:latin typeface="Times New Roman" panose="02020603050405020304" pitchFamily="18" charset="0"/>
                <a:cs typeface="Times New Roman" panose="02020603050405020304" pitchFamily="18" charset="0"/>
              </a:rPr>
              <a:t>under 500 ppm, 0.3-1.7</a:t>
            </a:r>
            <a:r>
              <a:rPr lang="en-US" baseline="30000" dirty="0" smtClean="0">
                <a:solidFill>
                  <a:schemeClr val="accent1">
                    <a:lumMod val="75000"/>
                  </a:schemeClr>
                </a:solidFill>
                <a:latin typeface="Times New Roman" panose="02020603050405020304" pitchFamily="18" charset="0"/>
                <a:cs typeface="Times New Roman" panose="02020603050405020304" pitchFamily="18" charset="0"/>
              </a:rPr>
              <a:t>o</a:t>
            </a:r>
            <a:r>
              <a:rPr lang="en-US" dirty="0" smtClean="0">
                <a:solidFill>
                  <a:schemeClr val="accent1">
                    <a:lumMod val="75000"/>
                  </a:schemeClr>
                </a:solidFill>
                <a:latin typeface="Times New Roman" panose="02020603050405020304" pitchFamily="18" charset="0"/>
                <a:cs typeface="Times New Roman" panose="02020603050405020304" pitchFamily="18" charset="0"/>
              </a:rPr>
              <a:t>C increase by 2100</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RCP4.5 &amp; 6.0 (intermediate): CO</a:t>
            </a:r>
            <a:r>
              <a:rPr lang="en-US" baseline="-25000" dirty="0" smtClean="0">
                <a:solidFill>
                  <a:schemeClr val="accent1">
                    <a:lumMod val="75000"/>
                  </a:schemeClr>
                </a:solidFill>
                <a:latin typeface="Times New Roman" panose="02020603050405020304" pitchFamily="18" charset="0"/>
                <a:cs typeface="Times New Roman" panose="02020603050405020304" pitchFamily="18" charset="0"/>
              </a:rPr>
              <a:t>2</a:t>
            </a:r>
            <a:r>
              <a:rPr lang="en-US" dirty="0" smtClean="0">
                <a:solidFill>
                  <a:schemeClr val="accent1">
                    <a:lumMod val="75000"/>
                  </a:schemeClr>
                </a:solidFill>
                <a:latin typeface="Times New Roman" panose="02020603050405020304" pitchFamily="18" charset="0"/>
                <a:cs typeface="Times New Roman" panose="02020603050405020304" pitchFamily="18" charset="0"/>
              </a:rPr>
              <a:t> 500-700 ppm, 1.1-3.1</a:t>
            </a:r>
            <a:r>
              <a:rPr lang="en-US" baseline="30000" dirty="0" smtClean="0">
                <a:solidFill>
                  <a:schemeClr val="accent1">
                    <a:lumMod val="75000"/>
                  </a:schemeClr>
                </a:solidFill>
                <a:latin typeface="Times New Roman" panose="02020603050405020304" pitchFamily="18" charset="0"/>
                <a:cs typeface="Times New Roman" panose="02020603050405020304" pitchFamily="18" charset="0"/>
              </a:rPr>
              <a:t>o</a:t>
            </a:r>
            <a:r>
              <a:rPr lang="en-US" dirty="0" smtClean="0">
                <a:solidFill>
                  <a:schemeClr val="accent1">
                    <a:lumMod val="75000"/>
                  </a:schemeClr>
                </a:solidFill>
                <a:latin typeface="Times New Roman" panose="02020603050405020304" pitchFamily="18" charset="0"/>
                <a:cs typeface="Times New Roman" panose="02020603050405020304" pitchFamily="18" charset="0"/>
              </a:rPr>
              <a:t>C increase</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RCP 8.5 (“business-as-usual”): CO</a:t>
            </a:r>
            <a:r>
              <a:rPr lang="en-US" baseline="-25000" dirty="0" smtClean="0">
                <a:solidFill>
                  <a:schemeClr val="accent1">
                    <a:lumMod val="75000"/>
                  </a:schemeClr>
                </a:solidFill>
                <a:latin typeface="Times New Roman" panose="02020603050405020304" pitchFamily="18" charset="0"/>
                <a:cs typeface="Times New Roman" panose="02020603050405020304" pitchFamily="18" charset="0"/>
              </a:rPr>
              <a:t>2</a:t>
            </a:r>
            <a:r>
              <a:rPr lang="en-US" dirty="0" smtClean="0">
                <a:solidFill>
                  <a:schemeClr val="accent1">
                    <a:lumMod val="75000"/>
                  </a:schemeClr>
                </a:solidFill>
                <a:latin typeface="Times New Roman" panose="02020603050405020304" pitchFamily="18" charset="0"/>
                <a:cs typeface="Times New Roman" panose="02020603050405020304" pitchFamily="18" charset="0"/>
              </a:rPr>
              <a:t> high as 1500 ppm, 2.6-4.8 </a:t>
            </a:r>
            <a:r>
              <a:rPr lang="en-US" baseline="30000" dirty="0" smtClean="0">
                <a:solidFill>
                  <a:schemeClr val="accent1">
                    <a:lumMod val="75000"/>
                  </a:schemeClr>
                </a:solidFill>
                <a:latin typeface="Times New Roman" panose="02020603050405020304" pitchFamily="18" charset="0"/>
                <a:cs typeface="Times New Roman" panose="02020603050405020304" pitchFamily="18" charset="0"/>
              </a:rPr>
              <a:t>o</a:t>
            </a:r>
            <a:r>
              <a:rPr lang="en-US" dirty="0" smtClean="0">
                <a:solidFill>
                  <a:schemeClr val="accent1">
                    <a:lumMod val="75000"/>
                  </a:schemeClr>
                </a:solidFill>
                <a:latin typeface="Times New Roman" panose="02020603050405020304" pitchFamily="18" charset="0"/>
                <a:cs typeface="Times New Roman" panose="02020603050405020304" pitchFamily="18" charset="0"/>
              </a:rPr>
              <a:t>C increase</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Extreme precipitation events projected to increase under all scenarios (IPCC, 2015)</a:t>
            </a: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Future Virginia Beach Population Scenarios</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Future Virginia Beach Population Estimates (Weldon Cooper Center for Public Service, 2017)</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2020: 467,134; 2030: 482,578; 2040</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smtClean="0">
                <a:solidFill>
                  <a:schemeClr val="accent1">
                    <a:lumMod val="75000"/>
                  </a:schemeClr>
                </a:solidFill>
                <a:latin typeface="Times New Roman" panose="02020603050405020304" pitchFamily="18" charset="0"/>
                <a:cs typeface="Times New Roman" panose="02020603050405020304" pitchFamily="18" charset="0"/>
              </a:rPr>
              <a:t>491,054</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Potential Future Scenarios</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Low </a:t>
            </a:r>
            <a:r>
              <a:rPr lang="en-US" dirty="0">
                <a:solidFill>
                  <a:schemeClr val="accent1">
                    <a:lumMod val="75000"/>
                  </a:schemeClr>
                </a:solidFill>
                <a:latin typeface="Times New Roman" panose="02020603050405020304" pitchFamily="18" charset="0"/>
                <a:cs typeface="Times New Roman" panose="02020603050405020304" pitchFamily="18" charset="0"/>
              </a:rPr>
              <a:t>scenario – population projections are significantly higher than actual future population</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Medium </a:t>
            </a:r>
            <a:r>
              <a:rPr lang="en-US" dirty="0">
                <a:solidFill>
                  <a:schemeClr val="accent1">
                    <a:lumMod val="75000"/>
                  </a:schemeClr>
                </a:solidFill>
                <a:latin typeface="Times New Roman" panose="02020603050405020304" pitchFamily="18" charset="0"/>
                <a:cs typeface="Times New Roman" panose="02020603050405020304" pitchFamily="18" charset="0"/>
              </a:rPr>
              <a:t>scenario – population projections are relatively similar to actual future population</a:t>
            </a:r>
          </a:p>
          <a:p>
            <a:pPr lvl="2"/>
            <a:r>
              <a:rPr lang="en-US" dirty="0" smtClean="0">
                <a:solidFill>
                  <a:schemeClr val="accent1">
                    <a:lumMod val="75000"/>
                  </a:schemeClr>
                </a:solidFill>
                <a:latin typeface="Times New Roman" panose="02020603050405020304" pitchFamily="18" charset="0"/>
                <a:cs typeface="Times New Roman" panose="02020603050405020304" pitchFamily="18" charset="0"/>
              </a:rPr>
              <a:t>High </a:t>
            </a:r>
            <a:r>
              <a:rPr lang="en-US" dirty="0">
                <a:solidFill>
                  <a:schemeClr val="accent1">
                    <a:lumMod val="75000"/>
                  </a:schemeClr>
                </a:solidFill>
                <a:latin typeface="Times New Roman" panose="02020603050405020304" pitchFamily="18" charset="0"/>
                <a:cs typeface="Times New Roman" panose="02020603050405020304" pitchFamily="18" charset="0"/>
              </a:rPr>
              <a:t>scenario – population projections are significantly lower than actual future population</a:t>
            </a:r>
          </a:p>
          <a:p>
            <a:pPr lvl="2"/>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lvl="2"/>
            <a:endParaRPr 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lvl="2"/>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lvl="1"/>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39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01" y="236561"/>
            <a:ext cx="11758683" cy="1356360"/>
          </a:xfrm>
        </p:spPr>
        <p:txBody>
          <a:bodyPr>
            <a:normAutofit/>
          </a:bodyPr>
          <a:lstStyle/>
          <a:p>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Decision </a:t>
            </a:r>
            <a:r>
              <a:rPr lang="en-US" sz="3600" dirty="0">
                <a:solidFill>
                  <a:schemeClr val="accent1">
                    <a:lumMod val="75000"/>
                  </a:schemeClr>
                </a:solidFill>
                <a:latin typeface="Times New Roman" panose="02020603050405020304" pitchFamily="18" charset="0"/>
                <a:cs typeface="Times New Roman" panose="02020603050405020304" pitchFamily="18" charset="0"/>
              </a:rPr>
              <a:t>Making: Stakeholders, Agencies, and Legislation</a:t>
            </a:r>
          </a:p>
        </p:txBody>
      </p:sp>
      <p:sp>
        <p:nvSpPr>
          <p:cNvPr id="3" name="Content Placeholder 2"/>
          <p:cNvSpPr>
            <a:spLocks noGrp="1"/>
          </p:cNvSpPr>
          <p:nvPr>
            <p:ph idx="1"/>
          </p:nvPr>
        </p:nvSpPr>
        <p:spPr>
          <a:xfrm>
            <a:off x="219501" y="1411405"/>
            <a:ext cx="7022911" cy="5212307"/>
          </a:xfrm>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Virginia Department of Conservation and Recreation (DCR</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en-US" dirty="0">
                <a:solidFill>
                  <a:schemeClr val="accent1">
                    <a:lumMod val="75000"/>
                  </a:schemeClr>
                </a:solidFill>
                <a:latin typeface="Times New Roman" panose="02020603050405020304" pitchFamily="18" charset="0"/>
                <a:cs typeface="Times New Roman" panose="02020603050405020304" pitchFamily="18" charset="0"/>
              </a:rPr>
              <a:t>Virginia Department of Game &amp; Inland Fisheries (DGIF</a:t>
            </a: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First Landing Sate Park Management</a:t>
            </a: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Virginia Beach Local Community</a:t>
            </a: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Virginia State Government</a:t>
            </a:r>
          </a:p>
          <a:p>
            <a:r>
              <a:rPr lang="en-US" dirty="0" smtClean="0">
                <a:solidFill>
                  <a:schemeClr val="accent1">
                    <a:lumMod val="75000"/>
                  </a:schemeClr>
                </a:solidFill>
                <a:latin typeface="Times New Roman" panose="02020603050405020304" pitchFamily="18" charset="0"/>
                <a:cs typeface="Times New Roman" panose="02020603050405020304" pitchFamily="18" charset="0"/>
              </a:rPr>
              <a:t>Virginia Beach Local Government</a:t>
            </a:r>
          </a:p>
          <a:p>
            <a:r>
              <a:rPr lang="en-US" dirty="0">
                <a:solidFill>
                  <a:schemeClr val="accent1">
                    <a:lumMod val="75000"/>
                  </a:schemeClr>
                </a:solidFill>
                <a:latin typeface="Times New Roman" panose="02020603050405020304" pitchFamily="18" charset="0"/>
                <a:cs typeface="Times New Roman" panose="02020603050405020304" pitchFamily="18" charset="0"/>
              </a:rPr>
              <a:t>Virginia Code of </a:t>
            </a:r>
            <a:r>
              <a:rPr lang="en-US" dirty="0" smtClean="0">
                <a:solidFill>
                  <a:schemeClr val="accent1">
                    <a:lumMod val="75000"/>
                  </a:schemeClr>
                </a:solidFill>
                <a:latin typeface="Times New Roman" panose="02020603050405020304" pitchFamily="18" charset="0"/>
                <a:cs typeface="Times New Roman" panose="02020603050405020304" pitchFamily="18" charset="0"/>
              </a:rPr>
              <a:t>Law</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Title </a:t>
            </a:r>
            <a:r>
              <a:rPr lang="en-US" dirty="0">
                <a:solidFill>
                  <a:schemeClr val="accent1">
                    <a:lumMod val="75000"/>
                  </a:schemeClr>
                </a:solidFill>
                <a:latin typeface="Times New Roman" panose="02020603050405020304" pitchFamily="18" charset="0"/>
                <a:cs typeface="Times New Roman" panose="02020603050405020304" pitchFamily="18" charset="0"/>
              </a:rPr>
              <a:t>10.1. Conservation, Chapter 2.Parks and Recreation, § 10.1-200.1. State park master </a:t>
            </a:r>
            <a:r>
              <a:rPr lang="en-US" dirty="0" smtClean="0">
                <a:solidFill>
                  <a:schemeClr val="accent1">
                    <a:lumMod val="75000"/>
                  </a:schemeClr>
                </a:solidFill>
                <a:latin typeface="Times New Roman" panose="02020603050405020304" pitchFamily="18" charset="0"/>
                <a:cs typeface="Times New Roman" panose="02020603050405020304" pitchFamily="18" charset="0"/>
              </a:rPr>
              <a:t>planning</a:t>
            </a:r>
          </a:p>
        </p:txBody>
      </p:sp>
      <p:pic>
        <p:nvPicPr>
          <p:cNvPr id="5" name="Picture 4"/>
          <p:cNvPicPr>
            <a:picLocks noChangeAspect="1"/>
          </p:cNvPicPr>
          <p:nvPr/>
        </p:nvPicPr>
        <p:blipFill>
          <a:blip r:embed="rId2"/>
          <a:stretch>
            <a:fillRect/>
          </a:stretch>
        </p:blipFill>
        <p:spPr>
          <a:xfrm>
            <a:off x="8105385" y="1669700"/>
            <a:ext cx="3542083" cy="1298561"/>
          </a:xfrm>
          <a:prstGeom prst="rect">
            <a:avLst/>
          </a:prstGeom>
        </p:spPr>
      </p:pic>
      <p:pic>
        <p:nvPicPr>
          <p:cNvPr id="6" name="Picture 5"/>
          <p:cNvPicPr>
            <a:picLocks noChangeAspect="1"/>
          </p:cNvPicPr>
          <p:nvPr/>
        </p:nvPicPr>
        <p:blipFill>
          <a:blip r:embed="rId3"/>
          <a:stretch>
            <a:fillRect/>
          </a:stretch>
        </p:blipFill>
        <p:spPr>
          <a:xfrm>
            <a:off x="8850165" y="3410551"/>
            <a:ext cx="2052525" cy="2006270"/>
          </a:xfrm>
          <a:prstGeom prst="rect">
            <a:avLst/>
          </a:prstGeom>
        </p:spPr>
      </p:pic>
    </p:spTree>
    <p:extLst>
      <p:ext uri="{BB962C8B-B14F-4D97-AF65-F5344CB8AC3E}">
        <p14:creationId xmlns:p14="http://schemas.microsoft.com/office/powerpoint/2010/main" val="195138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50" y="241110"/>
            <a:ext cx="11722289" cy="1356360"/>
          </a:xfrm>
        </p:spPr>
        <p:txBody>
          <a:bodyPr>
            <a:normAutofit/>
          </a:bodyPr>
          <a:lstStyle/>
          <a:p>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Options </a:t>
            </a:r>
            <a:r>
              <a:rPr lang="en-US" sz="3600" dirty="0">
                <a:solidFill>
                  <a:schemeClr val="accent1">
                    <a:lumMod val="75000"/>
                  </a:schemeClr>
                </a:solidFill>
                <a:latin typeface="Times New Roman" panose="02020603050405020304" pitchFamily="18" charset="0"/>
                <a:cs typeface="Times New Roman" panose="02020603050405020304" pitchFamily="18" charset="0"/>
              </a:rPr>
              <a:t>for Preserving First Landing Wildlife and Recreation</a:t>
            </a:r>
          </a:p>
        </p:txBody>
      </p:sp>
      <p:sp>
        <p:nvSpPr>
          <p:cNvPr id="3" name="Content Placeholder 2"/>
          <p:cNvSpPr>
            <a:spLocks noGrp="1"/>
          </p:cNvSpPr>
          <p:nvPr>
            <p:ph idx="1"/>
          </p:nvPr>
        </p:nvSpPr>
        <p:spPr>
          <a:xfrm>
            <a:off x="224050" y="1597469"/>
            <a:ext cx="11722289" cy="5221861"/>
          </a:xfrm>
        </p:spPr>
        <p:txBody>
          <a:bodyPr>
            <a:normAutofit/>
          </a:bodyPr>
          <a:lstStyle/>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Create </a:t>
            </a:r>
            <a:r>
              <a:rPr lang="en-US" sz="2400" dirty="0">
                <a:solidFill>
                  <a:schemeClr val="accent1">
                    <a:lumMod val="75000"/>
                  </a:schemeClr>
                </a:solidFill>
                <a:latin typeface="Times New Roman" panose="02020603050405020304" pitchFamily="18" charset="0"/>
                <a:cs typeface="Times New Roman" panose="02020603050405020304" pitchFamily="18" charset="0"/>
              </a:rPr>
              <a:t>new methods of monitoring usage of trails</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Questionnaires/surveys </a:t>
            </a:r>
            <a:r>
              <a:rPr lang="en-US" dirty="0">
                <a:solidFill>
                  <a:schemeClr val="accent1">
                    <a:lumMod val="75000"/>
                  </a:schemeClr>
                </a:solidFill>
                <a:latin typeface="Times New Roman" panose="02020603050405020304" pitchFamily="18" charset="0"/>
                <a:cs typeface="Times New Roman" panose="02020603050405020304" pitchFamily="18" charset="0"/>
              </a:rPr>
              <a:t>of visitors, GPS tracking, etc. (Wolf et al., 2012)</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E</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stablish </a:t>
            </a:r>
            <a:r>
              <a:rPr lang="en-US" sz="2400" dirty="0">
                <a:solidFill>
                  <a:schemeClr val="accent1">
                    <a:lumMod val="75000"/>
                  </a:schemeClr>
                </a:solidFill>
                <a:latin typeface="Times New Roman" panose="02020603050405020304" pitchFamily="18" charset="0"/>
                <a:cs typeface="Times New Roman" panose="02020603050405020304" pitchFamily="18" charset="0"/>
              </a:rPr>
              <a:t>new management techniques to minimize impacts of recreation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activities</a:t>
            </a:r>
          </a:p>
          <a:p>
            <a:pPr lvl="1"/>
            <a:r>
              <a:rPr lang="en-US" dirty="0" smtClean="0">
                <a:solidFill>
                  <a:schemeClr val="accent1">
                    <a:lumMod val="75000"/>
                  </a:schemeClr>
                </a:solidFill>
                <a:latin typeface="Times New Roman" panose="02020603050405020304" pitchFamily="18" charset="0"/>
                <a:cs typeface="Times New Roman" panose="02020603050405020304" pitchFamily="18" charset="0"/>
              </a:rPr>
              <a:t>Mulched rip lines, reduce slope of trails</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Further </a:t>
            </a:r>
            <a:r>
              <a:rPr lang="en-US" sz="2400" dirty="0">
                <a:solidFill>
                  <a:schemeClr val="accent1">
                    <a:lumMod val="75000"/>
                  </a:schemeClr>
                </a:solidFill>
                <a:latin typeface="Times New Roman" panose="02020603050405020304" pitchFamily="18" charset="0"/>
                <a:cs typeface="Times New Roman" panose="02020603050405020304" pitchFamily="18" charset="0"/>
              </a:rPr>
              <a:t>research on possible ecological impacts of invasive and/or non-native species such as red-eared sliders and coyotes</a:t>
            </a:r>
          </a:p>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Develop </a:t>
            </a:r>
            <a:r>
              <a:rPr lang="en-US" sz="2400" dirty="0">
                <a:solidFill>
                  <a:schemeClr val="accent1">
                    <a:lumMod val="75000"/>
                  </a:schemeClr>
                </a:solidFill>
                <a:latin typeface="Times New Roman" panose="02020603050405020304" pitchFamily="18" charset="0"/>
                <a:cs typeface="Times New Roman" panose="02020603050405020304" pitchFamily="18" charset="0"/>
              </a:rPr>
              <a:t>a citizen science program to monitor early warnings of climate change impacts</a:t>
            </a: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62008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1961</TotalTime>
  <Words>1634</Words>
  <Application>Microsoft Office PowerPoint</Application>
  <PresentationFormat>Widescreen</PresentationFormat>
  <Paragraphs>110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Corbel</vt:lpstr>
      <vt:lpstr>Times New Roman</vt:lpstr>
      <vt:lpstr>Basis</vt:lpstr>
      <vt:lpstr>Current and Potential Climate Change Impacts at First Landing State Park</vt:lpstr>
      <vt:lpstr>About Me</vt:lpstr>
      <vt:lpstr>Introduction to First Landing</vt:lpstr>
      <vt:lpstr>Climate Change Hazards to First Landing</vt:lpstr>
      <vt:lpstr>Vulnerabilities of First Landing to Climate Change</vt:lpstr>
      <vt:lpstr>Vulnerabilities Cont.</vt:lpstr>
      <vt:lpstr>Foresight on Climate Change at First Landing</vt:lpstr>
      <vt:lpstr>Decision Making: Stakeholders, Agencies, and Legislation</vt:lpstr>
      <vt:lpstr>Options for Preserving First Landing Wildlife and Recreation</vt:lpstr>
      <vt:lpstr>Recommendations for Preservation</vt:lpstr>
      <vt:lpstr>Internship Overview</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Potential Climate Change Impacts at First Landing State Park</dc:title>
  <dc:creator>Chase</dc:creator>
  <cp:lastModifiedBy>Chase</cp:lastModifiedBy>
  <cp:revision>36</cp:revision>
  <dcterms:created xsi:type="dcterms:W3CDTF">2018-09-08T14:57:06Z</dcterms:created>
  <dcterms:modified xsi:type="dcterms:W3CDTF">2018-09-09T23:38:17Z</dcterms:modified>
</cp:coreProperties>
</file>