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6" r:id="rId2"/>
    <p:sldId id="263" r:id="rId3"/>
    <p:sldId id="257" r:id="rId4"/>
    <p:sldId id="258" r:id="rId5"/>
    <p:sldId id="259" r:id="rId6"/>
    <p:sldId id="260" r:id="rId7"/>
    <p:sldId id="261" r:id="rId8"/>
    <p:sldId id="262" r:id="rId9"/>
    <p:sldId id="264" r:id="rId10"/>
    <p:sldId id="265" r:id="rId11"/>
    <p:sldId id="26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91867" autoAdjust="0"/>
  </p:normalViewPr>
  <p:slideViewPr>
    <p:cSldViewPr snapToGrid="0">
      <p:cViewPr varScale="1">
        <p:scale>
          <a:sx n="66" d="100"/>
          <a:sy n="66" d="100"/>
        </p:scale>
        <p:origin x="86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7B81A3-1C6D-4A14-A81D-8A18E64D68C4}" type="datetimeFigureOut">
              <a:rPr lang="en-US" smtClean="0"/>
              <a:t>8/21/2018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49375E-79C9-4613-9176-665D41F09B19}" type="slidenum">
              <a:rPr lang="en-US" smtClean="0"/>
              <a:t>‹#›</a:t>
            </a:fld>
            <a:endParaRPr lang="en-US"/>
          </a:p>
        </p:txBody>
      </p:sp>
    </p:spTree>
    <p:extLst>
      <p:ext uri="{BB962C8B-B14F-4D97-AF65-F5344CB8AC3E}">
        <p14:creationId xmlns:p14="http://schemas.microsoft.com/office/powerpoint/2010/main" val="362226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Non-profit organization founded in 1993. As old as me! To “save” the Elizabeth river from being a dead river. </a:t>
            </a:r>
          </a:p>
        </p:txBody>
      </p:sp>
      <p:sp>
        <p:nvSpPr>
          <p:cNvPr id="4" name="Slide Number Placeholder 3"/>
          <p:cNvSpPr>
            <a:spLocks noGrp="1"/>
          </p:cNvSpPr>
          <p:nvPr>
            <p:ph type="sldNum" sz="quarter" idx="10"/>
          </p:nvPr>
        </p:nvSpPr>
        <p:spPr/>
        <p:txBody>
          <a:bodyPr/>
          <a:lstStyle/>
          <a:p>
            <a:fld id="{C949375E-79C9-4613-9176-665D41F09B19}" type="slidenum">
              <a:rPr lang="en-US" smtClean="0"/>
              <a:t>2</a:t>
            </a:fld>
            <a:endParaRPr lang="en-US"/>
          </a:p>
        </p:txBody>
      </p:sp>
    </p:spTree>
    <p:extLst>
      <p:ext uri="{BB962C8B-B14F-4D97-AF65-F5344CB8AC3E}">
        <p14:creationId xmlns:p14="http://schemas.microsoft.com/office/powerpoint/2010/main" val="2424395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B1EB3B52-3DEA-4956-BC39-053BB934256A}" type="datetimeFigureOut">
              <a:rPr lang="en-US" smtClean="0"/>
              <a:t>8/21/2018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D81324-D849-45F2-8598-8C0C5E336695}"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0230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EB3B52-3DEA-4956-BC39-053BB934256A}" type="datetimeFigureOut">
              <a:rPr lang="en-US" smtClean="0"/>
              <a:t>8/21/2018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D81324-D849-45F2-8598-8C0C5E336695}" type="slidenum">
              <a:rPr lang="en-US" smtClean="0"/>
              <a:t>‹#›</a:t>
            </a:fld>
            <a:endParaRPr lang="en-US"/>
          </a:p>
        </p:txBody>
      </p:sp>
    </p:spTree>
    <p:extLst>
      <p:ext uri="{BB962C8B-B14F-4D97-AF65-F5344CB8AC3E}">
        <p14:creationId xmlns:p14="http://schemas.microsoft.com/office/powerpoint/2010/main" val="2767213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EB3B52-3DEA-4956-BC39-053BB934256A}" type="datetimeFigureOut">
              <a:rPr lang="en-US" smtClean="0"/>
              <a:t>8/21/2018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D81324-D849-45F2-8598-8C0C5E336695}"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1221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EB3B52-3DEA-4956-BC39-053BB934256A}" type="datetimeFigureOut">
              <a:rPr lang="en-US" smtClean="0"/>
              <a:t>8/21/2018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D81324-D849-45F2-8598-8C0C5E336695}" type="slidenum">
              <a:rPr lang="en-US" smtClean="0"/>
              <a:t>‹#›</a:t>
            </a:fld>
            <a:endParaRPr lang="en-US"/>
          </a:p>
        </p:txBody>
      </p:sp>
    </p:spTree>
    <p:extLst>
      <p:ext uri="{BB962C8B-B14F-4D97-AF65-F5344CB8AC3E}">
        <p14:creationId xmlns:p14="http://schemas.microsoft.com/office/powerpoint/2010/main" val="3833233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1EB3B52-3DEA-4956-BC39-053BB934256A}" type="datetimeFigureOut">
              <a:rPr lang="en-US" smtClean="0"/>
              <a:t>8/21/2018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D81324-D849-45F2-8598-8C0C5E336695}"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3014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1EB3B52-3DEA-4956-BC39-053BB934256A}" type="datetimeFigureOut">
              <a:rPr lang="en-US" smtClean="0"/>
              <a:t>8/21/2018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D81324-D849-45F2-8598-8C0C5E336695}" type="slidenum">
              <a:rPr lang="en-US" smtClean="0"/>
              <a:t>‹#›</a:t>
            </a:fld>
            <a:endParaRPr lang="en-US"/>
          </a:p>
        </p:txBody>
      </p:sp>
    </p:spTree>
    <p:extLst>
      <p:ext uri="{BB962C8B-B14F-4D97-AF65-F5344CB8AC3E}">
        <p14:creationId xmlns:p14="http://schemas.microsoft.com/office/powerpoint/2010/main" val="4172218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EB3B52-3DEA-4956-BC39-053BB934256A}" type="datetimeFigureOut">
              <a:rPr lang="en-US" smtClean="0"/>
              <a:t>8/21/2018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D81324-D849-45F2-8598-8C0C5E336695}" type="slidenum">
              <a:rPr lang="en-US" smtClean="0"/>
              <a:t>‹#›</a:t>
            </a:fld>
            <a:endParaRPr lang="en-US"/>
          </a:p>
        </p:txBody>
      </p:sp>
    </p:spTree>
    <p:extLst>
      <p:ext uri="{BB962C8B-B14F-4D97-AF65-F5344CB8AC3E}">
        <p14:creationId xmlns:p14="http://schemas.microsoft.com/office/powerpoint/2010/main" val="1790965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1EB3B52-3DEA-4956-BC39-053BB934256A}" type="datetimeFigureOut">
              <a:rPr lang="en-US" smtClean="0"/>
              <a:t>8/21/2018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D81324-D849-45F2-8598-8C0C5E336695}" type="slidenum">
              <a:rPr lang="en-US" smtClean="0"/>
              <a:t>‹#›</a:t>
            </a:fld>
            <a:endParaRPr lang="en-US"/>
          </a:p>
        </p:txBody>
      </p:sp>
    </p:spTree>
    <p:extLst>
      <p:ext uri="{BB962C8B-B14F-4D97-AF65-F5344CB8AC3E}">
        <p14:creationId xmlns:p14="http://schemas.microsoft.com/office/powerpoint/2010/main" val="2091656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EB3B52-3DEA-4956-BC39-053BB934256A}" type="datetimeFigureOut">
              <a:rPr lang="en-US" smtClean="0"/>
              <a:t>8/21/2018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D81324-D849-45F2-8598-8C0C5E336695}" type="slidenum">
              <a:rPr lang="en-US" smtClean="0"/>
              <a:t>‹#›</a:t>
            </a:fld>
            <a:endParaRPr lang="en-US"/>
          </a:p>
        </p:txBody>
      </p:sp>
    </p:spTree>
    <p:extLst>
      <p:ext uri="{BB962C8B-B14F-4D97-AF65-F5344CB8AC3E}">
        <p14:creationId xmlns:p14="http://schemas.microsoft.com/office/powerpoint/2010/main" val="1722333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1EB3B52-3DEA-4956-BC39-053BB934256A}" type="datetimeFigureOut">
              <a:rPr lang="en-US" smtClean="0"/>
              <a:t>8/21/2018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D81324-D849-45F2-8598-8C0C5E336695}" type="slidenum">
              <a:rPr lang="en-US" smtClean="0"/>
              <a:t>‹#›</a:t>
            </a:fld>
            <a:endParaRPr lang="en-US"/>
          </a:p>
        </p:txBody>
      </p:sp>
    </p:spTree>
    <p:extLst>
      <p:ext uri="{BB962C8B-B14F-4D97-AF65-F5344CB8AC3E}">
        <p14:creationId xmlns:p14="http://schemas.microsoft.com/office/powerpoint/2010/main" val="3711260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EB3B52-3DEA-4956-BC39-053BB934256A}" type="datetimeFigureOut">
              <a:rPr lang="en-US" smtClean="0"/>
              <a:t>8/21/2018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D81324-D849-45F2-8598-8C0C5E336695}"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7977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B1EB3B52-3DEA-4956-BC39-053BB934256A}" type="datetimeFigureOut">
              <a:rPr lang="en-US" smtClean="0"/>
              <a:t>8/21/2018</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D1D81324-D849-45F2-8598-8C0C5E336695}"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40013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792F-07AA-4896-81E7-A0EDC3C2A4EE}"/>
              </a:ext>
            </a:extLst>
          </p:cNvPr>
          <p:cNvSpPr>
            <a:spLocks noGrp="1"/>
          </p:cNvSpPr>
          <p:nvPr>
            <p:ph type="ctrTitle"/>
          </p:nvPr>
        </p:nvSpPr>
        <p:spPr>
          <a:xfrm>
            <a:off x="85725" y="4960137"/>
            <a:ext cx="7772400" cy="1463040"/>
          </a:xfrm>
        </p:spPr>
        <p:txBody>
          <a:bodyPr/>
          <a:lstStyle/>
          <a:p>
            <a:r>
              <a:rPr lang="en-US" dirty="0"/>
              <a:t>Elizabeth river project: internship</a:t>
            </a:r>
          </a:p>
        </p:txBody>
      </p:sp>
      <p:sp>
        <p:nvSpPr>
          <p:cNvPr id="3" name="Subtitle 2">
            <a:extLst>
              <a:ext uri="{FF2B5EF4-FFF2-40B4-BE49-F238E27FC236}">
                <a16:creationId xmlns:a16="http://schemas.microsoft.com/office/drawing/2014/main" id="{3BFCB217-B153-4451-A92C-6C87840B348E}"/>
              </a:ext>
            </a:extLst>
          </p:cNvPr>
          <p:cNvSpPr>
            <a:spLocks noGrp="1"/>
          </p:cNvSpPr>
          <p:nvPr>
            <p:ph type="subTitle" idx="1"/>
          </p:nvPr>
        </p:nvSpPr>
        <p:spPr/>
        <p:txBody>
          <a:bodyPr/>
          <a:lstStyle/>
          <a:p>
            <a:r>
              <a:rPr lang="en-US" dirty="0"/>
              <a:t>Fallon </a:t>
            </a:r>
            <a:r>
              <a:rPr lang="en-US" dirty="0" err="1"/>
              <a:t>M.Woolford</a:t>
            </a:r>
            <a:endParaRPr lang="en-US" dirty="0"/>
          </a:p>
        </p:txBody>
      </p:sp>
    </p:spTree>
    <p:extLst>
      <p:ext uri="{BB962C8B-B14F-4D97-AF65-F5344CB8AC3E}">
        <p14:creationId xmlns:p14="http://schemas.microsoft.com/office/powerpoint/2010/main" val="727821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7B4F4-9519-4C04-956E-0B3EDDDDB495}"/>
              </a:ext>
            </a:extLst>
          </p:cNvPr>
          <p:cNvSpPr>
            <a:spLocks noGrp="1"/>
          </p:cNvSpPr>
          <p:nvPr>
            <p:ph type="title"/>
          </p:nvPr>
        </p:nvSpPr>
        <p:spPr/>
        <p:txBody>
          <a:bodyPr/>
          <a:lstStyle/>
          <a:p>
            <a:r>
              <a:rPr lang="en-US" dirty="0"/>
              <a:t>impacts</a:t>
            </a:r>
          </a:p>
        </p:txBody>
      </p:sp>
      <p:sp>
        <p:nvSpPr>
          <p:cNvPr id="3" name="Content Placeholder 2">
            <a:extLst>
              <a:ext uri="{FF2B5EF4-FFF2-40B4-BE49-F238E27FC236}">
                <a16:creationId xmlns:a16="http://schemas.microsoft.com/office/drawing/2014/main" id="{65DBBB32-8BCD-4A4C-81B7-CDA8095B25FD}"/>
              </a:ext>
            </a:extLst>
          </p:cNvPr>
          <p:cNvSpPr>
            <a:spLocks noGrp="1"/>
          </p:cNvSpPr>
          <p:nvPr>
            <p:ph idx="1"/>
          </p:nvPr>
        </p:nvSpPr>
        <p:spPr/>
        <p:txBody>
          <a:bodyPr>
            <a:normAutofit lnSpcReduction="10000"/>
          </a:bodyPr>
          <a:lstStyle/>
          <a:p>
            <a:pPr>
              <a:buFont typeface="Courier New" panose="02070309020205020404" pitchFamily="49" charset="0"/>
              <a:buChar char="o"/>
            </a:pPr>
            <a:r>
              <a:rPr lang="en-US" dirty="0"/>
              <a:t>Community gained a better knowledge of their surroundings and hopefully a behavior change.</a:t>
            </a:r>
          </a:p>
          <a:p>
            <a:pPr>
              <a:buFont typeface="Courier New" panose="02070309020205020404" pitchFamily="49" charset="0"/>
              <a:buChar char="o"/>
            </a:pPr>
            <a:r>
              <a:rPr lang="en-US" dirty="0"/>
              <a:t>Gained the confidence to speak to the public.</a:t>
            </a:r>
          </a:p>
          <a:p>
            <a:pPr>
              <a:buFont typeface="Courier New" panose="02070309020205020404" pitchFamily="49" charset="0"/>
              <a:buChar char="o"/>
            </a:pPr>
            <a:r>
              <a:rPr lang="en-US" dirty="0"/>
              <a:t>Proudest moment: was able to set table-top events up and make connections with local businesses through the internship.</a:t>
            </a:r>
          </a:p>
          <a:p>
            <a:pPr>
              <a:buFont typeface="Courier New" panose="02070309020205020404" pitchFamily="49" charset="0"/>
              <a:buChar char="o"/>
            </a:pPr>
            <a:r>
              <a:rPr lang="en-US" dirty="0"/>
              <a:t>Biggest lesson learned: you can’t change the mind of people who don’t see the error in their ways. The best thing you can do is give them the information they need to change their behavior.</a:t>
            </a:r>
          </a:p>
          <a:p>
            <a:pPr>
              <a:buFont typeface="Courier New" panose="02070309020205020404" pitchFamily="49" charset="0"/>
              <a:buChar char="o"/>
            </a:pPr>
            <a:endParaRPr lang="en-US" dirty="0"/>
          </a:p>
          <a:p>
            <a:pPr>
              <a:buFont typeface="Courier New" panose="02070309020205020404" pitchFamily="49" charset="0"/>
              <a:buChar char="o"/>
            </a:pPr>
            <a:r>
              <a:rPr lang="en-US" dirty="0"/>
              <a:t>PICK UP AFTER YOUR DOG NOT ONLY ON WALKS BUT IN YOUR OWN BACKYARD!</a:t>
            </a:r>
          </a:p>
        </p:txBody>
      </p:sp>
    </p:spTree>
    <p:extLst>
      <p:ext uri="{BB962C8B-B14F-4D97-AF65-F5344CB8AC3E}">
        <p14:creationId xmlns:p14="http://schemas.microsoft.com/office/powerpoint/2010/main" val="1612848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FD9FC-FA37-4C9A-AA1F-20261B70AACC}"/>
              </a:ext>
            </a:extLst>
          </p:cNvPr>
          <p:cNvSpPr>
            <a:spLocks noGrp="1"/>
          </p:cNvSpPr>
          <p:nvPr>
            <p:ph type="title"/>
          </p:nvPr>
        </p:nvSpPr>
        <p:spPr>
          <a:xfrm>
            <a:off x="1024129" y="585216"/>
            <a:ext cx="4431792" cy="1499616"/>
          </a:xfrm>
        </p:spPr>
        <p:txBody>
          <a:bodyPr>
            <a:normAutofit/>
          </a:bodyPr>
          <a:lstStyle/>
          <a:p>
            <a:r>
              <a:rPr lang="en-US" dirty="0"/>
              <a:t>Thanks for your time! </a:t>
            </a:r>
          </a:p>
        </p:txBody>
      </p:sp>
      <p:sp>
        <p:nvSpPr>
          <p:cNvPr id="12" name="Content Placeholder 9">
            <a:extLst>
              <a:ext uri="{FF2B5EF4-FFF2-40B4-BE49-F238E27FC236}">
                <a16:creationId xmlns:a16="http://schemas.microsoft.com/office/drawing/2014/main" id="{B530D1B0-FB40-4E7D-9F54-10183B7D539F}"/>
              </a:ext>
            </a:extLst>
          </p:cNvPr>
          <p:cNvSpPr>
            <a:spLocks noGrp="1"/>
          </p:cNvSpPr>
          <p:nvPr>
            <p:ph idx="1"/>
          </p:nvPr>
        </p:nvSpPr>
        <p:spPr>
          <a:xfrm>
            <a:off x="1024128" y="2286000"/>
            <a:ext cx="4429615" cy="3931920"/>
          </a:xfrm>
        </p:spPr>
        <p:txBody>
          <a:bodyPr>
            <a:normAutofit/>
          </a:bodyPr>
          <a:lstStyle/>
          <a:p>
            <a:r>
              <a:rPr lang="en-US" dirty="0"/>
              <a:t>Don’t forget to SCOOP THE POOP!</a:t>
            </a:r>
          </a:p>
        </p:txBody>
      </p:sp>
      <p:pic>
        <p:nvPicPr>
          <p:cNvPr id="13" name="Content Placeholder 4">
            <a:extLst>
              <a:ext uri="{FF2B5EF4-FFF2-40B4-BE49-F238E27FC236}">
                <a16:creationId xmlns:a16="http://schemas.microsoft.com/office/drawing/2014/main" id="{12E0A165-E75A-4F5D-8527-6A9F11AADA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745226" y="1378711"/>
            <a:ext cx="5909056" cy="4431792"/>
          </a:xfrm>
          <a:prstGeom prst="rect">
            <a:avLst/>
          </a:prstGeom>
        </p:spPr>
      </p:pic>
    </p:spTree>
    <p:extLst>
      <p:ext uri="{BB962C8B-B14F-4D97-AF65-F5344CB8AC3E}">
        <p14:creationId xmlns:p14="http://schemas.microsoft.com/office/powerpoint/2010/main" val="3595688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FAE1107-CEC3-4041-8BAA-CDB6F6759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BBF1F7-2804-4B00-9F95-90EF62D1EF18}"/>
              </a:ext>
            </a:extLst>
          </p:cNvPr>
          <p:cNvSpPr>
            <a:spLocks noGrp="1"/>
          </p:cNvSpPr>
          <p:nvPr>
            <p:ph type="title"/>
          </p:nvPr>
        </p:nvSpPr>
        <p:spPr>
          <a:xfrm>
            <a:off x="1024129" y="585216"/>
            <a:ext cx="3779085" cy="1499616"/>
          </a:xfrm>
        </p:spPr>
        <p:txBody>
          <a:bodyPr>
            <a:normAutofit/>
          </a:bodyPr>
          <a:lstStyle/>
          <a:p>
            <a:endParaRPr lang="en-US">
              <a:solidFill>
                <a:srgbClr val="FFFFFF"/>
              </a:solidFill>
            </a:endParaRPr>
          </a:p>
        </p:txBody>
      </p:sp>
      <p:cxnSp>
        <p:nvCxnSpPr>
          <p:cNvPr id="15" name="Straight Connector 14">
            <a:extLst>
              <a:ext uri="{FF2B5EF4-FFF2-40B4-BE49-F238E27FC236}">
                <a16:creationId xmlns:a16="http://schemas.microsoft.com/office/drawing/2014/main" id="{1AEA88FB-F5DD-45CE-AAE1-7B33D0ABD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1929D84C-0886-460E-9814-D91E0828EC5B}"/>
              </a:ext>
            </a:extLst>
          </p:cNvPr>
          <p:cNvSpPr>
            <a:spLocks noGrp="1"/>
          </p:cNvSpPr>
          <p:nvPr>
            <p:ph idx="1"/>
          </p:nvPr>
        </p:nvSpPr>
        <p:spPr>
          <a:xfrm>
            <a:off x="1024129" y="2286000"/>
            <a:ext cx="3791711" cy="3931920"/>
          </a:xfrm>
        </p:spPr>
        <p:txBody>
          <a:bodyPr>
            <a:normAutofit/>
          </a:bodyPr>
          <a:lstStyle/>
          <a:p>
            <a:endParaRPr lang="en-US">
              <a:solidFill>
                <a:srgbClr val="FFFFFF"/>
              </a:solidFill>
            </a:endParaRPr>
          </a:p>
        </p:txBody>
      </p:sp>
      <p:pic>
        <p:nvPicPr>
          <p:cNvPr id="8" name="Content Placeholder 4">
            <a:extLst>
              <a:ext uri="{FF2B5EF4-FFF2-40B4-BE49-F238E27FC236}">
                <a16:creationId xmlns:a16="http://schemas.microsoft.com/office/drawing/2014/main" id="{6523DEA0-7476-40A8-BE75-9B89194C51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701039"/>
            <a:ext cx="5455921" cy="5455921"/>
          </a:xfrm>
          <a:prstGeom prst="rect">
            <a:avLst/>
          </a:prstGeom>
        </p:spPr>
      </p:pic>
    </p:spTree>
    <p:extLst>
      <p:ext uri="{BB962C8B-B14F-4D97-AF65-F5344CB8AC3E}">
        <p14:creationId xmlns:p14="http://schemas.microsoft.com/office/powerpoint/2010/main" val="443670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AE312-C86A-40F2-9E6C-4F478599D9EB}"/>
              </a:ext>
            </a:extLst>
          </p:cNvPr>
          <p:cNvSpPr>
            <a:spLocks noGrp="1"/>
          </p:cNvSpPr>
          <p:nvPr>
            <p:ph type="title"/>
          </p:nvPr>
        </p:nvSpPr>
        <p:spPr>
          <a:xfrm>
            <a:off x="281177" y="642937"/>
            <a:ext cx="2890647" cy="4643437"/>
          </a:xfrm>
        </p:spPr>
        <p:txBody>
          <a:bodyPr>
            <a:normAutofit fontScale="90000"/>
          </a:bodyPr>
          <a:lstStyle/>
          <a:p>
            <a:r>
              <a:rPr lang="en-US" dirty="0"/>
              <a:t>“adapt the pace of nature; her secret is patience.” </a:t>
            </a:r>
            <a:br>
              <a:rPr lang="en-US" dirty="0"/>
            </a:br>
            <a:r>
              <a:rPr lang="en-US" dirty="0"/>
              <a:t>-ralph waldo </a:t>
            </a:r>
            <a:r>
              <a:rPr lang="en-US" dirty="0" err="1"/>
              <a:t>emerson</a:t>
            </a:r>
            <a:endParaRPr lang="en-US" dirty="0"/>
          </a:p>
        </p:txBody>
      </p:sp>
      <p:pic>
        <p:nvPicPr>
          <p:cNvPr id="8" name="IMG_4245">
            <a:hlinkClick r:id="" action="ppaction://media"/>
            <a:extLst>
              <a:ext uri="{FF2B5EF4-FFF2-40B4-BE49-F238E27FC236}">
                <a16:creationId xmlns:a16="http://schemas.microsoft.com/office/drawing/2014/main" id="{8D022E74-0943-477C-A351-30EE273B5A6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057650" y="0"/>
            <a:ext cx="7110222" cy="6897991"/>
          </a:xfrm>
        </p:spPr>
      </p:pic>
    </p:spTree>
    <p:extLst>
      <p:ext uri="{BB962C8B-B14F-4D97-AF65-F5344CB8AC3E}">
        <p14:creationId xmlns:p14="http://schemas.microsoft.com/office/powerpoint/2010/main" val="303822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02283-7508-4DA7-B698-AA710EB05974}"/>
              </a:ext>
            </a:extLst>
          </p:cNvPr>
          <p:cNvSpPr>
            <a:spLocks noGrp="1"/>
          </p:cNvSpPr>
          <p:nvPr>
            <p:ph type="title"/>
          </p:nvPr>
        </p:nvSpPr>
        <p:spPr>
          <a:xfrm>
            <a:off x="1024128" y="585216"/>
            <a:ext cx="6066818" cy="1499616"/>
          </a:xfrm>
        </p:spPr>
        <p:txBody>
          <a:bodyPr>
            <a:normAutofit/>
          </a:bodyPr>
          <a:lstStyle/>
          <a:p>
            <a:r>
              <a:rPr lang="en-US" dirty="0"/>
              <a:t>Fallon m. Woolford</a:t>
            </a:r>
          </a:p>
        </p:txBody>
      </p:sp>
      <p:sp>
        <p:nvSpPr>
          <p:cNvPr id="19" name="Content Placeholder 18">
            <a:extLst>
              <a:ext uri="{FF2B5EF4-FFF2-40B4-BE49-F238E27FC236}">
                <a16:creationId xmlns:a16="http://schemas.microsoft.com/office/drawing/2014/main" id="{82EE0F4F-1F01-4377-9277-50026B0976C7}"/>
              </a:ext>
            </a:extLst>
          </p:cNvPr>
          <p:cNvSpPr>
            <a:spLocks noGrp="1"/>
          </p:cNvSpPr>
          <p:nvPr>
            <p:ph idx="1"/>
          </p:nvPr>
        </p:nvSpPr>
        <p:spPr>
          <a:xfrm>
            <a:off x="1024128" y="2286000"/>
            <a:ext cx="6066818" cy="4023360"/>
          </a:xfrm>
        </p:spPr>
        <p:txBody>
          <a:bodyPr>
            <a:normAutofit fontScale="92500"/>
          </a:bodyPr>
          <a:lstStyle/>
          <a:p>
            <a:pPr>
              <a:buFont typeface="Courier New" panose="02070309020205020404" pitchFamily="49" charset="0"/>
              <a:buChar char="o"/>
            </a:pPr>
            <a:r>
              <a:rPr lang="en-US" sz="2800" dirty="0"/>
              <a:t>Senior at ODU</a:t>
            </a:r>
          </a:p>
          <a:p>
            <a:pPr>
              <a:buFont typeface="Courier New" panose="02070309020205020404" pitchFamily="49" charset="0"/>
              <a:buChar char="o"/>
            </a:pPr>
            <a:r>
              <a:rPr lang="en-US" sz="2800" dirty="0"/>
              <a:t>Passionate about saving the planet, and making people aware of everything that is going on around them in the environment. </a:t>
            </a:r>
          </a:p>
          <a:p>
            <a:pPr>
              <a:buFont typeface="Courier New" panose="02070309020205020404" pitchFamily="49" charset="0"/>
              <a:buChar char="o"/>
            </a:pPr>
            <a:r>
              <a:rPr lang="en-US" sz="2800" dirty="0"/>
              <a:t>Interned this summer for the non-profit organization, Elizabeth River Project on a campaign. </a:t>
            </a:r>
          </a:p>
          <a:p>
            <a:pPr>
              <a:buFont typeface="Courier New" panose="02070309020205020404" pitchFamily="49" charset="0"/>
              <a:buChar char="o"/>
            </a:pPr>
            <a:r>
              <a:rPr lang="en-US" sz="2800" dirty="0"/>
              <a:t>Interesting fact: I sell and feed snakes for a living!</a:t>
            </a:r>
          </a:p>
          <a:p>
            <a:pPr>
              <a:buFont typeface="Courier New" panose="02070309020205020404" pitchFamily="49" charset="0"/>
              <a:buChar char="o"/>
            </a:pPr>
            <a:endParaRPr lang="en-US" sz="4400" dirty="0"/>
          </a:p>
          <a:p>
            <a:pPr>
              <a:buFont typeface="Courier New" panose="02070309020205020404" pitchFamily="49" charset="0"/>
              <a:buChar char="o"/>
            </a:pPr>
            <a:endParaRPr lang="en-US" dirty="0"/>
          </a:p>
        </p:txBody>
      </p:sp>
      <p:pic>
        <p:nvPicPr>
          <p:cNvPr id="17" name="Content Placeholder 4">
            <a:extLst>
              <a:ext uri="{FF2B5EF4-FFF2-40B4-BE49-F238E27FC236}">
                <a16:creationId xmlns:a16="http://schemas.microsoft.com/office/drawing/2014/main" id="{92FC84B4-B565-4806-A65F-C123EE95F43F}"/>
              </a:ext>
            </a:extLst>
          </p:cNvPr>
          <p:cNvPicPr>
            <a:picLocks noChangeAspect="1"/>
          </p:cNvPicPr>
          <p:nvPr/>
        </p:nvPicPr>
        <p:blipFill rotWithShape="1">
          <a:blip r:embed="rId2">
            <a:extLst>
              <a:ext uri="{28A0092B-C50C-407E-A947-70E740481C1C}">
                <a14:useLocalDpi xmlns:a14="http://schemas.microsoft.com/office/drawing/2010/main" val="0"/>
              </a:ext>
            </a:extLst>
          </a:blip>
          <a:srcRect l="7810" r="7622"/>
          <a:stretch/>
        </p:blipFill>
        <p:spPr>
          <a:xfrm>
            <a:off x="7552266" y="10"/>
            <a:ext cx="4639733" cy="6857990"/>
          </a:xfrm>
          <a:prstGeom prst="rect">
            <a:avLst/>
          </a:prstGeom>
        </p:spPr>
      </p:pic>
    </p:spTree>
    <p:extLst>
      <p:ext uri="{BB962C8B-B14F-4D97-AF65-F5344CB8AC3E}">
        <p14:creationId xmlns:p14="http://schemas.microsoft.com/office/powerpoint/2010/main" val="476995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45767-D9CF-4CCB-858A-1ECCDA0BD087}"/>
              </a:ext>
            </a:extLst>
          </p:cNvPr>
          <p:cNvSpPr>
            <a:spLocks noGrp="1"/>
          </p:cNvSpPr>
          <p:nvPr>
            <p:ph type="title"/>
          </p:nvPr>
        </p:nvSpPr>
        <p:spPr>
          <a:xfrm>
            <a:off x="1024128" y="585216"/>
            <a:ext cx="6066818" cy="1499616"/>
          </a:xfrm>
        </p:spPr>
        <p:txBody>
          <a:bodyPr>
            <a:normAutofit/>
          </a:bodyPr>
          <a:lstStyle/>
          <a:p>
            <a:r>
              <a:rPr lang="en-US" dirty="0"/>
              <a:t>“Scoop the poop”</a:t>
            </a:r>
          </a:p>
        </p:txBody>
      </p:sp>
      <p:sp>
        <p:nvSpPr>
          <p:cNvPr id="10" name="Content Placeholder 9">
            <a:extLst>
              <a:ext uri="{FF2B5EF4-FFF2-40B4-BE49-F238E27FC236}">
                <a16:creationId xmlns:a16="http://schemas.microsoft.com/office/drawing/2014/main" id="{1EDEB8DC-B19D-4557-B6F2-5332FE7C3BC7}"/>
              </a:ext>
            </a:extLst>
          </p:cNvPr>
          <p:cNvSpPr>
            <a:spLocks noGrp="1"/>
          </p:cNvSpPr>
          <p:nvPr>
            <p:ph idx="1"/>
          </p:nvPr>
        </p:nvSpPr>
        <p:spPr>
          <a:xfrm>
            <a:off x="1024128" y="2286000"/>
            <a:ext cx="6066818" cy="4023360"/>
          </a:xfrm>
        </p:spPr>
        <p:txBody>
          <a:bodyPr>
            <a:normAutofit fontScale="92500" lnSpcReduction="20000"/>
          </a:bodyPr>
          <a:lstStyle/>
          <a:p>
            <a:pPr>
              <a:buFont typeface="Courier New" panose="02070309020205020404" pitchFamily="49" charset="0"/>
              <a:buChar char="o"/>
            </a:pPr>
            <a:r>
              <a:rPr lang="en-US" sz="3600" dirty="0"/>
              <a:t>Co-leader of a scoop the poop campaign</a:t>
            </a:r>
          </a:p>
          <a:p>
            <a:pPr lvl="1">
              <a:buFont typeface="Courier New" panose="02070309020205020404" pitchFamily="49" charset="0"/>
              <a:buChar char="o"/>
            </a:pPr>
            <a:r>
              <a:rPr lang="en-US" sz="2400" dirty="0"/>
              <a:t>Door-to-door campaign around the Tanglewood neighborhood surrounding the Indian River.</a:t>
            </a:r>
          </a:p>
          <a:p>
            <a:pPr lvl="1">
              <a:buFont typeface="Courier New" panose="02070309020205020404" pitchFamily="49" charset="0"/>
              <a:buChar char="o"/>
            </a:pPr>
            <a:endParaRPr lang="en-US" sz="2400" dirty="0"/>
          </a:p>
          <a:p>
            <a:pPr lvl="1">
              <a:buFont typeface="Courier New" panose="02070309020205020404" pitchFamily="49" charset="0"/>
              <a:buChar char="o"/>
            </a:pPr>
            <a:r>
              <a:rPr lang="en-US" sz="3200" dirty="0"/>
              <a:t>Promoted behavior change to the residents to “scoop the poop” of their dogs. </a:t>
            </a:r>
          </a:p>
          <a:p>
            <a:pPr lvl="1">
              <a:buFont typeface="Courier New" panose="02070309020205020404" pitchFamily="49" charset="0"/>
              <a:buChar char="o"/>
            </a:pPr>
            <a:r>
              <a:rPr lang="en-US" sz="3200" dirty="0"/>
              <a:t>Also working on a research paper concerning the chemical aspects affecting the health of the river. </a:t>
            </a:r>
          </a:p>
        </p:txBody>
      </p:sp>
      <p:pic>
        <p:nvPicPr>
          <p:cNvPr id="8" name="Content Placeholder 4">
            <a:extLst>
              <a:ext uri="{FF2B5EF4-FFF2-40B4-BE49-F238E27FC236}">
                <a16:creationId xmlns:a16="http://schemas.microsoft.com/office/drawing/2014/main" id="{89A0272F-6C34-47E7-90C2-770BD2899A09}"/>
              </a:ext>
            </a:extLst>
          </p:cNvPr>
          <p:cNvPicPr>
            <a:picLocks noChangeAspect="1"/>
          </p:cNvPicPr>
          <p:nvPr/>
        </p:nvPicPr>
        <p:blipFill rotWithShape="1">
          <a:blip r:embed="rId2">
            <a:extLst>
              <a:ext uri="{28A0092B-C50C-407E-A947-70E740481C1C}">
                <a14:useLocalDpi xmlns:a14="http://schemas.microsoft.com/office/drawing/2010/main" val="0"/>
              </a:ext>
            </a:extLst>
          </a:blip>
          <a:srcRect t="8022" b="1773"/>
          <a:stretch/>
        </p:blipFill>
        <p:spPr>
          <a:xfrm rot="5400000">
            <a:off x="6443132" y="1109133"/>
            <a:ext cx="6858000" cy="4639733"/>
          </a:xfrm>
          <a:prstGeom prst="rect">
            <a:avLst/>
          </a:prstGeom>
        </p:spPr>
      </p:pic>
    </p:spTree>
    <p:extLst>
      <p:ext uri="{BB962C8B-B14F-4D97-AF65-F5344CB8AC3E}">
        <p14:creationId xmlns:p14="http://schemas.microsoft.com/office/powerpoint/2010/main" val="3121355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0348C-2DC4-471E-8EC4-62D6EB763432}"/>
              </a:ext>
            </a:extLst>
          </p:cNvPr>
          <p:cNvSpPr>
            <a:spLocks noGrp="1"/>
          </p:cNvSpPr>
          <p:nvPr>
            <p:ph type="title"/>
          </p:nvPr>
        </p:nvSpPr>
        <p:spPr/>
        <p:txBody>
          <a:bodyPr/>
          <a:lstStyle/>
          <a:p>
            <a:r>
              <a:rPr lang="en-US" dirty="0"/>
              <a:t>More information on the internship</a:t>
            </a:r>
          </a:p>
        </p:txBody>
      </p:sp>
      <p:sp>
        <p:nvSpPr>
          <p:cNvPr id="3" name="Content Placeholder 2">
            <a:extLst>
              <a:ext uri="{FF2B5EF4-FFF2-40B4-BE49-F238E27FC236}">
                <a16:creationId xmlns:a16="http://schemas.microsoft.com/office/drawing/2014/main" id="{7D81B393-4699-44DB-A896-389FA08BDE88}"/>
              </a:ext>
            </a:extLst>
          </p:cNvPr>
          <p:cNvSpPr>
            <a:spLocks noGrp="1"/>
          </p:cNvSpPr>
          <p:nvPr>
            <p:ph idx="1"/>
          </p:nvPr>
        </p:nvSpPr>
        <p:spPr/>
        <p:txBody>
          <a:bodyPr/>
          <a:lstStyle/>
          <a:p>
            <a:pPr>
              <a:buFont typeface="Courier New" panose="02070309020205020404" pitchFamily="49" charset="0"/>
              <a:buChar char="o"/>
            </a:pPr>
            <a:r>
              <a:rPr lang="en-US" dirty="0"/>
              <a:t>Inside the workings of a non-profit VS. a government agency.</a:t>
            </a:r>
          </a:p>
          <a:p>
            <a:pPr>
              <a:buFont typeface="Courier New" panose="02070309020205020404" pitchFamily="49" charset="0"/>
              <a:buChar char="o"/>
            </a:pPr>
            <a:endParaRPr lang="en-US" dirty="0"/>
          </a:p>
          <a:p>
            <a:pPr>
              <a:buFont typeface="Courier New" panose="02070309020205020404" pitchFamily="49" charset="0"/>
              <a:buChar char="o"/>
            </a:pPr>
            <a:r>
              <a:rPr lang="en-US" dirty="0"/>
              <a:t>Interacting with the public in a very interesting way. </a:t>
            </a:r>
          </a:p>
          <a:p>
            <a:pPr>
              <a:buFont typeface="Courier New" panose="02070309020205020404" pitchFamily="49" charset="0"/>
              <a:buChar char="o"/>
            </a:pPr>
            <a:endParaRPr lang="en-US" dirty="0"/>
          </a:p>
          <a:p>
            <a:pPr>
              <a:buFont typeface="Courier New" panose="02070309020205020404" pitchFamily="49" charset="0"/>
              <a:buChar char="o"/>
            </a:pPr>
            <a:r>
              <a:rPr lang="en-US" dirty="0"/>
              <a:t>Getting to do public outreach and waiting to see if the citizens change their behavior or continue “business as usual”.</a:t>
            </a:r>
          </a:p>
          <a:p>
            <a:pPr>
              <a:buFont typeface="Courier New" panose="02070309020205020404" pitchFamily="49" charset="0"/>
              <a:buChar char="o"/>
            </a:pPr>
            <a:r>
              <a:rPr lang="en-US" dirty="0"/>
              <a:t>Some residents were not at all receptive and seemed annoyed that we were there.</a:t>
            </a:r>
          </a:p>
          <a:p>
            <a:pPr>
              <a:buFont typeface="Courier New" panose="02070309020205020404" pitchFamily="49" charset="0"/>
              <a:buChar char="o"/>
            </a:pPr>
            <a:endParaRPr lang="en-US" dirty="0"/>
          </a:p>
          <a:p>
            <a:pPr>
              <a:buFont typeface="Courier New" panose="02070309020205020404" pitchFamily="49" charset="0"/>
              <a:buChar char="o"/>
            </a:pPr>
            <a:endParaRPr lang="en-US" dirty="0"/>
          </a:p>
        </p:txBody>
      </p:sp>
    </p:spTree>
    <p:extLst>
      <p:ext uri="{BB962C8B-B14F-4D97-AF65-F5344CB8AC3E}">
        <p14:creationId xmlns:p14="http://schemas.microsoft.com/office/powerpoint/2010/main" val="241159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577AE-1B47-4D6F-BC19-F3C72CE5120F}"/>
              </a:ext>
            </a:extLst>
          </p:cNvPr>
          <p:cNvSpPr>
            <a:spLocks noGrp="1"/>
          </p:cNvSpPr>
          <p:nvPr>
            <p:ph type="title"/>
          </p:nvPr>
        </p:nvSpPr>
        <p:spPr/>
        <p:txBody>
          <a:bodyPr/>
          <a:lstStyle/>
          <a:p>
            <a:r>
              <a:rPr lang="en-US" dirty="0"/>
              <a:t>Total number of houses in </a:t>
            </a:r>
            <a:r>
              <a:rPr lang="en-US" dirty="0" err="1"/>
              <a:t>tanglewood</a:t>
            </a:r>
            <a:r>
              <a:rPr lang="en-US" dirty="0"/>
              <a:t>: 1,001.</a:t>
            </a:r>
          </a:p>
        </p:txBody>
      </p:sp>
      <p:graphicFrame>
        <p:nvGraphicFramePr>
          <p:cNvPr id="4" name="Content Placeholder 3">
            <a:extLst>
              <a:ext uri="{FF2B5EF4-FFF2-40B4-BE49-F238E27FC236}">
                <a16:creationId xmlns:a16="http://schemas.microsoft.com/office/drawing/2014/main" id="{8BB72675-37E7-4654-B0F6-795EE8717B86}"/>
              </a:ext>
            </a:extLst>
          </p:cNvPr>
          <p:cNvGraphicFramePr>
            <a:graphicFrameLocks noGrp="1"/>
          </p:cNvGraphicFramePr>
          <p:nvPr>
            <p:ph idx="1"/>
            <p:extLst>
              <p:ext uri="{D42A27DB-BD31-4B8C-83A1-F6EECF244321}">
                <p14:modId xmlns:p14="http://schemas.microsoft.com/office/powerpoint/2010/main" val="226294949"/>
              </p:ext>
            </p:extLst>
          </p:nvPr>
        </p:nvGraphicFramePr>
        <p:xfrm>
          <a:off x="1023938" y="2286000"/>
          <a:ext cx="9935610" cy="1663148"/>
        </p:xfrm>
        <a:graphic>
          <a:graphicData uri="http://schemas.openxmlformats.org/drawingml/2006/table">
            <a:tbl>
              <a:tblPr firstRow="1" bandRow="1">
                <a:tableStyleId>{5C22544A-7EE6-4342-B048-85BDC9FD1C3A}</a:tableStyleId>
              </a:tblPr>
              <a:tblGrid>
                <a:gridCol w="1987122">
                  <a:extLst>
                    <a:ext uri="{9D8B030D-6E8A-4147-A177-3AD203B41FA5}">
                      <a16:colId xmlns:a16="http://schemas.microsoft.com/office/drawing/2014/main" val="2862817505"/>
                    </a:ext>
                  </a:extLst>
                </a:gridCol>
                <a:gridCol w="1987122">
                  <a:extLst>
                    <a:ext uri="{9D8B030D-6E8A-4147-A177-3AD203B41FA5}">
                      <a16:colId xmlns:a16="http://schemas.microsoft.com/office/drawing/2014/main" val="18873323"/>
                    </a:ext>
                  </a:extLst>
                </a:gridCol>
                <a:gridCol w="1987122">
                  <a:extLst>
                    <a:ext uri="{9D8B030D-6E8A-4147-A177-3AD203B41FA5}">
                      <a16:colId xmlns:a16="http://schemas.microsoft.com/office/drawing/2014/main" val="2441196318"/>
                    </a:ext>
                  </a:extLst>
                </a:gridCol>
                <a:gridCol w="1987122">
                  <a:extLst>
                    <a:ext uri="{9D8B030D-6E8A-4147-A177-3AD203B41FA5}">
                      <a16:colId xmlns:a16="http://schemas.microsoft.com/office/drawing/2014/main" val="4272593918"/>
                    </a:ext>
                  </a:extLst>
                </a:gridCol>
                <a:gridCol w="1987122">
                  <a:extLst>
                    <a:ext uri="{9D8B030D-6E8A-4147-A177-3AD203B41FA5}">
                      <a16:colId xmlns:a16="http://schemas.microsoft.com/office/drawing/2014/main" val="3198658793"/>
                    </a:ext>
                  </a:extLst>
                </a:gridCol>
              </a:tblGrid>
              <a:tr h="831574">
                <a:tc>
                  <a:txBody>
                    <a:bodyPr/>
                    <a:lstStyle/>
                    <a:p>
                      <a:r>
                        <a:rPr lang="en-US" dirty="0"/>
                        <a:t>Week 1</a:t>
                      </a:r>
                    </a:p>
                  </a:txBody>
                  <a:tcPr/>
                </a:tc>
                <a:tc>
                  <a:txBody>
                    <a:bodyPr/>
                    <a:lstStyle/>
                    <a:p>
                      <a:r>
                        <a:rPr lang="en-US" dirty="0"/>
                        <a:t>Week 2</a:t>
                      </a:r>
                    </a:p>
                  </a:txBody>
                  <a:tcPr/>
                </a:tc>
                <a:tc>
                  <a:txBody>
                    <a:bodyPr/>
                    <a:lstStyle/>
                    <a:p>
                      <a:r>
                        <a:rPr lang="en-US" dirty="0"/>
                        <a:t>Week 3</a:t>
                      </a:r>
                    </a:p>
                  </a:txBody>
                  <a:tcPr/>
                </a:tc>
                <a:tc>
                  <a:txBody>
                    <a:bodyPr/>
                    <a:lstStyle/>
                    <a:p>
                      <a:r>
                        <a:rPr lang="en-US" dirty="0"/>
                        <a:t>Week 4</a:t>
                      </a:r>
                    </a:p>
                  </a:txBody>
                  <a:tcPr/>
                </a:tc>
                <a:tc>
                  <a:txBody>
                    <a:bodyPr/>
                    <a:lstStyle/>
                    <a:p>
                      <a:r>
                        <a:rPr lang="en-US" dirty="0"/>
                        <a:t>Total Houses</a:t>
                      </a:r>
                    </a:p>
                  </a:txBody>
                  <a:tcPr/>
                </a:tc>
                <a:extLst>
                  <a:ext uri="{0D108BD9-81ED-4DB2-BD59-A6C34878D82A}">
                    <a16:rowId xmlns:a16="http://schemas.microsoft.com/office/drawing/2014/main" val="4241396394"/>
                  </a:ext>
                </a:extLst>
              </a:tr>
              <a:tr h="831574">
                <a:tc>
                  <a:txBody>
                    <a:bodyPr/>
                    <a:lstStyle/>
                    <a:p>
                      <a:r>
                        <a:rPr lang="en-US" dirty="0"/>
                        <a:t>228</a:t>
                      </a:r>
                    </a:p>
                  </a:txBody>
                  <a:tcPr/>
                </a:tc>
                <a:tc>
                  <a:txBody>
                    <a:bodyPr/>
                    <a:lstStyle/>
                    <a:p>
                      <a:r>
                        <a:rPr lang="en-US" dirty="0"/>
                        <a:t>62</a:t>
                      </a:r>
                    </a:p>
                  </a:txBody>
                  <a:tcPr/>
                </a:tc>
                <a:tc>
                  <a:txBody>
                    <a:bodyPr/>
                    <a:lstStyle/>
                    <a:p>
                      <a:r>
                        <a:rPr lang="en-US" dirty="0"/>
                        <a:t>84</a:t>
                      </a:r>
                    </a:p>
                  </a:txBody>
                  <a:tcPr/>
                </a:tc>
                <a:tc>
                  <a:txBody>
                    <a:bodyPr/>
                    <a:lstStyle/>
                    <a:p>
                      <a:r>
                        <a:rPr lang="en-US" dirty="0"/>
                        <a:t>136</a:t>
                      </a:r>
                    </a:p>
                  </a:txBody>
                  <a:tcPr/>
                </a:tc>
                <a:tc>
                  <a:txBody>
                    <a:bodyPr/>
                    <a:lstStyle/>
                    <a:p>
                      <a:r>
                        <a:rPr lang="en-US" dirty="0"/>
                        <a:t>510</a:t>
                      </a:r>
                    </a:p>
                  </a:txBody>
                  <a:tcPr/>
                </a:tc>
                <a:extLst>
                  <a:ext uri="{0D108BD9-81ED-4DB2-BD59-A6C34878D82A}">
                    <a16:rowId xmlns:a16="http://schemas.microsoft.com/office/drawing/2014/main" val="1049174206"/>
                  </a:ext>
                </a:extLst>
              </a:tr>
            </a:tbl>
          </a:graphicData>
        </a:graphic>
      </p:graphicFrame>
      <p:sp>
        <p:nvSpPr>
          <p:cNvPr id="5" name="TextBox 4">
            <a:extLst>
              <a:ext uri="{FF2B5EF4-FFF2-40B4-BE49-F238E27FC236}">
                <a16:creationId xmlns:a16="http://schemas.microsoft.com/office/drawing/2014/main" id="{145F8AC6-AF09-446B-8347-ED9A17F33EC4}"/>
              </a:ext>
            </a:extLst>
          </p:cNvPr>
          <p:cNvSpPr txBox="1"/>
          <p:nvPr/>
        </p:nvSpPr>
        <p:spPr>
          <a:xfrm>
            <a:off x="1219199" y="4426226"/>
            <a:ext cx="10310191" cy="1077218"/>
          </a:xfrm>
          <a:prstGeom prst="rect">
            <a:avLst/>
          </a:prstGeom>
          <a:noFill/>
        </p:spPr>
        <p:txBody>
          <a:bodyPr wrap="square" rtlCol="0">
            <a:spAutoFit/>
          </a:bodyPr>
          <a:lstStyle/>
          <a:p>
            <a:r>
              <a:rPr lang="en-US" sz="3200" dirty="0"/>
              <a:t>We campaigned around the Tanglewood neighborhood for 4 out of the 5 weeks of our internship. </a:t>
            </a:r>
          </a:p>
        </p:txBody>
      </p:sp>
    </p:spTree>
    <p:extLst>
      <p:ext uri="{BB962C8B-B14F-4D97-AF65-F5344CB8AC3E}">
        <p14:creationId xmlns:p14="http://schemas.microsoft.com/office/powerpoint/2010/main" val="740629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07DF7-BC46-4B5A-9BEE-8FB88B7F2D59}"/>
              </a:ext>
            </a:extLst>
          </p:cNvPr>
          <p:cNvSpPr>
            <a:spLocks noGrp="1"/>
          </p:cNvSpPr>
          <p:nvPr>
            <p:ph type="title"/>
          </p:nvPr>
        </p:nvSpPr>
        <p:spPr>
          <a:xfrm>
            <a:off x="1024128" y="585216"/>
            <a:ext cx="3301129" cy="2274098"/>
          </a:xfrm>
        </p:spPr>
        <p:txBody>
          <a:bodyPr>
            <a:noAutofit/>
          </a:bodyPr>
          <a:lstStyle/>
          <a:p>
            <a:r>
              <a:rPr lang="en-US" sz="2800"/>
              <a:t>Additional campaigning/projects</a:t>
            </a:r>
          </a:p>
        </p:txBody>
      </p:sp>
      <p:sp>
        <p:nvSpPr>
          <p:cNvPr id="7" name="Content Placeholder 6">
            <a:extLst>
              <a:ext uri="{FF2B5EF4-FFF2-40B4-BE49-F238E27FC236}">
                <a16:creationId xmlns:a16="http://schemas.microsoft.com/office/drawing/2014/main" id="{B0297F79-3C07-4C5B-8086-BA430B1FBC06}"/>
              </a:ext>
            </a:extLst>
          </p:cNvPr>
          <p:cNvSpPr>
            <a:spLocks noGrp="1"/>
          </p:cNvSpPr>
          <p:nvPr>
            <p:ph idx="1"/>
          </p:nvPr>
        </p:nvSpPr>
        <p:spPr>
          <a:xfrm>
            <a:off x="1024128" y="2286000"/>
            <a:ext cx="3133580" cy="3931920"/>
          </a:xfrm>
        </p:spPr>
        <p:txBody>
          <a:bodyPr>
            <a:normAutofit/>
          </a:bodyPr>
          <a:lstStyle/>
          <a:p>
            <a:pPr marL="0" indent="0">
              <a:buNone/>
            </a:pPr>
            <a:r>
              <a:rPr lang="en-US" sz="3200" dirty="0"/>
              <a:t>Completed table top events at different pet stores in the Indian River area to reach a wider audience of residents. </a:t>
            </a:r>
          </a:p>
        </p:txBody>
      </p:sp>
      <p:pic>
        <p:nvPicPr>
          <p:cNvPr id="8" name="Content Placeholder 4">
            <a:extLst>
              <a:ext uri="{FF2B5EF4-FFF2-40B4-BE49-F238E27FC236}">
                <a16:creationId xmlns:a16="http://schemas.microsoft.com/office/drawing/2014/main" id="{E1F55D53-E4D2-47BD-9A13-2F2E3D009B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2342" y="837909"/>
            <a:ext cx="6909577" cy="5182182"/>
          </a:xfrm>
          <a:prstGeom prst="rect">
            <a:avLst/>
          </a:prstGeom>
        </p:spPr>
      </p:pic>
    </p:spTree>
    <p:extLst>
      <p:ext uri="{BB962C8B-B14F-4D97-AF65-F5344CB8AC3E}">
        <p14:creationId xmlns:p14="http://schemas.microsoft.com/office/powerpoint/2010/main" val="360907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DAE46-057D-4A8F-BFDA-078B6015B357}"/>
              </a:ext>
            </a:extLst>
          </p:cNvPr>
          <p:cNvSpPr>
            <a:spLocks noGrp="1"/>
          </p:cNvSpPr>
          <p:nvPr>
            <p:ph type="title"/>
          </p:nvPr>
        </p:nvSpPr>
        <p:spPr>
          <a:xfrm>
            <a:off x="1024128" y="585216"/>
            <a:ext cx="3133581" cy="1499616"/>
          </a:xfrm>
        </p:spPr>
        <p:txBody>
          <a:bodyPr>
            <a:normAutofit/>
          </a:bodyPr>
          <a:lstStyle/>
          <a:p>
            <a:r>
              <a:rPr lang="en-US" sz="2800"/>
              <a:t>Additional campaigning/projects </a:t>
            </a:r>
          </a:p>
        </p:txBody>
      </p:sp>
      <p:sp>
        <p:nvSpPr>
          <p:cNvPr id="10" name="Content Placeholder 9">
            <a:extLst>
              <a:ext uri="{FF2B5EF4-FFF2-40B4-BE49-F238E27FC236}">
                <a16:creationId xmlns:a16="http://schemas.microsoft.com/office/drawing/2014/main" id="{1DD39FC4-CE69-4470-AF63-BCDAA314D289}"/>
              </a:ext>
            </a:extLst>
          </p:cNvPr>
          <p:cNvSpPr>
            <a:spLocks noGrp="1"/>
          </p:cNvSpPr>
          <p:nvPr>
            <p:ph idx="1"/>
          </p:nvPr>
        </p:nvSpPr>
        <p:spPr>
          <a:xfrm>
            <a:off x="1024128" y="2286000"/>
            <a:ext cx="3133580" cy="3931920"/>
          </a:xfrm>
        </p:spPr>
        <p:txBody>
          <a:bodyPr>
            <a:noAutofit/>
          </a:bodyPr>
          <a:lstStyle/>
          <a:p>
            <a:r>
              <a:rPr lang="en-US" sz="2400" dirty="0"/>
              <a:t>Elizabeth River Project has constructed rain gardens and living shorelines around the Hampton Roads area </a:t>
            </a:r>
          </a:p>
          <a:p>
            <a:endParaRPr lang="en-US" sz="2400" dirty="0"/>
          </a:p>
          <a:p>
            <a:endParaRPr lang="en-US" sz="2400" dirty="0"/>
          </a:p>
          <a:p>
            <a:endParaRPr lang="en-US" sz="2400" dirty="0"/>
          </a:p>
          <a:p>
            <a:r>
              <a:rPr lang="en-US" sz="2400" dirty="0"/>
              <a:t>Pictured: Ingleside Elementary school’s rain garden.</a:t>
            </a:r>
          </a:p>
        </p:txBody>
      </p:sp>
      <p:pic>
        <p:nvPicPr>
          <p:cNvPr id="8" name="Content Placeholder 4">
            <a:extLst>
              <a:ext uri="{FF2B5EF4-FFF2-40B4-BE49-F238E27FC236}">
                <a16:creationId xmlns:a16="http://schemas.microsoft.com/office/drawing/2014/main" id="{8D3E8489-C1D8-49E2-89B5-175D2159E2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2342" y="837909"/>
            <a:ext cx="6909577" cy="5182182"/>
          </a:xfrm>
          <a:prstGeom prst="rect">
            <a:avLst/>
          </a:prstGeom>
        </p:spPr>
      </p:pic>
    </p:spTree>
    <p:extLst>
      <p:ext uri="{BB962C8B-B14F-4D97-AF65-F5344CB8AC3E}">
        <p14:creationId xmlns:p14="http://schemas.microsoft.com/office/powerpoint/2010/main" val="373092987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424</Words>
  <Application>Microsoft Office PowerPoint</Application>
  <PresentationFormat>Widescreen</PresentationFormat>
  <Paragraphs>52</Paragraphs>
  <Slides>11</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Calibri</vt:lpstr>
      <vt:lpstr>Courier New</vt:lpstr>
      <vt:lpstr>Tw Cen MT</vt:lpstr>
      <vt:lpstr>Tw Cen MT Condensed</vt:lpstr>
      <vt:lpstr>Wingdings 3</vt:lpstr>
      <vt:lpstr>Integral</vt:lpstr>
      <vt:lpstr>Elizabeth river project: internship</vt:lpstr>
      <vt:lpstr>PowerPoint Presentation</vt:lpstr>
      <vt:lpstr>“adapt the pace of nature; her secret is patience.”  -ralph waldo emerson</vt:lpstr>
      <vt:lpstr>Fallon m. Woolford</vt:lpstr>
      <vt:lpstr>“Scoop the poop”</vt:lpstr>
      <vt:lpstr>More information on the internship</vt:lpstr>
      <vt:lpstr>Total number of houses in tanglewood: 1,001.</vt:lpstr>
      <vt:lpstr>Additional campaigning/projects</vt:lpstr>
      <vt:lpstr>Additional campaigning/projects </vt:lpstr>
      <vt:lpstr>impacts</vt:lpstr>
      <vt:lpstr>Thanks for your time!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Elizabeth river project: internship</dc:title>
  <dc:creator>Fallon Woolford</dc:creator>
  <cp:lastModifiedBy>Fallon Woolford</cp:lastModifiedBy>
  <cp:revision>2</cp:revision>
  <dcterms:created xsi:type="dcterms:W3CDTF">2018-08-20T21:49:36Z</dcterms:created>
  <dcterms:modified xsi:type="dcterms:W3CDTF">2018-08-21T19:49:31Z</dcterms:modified>
</cp:coreProperties>
</file>