
<file path=[Content_Types].xml><?xml version="1.0" encoding="utf-8"?>
<Types xmlns="http://schemas.openxmlformats.org/package/2006/content-types">
  <Default Extension="png" ContentType="image/pn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autoCompressPictures="0">
  <p:sldMasterIdLst>
    <p:sldMasterId id="2147483659" r:id="rId1"/>
  </p:sldMasterIdLst>
  <p:notesMasterIdLst>
    <p:notesMasterId r:id="rId29"/>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 id="280" r:id="rId26"/>
    <p:sldId id="281" r:id="rId27"/>
    <p:sldId id="282" r:id="rId28"/>
  </p:sldIdLst>
  <p:sldSz cx="9144000" cy="5143500" type="screen16x9"/>
  <p:notesSz cx="6858000" cy="9144000"/>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162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90" d="100"/>
          <a:sy n="90" d="100"/>
        </p:scale>
        <p:origin x="816" y="84"/>
      </p:cViewPr>
      <p:guideLst>
        <p:guide orient="horz" pos="162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Shape 3"/>
          <p:cNvSpPr>
            <a:spLocks noGrp="1" noRot="1" noChangeAspect="1"/>
          </p:cNvSpPr>
          <p:nvPr>
            <p:ph type="sldImg" idx="2"/>
          </p:nvPr>
        </p:nvSpPr>
        <p:spPr>
          <a:xfrm>
            <a:off x="381300" y="685800"/>
            <a:ext cx="6096075"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Shape 4"/>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lstStyle>
            <a:lvl1pPr marL="457200" lvl="0" indent="-298450">
              <a:spcBef>
                <a:spcPts val="0"/>
              </a:spcBef>
              <a:spcAft>
                <a:spcPts val="0"/>
              </a:spcAft>
              <a:buSzPts val="1100"/>
              <a:buChar char="●"/>
              <a:defRPr sz="1100"/>
            </a:lvl1pPr>
            <a:lvl2pPr marL="914400" lvl="1" indent="-298450">
              <a:spcBef>
                <a:spcPts val="0"/>
              </a:spcBef>
              <a:spcAft>
                <a:spcPts val="0"/>
              </a:spcAft>
              <a:buSzPts val="1100"/>
              <a:buChar char="○"/>
              <a:defRPr sz="1100"/>
            </a:lvl2pPr>
            <a:lvl3pPr marL="1371600" lvl="2" indent="-298450">
              <a:spcBef>
                <a:spcPts val="0"/>
              </a:spcBef>
              <a:spcAft>
                <a:spcPts val="0"/>
              </a:spcAft>
              <a:buSzPts val="1100"/>
              <a:buChar char="■"/>
              <a:defRPr sz="1100"/>
            </a:lvl3pPr>
            <a:lvl4pPr marL="1828800" lvl="3" indent="-298450">
              <a:spcBef>
                <a:spcPts val="0"/>
              </a:spcBef>
              <a:spcAft>
                <a:spcPts val="0"/>
              </a:spcAft>
              <a:buSzPts val="1100"/>
              <a:buChar char="●"/>
              <a:defRPr sz="1100"/>
            </a:lvl4pPr>
            <a:lvl5pPr marL="2286000" lvl="4" indent="-298450">
              <a:spcBef>
                <a:spcPts val="0"/>
              </a:spcBef>
              <a:spcAft>
                <a:spcPts val="0"/>
              </a:spcAft>
              <a:buSzPts val="1100"/>
              <a:buChar char="○"/>
              <a:defRPr sz="1100"/>
            </a:lvl5pPr>
            <a:lvl6pPr marL="2743200" lvl="5" indent="-298450">
              <a:spcBef>
                <a:spcPts val="0"/>
              </a:spcBef>
              <a:spcAft>
                <a:spcPts val="0"/>
              </a:spcAft>
              <a:buSzPts val="1100"/>
              <a:buChar char="■"/>
              <a:defRPr sz="1100"/>
            </a:lvl6pPr>
            <a:lvl7pPr marL="3200400" lvl="6" indent="-298450">
              <a:spcBef>
                <a:spcPts val="0"/>
              </a:spcBef>
              <a:spcAft>
                <a:spcPts val="0"/>
              </a:spcAft>
              <a:buSzPts val="1100"/>
              <a:buChar char="●"/>
              <a:defRPr sz="1100"/>
            </a:lvl7pPr>
            <a:lvl8pPr marL="3657600" lvl="7" indent="-298450">
              <a:spcBef>
                <a:spcPts val="0"/>
              </a:spcBef>
              <a:spcAft>
                <a:spcPts val="0"/>
              </a:spcAft>
              <a:buSzPts val="1100"/>
              <a:buChar char="○"/>
              <a:defRPr sz="1100"/>
            </a:lvl8pPr>
            <a:lvl9pPr marL="4114800" lvl="8" indent="-298450">
              <a:spcBef>
                <a:spcPts val="0"/>
              </a:spcBef>
              <a:spcAft>
                <a:spcPts val="0"/>
              </a:spcAft>
              <a:buSzPts val="1100"/>
              <a:buChar char="■"/>
              <a:defRPr sz="1100"/>
            </a:lvl9pPr>
          </a:lstStyle>
          <a:p>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0"/>
        <p:cNvGrpSpPr/>
        <p:nvPr/>
      </p:nvGrpSpPr>
      <p:grpSpPr>
        <a:xfrm>
          <a:off x="0" y="0"/>
          <a:ext cx="0" cy="0"/>
          <a:chOff x="0" y="0"/>
          <a:chExt cx="0" cy="0"/>
        </a:xfrm>
      </p:grpSpPr>
      <p:sp>
        <p:nvSpPr>
          <p:cNvPr id="51" name="Shape 51"/>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52" name="Shape 52"/>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7"/>
        <p:cNvGrpSpPr/>
        <p:nvPr/>
      </p:nvGrpSpPr>
      <p:grpSpPr>
        <a:xfrm>
          <a:off x="0" y="0"/>
          <a:ext cx="0" cy="0"/>
          <a:chOff x="0" y="0"/>
          <a:chExt cx="0" cy="0"/>
        </a:xfrm>
      </p:grpSpPr>
      <p:sp>
        <p:nvSpPr>
          <p:cNvPr id="58" name="Shape 58"/>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59" name="Shape 59"/>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4"/>
        <p:cNvGrpSpPr/>
        <p:nvPr/>
      </p:nvGrpSpPr>
      <p:grpSpPr>
        <a:xfrm>
          <a:off x="0" y="0"/>
          <a:ext cx="0" cy="0"/>
          <a:chOff x="0" y="0"/>
          <a:chExt cx="0" cy="0"/>
        </a:xfrm>
      </p:grpSpPr>
      <p:sp>
        <p:nvSpPr>
          <p:cNvPr id="65" name="Shape 65"/>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66" name="Shape 66"/>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0"/>
        <p:cNvGrpSpPr/>
        <p:nvPr/>
      </p:nvGrpSpPr>
      <p:grpSpPr>
        <a:xfrm>
          <a:off x="0" y="0"/>
          <a:ext cx="0" cy="0"/>
          <a:chOff x="0" y="0"/>
          <a:chExt cx="0" cy="0"/>
        </a:xfrm>
      </p:grpSpPr>
      <p:sp>
        <p:nvSpPr>
          <p:cNvPr id="71" name="Shape 71"/>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72" name="Shape 72"/>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8"/>
        <p:cNvGrpSpPr/>
        <p:nvPr/>
      </p:nvGrpSpPr>
      <p:grpSpPr>
        <a:xfrm>
          <a:off x="0" y="0"/>
          <a:ext cx="0" cy="0"/>
          <a:chOff x="0" y="0"/>
          <a:chExt cx="0" cy="0"/>
        </a:xfrm>
      </p:grpSpPr>
      <p:sp>
        <p:nvSpPr>
          <p:cNvPr id="79" name="Shape 79"/>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80" name="Shape 80"/>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5"/>
        <p:cNvGrpSpPr/>
        <p:nvPr/>
      </p:nvGrpSpPr>
      <p:grpSpPr>
        <a:xfrm>
          <a:off x="0" y="0"/>
          <a:ext cx="0" cy="0"/>
          <a:chOff x="0" y="0"/>
          <a:chExt cx="0" cy="0"/>
        </a:xfrm>
      </p:grpSpPr>
      <p:sp>
        <p:nvSpPr>
          <p:cNvPr id="86" name="Shape 86"/>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87" name="Shape 87"/>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3"/>
        <p:cNvGrpSpPr/>
        <p:nvPr/>
      </p:nvGrpSpPr>
      <p:grpSpPr>
        <a:xfrm>
          <a:off x="0" y="0"/>
          <a:ext cx="0" cy="0"/>
          <a:chOff x="0" y="0"/>
          <a:chExt cx="0" cy="0"/>
        </a:xfrm>
      </p:grpSpPr>
      <p:sp>
        <p:nvSpPr>
          <p:cNvPr id="94" name="Shape 94"/>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95" name="Shape 95"/>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0"/>
        <p:cNvGrpSpPr/>
        <p:nvPr/>
      </p:nvGrpSpPr>
      <p:grpSpPr>
        <a:xfrm>
          <a:off x="0" y="0"/>
          <a:ext cx="0" cy="0"/>
          <a:chOff x="0" y="0"/>
          <a:chExt cx="0" cy="0"/>
        </a:xfrm>
      </p:grpSpPr>
      <p:sp>
        <p:nvSpPr>
          <p:cNvPr id="101" name="Shape 101"/>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02" name="Shape 102"/>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7"/>
        <p:cNvGrpSpPr/>
        <p:nvPr/>
      </p:nvGrpSpPr>
      <p:grpSpPr>
        <a:xfrm>
          <a:off x="0" y="0"/>
          <a:ext cx="0" cy="0"/>
          <a:chOff x="0" y="0"/>
          <a:chExt cx="0" cy="0"/>
        </a:xfrm>
      </p:grpSpPr>
      <p:sp>
        <p:nvSpPr>
          <p:cNvPr id="108" name="Shape 108"/>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09" name="Shape 109"/>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4"/>
        <p:cNvGrpSpPr/>
        <p:nvPr/>
      </p:nvGrpSpPr>
      <p:grpSpPr>
        <a:xfrm>
          <a:off x="0" y="0"/>
          <a:ext cx="0" cy="0"/>
          <a:chOff x="0" y="0"/>
          <a:chExt cx="0" cy="0"/>
        </a:xfrm>
      </p:grpSpPr>
      <p:sp>
        <p:nvSpPr>
          <p:cNvPr id="115" name="Shape 115"/>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16" name="Shape 116"/>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2"/>
        <p:cNvGrpSpPr/>
        <p:nvPr/>
      </p:nvGrpSpPr>
      <p:grpSpPr>
        <a:xfrm>
          <a:off x="0" y="0"/>
          <a:ext cx="0" cy="0"/>
          <a:chOff x="0" y="0"/>
          <a:chExt cx="0" cy="0"/>
        </a:xfrm>
      </p:grpSpPr>
      <p:sp>
        <p:nvSpPr>
          <p:cNvPr id="123" name="Shape 123"/>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24" name="Shape 124"/>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9"/>
        <p:cNvGrpSpPr/>
        <p:nvPr/>
      </p:nvGrpSpPr>
      <p:grpSpPr>
        <a:xfrm>
          <a:off x="0" y="0"/>
          <a:ext cx="0" cy="0"/>
          <a:chOff x="0" y="0"/>
          <a:chExt cx="0" cy="0"/>
        </a:xfrm>
      </p:grpSpPr>
      <p:sp>
        <p:nvSpPr>
          <p:cNvPr id="130" name="Shape 130"/>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31" name="Shape 131"/>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6"/>
        <p:cNvGrpSpPr/>
        <p:nvPr/>
      </p:nvGrpSpPr>
      <p:grpSpPr>
        <a:xfrm>
          <a:off x="0" y="0"/>
          <a:ext cx="0" cy="0"/>
          <a:chOff x="0" y="0"/>
          <a:chExt cx="0" cy="0"/>
        </a:xfrm>
      </p:grpSpPr>
      <p:sp>
        <p:nvSpPr>
          <p:cNvPr id="137" name="Shape 137"/>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38" name="Shape 138"/>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2"/>
        <p:cNvGrpSpPr/>
        <p:nvPr/>
      </p:nvGrpSpPr>
      <p:grpSpPr>
        <a:xfrm>
          <a:off x="0" y="0"/>
          <a:ext cx="0" cy="0"/>
          <a:chOff x="0" y="0"/>
          <a:chExt cx="0" cy="0"/>
        </a:xfrm>
      </p:grpSpPr>
      <p:sp>
        <p:nvSpPr>
          <p:cNvPr id="143" name="Shape 143"/>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44" name="Shape 144"/>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8"/>
        <p:cNvGrpSpPr/>
        <p:nvPr/>
      </p:nvGrpSpPr>
      <p:grpSpPr>
        <a:xfrm>
          <a:off x="0" y="0"/>
          <a:ext cx="0" cy="0"/>
          <a:chOff x="0" y="0"/>
          <a:chExt cx="0" cy="0"/>
        </a:xfrm>
      </p:grpSpPr>
      <p:sp>
        <p:nvSpPr>
          <p:cNvPr id="149" name="Shape 149"/>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50" name="Shape 150"/>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4"/>
        <p:cNvGrpSpPr/>
        <p:nvPr/>
      </p:nvGrpSpPr>
      <p:grpSpPr>
        <a:xfrm>
          <a:off x="0" y="0"/>
          <a:ext cx="0" cy="0"/>
          <a:chOff x="0" y="0"/>
          <a:chExt cx="0" cy="0"/>
        </a:xfrm>
      </p:grpSpPr>
      <p:sp>
        <p:nvSpPr>
          <p:cNvPr id="155" name="Shape 155"/>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56" name="Shape 156"/>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0"/>
        <p:cNvGrpSpPr/>
        <p:nvPr/>
      </p:nvGrpSpPr>
      <p:grpSpPr>
        <a:xfrm>
          <a:off x="0" y="0"/>
          <a:ext cx="0" cy="0"/>
          <a:chOff x="0" y="0"/>
          <a:chExt cx="0" cy="0"/>
        </a:xfrm>
      </p:grpSpPr>
      <p:sp>
        <p:nvSpPr>
          <p:cNvPr id="161" name="Shape 161"/>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62" name="Shape 162"/>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8"/>
        <p:cNvGrpSpPr/>
        <p:nvPr/>
      </p:nvGrpSpPr>
      <p:grpSpPr>
        <a:xfrm>
          <a:off x="0" y="0"/>
          <a:ext cx="0" cy="0"/>
          <a:chOff x="0" y="0"/>
          <a:chExt cx="0" cy="0"/>
        </a:xfrm>
      </p:grpSpPr>
      <p:sp>
        <p:nvSpPr>
          <p:cNvPr id="169" name="Shape 169"/>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70" name="Shape 170"/>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9"/>
        <p:cNvGrpSpPr/>
        <p:nvPr/>
      </p:nvGrpSpPr>
      <p:grpSpPr>
        <a:xfrm>
          <a:off x="0" y="0"/>
          <a:ext cx="0" cy="0"/>
          <a:chOff x="0" y="0"/>
          <a:chExt cx="0" cy="0"/>
        </a:xfrm>
      </p:grpSpPr>
      <p:sp>
        <p:nvSpPr>
          <p:cNvPr id="180" name="Shape 180"/>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81" name="Shape 181"/>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7"/>
        <p:cNvGrpSpPr/>
        <p:nvPr/>
      </p:nvGrpSpPr>
      <p:grpSpPr>
        <a:xfrm>
          <a:off x="0" y="0"/>
          <a:ext cx="0" cy="0"/>
          <a:chOff x="0" y="0"/>
          <a:chExt cx="0" cy="0"/>
        </a:xfrm>
      </p:grpSpPr>
      <p:sp>
        <p:nvSpPr>
          <p:cNvPr id="188" name="Shape 188"/>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89" name="Shape 189"/>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98"/>
        <p:cNvGrpSpPr/>
        <p:nvPr/>
      </p:nvGrpSpPr>
      <p:grpSpPr>
        <a:xfrm>
          <a:off x="0" y="0"/>
          <a:ext cx="0" cy="0"/>
          <a:chOff x="0" y="0"/>
          <a:chExt cx="0" cy="0"/>
        </a:xfrm>
      </p:grpSpPr>
      <p:sp>
        <p:nvSpPr>
          <p:cNvPr id="199" name="Shape 199"/>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00" name="Shape 200"/>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0"/>
        <p:cNvGrpSpPr/>
        <p:nvPr/>
      </p:nvGrpSpPr>
      <p:grpSpPr>
        <a:xfrm>
          <a:off x="0" y="0"/>
          <a:ext cx="0" cy="0"/>
          <a:chOff x="0" y="0"/>
          <a:chExt cx="0" cy="0"/>
        </a:xfrm>
      </p:grpSpPr>
      <p:sp>
        <p:nvSpPr>
          <p:cNvPr id="211" name="Shape 211"/>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12" name="Shape 212"/>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8"/>
        <p:cNvGrpSpPr/>
        <p:nvPr/>
      </p:nvGrpSpPr>
      <p:grpSpPr>
        <a:xfrm>
          <a:off x="0" y="0"/>
          <a:ext cx="0" cy="0"/>
          <a:chOff x="0" y="0"/>
          <a:chExt cx="0" cy="0"/>
        </a:xfrm>
      </p:grpSpPr>
      <p:sp>
        <p:nvSpPr>
          <p:cNvPr id="219" name="Shape 219"/>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20" name="Shape 220"/>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6"/>
        <p:cNvGrpSpPr/>
        <p:nvPr/>
      </p:nvGrpSpPr>
      <p:grpSpPr>
        <a:xfrm>
          <a:off x="0" y="0"/>
          <a:ext cx="0" cy="0"/>
          <a:chOff x="0" y="0"/>
          <a:chExt cx="0" cy="0"/>
        </a:xfrm>
      </p:grpSpPr>
      <p:sp>
        <p:nvSpPr>
          <p:cNvPr id="227" name="Shape 227"/>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28" name="Shape 228"/>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3"/>
        <p:cNvGrpSpPr/>
        <p:nvPr/>
      </p:nvGrpSpPr>
      <p:grpSpPr>
        <a:xfrm>
          <a:off x="0" y="0"/>
          <a:ext cx="0" cy="0"/>
          <a:chOff x="0" y="0"/>
          <a:chExt cx="0" cy="0"/>
        </a:xfrm>
      </p:grpSpPr>
      <p:sp>
        <p:nvSpPr>
          <p:cNvPr id="234" name="Shape 234"/>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35" name="Shape 235"/>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9"/>
        <p:cNvGrpSpPr/>
        <p:nvPr/>
      </p:nvGrpSpPr>
      <p:grpSpPr>
        <a:xfrm>
          <a:off x="0" y="0"/>
          <a:ext cx="0" cy="0"/>
          <a:chOff x="0" y="0"/>
          <a:chExt cx="0" cy="0"/>
        </a:xfrm>
      </p:grpSpPr>
      <p:sp>
        <p:nvSpPr>
          <p:cNvPr id="240" name="Shape 240"/>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41" name="Shape 241"/>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8"/>
        <p:cNvGrpSpPr/>
        <p:nvPr/>
      </p:nvGrpSpPr>
      <p:grpSpPr>
        <a:xfrm>
          <a:off x="0" y="0"/>
          <a:ext cx="0" cy="0"/>
          <a:chOff x="0" y="0"/>
          <a:chExt cx="0" cy="0"/>
        </a:xfrm>
      </p:grpSpPr>
      <p:sp>
        <p:nvSpPr>
          <p:cNvPr id="249" name="Shape 249"/>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50" name="Shape 250"/>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spTree>
      <p:nvGrpSpPr>
        <p:cNvPr id="1" name="Shape 9"/>
        <p:cNvGrpSpPr/>
        <p:nvPr/>
      </p:nvGrpSpPr>
      <p:grpSpPr>
        <a:xfrm>
          <a:off x="0" y="0"/>
          <a:ext cx="0" cy="0"/>
          <a:chOff x="0" y="0"/>
          <a:chExt cx="0" cy="0"/>
        </a:xfrm>
      </p:grpSpPr>
      <p:sp>
        <p:nvSpPr>
          <p:cNvPr id="10" name="Shape 10"/>
          <p:cNvSpPr txBox="1">
            <a:spLocks noGrp="1"/>
          </p:cNvSpPr>
          <p:nvPr>
            <p:ph type="ctrTitle"/>
          </p:nvPr>
        </p:nvSpPr>
        <p:spPr>
          <a:xfrm>
            <a:off x="311708" y="744575"/>
            <a:ext cx="8520600" cy="2052600"/>
          </a:xfrm>
          <a:prstGeom prst="rect">
            <a:avLst/>
          </a:prstGeom>
        </p:spPr>
        <p:txBody>
          <a:bodyPr spcFirstLastPara="1" wrap="square" lIns="91425" tIns="91425" rIns="91425" bIns="91425" anchor="b" anchorCtr="0"/>
          <a:lstStyle>
            <a:lvl1pPr lvl="0" algn="ctr">
              <a:spcBef>
                <a:spcPts val="0"/>
              </a:spcBef>
              <a:spcAft>
                <a:spcPts val="0"/>
              </a:spcAft>
              <a:buSzPts val="5200"/>
              <a:buNone/>
              <a:defRPr sz="5200"/>
            </a:lvl1pPr>
            <a:lvl2pPr lvl="1" algn="ctr">
              <a:spcBef>
                <a:spcPts val="0"/>
              </a:spcBef>
              <a:spcAft>
                <a:spcPts val="0"/>
              </a:spcAft>
              <a:buSzPts val="5200"/>
              <a:buNone/>
              <a:defRPr sz="5200"/>
            </a:lvl2pPr>
            <a:lvl3pPr lvl="2" algn="ctr">
              <a:spcBef>
                <a:spcPts val="0"/>
              </a:spcBef>
              <a:spcAft>
                <a:spcPts val="0"/>
              </a:spcAft>
              <a:buSzPts val="5200"/>
              <a:buNone/>
              <a:defRPr sz="5200"/>
            </a:lvl3pPr>
            <a:lvl4pPr lvl="3" algn="ctr">
              <a:spcBef>
                <a:spcPts val="0"/>
              </a:spcBef>
              <a:spcAft>
                <a:spcPts val="0"/>
              </a:spcAft>
              <a:buSzPts val="5200"/>
              <a:buNone/>
              <a:defRPr sz="5200"/>
            </a:lvl4pPr>
            <a:lvl5pPr lvl="4" algn="ctr">
              <a:spcBef>
                <a:spcPts val="0"/>
              </a:spcBef>
              <a:spcAft>
                <a:spcPts val="0"/>
              </a:spcAft>
              <a:buSzPts val="5200"/>
              <a:buNone/>
              <a:defRPr sz="5200"/>
            </a:lvl5pPr>
            <a:lvl6pPr lvl="5" algn="ctr">
              <a:spcBef>
                <a:spcPts val="0"/>
              </a:spcBef>
              <a:spcAft>
                <a:spcPts val="0"/>
              </a:spcAft>
              <a:buSzPts val="5200"/>
              <a:buNone/>
              <a:defRPr sz="5200"/>
            </a:lvl6pPr>
            <a:lvl7pPr lvl="6" algn="ctr">
              <a:spcBef>
                <a:spcPts val="0"/>
              </a:spcBef>
              <a:spcAft>
                <a:spcPts val="0"/>
              </a:spcAft>
              <a:buSzPts val="5200"/>
              <a:buNone/>
              <a:defRPr sz="5200"/>
            </a:lvl7pPr>
            <a:lvl8pPr lvl="7" algn="ctr">
              <a:spcBef>
                <a:spcPts val="0"/>
              </a:spcBef>
              <a:spcAft>
                <a:spcPts val="0"/>
              </a:spcAft>
              <a:buSzPts val="5200"/>
              <a:buNone/>
              <a:defRPr sz="5200"/>
            </a:lvl8pPr>
            <a:lvl9pPr lvl="8" algn="ctr">
              <a:spcBef>
                <a:spcPts val="0"/>
              </a:spcBef>
              <a:spcAft>
                <a:spcPts val="0"/>
              </a:spcAft>
              <a:buSzPts val="5200"/>
              <a:buNone/>
              <a:defRPr sz="5200"/>
            </a:lvl9pPr>
          </a:lstStyle>
          <a:p>
            <a:endParaRPr/>
          </a:p>
        </p:txBody>
      </p:sp>
      <p:sp>
        <p:nvSpPr>
          <p:cNvPr id="11" name="Shape 11"/>
          <p:cNvSpPr txBox="1">
            <a:spLocks noGrp="1"/>
          </p:cNvSpPr>
          <p:nvPr>
            <p:ph type="subTitle" idx="1"/>
          </p:nvPr>
        </p:nvSpPr>
        <p:spPr>
          <a:xfrm>
            <a:off x="311700" y="2834125"/>
            <a:ext cx="8520600" cy="792600"/>
          </a:xfrm>
          <a:prstGeom prst="rect">
            <a:avLst/>
          </a:prstGeom>
        </p:spPr>
        <p:txBody>
          <a:bodyPr spcFirstLastPara="1" wrap="square" lIns="91425" tIns="91425" rIns="91425" bIns="91425" anchor="t" anchorCtr="0"/>
          <a:lstStyle>
            <a:lvl1pPr lvl="0" algn="ctr">
              <a:lnSpc>
                <a:spcPct val="100000"/>
              </a:lnSpc>
              <a:spcBef>
                <a:spcPts val="0"/>
              </a:spcBef>
              <a:spcAft>
                <a:spcPts val="0"/>
              </a:spcAft>
              <a:buSzPts val="2800"/>
              <a:buNone/>
              <a:defRPr sz="2800"/>
            </a:lvl1pPr>
            <a:lvl2pPr lvl="1" algn="ctr">
              <a:lnSpc>
                <a:spcPct val="100000"/>
              </a:lnSpc>
              <a:spcBef>
                <a:spcPts val="0"/>
              </a:spcBef>
              <a:spcAft>
                <a:spcPts val="0"/>
              </a:spcAft>
              <a:buSzPts val="2800"/>
              <a:buNone/>
              <a:defRPr sz="2800"/>
            </a:lvl2pPr>
            <a:lvl3pPr lvl="2" algn="ctr">
              <a:lnSpc>
                <a:spcPct val="100000"/>
              </a:lnSpc>
              <a:spcBef>
                <a:spcPts val="0"/>
              </a:spcBef>
              <a:spcAft>
                <a:spcPts val="0"/>
              </a:spcAft>
              <a:buSzPts val="2800"/>
              <a:buNone/>
              <a:defRPr sz="2800"/>
            </a:lvl3pPr>
            <a:lvl4pPr lvl="3" algn="ctr">
              <a:lnSpc>
                <a:spcPct val="100000"/>
              </a:lnSpc>
              <a:spcBef>
                <a:spcPts val="0"/>
              </a:spcBef>
              <a:spcAft>
                <a:spcPts val="0"/>
              </a:spcAft>
              <a:buSzPts val="2800"/>
              <a:buNone/>
              <a:defRPr sz="2800"/>
            </a:lvl4pPr>
            <a:lvl5pPr lvl="4" algn="ctr">
              <a:lnSpc>
                <a:spcPct val="100000"/>
              </a:lnSpc>
              <a:spcBef>
                <a:spcPts val="0"/>
              </a:spcBef>
              <a:spcAft>
                <a:spcPts val="0"/>
              </a:spcAft>
              <a:buSzPts val="2800"/>
              <a:buNone/>
              <a:defRPr sz="2800"/>
            </a:lvl5pPr>
            <a:lvl6pPr lvl="5" algn="ctr">
              <a:lnSpc>
                <a:spcPct val="100000"/>
              </a:lnSpc>
              <a:spcBef>
                <a:spcPts val="0"/>
              </a:spcBef>
              <a:spcAft>
                <a:spcPts val="0"/>
              </a:spcAft>
              <a:buSzPts val="2800"/>
              <a:buNone/>
              <a:defRPr sz="2800"/>
            </a:lvl6pPr>
            <a:lvl7pPr lvl="6" algn="ctr">
              <a:lnSpc>
                <a:spcPct val="100000"/>
              </a:lnSpc>
              <a:spcBef>
                <a:spcPts val="0"/>
              </a:spcBef>
              <a:spcAft>
                <a:spcPts val="0"/>
              </a:spcAft>
              <a:buSzPts val="2800"/>
              <a:buNone/>
              <a:defRPr sz="2800"/>
            </a:lvl7pPr>
            <a:lvl8pPr lvl="7" algn="ctr">
              <a:lnSpc>
                <a:spcPct val="100000"/>
              </a:lnSpc>
              <a:spcBef>
                <a:spcPts val="0"/>
              </a:spcBef>
              <a:spcAft>
                <a:spcPts val="0"/>
              </a:spcAft>
              <a:buSzPts val="2800"/>
              <a:buNone/>
              <a:defRPr sz="2800"/>
            </a:lvl8pPr>
            <a:lvl9pPr lvl="8" algn="ctr">
              <a:lnSpc>
                <a:spcPct val="100000"/>
              </a:lnSpc>
              <a:spcBef>
                <a:spcPts val="0"/>
              </a:spcBef>
              <a:spcAft>
                <a:spcPts val="0"/>
              </a:spcAft>
              <a:buSzPts val="2800"/>
              <a:buNone/>
              <a:defRPr sz="2800"/>
            </a:lvl9pPr>
          </a:lstStyle>
          <a:p>
            <a:endParaRPr/>
          </a:p>
        </p:txBody>
      </p:sp>
      <p:sp>
        <p:nvSpPr>
          <p:cNvPr id="12" name="Shape 12"/>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spTree>
      <p:nvGrpSpPr>
        <p:cNvPr id="1" name="Shape 13"/>
        <p:cNvGrpSpPr/>
        <p:nvPr/>
      </p:nvGrpSpPr>
      <p:grpSpPr>
        <a:xfrm>
          <a:off x="0" y="0"/>
          <a:ext cx="0" cy="0"/>
          <a:chOff x="0" y="0"/>
          <a:chExt cx="0" cy="0"/>
        </a:xfrm>
      </p:grpSpPr>
      <p:sp>
        <p:nvSpPr>
          <p:cNvPr id="14" name="Shape 14"/>
          <p:cNvSpPr txBox="1">
            <a:spLocks noGrp="1"/>
          </p:cNvSpPr>
          <p:nvPr>
            <p:ph type="title"/>
          </p:nvPr>
        </p:nvSpPr>
        <p:spPr>
          <a:xfrm>
            <a:off x="311700" y="2150850"/>
            <a:ext cx="8520600" cy="841800"/>
          </a:xfrm>
          <a:prstGeom prst="rect">
            <a:avLst/>
          </a:prstGeom>
        </p:spPr>
        <p:txBody>
          <a:bodyPr spcFirstLastPara="1" wrap="square" lIns="91425" tIns="91425" rIns="91425" bIns="91425" anchor="ctr" anchorCtr="0"/>
          <a:lstStyle>
            <a:lvl1pPr lvl="0" algn="ctr">
              <a:spcBef>
                <a:spcPts val="0"/>
              </a:spcBef>
              <a:spcAft>
                <a:spcPts val="0"/>
              </a:spcAft>
              <a:buSzPts val="3600"/>
              <a:buNone/>
              <a:defRPr sz="3600"/>
            </a:lvl1pPr>
            <a:lvl2pPr lvl="1" algn="ctr">
              <a:spcBef>
                <a:spcPts val="0"/>
              </a:spcBef>
              <a:spcAft>
                <a:spcPts val="0"/>
              </a:spcAft>
              <a:buSzPts val="3600"/>
              <a:buNone/>
              <a:defRPr sz="3600"/>
            </a:lvl2pPr>
            <a:lvl3pPr lvl="2" algn="ctr">
              <a:spcBef>
                <a:spcPts val="0"/>
              </a:spcBef>
              <a:spcAft>
                <a:spcPts val="0"/>
              </a:spcAft>
              <a:buSzPts val="3600"/>
              <a:buNone/>
              <a:defRPr sz="3600"/>
            </a:lvl3pPr>
            <a:lvl4pPr lvl="3" algn="ctr">
              <a:spcBef>
                <a:spcPts val="0"/>
              </a:spcBef>
              <a:spcAft>
                <a:spcPts val="0"/>
              </a:spcAft>
              <a:buSzPts val="3600"/>
              <a:buNone/>
              <a:defRPr sz="3600"/>
            </a:lvl4pPr>
            <a:lvl5pPr lvl="4" algn="ctr">
              <a:spcBef>
                <a:spcPts val="0"/>
              </a:spcBef>
              <a:spcAft>
                <a:spcPts val="0"/>
              </a:spcAft>
              <a:buSzPts val="3600"/>
              <a:buNone/>
              <a:defRPr sz="3600"/>
            </a:lvl5pPr>
            <a:lvl6pPr lvl="5" algn="ctr">
              <a:spcBef>
                <a:spcPts val="0"/>
              </a:spcBef>
              <a:spcAft>
                <a:spcPts val="0"/>
              </a:spcAft>
              <a:buSzPts val="3600"/>
              <a:buNone/>
              <a:defRPr sz="3600"/>
            </a:lvl6pPr>
            <a:lvl7pPr lvl="6" algn="ctr">
              <a:spcBef>
                <a:spcPts val="0"/>
              </a:spcBef>
              <a:spcAft>
                <a:spcPts val="0"/>
              </a:spcAft>
              <a:buSzPts val="3600"/>
              <a:buNone/>
              <a:defRPr sz="3600"/>
            </a:lvl7pPr>
            <a:lvl8pPr lvl="7" algn="ctr">
              <a:spcBef>
                <a:spcPts val="0"/>
              </a:spcBef>
              <a:spcAft>
                <a:spcPts val="0"/>
              </a:spcAft>
              <a:buSzPts val="3600"/>
              <a:buNone/>
              <a:defRPr sz="3600"/>
            </a:lvl8pPr>
            <a:lvl9pPr lvl="8" algn="ctr">
              <a:spcBef>
                <a:spcPts val="0"/>
              </a:spcBef>
              <a:spcAft>
                <a:spcPts val="0"/>
              </a:spcAft>
              <a:buSzPts val="3600"/>
              <a:buNone/>
              <a:defRPr sz="3600"/>
            </a:lvl9pPr>
          </a:lstStyle>
          <a:p>
            <a:endParaRPr/>
          </a:p>
        </p:txBody>
      </p:sp>
      <p:sp>
        <p:nvSpPr>
          <p:cNvPr id="15" name="Shape 15"/>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itle and body" type="tx">
  <p:cSld name="TITLE_AND_BODY">
    <p:spTree>
      <p:nvGrpSpPr>
        <p:cNvPr id="1" name="Shape 16"/>
        <p:cNvGrpSpPr/>
        <p:nvPr/>
      </p:nvGrpSpPr>
      <p:grpSpPr>
        <a:xfrm>
          <a:off x="0" y="0"/>
          <a:ext cx="0" cy="0"/>
          <a:chOff x="0" y="0"/>
          <a:chExt cx="0" cy="0"/>
        </a:xfrm>
      </p:grpSpPr>
      <p:sp>
        <p:nvSpPr>
          <p:cNvPr id="17" name="Shape 17"/>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endParaRPr/>
          </a:p>
        </p:txBody>
      </p:sp>
      <p:sp>
        <p:nvSpPr>
          <p:cNvPr id="18" name="Shape 18"/>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lstStyle>
            <a:lvl1pPr marL="457200" lvl="0" indent="-342900">
              <a:spcBef>
                <a:spcPts val="0"/>
              </a:spcBef>
              <a:spcAft>
                <a:spcPts val="0"/>
              </a:spcAft>
              <a:buSzPts val="1800"/>
              <a:buChar char="●"/>
              <a:defRPr/>
            </a:lvl1pPr>
            <a:lvl2pPr marL="914400" lvl="1" indent="-317500">
              <a:spcBef>
                <a:spcPts val="1600"/>
              </a:spcBef>
              <a:spcAft>
                <a:spcPts val="0"/>
              </a:spcAft>
              <a:buSzPts val="1400"/>
              <a:buChar char="○"/>
              <a:defRPr/>
            </a:lvl2pPr>
            <a:lvl3pPr marL="1371600" lvl="2" indent="-317500">
              <a:spcBef>
                <a:spcPts val="1600"/>
              </a:spcBef>
              <a:spcAft>
                <a:spcPts val="0"/>
              </a:spcAft>
              <a:buSzPts val="1400"/>
              <a:buChar char="■"/>
              <a:defRPr/>
            </a:lvl3pPr>
            <a:lvl4pPr marL="1828800" lvl="3" indent="-317500">
              <a:spcBef>
                <a:spcPts val="1600"/>
              </a:spcBef>
              <a:spcAft>
                <a:spcPts val="0"/>
              </a:spcAft>
              <a:buSzPts val="1400"/>
              <a:buChar char="●"/>
              <a:defRPr/>
            </a:lvl4pPr>
            <a:lvl5pPr marL="2286000" lvl="4" indent="-317500">
              <a:spcBef>
                <a:spcPts val="1600"/>
              </a:spcBef>
              <a:spcAft>
                <a:spcPts val="0"/>
              </a:spcAft>
              <a:buSzPts val="1400"/>
              <a:buChar char="○"/>
              <a:defRPr/>
            </a:lvl5pPr>
            <a:lvl6pPr marL="2743200" lvl="5" indent="-317500">
              <a:spcBef>
                <a:spcPts val="1600"/>
              </a:spcBef>
              <a:spcAft>
                <a:spcPts val="0"/>
              </a:spcAft>
              <a:buSzPts val="1400"/>
              <a:buChar char="■"/>
              <a:defRPr/>
            </a:lvl6pPr>
            <a:lvl7pPr marL="3200400" lvl="6" indent="-317500">
              <a:spcBef>
                <a:spcPts val="1600"/>
              </a:spcBef>
              <a:spcAft>
                <a:spcPts val="0"/>
              </a:spcAft>
              <a:buSzPts val="1400"/>
              <a:buChar char="●"/>
              <a:defRPr/>
            </a:lvl7pPr>
            <a:lvl8pPr marL="3657600" lvl="7" indent="-317500">
              <a:spcBef>
                <a:spcPts val="1600"/>
              </a:spcBef>
              <a:spcAft>
                <a:spcPts val="0"/>
              </a:spcAft>
              <a:buSzPts val="1400"/>
              <a:buChar char="○"/>
              <a:defRPr/>
            </a:lvl8pPr>
            <a:lvl9pPr marL="4114800" lvl="8" indent="-317500">
              <a:spcBef>
                <a:spcPts val="1600"/>
              </a:spcBef>
              <a:spcAft>
                <a:spcPts val="1600"/>
              </a:spcAft>
              <a:buSzPts val="1400"/>
              <a:buChar char="■"/>
              <a:defRPr/>
            </a:lvl9pPr>
          </a:lstStyle>
          <a:p>
            <a:endParaRPr/>
          </a:p>
        </p:txBody>
      </p:sp>
      <p:sp>
        <p:nvSpPr>
          <p:cNvPr id="19" name="Shape 19"/>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and two columns" type="twoColTx">
  <p:cSld name="TITLE_AND_TWO_COLUMNS">
    <p:spTree>
      <p:nvGrpSpPr>
        <p:cNvPr id="1" name="Shape 20"/>
        <p:cNvGrpSpPr/>
        <p:nvPr/>
      </p:nvGrpSpPr>
      <p:grpSpPr>
        <a:xfrm>
          <a:off x="0" y="0"/>
          <a:ext cx="0" cy="0"/>
          <a:chOff x="0" y="0"/>
          <a:chExt cx="0" cy="0"/>
        </a:xfrm>
      </p:grpSpPr>
      <p:sp>
        <p:nvSpPr>
          <p:cNvPr id="21" name="Shape 21"/>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endParaRPr/>
          </a:p>
        </p:txBody>
      </p:sp>
      <p:sp>
        <p:nvSpPr>
          <p:cNvPr id="22" name="Shape 22"/>
          <p:cNvSpPr txBox="1">
            <a:spLocks noGrp="1"/>
          </p:cNvSpPr>
          <p:nvPr>
            <p:ph type="body" idx="1"/>
          </p:nvPr>
        </p:nvSpPr>
        <p:spPr>
          <a:xfrm>
            <a:off x="311700" y="1152475"/>
            <a:ext cx="3999900" cy="3416400"/>
          </a:xfrm>
          <a:prstGeom prst="rect">
            <a:avLst/>
          </a:prstGeom>
        </p:spPr>
        <p:txBody>
          <a:bodyPr spcFirstLastPara="1" wrap="square" lIns="91425" tIns="91425" rIns="91425" bIns="91425" anchor="t" anchorCtr="0"/>
          <a:lstStyle>
            <a:lvl1pPr marL="457200" lvl="0" indent="-317500">
              <a:spcBef>
                <a:spcPts val="0"/>
              </a:spcBef>
              <a:spcAft>
                <a:spcPts val="0"/>
              </a:spcAft>
              <a:buSzPts val="1400"/>
              <a:buChar char="●"/>
              <a:defRPr sz="1400"/>
            </a:lvl1pPr>
            <a:lvl2pPr marL="914400" lvl="1" indent="-304800">
              <a:spcBef>
                <a:spcPts val="1600"/>
              </a:spcBef>
              <a:spcAft>
                <a:spcPts val="0"/>
              </a:spcAft>
              <a:buSzPts val="1200"/>
              <a:buChar char="○"/>
              <a:defRPr sz="1200"/>
            </a:lvl2pPr>
            <a:lvl3pPr marL="1371600" lvl="2" indent="-304800">
              <a:spcBef>
                <a:spcPts val="1600"/>
              </a:spcBef>
              <a:spcAft>
                <a:spcPts val="0"/>
              </a:spcAft>
              <a:buSzPts val="1200"/>
              <a:buChar char="■"/>
              <a:defRPr sz="1200"/>
            </a:lvl3pPr>
            <a:lvl4pPr marL="1828800" lvl="3" indent="-304800">
              <a:spcBef>
                <a:spcPts val="1600"/>
              </a:spcBef>
              <a:spcAft>
                <a:spcPts val="0"/>
              </a:spcAft>
              <a:buSzPts val="1200"/>
              <a:buChar char="●"/>
              <a:defRPr sz="1200"/>
            </a:lvl4pPr>
            <a:lvl5pPr marL="2286000" lvl="4" indent="-304800">
              <a:spcBef>
                <a:spcPts val="1600"/>
              </a:spcBef>
              <a:spcAft>
                <a:spcPts val="0"/>
              </a:spcAft>
              <a:buSzPts val="1200"/>
              <a:buChar char="○"/>
              <a:defRPr sz="1200"/>
            </a:lvl5pPr>
            <a:lvl6pPr marL="2743200" lvl="5" indent="-304800">
              <a:spcBef>
                <a:spcPts val="1600"/>
              </a:spcBef>
              <a:spcAft>
                <a:spcPts val="0"/>
              </a:spcAft>
              <a:buSzPts val="1200"/>
              <a:buChar char="■"/>
              <a:defRPr sz="1200"/>
            </a:lvl6pPr>
            <a:lvl7pPr marL="3200400" lvl="6" indent="-304800">
              <a:spcBef>
                <a:spcPts val="1600"/>
              </a:spcBef>
              <a:spcAft>
                <a:spcPts val="0"/>
              </a:spcAft>
              <a:buSzPts val="1200"/>
              <a:buChar char="●"/>
              <a:defRPr sz="1200"/>
            </a:lvl7pPr>
            <a:lvl8pPr marL="3657600" lvl="7" indent="-304800">
              <a:spcBef>
                <a:spcPts val="1600"/>
              </a:spcBef>
              <a:spcAft>
                <a:spcPts val="0"/>
              </a:spcAft>
              <a:buSzPts val="1200"/>
              <a:buChar char="○"/>
              <a:defRPr sz="1200"/>
            </a:lvl8pPr>
            <a:lvl9pPr marL="4114800" lvl="8" indent="-304800">
              <a:spcBef>
                <a:spcPts val="1600"/>
              </a:spcBef>
              <a:spcAft>
                <a:spcPts val="1600"/>
              </a:spcAft>
              <a:buSzPts val="1200"/>
              <a:buChar char="■"/>
              <a:defRPr sz="1200"/>
            </a:lvl9pPr>
          </a:lstStyle>
          <a:p>
            <a:endParaRPr/>
          </a:p>
        </p:txBody>
      </p:sp>
      <p:sp>
        <p:nvSpPr>
          <p:cNvPr id="23" name="Shape 23"/>
          <p:cNvSpPr txBox="1">
            <a:spLocks noGrp="1"/>
          </p:cNvSpPr>
          <p:nvPr>
            <p:ph type="body" idx="2"/>
          </p:nvPr>
        </p:nvSpPr>
        <p:spPr>
          <a:xfrm>
            <a:off x="4832400" y="1152475"/>
            <a:ext cx="3999900" cy="3416400"/>
          </a:xfrm>
          <a:prstGeom prst="rect">
            <a:avLst/>
          </a:prstGeom>
        </p:spPr>
        <p:txBody>
          <a:bodyPr spcFirstLastPara="1" wrap="square" lIns="91425" tIns="91425" rIns="91425" bIns="91425" anchor="t" anchorCtr="0"/>
          <a:lstStyle>
            <a:lvl1pPr marL="457200" lvl="0" indent="-317500">
              <a:spcBef>
                <a:spcPts val="0"/>
              </a:spcBef>
              <a:spcAft>
                <a:spcPts val="0"/>
              </a:spcAft>
              <a:buSzPts val="1400"/>
              <a:buChar char="●"/>
              <a:defRPr sz="1400"/>
            </a:lvl1pPr>
            <a:lvl2pPr marL="914400" lvl="1" indent="-304800">
              <a:spcBef>
                <a:spcPts val="1600"/>
              </a:spcBef>
              <a:spcAft>
                <a:spcPts val="0"/>
              </a:spcAft>
              <a:buSzPts val="1200"/>
              <a:buChar char="○"/>
              <a:defRPr sz="1200"/>
            </a:lvl2pPr>
            <a:lvl3pPr marL="1371600" lvl="2" indent="-304800">
              <a:spcBef>
                <a:spcPts val="1600"/>
              </a:spcBef>
              <a:spcAft>
                <a:spcPts val="0"/>
              </a:spcAft>
              <a:buSzPts val="1200"/>
              <a:buChar char="■"/>
              <a:defRPr sz="1200"/>
            </a:lvl3pPr>
            <a:lvl4pPr marL="1828800" lvl="3" indent="-304800">
              <a:spcBef>
                <a:spcPts val="1600"/>
              </a:spcBef>
              <a:spcAft>
                <a:spcPts val="0"/>
              </a:spcAft>
              <a:buSzPts val="1200"/>
              <a:buChar char="●"/>
              <a:defRPr sz="1200"/>
            </a:lvl4pPr>
            <a:lvl5pPr marL="2286000" lvl="4" indent="-304800">
              <a:spcBef>
                <a:spcPts val="1600"/>
              </a:spcBef>
              <a:spcAft>
                <a:spcPts val="0"/>
              </a:spcAft>
              <a:buSzPts val="1200"/>
              <a:buChar char="○"/>
              <a:defRPr sz="1200"/>
            </a:lvl5pPr>
            <a:lvl6pPr marL="2743200" lvl="5" indent="-304800">
              <a:spcBef>
                <a:spcPts val="1600"/>
              </a:spcBef>
              <a:spcAft>
                <a:spcPts val="0"/>
              </a:spcAft>
              <a:buSzPts val="1200"/>
              <a:buChar char="■"/>
              <a:defRPr sz="1200"/>
            </a:lvl6pPr>
            <a:lvl7pPr marL="3200400" lvl="6" indent="-304800">
              <a:spcBef>
                <a:spcPts val="1600"/>
              </a:spcBef>
              <a:spcAft>
                <a:spcPts val="0"/>
              </a:spcAft>
              <a:buSzPts val="1200"/>
              <a:buChar char="●"/>
              <a:defRPr sz="1200"/>
            </a:lvl7pPr>
            <a:lvl8pPr marL="3657600" lvl="7" indent="-304800">
              <a:spcBef>
                <a:spcPts val="1600"/>
              </a:spcBef>
              <a:spcAft>
                <a:spcPts val="0"/>
              </a:spcAft>
              <a:buSzPts val="1200"/>
              <a:buChar char="○"/>
              <a:defRPr sz="1200"/>
            </a:lvl8pPr>
            <a:lvl9pPr marL="4114800" lvl="8" indent="-304800">
              <a:spcBef>
                <a:spcPts val="1600"/>
              </a:spcBef>
              <a:spcAft>
                <a:spcPts val="1600"/>
              </a:spcAft>
              <a:buSzPts val="1200"/>
              <a:buChar char="■"/>
              <a:defRPr sz="1200"/>
            </a:lvl9pPr>
          </a:lstStyle>
          <a:p>
            <a:endParaRPr/>
          </a:p>
        </p:txBody>
      </p:sp>
      <p:sp>
        <p:nvSpPr>
          <p:cNvPr id="24" name="Shape 24"/>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25"/>
        <p:cNvGrpSpPr/>
        <p:nvPr/>
      </p:nvGrpSpPr>
      <p:grpSpPr>
        <a:xfrm>
          <a:off x="0" y="0"/>
          <a:ext cx="0" cy="0"/>
          <a:chOff x="0" y="0"/>
          <a:chExt cx="0" cy="0"/>
        </a:xfrm>
      </p:grpSpPr>
      <p:sp>
        <p:nvSpPr>
          <p:cNvPr id="26" name="Shape 26"/>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endParaRPr/>
          </a:p>
        </p:txBody>
      </p:sp>
      <p:sp>
        <p:nvSpPr>
          <p:cNvPr id="27" name="Shape 27"/>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One column text">
  <p:cSld name="ONE_COLUMN_TEXT">
    <p:spTree>
      <p:nvGrpSpPr>
        <p:cNvPr id="1" name="Shape 28"/>
        <p:cNvGrpSpPr/>
        <p:nvPr/>
      </p:nvGrpSpPr>
      <p:grpSpPr>
        <a:xfrm>
          <a:off x="0" y="0"/>
          <a:ext cx="0" cy="0"/>
          <a:chOff x="0" y="0"/>
          <a:chExt cx="0" cy="0"/>
        </a:xfrm>
      </p:grpSpPr>
      <p:sp>
        <p:nvSpPr>
          <p:cNvPr id="29" name="Shape 29"/>
          <p:cNvSpPr txBox="1">
            <a:spLocks noGrp="1"/>
          </p:cNvSpPr>
          <p:nvPr>
            <p:ph type="title"/>
          </p:nvPr>
        </p:nvSpPr>
        <p:spPr>
          <a:xfrm>
            <a:off x="311700" y="555600"/>
            <a:ext cx="2808000" cy="755700"/>
          </a:xfrm>
          <a:prstGeom prst="rect">
            <a:avLst/>
          </a:prstGeom>
        </p:spPr>
        <p:txBody>
          <a:bodyPr spcFirstLastPara="1" wrap="square" lIns="91425" tIns="91425" rIns="91425" bIns="91425" anchor="b" anchorCtr="0"/>
          <a:lstStyle>
            <a:lvl1pPr lvl="0">
              <a:spcBef>
                <a:spcPts val="0"/>
              </a:spcBef>
              <a:spcAft>
                <a:spcPts val="0"/>
              </a:spcAft>
              <a:buSzPts val="2400"/>
              <a:buNone/>
              <a:defRPr sz="2400"/>
            </a:lvl1pPr>
            <a:lvl2pPr lvl="1">
              <a:spcBef>
                <a:spcPts val="0"/>
              </a:spcBef>
              <a:spcAft>
                <a:spcPts val="0"/>
              </a:spcAft>
              <a:buSzPts val="2400"/>
              <a:buNone/>
              <a:defRPr sz="2400"/>
            </a:lvl2pPr>
            <a:lvl3pPr lvl="2">
              <a:spcBef>
                <a:spcPts val="0"/>
              </a:spcBef>
              <a:spcAft>
                <a:spcPts val="0"/>
              </a:spcAft>
              <a:buSzPts val="2400"/>
              <a:buNone/>
              <a:defRPr sz="2400"/>
            </a:lvl3pPr>
            <a:lvl4pPr lvl="3">
              <a:spcBef>
                <a:spcPts val="0"/>
              </a:spcBef>
              <a:spcAft>
                <a:spcPts val="0"/>
              </a:spcAft>
              <a:buSzPts val="2400"/>
              <a:buNone/>
              <a:defRPr sz="2400"/>
            </a:lvl4pPr>
            <a:lvl5pPr lvl="4">
              <a:spcBef>
                <a:spcPts val="0"/>
              </a:spcBef>
              <a:spcAft>
                <a:spcPts val="0"/>
              </a:spcAft>
              <a:buSzPts val="2400"/>
              <a:buNone/>
              <a:defRPr sz="2400"/>
            </a:lvl5pPr>
            <a:lvl6pPr lvl="5">
              <a:spcBef>
                <a:spcPts val="0"/>
              </a:spcBef>
              <a:spcAft>
                <a:spcPts val="0"/>
              </a:spcAft>
              <a:buSzPts val="2400"/>
              <a:buNone/>
              <a:defRPr sz="2400"/>
            </a:lvl6pPr>
            <a:lvl7pPr lvl="6">
              <a:spcBef>
                <a:spcPts val="0"/>
              </a:spcBef>
              <a:spcAft>
                <a:spcPts val="0"/>
              </a:spcAft>
              <a:buSzPts val="2400"/>
              <a:buNone/>
              <a:defRPr sz="2400"/>
            </a:lvl7pPr>
            <a:lvl8pPr lvl="7">
              <a:spcBef>
                <a:spcPts val="0"/>
              </a:spcBef>
              <a:spcAft>
                <a:spcPts val="0"/>
              </a:spcAft>
              <a:buSzPts val="2400"/>
              <a:buNone/>
              <a:defRPr sz="2400"/>
            </a:lvl8pPr>
            <a:lvl9pPr lvl="8">
              <a:spcBef>
                <a:spcPts val="0"/>
              </a:spcBef>
              <a:spcAft>
                <a:spcPts val="0"/>
              </a:spcAft>
              <a:buSzPts val="2400"/>
              <a:buNone/>
              <a:defRPr sz="2400"/>
            </a:lvl9pPr>
          </a:lstStyle>
          <a:p>
            <a:endParaRPr/>
          </a:p>
        </p:txBody>
      </p:sp>
      <p:sp>
        <p:nvSpPr>
          <p:cNvPr id="30" name="Shape 30"/>
          <p:cNvSpPr txBox="1">
            <a:spLocks noGrp="1"/>
          </p:cNvSpPr>
          <p:nvPr>
            <p:ph type="body" idx="1"/>
          </p:nvPr>
        </p:nvSpPr>
        <p:spPr>
          <a:xfrm>
            <a:off x="311700" y="1389600"/>
            <a:ext cx="2808000" cy="3179400"/>
          </a:xfrm>
          <a:prstGeom prst="rect">
            <a:avLst/>
          </a:prstGeom>
        </p:spPr>
        <p:txBody>
          <a:bodyPr spcFirstLastPara="1" wrap="square" lIns="91425" tIns="91425" rIns="91425" bIns="91425" anchor="t" anchorCtr="0"/>
          <a:lstStyle>
            <a:lvl1pPr marL="457200" lvl="0" indent="-304800">
              <a:spcBef>
                <a:spcPts val="0"/>
              </a:spcBef>
              <a:spcAft>
                <a:spcPts val="0"/>
              </a:spcAft>
              <a:buSzPts val="1200"/>
              <a:buChar char="●"/>
              <a:defRPr sz="1200"/>
            </a:lvl1pPr>
            <a:lvl2pPr marL="914400" lvl="1" indent="-304800">
              <a:spcBef>
                <a:spcPts val="1600"/>
              </a:spcBef>
              <a:spcAft>
                <a:spcPts val="0"/>
              </a:spcAft>
              <a:buSzPts val="1200"/>
              <a:buChar char="○"/>
              <a:defRPr sz="1200"/>
            </a:lvl2pPr>
            <a:lvl3pPr marL="1371600" lvl="2" indent="-304800">
              <a:spcBef>
                <a:spcPts val="1600"/>
              </a:spcBef>
              <a:spcAft>
                <a:spcPts val="0"/>
              </a:spcAft>
              <a:buSzPts val="1200"/>
              <a:buChar char="■"/>
              <a:defRPr sz="1200"/>
            </a:lvl3pPr>
            <a:lvl4pPr marL="1828800" lvl="3" indent="-304800">
              <a:spcBef>
                <a:spcPts val="1600"/>
              </a:spcBef>
              <a:spcAft>
                <a:spcPts val="0"/>
              </a:spcAft>
              <a:buSzPts val="1200"/>
              <a:buChar char="●"/>
              <a:defRPr sz="1200"/>
            </a:lvl4pPr>
            <a:lvl5pPr marL="2286000" lvl="4" indent="-304800">
              <a:spcBef>
                <a:spcPts val="1600"/>
              </a:spcBef>
              <a:spcAft>
                <a:spcPts val="0"/>
              </a:spcAft>
              <a:buSzPts val="1200"/>
              <a:buChar char="○"/>
              <a:defRPr sz="1200"/>
            </a:lvl5pPr>
            <a:lvl6pPr marL="2743200" lvl="5" indent="-304800">
              <a:spcBef>
                <a:spcPts val="1600"/>
              </a:spcBef>
              <a:spcAft>
                <a:spcPts val="0"/>
              </a:spcAft>
              <a:buSzPts val="1200"/>
              <a:buChar char="■"/>
              <a:defRPr sz="1200"/>
            </a:lvl6pPr>
            <a:lvl7pPr marL="3200400" lvl="6" indent="-304800">
              <a:spcBef>
                <a:spcPts val="1600"/>
              </a:spcBef>
              <a:spcAft>
                <a:spcPts val="0"/>
              </a:spcAft>
              <a:buSzPts val="1200"/>
              <a:buChar char="●"/>
              <a:defRPr sz="1200"/>
            </a:lvl7pPr>
            <a:lvl8pPr marL="3657600" lvl="7" indent="-304800">
              <a:spcBef>
                <a:spcPts val="1600"/>
              </a:spcBef>
              <a:spcAft>
                <a:spcPts val="0"/>
              </a:spcAft>
              <a:buSzPts val="1200"/>
              <a:buChar char="○"/>
              <a:defRPr sz="1200"/>
            </a:lvl8pPr>
            <a:lvl9pPr marL="4114800" lvl="8" indent="-304800">
              <a:spcBef>
                <a:spcPts val="1600"/>
              </a:spcBef>
              <a:spcAft>
                <a:spcPts val="1600"/>
              </a:spcAft>
              <a:buSzPts val="1200"/>
              <a:buChar char="■"/>
              <a:defRPr sz="1200"/>
            </a:lvl9pPr>
          </a:lstStyle>
          <a:p>
            <a:endParaRPr/>
          </a:p>
        </p:txBody>
      </p:sp>
      <p:sp>
        <p:nvSpPr>
          <p:cNvPr id="31" name="Shape 31"/>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Main point">
  <p:cSld name="MAIN_POINT">
    <p:spTree>
      <p:nvGrpSpPr>
        <p:cNvPr id="1" name="Shape 32"/>
        <p:cNvGrpSpPr/>
        <p:nvPr/>
      </p:nvGrpSpPr>
      <p:grpSpPr>
        <a:xfrm>
          <a:off x="0" y="0"/>
          <a:ext cx="0" cy="0"/>
          <a:chOff x="0" y="0"/>
          <a:chExt cx="0" cy="0"/>
        </a:xfrm>
      </p:grpSpPr>
      <p:sp>
        <p:nvSpPr>
          <p:cNvPr id="33" name="Shape 33"/>
          <p:cNvSpPr txBox="1">
            <a:spLocks noGrp="1"/>
          </p:cNvSpPr>
          <p:nvPr>
            <p:ph type="title"/>
          </p:nvPr>
        </p:nvSpPr>
        <p:spPr>
          <a:xfrm>
            <a:off x="490250" y="450150"/>
            <a:ext cx="6367800" cy="4090800"/>
          </a:xfrm>
          <a:prstGeom prst="rect">
            <a:avLst/>
          </a:prstGeom>
        </p:spPr>
        <p:txBody>
          <a:bodyPr spcFirstLastPara="1" wrap="square" lIns="91425" tIns="91425" rIns="91425" bIns="91425" anchor="ctr" anchorCtr="0"/>
          <a:lstStyle>
            <a:lvl1pPr lvl="0">
              <a:spcBef>
                <a:spcPts val="0"/>
              </a:spcBef>
              <a:spcAft>
                <a:spcPts val="0"/>
              </a:spcAft>
              <a:buSzPts val="4800"/>
              <a:buNone/>
              <a:defRPr sz="4800"/>
            </a:lvl1pPr>
            <a:lvl2pPr lvl="1">
              <a:spcBef>
                <a:spcPts val="0"/>
              </a:spcBef>
              <a:spcAft>
                <a:spcPts val="0"/>
              </a:spcAft>
              <a:buSzPts val="4800"/>
              <a:buNone/>
              <a:defRPr sz="4800"/>
            </a:lvl2pPr>
            <a:lvl3pPr lvl="2">
              <a:spcBef>
                <a:spcPts val="0"/>
              </a:spcBef>
              <a:spcAft>
                <a:spcPts val="0"/>
              </a:spcAft>
              <a:buSzPts val="4800"/>
              <a:buNone/>
              <a:defRPr sz="4800"/>
            </a:lvl3pPr>
            <a:lvl4pPr lvl="3">
              <a:spcBef>
                <a:spcPts val="0"/>
              </a:spcBef>
              <a:spcAft>
                <a:spcPts val="0"/>
              </a:spcAft>
              <a:buSzPts val="4800"/>
              <a:buNone/>
              <a:defRPr sz="4800"/>
            </a:lvl4pPr>
            <a:lvl5pPr lvl="4">
              <a:spcBef>
                <a:spcPts val="0"/>
              </a:spcBef>
              <a:spcAft>
                <a:spcPts val="0"/>
              </a:spcAft>
              <a:buSzPts val="4800"/>
              <a:buNone/>
              <a:defRPr sz="4800"/>
            </a:lvl5pPr>
            <a:lvl6pPr lvl="5">
              <a:spcBef>
                <a:spcPts val="0"/>
              </a:spcBef>
              <a:spcAft>
                <a:spcPts val="0"/>
              </a:spcAft>
              <a:buSzPts val="4800"/>
              <a:buNone/>
              <a:defRPr sz="4800"/>
            </a:lvl6pPr>
            <a:lvl7pPr lvl="6">
              <a:spcBef>
                <a:spcPts val="0"/>
              </a:spcBef>
              <a:spcAft>
                <a:spcPts val="0"/>
              </a:spcAft>
              <a:buSzPts val="4800"/>
              <a:buNone/>
              <a:defRPr sz="4800"/>
            </a:lvl7pPr>
            <a:lvl8pPr lvl="7">
              <a:spcBef>
                <a:spcPts val="0"/>
              </a:spcBef>
              <a:spcAft>
                <a:spcPts val="0"/>
              </a:spcAft>
              <a:buSzPts val="4800"/>
              <a:buNone/>
              <a:defRPr sz="4800"/>
            </a:lvl8pPr>
            <a:lvl9pPr lvl="8">
              <a:spcBef>
                <a:spcPts val="0"/>
              </a:spcBef>
              <a:spcAft>
                <a:spcPts val="0"/>
              </a:spcAft>
              <a:buSzPts val="4800"/>
              <a:buNone/>
              <a:defRPr sz="4800"/>
            </a:lvl9pPr>
          </a:lstStyle>
          <a:p>
            <a:endParaRPr/>
          </a:p>
        </p:txBody>
      </p:sp>
      <p:sp>
        <p:nvSpPr>
          <p:cNvPr id="34" name="Shape 34"/>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Section title and description">
  <p:cSld name="SECTION_TITLE_AND_DESCRIPTION">
    <p:spTree>
      <p:nvGrpSpPr>
        <p:cNvPr id="1" name="Shape 35"/>
        <p:cNvGrpSpPr/>
        <p:nvPr/>
      </p:nvGrpSpPr>
      <p:grpSpPr>
        <a:xfrm>
          <a:off x="0" y="0"/>
          <a:ext cx="0" cy="0"/>
          <a:chOff x="0" y="0"/>
          <a:chExt cx="0" cy="0"/>
        </a:xfrm>
      </p:grpSpPr>
      <p:sp>
        <p:nvSpPr>
          <p:cNvPr id="36" name="Shape 36"/>
          <p:cNvSpPr/>
          <p:nvPr/>
        </p:nvSpPr>
        <p:spPr>
          <a:xfrm>
            <a:off x="4572000" y="-125"/>
            <a:ext cx="4572000" cy="5143500"/>
          </a:xfrm>
          <a:prstGeom prst="rect">
            <a:avLst/>
          </a:prstGeom>
          <a:solidFill>
            <a:schemeClr val="lt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37" name="Shape 37"/>
          <p:cNvSpPr txBox="1">
            <a:spLocks noGrp="1"/>
          </p:cNvSpPr>
          <p:nvPr>
            <p:ph type="title"/>
          </p:nvPr>
        </p:nvSpPr>
        <p:spPr>
          <a:xfrm>
            <a:off x="265500" y="1233175"/>
            <a:ext cx="4045200" cy="1482300"/>
          </a:xfrm>
          <a:prstGeom prst="rect">
            <a:avLst/>
          </a:prstGeom>
        </p:spPr>
        <p:txBody>
          <a:bodyPr spcFirstLastPara="1" wrap="square" lIns="91425" tIns="91425" rIns="91425" bIns="91425" anchor="b" anchorCtr="0"/>
          <a:lstStyle>
            <a:lvl1pPr lvl="0" algn="ctr">
              <a:spcBef>
                <a:spcPts val="0"/>
              </a:spcBef>
              <a:spcAft>
                <a:spcPts val="0"/>
              </a:spcAft>
              <a:buSzPts val="4200"/>
              <a:buNone/>
              <a:defRPr sz="4200"/>
            </a:lvl1pPr>
            <a:lvl2pPr lvl="1" algn="ctr">
              <a:spcBef>
                <a:spcPts val="0"/>
              </a:spcBef>
              <a:spcAft>
                <a:spcPts val="0"/>
              </a:spcAft>
              <a:buSzPts val="4200"/>
              <a:buNone/>
              <a:defRPr sz="4200"/>
            </a:lvl2pPr>
            <a:lvl3pPr lvl="2" algn="ctr">
              <a:spcBef>
                <a:spcPts val="0"/>
              </a:spcBef>
              <a:spcAft>
                <a:spcPts val="0"/>
              </a:spcAft>
              <a:buSzPts val="4200"/>
              <a:buNone/>
              <a:defRPr sz="4200"/>
            </a:lvl3pPr>
            <a:lvl4pPr lvl="3" algn="ctr">
              <a:spcBef>
                <a:spcPts val="0"/>
              </a:spcBef>
              <a:spcAft>
                <a:spcPts val="0"/>
              </a:spcAft>
              <a:buSzPts val="4200"/>
              <a:buNone/>
              <a:defRPr sz="4200"/>
            </a:lvl4pPr>
            <a:lvl5pPr lvl="4" algn="ctr">
              <a:spcBef>
                <a:spcPts val="0"/>
              </a:spcBef>
              <a:spcAft>
                <a:spcPts val="0"/>
              </a:spcAft>
              <a:buSzPts val="4200"/>
              <a:buNone/>
              <a:defRPr sz="4200"/>
            </a:lvl5pPr>
            <a:lvl6pPr lvl="5" algn="ctr">
              <a:spcBef>
                <a:spcPts val="0"/>
              </a:spcBef>
              <a:spcAft>
                <a:spcPts val="0"/>
              </a:spcAft>
              <a:buSzPts val="4200"/>
              <a:buNone/>
              <a:defRPr sz="4200"/>
            </a:lvl6pPr>
            <a:lvl7pPr lvl="6" algn="ctr">
              <a:spcBef>
                <a:spcPts val="0"/>
              </a:spcBef>
              <a:spcAft>
                <a:spcPts val="0"/>
              </a:spcAft>
              <a:buSzPts val="4200"/>
              <a:buNone/>
              <a:defRPr sz="4200"/>
            </a:lvl7pPr>
            <a:lvl8pPr lvl="7" algn="ctr">
              <a:spcBef>
                <a:spcPts val="0"/>
              </a:spcBef>
              <a:spcAft>
                <a:spcPts val="0"/>
              </a:spcAft>
              <a:buSzPts val="4200"/>
              <a:buNone/>
              <a:defRPr sz="4200"/>
            </a:lvl8pPr>
            <a:lvl9pPr lvl="8" algn="ctr">
              <a:spcBef>
                <a:spcPts val="0"/>
              </a:spcBef>
              <a:spcAft>
                <a:spcPts val="0"/>
              </a:spcAft>
              <a:buSzPts val="4200"/>
              <a:buNone/>
              <a:defRPr sz="4200"/>
            </a:lvl9pPr>
          </a:lstStyle>
          <a:p>
            <a:endParaRPr/>
          </a:p>
        </p:txBody>
      </p:sp>
      <p:sp>
        <p:nvSpPr>
          <p:cNvPr id="38" name="Shape 38"/>
          <p:cNvSpPr txBox="1">
            <a:spLocks noGrp="1"/>
          </p:cNvSpPr>
          <p:nvPr>
            <p:ph type="subTitle" idx="1"/>
          </p:nvPr>
        </p:nvSpPr>
        <p:spPr>
          <a:xfrm>
            <a:off x="265500" y="2803075"/>
            <a:ext cx="4045200" cy="1235100"/>
          </a:xfrm>
          <a:prstGeom prst="rect">
            <a:avLst/>
          </a:prstGeom>
        </p:spPr>
        <p:txBody>
          <a:bodyPr spcFirstLastPara="1" wrap="square" lIns="91425" tIns="91425" rIns="91425" bIns="91425" anchor="t" anchorCtr="0"/>
          <a:lstStyle>
            <a:lvl1pPr lvl="0" algn="ctr">
              <a:lnSpc>
                <a:spcPct val="100000"/>
              </a:lnSpc>
              <a:spcBef>
                <a:spcPts val="0"/>
              </a:spcBef>
              <a:spcAft>
                <a:spcPts val="0"/>
              </a:spcAft>
              <a:buSzPts val="2100"/>
              <a:buNone/>
              <a:defRPr sz="2100"/>
            </a:lvl1pPr>
            <a:lvl2pPr lvl="1" algn="ctr">
              <a:lnSpc>
                <a:spcPct val="100000"/>
              </a:lnSpc>
              <a:spcBef>
                <a:spcPts val="0"/>
              </a:spcBef>
              <a:spcAft>
                <a:spcPts val="0"/>
              </a:spcAft>
              <a:buSzPts val="2100"/>
              <a:buNone/>
              <a:defRPr sz="2100"/>
            </a:lvl2pPr>
            <a:lvl3pPr lvl="2" algn="ctr">
              <a:lnSpc>
                <a:spcPct val="100000"/>
              </a:lnSpc>
              <a:spcBef>
                <a:spcPts val="0"/>
              </a:spcBef>
              <a:spcAft>
                <a:spcPts val="0"/>
              </a:spcAft>
              <a:buSzPts val="2100"/>
              <a:buNone/>
              <a:defRPr sz="2100"/>
            </a:lvl3pPr>
            <a:lvl4pPr lvl="3" algn="ctr">
              <a:lnSpc>
                <a:spcPct val="100000"/>
              </a:lnSpc>
              <a:spcBef>
                <a:spcPts val="0"/>
              </a:spcBef>
              <a:spcAft>
                <a:spcPts val="0"/>
              </a:spcAft>
              <a:buSzPts val="2100"/>
              <a:buNone/>
              <a:defRPr sz="2100"/>
            </a:lvl4pPr>
            <a:lvl5pPr lvl="4" algn="ctr">
              <a:lnSpc>
                <a:spcPct val="100000"/>
              </a:lnSpc>
              <a:spcBef>
                <a:spcPts val="0"/>
              </a:spcBef>
              <a:spcAft>
                <a:spcPts val="0"/>
              </a:spcAft>
              <a:buSzPts val="2100"/>
              <a:buNone/>
              <a:defRPr sz="2100"/>
            </a:lvl5pPr>
            <a:lvl6pPr lvl="5" algn="ctr">
              <a:lnSpc>
                <a:spcPct val="100000"/>
              </a:lnSpc>
              <a:spcBef>
                <a:spcPts val="0"/>
              </a:spcBef>
              <a:spcAft>
                <a:spcPts val="0"/>
              </a:spcAft>
              <a:buSzPts val="2100"/>
              <a:buNone/>
              <a:defRPr sz="2100"/>
            </a:lvl6pPr>
            <a:lvl7pPr lvl="6" algn="ctr">
              <a:lnSpc>
                <a:spcPct val="100000"/>
              </a:lnSpc>
              <a:spcBef>
                <a:spcPts val="0"/>
              </a:spcBef>
              <a:spcAft>
                <a:spcPts val="0"/>
              </a:spcAft>
              <a:buSzPts val="2100"/>
              <a:buNone/>
              <a:defRPr sz="2100"/>
            </a:lvl7pPr>
            <a:lvl8pPr lvl="7" algn="ctr">
              <a:lnSpc>
                <a:spcPct val="100000"/>
              </a:lnSpc>
              <a:spcBef>
                <a:spcPts val="0"/>
              </a:spcBef>
              <a:spcAft>
                <a:spcPts val="0"/>
              </a:spcAft>
              <a:buSzPts val="2100"/>
              <a:buNone/>
              <a:defRPr sz="2100"/>
            </a:lvl8pPr>
            <a:lvl9pPr lvl="8" algn="ctr">
              <a:lnSpc>
                <a:spcPct val="100000"/>
              </a:lnSpc>
              <a:spcBef>
                <a:spcPts val="0"/>
              </a:spcBef>
              <a:spcAft>
                <a:spcPts val="0"/>
              </a:spcAft>
              <a:buSzPts val="2100"/>
              <a:buNone/>
              <a:defRPr sz="2100"/>
            </a:lvl9pPr>
          </a:lstStyle>
          <a:p>
            <a:endParaRPr/>
          </a:p>
        </p:txBody>
      </p:sp>
      <p:sp>
        <p:nvSpPr>
          <p:cNvPr id="39" name="Shape 39"/>
          <p:cNvSpPr txBox="1">
            <a:spLocks noGrp="1"/>
          </p:cNvSpPr>
          <p:nvPr>
            <p:ph type="body" idx="2"/>
          </p:nvPr>
        </p:nvSpPr>
        <p:spPr>
          <a:xfrm>
            <a:off x="4939500" y="724075"/>
            <a:ext cx="3837000" cy="3695100"/>
          </a:xfrm>
          <a:prstGeom prst="rect">
            <a:avLst/>
          </a:prstGeom>
        </p:spPr>
        <p:txBody>
          <a:bodyPr spcFirstLastPara="1" wrap="square" lIns="91425" tIns="91425" rIns="91425" bIns="91425" anchor="ctr" anchorCtr="0"/>
          <a:lstStyle>
            <a:lvl1pPr marL="457200" lvl="0" indent="-342900">
              <a:spcBef>
                <a:spcPts val="0"/>
              </a:spcBef>
              <a:spcAft>
                <a:spcPts val="0"/>
              </a:spcAft>
              <a:buSzPts val="1800"/>
              <a:buChar char="●"/>
              <a:defRPr/>
            </a:lvl1pPr>
            <a:lvl2pPr marL="914400" lvl="1" indent="-317500">
              <a:spcBef>
                <a:spcPts val="1600"/>
              </a:spcBef>
              <a:spcAft>
                <a:spcPts val="0"/>
              </a:spcAft>
              <a:buSzPts val="1400"/>
              <a:buChar char="○"/>
              <a:defRPr/>
            </a:lvl2pPr>
            <a:lvl3pPr marL="1371600" lvl="2" indent="-317500">
              <a:spcBef>
                <a:spcPts val="1600"/>
              </a:spcBef>
              <a:spcAft>
                <a:spcPts val="0"/>
              </a:spcAft>
              <a:buSzPts val="1400"/>
              <a:buChar char="■"/>
              <a:defRPr/>
            </a:lvl3pPr>
            <a:lvl4pPr marL="1828800" lvl="3" indent="-317500">
              <a:spcBef>
                <a:spcPts val="1600"/>
              </a:spcBef>
              <a:spcAft>
                <a:spcPts val="0"/>
              </a:spcAft>
              <a:buSzPts val="1400"/>
              <a:buChar char="●"/>
              <a:defRPr/>
            </a:lvl4pPr>
            <a:lvl5pPr marL="2286000" lvl="4" indent="-317500">
              <a:spcBef>
                <a:spcPts val="1600"/>
              </a:spcBef>
              <a:spcAft>
                <a:spcPts val="0"/>
              </a:spcAft>
              <a:buSzPts val="1400"/>
              <a:buChar char="○"/>
              <a:defRPr/>
            </a:lvl5pPr>
            <a:lvl6pPr marL="2743200" lvl="5" indent="-317500">
              <a:spcBef>
                <a:spcPts val="1600"/>
              </a:spcBef>
              <a:spcAft>
                <a:spcPts val="0"/>
              </a:spcAft>
              <a:buSzPts val="1400"/>
              <a:buChar char="■"/>
              <a:defRPr/>
            </a:lvl6pPr>
            <a:lvl7pPr marL="3200400" lvl="6" indent="-317500">
              <a:spcBef>
                <a:spcPts val="1600"/>
              </a:spcBef>
              <a:spcAft>
                <a:spcPts val="0"/>
              </a:spcAft>
              <a:buSzPts val="1400"/>
              <a:buChar char="●"/>
              <a:defRPr/>
            </a:lvl7pPr>
            <a:lvl8pPr marL="3657600" lvl="7" indent="-317500">
              <a:spcBef>
                <a:spcPts val="1600"/>
              </a:spcBef>
              <a:spcAft>
                <a:spcPts val="0"/>
              </a:spcAft>
              <a:buSzPts val="1400"/>
              <a:buChar char="○"/>
              <a:defRPr/>
            </a:lvl8pPr>
            <a:lvl9pPr marL="4114800" lvl="8" indent="-317500">
              <a:spcBef>
                <a:spcPts val="1600"/>
              </a:spcBef>
              <a:spcAft>
                <a:spcPts val="1600"/>
              </a:spcAft>
              <a:buSzPts val="1400"/>
              <a:buChar char="■"/>
              <a:defRPr/>
            </a:lvl9pPr>
          </a:lstStyle>
          <a:p>
            <a:endParaRPr/>
          </a:p>
        </p:txBody>
      </p:sp>
      <p:sp>
        <p:nvSpPr>
          <p:cNvPr id="40" name="Shape 40"/>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Caption">
  <p:cSld name="CAPTION_ONLY">
    <p:spTree>
      <p:nvGrpSpPr>
        <p:cNvPr id="1" name="Shape 41"/>
        <p:cNvGrpSpPr/>
        <p:nvPr/>
      </p:nvGrpSpPr>
      <p:grpSpPr>
        <a:xfrm>
          <a:off x="0" y="0"/>
          <a:ext cx="0" cy="0"/>
          <a:chOff x="0" y="0"/>
          <a:chExt cx="0" cy="0"/>
        </a:xfrm>
      </p:grpSpPr>
      <p:sp>
        <p:nvSpPr>
          <p:cNvPr id="42" name="Shape 42"/>
          <p:cNvSpPr txBox="1">
            <a:spLocks noGrp="1"/>
          </p:cNvSpPr>
          <p:nvPr>
            <p:ph type="body" idx="1"/>
          </p:nvPr>
        </p:nvSpPr>
        <p:spPr>
          <a:xfrm>
            <a:off x="311700" y="4230575"/>
            <a:ext cx="5998800" cy="605100"/>
          </a:xfrm>
          <a:prstGeom prst="rect">
            <a:avLst/>
          </a:prstGeom>
        </p:spPr>
        <p:txBody>
          <a:bodyPr spcFirstLastPara="1" wrap="square" lIns="91425" tIns="91425" rIns="91425" bIns="91425" anchor="ctr" anchorCtr="0"/>
          <a:lstStyle>
            <a:lvl1pPr marL="457200" lvl="0" indent="-228600">
              <a:lnSpc>
                <a:spcPct val="100000"/>
              </a:lnSpc>
              <a:spcBef>
                <a:spcPts val="0"/>
              </a:spcBef>
              <a:spcAft>
                <a:spcPts val="0"/>
              </a:spcAft>
              <a:buSzPts val="1800"/>
              <a:buNone/>
              <a:defRPr/>
            </a:lvl1pPr>
          </a:lstStyle>
          <a:p>
            <a:endParaRPr/>
          </a:p>
        </p:txBody>
      </p:sp>
      <p:sp>
        <p:nvSpPr>
          <p:cNvPr id="43" name="Shape 43"/>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Big number">
  <p:cSld name="BIG_NUMBER">
    <p:spTree>
      <p:nvGrpSpPr>
        <p:cNvPr id="1" name="Shape 44"/>
        <p:cNvGrpSpPr/>
        <p:nvPr/>
      </p:nvGrpSpPr>
      <p:grpSpPr>
        <a:xfrm>
          <a:off x="0" y="0"/>
          <a:ext cx="0" cy="0"/>
          <a:chOff x="0" y="0"/>
          <a:chExt cx="0" cy="0"/>
        </a:xfrm>
      </p:grpSpPr>
      <p:sp>
        <p:nvSpPr>
          <p:cNvPr id="45" name="Shape 45"/>
          <p:cNvSpPr txBox="1">
            <a:spLocks noGrp="1"/>
          </p:cNvSpPr>
          <p:nvPr>
            <p:ph type="title" hasCustomPrompt="1"/>
          </p:nvPr>
        </p:nvSpPr>
        <p:spPr>
          <a:xfrm>
            <a:off x="311700" y="1106125"/>
            <a:ext cx="8520600" cy="1963500"/>
          </a:xfrm>
          <a:prstGeom prst="rect">
            <a:avLst/>
          </a:prstGeom>
        </p:spPr>
        <p:txBody>
          <a:bodyPr spcFirstLastPara="1" wrap="square" lIns="91425" tIns="91425" rIns="91425" bIns="91425" anchor="b" anchorCtr="0"/>
          <a:lstStyle>
            <a:lvl1pPr lvl="0" algn="ctr">
              <a:spcBef>
                <a:spcPts val="0"/>
              </a:spcBef>
              <a:spcAft>
                <a:spcPts val="0"/>
              </a:spcAft>
              <a:buSzPts val="12000"/>
              <a:buNone/>
              <a:defRPr sz="12000"/>
            </a:lvl1pPr>
            <a:lvl2pPr lvl="1" algn="ctr">
              <a:spcBef>
                <a:spcPts val="0"/>
              </a:spcBef>
              <a:spcAft>
                <a:spcPts val="0"/>
              </a:spcAft>
              <a:buSzPts val="12000"/>
              <a:buNone/>
              <a:defRPr sz="12000"/>
            </a:lvl2pPr>
            <a:lvl3pPr lvl="2" algn="ctr">
              <a:spcBef>
                <a:spcPts val="0"/>
              </a:spcBef>
              <a:spcAft>
                <a:spcPts val="0"/>
              </a:spcAft>
              <a:buSzPts val="12000"/>
              <a:buNone/>
              <a:defRPr sz="12000"/>
            </a:lvl3pPr>
            <a:lvl4pPr lvl="3" algn="ctr">
              <a:spcBef>
                <a:spcPts val="0"/>
              </a:spcBef>
              <a:spcAft>
                <a:spcPts val="0"/>
              </a:spcAft>
              <a:buSzPts val="12000"/>
              <a:buNone/>
              <a:defRPr sz="12000"/>
            </a:lvl4pPr>
            <a:lvl5pPr lvl="4" algn="ctr">
              <a:spcBef>
                <a:spcPts val="0"/>
              </a:spcBef>
              <a:spcAft>
                <a:spcPts val="0"/>
              </a:spcAft>
              <a:buSzPts val="12000"/>
              <a:buNone/>
              <a:defRPr sz="12000"/>
            </a:lvl5pPr>
            <a:lvl6pPr lvl="5" algn="ctr">
              <a:spcBef>
                <a:spcPts val="0"/>
              </a:spcBef>
              <a:spcAft>
                <a:spcPts val="0"/>
              </a:spcAft>
              <a:buSzPts val="12000"/>
              <a:buNone/>
              <a:defRPr sz="12000"/>
            </a:lvl6pPr>
            <a:lvl7pPr lvl="6" algn="ctr">
              <a:spcBef>
                <a:spcPts val="0"/>
              </a:spcBef>
              <a:spcAft>
                <a:spcPts val="0"/>
              </a:spcAft>
              <a:buSzPts val="12000"/>
              <a:buNone/>
              <a:defRPr sz="12000"/>
            </a:lvl7pPr>
            <a:lvl8pPr lvl="7" algn="ctr">
              <a:spcBef>
                <a:spcPts val="0"/>
              </a:spcBef>
              <a:spcAft>
                <a:spcPts val="0"/>
              </a:spcAft>
              <a:buSzPts val="12000"/>
              <a:buNone/>
              <a:defRPr sz="12000"/>
            </a:lvl8pPr>
            <a:lvl9pPr lvl="8" algn="ctr">
              <a:spcBef>
                <a:spcPts val="0"/>
              </a:spcBef>
              <a:spcAft>
                <a:spcPts val="0"/>
              </a:spcAft>
              <a:buSzPts val="12000"/>
              <a:buNone/>
              <a:defRPr sz="12000"/>
            </a:lvl9pPr>
          </a:lstStyle>
          <a:p>
            <a:r>
              <a:t>xx%</a:t>
            </a:r>
          </a:p>
        </p:txBody>
      </p:sp>
      <p:sp>
        <p:nvSpPr>
          <p:cNvPr id="46" name="Shape 46"/>
          <p:cNvSpPr txBox="1">
            <a:spLocks noGrp="1"/>
          </p:cNvSpPr>
          <p:nvPr>
            <p:ph type="body" idx="1"/>
          </p:nvPr>
        </p:nvSpPr>
        <p:spPr>
          <a:xfrm>
            <a:off x="311700" y="3152225"/>
            <a:ext cx="8520600" cy="1300800"/>
          </a:xfrm>
          <a:prstGeom prst="rect">
            <a:avLst/>
          </a:prstGeom>
        </p:spPr>
        <p:txBody>
          <a:bodyPr spcFirstLastPara="1" wrap="square" lIns="91425" tIns="91425" rIns="91425" bIns="91425" anchor="t" anchorCtr="0"/>
          <a:lstStyle>
            <a:lvl1pPr marL="457200" lvl="0" indent="-342900" algn="ctr">
              <a:spcBef>
                <a:spcPts val="0"/>
              </a:spcBef>
              <a:spcAft>
                <a:spcPts val="0"/>
              </a:spcAft>
              <a:buSzPts val="1800"/>
              <a:buChar char="●"/>
              <a:defRPr/>
            </a:lvl1pPr>
            <a:lvl2pPr marL="914400" lvl="1" indent="-317500" algn="ctr">
              <a:spcBef>
                <a:spcPts val="1600"/>
              </a:spcBef>
              <a:spcAft>
                <a:spcPts val="0"/>
              </a:spcAft>
              <a:buSzPts val="1400"/>
              <a:buChar char="○"/>
              <a:defRPr/>
            </a:lvl2pPr>
            <a:lvl3pPr marL="1371600" lvl="2" indent="-317500" algn="ctr">
              <a:spcBef>
                <a:spcPts val="1600"/>
              </a:spcBef>
              <a:spcAft>
                <a:spcPts val="0"/>
              </a:spcAft>
              <a:buSzPts val="1400"/>
              <a:buChar char="■"/>
              <a:defRPr/>
            </a:lvl3pPr>
            <a:lvl4pPr marL="1828800" lvl="3" indent="-317500" algn="ctr">
              <a:spcBef>
                <a:spcPts val="1600"/>
              </a:spcBef>
              <a:spcAft>
                <a:spcPts val="0"/>
              </a:spcAft>
              <a:buSzPts val="1400"/>
              <a:buChar char="●"/>
              <a:defRPr/>
            </a:lvl4pPr>
            <a:lvl5pPr marL="2286000" lvl="4" indent="-317500" algn="ctr">
              <a:spcBef>
                <a:spcPts val="1600"/>
              </a:spcBef>
              <a:spcAft>
                <a:spcPts val="0"/>
              </a:spcAft>
              <a:buSzPts val="1400"/>
              <a:buChar char="○"/>
              <a:defRPr/>
            </a:lvl5pPr>
            <a:lvl6pPr marL="2743200" lvl="5" indent="-317500" algn="ctr">
              <a:spcBef>
                <a:spcPts val="1600"/>
              </a:spcBef>
              <a:spcAft>
                <a:spcPts val="0"/>
              </a:spcAft>
              <a:buSzPts val="1400"/>
              <a:buChar char="■"/>
              <a:defRPr/>
            </a:lvl6pPr>
            <a:lvl7pPr marL="3200400" lvl="6" indent="-317500" algn="ctr">
              <a:spcBef>
                <a:spcPts val="1600"/>
              </a:spcBef>
              <a:spcAft>
                <a:spcPts val="0"/>
              </a:spcAft>
              <a:buSzPts val="1400"/>
              <a:buChar char="●"/>
              <a:defRPr/>
            </a:lvl7pPr>
            <a:lvl8pPr marL="3657600" lvl="7" indent="-317500" algn="ctr">
              <a:spcBef>
                <a:spcPts val="1600"/>
              </a:spcBef>
              <a:spcAft>
                <a:spcPts val="0"/>
              </a:spcAft>
              <a:buSzPts val="1400"/>
              <a:buChar char="○"/>
              <a:defRPr/>
            </a:lvl8pPr>
            <a:lvl9pPr marL="4114800" lvl="8" indent="-317500" algn="ctr">
              <a:spcBef>
                <a:spcPts val="1600"/>
              </a:spcBef>
              <a:spcAft>
                <a:spcPts val="1600"/>
              </a:spcAft>
              <a:buSzPts val="1400"/>
              <a:buChar char="■"/>
              <a:defRPr/>
            </a:lvl9pPr>
          </a:lstStyle>
          <a:p>
            <a:endParaRPr/>
          </a:p>
        </p:txBody>
      </p:sp>
      <p:sp>
        <p:nvSpPr>
          <p:cNvPr id="47" name="Shape 47"/>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48"/>
        <p:cNvGrpSpPr/>
        <p:nvPr/>
      </p:nvGrpSpPr>
      <p:grpSpPr>
        <a:xfrm>
          <a:off x="0" y="0"/>
          <a:ext cx="0" cy="0"/>
          <a:chOff x="0" y="0"/>
          <a:chExt cx="0" cy="0"/>
        </a:xfrm>
      </p:grpSpPr>
      <p:sp>
        <p:nvSpPr>
          <p:cNvPr id="49" name="Shape 49"/>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simple-light-2">
    <p:bg>
      <p:bgPr>
        <a:solidFill>
          <a:schemeClr val="lt1"/>
        </a:solidFill>
        <a:effectLst/>
      </p:bgPr>
    </p:bg>
    <p:spTree>
      <p:nvGrpSpPr>
        <p:cNvPr id="1" name="Shape 5"/>
        <p:cNvGrpSpPr/>
        <p:nvPr/>
      </p:nvGrpSpPr>
      <p:grpSpPr>
        <a:xfrm>
          <a:off x="0" y="0"/>
          <a:ext cx="0" cy="0"/>
          <a:chOff x="0" y="0"/>
          <a:chExt cx="0" cy="0"/>
        </a:xfrm>
      </p:grpSpPr>
      <p:sp>
        <p:nvSpPr>
          <p:cNvPr id="6" name="Shape 6"/>
          <p:cNvSpPr txBox="1">
            <a:spLocks noGrp="1"/>
          </p:cNvSpPr>
          <p:nvPr>
            <p:ph type="title"/>
          </p:nvPr>
        </p:nvSpPr>
        <p:spPr>
          <a:xfrm>
            <a:off x="311700" y="445025"/>
            <a:ext cx="8520600" cy="572700"/>
          </a:xfrm>
          <a:prstGeom prst="rect">
            <a:avLst/>
          </a:prstGeom>
          <a:noFill/>
          <a:ln>
            <a:noFill/>
          </a:ln>
        </p:spPr>
        <p:txBody>
          <a:bodyPr spcFirstLastPara="1" wrap="square" lIns="91425" tIns="91425" rIns="91425" bIns="91425" anchor="t" anchorCtr="0"/>
          <a:lstStyle>
            <a:lvl1pPr lvl="0">
              <a:spcBef>
                <a:spcPts val="0"/>
              </a:spcBef>
              <a:spcAft>
                <a:spcPts val="0"/>
              </a:spcAft>
              <a:buClr>
                <a:schemeClr val="dk1"/>
              </a:buClr>
              <a:buSzPts val="2800"/>
              <a:buNone/>
              <a:defRPr sz="2800">
                <a:solidFill>
                  <a:schemeClr val="dk1"/>
                </a:solidFill>
              </a:defRPr>
            </a:lvl1pPr>
            <a:lvl2pPr lvl="1">
              <a:spcBef>
                <a:spcPts val="0"/>
              </a:spcBef>
              <a:spcAft>
                <a:spcPts val="0"/>
              </a:spcAft>
              <a:buClr>
                <a:schemeClr val="dk1"/>
              </a:buClr>
              <a:buSzPts val="2800"/>
              <a:buNone/>
              <a:defRPr sz="2800">
                <a:solidFill>
                  <a:schemeClr val="dk1"/>
                </a:solidFill>
              </a:defRPr>
            </a:lvl2pPr>
            <a:lvl3pPr lvl="2">
              <a:spcBef>
                <a:spcPts val="0"/>
              </a:spcBef>
              <a:spcAft>
                <a:spcPts val="0"/>
              </a:spcAft>
              <a:buClr>
                <a:schemeClr val="dk1"/>
              </a:buClr>
              <a:buSzPts val="2800"/>
              <a:buNone/>
              <a:defRPr sz="2800">
                <a:solidFill>
                  <a:schemeClr val="dk1"/>
                </a:solidFill>
              </a:defRPr>
            </a:lvl3pPr>
            <a:lvl4pPr lvl="3">
              <a:spcBef>
                <a:spcPts val="0"/>
              </a:spcBef>
              <a:spcAft>
                <a:spcPts val="0"/>
              </a:spcAft>
              <a:buClr>
                <a:schemeClr val="dk1"/>
              </a:buClr>
              <a:buSzPts val="2800"/>
              <a:buNone/>
              <a:defRPr sz="2800">
                <a:solidFill>
                  <a:schemeClr val="dk1"/>
                </a:solidFill>
              </a:defRPr>
            </a:lvl4pPr>
            <a:lvl5pPr lvl="4">
              <a:spcBef>
                <a:spcPts val="0"/>
              </a:spcBef>
              <a:spcAft>
                <a:spcPts val="0"/>
              </a:spcAft>
              <a:buClr>
                <a:schemeClr val="dk1"/>
              </a:buClr>
              <a:buSzPts val="2800"/>
              <a:buNone/>
              <a:defRPr sz="2800">
                <a:solidFill>
                  <a:schemeClr val="dk1"/>
                </a:solidFill>
              </a:defRPr>
            </a:lvl5pPr>
            <a:lvl6pPr lvl="5">
              <a:spcBef>
                <a:spcPts val="0"/>
              </a:spcBef>
              <a:spcAft>
                <a:spcPts val="0"/>
              </a:spcAft>
              <a:buClr>
                <a:schemeClr val="dk1"/>
              </a:buClr>
              <a:buSzPts val="2800"/>
              <a:buNone/>
              <a:defRPr sz="2800">
                <a:solidFill>
                  <a:schemeClr val="dk1"/>
                </a:solidFill>
              </a:defRPr>
            </a:lvl6pPr>
            <a:lvl7pPr lvl="6">
              <a:spcBef>
                <a:spcPts val="0"/>
              </a:spcBef>
              <a:spcAft>
                <a:spcPts val="0"/>
              </a:spcAft>
              <a:buClr>
                <a:schemeClr val="dk1"/>
              </a:buClr>
              <a:buSzPts val="2800"/>
              <a:buNone/>
              <a:defRPr sz="2800">
                <a:solidFill>
                  <a:schemeClr val="dk1"/>
                </a:solidFill>
              </a:defRPr>
            </a:lvl7pPr>
            <a:lvl8pPr lvl="7">
              <a:spcBef>
                <a:spcPts val="0"/>
              </a:spcBef>
              <a:spcAft>
                <a:spcPts val="0"/>
              </a:spcAft>
              <a:buClr>
                <a:schemeClr val="dk1"/>
              </a:buClr>
              <a:buSzPts val="2800"/>
              <a:buNone/>
              <a:defRPr sz="2800">
                <a:solidFill>
                  <a:schemeClr val="dk1"/>
                </a:solidFill>
              </a:defRPr>
            </a:lvl8pPr>
            <a:lvl9pPr lvl="8">
              <a:spcBef>
                <a:spcPts val="0"/>
              </a:spcBef>
              <a:spcAft>
                <a:spcPts val="0"/>
              </a:spcAft>
              <a:buClr>
                <a:schemeClr val="dk1"/>
              </a:buClr>
              <a:buSzPts val="2800"/>
              <a:buNone/>
              <a:defRPr sz="2800">
                <a:solidFill>
                  <a:schemeClr val="dk1"/>
                </a:solidFill>
              </a:defRPr>
            </a:lvl9pPr>
          </a:lstStyle>
          <a:p>
            <a:endParaRPr/>
          </a:p>
        </p:txBody>
      </p:sp>
      <p:sp>
        <p:nvSpPr>
          <p:cNvPr id="7" name="Shape 7"/>
          <p:cNvSpPr txBox="1">
            <a:spLocks noGrp="1"/>
          </p:cNvSpPr>
          <p:nvPr>
            <p:ph type="body" idx="1"/>
          </p:nvPr>
        </p:nvSpPr>
        <p:spPr>
          <a:xfrm>
            <a:off x="311700" y="1152475"/>
            <a:ext cx="8520600" cy="3416400"/>
          </a:xfrm>
          <a:prstGeom prst="rect">
            <a:avLst/>
          </a:prstGeom>
          <a:noFill/>
          <a:ln>
            <a:noFill/>
          </a:ln>
        </p:spPr>
        <p:txBody>
          <a:bodyPr spcFirstLastPara="1" wrap="square" lIns="91425" tIns="91425" rIns="91425" bIns="91425" anchor="t" anchorCtr="0"/>
          <a:lstStyle>
            <a:lvl1pPr marL="457200" lvl="0" indent="-342900">
              <a:lnSpc>
                <a:spcPct val="115000"/>
              </a:lnSpc>
              <a:spcBef>
                <a:spcPts val="0"/>
              </a:spcBef>
              <a:spcAft>
                <a:spcPts val="0"/>
              </a:spcAft>
              <a:buClr>
                <a:schemeClr val="dk2"/>
              </a:buClr>
              <a:buSzPts val="1800"/>
              <a:buChar char="●"/>
              <a:defRPr sz="1800">
                <a:solidFill>
                  <a:schemeClr val="dk2"/>
                </a:solidFill>
              </a:defRPr>
            </a:lvl1pPr>
            <a:lvl2pPr marL="914400" lvl="1" indent="-317500">
              <a:lnSpc>
                <a:spcPct val="115000"/>
              </a:lnSpc>
              <a:spcBef>
                <a:spcPts val="1600"/>
              </a:spcBef>
              <a:spcAft>
                <a:spcPts val="0"/>
              </a:spcAft>
              <a:buClr>
                <a:schemeClr val="dk2"/>
              </a:buClr>
              <a:buSzPts val="1400"/>
              <a:buChar char="○"/>
              <a:defRPr>
                <a:solidFill>
                  <a:schemeClr val="dk2"/>
                </a:solidFill>
              </a:defRPr>
            </a:lvl2pPr>
            <a:lvl3pPr marL="1371600" lvl="2" indent="-317500">
              <a:lnSpc>
                <a:spcPct val="115000"/>
              </a:lnSpc>
              <a:spcBef>
                <a:spcPts val="1600"/>
              </a:spcBef>
              <a:spcAft>
                <a:spcPts val="0"/>
              </a:spcAft>
              <a:buClr>
                <a:schemeClr val="dk2"/>
              </a:buClr>
              <a:buSzPts val="1400"/>
              <a:buChar char="■"/>
              <a:defRPr>
                <a:solidFill>
                  <a:schemeClr val="dk2"/>
                </a:solidFill>
              </a:defRPr>
            </a:lvl3pPr>
            <a:lvl4pPr marL="1828800" lvl="3" indent="-317500">
              <a:lnSpc>
                <a:spcPct val="115000"/>
              </a:lnSpc>
              <a:spcBef>
                <a:spcPts val="1600"/>
              </a:spcBef>
              <a:spcAft>
                <a:spcPts val="0"/>
              </a:spcAft>
              <a:buClr>
                <a:schemeClr val="dk2"/>
              </a:buClr>
              <a:buSzPts val="1400"/>
              <a:buChar char="●"/>
              <a:defRPr>
                <a:solidFill>
                  <a:schemeClr val="dk2"/>
                </a:solidFill>
              </a:defRPr>
            </a:lvl4pPr>
            <a:lvl5pPr marL="2286000" lvl="4" indent="-317500">
              <a:lnSpc>
                <a:spcPct val="115000"/>
              </a:lnSpc>
              <a:spcBef>
                <a:spcPts val="1600"/>
              </a:spcBef>
              <a:spcAft>
                <a:spcPts val="0"/>
              </a:spcAft>
              <a:buClr>
                <a:schemeClr val="dk2"/>
              </a:buClr>
              <a:buSzPts val="1400"/>
              <a:buChar char="○"/>
              <a:defRPr>
                <a:solidFill>
                  <a:schemeClr val="dk2"/>
                </a:solidFill>
              </a:defRPr>
            </a:lvl5pPr>
            <a:lvl6pPr marL="2743200" lvl="5" indent="-317500">
              <a:lnSpc>
                <a:spcPct val="115000"/>
              </a:lnSpc>
              <a:spcBef>
                <a:spcPts val="1600"/>
              </a:spcBef>
              <a:spcAft>
                <a:spcPts val="0"/>
              </a:spcAft>
              <a:buClr>
                <a:schemeClr val="dk2"/>
              </a:buClr>
              <a:buSzPts val="1400"/>
              <a:buChar char="■"/>
              <a:defRPr>
                <a:solidFill>
                  <a:schemeClr val="dk2"/>
                </a:solidFill>
              </a:defRPr>
            </a:lvl6pPr>
            <a:lvl7pPr marL="3200400" lvl="6" indent="-317500">
              <a:lnSpc>
                <a:spcPct val="115000"/>
              </a:lnSpc>
              <a:spcBef>
                <a:spcPts val="1600"/>
              </a:spcBef>
              <a:spcAft>
                <a:spcPts val="0"/>
              </a:spcAft>
              <a:buClr>
                <a:schemeClr val="dk2"/>
              </a:buClr>
              <a:buSzPts val="1400"/>
              <a:buChar char="●"/>
              <a:defRPr>
                <a:solidFill>
                  <a:schemeClr val="dk2"/>
                </a:solidFill>
              </a:defRPr>
            </a:lvl7pPr>
            <a:lvl8pPr marL="3657600" lvl="7" indent="-317500">
              <a:lnSpc>
                <a:spcPct val="115000"/>
              </a:lnSpc>
              <a:spcBef>
                <a:spcPts val="1600"/>
              </a:spcBef>
              <a:spcAft>
                <a:spcPts val="0"/>
              </a:spcAft>
              <a:buClr>
                <a:schemeClr val="dk2"/>
              </a:buClr>
              <a:buSzPts val="1400"/>
              <a:buChar char="○"/>
              <a:defRPr>
                <a:solidFill>
                  <a:schemeClr val="dk2"/>
                </a:solidFill>
              </a:defRPr>
            </a:lvl8pPr>
            <a:lvl9pPr marL="4114800" lvl="8" indent="-317500">
              <a:lnSpc>
                <a:spcPct val="115000"/>
              </a:lnSpc>
              <a:spcBef>
                <a:spcPts val="1600"/>
              </a:spcBef>
              <a:spcAft>
                <a:spcPts val="1600"/>
              </a:spcAft>
              <a:buClr>
                <a:schemeClr val="dk2"/>
              </a:buClr>
              <a:buSzPts val="1400"/>
              <a:buChar char="■"/>
              <a:defRPr>
                <a:solidFill>
                  <a:schemeClr val="dk2"/>
                </a:solidFill>
              </a:defRPr>
            </a:lvl9pPr>
          </a:lstStyle>
          <a:p>
            <a:endParaRPr/>
          </a:p>
        </p:txBody>
      </p:sp>
      <p:sp>
        <p:nvSpPr>
          <p:cNvPr id="8" name="Shape 8"/>
          <p:cNvSpPr txBox="1">
            <a:spLocks noGrp="1"/>
          </p:cNvSpPr>
          <p:nvPr>
            <p:ph type="sldNum" idx="12"/>
          </p:nvPr>
        </p:nvSpPr>
        <p:spPr>
          <a:xfrm>
            <a:off x="8472458" y="4663217"/>
            <a:ext cx="548700" cy="393600"/>
          </a:xfrm>
          <a:prstGeom prst="rect">
            <a:avLst/>
          </a:prstGeom>
          <a:noFill/>
          <a:ln>
            <a:noFill/>
          </a:ln>
        </p:spPr>
        <p:txBody>
          <a:bodyPr spcFirstLastPara="1" wrap="square" lIns="91425" tIns="91425" rIns="91425" bIns="91425" anchor="ctr" anchorCtr="0">
            <a:noAutofit/>
          </a:bodyPr>
          <a:lstStyle>
            <a:lvl1pPr lvl="0" algn="r">
              <a:buNone/>
              <a:defRPr sz="1000">
                <a:solidFill>
                  <a:schemeClr val="dk2"/>
                </a:solidFill>
              </a:defRPr>
            </a:lvl1pPr>
            <a:lvl2pPr lvl="1" algn="r">
              <a:buNone/>
              <a:defRPr sz="1000">
                <a:solidFill>
                  <a:schemeClr val="dk2"/>
                </a:solidFill>
              </a:defRPr>
            </a:lvl2pPr>
            <a:lvl3pPr lvl="2" algn="r">
              <a:buNone/>
              <a:defRPr sz="1000">
                <a:solidFill>
                  <a:schemeClr val="dk2"/>
                </a:solidFill>
              </a:defRPr>
            </a:lvl3pPr>
            <a:lvl4pPr lvl="3" algn="r">
              <a:buNone/>
              <a:defRPr sz="1000">
                <a:solidFill>
                  <a:schemeClr val="dk2"/>
                </a:solidFill>
              </a:defRPr>
            </a:lvl4pPr>
            <a:lvl5pPr lvl="4" algn="r">
              <a:buNone/>
              <a:defRPr sz="1000">
                <a:solidFill>
                  <a:schemeClr val="dk2"/>
                </a:solidFill>
              </a:defRPr>
            </a:lvl5pPr>
            <a:lvl6pPr lvl="5" algn="r">
              <a:buNone/>
              <a:defRPr sz="1000">
                <a:solidFill>
                  <a:schemeClr val="dk2"/>
                </a:solidFill>
              </a:defRPr>
            </a:lvl6pPr>
            <a:lvl7pPr lvl="6" algn="r">
              <a:buNone/>
              <a:defRPr sz="1000">
                <a:solidFill>
                  <a:schemeClr val="dk2"/>
                </a:solidFill>
              </a:defRPr>
            </a:lvl7pPr>
            <a:lvl8pPr lvl="7" algn="r">
              <a:buNone/>
              <a:defRPr sz="1000">
                <a:solidFill>
                  <a:schemeClr val="dk2"/>
                </a:solidFill>
              </a:defRPr>
            </a:lvl8pPr>
            <a:lvl9pPr lvl="8" algn="r">
              <a:buNone/>
              <a:defRPr sz="1000">
                <a:solidFill>
                  <a:schemeClr val="dk2"/>
                </a:solidFill>
              </a:defRPr>
            </a:lvl9pPr>
          </a:lstStyle>
          <a:p>
            <a:pPr marL="0" lvl="0" indent="0">
              <a:spcBef>
                <a:spcPts val="0"/>
              </a:spcBef>
              <a:spcAft>
                <a:spcPts val="0"/>
              </a:spcAft>
              <a:buNone/>
            </a:pPr>
            <a:fld id="{00000000-1234-1234-1234-123412341234}" type="slidenum">
              <a:rPr lang="en"/>
              <a:t>‹#›</a:t>
            </a:fld>
            <a:endParaRPr/>
          </a:p>
        </p:txBody>
      </p:sp>
    </p:spTree>
  </p:cSld>
  <p:clrMap bg1="lt1" tx1="dk1" bg2="dk2" tx2="lt2" accent1="accent1" accent2="accent2" accent3="accent3" accent4="accent4" accent5="accent5" accent6="accent6" hlink="hlink" folHlink="fol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2.xml"/><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3.xml"/><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3" Type="http://schemas.openxmlformats.org/officeDocument/2006/relationships/image" Target="../media/image4.jpg"/><Relationship Id="rId2" Type="http://schemas.openxmlformats.org/officeDocument/2006/relationships/notesSlide" Target="../notesSlides/notesSlide4.xml"/><Relationship Id="rId1" Type="http://schemas.openxmlformats.org/officeDocument/2006/relationships/slideLayout" Target="../slideLayouts/slideLayout1.xml"/><Relationship Id="rId4" Type="http://schemas.openxmlformats.org/officeDocument/2006/relationships/image" Target="../media/image5.jpg"/></Relationships>
</file>

<file path=ppt/slides/_rels/slide5.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5.xml"/><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6.xml"/><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7.xml"/><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8.xml"/><Relationship Id="rId1" Type="http://schemas.openxmlformats.org/officeDocument/2006/relationships/slideLayout" Target="../slideLayouts/slideLayout1.xml"/></Relationships>
</file>

<file path=ppt/slides/_rels/slide9.xml.rels><?xml version="1.0" encoding="UTF-8" standalone="yes"?>
<Relationships xmlns="http://schemas.openxmlformats.org/package/2006/relationships"><Relationship Id="rId3" Type="http://schemas.openxmlformats.org/officeDocument/2006/relationships/image" Target="../media/image10.jpg"/><Relationship Id="rId2" Type="http://schemas.openxmlformats.org/officeDocument/2006/relationships/notesSlide" Target="../notesSlides/notesSlide9.xml"/><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3" Type="http://schemas.openxmlformats.org/officeDocument/2006/relationships/image" Target="../media/image10.jpg"/><Relationship Id="rId2" Type="http://schemas.openxmlformats.org/officeDocument/2006/relationships/notesSlide" Target="../notesSlides/notesSlide10.xml"/><Relationship Id="rId1" Type="http://schemas.openxmlformats.org/officeDocument/2006/relationships/slideLayout" Target="../slideLayouts/slideLayout1.xml"/></Relationships>
</file>

<file path=ppt/slides/_rels/slide11.xml.rels><?xml version="1.0" encoding="UTF-8" standalone="yes"?>
<Relationships xmlns="http://schemas.openxmlformats.org/package/2006/relationships"><Relationship Id="rId3" Type="http://schemas.openxmlformats.org/officeDocument/2006/relationships/image" Target="../media/image11.jpg"/><Relationship Id="rId2" Type="http://schemas.openxmlformats.org/officeDocument/2006/relationships/notesSlide" Target="../notesSlides/notesSlide11.xml"/><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3" Type="http://schemas.openxmlformats.org/officeDocument/2006/relationships/image" Target="../media/image11.jpg"/><Relationship Id="rId2" Type="http://schemas.openxmlformats.org/officeDocument/2006/relationships/notesSlide" Target="../notesSlides/notesSlide12.xml"/><Relationship Id="rId1" Type="http://schemas.openxmlformats.org/officeDocument/2006/relationships/slideLayout" Target="../slideLayouts/slideLayout1.xml"/></Relationships>
</file>

<file path=ppt/slides/_rels/slide13.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3.xml"/><Relationship Id="rId1" Type="http://schemas.openxmlformats.org/officeDocument/2006/relationships/slideLayout" Target="../slideLayouts/slideLayout1.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1.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1.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1.xml"/></Relationships>
</file>

<file path=ppt/slides/_rels/slide17.xml.rels><?xml version="1.0" encoding="UTF-8" standalone="yes"?>
<Relationships xmlns="http://schemas.openxmlformats.org/package/2006/relationships"><Relationship Id="rId3" Type="http://schemas.openxmlformats.org/officeDocument/2006/relationships/image" Target="../media/image13.jpg"/><Relationship Id="rId2" Type="http://schemas.openxmlformats.org/officeDocument/2006/relationships/notesSlide" Target="../notesSlides/notesSlide17.xml"/><Relationship Id="rId1" Type="http://schemas.openxmlformats.org/officeDocument/2006/relationships/slideLayout" Target="../slideLayouts/slideLayout1.xml"/><Relationship Id="rId4" Type="http://schemas.openxmlformats.org/officeDocument/2006/relationships/image" Target="../media/image14.jpg"/></Relationships>
</file>

<file path=ppt/slides/_rels/slide18.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18.xml"/><Relationship Id="rId1" Type="http://schemas.openxmlformats.org/officeDocument/2006/relationships/slideLayout" Target="../slideLayouts/slideLayout1.xml"/><Relationship Id="rId5" Type="http://schemas.openxmlformats.org/officeDocument/2006/relationships/image" Target="../media/image17.png"/><Relationship Id="rId4" Type="http://schemas.openxmlformats.org/officeDocument/2006/relationships/image" Target="../media/image16.png"/></Relationships>
</file>

<file path=ppt/slides/_rels/slide19.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19.xml"/><Relationship Id="rId1" Type="http://schemas.openxmlformats.org/officeDocument/2006/relationships/slideLayout" Target="../slideLayouts/slideLayout1.xml"/><Relationship Id="rId4" Type="http://schemas.openxmlformats.org/officeDocument/2006/relationships/image" Target="../media/image19.png"/></Relationships>
</file>

<file path=ppt/slides/_rels/slide20.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20.xml"/><Relationship Id="rId1" Type="http://schemas.openxmlformats.org/officeDocument/2006/relationships/slideLayout" Target="../slideLayouts/slideLayout1.xml"/><Relationship Id="rId5" Type="http://schemas.openxmlformats.org/officeDocument/2006/relationships/image" Target="../media/image21.png"/><Relationship Id="rId4" Type="http://schemas.openxmlformats.org/officeDocument/2006/relationships/image" Target="../media/image20.png"/></Relationships>
</file>

<file path=ppt/slides/_rels/slide21.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21.xml"/><Relationship Id="rId1" Type="http://schemas.openxmlformats.org/officeDocument/2006/relationships/slideLayout" Target="../slideLayouts/slideLayout1.xml"/><Relationship Id="rId6" Type="http://schemas.openxmlformats.org/officeDocument/2006/relationships/image" Target="../media/image23.png"/><Relationship Id="rId5" Type="http://schemas.openxmlformats.org/officeDocument/2006/relationships/image" Target="../media/image22.png"/><Relationship Id="rId4" Type="http://schemas.openxmlformats.org/officeDocument/2006/relationships/image" Target="../media/image21.png"/></Relationships>
</file>

<file path=ppt/slides/_rels/slide22.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22.xml"/><Relationship Id="rId1" Type="http://schemas.openxmlformats.org/officeDocument/2006/relationships/slideLayout" Target="../slideLayouts/slideLayout1.xml"/></Relationships>
</file>

<file path=ppt/slides/_rels/slide23.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23.xml"/><Relationship Id="rId1" Type="http://schemas.openxmlformats.org/officeDocument/2006/relationships/slideLayout" Target="../slideLayouts/slideLayout1.xml"/></Relationships>
</file>

<file path=ppt/slides/_rels/slide24.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24.xml"/><Relationship Id="rId1" Type="http://schemas.openxmlformats.org/officeDocument/2006/relationships/slideLayout" Target="../slideLayouts/slideLayout1.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1.xml"/></Relationships>
</file>

<file path=ppt/slides/_rels/slide26.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26.xml"/><Relationship Id="rId1" Type="http://schemas.openxmlformats.org/officeDocument/2006/relationships/slideLayout" Target="../slideLayouts/slideLayout1.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53"/>
        <p:cNvGrpSpPr/>
        <p:nvPr/>
      </p:nvGrpSpPr>
      <p:grpSpPr>
        <a:xfrm>
          <a:off x="0" y="0"/>
          <a:ext cx="0" cy="0"/>
          <a:chOff x="0" y="0"/>
          <a:chExt cx="0" cy="0"/>
        </a:xfrm>
      </p:grpSpPr>
      <p:sp>
        <p:nvSpPr>
          <p:cNvPr id="54" name="Shape 54"/>
          <p:cNvSpPr txBox="1">
            <a:spLocks noGrp="1"/>
          </p:cNvSpPr>
          <p:nvPr>
            <p:ph type="ctrTitle"/>
          </p:nvPr>
        </p:nvSpPr>
        <p:spPr>
          <a:xfrm>
            <a:off x="666250" y="98325"/>
            <a:ext cx="7970700" cy="2103000"/>
          </a:xfrm>
          <a:prstGeom prst="rect">
            <a:avLst/>
          </a:prstGeom>
        </p:spPr>
        <p:txBody>
          <a:bodyPr spcFirstLastPara="1" wrap="square" lIns="91425" tIns="91425" rIns="91425" bIns="91425" anchor="b" anchorCtr="0">
            <a:noAutofit/>
          </a:bodyPr>
          <a:lstStyle/>
          <a:p>
            <a:pPr marL="0" lvl="0" indent="0" algn="ctr" rtl="0">
              <a:lnSpc>
                <a:spcPct val="115000"/>
              </a:lnSpc>
              <a:spcBef>
                <a:spcPts val="0"/>
              </a:spcBef>
              <a:spcAft>
                <a:spcPts val="0"/>
              </a:spcAft>
              <a:buNone/>
            </a:pPr>
            <a:r>
              <a:rPr lang="en" sz="3000">
                <a:solidFill>
                  <a:schemeClr val="accent5"/>
                </a:solidFill>
                <a:latin typeface="Times New Roman"/>
                <a:ea typeface="Times New Roman"/>
                <a:cs typeface="Times New Roman"/>
                <a:sym typeface="Times New Roman"/>
              </a:rPr>
              <a:t>Sea Level Rise, Climate Change, and the Human Impacts on the American Crocodile in the Everglades National Park</a:t>
            </a:r>
            <a:endParaRPr sz="3000">
              <a:solidFill>
                <a:schemeClr val="accent5"/>
              </a:solidFill>
            </a:endParaRPr>
          </a:p>
        </p:txBody>
      </p:sp>
      <p:sp>
        <p:nvSpPr>
          <p:cNvPr id="55" name="Shape 55"/>
          <p:cNvSpPr txBox="1">
            <a:spLocks noGrp="1"/>
          </p:cNvSpPr>
          <p:nvPr>
            <p:ph type="subTitle" idx="1"/>
          </p:nvPr>
        </p:nvSpPr>
        <p:spPr>
          <a:xfrm>
            <a:off x="268750" y="2980125"/>
            <a:ext cx="4077900" cy="1821300"/>
          </a:xfrm>
          <a:prstGeom prst="rect">
            <a:avLst/>
          </a:prstGeom>
        </p:spPr>
        <p:txBody>
          <a:bodyPr spcFirstLastPara="1" wrap="square" lIns="91425" tIns="91425" rIns="91425" bIns="91425" anchor="t" anchorCtr="0">
            <a:noAutofit/>
          </a:bodyPr>
          <a:lstStyle/>
          <a:p>
            <a:pPr marL="0" lvl="0" indent="0" rtl="0">
              <a:lnSpc>
                <a:spcPct val="115000"/>
              </a:lnSpc>
              <a:spcBef>
                <a:spcPts val="0"/>
              </a:spcBef>
              <a:spcAft>
                <a:spcPts val="0"/>
              </a:spcAft>
              <a:buNone/>
            </a:pPr>
            <a:r>
              <a:rPr lang="en" sz="1900" b="1">
                <a:solidFill>
                  <a:srgbClr val="000000"/>
                </a:solidFill>
                <a:latin typeface="Times New Roman"/>
                <a:ea typeface="Times New Roman"/>
                <a:cs typeface="Times New Roman"/>
                <a:sym typeface="Times New Roman"/>
              </a:rPr>
              <a:t>Kayla Berger, Rachel Case, Chase Garrison, Austin Greenhill, Angela Kennedy, Lena Midgette, Alissa Ralston, Fallon Woolford &amp; Alexa Zwicker</a:t>
            </a:r>
            <a:endParaRPr sz="1900" b="1">
              <a:solidFill>
                <a:srgbClr val="000000"/>
              </a:solidFill>
            </a:endParaRPr>
          </a:p>
        </p:txBody>
      </p:sp>
      <p:pic>
        <p:nvPicPr>
          <p:cNvPr id="56" name="Shape 56"/>
          <p:cNvPicPr preferRelativeResize="0"/>
          <p:nvPr/>
        </p:nvPicPr>
        <p:blipFill>
          <a:blip r:embed="rId3">
            <a:alphaModFix/>
          </a:blip>
          <a:stretch>
            <a:fillRect/>
          </a:stretch>
        </p:blipFill>
        <p:spPr>
          <a:xfrm>
            <a:off x="4346650" y="2629777"/>
            <a:ext cx="4519270" cy="2365550"/>
          </a:xfrm>
          <a:prstGeom prst="rect">
            <a:avLst/>
          </a:prstGeom>
          <a:noFill/>
          <a:ln>
            <a:noFill/>
          </a:ln>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60"/>
        <p:cNvGrpSpPr/>
        <p:nvPr/>
      </p:nvGrpSpPr>
      <p:grpSpPr>
        <a:xfrm>
          <a:off x="0" y="0"/>
          <a:ext cx="0" cy="0"/>
          <a:chOff x="0" y="0"/>
          <a:chExt cx="0" cy="0"/>
        </a:xfrm>
      </p:grpSpPr>
      <p:sp>
        <p:nvSpPr>
          <p:cNvPr id="61" name="Shape 61"/>
          <p:cNvSpPr txBox="1">
            <a:spLocks noGrp="1"/>
          </p:cNvSpPr>
          <p:nvPr>
            <p:ph type="ctrTitle"/>
          </p:nvPr>
        </p:nvSpPr>
        <p:spPr>
          <a:xfrm>
            <a:off x="0" y="0"/>
            <a:ext cx="2936100" cy="759600"/>
          </a:xfrm>
          <a:prstGeom prst="rect">
            <a:avLst/>
          </a:prstGeom>
        </p:spPr>
        <p:txBody>
          <a:bodyPr spcFirstLastPara="1" wrap="square" lIns="91425" tIns="91425" rIns="91425" bIns="91425" anchor="b" anchorCtr="0">
            <a:noAutofit/>
          </a:bodyPr>
          <a:lstStyle/>
          <a:p>
            <a:pPr marL="0" lvl="0" indent="0" rtl="0">
              <a:spcBef>
                <a:spcPts val="0"/>
              </a:spcBef>
              <a:spcAft>
                <a:spcPts val="0"/>
              </a:spcAft>
              <a:buNone/>
            </a:pPr>
            <a:r>
              <a:rPr lang="en" sz="3000">
                <a:solidFill>
                  <a:schemeClr val="accent5"/>
                </a:solidFill>
                <a:latin typeface="Times New Roman"/>
                <a:ea typeface="Times New Roman"/>
                <a:cs typeface="Times New Roman"/>
                <a:sym typeface="Times New Roman"/>
              </a:rPr>
              <a:t>Introduction</a:t>
            </a:r>
            <a:r>
              <a:rPr lang="en">
                <a:solidFill>
                  <a:schemeClr val="accent5"/>
                </a:solidFill>
                <a:latin typeface="Times New Roman"/>
                <a:ea typeface="Times New Roman"/>
                <a:cs typeface="Times New Roman"/>
                <a:sym typeface="Times New Roman"/>
              </a:rPr>
              <a:t> </a:t>
            </a:r>
            <a:endParaRPr>
              <a:solidFill>
                <a:schemeClr val="accent5"/>
              </a:solidFill>
              <a:latin typeface="Times New Roman"/>
              <a:ea typeface="Times New Roman"/>
              <a:cs typeface="Times New Roman"/>
              <a:sym typeface="Times New Roman"/>
            </a:endParaRPr>
          </a:p>
        </p:txBody>
      </p:sp>
      <p:sp>
        <p:nvSpPr>
          <p:cNvPr id="62" name="Shape 62"/>
          <p:cNvSpPr txBox="1">
            <a:spLocks noGrp="1"/>
          </p:cNvSpPr>
          <p:nvPr>
            <p:ph type="subTitle" idx="1"/>
          </p:nvPr>
        </p:nvSpPr>
        <p:spPr>
          <a:xfrm>
            <a:off x="92400" y="612600"/>
            <a:ext cx="6102900" cy="4403700"/>
          </a:xfrm>
          <a:prstGeom prst="rect">
            <a:avLst/>
          </a:prstGeom>
        </p:spPr>
        <p:txBody>
          <a:bodyPr spcFirstLastPara="1" wrap="square" lIns="91425" tIns="91425" rIns="91425" bIns="91425" anchor="t" anchorCtr="0">
            <a:noAutofit/>
          </a:bodyPr>
          <a:lstStyle/>
          <a:p>
            <a:pPr marL="457200" lvl="0"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Everglades National Park established in 1947</a:t>
            </a:r>
            <a:endParaRPr sz="2000" b="1">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Shrunk by over half (3 million to 1.5 million acres)</a:t>
            </a:r>
            <a:endParaRPr sz="1800">
              <a:solidFill>
                <a:srgbClr val="000000"/>
              </a:solidFill>
              <a:latin typeface="Times New Roman"/>
              <a:ea typeface="Times New Roman"/>
              <a:cs typeface="Times New Roman"/>
              <a:sym typeface="Times New Roman"/>
            </a:endParaRPr>
          </a:p>
          <a:p>
            <a:pPr marL="457200" lvl="0"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The American Crocodile:</a:t>
            </a:r>
            <a:endParaRPr sz="2000" b="1">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Endangered in 1975 (IUCN RedList)</a:t>
            </a:r>
            <a:endParaRPr sz="1800">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Threatened in 2007</a:t>
            </a:r>
            <a:endParaRPr sz="1800">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2,000 in wild (nationalgeographic.com)</a:t>
            </a:r>
            <a:endParaRPr sz="1800">
              <a:solidFill>
                <a:srgbClr val="000000"/>
              </a:solidFill>
              <a:latin typeface="Times New Roman"/>
              <a:ea typeface="Times New Roman"/>
              <a:cs typeface="Times New Roman"/>
              <a:sym typeface="Times New Roman"/>
            </a:endParaRPr>
          </a:p>
          <a:p>
            <a:pPr marL="457200" lvl="0"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Joe Bay:</a:t>
            </a:r>
            <a:endParaRPr sz="2000" b="1">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Closed in 1980</a:t>
            </a:r>
            <a:endParaRPr sz="1800">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Re-opened 2016</a:t>
            </a:r>
            <a:endParaRPr sz="1800">
              <a:solidFill>
                <a:srgbClr val="000000"/>
              </a:solidFill>
              <a:latin typeface="Times New Roman"/>
              <a:ea typeface="Times New Roman"/>
              <a:cs typeface="Times New Roman"/>
              <a:sym typeface="Times New Roman"/>
            </a:endParaRPr>
          </a:p>
          <a:p>
            <a:pPr marL="457200" lvl="0"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Comprehensive Everglades Restoration        Program:</a:t>
            </a:r>
            <a:endParaRPr sz="2000" b="1">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Restoring natural water flow and habitat</a:t>
            </a:r>
            <a:endParaRPr sz="1800">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Other anthropogenic threats not considered.</a:t>
            </a:r>
            <a:endParaRPr sz="1800">
              <a:solidFill>
                <a:srgbClr val="000000"/>
              </a:solidFill>
              <a:latin typeface="Times New Roman"/>
              <a:ea typeface="Times New Roman"/>
              <a:cs typeface="Times New Roman"/>
              <a:sym typeface="Times New Roman"/>
            </a:endParaRPr>
          </a:p>
          <a:p>
            <a:pPr marL="457200" lvl="0" indent="0" algn="l" rtl="0">
              <a:spcBef>
                <a:spcPts val="0"/>
              </a:spcBef>
              <a:spcAft>
                <a:spcPts val="0"/>
              </a:spcAft>
              <a:buNone/>
            </a:pPr>
            <a:endParaRPr sz="2000">
              <a:solidFill>
                <a:srgbClr val="000000"/>
              </a:solidFill>
            </a:endParaRPr>
          </a:p>
          <a:p>
            <a:pPr marL="0" lvl="0" indent="0" algn="l" rtl="0">
              <a:spcBef>
                <a:spcPts val="0"/>
              </a:spcBef>
              <a:spcAft>
                <a:spcPts val="0"/>
              </a:spcAft>
              <a:buNone/>
            </a:pPr>
            <a:endParaRPr sz="2000"/>
          </a:p>
        </p:txBody>
      </p:sp>
      <p:pic>
        <p:nvPicPr>
          <p:cNvPr id="63" name="Shape 63"/>
          <p:cNvPicPr preferRelativeResize="0"/>
          <p:nvPr/>
        </p:nvPicPr>
        <p:blipFill rotWithShape="1">
          <a:blip r:embed="rId3">
            <a:alphaModFix/>
          </a:blip>
          <a:srcRect l="-1490" t="-7010" r="1489" b="7009"/>
          <a:stretch/>
        </p:blipFill>
        <p:spPr>
          <a:xfrm>
            <a:off x="4999050" y="1285477"/>
            <a:ext cx="4060625" cy="2375798"/>
          </a:xfrm>
          <a:prstGeom prst="rect">
            <a:avLst/>
          </a:prstGeom>
          <a:noFill/>
          <a:ln>
            <a:noFill/>
          </a:ln>
        </p:spPr>
      </p:pic>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67"/>
        <p:cNvGrpSpPr/>
        <p:nvPr/>
      </p:nvGrpSpPr>
      <p:grpSpPr>
        <a:xfrm>
          <a:off x="0" y="0"/>
          <a:ext cx="0" cy="0"/>
          <a:chOff x="0" y="0"/>
          <a:chExt cx="0" cy="0"/>
        </a:xfrm>
      </p:grpSpPr>
      <p:sp>
        <p:nvSpPr>
          <p:cNvPr id="68" name="Shape 68"/>
          <p:cNvSpPr txBox="1">
            <a:spLocks noGrp="1"/>
          </p:cNvSpPr>
          <p:nvPr>
            <p:ph type="subTitle" idx="1"/>
          </p:nvPr>
        </p:nvSpPr>
        <p:spPr>
          <a:xfrm>
            <a:off x="4402800" y="83700"/>
            <a:ext cx="4721100" cy="4976100"/>
          </a:xfrm>
          <a:prstGeom prst="rect">
            <a:avLst/>
          </a:prstGeom>
        </p:spPr>
        <p:txBody>
          <a:bodyPr spcFirstLastPara="1" wrap="square" lIns="91425" tIns="91425" rIns="91425" bIns="91425" anchor="t" anchorCtr="0">
            <a:noAutofit/>
          </a:bodyPr>
          <a:lstStyle/>
          <a:p>
            <a:pPr marL="0" lvl="0" indent="0" rtl="0">
              <a:lnSpc>
                <a:spcPct val="115000"/>
              </a:lnSpc>
              <a:spcBef>
                <a:spcPts val="0"/>
              </a:spcBef>
              <a:spcAft>
                <a:spcPts val="0"/>
              </a:spcAft>
              <a:buNone/>
            </a:pPr>
            <a:r>
              <a:rPr lang="en" sz="3000">
                <a:solidFill>
                  <a:schemeClr val="accent5"/>
                </a:solidFill>
                <a:latin typeface="Times New Roman"/>
                <a:ea typeface="Times New Roman"/>
                <a:cs typeface="Times New Roman"/>
                <a:sym typeface="Times New Roman"/>
              </a:rPr>
              <a:t>The System</a:t>
            </a:r>
            <a:endParaRPr sz="3000">
              <a:solidFill>
                <a:schemeClr val="accent5"/>
              </a:solidFill>
              <a:latin typeface="Times New Roman"/>
              <a:ea typeface="Times New Roman"/>
              <a:cs typeface="Times New Roman"/>
              <a:sym typeface="Times New Roman"/>
            </a:endParaRPr>
          </a:p>
          <a:p>
            <a:pPr marL="457200" lvl="0" indent="-381000" rtl="0">
              <a:spcBef>
                <a:spcPts val="0"/>
              </a:spcBef>
              <a:spcAft>
                <a:spcPts val="0"/>
              </a:spcAft>
              <a:buClr>
                <a:srgbClr val="000000"/>
              </a:buClr>
              <a:buSzPts val="2400"/>
              <a:buFont typeface="Times New Roman"/>
              <a:buChar char="●"/>
            </a:pPr>
            <a:r>
              <a:rPr lang="en" sz="2400" b="1">
                <a:solidFill>
                  <a:srgbClr val="000000"/>
                </a:solidFill>
                <a:latin typeface="Times New Roman"/>
                <a:ea typeface="Times New Roman"/>
                <a:cs typeface="Times New Roman"/>
                <a:sym typeface="Times New Roman"/>
              </a:rPr>
              <a:t>Joe Bay</a:t>
            </a:r>
            <a:endParaRPr sz="2400">
              <a:solidFill>
                <a:srgbClr val="000000"/>
              </a:solidFill>
              <a:latin typeface="Times New Roman"/>
              <a:ea typeface="Times New Roman"/>
              <a:cs typeface="Times New Roman"/>
              <a:sym typeface="Times New Roman"/>
            </a:endParaRPr>
          </a:p>
          <a:p>
            <a:pPr marL="0" lvl="0" indent="0" rtl="0">
              <a:spcBef>
                <a:spcPts val="0"/>
              </a:spcBef>
              <a:spcAft>
                <a:spcPts val="0"/>
              </a:spcAft>
              <a:buNone/>
            </a:pPr>
            <a:r>
              <a:rPr lang="en" sz="2000">
                <a:solidFill>
                  <a:srgbClr val="000000"/>
                </a:solidFill>
                <a:latin typeface="Times New Roman"/>
                <a:ea typeface="Times New Roman"/>
                <a:cs typeface="Times New Roman"/>
                <a:sym typeface="Times New Roman"/>
              </a:rPr>
              <a:t>The Stakeholders </a:t>
            </a:r>
            <a:endParaRPr sz="2000">
              <a:solidFill>
                <a:srgbClr val="000000"/>
              </a:solidFill>
              <a:latin typeface="Times New Roman"/>
              <a:ea typeface="Times New Roman"/>
              <a:cs typeface="Times New Roman"/>
              <a:sym typeface="Times New Roman"/>
            </a:endParaRPr>
          </a:p>
          <a:p>
            <a:pPr marL="457200" lvl="0" indent="-342900" rtl="0">
              <a:spcBef>
                <a:spcPts val="0"/>
              </a:spcBef>
              <a:spcAft>
                <a:spcPts val="0"/>
              </a:spcAft>
              <a:buClr>
                <a:srgbClr val="000000"/>
              </a:buClr>
              <a:buSzPts val="1800"/>
              <a:buFont typeface="Times New Roman"/>
              <a:buChar char="●"/>
            </a:pPr>
            <a:r>
              <a:rPr lang="en" sz="1800" b="1">
                <a:solidFill>
                  <a:srgbClr val="000000"/>
                </a:solidFill>
                <a:latin typeface="Times New Roman"/>
                <a:ea typeface="Times New Roman"/>
                <a:cs typeface="Times New Roman"/>
                <a:sym typeface="Times New Roman"/>
              </a:rPr>
              <a:t>Farmers, citizens, conservation biologists, fishermen, local government officials, and tourists</a:t>
            </a:r>
            <a:endParaRPr sz="1800" b="1">
              <a:solidFill>
                <a:srgbClr val="000000"/>
              </a:solidFill>
              <a:latin typeface="Times New Roman"/>
              <a:ea typeface="Times New Roman"/>
              <a:cs typeface="Times New Roman"/>
              <a:sym typeface="Times New Roman"/>
            </a:endParaRPr>
          </a:p>
          <a:p>
            <a:pPr marL="0" lvl="0" indent="0" rtl="0">
              <a:spcBef>
                <a:spcPts val="0"/>
              </a:spcBef>
              <a:spcAft>
                <a:spcPts val="0"/>
              </a:spcAft>
              <a:buNone/>
            </a:pPr>
            <a:r>
              <a:rPr lang="en" sz="2400">
                <a:solidFill>
                  <a:schemeClr val="accent5"/>
                </a:solidFill>
                <a:latin typeface="Times New Roman"/>
                <a:ea typeface="Times New Roman"/>
                <a:cs typeface="Times New Roman"/>
                <a:sym typeface="Times New Roman"/>
              </a:rPr>
              <a:t>The Challenge</a:t>
            </a:r>
            <a:endParaRPr sz="2400">
              <a:solidFill>
                <a:schemeClr val="accent5"/>
              </a:solidFill>
              <a:latin typeface="Times New Roman"/>
              <a:ea typeface="Times New Roman"/>
              <a:cs typeface="Times New Roman"/>
              <a:sym typeface="Times New Roman"/>
            </a:endParaRPr>
          </a:p>
          <a:p>
            <a:pPr marL="457200" lvl="0" indent="-355600" rtl="0">
              <a:spcBef>
                <a:spcPts val="0"/>
              </a:spcBef>
              <a:spcAft>
                <a:spcPts val="0"/>
              </a:spcAft>
              <a:buClr>
                <a:srgbClr val="000000"/>
              </a:buClr>
              <a:buSzPts val="2000"/>
              <a:buFont typeface="Times New Roman"/>
              <a:buChar char="●"/>
            </a:pPr>
            <a:r>
              <a:rPr lang="en" sz="1800" b="1">
                <a:solidFill>
                  <a:srgbClr val="000000"/>
                </a:solidFill>
                <a:latin typeface="Times New Roman"/>
                <a:ea typeface="Times New Roman"/>
                <a:cs typeface="Times New Roman"/>
                <a:sym typeface="Times New Roman"/>
              </a:rPr>
              <a:t>Addressing the anthropogenic related threats to the Everglades National Park</a:t>
            </a:r>
            <a:endParaRPr sz="1800" b="1">
              <a:solidFill>
                <a:srgbClr val="000000"/>
              </a:solidFill>
              <a:latin typeface="Times New Roman"/>
              <a:ea typeface="Times New Roman"/>
              <a:cs typeface="Times New Roman"/>
              <a:sym typeface="Times New Roman"/>
            </a:endParaRPr>
          </a:p>
          <a:p>
            <a:pPr marL="0" lvl="0" indent="0" rtl="0">
              <a:spcBef>
                <a:spcPts val="0"/>
              </a:spcBef>
              <a:spcAft>
                <a:spcPts val="0"/>
              </a:spcAft>
              <a:buNone/>
            </a:pPr>
            <a:endParaRPr sz="1800">
              <a:solidFill>
                <a:srgbClr val="000000"/>
              </a:solidFill>
              <a:latin typeface="Times New Roman"/>
              <a:ea typeface="Times New Roman"/>
              <a:cs typeface="Times New Roman"/>
              <a:sym typeface="Times New Roman"/>
            </a:endParaRPr>
          </a:p>
          <a:p>
            <a:pPr marL="0" lvl="0" indent="0" rtl="0">
              <a:spcBef>
                <a:spcPts val="0"/>
              </a:spcBef>
              <a:spcAft>
                <a:spcPts val="0"/>
              </a:spcAft>
              <a:buNone/>
            </a:pPr>
            <a:r>
              <a:rPr lang="en" sz="2000" b="1">
                <a:solidFill>
                  <a:srgbClr val="000000"/>
                </a:solidFill>
                <a:latin typeface="Times New Roman"/>
                <a:ea typeface="Times New Roman"/>
                <a:cs typeface="Times New Roman"/>
                <a:sym typeface="Times New Roman"/>
              </a:rPr>
              <a:t>Goal Statement:</a:t>
            </a:r>
            <a:endParaRPr sz="2000" b="1">
              <a:solidFill>
                <a:srgbClr val="000000"/>
              </a:solidFill>
              <a:latin typeface="Times New Roman"/>
              <a:ea typeface="Times New Roman"/>
              <a:cs typeface="Times New Roman"/>
              <a:sym typeface="Times New Roman"/>
            </a:endParaRPr>
          </a:p>
          <a:p>
            <a:pPr marL="0" lvl="0" indent="0" rtl="0">
              <a:lnSpc>
                <a:spcPct val="115000"/>
              </a:lnSpc>
              <a:spcBef>
                <a:spcPts val="0"/>
              </a:spcBef>
              <a:spcAft>
                <a:spcPts val="0"/>
              </a:spcAft>
              <a:buNone/>
            </a:pPr>
            <a:r>
              <a:rPr lang="en" sz="1800" i="1">
                <a:solidFill>
                  <a:srgbClr val="000000"/>
                </a:solidFill>
                <a:latin typeface="Times New Roman"/>
                <a:ea typeface="Times New Roman"/>
                <a:cs typeface="Times New Roman"/>
                <a:sym typeface="Times New Roman"/>
              </a:rPr>
              <a:t>Finding balance between socio-economic activity, human well-being, and the preservation of habitat, biodiversity, and “safeguarding” the Everglades National Park ecosystems</a:t>
            </a:r>
            <a:endParaRPr sz="2000">
              <a:solidFill>
                <a:srgbClr val="000000"/>
              </a:solidFill>
              <a:latin typeface="Times New Roman"/>
              <a:ea typeface="Times New Roman"/>
              <a:cs typeface="Times New Roman"/>
              <a:sym typeface="Times New Roman"/>
            </a:endParaRPr>
          </a:p>
        </p:txBody>
      </p:sp>
      <p:pic>
        <p:nvPicPr>
          <p:cNvPr id="69" name="Shape 69"/>
          <p:cNvPicPr preferRelativeResize="0"/>
          <p:nvPr/>
        </p:nvPicPr>
        <p:blipFill>
          <a:blip r:embed="rId3">
            <a:alphaModFix/>
          </a:blip>
          <a:stretch>
            <a:fillRect/>
          </a:stretch>
        </p:blipFill>
        <p:spPr>
          <a:xfrm>
            <a:off x="152400" y="83700"/>
            <a:ext cx="4167148" cy="4891804"/>
          </a:xfrm>
          <a:prstGeom prst="rect">
            <a:avLst/>
          </a:prstGeom>
          <a:noFill/>
          <a:ln>
            <a:noFill/>
          </a:ln>
        </p:spPr>
      </p:pic>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73"/>
        <p:cNvGrpSpPr/>
        <p:nvPr/>
      </p:nvGrpSpPr>
      <p:grpSpPr>
        <a:xfrm>
          <a:off x="0" y="0"/>
          <a:ext cx="0" cy="0"/>
          <a:chOff x="0" y="0"/>
          <a:chExt cx="0" cy="0"/>
        </a:xfrm>
      </p:grpSpPr>
      <p:sp>
        <p:nvSpPr>
          <p:cNvPr id="74" name="Shape 74"/>
          <p:cNvSpPr txBox="1">
            <a:spLocks noGrp="1"/>
          </p:cNvSpPr>
          <p:nvPr>
            <p:ph type="ctrTitle"/>
          </p:nvPr>
        </p:nvSpPr>
        <p:spPr>
          <a:xfrm>
            <a:off x="0" y="-146875"/>
            <a:ext cx="1919700" cy="726300"/>
          </a:xfrm>
          <a:prstGeom prst="rect">
            <a:avLst/>
          </a:prstGeom>
        </p:spPr>
        <p:txBody>
          <a:bodyPr spcFirstLastPara="1" wrap="square" lIns="91425" tIns="91425" rIns="91425" bIns="91425" anchor="b" anchorCtr="0">
            <a:noAutofit/>
          </a:bodyPr>
          <a:lstStyle/>
          <a:p>
            <a:pPr marL="0" lvl="0" indent="0">
              <a:spcBef>
                <a:spcPts val="0"/>
              </a:spcBef>
              <a:spcAft>
                <a:spcPts val="0"/>
              </a:spcAft>
              <a:buNone/>
            </a:pPr>
            <a:r>
              <a:rPr lang="en" sz="3000">
                <a:solidFill>
                  <a:schemeClr val="accent5"/>
                </a:solidFill>
                <a:latin typeface="Times New Roman"/>
                <a:ea typeface="Times New Roman"/>
                <a:cs typeface="Times New Roman"/>
                <a:sym typeface="Times New Roman"/>
              </a:rPr>
              <a:t>Hazards</a:t>
            </a:r>
            <a:endParaRPr sz="3000">
              <a:solidFill>
                <a:schemeClr val="accent5"/>
              </a:solidFill>
              <a:latin typeface="Times New Roman"/>
              <a:ea typeface="Times New Roman"/>
              <a:cs typeface="Times New Roman"/>
              <a:sym typeface="Times New Roman"/>
            </a:endParaRPr>
          </a:p>
        </p:txBody>
      </p:sp>
      <p:sp>
        <p:nvSpPr>
          <p:cNvPr id="75" name="Shape 75"/>
          <p:cNvSpPr txBox="1">
            <a:spLocks noGrp="1"/>
          </p:cNvSpPr>
          <p:nvPr>
            <p:ph type="subTitle" idx="1"/>
          </p:nvPr>
        </p:nvSpPr>
        <p:spPr>
          <a:xfrm>
            <a:off x="0" y="371200"/>
            <a:ext cx="5914200" cy="47724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1800" b="1">
                <a:solidFill>
                  <a:srgbClr val="000000"/>
                </a:solidFill>
                <a:latin typeface="Times New Roman"/>
                <a:ea typeface="Times New Roman"/>
                <a:cs typeface="Times New Roman"/>
                <a:sym typeface="Times New Roman"/>
              </a:rPr>
              <a:t>Climate Change</a:t>
            </a:r>
            <a:endParaRPr sz="1800" b="1">
              <a:solidFill>
                <a:srgbClr val="000000"/>
              </a:solidFill>
              <a:latin typeface="Times New Roman"/>
              <a:ea typeface="Times New Roman"/>
              <a:cs typeface="Times New Roman"/>
              <a:sym typeface="Times New Roman"/>
            </a:endParaRPr>
          </a:p>
          <a:p>
            <a:pPr marL="457200" lvl="0" indent="-342900" algn="l" rtl="0">
              <a:spcBef>
                <a:spcPts val="0"/>
              </a:spcBef>
              <a:spcAft>
                <a:spcPts val="0"/>
              </a:spcAft>
              <a:buClr>
                <a:srgbClr val="000000"/>
              </a:buClr>
              <a:buSzPts val="1800"/>
              <a:buFont typeface="Times New Roman"/>
              <a:buChar char="●"/>
            </a:pPr>
            <a:r>
              <a:rPr lang="en" sz="1800" b="1">
                <a:solidFill>
                  <a:srgbClr val="000000"/>
                </a:solidFill>
                <a:latin typeface="Times New Roman"/>
                <a:ea typeface="Times New Roman"/>
                <a:cs typeface="Times New Roman"/>
                <a:sym typeface="Times New Roman"/>
              </a:rPr>
              <a:t>CO2</a:t>
            </a:r>
            <a:endParaRPr sz="1800" b="1">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Absorbed 28% for 200 years (Bennett, 2018)</a:t>
            </a:r>
            <a:endParaRPr sz="1800">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Dropped from 8.2 to 8.1 pH (Bennett, 2018)</a:t>
            </a:r>
            <a:endParaRPr sz="1800">
              <a:solidFill>
                <a:srgbClr val="000000"/>
              </a:solidFill>
              <a:latin typeface="Times New Roman"/>
              <a:ea typeface="Times New Roman"/>
              <a:cs typeface="Times New Roman"/>
              <a:sym typeface="Times New Roman"/>
            </a:endParaRPr>
          </a:p>
          <a:p>
            <a:pPr marL="457200" lvl="0" indent="-342900" algn="l" rtl="0">
              <a:spcBef>
                <a:spcPts val="0"/>
              </a:spcBef>
              <a:spcAft>
                <a:spcPts val="0"/>
              </a:spcAft>
              <a:buClr>
                <a:srgbClr val="000000"/>
              </a:buClr>
              <a:buSzPts val="1800"/>
              <a:buFont typeface="Times New Roman"/>
              <a:buChar char="●"/>
            </a:pPr>
            <a:r>
              <a:rPr lang="en" sz="1800" b="1">
                <a:solidFill>
                  <a:srgbClr val="000000"/>
                </a:solidFill>
                <a:latin typeface="Times New Roman"/>
                <a:ea typeface="Times New Roman"/>
                <a:cs typeface="Times New Roman"/>
                <a:sym typeface="Times New Roman"/>
              </a:rPr>
              <a:t>Temperature</a:t>
            </a:r>
            <a:endParaRPr sz="1800" b="1">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2 Degree Celsius increase since 1900 (EPA, 2016)</a:t>
            </a:r>
            <a:endParaRPr sz="1800">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Low-High risk scenarios: 2.3-5 degrees Celsius increase by 2100 (EPA, 2016)</a:t>
            </a:r>
            <a:endParaRPr sz="1800">
              <a:solidFill>
                <a:srgbClr val="000000"/>
              </a:solidFill>
              <a:latin typeface="Times New Roman"/>
              <a:ea typeface="Times New Roman"/>
              <a:cs typeface="Times New Roman"/>
              <a:sym typeface="Times New Roman"/>
            </a:endParaRPr>
          </a:p>
          <a:p>
            <a:pPr marL="457200" lvl="0" indent="-342900" algn="l" rtl="0">
              <a:spcBef>
                <a:spcPts val="0"/>
              </a:spcBef>
              <a:spcAft>
                <a:spcPts val="0"/>
              </a:spcAft>
              <a:buClr>
                <a:srgbClr val="000000"/>
              </a:buClr>
              <a:buSzPts val="1800"/>
              <a:buFont typeface="Times New Roman"/>
              <a:buChar char="●"/>
            </a:pPr>
            <a:r>
              <a:rPr lang="en" sz="1800" b="1">
                <a:solidFill>
                  <a:srgbClr val="000000"/>
                </a:solidFill>
                <a:latin typeface="Times New Roman"/>
                <a:ea typeface="Times New Roman"/>
                <a:cs typeface="Times New Roman"/>
                <a:sym typeface="Times New Roman"/>
              </a:rPr>
              <a:t>Hurricanes</a:t>
            </a:r>
            <a:endParaRPr sz="1800" b="1">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Strength has intensified in the last 5 years </a:t>
            </a:r>
            <a:r>
              <a:rPr lang="en" sz="1800">
                <a:solidFill>
                  <a:schemeClr val="dk1"/>
                </a:solidFill>
                <a:latin typeface="Times New Roman"/>
                <a:ea typeface="Times New Roman"/>
                <a:cs typeface="Times New Roman"/>
                <a:sym typeface="Times New Roman"/>
              </a:rPr>
              <a:t>(Rahmstorf, 2018)</a:t>
            </a:r>
            <a:endParaRPr sz="1800">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Range expected to expand </a:t>
            </a:r>
            <a:r>
              <a:rPr lang="en" sz="1800">
                <a:solidFill>
                  <a:schemeClr val="dk1"/>
                </a:solidFill>
                <a:latin typeface="Times New Roman"/>
                <a:ea typeface="Times New Roman"/>
                <a:cs typeface="Times New Roman"/>
                <a:sym typeface="Times New Roman"/>
              </a:rPr>
              <a:t>(Rahmstorf, 2018)</a:t>
            </a:r>
            <a:endParaRPr sz="1800">
              <a:solidFill>
                <a:srgbClr val="000000"/>
              </a:solidFill>
              <a:latin typeface="Times New Roman"/>
              <a:ea typeface="Times New Roman"/>
              <a:cs typeface="Times New Roman"/>
              <a:sym typeface="Times New Roman"/>
            </a:endParaRPr>
          </a:p>
          <a:p>
            <a:pPr marL="457200" lvl="0" indent="-342900" algn="l" rtl="0">
              <a:spcBef>
                <a:spcPts val="0"/>
              </a:spcBef>
              <a:spcAft>
                <a:spcPts val="0"/>
              </a:spcAft>
              <a:buClr>
                <a:srgbClr val="000000"/>
              </a:buClr>
              <a:buSzPts val="1800"/>
              <a:buFont typeface="Times New Roman"/>
              <a:buChar char="●"/>
            </a:pPr>
            <a:r>
              <a:rPr lang="en" sz="1800" b="1">
                <a:solidFill>
                  <a:srgbClr val="000000"/>
                </a:solidFill>
                <a:latin typeface="Times New Roman"/>
                <a:ea typeface="Times New Roman"/>
                <a:cs typeface="Times New Roman"/>
                <a:sym typeface="Times New Roman"/>
              </a:rPr>
              <a:t>Droughts:</a:t>
            </a:r>
            <a:endParaRPr sz="1800" b="1">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Water level will decrease between 5-114 cm </a:t>
            </a:r>
            <a:r>
              <a:rPr lang="en" sz="1800">
                <a:solidFill>
                  <a:schemeClr val="dk1"/>
                </a:solidFill>
                <a:latin typeface="Times New Roman"/>
                <a:ea typeface="Times New Roman"/>
                <a:cs typeface="Times New Roman"/>
                <a:sym typeface="Times New Roman"/>
              </a:rPr>
              <a:t>(Nungesser, 2015)</a:t>
            </a:r>
            <a:endParaRPr sz="1800">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Expected to increase average salinity </a:t>
            </a:r>
            <a:r>
              <a:rPr lang="en" sz="1800">
                <a:solidFill>
                  <a:schemeClr val="dk1"/>
                </a:solidFill>
                <a:latin typeface="Times New Roman"/>
                <a:ea typeface="Times New Roman"/>
                <a:cs typeface="Times New Roman"/>
                <a:sym typeface="Times New Roman"/>
              </a:rPr>
              <a:t>(Nungesser, 2015)</a:t>
            </a:r>
            <a:endParaRPr sz="1800">
              <a:solidFill>
                <a:srgbClr val="000000"/>
              </a:solidFill>
              <a:latin typeface="Times New Roman"/>
              <a:ea typeface="Times New Roman"/>
              <a:cs typeface="Times New Roman"/>
              <a:sym typeface="Times New Roman"/>
            </a:endParaRPr>
          </a:p>
          <a:p>
            <a:pPr marL="0" lvl="0" indent="0" rtl="0">
              <a:spcBef>
                <a:spcPts val="0"/>
              </a:spcBef>
              <a:spcAft>
                <a:spcPts val="0"/>
              </a:spcAft>
              <a:buNone/>
            </a:pPr>
            <a:endParaRPr sz="2000" b="1">
              <a:solidFill>
                <a:srgbClr val="000000"/>
              </a:solidFill>
              <a:latin typeface="Times New Roman"/>
              <a:ea typeface="Times New Roman"/>
              <a:cs typeface="Times New Roman"/>
              <a:sym typeface="Times New Roman"/>
            </a:endParaRPr>
          </a:p>
        </p:txBody>
      </p:sp>
      <p:pic>
        <p:nvPicPr>
          <p:cNvPr id="76" name="Shape 76"/>
          <p:cNvPicPr preferRelativeResize="0"/>
          <p:nvPr/>
        </p:nvPicPr>
        <p:blipFill>
          <a:blip r:embed="rId3">
            <a:alphaModFix/>
          </a:blip>
          <a:stretch>
            <a:fillRect/>
          </a:stretch>
        </p:blipFill>
        <p:spPr>
          <a:xfrm>
            <a:off x="5869100" y="2571750"/>
            <a:ext cx="3274901" cy="2478174"/>
          </a:xfrm>
          <a:prstGeom prst="rect">
            <a:avLst/>
          </a:prstGeom>
          <a:noFill/>
          <a:ln>
            <a:noFill/>
          </a:ln>
        </p:spPr>
      </p:pic>
      <p:pic>
        <p:nvPicPr>
          <p:cNvPr id="77" name="Shape 77"/>
          <p:cNvPicPr preferRelativeResize="0"/>
          <p:nvPr/>
        </p:nvPicPr>
        <p:blipFill>
          <a:blip r:embed="rId4">
            <a:alphaModFix/>
          </a:blip>
          <a:stretch>
            <a:fillRect/>
          </a:stretch>
        </p:blipFill>
        <p:spPr>
          <a:xfrm>
            <a:off x="5761650" y="371200"/>
            <a:ext cx="3325800" cy="1779300"/>
          </a:xfrm>
          <a:prstGeom prst="rect">
            <a:avLst/>
          </a:prstGeom>
          <a:noFill/>
          <a:ln>
            <a:noFill/>
          </a:ln>
        </p:spPr>
      </p:pic>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81"/>
        <p:cNvGrpSpPr/>
        <p:nvPr/>
      </p:nvGrpSpPr>
      <p:grpSpPr>
        <a:xfrm>
          <a:off x="0" y="0"/>
          <a:ext cx="0" cy="0"/>
          <a:chOff x="0" y="0"/>
          <a:chExt cx="0" cy="0"/>
        </a:xfrm>
      </p:grpSpPr>
      <p:sp>
        <p:nvSpPr>
          <p:cNvPr id="82" name="Shape 82"/>
          <p:cNvSpPr txBox="1">
            <a:spLocks noGrp="1"/>
          </p:cNvSpPr>
          <p:nvPr>
            <p:ph type="ctrTitle"/>
          </p:nvPr>
        </p:nvSpPr>
        <p:spPr>
          <a:xfrm>
            <a:off x="0" y="0"/>
            <a:ext cx="3203100" cy="831600"/>
          </a:xfrm>
          <a:prstGeom prst="rect">
            <a:avLst/>
          </a:prstGeom>
        </p:spPr>
        <p:txBody>
          <a:bodyPr spcFirstLastPara="1" wrap="square" lIns="91425" tIns="91425" rIns="91425" bIns="91425" anchor="b" anchorCtr="0">
            <a:noAutofit/>
          </a:bodyPr>
          <a:lstStyle/>
          <a:p>
            <a:pPr marL="0" lvl="0" indent="0" algn="l">
              <a:spcBef>
                <a:spcPts val="0"/>
              </a:spcBef>
              <a:spcAft>
                <a:spcPts val="0"/>
              </a:spcAft>
              <a:buNone/>
            </a:pPr>
            <a:r>
              <a:rPr lang="en" sz="3000">
                <a:solidFill>
                  <a:schemeClr val="accent5"/>
                </a:solidFill>
                <a:latin typeface="Times New Roman"/>
                <a:ea typeface="Times New Roman"/>
                <a:cs typeface="Times New Roman"/>
                <a:sym typeface="Times New Roman"/>
              </a:rPr>
              <a:t>  Hazards</a:t>
            </a:r>
            <a:endParaRPr sz="3000">
              <a:solidFill>
                <a:schemeClr val="accent5"/>
              </a:solidFill>
              <a:latin typeface="Times New Roman"/>
              <a:ea typeface="Times New Roman"/>
              <a:cs typeface="Times New Roman"/>
              <a:sym typeface="Times New Roman"/>
            </a:endParaRPr>
          </a:p>
        </p:txBody>
      </p:sp>
      <p:sp>
        <p:nvSpPr>
          <p:cNvPr id="83" name="Shape 83"/>
          <p:cNvSpPr txBox="1">
            <a:spLocks noGrp="1"/>
          </p:cNvSpPr>
          <p:nvPr>
            <p:ph type="subTitle" idx="1"/>
          </p:nvPr>
        </p:nvSpPr>
        <p:spPr>
          <a:xfrm>
            <a:off x="0" y="792975"/>
            <a:ext cx="5708100" cy="4055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2000" b="1">
                <a:solidFill>
                  <a:srgbClr val="000000"/>
                </a:solidFill>
                <a:latin typeface="Times New Roman"/>
                <a:ea typeface="Times New Roman"/>
                <a:cs typeface="Times New Roman"/>
                <a:sym typeface="Times New Roman"/>
              </a:rPr>
              <a:t>Sea Level Rise:</a:t>
            </a:r>
            <a:endParaRPr sz="2000" b="1">
              <a:solidFill>
                <a:srgbClr val="000000"/>
              </a:solidFill>
              <a:latin typeface="Times New Roman"/>
              <a:ea typeface="Times New Roman"/>
              <a:cs typeface="Times New Roman"/>
              <a:sym typeface="Times New Roman"/>
            </a:endParaRPr>
          </a:p>
          <a:p>
            <a:pPr marL="457200" lvl="0"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Rising at a rate of 2.8-3.1 mm per year globally</a:t>
            </a:r>
            <a:endParaRPr sz="2000" b="1">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Projected to rise 1-2 m by 2100                             (Allison et al., 2009)</a:t>
            </a:r>
            <a:endParaRPr sz="1800">
              <a:solidFill>
                <a:srgbClr val="000000"/>
              </a:solidFill>
              <a:latin typeface="Times New Roman"/>
              <a:ea typeface="Times New Roman"/>
              <a:cs typeface="Times New Roman"/>
              <a:sym typeface="Times New Roman"/>
            </a:endParaRPr>
          </a:p>
          <a:p>
            <a:pPr marL="457200" lvl="0"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Inundation</a:t>
            </a:r>
            <a:endParaRPr sz="2000" b="1">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Salinity+lack of freshwater flow</a:t>
            </a:r>
            <a:endParaRPr sz="1800">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Erosion</a:t>
            </a:r>
            <a:endParaRPr sz="1800">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Could accelerate ecosystem losses</a:t>
            </a:r>
            <a:endParaRPr sz="1800">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Loss in shoreline</a:t>
            </a:r>
            <a:endParaRPr sz="1800">
              <a:solidFill>
                <a:srgbClr val="000000"/>
              </a:solidFill>
              <a:latin typeface="Times New Roman"/>
              <a:ea typeface="Times New Roman"/>
              <a:cs typeface="Times New Roman"/>
              <a:sym typeface="Times New Roman"/>
            </a:endParaRPr>
          </a:p>
          <a:p>
            <a:pPr marL="0" lvl="0" indent="0">
              <a:spcBef>
                <a:spcPts val="0"/>
              </a:spcBef>
              <a:spcAft>
                <a:spcPts val="0"/>
              </a:spcAft>
              <a:buNone/>
            </a:pPr>
            <a:r>
              <a:rPr lang="en" sz="2400">
                <a:solidFill>
                  <a:srgbClr val="000000"/>
                </a:solidFill>
                <a:latin typeface="Times New Roman"/>
                <a:ea typeface="Times New Roman"/>
                <a:cs typeface="Times New Roman"/>
                <a:sym typeface="Times New Roman"/>
              </a:rPr>
              <a:t>	</a:t>
            </a:r>
            <a:endParaRPr sz="2400">
              <a:solidFill>
                <a:srgbClr val="000000"/>
              </a:solidFill>
              <a:latin typeface="Times New Roman"/>
              <a:ea typeface="Times New Roman"/>
              <a:cs typeface="Times New Roman"/>
              <a:sym typeface="Times New Roman"/>
            </a:endParaRPr>
          </a:p>
        </p:txBody>
      </p:sp>
      <p:pic>
        <p:nvPicPr>
          <p:cNvPr id="84" name="Shape 84"/>
          <p:cNvPicPr preferRelativeResize="0"/>
          <p:nvPr/>
        </p:nvPicPr>
        <p:blipFill>
          <a:blip r:embed="rId3">
            <a:alphaModFix/>
          </a:blip>
          <a:stretch>
            <a:fillRect/>
          </a:stretch>
        </p:blipFill>
        <p:spPr>
          <a:xfrm>
            <a:off x="4356525" y="2153200"/>
            <a:ext cx="4619700" cy="2919400"/>
          </a:xfrm>
          <a:prstGeom prst="rect">
            <a:avLst/>
          </a:prstGeom>
          <a:noFill/>
          <a:ln>
            <a:noFill/>
          </a:ln>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88"/>
        <p:cNvGrpSpPr/>
        <p:nvPr/>
      </p:nvGrpSpPr>
      <p:grpSpPr>
        <a:xfrm>
          <a:off x="0" y="0"/>
          <a:ext cx="0" cy="0"/>
          <a:chOff x="0" y="0"/>
          <a:chExt cx="0" cy="0"/>
        </a:xfrm>
      </p:grpSpPr>
      <p:sp>
        <p:nvSpPr>
          <p:cNvPr id="89" name="Shape 89"/>
          <p:cNvSpPr txBox="1">
            <a:spLocks noGrp="1"/>
          </p:cNvSpPr>
          <p:nvPr>
            <p:ph type="ctrTitle"/>
          </p:nvPr>
        </p:nvSpPr>
        <p:spPr>
          <a:xfrm>
            <a:off x="0" y="-112425"/>
            <a:ext cx="1854900" cy="810300"/>
          </a:xfrm>
          <a:prstGeom prst="rect">
            <a:avLst/>
          </a:prstGeom>
        </p:spPr>
        <p:txBody>
          <a:bodyPr spcFirstLastPara="1" wrap="square" lIns="91425" tIns="91425" rIns="91425" bIns="91425" anchor="b" anchorCtr="0">
            <a:noAutofit/>
          </a:bodyPr>
          <a:lstStyle/>
          <a:p>
            <a:pPr marL="0" lvl="0" indent="0" algn="l">
              <a:spcBef>
                <a:spcPts val="0"/>
              </a:spcBef>
              <a:spcAft>
                <a:spcPts val="0"/>
              </a:spcAft>
              <a:buNone/>
            </a:pPr>
            <a:r>
              <a:rPr lang="en" sz="3000">
                <a:solidFill>
                  <a:schemeClr val="accent5"/>
                </a:solidFill>
                <a:latin typeface="Times New Roman"/>
                <a:ea typeface="Times New Roman"/>
                <a:cs typeface="Times New Roman"/>
                <a:sym typeface="Times New Roman"/>
              </a:rPr>
              <a:t>  Hazards</a:t>
            </a:r>
            <a:r>
              <a:rPr lang="en">
                <a:solidFill>
                  <a:schemeClr val="accent5"/>
                </a:solidFill>
                <a:latin typeface="Times New Roman"/>
                <a:ea typeface="Times New Roman"/>
                <a:cs typeface="Times New Roman"/>
                <a:sym typeface="Times New Roman"/>
              </a:rPr>
              <a:t> </a:t>
            </a:r>
            <a:endParaRPr>
              <a:solidFill>
                <a:schemeClr val="accent5"/>
              </a:solidFill>
              <a:latin typeface="Times New Roman"/>
              <a:ea typeface="Times New Roman"/>
              <a:cs typeface="Times New Roman"/>
              <a:sym typeface="Times New Roman"/>
            </a:endParaRPr>
          </a:p>
        </p:txBody>
      </p:sp>
      <p:sp>
        <p:nvSpPr>
          <p:cNvPr id="90" name="Shape 90"/>
          <p:cNvSpPr txBox="1">
            <a:spLocks noGrp="1"/>
          </p:cNvSpPr>
          <p:nvPr>
            <p:ph type="subTitle" idx="1"/>
          </p:nvPr>
        </p:nvSpPr>
        <p:spPr>
          <a:xfrm>
            <a:off x="130375" y="457800"/>
            <a:ext cx="8588100" cy="4513200"/>
          </a:xfrm>
          <a:prstGeom prst="rect">
            <a:avLst/>
          </a:prstGeom>
        </p:spPr>
        <p:txBody>
          <a:bodyPr spcFirstLastPara="1" wrap="square" lIns="91425" tIns="91425" rIns="91425" bIns="91425" anchor="t" anchorCtr="0">
            <a:noAutofit/>
          </a:bodyPr>
          <a:lstStyle/>
          <a:p>
            <a:pPr marL="457200" lvl="0"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Urban Development </a:t>
            </a:r>
            <a:endParaRPr sz="2000" b="1">
              <a:solidFill>
                <a:srgbClr val="000000"/>
              </a:solidFill>
              <a:latin typeface="Times New Roman"/>
              <a:ea typeface="Times New Roman"/>
              <a:cs typeface="Times New Roman"/>
              <a:sym typeface="Times New Roman"/>
            </a:endParaRPr>
          </a:p>
          <a:p>
            <a:pPr marL="914400" lvl="1"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Levees:</a:t>
            </a:r>
            <a:endParaRPr sz="2000" b="1">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2,800 miles of levees, canals                                                                                                                                 and berms and 1,200 pumping                                                                                                                                                                                                                                               stations</a:t>
            </a:r>
            <a:endParaRPr sz="1800">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Displaced slough vegetation </a:t>
            </a:r>
            <a:endParaRPr sz="1800">
              <a:solidFill>
                <a:srgbClr val="000000"/>
              </a:solidFill>
              <a:latin typeface="Times New Roman"/>
              <a:ea typeface="Times New Roman"/>
              <a:cs typeface="Times New Roman"/>
              <a:sym typeface="Times New Roman"/>
            </a:endParaRPr>
          </a:p>
          <a:p>
            <a:pPr marL="914400" lvl="1"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Eutrophication: </a:t>
            </a:r>
            <a:endParaRPr sz="2000" b="1">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Phosphates contribute to accelerated vegetation growth </a:t>
            </a:r>
            <a:endParaRPr sz="1800">
              <a:solidFill>
                <a:srgbClr val="000000"/>
              </a:solidFill>
              <a:latin typeface="Times New Roman"/>
              <a:ea typeface="Times New Roman"/>
              <a:cs typeface="Times New Roman"/>
              <a:sym typeface="Times New Roman"/>
            </a:endParaRPr>
          </a:p>
          <a:p>
            <a:pPr marL="914400" lvl="1"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Population Growth </a:t>
            </a:r>
            <a:endParaRPr sz="2000" b="1">
              <a:solidFill>
                <a:srgbClr val="000000"/>
              </a:solidFill>
              <a:latin typeface="Times New Roman"/>
              <a:ea typeface="Times New Roman"/>
              <a:cs typeface="Times New Roman"/>
              <a:sym typeface="Times New Roman"/>
            </a:endParaRPr>
          </a:p>
          <a:p>
            <a:pPr marL="1371600" lvl="2"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Current: </a:t>
            </a:r>
            <a:endParaRPr sz="2000" b="1">
              <a:solidFill>
                <a:srgbClr val="000000"/>
              </a:solidFill>
              <a:latin typeface="Times New Roman"/>
              <a:ea typeface="Times New Roman"/>
              <a:cs typeface="Times New Roman"/>
              <a:sym typeface="Times New Roman"/>
            </a:endParaRPr>
          </a:p>
          <a:p>
            <a:pPr marL="1828800" lvl="3"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20.9 million people, 9.4 million housing units with 7.3 million being households </a:t>
            </a:r>
            <a:r>
              <a:rPr lang="en" sz="1800">
                <a:solidFill>
                  <a:schemeClr val="dk1"/>
                </a:solidFill>
                <a:latin typeface="Times New Roman"/>
                <a:ea typeface="Times New Roman"/>
                <a:cs typeface="Times New Roman"/>
                <a:sym typeface="Times New Roman"/>
              </a:rPr>
              <a:t>(United States Census Bureau, 2017)</a:t>
            </a:r>
            <a:endParaRPr sz="1800">
              <a:solidFill>
                <a:srgbClr val="000000"/>
              </a:solidFill>
              <a:latin typeface="Times New Roman"/>
              <a:ea typeface="Times New Roman"/>
              <a:cs typeface="Times New Roman"/>
              <a:sym typeface="Times New Roman"/>
            </a:endParaRPr>
          </a:p>
          <a:p>
            <a:pPr marL="1371600" lvl="2"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Future: </a:t>
            </a:r>
            <a:endParaRPr sz="2000" b="1">
              <a:solidFill>
                <a:srgbClr val="000000"/>
              </a:solidFill>
              <a:latin typeface="Times New Roman"/>
              <a:ea typeface="Times New Roman"/>
              <a:cs typeface="Times New Roman"/>
              <a:sym typeface="Times New Roman"/>
            </a:endParaRPr>
          </a:p>
          <a:p>
            <a:pPr marL="1828800" lvl="3"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25 million by 2030 and 32 million by 2050 </a:t>
            </a:r>
            <a:endParaRPr sz="1800">
              <a:solidFill>
                <a:srgbClr val="000000"/>
              </a:solidFill>
              <a:latin typeface="Times New Roman"/>
              <a:ea typeface="Times New Roman"/>
              <a:cs typeface="Times New Roman"/>
              <a:sym typeface="Times New Roman"/>
            </a:endParaRPr>
          </a:p>
          <a:p>
            <a:pPr marL="1828800" lvl="3" indent="-342900" algn="l">
              <a:spcBef>
                <a:spcPts val="0"/>
              </a:spcBef>
              <a:spcAft>
                <a:spcPts val="0"/>
              </a:spcAft>
              <a:buClr>
                <a:srgbClr val="000000"/>
              </a:buClr>
              <a:buSzPts val="1800"/>
              <a:buFont typeface="Times New Roman"/>
              <a:buChar char="●"/>
            </a:pPr>
            <a:r>
              <a:rPr lang="en" sz="1800">
                <a:solidFill>
                  <a:srgbClr val="000000"/>
                </a:solidFill>
                <a:highlight>
                  <a:srgbClr val="FFFFFF"/>
                </a:highlight>
                <a:latin typeface="Times New Roman"/>
                <a:ea typeface="Times New Roman"/>
                <a:cs typeface="Times New Roman"/>
                <a:sym typeface="Times New Roman"/>
              </a:rPr>
              <a:t>Florida receives the 3rd most immigrants</a:t>
            </a:r>
            <a:r>
              <a:rPr lang="en" sz="1800">
                <a:solidFill>
                  <a:srgbClr val="000000"/>
                </a:solidFill>
                <a:latin typeface="Times New Roman"/>
                <a:ea typeface="Times New Roman"/>
                <a:cs typeface="Times New Roman"/>
                <a:sym typeface="Times New Roman"/>
              </a:rPr>
              <a:t> with a projected 1.9 million additional immigrants by 2025 (NPG)</a:t>
            </a:r>
            <a:endParaRPr sz="1800">
              <a:solidFill>
                <a:srgbClr val="000000"/>
              </a:solidFill>
              <a:latin typeface="Times New Roman"/>
              <a:ea typeface="Times New Roman"/>
              <a:cs typeface="Times New Roman"/>
              <a:sym typeface="Times New Roman"/>
            </a:endParaRPr>
          </a:p>
        </p:txBody>
      </p:sp>
      <p:pic>
        <p:nvPicPr>
          <p:cNvPr id="91" name="Shape 91"/>
          <p:cNvPicPr preferRelativeResize="0"/>
          <p:nvPr/>
        </p:nvPicPr>
        <p:blipFill>
          <a:blip r:embed="rId3">
            <a:alphaModFix/>
          </a:blip>
          <a:stretch>
            <a:fillRect/>
          </a:stretch>
        </p:blipFill>
        <p:spPr>
          <a:xfrm>
            <a:off x="4572000" y="50875"/>
            <a:ext cx="4489375" cy="2520875"/>
          </a:xfrm>
          <a:prstGeom prst="rect">
            <a:avLst/>
          </a:prstGeom>
          <a:noFill/>
          <a:ln>
            <a:noFill/>
          </a:ln>
          <a:effectLst>
            <a:outerShdw blurRad="57150" dist="19050" dir="5400000" algn="bl" rotWithShape="0">
              <a:srgbClr val="000000">
                <a:alpha val="50000"/>
              </a:srgbClr>
            </a:outerShdw>
          </a:effectLst>
        </p:spPr>
      </p:pic>
      <p:sp>
        <p:nvSpPr>
          <p:cNvPr id="92" name="Shape 92"/>
          <p:cNvSpPr txBox="1"/>
          <p:nvPr/>
        </p:nvSpPr>
        <p:spPr>
          <a:xfrm>
            <a:off x="7206475" y="2571750"/>
            <a:ext cx="1854900" cy="660600"/>
          </a:xfrm>
          <a:prstGeom prst="rect">
            <a:avLst/>
          </a:prstGeom>
          <a:noFill/>
          <a:ln>
            <a:noFill/>
          </a:ln>
        </p:spPr>
        <p:txBody>
          <a:bodyPr spcFirstLastPara="1" wrap="square" lIns="91425" tIns="91425" rIns="91425" bIns="91425" anchor="t" anchorCtr="0">
            <a:noAutofit/>
          </a:bodyPr>
          <a:lstStyle/>
          <a:p>
            <a:pPr marL="0" lvl="0" indent="0" algn="r" rtl="0">
              <a:lnSpc>
                <a:spcPct val="115000"/>
              </a:lnSpc>
              <a:spcBef>
                <a:spcPts val="0"/>
              </a:spcBef>
              <a:spcAft>
                <a:spcPts val="0"/>
              </a:spcAft>
              <a:buClr>
                <a:schemeClr val="dk1"/>
              </a:buClr>
              <a:buSzPts val="1100"/>
              <a:buFont typeface="Arial"/>
              <a:buNone/>
            </a:pPr>
            <a:r>
              <a:rPr lang="en" sz="800" i="1">
                <a:solidFill>
                  <a:schemeClr val="dk1"/>
                </a:solidFill>
                <a:latin typeface="Times New Roman"/>
                <a:ea typeface="Times New Roman"/>
                <a:cs typeface="Times New Roman"/>
                <a:sym typeface="Times New Roman"/>
              </a:rPr>
              <a:t>Image from the Everglades Foundation.</a:t>
            </a:r>
            <a:endParaRPr sz="800"/>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96"/>
        <p:cNvGrpSpPr/>
        <p:nvPr/>
      </p:nvGrpSpPr>
      <p:grpSpPr>
        <a:xfrm>
          <a:off x="0" y="0"/>
          <a:ext cx="0" cy="0"/>
          <a:chOff x="0" y="0"/>
          <a:chExt cx="0" cy="0"/>
        </a:xfrm>
      </p:grpSpPr>
      <p:sp>
        <p:nvSpPr>
          <p:cNvPr id="97" name="Shape 97"/>
          <p:cNvSpPr txBox="1">
            <a:spLocks noGrp="1"/>
          </p:cNvSpPr>
          <p:nvPr>
            <p:ph type="ctrTitle"/>
          </p:nvPr>
        </p:nvSpPr>
        <p:spPr>
          <a:xfrm>
            <a:off x="0" y="-1"/>
            <a:ext cx="4255500" cy="810300"/>
          </a:xfrm>
          <a:prstGeom prst="rect">
            <a:avLst/>
          </a:prstGeom>
        </p:spPr>
        <p:txBody>
          <a:bodyPr spcFirstLastPara="1" wrap="square" lIns="91425" tIns="91425" rIns="91425" bIns="91425" anchor="b" anchorCtr="0">
            <a:noAutofit/>
          </a:bodyPr>
          <a:lstStyle/>
          <a:p>
            <a:pPr marL="0" lvl="0" indent="0" algn="l" rtl="0">
              <a:spcBef>
                <a:spcPts val="0"/>
              </a:spcBef>
              <a:spcAft>
                <a:spcPts val="0"/>
              </a:spcAft>
              <a:buNone/>
            </a:pPr>
            <a:r>
              <a:rPr lang="en" sz="3000">
                <a:solidFill>
                  <a:schemeClr val="accent5"/>
                </a:solidFill>
                <a:latin typeface="Times New Roman"/>
                <a:ea typeface="Times New Roman"/>
                <a:cs typeface="Times New Roman"/>
                <a:sym typeface="Times New Roman"/>
              </a:rPr>
              <a:t>  Hazards </a:t>
            </a:r>
            <a:endParaRPr sz="3000">
              <a:solidFill>
                <a:schemeClr val="accent5"/>
              </a:solidFill>
              <a:latin typeface="Times New Roman"/>
              <a:ea typeface="Times New Roman"/>
              <a:cs typeface="Times New Roman"/>
              <a:sym typeface="Times New Roman"/>
            </a:endParaRPr>
          </a:p>
        </p:txBody>
      </p:sp>
      <p:sp>
        <p:nvSpPr>
          <p:cNvPr id="98" name="Shape 98"/>
          <p:cNvSpPr txBox="1">
            <a:spLocks noGrp="1"/>
          </p:cNvSpPr>
          <p:nvPr>
            <p:ph type="subTitle" idx="1"/>
          </p:nvPr>
        </p:nvSpPr>
        <p:spPr>
          <a:xfrm>
            <a:off x="0" y="810300"/>
            <a:ext cx="5016900" cy="4262400"/>
          </a:xfrm>
          <a:prstGeom prst="rect">
            <a:avLst/>
          </a:prstGeom>
        </p:spPr>
        <p:txBody>
          <a:bodyPr spcFirstLastPara="1" wrap="square" lIns="91425" tIns="91425" rIns="91425" bIns="91425" anchor="t" anchorCtr="0">
            <a:noAutofit/>
          </a:bodyPr>
          <a:lstStyle/>
          <a:p>
            <a:pPr marL="457200" lvl="0"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Invasive Species</a:t>
            </a:r>
            <a:endParaRPr b="1">
              <a:solidFill>
                <a:srgbClr val="000000"/>
              </a:solidFill>
              <a:latin typeface="Times New Roman"/>
              <a:ea typeface="Times New Roman"/>
              <a:cs typeface="Times New Roman"/>
              <a:sym typeface="Times New Roman"/>
            </a:endParaRPr>
          </a:p>
          <a:p>
            <a:pPr marL="914400" lvl="1"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Over 500 fish and wildlife </a:t>
            </a:r>
            <a:endParaRPr sz="2000" b="1">
              <a:solidFill>
                <a:srgbClr val="000000"/>
              </a:solidFill>
              <a:latin typeface="Times New Roman"/>
              <a:ea typeface="Times New Roman"/>
              <a:cs typeface="Times New Roman"/>
              <a:sym typeface="Times New Roman"/>
            </a:endParaRPr>
          </a:p>
          <a:p>
            <a:pPr marL="457200" lvl="0" indent="0" algn="l" rtl="0">
              <a:spcBef>
                <a:spcPts val="0"/>
              </a:spcBef>
              <a:spcAft>
                <a:spcPts val="0"/>
              </a:spcAft>
              <a:buNone/>
            </a:pPr>
            <a:r>
              <a:rPr lang="en" sz="2000" b="1">
                <a:solidFill>
                  <a:srgbClr val="000000"/>
                </a:solidFill>
                <a:latin typeface="Times New Roman"/>
                <a:ea typeface="Times New Roman"/>
                <a:cs typeface="Times New Roman"/>
                <a:sym typeface="Times New Roman"/>
              </a:rPr>
              <a:t>      nonnative species in Florida</a:t>
            </a:r>
            <a:endParaRPr sz="2000" b="1">
              <a:solidFill>
                <a:srgbClr val="000000"/>
              </a:solidFill>
              <a:latin typeface="Times New Roman"/>
              <a:ea typeface="Times New Roman"/>
              <a:cs typeface="Times New Roman"/>
              <a:sym typeface="Times New Roman"/>
            </a:endParaRPr>
          </a:p>
          <a:p>
            <a:pPr marL="1371600" marR="0" lvl="2" indent="-342900" algn="l" rtl="0">
              <a:lnSpc>
                <a:spcPct val="100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Displace natives</a:t>
            </a:r>
            <a:endParaRPr sz="1800">
              <a:solidFill>
                <a:srgbClr val="000000"/>
              </a:solidFill>
              <a:latin typeface="Times New Roman"/>
              <a:ea typeface="Times New Roman"/>
              <a:cs typeface="Times New Roman"/>
              <a:sym typeface="Times New Roman"/>
            </a:endParaRPr>
          </a:p>
          <a:p>
            <a:pPr marL="1371600" marR="0" lvl="2" indent="-342900" algn="l" rtl="0">
              <a:lnSpc>
                <a:spcPct val="100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Threaten ecosystem balance</a:t>
            </a:r>
            <a:endParaRPr sz="1800">
              <a:solidFill>
                <a:srgbClr val="000000"/>
              </a:solidFill>
              <a:latin typeface="Times New Roman"/>
              <a:ea typeface="Times New Roman"/>
              <a:cs typeface="Times New Roman"/>
              <a:sym typeface="Times New Roman"/>
            </a:endParaRPr>
          </a:p>
          <a:p>
            <a:pPr marL="1371600" marR="0" lvl="2" indent="-342900" algn="l" rtl="0">
              <a:lnSpc>
                <a:spcPct val="100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Outcompete natives for food and space</a:t>
            </a:r>
            <a:endParaRPr sz="1800">
              <a:solidFill>
                <a:srgbClr val="000000"/>
              </a:solidFill>
              <a:latin typeface="Times New Roman"/>
              <a:ea typeface="Times New Roman"/>
              <a:cs typeface="Times New Roman"/>
              <a:sym typeface="Times New Roman"/>
            </a:endParaRPr>
          </a:p>
          <a:p>
            <a:pPr marL="1371600" marR="0" lvl="2" indent="-342900" algn="l" rtl="0">
              <a:lnSpc>
                <a:spcPct val="100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Have lack of predators or natural diseases</a:t>
            </a:r>
            <a:endParaRPr sz="1800">
              <a:solidFill>
                <a:srgbClr val="000000"/>
              </a:solidFill>
              <a:latin typeface="Times New Roman"/>
              <a:ea typeface="Times New Roman"/>
              <a:cs typeface="Times New Roman"/>
              <a:sym typeface="Times New Roman"/>
            </a:endParaRPr>
          </a:p>
          <a:p>
            <a:pPr marL="1371600" marR="0" lvl="2" indent="-342900" algn="l" rtl="0">
              <a:lnSpc>
                <a:spcPct val="100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Alter habitat structure</a:t>
            </a:r>
            <a:endParaRPr sz="1800">
              <a:solidFill>
                <a:srgbClr val="000000"/>
              </a:solidFill>
              <a:latin typeface="Times New Roman"/>
              <a:ea typeface="Times New Roman"/>
              <a:cs typeface="Times New Roman"/>
              <a:sym typeface="Times New Roman"/>
            </a:endParaRPr>
          </a:p>
          <a:p>
            <a:pPr marL="1371600" marR="0" lvl="2" indent="-342900" algn="l" rtl="0">
              <a:lnSpc>
                <a:spcPct val="100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Force competition thus leading to reduction of natives</a:t>
            </a:r>
            <a:endParaRPr sz="1800">
              <a:solidFill>
                <a:srgbClr val="000000"/>
              </a:solidFill>
              <a:latin typeface="Times New Roman"/>
              <a:ea typeface="Times New Roman"/>
              <a:cs typeface="Times New Roman"/>
              <a:sym typeface="Times New Roman"/>
            </a:endParaRPr>
          </a:p>
        </p:txBody>
      </p:sp>
      <p:pic>
        <p:nvPicPr>
          <p:cNvPr id="99" name="Shape 99"/>
          <p:cNvPicPr preferRelativeResize="0"/>
          <p:nvPr/>
        </p:nvPicPr>
        <p:blipFill>
          <a:blip r:embed="rId3">
            <a:alphaModFix/>
          </a:blip>
          <a:stretch>
            <a:fillRect/>
          </a:stretch>
        </p:blipFill>
        <p:spPr>
          <a:xfrm>
            <a:off x="5074125" y="437425"/>
            <a:ext cx="3892325" cy="2689500"/>
          </a:xfrm>
          <a:prstGeom prst="rect">
            <a:avLst/>
          </a:prstGeom>
          <a:noFill/>
          <a:ln>
            <a:noFill/>
          </a:ln>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103"/>
        <p:cNvGrpSpPr/>
        <p:nvPr/>
      </p:nvGrpSpPr>
      <p:grpSpPr>
        <a:xfrm>
          <a:off x="0" y="0"/>
          <a:ext cx="0" cy="0"/>
          <a:chOff x="0" y="0"/>
          <a:chExt cx="0" cy="0"/>
        </a:xfrm>
      </p:grpSpPr>
      <p:sp>
        <p:nvSpPr>
          <p:cNvPr id="104" name="Shape 104"/>
          <p:cNvSpPr txBox="1">
            <a:spLocks noGrp="1"/>
          </p:cNvSpPr>
          <p:nvPr>
            <p:ph type="ctrTitle"/>
          </p:nvPr>
        </p:nvSpPr>
        <p:spPr>
          <a:xfrm>
            <a:off x="0" y="41075"/>
            <a:ext cx="3335400" cy="589800"/>
          </a:xfrm>
          <a:prstGeom prst="rect">
            <a:avLst/>
          </a:prstGeom>
        </p:spPr>
        <p:txBody>
          <a:bodyPr spcFirstLastPara="1" wrap="square" lIns="91425" tIns="91425" rIns="91425" bIns="91425" anchor="b" anchorCtr="0">
            <a:noAutofit/>
          </a:bodyPr>
          <a:lstStyle/>
          <a:p>
            <a:pPr marL="0" lvl="0" indent="0" algn="l" rtl="0">
              <a:spcBef>
                <a:spcPts val="0"/>
              </a:spcBef>
              <a:spcAft>
                <a:spcPts val="0"/>
              </a:spcAft>
              <a:buNone/>
            </a:pPr>
            <a:r>
              <a:rPr lang="en" sz="3000">
                <a:solidFill>
                  <a:schemeClr val="accent5"/>
                </a:solidFill>
                <a:latin typeface="Times New Roman"/>
                <a:ea typeface="Times New Roman"/>
                <a:cs typeface="Times New Roman"/>
                <a:sym typeface="Times New Roman"/>
              </a:rPr>
              <a:t>Vulnerabilities </a:t>
            </a:r>
            <a:endParaRPr sz="3000">
              <a:solidFill>
                <a:schemeClr val="accent5"/>
              </a:solidFill>
              <a:latin typeface="Times New Roman"/>
              <a:ea typeface="Times New Roman"/>
              <a:cs typeface="Times New Roman"/>
              <a:sym typeface="Times New Roman"/>
            </a:endParaRPr>
          </a:p>
        </p:txBody>
      </p:sp>
      <p:sp>
        <p:nvSpPr>
          <p:cNvPr id="105" name="Shape 105"/>
          <p:cNvSpPr txBox="1">
            <a:spLocks noGrp="1"/>
          </p:cNvSpPr>
          <p:nvPr>
            <p:ph type="subTitle" idx="1"/>
          </p:nvPr>
        </p:nvSpPr>
        <p:spPr>
          <a:xfrm>
            <a:off x="70650" y="533200"/>
            <a:ext cx="5581500" cy="46104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2000" b="1">
                <a:solidFill>
                  <a:srgbClr val="000000"/>
                </a:solidFill>
                <a:latin typeface="Times New Roman"/>
                <a:ea typeface="Times New Roman"/>
                <a:cs typeface="Times New Roman"/>
                <a:sym typeface="Times New Roman"/>
              </a:rPr>
              <a:t>Florida Bay Ecosystem</a:t>
            </a:r>
            <a:endParaRPr sz="2000" b="1">
              <a:solidFill>
                <a:srgbClr val="000000"/>
              </a:solidFill>
              <a:latin typeface="Times New Roman"/>
              <a:ea typeface="Times New Roman"/>
              <a:cs typeface="Times New Roman"/>
              <a:sym typeface="Times New Roman"/>
            </a:endParaRPr>
          </a:p>
          <a:p>
            <a:pPr marL="457200" lvl="0"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Climate Change</a:t>
            </a:r>
            <a:endParaRPr sz="2000" b="1">
              <a:solidFill>
                <a:srgbClr val="000000"/>
              </a:solidFill>
              <a:latin typeface="Times New Roman"/>
              <a:ea typeface="Times New Roman"/>
              <a:cs typeface="Times New Roman"/>
              <a:sym typeface="Times New Roman"/>
            </a:endParaRPr>
          </a:p>
          <a:p>
            <a:pPr marL="914400" lvl="1"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Water temps</a:t>
            </a:r>
            <a:endParaRPr sz="2000" b="1">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Widespread extinction</a:t>
            </a:r>
            <a:endParaRPr sz="1800">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Higher rates of migration</a:t>
            </a:r>
            <a:endParaRPr sz="1800">
              <a:solidFill>
                <a:srgbClr val="000000"/>
              </a:solidFill>
              <a:latin typeface="Times New Roman"/>
              <a:ea typeface="Times New Roman"/>
              <a:cs typeface="Times New Roman"/>
              <a:sym typeface="Times New Roman"/>
            </a:endParaRPr>
          </a:p>
          <a:p>
            <a:pPr marL="914400" lvl="1"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Sea Level Rise</a:t>
            </a:r>
            <a:endParaRPr sz="2000" b="1">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Habitat and Biodiversity loss</a:t>
            </a:r>
            <a:endParaRPr sz="1800">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chemeClr val="dk1"/>
                </a:solidFill>
                <a:latin typeface="Times New Roman"/>
                <a:ea typeface="Times New Roman"/>
                <a:cs typeface="Times New Roman"/>
                <a:sym typeface="Times New Roman"/>
              </a:rPr>
              <a:t>SLR on US coastline: 25-30% higher than global average</a:t>
            </a:r>
            <a:endParaRPr sz="1800">
              <a:solidFill>
                <a:srgbClr val="000000"/>
              </a:solidFill>
              <a:latin typeface="Times New Roman"/>
              <a:ea typeface="Times New Roman"/>
              <a:cs typeface="Times New Roman"/>
              <a:sym typeface="Times New Roman"/>
            </a:endParaRPr>
          </a:p>
          <a:p>
            <a:pPr marL="914400" lvl="1"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Urban Development</a:t>
            </a:r>
            <a:endParaRPr sz="2000" b="1">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Water Salinity</a:t>
            </a:r>
            <a:endParaRPr sz="1800">
              <a:solidFill>
                <a:srgbClr val="000000"/>
              </a:solidFill>
              <a:latin typeface="Times New Roman"/>
              <a:ea typeface="Times New Roman"/>
              <a:cs typeface="Times New Roman"/>
              <a:sym typeface="Times New Roman"/>
            </a:endParaRPr>
          </a:p>
          <a:p>
            <a:pPr marL="914400" lvl="1"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Invasive Species</a:t>
            </a:r>
            <a:endParaRPr sz="2000" b="1">
              <a:solidFill>
                <a:srgbClr val="000000"/>
              </a:solidFill>
              <a:latin typeface="Times New Roman"/>
              <a:ea typeface="Times New Roman"/>
              <a:cs typeface="Times New Roman"/>
              <a:sym typeface="Times New Roman"/>
            </a:endParaRPr>
          </a:p>
          <a:p>
            <a:pPr marL="1371600" lvl="2"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Problematic Species</a:t>
            </a:r>
            <a:endParaRPr sz="2000" b="1">
              <a:solidFill>
                <a:srgbClr val="000000"/>
              </a:solidFill>
              <a:latin typeface="Times New Roman"/>
              <a:ea typeface="Times New Roman"/>
              <a:cs typeface="Times New Roman"/>
              <a:sym typeface="Times New Roman"/>
            </a:endParaRPr>
          </a:p>
          <a:p>
            <a:pPr marL="1828800" lvl="3"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Burmese Python, Argentine Tegu</a:t>
            </a:r>
            <a:endParaRPr sz="1800">
              <a:solidFill>
                <a:srgbClr val="000000"/>
              </a:solidFill>
              <a:latin typeface="Times New Roman"/>
              <a:ea typeface="Times New Roman"/>
              <a:cs typeface="Times New Roman"/>
              <a:sym typeface="Times New Roman"/>
            </a:endParaRPr>
          </a:p>
          <a:p>
            <a:pPr marL="1828800" lvl="3"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Australian Pine, Pepper Tree, Cattails</a:t>
            </a:r>
            <a:endParaRPr sz="1800">
              <a:solidFill>
                <a:srgbClr val="000000"/>
              </a:solidFill>
              <a:latin typeface="Times New Roman"/>
              <a:ea typeface="Times New Roman"/>
              <a:cs typeface="Times New Roman"/>
              <a:sym typeface="Times New Roman"/>
            </a:endParaRPr>
          </a:p>
        </p:txBody>
      </p:sp>
      <p:pic>
        <p:nvPicPr>
          <p:cNvPr id="106" name="Shape 106"/>
          <p:cNvPicPr preferRelativeResize="0"/>
          <p:nvPr/>
        </p:nvPicPr>
        <p:blipFill>
          <a:blip r:embed="rId3">
            <a:alphaModFix/>
          </a:blip>
          <a:stretch>
            <a:fillRect/>
          </a:stretch>
        </p:blipFill>
        <p:spPr>
          <a:xfrm>
            <a:off x="5652275" y="41075"/>
            <a:ext cx="3391325" cy="4388300"/>
          </a:xfrm>
          <a:prstGeom prst="rect">
            <a:avLst/>
          </a:prstGeom>
          <a:noFill/>
          <a:ln>
            <a:noFill/>
          </a:ln>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110"/>
        <p:cNvGrpSpPr/>
        <p:nvPr/>
      </p:nvGrpSpPr>
      <p:grpSpPr>
        <a:xfrm>
          <a:off x="0" y="0"/>
          <a:ext cx="0" cy="0"/>
          <a:chOff x="0" y="0"/>
          <a:chExt cx="0" cy="0"/>
        </a:xfrm>
      </p:grpSpPr>
      <p:sp>
        <p:nvSpPr>
          <p:cNvPr id="111" name="Shape 111"/>
          <p:cNvSpPr txBox="1">
            <a:spLocks noGrp="1"/>
          </p:cNvSpPr>
          <p:nvPr>
            <p:ph type="ctrTitle"/>
          </p:nvPr>
        </p:nvSpPr>
        <p:spPr>
          <a:xfrm>
            <a:off x="0" y="0"/>
            <a:ext cx="2683500" cy="670800"/>
          </a:xfrm>
          <a:prstGeom prst="rect">
            <a:avLst/>
          </a:prstGeom>
        </p:spPr>
        <p:txBody>
          <a:bodyPr spcFirstLastPara="1" wrap="square" lIns="91425" tIns="91425" rIns="91425" bIns="91425" anchor="b" anchorCtr="0">
            <a:noAutofit/>
          </a:bodyPr>
          <a:lstStyle/>
          <a:p>
            <a:pPr marL="0" lvl="0" indent="0">
              <a:spcBef>
                <a:spcPts val="0"/>
              </a:spcBef>
              <a:spcAft>
                <a:spcPts val="0"/>
              </a:spcAft>
              <a:buNone/>
            </a:pPr>
            <a:r>
              <a:rPr lang="en" sz="3000">
                <a:solidFill>
                  <a:schemeClr val="accent5"/>
                </a:solidFill>
                <a:latin typeface="Times New Roman"/>
                <a:ea typeface="Times New Roman"/>
                <a:cs typeface="Times New Roman"/>
                <a:sym typeface="Times New Roman"/>
              </a:rPr>
              <a:t>Vulnerabilities </a:t>
            </a:r>
            <a:endParaRPr sz="3000">
              <a:solidFill>
                <a:schemeClr val="accent5"/>
              </a:solidFill>
              <a:latin typeface="Times New Roman"/>
              <a:ea typeface="Times New Roman"/>
              <a:cs typeface="Times New Roman"/>
              <a:sym typeface="Times New Roman"/>
            </a:endParaRPr>
          </a:p>
        </p:txBody>
      </p:sp>
      <p:sp>
        <p:nvSpPr>
          <p:cNvPr id="112" name="Shape 112"/>
          <p:cNvSpPr txBox="1">
            <a:spLocks noGrp="1"/>
          </p:cNvSpPr>
          <p:nvPr>
            <p:ph type="subTitle" idx="1"/>
          </p:nvPr>
        </p:nvSpPr>
        <p:spPr>
          <a:xfrm>
            <a:off x="184300" y="586400"/>
            <a:ext cx="5547600" cy="44679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2000" b="1">
                <a:solidFill>
                  <a:srgbClr val="000000"/>
                </a:solidFill>
                <a:latin typeface="Times New Roman"/>
                <a:ea typeface="Times New Roman"/>
                <a:cs typeface="Times New Roman"/>
                <a:sym typeface="Times New Roman"/>
              </a:rPr>
              <a:t>Mangroves</a:t>
            </a:r>
            <a:endParaRPr sz="2000" b="1">
              <a:solidFill>
                <a:srgbClr val="000000"/>
              </a:solidFill>
              <a:latin typeface="Times New Roman"/>
              <a:ea typeface="Times New Roman"/>
              <a:cs typeface="Times New Roman"/>
              <a:sym typeface="Times New Roman"/>
            </a:endParaRPr>
          </a:p>
          <a:p>
            <a:pPr marL="457200" lvl="0"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Climate Change</a:t>
            </a:r>
            <a:endParaRPr sz="2000" b="1">
              <a:solidFill>
                <a:srgbClr val="000000"/>
              </a:solidFill>
              <a:latin typeface="Times New Roman"/>
              <a:ea typeface="Times New Roman"/>
              <a:cs typeface="Times New Roman"/>
              <a:sym typeface="Times New Roman"/>
            </a:endParaRPr>
          </a:p>
          <a:p>
            <a:pPr marL="914400" lvl="1"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Carbon dioxide and Temperature</a:t>
            </a:r>
            <a:endParaRPr sz="2000" b="1">
              <a:solidFill>
                <a:srgbClr val="000000"/>
              </a:solidFill>
              <a:latin typeface="Times New Roman"/>
              <a:ea typeface="Times New Roman"/>
              <a:cs typeface="Times New Roman"/>
              <a:sym typeface="Times New Roman"/>
            </a:endParaRPr>
          </a:p>
          <a:p>
            <a:pPr marL="1828800" lvl="3"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Dying off coral reefs are expected to have an impact on mangroves</a:t>
            </a:r>
            <a:endParaRPr sz="1800">
              <a:solidFill>
                <a:srgbClr val="000000"/>
              </a:solidFill>
              <a:latin typeface="Times New Roman"/>
              <a:ea typeface="Times New Roman"/>
              <a:cs typeface="Times New Roman"/>
              <a:sym typeface="Times New Roman"/>
            </a:endParaRPr>
          </a:p>
          <a:p>
            <a:pPr marL="914400" lvl="1"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Droughts</a:t>
            </a:r>
            <a:endParaRPr sz="2000" b="1">
              <a:solidFill>
                <a:srgbClr val="000000"/>
              </a:solidFill>
              <a:latin typeface="Times New Roman"/>
              <a:ea typeface="Times New Roman"/>
              <a:cs typeface="Times New Roman"/>
              <a:sym typeface="Times New Roman"/>
            </a:endParaRPr>
          </a:p>
          <a:p>
            <a:pPr marL="1828800" lvl="3"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Expected to cause a decrease in average water level and create unfavorable conditions for mangroves</a:t>
            </a:r>
            <a:endParaRPr sz="1800">
              <a:solidFill>
                <a:srgbClr val="000000"/>
              </a:solidFill>
              <a:latin typeface="Times New Roman"/>
              <a:ea typeface="Times New Roman"/>
              <a:cs typeface="Times New Roman"/>
              <a:sym typeface="Times New Roman"/>
            </a:endParaRPr>
          </a:p>
          <a:p>
            <a:pPr marL="457200" lvl="0"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Sea Level Rise</a:t>
            </a:r>
            <a:endParaRPr sz="2000" b="1">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Depleting at a rate of 0.7-2.1% </a:t>
            </a:r>
            <a:endParaRPr sz="1800">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(+15 ppt) and - 8 cm inundation: collapsed peat (Chambers et al., 2013)</a:t>
            </a:r>
            <a:endParaRPr sz="1800">
              <a:solidFill>
                <a:srgbClr val="000000"/>
              </a:solidFill>
              <a:latin typeface="Times New Roman"/>
              <a:ea typeface="Times New Roman"/>
              <a:cs typeface="Times New Roman"/>
              <a:sym typeface="Times New Roman"/>
            </a:endParaRPr>
          </a:p>
          <a:p>
            <a:pPr marL="0" marR="0" lvl="0" indent="0" algn="l" rtl="0">
              <a:lnSpc>
                <a:spcPct val="100000"/>
              </a:lnSpc>
              <a:spcBef>
                <a:spcPts val="0"/>
              </a:spcBef>
              <a:spcAft>
                <a:spcPts val="0"/>
              </a:spcAft>
              <a:buNone/>
            </a:pPr>
            <a:endParaRPr sz="1800">
              <a:solidFill>
                <a:srgbClr val="000000"/>
              </a:solidFill>
              <a:latin typeface="Times New Roman"/>
              <a:ea typeface="Times New Roman"/>
              <a:cs typeface="Times New Roman"/>
              <a:sym typeface="Times New Roman"/>
            </a:endParaRPr>
          </a:p>
        </p:txBody>
      </p:sp>
      <p:pic>
        <p:nvPicPr>
          <p:cNvPr id="113" name="Shape 113"/>
          <p:cNvPicPr preferRelativeResize="0"/>
          <p:nvPr/>
        </p:nvPicPr>
        <p:blipFill>
          <a:blip r:embed="rId3">
            <a:alphaModFix/>
          </a:blip>
          <a:stretch>
            <a:fillRect/>
          </a:stretch>
        </p:blipFill>
        <p:spPr>
          <a:xfrm>
            <a:off x="5882440" y="0"/>
            <a:ext cx="3261558" cy="5143501"/>
          </a:xfrm>
          <a:prstGeom prst="rect">
            <a:avLst/>
          </a:prstGeom>
          <a:noFill/>
          <a:ln>
            <a:noFill/>
          </a:ln>
        </p:spPr>
      </p:pic>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117"/>
        <p:cNvGrpSpPr/>
        <p:nvPr/>
      </p:nvGrpSpPr>
      <p:grpSpPr>
        <a:xfrm>
          <a:off x="0" y="0"/>
          <a:ext cx="0" cy="0"/>
          <a:chOff x="0" y="0"/>
          <a:chExt cx="0" cy="0"/>
        </a:xfrm>
      </p:grpSpPr>
      <p:sp>
        <p:nvSpPr>
          <p:cNvPr id="118" name="Shape 118"/>
          <p:cNvSpPr txBox="1">
            <a:spLocks noGrp="1"/>
          </p:cNvSpPr>
          <p:nvPr>
            <p:ph type="ctrTitle"/>
          </p:nvPr>
        </p:nvSpPr>
        <p:spPr>
          <a:xfrm>
            <a:off x="0" y="0"/>
            <a:ext cx="2683500" cy="670800"/>
          </a:xfrm>
          <a:prstGeom prst="rect">
            <a:avLst/>
          </a:prstGeom>
        </p:spPr>
        <p:txBody>
          <a:bodyPr spcFirstLastPara="1" wrap="square" lIns="91425" tIns="91425" rIns="91425" bIns="91425" anchor="b" anchorCtr="0">
            <a:noAutofit/>
          </a:bodyPr>
          <a:lstStyle/>
          <a:p>
            <a:pPr marL="0" lvl="0" indent="0" rtl="0">
              <a:spcBef>
                <a:spcPts val="0"/>
              </a:spcBef>
              <a:spcAft>
                <a:spcPts val="0"/>
              </a:spcAft>
              <a:buNone/>
            </a:pPr>
            <a:r>
              <a:rPr lang="en" sz="3000">
                <a:solidFill>
                  <a:schemeClr val="accent5"/>
                </a:solidFill>
                <a:latin typeface="Times New Roman"/>
                <a:ea typeface="Times New Roman"/>
                <a:cs typeface="Times New Roman"/>
                <a:sym typeface="Times New Roman"/>
              </a:rPr>
              <a:t>Vulnerabilities </a:t>
            </a:r>
            <a:endParaRPr sz="3000">
              <a:solidFill>
                <a:schemeClr val="accent5"/>
              </a:solidFill>
              <a:latin typeface="Times New Roman"/>
              <a:ea typeface="Times New Roman"/>
              <a:cs typeface="Times New Roman"/>
              <a:sym typeface="Times New Roman"/>
            </a:endParaRPr>
          </a:p>
        </p:txBody>
      </p:sp>
      <p:sp>
        <p:nvSpPr>
          <p:cNvPr id="119" name="Shape 119"/>
          <p:cNvSpPr txBox="1">
            <a:spLocks noGrp="1"/>
          </p:cNvSpPr>
          <p:nvPr>
            <p:ph type="subTitle" idx="1"/>
          </p:nvPr>
        </p:nvSpPr>
        <p:spPr>
          <a:xfrm>
            <a:off x="301575" y="670800"/>
            <a:ext cx="5124300" cy="4383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2000" b="1">
                <a:solidFill>
                  <a:srgbClr val="000000"/>
                </a:solidFill>
                <a:latin typeface="Times New Roman"/>
                <a:ea typeface="Times New Roman"/>
                <a:cs typeface="Times New Roman"/>
                <a:sym typeface="Times New Roman"/>
              </a:rPr>
              <a:t>Mangroves Cont...</a:t>
            </a:r>
            <a:endParaRPr sz="2000">
              <a:solidFill>
                <a:srgbClr val="000000"/>
              </a:solidFill>
              <a:latin typeface="Times New Roman"/>
              <a:ea typeface="Times New Roman"/>
              <a:cs typeface="Times New Roman"/>
              <a:sym typeface="Times New Roman"/>
            </a:endParaRPr>
          </a:p>
          <a:p>
            <a:pPr marL="457200" lvl="0"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Urban Development</a:t>
            </a:r>
            <a:endParaRPr sz="2000" b="1">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Habitat loss from coastal urbanization</a:t>
            </a:r>
            <a:endParaRPr sz="1800">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Infringement </a:t>
            </a:r>
            <a:endParaRPr sz="1800">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Diking, impounding, and flooding activities affect salinity promoting exotic vegetation growth </a:t>
            </a:r>
            <a:endParaRPr sz="1800">
              <a:solidFill>
                <a:srgbClr val="000000"/>
              </a:solidFill>
              <a:latin typeface="Times New Roman"/>
              <a:ea typeface="Times New Roman"/>
              <a:cs typeface="Times New Roman"/>
              <a:sym typeface="Times New Roman"/>
            </a:endParaRPr>
          </a:p>
        </p:txBody>
      </p:sp>
      <p:pic>
        <p:nvPicPr>
          <p:cNvPr id="120" name="Shape 120"/>
          <p:cNvPicPr preferRelativeResize="0"/>
          <p:nvPr/>
        </p:nvPicPr>
        <p:blipFill>
          <a:blip r:embed="rId3">
            <a:alphaModFix/>
          </a:blip>
          <a:stretch>
            <a:fillRect/>
          </a:stretch>
        </p:blipFill>
        <p:spPr>
          <a:xfrm>
            <a:off x="5837926" y="0"/>
            <a:ext cx="3306079" cy="5213699"/>
          </a:xfrm>
          <a:prstGeom prst="rect">
            <a:avLst/>
          </a:prstGeom>
          <a:noFill/>
          <a:ln>
            <a:noFill/>
          </a:ln>
        </p:spPr>
      </p:pic>
      <p:sp>
        <p:nvSpPr>
          <p:cNvPr id="121" name="Shape 121"/>
          <p:cNvSpPr txBox="1"/>
          <p:nvPr/>
        </p:nvSpPr>
        <p:spPr>
          <a:xfrm>
            <a:off x="7525625" y="1908075"/>
            <a:ext cx="6826500" cy="796500"/>
          </a:xfrm>
          <a:prstGeom prst="rect">
            <a:avLst/>
          </a:prstGeom>
          <a:noFill/>
          <a:ln>
            <a:noFill/>
          </a:ln>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125"/>
        <p:cNvGrpSpPr/>
        <p:nvPr/>
      </p:nvGrpSpPr>
      <p:grpSpPr>
        <a:xfrm>
          <a:off x="0" y="0"/>
          <a:ext cx="0" cy="0"/>
          <a:chOff x="0" y="0"/>
          <a:chExt cx="0" cy="0"/>
        </a:xfrm>
      </p:grpSpPr>
      <p:sp>
        <p:nvSpPr>
          <p:cNvPr id="126" name="Shape 126"/>
          <p:cNvSpPr txBox="1">
            <a:spLocks noGrp="1"/>
          </p:cNvSpPr>
          <p:nvPr>
            <p:ph type="ctrTitle"/>
          </p:nvPr>
        </p:nvSpPr>
        <p:spPr>
          <a:xfrm>
            <a:off x="62700" y="41075"/>
            <a:ext cx="2514900" cy="629700"/>
          </a:xfrm>
          <a:prstGeom prst="rect">
            <a:avLst/>
          </a:prstGeom>
        </p:spPr>
        <p:txBody>
          <a:bodyPr spcFirstLastPara="1" wrap="square" lIns="91425" tIns="91425" rIns="91425" bIns="91425" anchor="b" anchorCtr="0">
            <a:noAutofit/>
          </a:bodyPr>
          <a:lstStyle/>
          <a:p>
            <a:pPr marL="0" lvl="0" indent="0" algn="l" rtl="0">
              <a:spcBef>
                <a:spcPts val="0"/>
              </a:spcBef>
              <a:spcAft>
                <a:spcPts val="0"/>
              </a:spcAft>
              <a:buNone/>
            </a:pPr>
            <a:r>
              <a:rPr lang="en" sz="3000">
                <a:solidFill>
                  <a:schemeClr val="accent5"/>
                </a:solidFill>
                <a:latin typeface="Times New Roman"/>
                <a:ea typeface="Times New Roman"/>
                <a:cs typeface="Times New Roman"/>
                <a:sym typeface="Times New Roman"/>
              </a:rPr>
              <a:t>Vulnerabilities</a:t>
            </a:r>
            <a:r>
              <a:rPr lang="en">
                <a:solidFill>
                  <a:schemeClr val="accent5"/>
                </a:solidFill>
                <a:latin typeface="Times New Roman"/>
                <a:ea typeface="Times New Roman"/>
                <a:cs typeface="Times New Roman"/>
                <a:sym typeface="Times New Roman"/>
              </a:rPr>
              <a:t> </a:t>
            </a:r>
            <a:endParaRPr>
              <a:solidFill>
                <a:schemeClr val="accent5"/>
              </a:solidFill>
              <a:latin typeface="Times New Roman"/>
              <a:ea typeface="Times New Roman"/>
              <a:cs typeface="Times New Roman"/>
              <a:sym typeface="Times New Roman"/>
            </a:endParaRPr>
          </a:p>
        </p:txBody>
      </p:sp>
      <p:sp>
        <p:nvSpPr>
          <p:cNvPr id="127" name="Shape 127"/>
          <p:cNvSpPr txBox="1">
            <a:spLocks noGrp="1"/>
          </p:cNvSpPr>
          <p:nvPr>
            <p:ph type="subTitle" idx="1"/>
          </p:nvPr>
        </p:nvSpPr>
        <p:spPr>
          <a:xfrm>
            <a:off x="62700" y="670775"/>
            <a:ext cx="3915600" cy="44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2000" b="1">
                <a:solidFill>
                  <a:srgbClr val="000000"/>
                </a:solidFill>
                <a:latin typeface="Times New Roman"/>
                <a:ea typeface="Times New Roman"/>
                <a:cs typeface="Times New Roman"/>
                <a:sym typeface="Times New Roman"/>
              </a:rPr>
              <a:t>American Crocodile</a:t>
            </a:r>
            <a:endParaRPr sz="2000" b="1">
              <a:solidFill>
                <a:srgbClr val="000000"/>
              </a:solidFill>
              <a:latin typeface="Times New Roman"/>
              <a:ea typeface="Times New Roman"/>
              <a:cs typeface="Times New Roman"/>
              <a:sym typeface="Times New Roman"/>
            </a:endParaRPr>
          </a:p>
          <a:p>
            <a:pPr marL="914400" lvl="1"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Climate Change</a:t>
            </a:r>
            <a:endParaRPr sz="2000" b="1">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Temperature affects sex of crocodiles</a:t>
            </a:r>
            <a:endParaRPr sz="1800">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Can have disastrous effects on the level of reproduction</a:t>
            </a:r>
            <a:endParaRPr sz="1800">
              <a:solidFill>
                <a:srgbClr val="000000"/>
              </a:solidFill>
              <a:latin typeface="Times New Roman"/>
              <a:ea typeface="Times New Roman"/>
              <a:cs typeface="Times New Roman"/>
              <a:sym typeface="Times New Roman"/>
            </a:endParaRPr>
          </a:p>
          <a:p>
            <a:pPr marL="914400" lvl="1"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Sea Level Rise</a:t>
            </a:r>
            <a:endParaRPr sz="2000" b="1">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Habitat loss:</a:t>
            </a:r>
            <a:endParaRPr sz="1800">
              <a:solidFill>
                <a:srgbClr val="000000"/>
              </a:solidFill>
              <a:latin typeface="Times New Roman"/>
              <a:ea typeface="Times New Roman"/>
              <a:cs typeface="Times New Roman"/>
              <a:sym typeface="Times New Roman"/>
            </a:endParaRPr>
          </a:p>
          <a:p>
            <a:pPr marL="1828800" lvl="3"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⅔ of nesting sites along sandy shores</a:t>
            </a:r>
            <a:endParaRPr sz="1800">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Juveniles most sensitive to salinity</a:t>
            </a:r>
            <a:endParaRPr sz="1800">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No mangroves=no protection</a:t>
            </a:r>
            <a:endParaRPr sz="1800">
              <a:solidFill>
                <a:srgbClr val="000000"/>
              </a:solidFill>
              <a:latin typeface="Times New Roman"/>
              <a:ea typeface="Times New Roman"/>
              <a:cs typeface="Times New Roman"/>
              <a:sym typeface="Times New Roman"/>
            </a:endParaRPr>
          </a:p>
          <a:p>
            <a:pPr marL="457200" marR="0" lvl="0" indent="0" algn="l" rtl="0">
              <a:lnSpc>
                <a:spcPct val="100000"/>
              </a:lnSpc>
              <a:spcBef>
                <a:spcPts val="0"/>
              </a:spcBef>
              <a:spcAft>
                <a:spcPts val="0"/>
              </a:spcAft>
              <a:buNone/>
            </a:pPr>
            <a:endParaRPr sz="1400">
              <a:solidFill>
                <a:srgbClr val="000000"/>
              </a:solidFill>
              <a:latin typeface="Times New Roman"/>
              <a:ea typeface="Times New Roman"/>
              <a:cs typeface="Times New Roman"/>
              <a:sym typeface="Times New Roman"/>
            </a:endParaRPr>
          </a:p>
        </p:txBody>
      </p:sp>
      <p:pic>
        <p:nvPicPr>
          <p:cNvPr id="128" name="Shape 128"/>
          <p:cNvPicPr preferRelativeResize="0"/>
          <p:nvPr/>
        </p:nvPicPr>
        <p:blipFill>
          <a:blip r:embed="rId3">
            <a:alphaModFix/>
          </a:blip>
          <a:stretch>
            <a:fillRect/>
          </a:stretch>
        </p:blipFill>
        <p:spPr>
          <a:xfrm>
            <a:off x="3978300" y="152400"/>
            <a:ext cx="5013300" cy="3989653"/>
          </a:xfrm>
          <a:prstGeom prst="rect">
            <a:avLst/>
          </a:prstGeom>
          <a:noFill/>
          <a:ln>
            <a:noFill/>
          </a:ln>
        </p:spPr>
      </p:pic>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132"/>
        <p:cNvGrpSpPr/>
        <p:nvPr/>
      </p:nvGrpSpPr>
      <p:grpSpPr>
        <a:xfrm>
          <a:off x="0" y="0"/>
          <a:ext cx="0" cy="0"/>
          <a:chOff x="0" y="0"/>
          <a:chExt cx="0" cy="0"/>
        </a:xfrm>
      </p:grpSpPr>
      <p:sp>
        <p:nvSpPr>
          <p:cNvPr id="133" name="Shape 133"/>
          <p:cNvSpPr txBox="1">
            <a:spLocks noGrp="1"/>
          </p:cNvSpPr>
          <p:nvPr>
            <p:ph type="ctrTitle"/>
          </p:nvPr>
        </p:nvSpPr>
        <p:spPr>
          <a:xfrm>
            <a:off x="62700" y="152400"/>
            <a:ext cx="2632500" cy="606300"/>
          </a:xfrm>
          <a:prstGeom prst="rect">
            <a:avLst/>
          </a:prstGeom>
        </p:spPr>
        <p:txBody>
          <a:bodyPr spcFirstLastPara="1" wrap="square" lIns="91425" tIns="91425" rIns="91425" bIns="91425" anchor="b" anchorCtr="0">
            <a:noAutofit/>
          </a:bodyPr>
          <a:lstStyle/>
          <a:p>
            <a:pPr marL="0" lvl="0" indent="0" algn="l" rtl="0">
              <a:spcBef>
                <a:spcPts val="0"/>
              </a:spcBef>
              <a:spcAft>
                <a:spcPts val="0"/>
              </a:spcAft>
              <a:buNone/>
            </a:pPr>
            <a:r>
              <a:rPr lang="en" sz="3000">
                <a:solidFill>
                  <a:schemeClr val="accent5"/>
                </a:solidFill>
                <a:latin typeface="Times New Roman"/>
                <a:ea typeface="Times New Roman"/>
                <a:cs typeface="Times New Roman"/>
                <a:sym typeface="Times New Roman"/>
              </a:rPr>
              <a:t>Vulnerabilities</a:t>
            </a:r>
            <a:r>
              <a:rPr lang="en">
                <a:solidFill>
                  <a:schemeClr val="accent5"/>
                </a:solidFill>
                <a:latin typeface="Times New Roman"/>
                <a:ea typeface="Times New Roman"/>
                <a:cs typeface="Times New Roman"/>
                <a:sym typeface="Times New Roman"/>
              </a:rPr>
              <a:t> </a:t>
            </a:r>
            <a:endParaRPr>
              <a:solidFill>
                <a:schemeClr val="accent5"/>
              </a:solidFill>
              <a:latin typeface="Times New Roman"/>
              <a:ea typeface="Times New Roman"/>
              <a:cs typeface="Times New Roman"/>
              <a:sym typeface="Times New Roman"/>
            </a:endParaRPr>
          </a:p>
        </p:txBody>
      </p:sp>
      <p:sp>
        <p:nvSpPr>
          <p:cNvPr id="134" name="Shape 134"/>
          <p:cNvSpPr txBox="1">
            <a:spLocks noGrp="1"/>
          </p:cNvSpPr>
          <p:nvPr>
            <p:ph type="subTitle" idx="1"/>
          </p:nvPr>
        </p:nvSpPr>
        <p:spPr>
          <a:xfrm>
            <a:off x="125125" y="838500"/>
            <a:ext cx="3382500" cy="43050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2000" b="1">
                <a:solidFill>
                  <a:srgbClr val="000000"/>
                </a:solidFill>
                <a:latin typeface="Times New Roman"/>
                <a:ea typeface="Times New Roman"/>
                <a:cs typeface="Times New Roman"/>
                <a:sym typeface="Times New Roman"/>
              </a:rPr>
              <a:t>American Crocodile Cont...</a:t>
            </a:r>
            <a:endParaRPr sz="2000" b="1">
              <a:solidFill>
                <a:srgbClr val="000000"/>
              </a:solidFill>
              <a:latin typeface="Times New Roman"/>
              <a:ea typeface="Times New Roman"/>
              <a:cs typeface="Times New Roman"/>
              <a:sym typeface="Times New Roman"/>
            </a:endParaRPr>
          </a:p>
          <a:p>
            <a:pPr marL="914400" lvl="1"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Urban Development</a:t>
            </a:r>
            <a:endParaRPr sz="2000" b="1">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Roads, Neighborhoods </a:t>
            </a:r>
            <a:endParaRPr sz="1800">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Lack of Nesting sites</a:t>
            </a:r>
            <a:endParaRPr sz="1800">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Eutrophication-stimulation of high-biomass algal overgrowth</a:t>
            </a:r>
            <a:endParaRPr sz="1800">
              <a:solidFill>
                <a:srgbClr val="000000"/>
              </a:solidFill>
              <a:latin typeface="Times New Roman"/>
              <a:ea typeface="Times New Roman"/>
              <a:cs typeface="Times New Roman"/>
              <a:sym typeface="Times New Roman"/>
            </a:endParaRPr>
          </a:p>
        </p:txBody>
      </p:sp>
      <p:pic>
        <p:nvPicPr>
          <p:cNvPr id="135" name="Shape 135"/>
          <p:cNvPicPr preferRelativeResize="0"/>
          <p:nvPr/>
        </p:nvPicPr>
        <p:blipFill>
          <a:blip r:embed="rId3">
            <a:alphaModFix/>
          </a:blip>
          <a:stretch>
            <a:fillRect/>
          </a:stretch>
        </p:blipFill>
        <p:spPr>
          <a:xfrm>
            <a:off x="4001725" y="152400"/>
            <a:ext cx="4989876" cy="3971012"/>
          </a:xfrm>
          <a:prstGeom prst="rect">
            <a:avLst/>
          </a:prstGeom>
          <a:noFill/>
          <a:ln>
            <a:noFill/>
          </a:ln>
        </p:spPr>
      </p:pic>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139"/>
        <p:cNvGrpSpPr/>
        <p:nvPr/>
      </p:nvGrpSpPr>
      <p:grpSpPr>
        <a:xfrm>
          <a:off x="0" y="0"/>
          <a:ext cx="0" cy="0"/>
          <a:chOff x="0" y="0"/>
          <a:chExt cx="0" cy="0"/>
        </a:xfrm>
      </p:grpSpPr>
      <p:sp>
        <p:nvSpPr>
          <p:cNvPr id="140" name="Shape 140"/>
          <p:cNvSpPr txBox="1">
            <a:spLocks noGrp="1"/>
          </p:cNvSpPr>
          <p:nvPr>
            <p:ph type="ctrTitle"/>
          </p:nvPr>
        </p:nvSpPr>
        <p:spPr>
          <a:xfrm>
            <a:off x="0" y="0"/>
            <a:ext cx="7478100" cy="810300"/>
          </a:xfrm>
          <a:prstGeom prst="rect">
            <a:avLst/>
          </a:prstGeom>
        </p:spPr>
        <p:txBody>
          <a:bodyPr spcFirstLastPara="1" wrap="square" lIns="91425" tIns="91425" rIns="91425" bIns="91425" anchor="b" anchorCtr="0">
            <a:noAutofit/>
          </a:bodyPr>
          <a:lstStyle/>
          <a:p>
            <a:pPr marL="0" lvl="0" indent="0" algn="ctr" rtl="0">
              <a:spcBef>
                <a:spcPts val="0"/>
              </a:spcBef>
              <a:spcAft>
                <a:spcPts val="0"/>
              </a:spcAft>
              <a:buNone/>
            </a:pPr>
            <a:r>
              <a:rPr lang="en" sz="3000">
                <a:solidFill>
                  <a:schemeClr val="accent5"/>
                </a:solidFill>
                <a:latin typeface="Times New Roman"/>
                <a:ea typeface="Times New Roman"/>
                <a:cs typeface="Times New Roman"/>
                <a:sym typeface="Times New Roman"/>
              </a:rPr>
              <a:t>Conceptual Model Vulnerabilities</a:t>
            </a:r>
            <a:endParaRPr sz="3000">
              <a:solidFill>
                <a:schemeClr val="accent5"/>
              </a:solidFill>
              <a:latin typeface="Times New Roman"/>
              <a:ea typeface="Times New Roman"/>
              <a:cs typeface="Times New Roman"/>
              <a:sym typeface="Times New Roman"/>
            </a:endParaRPr>
          </a:p>
        </p:txBody>
      </p:sp>
      <p:pic>
        <p:nvPicPr>
          <p:cNvPr id="141" name="Shape 141"/>
          <p:cNvPicPr preferRelativeResize="0"/>
          <p:nvPr/>
        </p:nvPicPr>
        <p:blipFill>
          <a:blip r:embed="rId3">
            <a:alphaModFix/>
          </a:blip>
          <a:stretch>
            <a:fillRect/>
          </a:stretch>
        </p:blipFill>
        <p:spPr>
          <a:xfrm>
            <a:off x="1177000" y="886375"/>
            <a:ext cx="6379350" cy="4118501"/>
          </a:xfrm>
          <a:prstGeom prst="rect">
            <a:avLst/>
          </a:prstGeom>
          <a:noFill/>
          <a:ln>
            <a:noFill/>
          </a:ln>
        </p:spPr>
      </p:pic>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145"/>
        <p:cNvGrpSpPr/>
        <p:nvPr/>
      </p:nvGrpSpPr>
      <p:grpSpPr>
        <a:xfrm>
          <a:off x="0" y="0"/>
          <a:ext cx="0" cy="0"/>
          <a:chOff x="0" y="0"/>
          <a:chExt cx="0" cy="0"/>
        </a:xfrm>
      </p:grpSpPr>
      <p:sp>
        <p:nvSpPr>
          <p:cNvPr id="146" name="Shape 146"/>
          <p:cNvSpPr txBox="1">
            <a:spLocks noGrp="1"/>
          </p:cNvSpPr>
          <p:nvPr>
            <p:ph type="ctrTitle"/>
          </p:nvPr>
        </p:nvSpPr>
        <p:spPr>
          <a:xfrm>
            <a:off x="51325" y="0"/>
            <a:ext cx="8992200" cy="985500"/>
          </a:xfrm>
          <a:prstGeom prst="rect">
            <a:avLst/>
          </a:prstGeom>
        </p:spPr>
        <p:txBody>
          <a:bodyPr spcFirstLastPara="1" wrap="square" lIns="91425" tIns="91425" rIns="91425" bIns="91425" anchor="b" anchorCtr="0">
            <a:noAutofit/>
          </a:bodyPr>
          <a:lstStyle/>
          <a:p>
            <a:pPr marL="0" lvl="0" indent="0">
              <a:spcBef>
                <a:spcPts val="0"/>
              </a:spcBef>
              <a:spcAft>
                <a:spcPts val="0"/>
              </a:spcAft>
              <a:buNone/>
            </a:pPr>
            <a:r>
              <a:rPr lang="en" sz="3000">
                <a:solidFill>
                  <a:schemeClr val="accent5"/>
                </a:solidFill>
                <a:latin typeface="Times New Roman"/>
                <a:ea typeface="Times New Roman"/>
                <a:cs typeface="Times New Roman"/>
                <a:sym typeface="Times New Roman"/>
              </a:rPr>
              <a:t>Climate Change Foresight and Effects on Everglades and American Crocodiles</a:t>
            </a:r>
            <a:endParaRPr sz="3000">
              <a:solidFill>
                <a:schemeClr val="accent5"/>
              </a:solidFill>
              <a:latin typeface="Times New Roman"/>
              <a:ea typeface="Times New Roman"/>
              <a:cs typeface="Times New Roman"/>
              <a:sym typeface="Times New Roman"/>
            </a:endParaRPr>
          </a:p>
        </p:txBody>
      </p:sp>
      <p:sp>
        <p:nvSpPr>
          <p:cNvPr id="147" name="Shape 147"/>
          <p:cNvSpPr txBox="1">
            <a:spLocks noGrp="1"/>
          </p:cNvSpPr>
          <p:nvPr>
            <p:ph type="subTitle" idx="1"/>
          </p:nvPr>
        </p:nvSpPr>
        <p:spPr>
          <a:xfrm>
            <a:off x="51325" y="985500"/>
            <a:ext cx="8992200" cy="4059000"/>
          </a:xfrm>
          <a:prstGeom prst="rect">
            <a:avLst/>
          </a:prstGeom>
        </p:spPr>
        <p:txBody>
          <a:bodyPr spcFirstLastPara="1" wrap="square" lIns="91425" tIns="91425" rIns="91425" bIns="91425" anchor="t" anchorCtr="0">
            <a:noAutofit/>
          </a:bodyPr>
          <a:lstStyle/>
          <a:p>
            <a:pPr marL="457200" lvl="0" indent="-355600" algn="l" rtl="0">
              <a:lnSpc>
                <a:spcPct val="115000"/>
              </a:lnSpc>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Increasing Regional Sea Surface Temperature Scenarios</a:t>
            </a:r>
            <a:endParaRPr sz="2000" b="1">
              <a:solidFill>
                <a:srgbClr val="000000"/>
              </a:solidFill>
              <a:latin typeface="Times New Roman"/>
              <a:ea typeface="Times New Roman"/>
              <a:cs typeface="Times New Roman"/>
              <a:sym typeface="Times New Roman"/>
            </a:endParaRPr>
          </a:p>
          <a:p>
            <a:pPr marL="914400" lvl="1" indent="-342900" algn="l" rtl="0">
              <a:lnSpc>
                <a:spcPct val="115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Scenarios regarding sea surface temperature (SST) based on Donner (2009)</a:t>
            </a:r>
            <a:endParaRPr sz="1800">
              <a:solidFill>
                <a:srgbClr val="000000"/>
              </a:solidFill>
              <a:latin typeface="Times New Roman"/>
              <a:ea typeface="Times New Roman"/>
              <a:cs typeface="Times New Roman"/>
              <a:sym typeface="Times New Roman"/>
            </a:endParaRPr>
          </a:p>
          <a:p>
            <a:pPr marL="1371600" lvl="2" indent="-342900" algn="l" rtl="0">
              <a:lnSpc>
                <a:spcPct val="115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Commit scenario: ending future CO</a:t>
            </a:r>
            <a:r>
              <a:rPr lang="en" sz="1800" baseline="-25000">
                <a:solidFill>
                  <a:srgbClr val="000000"/>
                </a:solidFill>
                <a:latin typeface="Times New Roman"/>
                <a:ea typeface="Times New Roman"/>
                <a:cs typeface="Times New Roman"/>
                <a:sym typeface="Times New Roman"/>
              </a:rPr>
              <a:t>2</a:t>
            </a:r>
            <a:r>
              <a:rPr lang="en" sz="1800">
                <a:solidFill>
                  <a:srgbClr val="000000"/>
                </a:solidFill>
                <a:latin typeface="Times New Roman"/>
                <a:ea typeface="Times New Roman"/>
                <a:cs typeface="Times New Roman"/>
                <a:sym typeface="Times New Roman"/>
              </a:rPr>
              <a:t> emissions to keep atmospheric CO</a:t>
            </a:r>
            <a:r>
              <a:rPr lang="en" sz="1800" baseline="-25000">
                <a:solidFill>
                  <a:srgbClr val="000000"/>
                </a:solidFill>
                <a:latin typeface="Times New Roman"/>
                <a:ea typeface="Times New Roman"/>
                <a:cs typeface="Times New Roman"/>
                <a:sym typeface="Times New Roman"/>
              </a:rPr>
              <a:t>2 </a:t>
            </a:r>
            <a:r>
              <a:rPr lang="en" sz="1800">
                <a:solidFill>
                  <a:srgbClr val="000000"/>
                </a:solidFill>
                <a:latin typeface="Times New Roman"/>
                <a:ea typeface="Times New Roman"/>
                <a:cs typeface="Times New Roman"/>
                <a:sym typeface="Times New Roman"/>
              </a:rPr>
              <a:t>concentrations under 500 ppm, which projects an average regional SST increase of 0.4-0.6 </a:t>
            </a:r>
            <a:r>
              <a:rPr lang="en" sz="1800" baseline="30000">
                <a:solidFill>
                  <a:srgbClr val="000000"/>
                </a:solidFill>
                <a:latin typeface="Times New Roman"/>
                <a:ea typeface="Times New Roman"/>
                <a:cs typeface="Times New Roman"/>
                <a:sym typeface="Times New Roman"/>
              </a:rPr>
              <a:t>o</a:t>
            </a:r>
            <a:r>
              <a:rPr lang="en" sz="1800">
                <a:solidFill>
                  <a:srgbClr val="000000"/>
                </a:solidFill>
                <a:latin typeface="Times New Roman"/>
                <a:ea typeface="Times New Roman"/>
                <a:cs typeface="Times New Roman"/>
                <a:sym typeface="Times New Roman"/>
              </a:rPr>
              <a:t>C by 2100</a:t>
            </a:r>
            <a:endParaRPr sz="1800">
              <a:solidFill>
                <a:srgbClr val="000000"/>
              </a:solidFill>
              <a:latin typeface="Times New Roman"/>
              <a:ea typeface="Times New Roman"/>
              <a:cs typeface="Times New Roman"/>
              <a:sym typeface="Times New Roman"/>
            </a:endParaRPr>
          </a:p>
          <a:p>
            <a:pPr marL="1371600" lvl="2" indent="-342900" algn="l" rtl="0">
              <a:lnSpc>
                <a:spcPct val="115000"/>
              </a:lnSpc>
              <a:spcBef>
                <a:spcPts val="0"/>
              </a:spcBef>
              <a:spcAft>
                <a:spcPts val="0"/>
              </a:spcAft>
              <a:buClr>
                <a:srgbClr val="000000"/>
              </a:buClr>
              <a:buSzPts val="1800"/>
              <a:buChar char="■"/>
            </a:pPr>
            <a:r>
              <a:rPr lang="en" sz="1800">
                <a:solidFill>
                  <a:srgbClr val="000000"/>
                </a:solidFill>
                <a:latin typeface="Times New Roman"/>
                <a:ea typeface="Times New Roman"/>
                <a:cs typeface="Times New Roman"/>
                <a:sym typeface="Times New Roman"/>
              </a:rPr>
              <a:t>Mitigation scenario: reduce CO</a:t>
            </a:r>
            <a:r>
              <a:rPr lang="en" sz="1800" baseline="-25000">
                <a:solidFill>
                  <a:srgbClr val="000000"/>
                </a:solidFill>
                <a:latin typeface="Times New Roman"/>
                <a:ea typeface="Times New Roman"/>
                <a:cs typeface="Times New Roman"/>
                <a:sym typeface="Times New Roman"/>
              </a:rPr>
              <a:t>2</a:t>
            </a:r>
            <a:r>
              <a:rPr lang="en" sz="1800">
                <a:solidFill>
                  <a:srgbClr val="000000"/>
                </a:solidFill>
                <a:latin typeface="Times New Roman"/>
                <a:ea typeface="Times New Roman"/>
                <a:cs typeface="Times New Roman"/>
                <a:sym typeface="Times New Roman"/>
              </a:rPr>
              <a:t> emissions, CO</a:t>
            </a:r>
            <a:r>
              <a:rPr lang="en" sz="1800" baseline="-25000">
                <a:solidFill>
                  <a:srgbClr val="000000"/>
                </a:solidFill>
                <a:latin typeface="Times New Roman"/>
                <a:ea typeface="Times New Roman"/>
                <a:cs typeface="Times New Roman"/>
                <a:sym typeface="Times New Roman"/>
              </a:rPr>
              <a:t>2</a:t>
            </a:r>
            <a:r>
              <a:rPr lang="en" sz="1800">
                <a:solidFill>
                  <a:srgbClr val="000000"/>
                </a:solidFill>
                <a:latin typeface="Times New Roman"/>
                <a:ea typeface="Times New Roman"/>
                <a:cs typeface="Times New Roman"/>
                <a:sym typeface="Times New Roman"/>
              </a:rPr>
              <a:t>  concentrations between 500-700 ppm by 2100, projected 1.1-1.5 </a:t>
            </a:r>
            <a:r>
              <a:rPr lang="en" sz="1800" baseline="30000">
                <a:solidFill>
                  <a:srgbClr val="000000"/>
                </a:solidFill>
                <a:latin typeface="Times New Roman"/>
                <a:ea typeface="Times New Roman"/>
                <a:cs typeface="Times New Roman"/>
                <a:sym typeface="Times New Roman"/>
              </a:rPr>
              <a:t>o</a:t>
            </a:r>
            <a:r>
              <a:rPr lang="en" sz="1800">
                <a:solidFill>
                  <a:srgbClr val="000000"/>
                </a:solidFill>
                <a:latin typeface="Times New Roman"/>
                <a:ea typeface="Times New Roman"/>
                <a:cs typeface="Times New Roman"/>
                <a:sym typeface="Times New Roman"/>
              </a:rPr>
              <a:t>C increase in average regional SST</a:t>
            </a:r>
            <a:endParaRPr sz="1800">
              <a:solidFill>
                <a:srgbClr val="000000"/>
              </a:solidFill>
              <a:latin typeface="Times New Roman"/>
              <a:ea typeface="Times New Roman"/>
              <a:cs typeface="Times New Roman"/>
              <a:sym typeface="Times New Roman"/>
            </a:endParaRPr>
          </a:p>
          <a:p>
            <a:pPr marL="1371600" lvl="2" indent="-342900" algn="l" rtl="0">
              <a:lnSpc>
                <a:spcPct val="115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Business-as-usual approach:  rate of  CO</a:t>
            </a:r>
            <a:r>
              <a:rPr lang="en" sz="1800" baseline="-25000">
                <a:solidFill>
                  <a:srgbClr val="000000"/>
                </a:solidFill>
                <a:latin typeface="Times New Roman"/>
                <a:ea typeface="Times New Roman"/>
                <a:cs typeface="Times New Roman"/>
                <a:sym typeface="Times New Roman"/>
              </a:rPr>
              <a:t>2 </a:t>
            </a:r>
            <a:r>
              <a:rPr lang="en" sz="1800">
                <a:solidFill>
                  <a:srgbClr val="000000"/>
                </a:solidFill>
                <a:latin typeface="Times New Roman"/>
                <a:ea typeface="Times New Roman"/>
                <a:cs typeface="Times New Roman"/>
                <a:sym typeface="Times New Roman"/>
              </a:rPr>
              <a:t>emissions remain at current levels, atmospheric CO</a:t>
            </a:r>
            <a:r>
              <a:rPr lang="en" sz="1800" baseline="-25000">
                <a:solidFill>
                  <a:srgbClr val="000000"/>
                </a:solidFill>
                <a:latin typeface="Times New Roman"/>
                <a:ea typeface="Times New Roman"/>
                <a:cs typeface="Times New Roman"/>
                <a:sym typeface="Times New Roman"/>
              </a:rPr>
              <a:t>2</a:t>
            </a:r>
            <a:r>
              <a:rPr lang="en" sz="1800">
                <a:solidFill>
                  <a:srgbClr val="000000"/>
                </a:solidFill>
                <a:latin typeface="Times New Roman"/>
                <a:ea typeface="Times New Roman"/>
                <a:cs typeface="Times New Roman"/>
                <a:sym typeface="Times New Roman"/>
              </a:rPr>
              <a:t> concentrations at &gt;700 ppm by 2100, 1.9-2.4 </a:t>
            </a:r>
            <a:r>
              <a:rPr lang="en" sz="1800" baseline="30000">
                <a:solidFill>
                  <a:srgbClr val="000000"/>
                </a:solidFill>
                <a:latin typeface="Times New Roman"/>
                <a:ea typeface="Times New Roman"/>
                <a:cs typeface="Times New Roman"/>
                <a:sym typeface="Times New Roman"/>
              </a:rPr>
              <a:t>o</a:t>
            </a:r>
            <a:r>
              <a:rPr lang="en" sz="1800">
                <a:solidFill>
                  <a:srgbClr val="000000"/>
                </a:solidFill>
                <a:latin typeface="Times New Roman"/>
                <a:ea typeface="Times New Roman"/>
                <a:cs typeface="Times New Roman"/>
                <a:sym typeface="Times New Roman"/>
              </a:rPr>
              <a:t>C average regional increase in SST.</a:t>
            </a:r>
            <a:endParaRPr sz="1800">
              <a:solidFill>
                <a:srgbClr val="000000"/>
              </a:solidFill>
              <a:latin typeface="Times New Roman"/>
              <a:ea typeface="Times New Roman"/>
              <a:cs typeface="Times New Roman"/>
              <a:sym typeface="Times New Roman"/>
            </a:endParaRPr>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151"/>
        <p:cNvGrpSpPr/>
        <p:nvPr/>
      </p:nvGrpSpPr>
      <p:grpSpPr>
        <a:xfrm>
          <a:off x="0" y="0"/>
          <a:ext cx="0" cy="0"/>
          <a:chOff x="0" y="0"/>
          <a:chExt cx="0" cy="0"/>
        </a:xfrm>
      </p:grpSpPr>
      <p:sp>
        <p:nvSpPr>
          <p:cNvPr id="152" name="Shape 152"/>
          <p:cNvSpPr txBox="1">
            <a:spLocks noGrp="1"/>
          </p:cNvSpPr>
          <p:nvPr>
            <p:ph type="ctrTitle"/>
          </p:nvPr>
        </p:nvSpPr>
        <p:spPr>
          <a:xfrm>
            <a:off x="51325" y="142225"/>
            <a:ext cx="8992200" cy="985500"/>
          </a:xfrm>
          <a:prstGeom prst="rect">
            <a:avLst/>
          </a:prstGeom>
        </p:spPr>
        <p:txBody>
          <a:bodyPr spcFirstLastPara="1" wrap="square" lIns="91425" tIns="91425" rIns="91425" bIns="91425" anchor="b" anchorCtr="0">
            <a:noAutofit/>
          </a:bodyPr>
          <a:lstStyle/>
          <a:p>
            <a:pPr marL="0" lvl="0" indent="0" rtl="0">
              <a:spcBef>
                <a:spcPts val="0"/>
              </a:spcBef>
              <a:spcAft>
                <a:spcPts val="0"/>
              </a:spcAft>
              <a:buNone/>
            </a:pPr>
            <a:r>
              <a:rPr lang="en" sz="3000">
                <a:solidFill>
                  <a:schemeClr val="accent5"/>
                </a:solidFill>
                <a:latin typeface="Times New Roman"/>
                <a:ea typeface="Times New Roman"/>
                <a:cs typeface="Times New Roman"/>
                <a:sym typeface="Times New Roman"/>
              </a:rPr>
              <a:t>Climate Change Foresight and Effects on Everglades and American Crocodiles</a:t>
            </a:r>
            <a:endParaRPr sz="3000">
              <a:solidFill>
                <a:schemeClr val="accent5"/>
              </a:solidFill>
              <a:latin typeface="Times New Roman"/>
              <a:ea typeface="Times New Roman"/>
              <a:cs typeface="Times New Roman"/>
              <a:sym typeface="Times New Roman"/>
            </a:endParaRPr>
          </a:p>
        </p:txBody>
      </p:sp>
      <p:sp>
        <p:nvSpPr>
          <p:cNvPr id="153" name="Shape 153"/>
          <p:cNvSpPr txBox="1">
            <a:spLocks noGrp="1"/>
          </p:cNvSpPr>
          <p:nvPr>
            <p:ph type="subTitle" idx="1"/>
          </p:nvPr>
        </p:nvSpPr>
        <p:spPr>
          <a:xfrm>
            <a:off x="51325" y="1291800"/>
            <a:ext cx="8992200" cy="3752700"/>
          </a:xfrm>
          <a:prstGeom prst="rect">
            <a:avLst/>
          </a:prstGeom>
        </p:spPr>
        <p:txBody>
          <a:bodyPr spcFirstLastPara="1" wrap="square" lIns="91425" tIns="91425" rIns="91425" bIns="91425" anchor="t" anchorCtr="0">
            <a:noAutofit/>
          </a:bodyPr>
          <a:lstStyle/>
          <a:p>
            <a:pPr marL="457200" marR="0" lvl="0" indent="-355600" algn="l" rtl="0">
              <a:lnSpc>
                <a:spcPct val="100000"/>
              </a:lnSpc>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Ocean Acidification Scenarios based on IPCC AR5 (2015)</a:t>
            </a:r>
            <a:endParaRPr sz="2000" b="1">
              <a:solidFill>
                <a:srgbClr val="000000"/>
              </a:solidFill>
              <a:latin typeface="Times New Roman"/>
              <a:ea typeface="Times New Roman"/>
              <a:cs typeface="Times New Roman"/>
              <a:sym typeface="Times New Roman"/>
            </a:endParaRPr>
          </a:p>
          <a:p>
            <a:pPr marL="914400" marR="0" lvl="1" indent="-342900" algn="l" rtl="0">
              <a:lnSpc>
                <a:spcPct val="100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Potential decreases in ocean pH based on CO</a:t>
            </a:r>
            <a:r>
              <a:rPr lang="en" sz="1800" baseline="-25000">
                <a:solidFill>
                  <a:srgbClr val="000000"/>
                </a:solidFill>
                <a:latin typeface="Times New Roman"/>
                <a:ea typeface="Times New Roman"/>
                <a:cs typeface="Times New Roman"/>
                <a:sym typeface="Times New Roman"/>
              </a:rPr>
              <a:t>2</a:t>
            </a:r>
            <a:r>
              <a:rPr lang="en" sz="1800">
                <a:solidFill>
                  <a:srgbClr val="000000"/>
                </a:solidFill>
                <a:latin typeface="Times New Roman"/>
                <a:ea typeface="Times New Roman"/>
                <a:cs typeface="Times New Roman"/>
                <a:sym typeface="Times New Roman"/>
              </a:rPr>
              <a:t> emissions</a:t>
            </a:r>
            <a:r>
              <a:rPr lang="en" sz="1800" baseline="-25000">
                <a:solidFill>
                  <a:srgbClr val="000000"/>
                </a:solidFill>
                <a:latin typeface="Times New Roman"/>
                <a:ea typeface="Times New Roman"/>
                <a:cs typeface="Times New Roman"/>
                <a:sym typeface="Times New Roman"/>
              </a:rPr>
              <a:t> </a:t>
            </a:r>
            <a:endParaRPr sz="1800">
              <a:solidFill>
                <a:srgbClr val="000000"/>
              </a:solidFill>
              <a:latin typeface="Times New Roman"/>
              <a:ea typeface="Times New Roman"/>
              <a:cs typeface="Times New Roman"/>
              <a:sym typeface="Times New Roman"/>
            </a:endParaRPr>
          </a:p>
          <a:p>
            <a:pPr marL="1371600" marR="0" lvl="2" indent="-342900" algn="l" rtl="0">
              <a:lnSpc>
                <a:spcPct val="100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RCP 2.6 (commit): CO</a:t>
            </a:r>
            <a:r>
              <a:rPr lang="en" sz="1800" baseline="-25000">
                <a:solidFill>
                  <a:srgbClr val="000000"/>
                </a:solidFill>
                <a:latin typeface="Times New Roman"/>
                <a:ea typeface="Times New Roman"/>
                <a:cs typeface="Times New Roman"/>
                <a:sym typeface="Times New Roman"/>
              </a:rPr>
              <a:t>2</a:t>
            </a:r>
            <a:r>
              <a:rPr lang="en" sz="1800">
                <a:solidFill>
                  <a:srgbClr val="000000"/>
                </a:solidFill>
                <a:latin typeface="Times New Roman"/>
                <a:ea typeface="Times New Roman"/>
                <a:cs typeface="Times New Roman"/>
                <a:sym typeface="Times New Roman"/>
              </a:rPr>
              <a:t> concentrations below 500 ppm,</a:t>
            </a:r>
            <a:r>
              <a:rPr lang="en" sz="1800" baseline="-25000">
                <a:solidFill>
                  <a:srgbClr val="000000"/>
                </a:solidFill>
                <a:latin typeface="Times New Roman"/>
                <a:ea typeface="Times New Roman"/>
                <a:cs typeface="Times New Roman"/>
                <a:sym typeface="Times New Roman"/>
              </a:rPr>
              <a:t>  </a:t>
            </a:r>
            <a:r>
              <a:rPr lang="en" sz="1800">
                <a:solidFill>
                  <a:srgbClr val="000000"/>
                </a:solidFill>
                <a:latin typeface="Times New Roman"/>
                <a:ea typeface="Times New Roman"/>
                <a:cs typeface="Times New Roman"/>
                <a:sym typeface="Times New Roman"/>
              </a:rPr>
              <a:t>0.06 to 0.07 pH decrease (15 to 17% increase in acidity)</a:t>
            </a:r>
            <a:endParaRPr sz="1800">
              <a:solidFill>
                <a:srgbClr val="000000"/>
              </a:solidFill>
              <a:latin typeface="Times New Roman"/>
              <a:ea typeface="Times New Roman"/>
              <a:cs typeface="Times New Roman"/>
              <a:sym typeface="Times New Roman"/>
            </a:endParaRPr>
          </a:p>
          <a:p>
            <a:pPr marL="1371600" marR="0" lvl="2" indent="-342900" algn="l" rtl="0">
              <a:lnSpc>
                <a:spcPct val="100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RCP 6.0 (mitigation): CO</a:t>
            </a:r>
            <a:r>
              <a:rPr lang="en" sz="1800" baseline="-25000">
                <a:solidFill>
                  <a:srgbClr val="000000"/>
                </a:solidFill>
                <a:latin typeface="Times New Roman"/>
                <a:ea typeface="Times New Roman"/>
                <a:cs typeface="Times New Roman"/>
                <a:sym typeface="Times New Roman"/>
              </a:rPr>
              <a:t>2</a:t>
            </a:r>
            <a:r>
              <a:rPr lang="en" sz="1800">
                <a:solidFill>
                  <a:srgbClr val="000000"/>
                </a:solidFill>
                <a:latin typeface="Times New Roman"/>
                <a:ea typeface="Times New Roman"/>
                <a:cs typeface="Times New Roman"/>
                <a:sym typeface="Times New Roman"/>
              </a:rPr>
              <a:t> concentrations between 500-700 ppm, 0.20 to 0.21 pH decrease (58 to 62%)</a:t>
            </a:r>
            <a:endParaRPr sz="1800">
              <a:solidFill>
                <a:srgbClr val="000000"/>
              </a:solidFill>
              <a:latin typeface="Times New Roman"/>
              <a:ea typeface="Times New Roman"/>
              <a:cs typeface="Times New Roman"/>
              <a:sym typeface="Times New Roman"/>
            </a:endParaRPr>
          </a:p>
          <a:p>
            <a:pPr marL="1371600" marR="0" lvl="2" indent="-342900" algn="l" rtl="0">
              <a:lnSpc>
                <a:spcPct val="100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RCP 8.5 (business-as-usual): CO</a:t>
            </a:r>
            <a:r>
              <a:rPr lang="en" sz="1800" baseline="-25000">
                <a:solidFill>
                  <a:srgbClr val="000000"/>
                </a:solidFill>
                <a:latin typeface="Times New Roman"/>
                <a:ea typeface="Times New Roman"/>
                <a:cs typeface="Times New Roman"/>
                <a:sym typeface="Times New Roman"/>
              </a:rPr>
              <a:t>2</a:t>
            </a:r>
            <a:r>
              <a:rPr lang="en" sz="1800">
                <a:solidFill>
                  <a:srgbClr val="000000"/>
                </a:solidFill>
                <a:latin typeface="Times New Roman"/>
                <a:ea typeface="Times New Roman"/>
                <a:cs typeface="Times New Roman"/>
                <a:sym typeface="Times New Roman"/>
              </a:rPr>
              <a:t> concentrations &gt;700 ppm,  0.30 to 0.32 pH decrease(100% to 109%)</a:t>
            </a:r>
            <a:endParaRPr sz="1800">
              <a:solidFill>
                <a:srgbClr val="000000"/>
              </a:solidFill>
              <a:latin typeface="Times New Roman"/>
              <a:ea typeface="Times New Roman"/>
              <a:cs typeface="Times New Roman"/>
              <a:sym typeface="Times New Roman"/>
            </a:endParaRP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157"/>
        <p:cNvGrpSpPr/>
        <p:nvPr/>
      </p:nvGrpSpPr>
      <p:grpSpPr>
        <a:xfrm>
          <a:off x="0" y="0"/>
          <a:ext cx="0" cy="0"/>
          <a:chOff x="0" y="0"/>
          <a:chExt cx="0" cy="0"/>
        </a:xfrm>
      </p:grpSpPr>
      <p:sp>
        <p:nvSpPr>
          <p:cNvPr id="158" name="Shape 158"/>
          <p:cNvSpPr txBox="1">
            <a:spLocks noGrp="1"/>
          </p:cNvSpPr>
          <p:nvPr>
            <p:ph type="ctrTitle"/>
          </p:nvPr>
        </p:nvSpPr>
        <p:spPr>
          <a:xfrm>
            <a:off x="51325" y="0"/>
            <a:ext cx="8992200" cy="985500"/>
          </a:xfrm>
          <a:prstGeom prst="rect">
            <a:avLst/>
          </a:prstGeom>
        </p:spPr>
        <p:txBody>
          <a:bodyPr spcFirstLastPara="1" wrap="square" lIns="91425" tIns="91425" rIns="91425" bIns="91425" anchor="b" anchorCtr="0">
            <a:noAutofit/>
          </a:bodyPr>
          <a:lstStyle/>
          <a:p>
            <a:pPr marL="0" lvl="0" indent="0" rtl="0">
              <a:spcBef>
                <a:spcPts val="0"/>
              </a:spcBef>
              <a:spcAft>
                <a:spcPts val="0"/>
              </a:spcAft>
              <a:buNone/>
            </a:pPr>
            <a:r>
              <a:rPr lang="en" sz="3000">
                <a:solidFill>
                  <a:schemeClr val="accent5"/>
                </a:solidFill>
                <a:latin typeface="Times New Roman"/>
                <a:ea typeface="Times New Roman"/>
                <a:cs typeface="Times New Roman"/>
                <a:sym typeface="Times New Roman"/>
              </a:rPr>
              <a:t>Climate Change Foresight and Impacts on Everglades and American Crocodiles</a:t>
            </a:r>
            <a:endParaRPr sz="3000">
              <a:solidFill>
                <a:schemeClr val="accent5"/>
              </a:solidFill>
              <a:latin typeface="Times New Roman"/>
              <a:ea typeface="Times New Roman"/>
              <a:cs typeface="Times New Roman"/>
              <a:sym typeface="Times New Roman"/>
            </a:endParaRPr>
          </a:p>
        </p:txBody>
      </p:sp>
      <p:sp>
        <p:nvSpPr>
          <p:cNvPr id="159" name="Shape 159"/>
          <p:cNvSpPr txBox="1">
            <a:spLocks noGrp="1"/>
          </p:cNvSpPr>
          <p:nvPr>
            <p:ph type="subTitle" idx="1"/>
          </p:nvPr>
        </p:nvSpPr>
        <p:spPr>
          <a:xfrm>
            <a:off x="51325" y="858325"/>
            <a:ext cx="9092700" cy="4059000"/>
          </a:xfrm>
          <a:prstGeom prst="rect">
            <a:avLst/>
          </a:prstGeom>
        </p:spPr>
        <p:txBody>
          <a:bodyPr spcFirstLastPara="1" wrap="square" lIns="91425" tIns="91425" rIns="91425" bIns="91425" anchor="t" anchorCtr="0">
            <a:noAutofit/>
          </a:bodyPr>
          <a:lstStyle/>
          <a:p>
            <a:pPr marL="457200" marR="0" lvl="0" indent="-355600" algn="l" rtl="0">
              <a:lnSpc>
                <a:spcPct val="100000"/>
              </a:lnSpc>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Impacts of Increasing SST</a:t>
            </a:r>
            <a:endParaRPr sz="2000" b="1">
              <a:solidFill>
                <a:srgbClr val="000000"/>
              </a:solidFill>
              <a:latin typeface="Times New Roman"/>
              <a:ea typeface="Times New Roman"/>
              <a:cs typeface="Times New Roman"/>
              <a:sym typeface="Times New Roman"/>
            </a:endParaRPr>
          </a:p>
          <a:p>
            <a:pPr marL="914400" marR="0" lvl="1" indent="-342900" algn="l" rtl="0">
              <a:lnSpc>
                <a:spcPct val="100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Marine species</a:t>
            </a:r>
            <a:endParaRPr sz="1800">
              <a:solidFill>
                <a:srgbClr val="000000"/>
              </a:solidFill>
              <a:latin typeface="Times New Roman"/>
              <a:ea typeface="Times New Roman"/>
              <a:cs typeface="Times New Roman"/>
              <a:sym typeface="Times New Roman"/>
            </a:endParaRPr>
          </a:p>
          <a:p>
            <a:pPr marL="1371600" marR="0" lvl="2" indent="-342900" algn="l" rtl="0">
              <a:lnSpc>
                <a:spcPct val="100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 disruption of food chains, loss of coastal habitats/nursery locations</a:t>
            </a:r>
            <a:endParaRPr sz="1800">
              <a:solidFill>
                <a:srgbClr val="000000"/>
              </a:solidFill>
              <a:latin typeface="Times New Roman"/>
              <a:ea typeface="Times New Roman"/>
              <a:cs typeface="Times New Roman"/>
              <a:sym typeface="Times New Roman"/>
            </a:endParaRPr>
          </a:p>
          <a:p>
            <a:pPr marL="914400" marR="0" lvl="1" indent="-342900" algn="l" rtl="0">
              <a:lnSpc>
                <a:spcPct val="100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American Crocodile: </a:t>
            </a:r>
            <a:endParaRPr sz="1800">
              <a:solidFill>
                <a:srgbClr val="000000"/>
              </a:solidFill>
              <a:latin typeface="Times New Roman"/>
              <a:ea typeface="Times New Roman"/>
              <a:cs typeface="Times New Roman"/>
              <a:sym typeface="Times New Roman"/>
            </a:endParaRPr>
          </a:p>
          <a:p>
            <a:pPr marL="1371600" marR="0" lvl="2" indent="-342900" algn="l" rtl="0">
              <a:lnSpc>
                <a:spcPct val="100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likely able to adapt and migrate to new habitats, potential increase in  geographic range</a:t>
            </a:r>
            <a:endParaRPr sz="1800">
              <a:solidFill>
                <a:srgbClr val="000000"/>
              </a:solidFill>
              <a:latin typeface="Times New Roman"/>
              <a:ea typeface="Times New Roman"/>
              <a:cs typeface="Times New Roman"/>
              <a:sym typeface="Times New Roman"/>
            </a:endParaRPr>
          </a:p>
          <a:p>
            <a:pPr marL="1371600" marR="0" lvl="2" indent="-342900" algn="l" rtl="0">
              <a:lnSpc>
                <a:spcPct val="100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primary threats are loss of nesting locations from coastal development and more males than females being born</a:t>
            </a:r>
            <a:endParaRPr sz="1800">
              <a:solidFill>
                <a:srgbClr val="000000"/>
              </a:solidFill>
              <a:latin typeface="Times New Roman"/>
              <a:ea typeface="Times New Roman"/>
              <a:cs typeface="Times New Roman"/>
              <a:sym typeface="Times New Roman"/>
            </a:endParaRPr>
          </a:p>
          <a:p>
            <a:pPr marL="914400" marR="0" lvl="1" indent="-342900" algn="l" rtl="0">
              <a:lnSpc>
                <a:spcPct val="100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Increasing hurricane/storm intensities</a:t>
            </a:r>
            <a:endParaRPr sz="1800">
              <a:solidFill>
                <a:srgbClr val="000000"/>
              </a:solidFill>
              <a:latin typeface="Times New Roman"/>
              <a:ea typeface="Times New Roman"/>
              <a:cs typeface="Times New Roman"/>
              <a:sym typeface="Times New Roman"/>
            </a:endParaRPr>
          </a:p>
          <a:p>
            <a:pPr marL="457200" marR="0" lvl="0" indent="-355600" algn="l" rtl="0">
              <a:lnSpc>
                <a:spcPct val="100000"/>
              </a:lnSpc>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Impacts of Ocean Acidification</a:t>
            </a:r>
            <a:endParaRPr sz="2000" b="1">
              <a:solidFill>
                <a:srgbClr val="000000"/>
              </a:solidFill>
              <a:latin typeface="Times New Roman"/>
              <a:ea typeface="Times New Roman"/>
              <a:cs typeface="Times New Roman"/>
              <a:sym typeface="Times New Roman"/>
            </a:endParaRPr>
          </a:p>
          <a:p>
            <a:pPr marL="914400" marR="0" lvl="1" indent="-342900" algn="l" rtl="0">
              <a:lnSpc>
                <a:spcPct val="100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Ocean Acidification &amp; Increasing SST = coral bleaching</a:t>
            </a:r>
            <a:endParaRPr sz="1800">
              <a:solidFill>
                <a:srgbClr val="000000"/>
              </a:solidFill>
              <a:latin typeface="Times New Roman"/>
              <a:ea typeface="Times New Roman"/>
              <a:cs typeface="Times New Roman"/>
              <a:sym typeface="Times New Roman"/>
            </a:endParaRPr>
          </a:p>
          <a:p>
            <a:pPr marL="1371600" marR="0" lvl="2" indent="-342900" algn="l" rtl="0">
              <a:lnSpc>
                <a:spcPct val="100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First line of defense for mangroves and coastal areas</a:t>
            </a:r>
            <a:endParaRPr sz="1800">
              <a:solidFill>
                <a:srgbClr val="000000"/>
              </a:solidFill>
              <a:latin typeface="Times New Roman"/>
              <a:ea typeface="Times New Roman"/>
              <a:cs typeface="Times New Roman"/>
              <a:sym typeface="Times New Roman"/>
            </a:endParaRPr>
          </a:p>
          <a:p>
            <a:pPr marL="1371600" marR="0" lvl="2" indent="-342900" algn="l" rtl="0">
              <a:lnSpc>
                <a:spcPct val="100000"/>
              </a:lnSpc>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Leaves potential crocodile habitats and nesting areas vulnerable to increasingly intense hurricanes/storms</a:t>
            </a:r>
            <a:endParaRPr sz="1800">
              <a:solidFill>
                <a:srgbClr val="000000"/>
              </a:solidFill>
              <a:latin typeface="Times New Roman"/>
              <a:ea typeface="Times New Roman"/>
              <a:cs typeface="Times New Roman"/>
              <a:sym typeface="Times New Roman"/>
            </a:endParaRP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163"/>
        <p:cNvGrpSpPr/>
        <p:nvPr/>
      </p:nvGrpSpPr>
      <p:grpSpPr>
        <a:xfrm>
          <a:off x="0" y="0"/>
          <a:ext cx="0" cy="0"/>
          <a:chOff x="0" y="0"/>
          <a:chExt cx="0" cy="0"/>
        </a:xfrm>
      </p:grpSpPr>
      <p:sp>
        <p:nvSpPr>
          <p:cNvPr id="164" name="Shape 164"/>
          <p:cNvSpPr txBox="1">
            <a:spLocks noGrp="1"/>
          </p:cNvSpPr>
          <p:nvPr>
            <p:ph type="ctrTitle"/>
          </p:nvPr>
        </p:nvSpPr>
        <p:spPr>
          <a:xfrm>
            <a:off x="51325" y="0"/>
            <a:ext cx="8992200" cy="985500"/>
          </a:xfrm>
          <a:prstGeom prst="rect">
            <a:avLst/>
          </a:prstGeom>
        </p:spPr>
        <p:txBody>
          <a:bodyPr spcFirstLastPara="1" wrap="square" lIns="91425" tIns="91425" rIns="91425" bIns="91425" anchor="b" anchorCtr="0">
            <a:noAutofit/>
          </a:bodyPr>
          <a:lstStyle/>
          <a:p>
            <a:pPr marL="0" lvl="0" indent="0" rtl="0">
              <a:spcBef>
                <a:spcPts val="0"/>
              </a:spcBef>
              <a:spcAft>
                <a:spcPts val="0"/>
              </a:spcAft>
              <a:buNone/>
            </a:pPr>
            <a:r>
              <a:rPr lang="en" sz="3000">
                <a:solidFill>
                  <a:schemeClr val="accent5"/>
                </a:solidFill>
                <a:latin typeface="Times New Roman"/>
                <a:ea typeface="Times New Roman"/>
                <a:cs typeface="Times New Roman"/>
                <a:sym typeface="Times New Roman"/>
              </a:rPr>
              <a:t>Climate Change Foresight and Impacts on Everglades and American Crocodiles</a:t>
            </a:r>
            <a:endParaRPr sz="3000">
              <a:solidFill>
                <a:schemeClr val="accent5"/>
              </a:solidFill>
              <a:latin typeface="Times New Roman"/>
              <a:ea typeface="Times New Roman"/>
              <a:cs typeface="Times New Roman"/>
              <a:sym typeface="Times New Roman"/>
            </a:endParaRPr>
          </a:p>
        </p:txBody>
      </p:sp>
      <p:pic>
        <p:nvPicPr>
          <p:cNvPr id="165" name="Shape 165"/>
          <p:cNvPicPr preferRelativeResize="0"/>
          <p:nvPr/>
        </p:nvPicPr>
        <p:blipFill>
          <a:blip r:embed="rId3">
            <a:alphaModFix/>
          </a:blip>
          <a:stretch>
            <a:fillRect/>
          </a:stretch>
        </p:blipFill>
        <p:spPr>
          <a:xfrm>
            <a:off x="4572000" y="836075"/>
            <a:ext cx="4408724" cy="3942199"/>
          </a:xfrm>
          <a:prstGeom prst="rect">
            <a:avLst/>
          </a:prstGeom>
          <a:noFill/>
          <a:ln>
            <a:noFill/>
          </a:ln>
        </p:spPr>
      </p:pic>
      <p:pic>
        <p:nvPicPr>
          <p:cNvPr id="166" name="Shape 166"/>
          <p:cNvPicPr preferRelativeResize="0"/>
          <p:nvPr/>
        </p:nvPicPr>
        <p:blipFill>
          <a:blip r:embed="rId4">
            <a:alphaModFix/>
          </a:blip>
          <a:stretch>
            <a:fillRect/>
          </a:stretch>
        </p:blipFill>
        <p:spPr>
          <a:xfrm>
            <a:off x="51319" y="858325"/>
            <a:ext cx="3966081" cy="3897701"/>
          </a:xfrm>
          <a:prstGeom prst="rect">
            <a:avLst/>
          </a:prstGeom>
          <a:noFill/>
          <a:ln>
            <a:noFill/>
          </a:ln>
        </p:spPr>
      </p:pic>
      <p:sp>
        <p:nvSpPr>
          <p:cNvPr id="167" name="Shape 167"/>
          <p:cNvSpPr txBox="1"/>
          <p:nvPr/>
        </p:nvSpPr>
        <p:spPr>
          <a:xfrm>
            <a:off x="3546750" y="4778275"/>
            <a:ext cx="3966000" cy="365100"/>
          </a:xfrm>
          <a:prstGeom prst="rect">
            <a:avLst/>
          </a:prstGeom>
          <a:noFill/>
          <a:ln>
            <a:noFill/>
          </a:ln>
        </p:spPr>
        <p:txBody>
          <a:bodyPr spcFirstLastPara="1" wrap="square" lIns="91425" tIns="91425" rIns="91425" bIns="91425" anchor="t" anchorCtr="0">
            <a:noAutofit/>
          </a:bodyPr>
          <a:lstStyle/>
          <a:p>
            <a:pPr marL="0" lvl="0" indent="0">
              <a:spcBef>
                <a:spcPts val="0"/>
              </a:spcBef>
              <a:spcAft>
                <a:spcPts val="0"/>
              </a:spcAft>
              <a:buNone/>
            </a:pPr>
            <a:r>
              <a:rPr lang="en"/>
              <a:t>Perez et al. (2017)</a:t>
            </a:r>
            <a:endParaRPr/>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171"/>
        <p:cNvGrpSpPr/>
        <p:nvPr/>
      </p:nvGrpSpPr>
      <p:grpSpPr>
        <a:xfrm>
          <a:off x="0" y="0"/>
          <a:ext cx="0" cy="0"/>
          <a:chOff x="0" y="0"/>
          <a:chExt cx="0" cy="0"/>
        </a:xfrm>
      </p:grpSpPr>
      <p:sp>
        <p:nvSpPr>
          <p:cNvPr id="172" name="Shape 172"/>
          <p:cNvSpPr txBox="1">
            <a:spLocks noGrp="1"/>
          </p:cNvSpPr>
          <p:nvPr>
            <p:ph type="ctrTitle"/>
          </p:nvPr>
        </p:nvSpPr>
        <p:spPr>
          <a:xfrm>
            <a:off x="0" y="0"/>
            <a:ext cx="9144000" cy="692400"/>
          </a:xfrm>
          <a:prstGeom prst="rect">
            <a:avLst/>
          </a:prstGeom>
        </p:spPr>
        <p:txBody>
          <a:bodyPr spcFirstLastPara="1" wrap="square" lIns="91425" tIns="91425" rIns="91425" bIns="91425" anchor="b" anchorCtr="0">
            <a:noAutofit/>
          </a:bodyPr>
          <a:lstStyle/>
          <a:p>
            <a:pPr marL="0" lvl="0" indent="0" algn="ctr" rtl="0">
              <a:spcBef>
                <a:spcPts val="0"/>
              </a:spcBef>
              <a:spcAft>
                <a:spcPts val="0"/>
              </a:spcAft>
              <a:buNone/>
            </a:pPr>
            <a:r>
              <a:rPr lang="en" sz="3000">
                <a:solidFill>
                  <a:schemeClr val="accent5"/>
                </a:solidFill>
                <a:latin typeface="Times New Roman"/>
                <a:ea typeface="Times New Roman"/>
                <a:cs typeface="Times New Roman"/>
                <a:sym typeface="Times New Roman"/>
              </a:rPr>
              <a:t>Sea Level Rise Foresight &amp; Impacts on the Crocodile</a:t>
            </a:r>
            <a:endParaRPr sz="3000">
              <a:solidFill>
                <a:schemeClr val="accent5"/>
              </a:solidFill>
              <a:latin typeface="Times New Roman"/>
              <a:ea typeface="Times New Roman"/>
              <a:cs typeface="Times New Roman"/>
              <a:sym typeface="Times New Roman"/>
            </a:endParaRPr>
          </a:p>
        </p:txBody>
      </p:sp>
      <p:sp>
        <p:nvSpPr>
          <p:cNvPr id="173" name="Shape 173"/>
          <p:cNvSpPr txBox="1"/>
          <p:nvPr/>
        </p:nvSpPr>
        <p:spPr>
          <a:xfrm>
            <a:off x="-60150" y="298050"/>
            <a:ext cx="6398100" cy="4547400"/>
          </a:xfrm>
          <a:prstGeom prst="rect">
            <a:avLst/>
          </a:prstGeom>
          <a:noFill/>
          <a:ln>
            <a:noFill/>
          </a:ln>
        </p:spPr>
        <p:txBody>
          <a:bodyPr spcFirstLastPara="1" wrap="square" lIns="91425" tIns="91425" rIns="91425" bIns="91425" anchor="t" anchorCtr="0">
            <a:noAutofit/>
          </a:bodyPr>
          <a:lstStyle/>
          <a:p>
            <a:pPr marL="0" lvl="0" indent="0" rtl="0">
              <a:lnSpc>
                <a:spcPct val="115000"/>
              </a:lnSpc>
              <a:spcBef>
                <a:spcPts val="0"/>
              </a:spcBef>
              <a:spcAft>
                <a:spcPts val="0"/>
              </a:spcAft>
              <a:buNone/>
            </a:pPr>
            <a:endParaRPr>
              <a:latin typeface="Times New Roman"/>
              <a:ea typeface="Times New Roman"/>
              <a:cs typeface="Times New Roman"/>
              <a:sym typeface="Times New Roman"/>
            </a:endParaRPr>
          </a:p>
          <a:p>
            <a:pPr marL="457200" lvl="0" indent="-355600" rtl="0">
              <a:lnSpc>
                <a:spcPct val="115000"/>
              </a:lnSpc>
              <a:spcBef>
                <a:spcPts val="0"/>
              </a:spcBef>
              <a:spcAft>
                <a:spcPts val="0"/>
              </a:spcAft>
              <a:buSzPts val="2000"/>
              <a:buFont typeface="Times New Roman"/>
              <a:buChar char="●"/>
            </a:pPr>
            <a:r>
              <a:rPr lang="en" sz="2000" b="1">
                <a:latin typeface="Times New Roman"/>
                <a:ea typeface="Times New Roman"/>
                <a:cs typeface="Times New Roman"/>
                <a:sym typeface="Times New Roman"/>
              </a:rPr>
              <a:t>High Risk Scenario</a:t>
            </a:r>
            <a:endParaRPr sz="2000" b="1">
              <a:latin typeface="Times New Roman"/>
              <a:ea typeface="Times New Roman"/>
              <a:cs typeface="Times New Roman"/>
              <a:sym typeface="Times New Roman"/>
            </a:endParaRPr>
          </a:p>
          <a:p>
            <a:pPr marL="1371600" lvl="1" indent="-336550" rtl="0">
              <a:lnSpc>
                <a:spcPct val="115000"/>
              </a:lnSpc>
              <a:spcBef>
                <a:spcPts val="0"/>
              </a:spcBef>
              <a:spcAft>
                <a:spcPts val="0"/>
              </a:spcAft>
              <a:buSzPts val="1700"/>
              <a:buFont typeface="Times New Roman"/>
              <a:buChar char="○"/>
            </a:pPr>
            <a:r>
              <a:rPr lang="en" sz="1700">
                <a:latin typeface="Times New Roman"/>
                <a:ea typeface="Times New Roman"/>
                <a:cs typeface="Times New Roman"/>
                <a:sym typeface="Times New Roman"/>
              </a:rPr>
              <a:t>UCS determined sea level rise of 2.0 m by 2100</a:t>
            </a:r>
            <a:endParaRPr sz="1700">
              <a:latin typeface="Times New Roman"/>
              <a:ea typeface="Times New Roman"/>
              <a:cs typeface="Times New Roman"/>
              <a:sym typeface="Times New Roman"/>
            </a:endParaRPr>
          </a:p>
          <a:p>
            <a:pPr marL="1371600" lvl="1" indent="-336550" rtl="0">
              <a:lnSpc>
                <a:spcPct val="115000"/>
              </a:lnSpc>
              <a:spcBef>
                <a:spcPts val="0"/>
              </a:spcBef>
              <a:spcAft>
                <a:spcPts val="0"/>
              </a:spcAft>
              <a:buSzPts val="1700"/>
              <a:buFont typeface="Times New Roman"/>
              <a:buChar char="○"/>
            </a:pPr>
            <a:r>
              <a:rPr lang="en" sz="1700">
                <a:latin typeface="Times New Roman"/>
                <a:ea typeface="Times New Roman"/>
                <a:cs typeface="Times New Roman"/>
                <a:sym typeface="Times New Roman"/>
              </a:rPr>
              <a:t>Assumes rising CO2 emissions &amp; rapid ice sheet loss</a:t>
            </a:r>
            <a:endParaRPr sz="1700">
              <a:latin typeface="Times New Roman"/>
              <a:ea typeface="Times New Roman"/>
              <a:cs typeface="Times New Roman"/>
              <a:sym typeface="Times New Roman"/>
            </a:endParaRPr>
          </a:p>
          <a:p>
            <a:pPr marL="1371600" lvl="1" indent="-336550" rtl="0">
              <a:lnSpc>
                <a:spcPct val="115000"/>
              </a:lnSpc>
              <a:spcBef>
                <a:spcPts val="0"/>
              </a:spcBef>
              <a:spcAft>
                <a:spcPts val="0"/>
              </a:spcAft>
              <a:buSzPts val="1700"/>
              <a:buFont typeface="Times New Roman"/>
              <a:buChar char="○"/>
            </a:pPr>
            <a:r>
              <a:rPr lang="en" sz="1700">
                <a:latin typeface="Times New Roman"/>
                <a:ea typeface="Times New Roman"/>
                <a:cs typeface="Times New Roman"/>
                <a:sym typeface="Times New Roman"/>
              </a:rPr>
              <a:t>Complete inundation of Everglades Park</a:t>
            </a:r>
            <a:endParaRPr sz="1700">
              <a:latin typeface="Times New Roman"/>
              <a:ea typeface="Times New Roman"/>
              <a:cs typeface="Times New Roman"/>
              <a:sym typeface="Times New Roman"/>
            </a:endParaRPr>
          </a:p>
          <a:p>
            <a:pPr marL="1371600" lvl="1" indent="-336550" rtl="0">
              <a:lnSpc>
                <a:spcPct val="115000"/>
              </a:lnSpc>
              <a:spcBef>
                <a:spcPts val="0"/>
              </a:spcBef>
              <a:spcAft>
                <a:spcPts val="0"/>
              </a:spcAft>
              <a:buSzPts val="1700"/>
              <a:buFont typeface="Times New Roman"/>
              <a:buChar char="○"/>
            </a:pPr>
            <a:r>
              <a:rPr lang="en" sz="1700">
                <a:latin typeface="Times New Roman"/>
                <a:ea typeface="Times New Roman"/>
                <a:cs typeface="Times New Roman"/>
                <a:sym typeface="Times New Roman"/>
              </a:rPr>
              <a:t>Crocodile habitat/nests at high risk: high rate of nest failure/year </a:t>
            </a:r>
            <a:endParaRPr sz="1700">
              <a:latin typeface="Times New Roman"/>
              <a:ea typeface="Times New Roman"/>
              <a:cs typeface="Times New Roman"/>
              <a:sym typeface="Times New Roman"/>
            </a:endParaRPr>
          </a:p>
          <a:p>
            <a:pPr marL="1828800" lvl="2" indent="-336550" rtl="0">
              <a:lnSpc>
                <a:spcPct val="115000"/>
              </a:lnSpc>
              <a:spcBef>
                <a:spcPts val="0"/>
              </a:spcBef>
              <a:spcAft>
                <a:spcPts val="0"/>
              </a:spcAft>
              <a:buSzPts val="1700"/>
              <a:buFont typeface="Times New Roman"/>
              <a:buChar char="■"/>
            </a:pPr>
            <a:r>
              <a:rPr lang="en" sz="1700">
                <a:latin typeface="Times New Roman"/>
                <a:ea typeface="Times New Roman"/>
                <a:cs typeface="Times New Roman"/>
                <a:sym typeface="Times New Roman"/>
              </a:rPr>
              <a:t>Same proximity as humans</a:t>
            </a:r>
            <a:endParaRPr sz="1700">
              <a:latin typeface="Times New Roman"/>
              <a:ea typeface="Times New Roman"/>
              <a:cs typeface="Times New Roman"/>
              <a:sym typeface="Times New Roman"/>
            </a:endParaRPr>
          </a:p>
          <a:p>
            <a:pPr marL="1828800" lvl="2" indent="-336550" rtl="0">
              <a:lnSpc>
                <a:spcPct val="115000"/>
              </a:lnSpc>
              <a:spcBef>
                <a:spcPts val="0"/>
              </a:spcBef>
              <a:spcAft>
                <a:spcPts val="0"/>
              </a:spcAft>
              <a:buSzPts val="1700"/>
              <a:buFont typeface="Times New Roman"/>
              <a:buChar char="■"/>
            </a:pPr>
            <a:r>
              <a:rPr lang="en" sz="1700">
                <a:latin typeface="Times New Roman"/>
                <a:ea typeface="Times New Roman"/>
                <a:cs typeface="Times New Roman"/>
                <a:sym typeface="Times New Roman"/>
              </a:rPr>
              <a:t>Intensified storm surges due to wetland loss</a:t>
            </a:r>
            <a:endParaRPr sz="1700">
              <a:latin typeface="Times New Roman"/>
              <a:ea typeface="Times New Roman"/>
              <a:cs typeface="Times New Roman"/>
              <a:sym typeface="Times New Roman"/>
            </a:endParaRPr>
          </a:p>
          <a:p>
            <a:pPr marL="1828800" lvl="2" indent="-336550" rtl="0">
              <a:lnSpc>
                <a:spcPct val="115000"/>
              </a:lnSpc>
              <a:spcBef>
                <a:spcPts val="0"/>
              </a:spcBef>
              <a:spcAft>
                <a:spcPts val="0"/>
              </a:spcAft>
              <a:buSzPts val="1700"/>
              <a:buFont typeface="Times New Roman"/>
              <a:buChar char="■"/>
            </a:pPr>
            <a:r>
              <a:rPr lang="en" sz="1700">
                <a:latin typeface="Times New Roman"/>
                <a:ea typeface="Times New Roman"/>
                <a:cs typeface="Times New Roman"/>
                <a:sym typeface="Times New Roman"/>
              </a:rPr>
              <a:t>Inundation by sea water inhibits nest &amp; juvenile success </a:t>
            </a:r>
            <a:endParaRPr sz="1700">
              <a:latin typeface="Times New Roman"/>
              <a:ea typeface="Times New Roman"/>
              <a:cs typeface="Times New Roman"/>
              <a:sym typeface="Times New Roman"/>
            </a:endParaRPr>
          </a:p>
          <a:p>
            <a:pPr marL="1371600" lvl="1" indent="-336550" rtl="0">
              <a:lnSpc>
                <a:spcPct val="115000"/>
              </a:lnSpc>
              <a:spcBef>
                <a:spcPts val="0"/>
              </a:spcBef>
              <a:spcAft>
                <a:spcPts val="0"/>
              </a:spcAft>
              <a:buSzPts val="1700"/>
              <a:buFont typeface="Times New Roman"/>
              <a:buChar char="○"/>
            </a:pPr>
            <a:r>
              <a:rPr lang="en" sz="1700">
                <a:latin typeface="Times New Roman"/>
                <a:ea typeface="Times New Roman"/>
                <a:cs typeface="Times New Roman"/>
                <a:sym typeface="Times New Roman"/>
              </a:rPr>
              <a:t>Fish density decrease due to intrusion of seawater  leads to potential food source challenge for juveniles  </a:t>
            </a:r>
            <a:endParaRPr sz="1700">
              <a:latin typeface="Times New Roman"/>
              <a:ea typeface="Times New Roman"/>
              <a:cs typeface="Times New Roman"/>
              <a:sym typeface="Times New Roman"/>
            </a:endParaRPr>
          </a:p>
          <a:p>
            <a:pPr marL="1371600" lvl="1" indent="-336550" rtl="0">
              <a:lnSpc>
                <a:spcPct val="115000"/>
              </a:lnSpc>
              <a:spcBef>
                <a:spcPts val="0"/>
              </a:spcBef>
              <a:spcAft>
                <a:spcPts val="0"/>
              </a:spcAft>
              <a:buSzPts val="1700"/>
              <a:buFont typeface="Times New Roman"/>
              <a:buChar char="○"/>
            </a:pPr>
            <a:r>
              <a:rPr lang="en" sz="1700">
                <a:latin typeface="Times New Roman"/>
                <a:ea typeface="Times New Roman"/>
                <a:cs typeface="Times New Roman"/>
                <a:sym typeface="Times New Roman"/>
              </a:rPr>
              <a:t>Ability to migrate &amp; adapt dependent on accelerated population growth &amp; stability between 2020-2035</a:t>
            </a:r>
            <a:endParaRPr sz="1700">
              <a:latin typeface="Times New Roman"/>
              <a:ea typeface="Times New Roman"/>
              <a:cs typeface="Times New Roman"/>
              <a:sym typeface="Times New Roman"/>
            </a:endParaRPr>
          </a:p>
        </p:txBody>
      </p:sp>
      <p:pic>
        <p:nvPicPr>
          <p:cNvPr id="174" name="Shape 174"/>
          <p:cNvPicPr preferRelativeResize="0"/>
          <p:nvPr/>
        </p:nvPicPr>
        <p:blipFill>
          <a:blip r:embed="rId3">
            <a:alphaModFix/>
          </a:blip>
          <a:stretch>
            <a:fillRect/>
          </a:stretch>
        </p:blipFill>
        <p:spPr>
          <a:xfrm>
            <a:off x="6146850" y="1160924"/>
            <a:ext cx="2929550" cy="2036817"/>
          </a:xfrm>
          <a:prstGeom prst="rect">
            <a:avLst/>
          </a:prstGeom>
          <a:noFill/>
          <a:ln>
            <a:noFill/>
          </a:ln>
        </p:spPr>
      </p:pic>
      <p:pic>
        <p:nvPicPr>
          <p:cNvPr id="175" name="Shape 175"/>
          <p:cNvPicPr preferRelativeResize="0"/>
          <p:nvPr/>
        </p:nvPicPr>
        <p:blipFill>
          <a:blip r:embed="rId4">
            <a:alphaModFix/>
          </a:blip>
          <a:stretch>
            <a:fillRect/>
          </a:stretch>
        </p:blipFill>
        <p:spPr>
          <a:xfrm>
            <a:off x="6146850" y="3197750"/>
            <a:ext cx="2929550" cy="1741625"/>
          </a:xfrm>
          <a:prstGeom prst="rect">
            <a:avLst/>
          </a:prstGeom>
          <a:noFill/>
          <a:ln>
            <a:noFill/>
          </a:ln>
        </p:spPr>
      </p:pic>
      <p:pic>
        <p:nvPicPr>
          <p:cNvPr id="176" name="Shape 176"/>
          <p:cNvPicPr preferRelativeResize="0"/>
          <p:nvPr/>
        </p:nvPicPr>
        <p:blipFill>
          <a:blip r:embed="rId5">
            <a:alphaModFix/>
          </a:blip>
          <a:stretch>
            <a:fillRect/>
          </a:stretch>
        </p:blipFill>
        <p:spPr>
          <a:xfrm>
            <a:off x="7901950" y="4131250"/>
            <a:ext cx="237625" cy="265600"/>
          </a:xfrm>
          <a:prstGeom prst="rect">
            <a:avLst/>
          </a:prstGeom>
          <a:noFill/>
          <a:ln>
            <a:noFill/>
          </a:ln>
        </p:spPr>
      </p:pic>
      <p:sp>
        <p:nvSpPr>
          <p:cNvPr id="177" name="Shape 177"/>
          <p:cNvSpPr txBox="1"/>
          <p:nvPr/>
        </p:nvSpPr>
        <p:spPr>
          <a:xfrm>
            <a:off x="-60150" y="4853475"/>
            <a:ext cx="3335400" cy="265500"/>
          </a:xfrm>
          <a:prstGeom prst="rect">
            <a:avLst/>
          </a:prstGeom>
          <a:noFill/>
          <a:ln>
            <a:noFill/>
          </a:ln>
        </p:spPr>
        <p:txBody>
          <a:bodyPr spcFirstLastPara="1" wrap="square" lIns="91425" tIns="91425" rIns="91425" bIns="91425" anchor="t" anchorCtr="0">
            <a:noAutofit/>
          </a:bodyPr>
          <a:lstStyle/>
          <a:p>
            <a:pPr marL="0" lvl="0" indent="0">
              <a:spcBef>
                <a:spcPts val="0"/>
              </a:spcBef>
              <a:spcAft>
                <a:spcPts val="0"/>
              </a:spcAft>
              <a:buNone/>
            </a:pPr>
            <a:r>
              <a:rPr lang="en" sz="1000"/>
              <a:t>(Caldas et al., 2017)(earthtime.org)(Brandt et al., 2004)</a:t>
            </a:r>
            <a:endParaRPr sz="1000"/>
          </a:p>
        </p:txBody>
      </p:sp>
      <p:sp>
        <p:nvSpPr>
          <p:cNvPr id="178" name="Shape 178"/>
          <p:cNvSpPr txBox="1"/>
          <p:nvPr/>
        </p:nvSpPr>
        <p:spPr>
          <a:xfrm>
            <a:off x="715025" y="5093525"/>
            <a:ext cx="6642600" cy="774900"/>
          </a:xfrm>
          <a:prstGeom prst="rect">
            <a:avLst/>
          </a:prstGeom>
          <a:noFill/>
          <a:ln>
            <a:noFill/>
          </a:ln>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182"/>
        <p:cNvGrpSpPr/>
        <p:nvPr/>
      </p:nvGrpSpPr>
      <p:grpSpPr>
        <a:xfrm>
          <a:off x="0" y="0"/>
          <a:ext cx="0" cy="0"/>
          <a:chOff x="0" y="0"/>
          <a:chExt cx="0" cy="0"/>
        </a:xfrm>
      </p:grpSpPr>
      <p:sp>
        <p:nvSpPr>
          <p:cNvPr id="183" name="Shape 183"/>
          <p:cNvSpPr txBox="1">
            <a:spLocks noGrp="1"/>
          </p:cNvSpPr>
          <p:nvPr>
            <p:ph type="ctrTitle"/>
          </p:nvPr>
        </p:nvSpPr>
        <p:spPr>
          <a:xfrm>
            <a:off x="1076400" y="115725"/>
            <a:ext cx="7000800" cy="1045200"/>
          </a:xfrm>
          <a:prstGeom prst="rect">
            <a:avLst/>
          </a:prstGeom>
        </p:spPr>
        <p:txBody>
          <a:bodyPr spcFirstLastPara="1" wrap="square" lIns="91425" tIns="91425" rIns="91425" bIns="91425" anchor="b" anchorCtr="0">
            <a:noAutofit/>
          </a:bodyPr>
          <a:lstStyle/>
          <a:p>
            <a:pPr marL="0" lvl="0" indent="0" algn="ctr" rtl="0">
              <a:spcBef>
                <a:spcPts val="0"/>
              </a:spcBef>
              <a:spcAft>
                <a:spcPts val="0"/>
              </a:spcAft>
              <a:buNone/>
            </a:pPr>
            <a:r>
              <a:rPr lang="en" sz="3000">
                <a:solidFill>
                  <a:schemeClr val="accent5"/>
                </a:solidFill>
                <a:latin typeface="Times New Roman"/>
                <a:ea typeface="Times New Roman"/>
                <a:cs typeface="Times New Roman"/>
                <a:sym typeface="Times New Roman"/>
              </a:rPr>
              <a:t>Sea Level Rise Foresight &amp; Impacts on the Crocodile</a:t>
            </a:r>
            <a:endParaRPr sz="3000">
              <a:solidFill>
                <a:schemeClr val="accent5"/>
              </a:solidFill>
              <a:latin typeface="Times New Roman"/>
              <a:ea typeface="Times New Roman"/>
              <a:cs typeface="Times New Roman"/>
              <a:sym typeface="Times New Roman"/>
            </a:endParaRPr>
          </a:p>
        </p:txBody>
      </p:sp>
      <p:pic>
        <p:nvPicPr>
          <p:cNvPr id="184" name="Shape 184"/>
          <p:cNvPicPr preferRelativeResize="0"/>
          <p:nvPr/>
        </p:nvPicPr>
        <p:blipFill>
          <a:blip r:embed="rId3">
            <a:alphaModFix/>
          </a:blip>
          <a:stretch>
            <a:fillRect/>
          </a:stretch>
        </p:blipFill>
        <p:spPr>
          <a:xfrm>
            <a:off x="276775" y="1542453"/>
            <a:ext cx="4486900" cy="3338897"/>
          </a:xfrm>
          <a:prstGeom prst="rect">
            <a:avLst/>
          </a:prstGeom>
          <a:noFill/>
          <a:ln>
            <a:noFill/>
          </a:ln>
        </p:spPr>
      </p:pic>
      <p:pic>
        <p:nvPicPr>
          <p:cNvPr id="185" name="Shape 185"/>
          <p:cNvPicPr preferRelativeResize="0"/>
          <p:nvPr/>
        </p:nvPicPr>
        <p:blipFill>
          <a:blip r:embed="rId4">
            <a:alphaModFix/>
          </a:blip>
          <a:stretch>
            <a:fillRect/>
          </a:stretch>
        </p:blipFill>
        <p:spPr>
          <a:xfrm>
            <a:off x="4763675" y="1457700"/>
            <a:ext cx="4408424" cy="3272250"/>
          </a:xfrm>
          <a:prstGeom prst="rect">
            <a:avLst/>
          </a:prstGeom>
          <a:noFill/>
          <a:ln>
            <a:noFill/>
          </a:ln>
        </p:spPr>
      </p:pic>
      <p:sp>
        <p:nvSpPr>
          <p:cNvPr id="186" name="Shape 186"/>
          <p:cNvSpPr txBox="1"/>
          <p:nvPr/>
        </p:nvSpPr>
        <p:spPr>
          <a:xfrm>
            <a:off x="276775" y="4821275"/>
            <a:ext cx="1372500" cy="246000"/>
          </a:xfrm>
          <a:prstGeom prst="rect">
            <a:avLst/>
          </a:prstGeom>
          <a:noFill/>
          <a:ln>
            <a:noFill/>
          </a:ln>
        </p:spPr>
        <p:txBody>
          <a:bodyPr spcFirstLastPara="1" wrap="square" lIns="91425" tIns="91425" rIns="91425" bIns="91425" anchor="t" anchorCtr="0">
            <a:noAutofit/>
          </a:bodyPr>
          <a:lstStyle/>
          <a:p>
            <a:pPr marL="0" lvl="0" indent="0">
              <a:spcBef>
                <a:spcPts val="0"/>
              </a:spcBef>
              <a:spcAft>
                <a:spcPts val="0"/>
              </a:spcAft>
              <a:buNone/>
            </a:pPr>
            <a:r>
              <a:rPr lang="en"/>
              <a:t>(USGS, 2018)</a:t>
            </a:r>
            <a:endParaRP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190"/>
        <p:cNvGrpSpPr/>
        <p:nvPr/>
      </p:nvGrpSpPr>
      <p:grpSpPr>
        <a:xfrm>
          <a:off x="0" y="0"/>
          <a:ext cx="0" cy="0"/>
          <a:chOff x="0" y="0"/>
          <a:chExt cx="0" cy="0"/>
        </a:xfrm>
      </p:grpSpPr>
      <p:sp>
        <p:nvSpPr>
          <p:cNvPr id="191" name="Shape 191"/>
          <p:cNvSpPr txBox="1">
            <a:spLocks noGrp="1"/>
          </p:cNvSpPr>
          <p:nvPr>
            <p:ph type="ctrTitle"/>
          </p:nvPr>
        </p:nvSpPr>
        <p:spPr>
          <a:xfrm>
            <a:off x="1076400" y="115725"/>
            <a:ext cx="7000800" cy="1045200"/>
          </a:xfrm>
          <a:prstGeom prst="rect">
            <a:avLst/>
          </a:prstGeom>
        </p:spPr>
        <p:txBody>
          <a:bodyPr spcFirstLastPara="1" wrap="square" lIns="91425" tIns="91425" rIns="91425" bIns="91425" anchor="b" anchorCtr="0">
            <a:noAutofit/>
          </a:bodyPr>
          <a:lstStyle/>
          <a:p>
            <a:pPr marL="0" lvl="0" indent="0" algn="ctr" rtl="0">
              <a:spcBef>
                <a:spcPts val="0"/>
              </a:spcBef>
              <a:spcAft>
                <a:spcPts val="0"/>
              </a:spcAft>
              <a:buNone/>
            </a:pPr>
            <a:r>
              <a:rPr lang="en" sz="3000">
                <a:solidFill>
                  <a:schemeClr val="accent5"/>
                </a:solidFill>
                <a:latin typeface="Times New Roman"/>
                <a:ea typeface="Times New Roman"/>
                <a:cs typeface="Times New Roman"/>
                <a:sym typeface="Times New Roman"/>
              </a:rPr>
              <a:t>Sea Level Rise Foresight &amp; Impacts on the Crocodile</a:t>
            </a:r>
            <a:endParaRPr sz="3000">
              <a:solidFill>
                <a:schemeClr val="accent5"/>
              </a:solidFill>
              <a:latin typeface="Times New Roman"/>
              <a:ea typeface="Times New Roman"/>
              <a:cs typeface="Times New Roman"/>
              <a:sym typeface="Times New Roman"/>
            </a:endParaRPr>
          </a:p>
        </p:txBody>
      </p:sp>
      <p:sp>
        <p:nvSpPr>
          <p:cNvPr id="192" name="Shape 192"/>
          <p:cNvSpPr txBox="1"/>
          <p:nvPr/>
        </p:nvSpPr>
        <p:spPr>
          <a:xfrm>
            <a:off x="-142225" y="545175"/>
            <a:ext cx="6241500" cy="4550700"/>
          </a:xfrm>
          <a:prstGeom prst="rect">
            <a:avLst/>
          </a:prstGeom>
          <a:noFill/>
          <a:ln>
            <a:noFill/>
          </a:ln>
        </p:spPr>
        <p:txBody>
          <a:bodyPr spcFirstLastPara="1" wrap="square" lIns="91425" tIns="91425" rIns="91425" bIns="91425" anchor="t" anchorCtr="0">
            <a:noAutofit/>
          </a:bodyPr>
          <a:lstStyle/>
          <a:p>
            <a:pPr marL="0" lvl="0" indent="0" rtl="0">
              <a:lnSpc>
                <a:spcPct val="115000"/>
              </a:lnSpc>
              <a:spcBef>
                <a:spcPts val="0"/>
              </a:spcBef>
              <a:spcAft>
                <a:spcPts val="0"/>
              </a:spcAft>
              <a:buNone/>
            </a:pPr>
            <a:endParaRPr sz="2000">
              <a:latin typeface="Times New Roman"/>
              <a:ea typeface="Times New Roman"/>
              <a:cs typeface="Times New Roman"/>
              <a:sym typeface="Times New Roman"/>
            </a:endParaRPr>
          </a:p>
          <a:p>
            <a:pPr marL="457200" lvl="0" indent="-355600" rtl="0">
              <a:lnSpc>
                <a:spcPct val="115000"/>
              </a:lnSpc>
              <a:spcBef>
                <a:spcPts val="0"/>
              </a:spcBef>
              <a:spcAft>
                <a:spcPts val="0"/>
              </a:spcAft>
              <a:buSzPts val="2000"/>
              <a:buFont typeface="Times New Roman"/>
              <a:buChar char="●"/>
            </a:pPr>
            <a:r>
              <a:rPr lang="en" sz="2000" b="1">
                <a:latin typeface="Times New Roman"/>
                <a:ea typeface="Times New Roman"/>
                <a:cs typeface="Times New Roman"/>
                <a:sym typeface="Times New Roman"/>
              </a:rPr>
              <a:t>Intermediate Risk Scenario</a:t>
            </a:r>
            <a:endParaRPr sz="2000" b="1">
              <a:latin typeface="Times New Roman"/>
              <a:ea typeface="Times New Roman"/>
              <a:cs typeface="Times New Roman"/>
              <a:sym typeface="Times New Roman"/>
            </a:endParaRPr>
          </a:p>
          <a:p>
            <a:pPr marL="1371600" lvl="1" indent="-323850" rtl="0">
              <a:lnSpc>
                <a:spcPct val="115000"/>
              </a:lnSpc>
              <a:spcBef>
                <a:spcPts val="0"/>
              </a:spcBef>
              <a:spcAft>
                <a:spcPts val="0"/>
              </a:spcAft>
              <a:buSzPts val="1500"/>
              <a:buFont typeface="Times New Roman"/>
              <a:buChar char="○"/>
            </a:pPr>
            <a:r>
              <a:rPr lang="en" sz="1500">
                <a:latin typeface="Times New Roman"/>
                <a:ea typeface="Times New Roman"/>
                <a:cs typeface="Times New Roman"/>
                <a:sym typeface="Times New Roman"/>
              </a:rPr>
              <a:t>UCS determined sea level rise of 1.2 m by 2100</a:t>
            </a:r>
            <a:endParaRPr sz="1500">
              <a:latin typeface="Times New Roman"/>
              <a:ea typeface="Times New Roman"/>
              <a:cs typeface="Times New Roman"/>
              <a:sym typeface="Times New Roman"/>
            </a:endParaRPr>
          </a:p>
          <a:p>
            <a:pPr marL="1371600" lvl="1" indent="-323850" rtl="0">
              <a:lnSpc>
                <a:spcPct val="115000"/>
              </a:lnSpc>
              <a:spcBef>
                <a:spcPts val="0"/>
              </a:spcBef>
              <a:spcAft>
                <a:spcPts val="0"/>
              </a:spcAft>
              <a:buSzPts val="1500"/>
              <a:buFont typeface="Times New Roman"/>
              <a:buChar char="○"/>
            </a:pPr>
            <a:r>
              <a:rPr lang="en" sz="1500">
                <a:latin typeface="Times New Roman"/>
                <a:ea typeface="Times New Roman"/>
                <a:cs typeface="Times New Roman"/>
                <a:sym typeface="Times New Roman"/>
              </a:rPr>
              <a:t>Assumes rising CO2 emissions &amp; moderate ice sheet loss</a:t>
            </a:r>
            <a:endParaRPr sz="1500">
              <a:latin typeface="Times New Roman"/>
              <a:ea typeface="Times New Roman"/>
              <a:cs typeface="Times New Roman"/>
              <a:sym typeface="Times New Roman"/>
            </a:endParaRPr>
          </a:p>
          <a:p>
            <a:pPr marL="1371600" lvl="1" indent="-323850" rtl="0">
              <a:lnSpc>
                <a:spcPct val="115000"/>
              </a:lnSpc>
              <a:spcBef>
                <a:spcPts val="0"/>
              </a:spcBef>
              <a:spcAft>
                <a:spcPts val="0"/>
              </a:spcAft>
              <a:buSzPts val="1500"/>
              <a:buFont typeface="Times New Roman"/>
              <a:buChar char="○"/>
            </a:pPr>
            <a:r>
              <a:rPr lang="en" sz="1500">
                <a:latin typeface="Times New Roman"/>
                <a:ea typeface="Times New Roman"/>
                <a:cs typeface="Times New Roman"/>
                <a:sym typeface="Times New Roman"/>
              </a:rPr>
              <a:t>Significant inundation of Everglades Park, 20-25% of Everglades not inundated</a:t>
            </a:r>
            <a:endParaRPr sz="1500">
              <a:latin typeface="Times New Roman"/>
              <a:ea typeface="Times New Roman"/>
              <a:cs typeface="Times New Roman"/>
              <a:sym typeface="Times New Roman"/>
            </a:endParaRPr>
          </a:p>
          <a:p>
            <a:pPr marL="1371600" lvl="1" indent="-323850" rtl="0">
              <a:lnSpc>
                <a:spcPct val="115000"/>
              </a:lnSpc>
              <a:spcBef>
                <a:spcPts val="0"/>
              </a:spcBef>
              <a:spcAft>
                <a:spcPts val="0"/>
              </a:spcAft>
              <a:buSzPts val="1500"/>
              <a:buFont typeface="Times New Roman"/>
              <a:buChar char="○"/>
            </a:pPr>
            <a:r>
              <a:rPr lang="en" sz="1500">
                <a:latin typeface="Times New Roman"/>
                <a:ea typeface="Times New Roman"/>
                <a:cs typeface="Times New Roman"/>
                <a:sym typeface="Times New Roman"/>
              </a:rPr>
              <a:t>Crocodile habitat/nests at high risk: high rate of nest failure/year </a:t>
            </a:r>
            <a:endParaRPr sz="1500">
              <a:latin typeface="Times New Roman"/>
              <a:ea typeface="Times New Roman"/>
              <a:cs typeface="Times New Roman"/>
              <a:sym typeface="Times New Roman"/>
            </a:endParaRPr>
          </a:p>
          <a:p>
            <a:pPr marL="1828800" lvl="2" indent="-323850" rtl="0">
              <a:lnSpc>
                <a:spcPct val="115000"/>
              </a:lnSpc>
              <a:spcBef>
                <a:spcPts val="0"/>
              </a:spcBef>
              <a:spcAft>
                <a:spcPts val="0"/>
              </a:spcAft>
              <a:buSzPts val="1500"/>
              <a:buFont typeface="Times New Roman"/>
              <a:buChar char="■"/>
            </a:pPr>
            <a:r>
              <a:rPr lang="en" sz="1500">
                <a:latin typeface="Times New Roman"/>
                <a:ea typeface="Times New Roman"/>
                <a:cs typeface="Times New Roman"/>
                <a:sym typeface="Times New Roman"/>
              </a:rPr>
              <a:t>Close proximity to humans</a:t>
            </a:r>
            <a:endParaRPr sz="1500">
              <a:latin typeface="Times New Roman"/>
              <a:ea typeface="Times New Roman"/>
              <a:cs typeface="Times New Roman"/>
              <a:sym typeface="Times New Roman"/>
            </a:endParaRPr>
          </a:p>
          <a:p>
            <a:pPr marL="1828800" lvl="2" indent="-323850" rtl="0">
              <a:lnSpc>
                <a:spcPct val="115000"/>
              </a:lnSpc>
              <a:spcBef>
                <a:spcPts val="0"/>
              </a:spcBef>
              <a:spcAft>
                <a:spcPts val="0"/>
              </a:spcAft>
              <a:buSzPts val="1500"/>
              <a:buFont typeface="Times New Roman"/>
              <a:buChar char="■"/>
            </a:pPr>
            <a:r>
              <a:rPr lang="en" sz="1500">
                <a:latin typeface="Times New Roman"/>
                <a:ea typeface="Times New Roman"/>
                <a:cs typeface="Times New Roman"/>
                <a:sym typeface="Times New Roman"/>
              </a:rPr>
              <a:t>Intensified storm surges due to wetland loss</a:t>
            </a:r>
            <a:endParaRPr sz="1500">
              <a:latin typeface="Times New Roman"/>
              <a:ea typeface="Times New Roman"/>
              <a:cs typeface="Times New Roman"/>
              <a:sym typeface="Times New Roman"/>
            </a:endParaRPr>
          </a:p>
          <a:p>
            <a:pPr marL="1828800" lvl="2" indent="-323850" rtl="0">
              <a:lnSpc>
                <a:spcPct val="115000"/>
              </a:lnSpc>
              <a:spcBef>
                <a:spcPts val="0"/>
              </a:spcBef>
              <a:spcAft>
                <a:spcPts val="0"/>
              </a:spcAft>
              <a:buSzPts val="1500"/>
              <a:buFont typeface="Times New Roman"/>
              <a:buChar char="■"/>
            </a:pPr>
            <a:r>
              <a:rPr lang="en" sz="1500">
                <a:latin typeface="Times New Roman"/>
                <a:ea typeface="Times New Roman"/>
                <a:cs typeface="Times New Roman"/>
                <a:sym typeface="Times New Roman"/>
              </a:rPr>
              <a:t>Inundation by sea water inhibits nest &amp; juvenile success </a:t>
            </a:r>
            <a:endParaRPr sz="1500">
              <a:latin typeface="Times New Roman"/>
              <a:ea typeface="Times New Roman"/>
              <a:cs typeface="Times New Roman"/>
              <a:sym typeface="Times New Roman"/>
            </a:endParaRPr>
          </a:p>
          <a:p>
            <a:pPr marL="1371600" lvl="1" indent="-323850" rtl="0">
              <a:lnSpc>
                <a:spcPct val="115000"/>
              </a:lnSpc>
              <a:spcBef>
                <a:spcPts val="0"/>
              </a:spcBef>
              <a:spcAft>
                <a:spcPts val="0"/>
              </a:spcAft>
              <a:buSzPts val="1500"/>
              <a:buFont typeface="Times New Roman"/>
              <a:buChar char="○"/>
            </a:pPr>
            <a:r>
              <a:rPr lang="en" sz="1500">
                <a:latin typeface="Times New Roman"/>
                <a:ea typeface="Times New Roman"/>
                <a:cs typeface="Times New Roman"/>
                <a:sym typeface="Times New Roman"/>
              </a:rPr>
              <a:t>Fish density decrease due to intrusion of seawater leads to potential food source challenge for juveniles  </a:t>
            </a:r>
            <a:endParaRPr sz="1500">
              <a:latin typeface="Times New Roman"/>
              <a:ea typeface="Times New Roman"/>
              <a:cs typeface="Times New Roman"/>
              <a:sym typeface="Times New Roman"/>
            </a:endParaRPr>
          </a:p>
          <a:p>
            <a:pPr marL="1371600" lvl="1" indent="-323850" rtl="0">
              <a:lnSpc>
                <a:spcPct val="115000"/>
              </a:lnSpc>
              <a:spcBef>
                <a:spcPts val="0"/>
              </a:spcBef>
              <a:spcAft>
                <a:spcPts val="0"/>
              </a:spcAft>
              <a:buSzPts val="1500"/>
              <a:buFont typeface="Times New Roman"/>
              <a:buChar char="○"/>
            </a:pPr>
            <a:r>
              <a:rPr lang="en" sz="1500">
                <a:latin typeface="Times New Roman"/>
                <a:ea typeface="Times New Roman"/>
                <a:cs typeface="Times New Roman"/>
                <a:sym typeface="Times New Roman"/>
              </a:rPr>
              <a:t>Ability to migrate &amp; adapt dependent on accelerated population growth &amp; stability between 2020-2050</a:t>
            </a:r>
            <a:endParaRPr sz="1500">
              <a:latin typeface="Times New Roman"/>
              <a:ea typeface="Times New Roman"/>
              <a:cs typeface="Times New Roman"/>
              <a:sym typeface="Times New Roman"/>
            </a:endParaRPr>
          </a:p>
        </p:txBody>
      </p:sp>
      <p:pic>
        <p:nvPicPr>
          <p:cNvPr id="193" name="Shape 193"/>
          <p:cNvPicPr preferRelativeResize="0"/>
          <p:nvPr/>
        </p:nvPicPr>
        <p:blipFill>
          <a:blip r:embed="rId3">
            <a:alphaModFix/>
          </a:blip>
          <a:stretch>
            <a:fillRect/>
          </a:stretch>
        </p:blipFill>
        <p:spPr>
          <a:xfrm>
            <a:off x="8165075" y="2571750"/>
            <a:ext cx="237625" cy="265600"/>
          </a:xfrm>
          <a:prstGeom prst="rect">
            <a:avLst/>
          </a:prstGeom>
          <a:noFill/>
          <a:ln>
            <a:noFill/>
          </a:ln>
        </p:spPr>
      </p:pic>
      <p:pic>
        <p:nvPicPr>
          <p:cNvPr id="194" name="Shape 194"/>
          <p:cNvPicPr preferRelativeResize="0"/>
          <p:nvPr/>
        </p:nvPicPr>
        <p:blipFill>
          <a:blip r:embed="rId4">
            <a:alphaModFix/>
          </a:blip>
          <a:stretch>
            <a:fillRect/>
          </a:stretch>
        </p:blipFill>
        <p:spPr>
          <a:xfrm>
            <a:off x="5808600" y="3292125"/>
            <a:ext cx="3335400" cy="1463716"/>
          </a:xfrm>
          <a:prstGeom prst="rect">
            <a:avLst/>
          </a:prstGeom>
          <a:noFill/>
          <a:ln>
            <a:noFill/>
          </a:ln>
        </p:spPr>
      </p:pic>
      <p:pic>
        <p:nvPicPr>
          <p:cNvPr id="195" name="Shape 195"/>
          <p:cNvPicPr preferRelativeResize="0"/>
          <p:nvPr/>
        </p:nvPicPr>
        <p:blipFill>
          <a:blip r:embed="rId5">
            <a:alphaModFix/>
          </a:blip>
          <a:stretch>
            <a:fillRect/>
          </a:stretch>
        </p:blipFill>
        <p:spPr>
          <a:xfrm>
            <a:off x="6099125" y="1218200"/>
            <a:ext cx="3044875" cy="1900425"/>
          </a:xfrm>
          <a:prstGeom prst="rect">
            <a:avLst/>
          </a:prstGeom>
          <a:noFill/>
          <a:ln>
            <a:noFill/>
          </a:ln>
        </p:spPr>
      </p:pic>
      <p:pic>
        <p:nvPicPr>
          <p:cNvPr id="196" name="Shape 196"/>
          <p:cNvPicPr preferRelativeResize="0"/>
          <p:nvPr/>
        </p:nvPicPr>
        <p:blipFill>
          <a:blip r:embed="rId3">
            <a:alphaModFix/>
          </a:blip>
          <a:stretch>
            <a:fillRect/>
          </a:stretch>
        </p:blipFill>
        <p:spPr>
          <a:xfrm>
            <a:off x="8077200" y="2438950"/>
            <a:ext cx="237625" cy="265600"/>
          </a:xfrm>
          <a:prstGeom prst="rect">
            <a:avLst/>
          </a:prstGeom>
          <a:noFill/>
          <a:ln>
            <a:noFill/>
          </a:ln>
        </p:spPr>
      </p:pic>
      <p:sp>
        <p:nvSpPr>
          <p:cNvPr id="197" name="Shape 197"/>
          <p:cNvSpPr txBox="1"/>
          <p:nvPr/>
        </p:nvSpPr>
        <p:spPr>
          <a:xfrm>
            <a:off x="5750975" y="4830400"/>
            <a:ext cx="3335400" cy="265500"/>
          </a:xfrm>
          <a:prstGeom prst="rect">
            <a:avLst/>
          </a:prstGeom>
          <a:noFill/>
          <a:ln>
            <a:noFill/>
          </a:ln>
        </p:spPr>
        <p:txBody>
          <a:bodyPr spcFirstLastPara="1" wrap="square" lIns="91425" tIns="91425" rIns="91425" bIns="91425" anchor="t" anchorCtr="0">
            <a:noAutofit/>
          </a:bodyPr>
          <a:lstStyle/>
          <a:p>
            <a:pPr marL="0" lvl="0" indent="0" rtl="0">
              <a:spcBef>
                <a:spcPts val="0"/>
              </a:spcBef>
              <a:spcAft>
                <a:spcPts val="0"/>
              </a:spcAft>
              <a:buNone/>
            </a:pPr>
            <a:r>
              <a:rPr lang="en" sz="1000"/>
              <a:t>(Caldas et al., 2017)(earthtime.org)(Brandt et al., 2004)</a:t>
            </a:r>
            <a:endParaRPr sz="1000"/>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201"/>
        <p:cNvGrpSpPr/>
        <p:nvPr/>
      </p:nvGrpSpPr>
      <p:grpSpPr>
        <a:xfrm>
          <a:off x="0" y="0"/>
          <a:ext cx="0" cy="0"/>
          <a:chOff x="0" y="0"/>
          <a:chExt cx="0" cy="0"/>
        </a:xfrm>
      </p:grpSpPr>
      <p:sp>
        <p:nvSpPr>
          <p:cNvPr id="202" name="Shape 202"/>
          <p:cNvSpPr txBox="1">
            <a:spLocks noGrp="1"/>
          </p:cNvSpPr>
          <p:nvPr>
            <p:ph type="ctrTitle"/>
          </p:nvPr>
        </p:nvSpPr>
        <p:spPr>
          <a:xfrm>
            <a:off x="1076400" y="115725"/>
            <a:ext cx="7000800" cy="1045200"/>
          </a:xfrm>
          <a:prstGeom prst="rect">
            <a:avLst/>
          </a:prstGeom>
        </p:spPr>
        <p:txBody>
          <a:bodyPr spcFirstLastPara="1" wrap="square" lIns="91425" tIns="91425" rIns="91425" bIns="91425" anchor="b" anchorCtr="0">
            <a:noAutofit/>
          </a:bodyPr>
          <a:lstStyle/>
          <a:p>
            <a:pPr marL="0" lvl="0" indent="0" algn="ctr" rtl="0">
              <a:spcBef>
                <a:spcPts val="0"/>
              </a:spcBef>
              <a:spcAft>
                <a:spcPts val="0"/>
              </a:spcAft>
              <a:buNone/>
            </a:pPr>
            <a:r>
              <a:rPr lang="en" sz="3000">
                <a:solidFill>
                  <a:schemeClr val="accent5"/>
                </a:solidFill>
                <a:latin typeface="Times New Roman"/>
                <a:ea typeface="Times New Roman"/>
                <a:cs typeface="Times New Roman"/>
                <a:sym typeface="Times New Roman"/>
              </a:rPr>
              <a:t>Sea Level Rise Foresight &amp; Impacts on the Crocodile</a:t>
            </a:r>
            <a:endParaRPr sz="3000">
              <a:solidFill>
                <a:schemeClr val="accent5"/>
              </a:solidFill>
              <a:latin typeface="Times New Roman"/>
              <a:ea typeface="Times New Roman"/>
              <a:cs typeface="Times New Roman"/>
              <a:sym typeface="Times New Roman"/>
            </a:endParaRPr>
          </a:p>
        </p:txBody>
      </p:sp>
      <p:sp>
        <p:nvSpPr>
          <p:cNvPr id="203" name="Shape 203"/>
          <p:cNvSpPr txBox="1"/>
          <p:nvPr/>
        </p:nvSpPr>
        <p:spPr>
          <a:xfrm>
            <a:off x="-152400" y="803425"/>
            <a:ext cx="6379800" cy="4568700"/>
          </a:xfrm>
          <a:prstGeom prst="rect">
            <a:avLst/>
          </a:prstGeom>
          <a:noFill/>
          <a:ln>
            <a:noFill/>
          </a:ln>
        </p:spPr>
        <p:txBody>
          <a:bodyPr spcFirstLastPara="1" wrap="square" lIns="91425" tIns="91425" rIns="91425" bIns="91425" anchor="t" anchorCtr="0">
            <a:noAutofit/>
          </a:bodyPr>
          <a:lstStyle/>
          <a:p>
            <a:pPr marL="0" lvl="0" indent="0" rtl="0">
              <a:lnSpc>
                <a:spcPct val="115000"/>
              </a:lnSpc>
              <a:spcBef>
                <a:spcPts val="0"/>
              </a:spcBef>
              <a:spcAft>
                <a:spcPts val="0"/>
              </a:spcAft>
              <a:buNone/>
            </a:pPr>
            <a:endParaRPr/>
          </a:p>
          <a:p>
            <a:pPr marL="457200" lvl="0" indent="-323850" rtl="0">
              <a:lnSpc>
                <a:spcPct val="115000"/>
              </a:lnSpc>
              <a:spcBef>
                <a:spcPts val="0"/>
              </a:spcBef>
              <a:spcAft>
                <a:spcPts val="0"/>
              </a:spcAft>
              <a:buSzPts val="1500"/>
              <a:buFont typeface="Times New Roman"/>
              <a:buChar char="●"/>
            </a:pPr>
            <a:r>
              <a:rPr lang="en" sz="1500" b="1">
                <a:latin typeface="Times New Roman"/>
                <a:ea typeface="Times New Roman"/>
                <a:cs typeface="Times New Roman"/>
                <a:sym typeface="Times New Roman"/>
              </a:rPr>
              <a:t>Low Risk Scenario</a:t>
            </a:r>
            <a:endParaRPr sz="1500" b="1">
              <a:latin typeface="Times New Roman"/>
              <a:ea typeface="Times New Roman"/>
              <a:cs typeface="Times New Roman"/>
              <a:sym typeface="Times New Roman"/>
            </a:endParaRPr>
          </a:p>
          <a:p>
            <a:pPr marL="1371600" lvl="1" indent="-323850" rtl="0">
              <a:lnSpc>
                <a:spcPct val="115000"/>
              </a:lnSpc>
              <a:spcBef>
                <a:spcPts val="0"/>
              </a:spcBef>
              <a:spcAft>
                <a:spcPts val="0"/>
              </a:spcAft>
              <a:buSzPts val="1500"/>
              <a:buFont typeface="Times New Roman"/>
              <a:buChar char="○"/>
            </a:pPr>
            <a:r>
              <a:rPr lang="en" sz="1500">
                <a:latin typeface="Times New Roman"/>
                <a:ea typeface="Times New Roman"/>
                <a:cs typeface="Times New Roman"/>
                <a:sym typeface="Times New Roman"/>
              </a:rPr>
              <a:t>UCS determined sea level rise of 0.5 m by 2100</a:t>
            </a:r>
            <a:endParaRPr sz="1500">
              <a:latin typeface="Times New Roman"/>
              <a:ea typeface="Times New Roman"/>
              <a:cs typeface="Times New Roman"/>
              <a:sym typeface="Times New Roman"/>
            </a:endParaRPr>
          </a:p>
          <a:p>
            <a:pPr marL="1371600" lvl="1" indent="-323850" rtl="0">
              <a:lnSpc>
                <a:spcPct val="115000"/>
              </a:lnSpc>
              <a:spcBef>
                <a:spcPts val="0"/>
              </a:spcBef>
              <a:spcAft>
                <a:spcPts val="0"/>
              </a:spcAft>
              <a:buSzPts val="1500"/>
              <a:buFont typeface="Times New Roman"/>
              <a:buChar char="○"/>
            </a:pPr>
            <a:r>
              <a:rPr lang="en" sz="1500">
                <a:latin typeface="Times New Roman"/>
                <a:ea typeface="Times New Roman"/>
                <a:cs typeface="Times New Roman"/>
                <a:sym typeface="Times New Roman"/>
              </a:rPr>
              <a:t>Assumes rising CO2 emissions &amp;  minimal influence from   ice sheet loss</a:t>
            </a:r>
            <a:endParaRPr sz="1500">
              <a:latin typeface="Times New Roman"/>
              <a:ea typeface="Times New Roman"/>
              <a:cs typeface="Times New Roman"/>
              <a:sym typeface="Times New Roman"/>
            </a:endParaRPr>
          </a:p>
          <a:p>
            <a:pPr marL="1371600" lvl="1" indent="-323850" rtl="0">
              <a:lnSpc>
                <a:spcPct val="115000"/>
              </a:lnSpc>
              <a:spcBef>
                <a:spcPts val="0"/>
              </a:spcBef>
              <a:spcAft>
                <a:spcPts val="0"/>
              </a:spcAft>
              <a:buSzPts val="1500"/>
              <a:buFont typeface="Times New Roman"/>
              <a:buChar char="○"/>
            </a:pPr>
            <a:r>
              <a:rPr lang="en" sz="1500">
                <a:latin typeface="Times New Roman"/>
                <a:ea typeface="Times New Roman"/>
                <a:cs typeface="Times New Roman"/>
                <a:sym typeface="Times New Roman"/>
              </a:rPr>
              <a:t>Inundation of Southern Everglades Park,  40-50% of Everglades not inundated</a:t>
            </a:r>
            <a:endParaRPr sz="1500">
              <a:latin typeface="Times New Roman"/>
              <a:ea typeface="Times New Roman"/>
              <a:cs typeface="Times New Roman"/>
              <a:sym typeface="Times New Roman"/>
            </a:endParaRPr>
          </a:p>
          <a:p>
            <a:pPr marL="1371600" lvl="1" indent="-323850" rtl="0">
              <a:lnSpc>
                <a:spcPct val="115000"/>
              </a:lnSpc>
              <a:spcBef>
                <a:spcPts val="0"/>
              </a:spcBef>
              <a:spcAft>
                <a:spcPts val="0"/>
              </a:spcAft>
              <a:buSzPts val="1500"/>
              <a:buFont typeface="Times New Roman"/>
              <a:buChar char="○"/>
            </a:pPr>
            <a:r>
              <a:rPr lang="en" sz="1500">
                <a:latin typeface="Times New Roman"/>
                <a:ea typeface="Times New Roman"/>
                <a:cs typeface="Times New Roman"/>
                <a:sym typeface="Times New Roman"/>
              </a:rPr>
              <a:t>Crocodile habitat/nests at high risk: moderate rate of nest failure/year </a:t>
            </a:r>
            <a:endParaRPr sz="1500">
              <a:latin typeface="Times New Roman"/>
              <a:ea typeface="Times New Roman"/>
              <a:cs typeface="Times New Roman"/>
              <a:sym typeface="Times New Roman"/>
            </a:endParaRPr>
          </a:p>
          <a:p>
            <a:pPr marL="1828800" lvl="2" indent="-323850" rtl="0">
              <a:lnSpc>
                <a:spcPct val="115000"/>
              </a:lnSpc>
              <a:spcBef>
                <a:spcPts val="0"/>
              </a:spcBef>
              <a:spcAft>
                <a:spcPts val="0"/>
              </a:spcAft>
              <a:buSzPts val="1500"/>
              <a:buFont typeface="Times New Roman"/>
              <a:buChar char="■"/>
            </a:pPr>
            <a:r>
              <a:rPr lang="en" sz="1500">
                <a:latin typeface="Times New Roman"/>
                <a:ea typeface="Times New Roman"/>
                <a:cs typeface="Times New Roman"/>
                <a:sym typeface="Times New Roman"/>
              </a:rPr>
              <a:t>Near proximity to humans</a:t>
            </a:r>
            <a:endParaRPr sz="1500">
              <a:latin typeface="Times New Roman"/>
              <a:ea typeface="Times New Roman"/>
              <a:cs typeface="Times New Roman"/>
              <a:sym typeface="Times New Roman"/>
            </a:endParaRPr>
          </a:p>
          <a:p>
            <a:pPr marL="1828800" lvl="2" indent="-323850" rtl="0">
              <a:lnSpc>
                <a:spcPct val="115000"/>
              </a:lnSpc>
              <a:spcBef>
                <a:spcPts val="0"/>
              </a:spcBef>
              <a:spcAft>
                <a:spcPts val="0"/>
              </a:spcAft>
              <a:buSzPts val="1500"/>
              <a:buFont typeface="Times New Roman"/>
              <a:buChar char="■"/>
            </a:pPr>
            <a:r>
              <a:rPr lang="en" sz="1500">
                <a:latin typeface="Times New Roman"/>
                <a:ea typeface="Times New Roman"/>
                <a:cs typeface="Times New Roman"/>
                <a:sym typeface="Times New Roman"/>
              </a:rPr>
              <a:t>Intensified storm surges due to wetland loss</a:t>
            </a:r>
            <a:endParaRPr sz="1500">
              <a:latin typeface="Times New Roman"/>
              <a:ea typeface="Times New Roman"/>
              <a:cs typeface="Times New Roman"/>
              <a:sym typeface="Times New Roman"/>
            </a:endParaRPr>
          </a:p>
          <a:p>
            <a:pPr marL="1828800" lvl="2" indent="-323850" rtl="0">
              <a:lnSpc>
                <a:spcPct val="115000"/>
              </a:lnSpc>
              <a:spcBef>
                <a:spcPts val="0"/>
              </a:spcBef>
              <a:spcAft>
                <a:spcPts val="0"/>
              </a:spcAft>
              <a:buSzPts val="1500"/>
              <a:buFont typeface="Times New Roman"/>
              <a:buChar char="■"/>
            </a:pPr>
            <a:r>
              <a:rPr lang="en" sz="1500">
                <a:latin typeface="Times New Roman"/>
                <a:ea typeface="Times New Roman"/>
                <a:cs typeface="Times New Roman"/>
                <a:sym typeface="Times New Roman"/>
              </a:rPr>
              <a:t>Inundation by sea water inhibits nest &amp; juvenile success </a:t>
            </a:r>
            <a:endParaRPr sz="1500">
              <a:latin typeface="Times New Roman"/>
              <a:ea typeface="Times New Roman"/>
              <a:cs typeface="Times New Roman"/>
              <a:sym typeface="Times New Roman"/>
            </a:endParaRPr>
          </a:p>
          <a:p>
            <a:pPr marL="1371600" lvl="1" indent="-323850" rtl="0">
              <a:lnSpc>
                <a:spcPct val="115000"/>
              </a:lnSpc>
              <a:spcBef>
                <a:spcPts val="0"/>
              </a:spcBef>
              <a:spcAft>
                <a:spcPts val="0"/>
              </a:spcAft>
              <a:buSzPts val="1500"/>
              <a:buFont typeface="Times New Roman"/>
              <a:buChar char="○"/>
            </a:pPr>
            <a:r>
              <a:rPr lang="en" sz="1500">
                <a:latin typeface="Times New Roman"/>
                <a:ea typeface="Times New Roman"/>
                <a:cs typeface="Times New Roman"/>
                <a:sym typeface="Times New Roman"/>
              </a:rPr>
              <a:t>Fish density decrease due to intrusion of seawater leads to potential food source challenge for juveniles  </a:t>
            </a:r>
            <a:endParaRPr sz="1500">
              <a:latin typeface="Times New Roman"/>
              <a:ea typeface="Times New Roman"/>
              <a:cs typeface="Times New Roman"/>
              <a:sym typeface="Times New Roman"/>
            </a:endParaRPr>
          </a:p>
          <a:p>
            <a:pPr marL="1371600" lvl="1" indent="-323850" rtl="0">
              <a:lnSpc>
                <a:spcPct val="115000"/>
              </a:lnSpc>
              <a:spcBef>
                <a:spcPts val="0"/>
              </a:spcBef>
              <a:spcAft>
                <a:spcPts val="0"/>
              </a:spcAft>
              <a:buSzPts val="1500"/>
              <a:buFont typeface="Times New Roman"/>
              <a:buChar char="○"/>
            </a:pPr>
            <a:r>
              <a:rPr lang="en" sz="1500">
                <a:latin typeface="Times New Roman"/>
                <a:ea typeface="Times New Roman"/>
                <a:cs typeface="Times New Roman"/>
                <a:sym typeface="Times New Roman"/>
              </a:rPr>
              <a:t>Ability to migrate &amp; adapt dependent on accelerated population growth &amp; stability between 2020-2080</a:t>
            </a:r>
            <a:endParaRPr sz="1500">
              <a:latin typeface="Times New Roman"/>
              <a:ea typeface="Times New Roman"/>
              <a:cs typeface="Times New Roman"/>
              <a:sym typeface="Times New Roman"/>
            </a:endParaRPr>
          </a:p>
        </p:txBody>
      </p:sp>
      <p:pic>
        <p:nvPicPr>
          <p:cNvPr id="204" name="Shape 204"/>
          <p:cNvPicPr preferRelativeResize="0"/>
          <p:nvPr/>
        </p:nvPicPr>
        <p:blipFill>
          <a:blip r:embed="rId3">
            <a:alphaModFix/>
          </a:blip>
          <a:stretch>
            <a:fillRect/>
          </a:stretch>
        </p:blipFill>
        <p:spPr>
          <a:xfrm>
            <a:off x="8165075" y="2571750"/>
            <a:ext cx="237625" cy="265600"/>
          </a:xfrm>
          <a:prstGeom prst="rect">
            <a:avLst/>
          </a:prstGeom>
          <a:noFill/>
          <a:ln>
            <a:noFill/>
          </a:ln>
        </p:spPr>
      </p:pic>
      <p:pic>
        <p:nvPicPr>
          <p:cNvPr id="205" name="Shape 205"/>
          <p:cNvPicPr preferRelativeResize="0"/>
          <p:nvPr/>
        </p:nvPicPr>
        <p:blipFill>
          <a:blip r:embed="rId4">
            <a:alphaModFix/>
          </a:blip>
          <a:stretch>
            <a:fillRect/>
          </a:stretch>
        </p:blipFill>
        <p:spPr>
          <a:xfrm>
            <a:off x="5902200" y="1218206"/>
            <a:ext cx="3241800" cy="2023318"/>
          </a:xfrm>
          <a:prstGeom prst="rect">
            <a:avLst/>
          </a:prstGeom>
          <a:noFill/>
          <a:ln>
            <a:noFill/>
          </a:ln>
        </p:spPr>
      </p:pic>
      <p:pic>
        <p:nvPicPr>
          <p:cNvPr id="206" name="Shape 206"/>
          <p:cNvPicPr preferRelativeResize="0"/>
          <p:nvPr/>
        </p:nvPicPr>
        <p:blipFill>
          <a:blip r:embed="rId3">
            <a:alphaModFix/>
          </a:blip>
          <a:stretch>
            <a:fillRect/>
          </a:stretch>
        </p:blipFill>
        <p:spPr>
          <a:xfrm>
            <a:off x="8015150" y="2647850"/>
            <a:ext cx="237625" cy="265600"/>
          </a:xfrm>
          <a:prstGeom prst="rect">
            <a:avLst/>
          </a:prstGeom>
          <a:noFill/>
          <a:ln>
            <a:noFill/>
          </a:ln>
        </p:spPr>
      </p:pic>
      <p:pic>
        <p:nvPicPr>
          <p:cNvPr id="207" name="Shape 207"/>
          <p:cNvPicPr preferRelativeResize="0"/>
          <p:nvPr/>
        </p:nvPicPr>
        <p:blipFill>
          <a:blip r:embed="rId5">
            <a:alphaModFix/>
          </a:blip>
          <a:stretch>
            <a:fillRect/>
          </a:stretch>
        </p:blipFill>
        <p:spPr>
          <a:xfrm rot="10800000" flipH="1">
            <a:off x="7623025" y="2545488"/>
            <a:ext cx="726525" cy="52525"/>
          </a:xfrm>
          <a:prstGeom prst="rect">
            <a:avLst/>
          </a:prstGeom>
          <a:noFill/>
          <a:ln>
            <a:noFill/>
          </a:ln>
        </p:spPr>
      </p:pic>
      <p:pic>
        <p:nvPicPr>
          <p:cNvPr id="208" name="Shape 208"/>
          <p:cNvPicPr preferRelativeResize="0"/>
          <p:nvPr/>
        </p:nvPicPr>
        <p:blipFill>
          <a:blip r:embed="rId6">
            <a:alphaModFix/>
          </a:blip>
          <a:stretch>
            <a:fillRect/>
          </a:stretch>
        </p:blipFill>
        <p:spPr>
          <a:xfrm>
            <a:off x="6186356" y="3165324"/>
            <a:ext cx="2787718" cy="1770950"/>
          </a:xfrm>
          <a:prstGeom prst="rect">
            <a:avLst/>
          </a:prstGeom>
          <a:noFill/>
          <a:ln>
            <a:noFill/>
          </a:ln>
        </p:spPr>
      </p:pic>
      <p:sp>
        <p:nvSpPr>
          <p:cNvPr id="209" name="Shape 209"/>
          <p:cNvSpPr txBox="1"/>
          <p:nvPr/>
        </p:nvSpPr>
        <p:spPr>
          <a:xfrm>
            <a:off x="5740700" y="4878000"/>
            <a:ext cx="3335400" cy="265500"/>
          </a:xfrm>
          <a:prstGeom prst="rect">
            <a:avLst/>
          </a:prstGeom>
          <a:noFill/>
          <a:ln>
            <a:noFill/>
          </a:ln>
        </p:spPr>
        <p:txBody>
          <a:bodyPr spcFirstLastPara="1" wrap="square" lIns="91425" tIns="91425" rIns="91425" bIns="91425" anchor="t" anchorCtr="0">
            <a:noAutofit/>
          </a:bodyPr>
          <a:lstStyle/>
          <a:p>
            <a:pPr marL="0" lvl="0" indent="0" rtl="0">
              <a:spcBef>
                <a:spcPts val="0"/>
              </a:spcBef>
              <a:spcAft>
                <a:spcPts val="0"/>
              </a:spcAft>
              <a:buNone/>
            </a:pPr>
            <a:r>
              <a:rPr lang="en" sz="1000"/>
              <a:t>(Caldas et al., 2017)(earthtime.org)(Brandt et al., 2004)</a:t>
            </a:r>
            <a:endParaRPr sz="1000"/>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Shape 213"/>
        <p:cNvGrpSpPr/>
        <p:nvPr/>
      </p:nvGrpSpPr>
      <p:grpSpPr>
        <a:xfrm>
          <a:off x="0" y="0"/>
          <a:ext cx="0" cy="0"/>
          <a:chOff x="0" y="0"/>
          <a:chExt cx="0" cy="0"/>
        </a:xfrm>
      </p:grpSpPr>
      <p:sp>
        <p:nvSpPr>
          <p:cNvPr id="214" name="Shape 214"/>
          <p:cNvSpPr txBox="1">
            <a:spLocks noGrp="1"/>
          </p:cNvSpPr>
          <p:nvPr>
            <p:ph type="ctrTitle"/>
          </p:nvPr>
        </p:nvSpPr>
        <p:spPr>
          <a:xfrm>
            <a:off x="624200" y="0"/>
            <a:ext cx="7452900" cy="1102200"/>
          </a:xfrm>
          <a:prstGeom prst="rect">
            <a:avLst/>
          </a:prstGeom>
        </p:spPr>
        <p:txBody>
          <a:bodyPr spcFirstLastPara="1" wrap="square" lIns="91425" tIns="91425" rIns="91425" bIns="91425" anchor="b" anchorCtr="0">
            <a:noAutofit/>
          </a:bodyPr>
          <a:lstStyle/>
          <a:p>
            <a:pPr marL="0" lvl="0" indent="0" algn="ctr">
              <a:spcBef>
                <a:spcPts val="0"/>
              </a:spcBef>
              <a:spcAft>
                <a:spcPts val="0"/>
              </a:spcAft>
              <a:buNone/>
            </a:pPr>
            <a:r>
              <a:rPr lang="en" sz="3000">
                <a:solidFill>
                  <a:schemeClr val="accent5"/>
                </a:solidFill>
                <a:latin typeface="Times New Roman"/>
                <a:ea typeface="Times New Roman"/>
                <a:cs typeface="Times New Roman"/>
                <a:sym typeface="Times New Roman"/>
              </a:rPr>
              <a:t>High Risk Scenario for the Future of Humans and the Everglades</a:t>
            </a:r>
            <a:endParaRPr sz="3000">
              <a:solidFill>
                <a:schemeClr val="accent5"/>
              </a:solidFill>
              <a:latin typeface="Times New Roman"/>
              <a:ea typeface="Times New Roman"/>
              <a:cs typeface="Times New Roman"/>
              <a:sym typeface="Times New Roman"/>
            </a:endParaRPr>
          </a:p>
        </p:txBody>
      </p:sp>
      <p:sp>
        <p:nvSpPr>
          <p:cNvPr id="215" name="Shape 215"/>
          <p:cNvSpPr txBox="1"/>
          <p:nvPr/>
        </p:nvSpPr>
        <p:spPr>
          <a:xfrm>
            <a:off x="59250" y="1610625"/>
            <a:ext cx="6672300" cy="3532800"/>
          </a:xfrm>
          <a:prstGeom prst="rect">
            <a:avLst/>
          </a:prstGeom>
          <a:noFill/>
          <a:ln>
            <a:noFill/>
          </a:ln>
        </p:spPr>
        <p:txBody>
          <a:bodyPr spcFirstLastPara="1" wrap="square" lIns="91425" tIns="91425" rIns="91425" bIns="91425" anchor="ctr" anchorCtr="0">
            <a:noAutofit/>
          </a:bodyPr>
          <a:lstStyle/>
          <a:p>
            <a:pPr marL="0" lvl="0" indent="0" rtl="0">
              <a:lnSpc>
                <a:spcPct val="115000"/>
              </a:lnSpc>
              <a:spcBef>
                <a:spcPts val="0"/>
              </a:spcBef>
              <a:spcAft>
                <a:spcPts val="0"/>
              </a:spcAft>
              <a:buNone/>
            </a:pPr>
            <a:r>
              <a:rPr lang="en" sz="2000" b="1">
                <a:latin typeface="Times New Roman"/>
                <a:ea typeface="Times New Roman"/>
                <a:cs typeface="Times New Roman"/>
                <a:sym typeface="Times New Roman"/>
              </a:rPr>
              <a:t>Population 2017</a:t>
            </a:r>
            <a:r>
              <a:rPr lang="en" sz="2000">
                <a:latin typeface="Times New Roman"/>
                <a:ea typeface="Times New Roman"/>
                <a:cs typeface="Times New Roman"/>
                <a:sym typeface="Times New Roman"/>
              </a:rPr>
              <a:t>:</a:t>
            </a:r>
            <a:r>
              <a:rPr lang="en" sz="1700">
                <a:latin typeface="Times New Roman"/>
                <a:ea typeface="Times New Roman"/>
                <a:cs typeface="Times New Roman"/>
                <a:sym typeface="Times New Roman"/>
              </a:rPr>
              <a:t>  20.98 million (Census Bureau, 2017)</a:t>
            </a:r>
            <a:endParaRPr sz="1700">
              <a:latin typeface="Times New Roman"/>
              <a:ea typeface="Times New Roman"/>
              <a:cs typeface="Times New Roman"/>
              <a:sym typeface="Times New Roman"/>
            </a:endParaRPr>
          </a:p>
          <a:p>
            <a:pPr marL="1371600" lvl="0" indent="-336550" rtl="0">
              <a:lnSpc>
                <a:spcPct val="115000"/>
              </a:lnSpc>
              <a:spcBef>
                <a:spcPts val="0"/>
              </a:spcBef>
              <a:spcAft>
                <a:spcPts val="0"/>
              </a:spcAft>
              <a:buSzPts val="1700"/>
              <a:buFont typeface="Times New Roman"/>
              <a:buChar char="●"/>
            </a:pPr>
            <a:r>
              <a:rPr lang="en" sz="1700">
                <a:latin typeface="Times New Roman"/>
                <a:ea typeface="Times New Roman"/>
                <a:cs typeface="Times New Roman"/>
                <a:sym typeface="Times New Roman"/>
              </a:rPr>
              <a:t>Population could reach 36 million by 2060 (UCF, 2007)</a:t>
            </a:r>
            <a:endParaRPr sz="1700">
              <a:latin typeface="Times New Roman"/>
              <a:ea typeface="Times New Roman"/>
              <a:cs typeface="Times New Roman"/>
              <a:sym typeface="Times New Roman"/>
            </a:endParaRPr>
          </a:p>
          <a:p>
            <a:pPr marL="0" lvl="0" indent="0" rtl="0">
              <a:lnSpc>
                <a:spcPct val="115000"/>
              </a:lnSpc>
              <a:spcBef>
                <a:spcPts val="0"/>
              </a:spcBef>
              <a:spcAft>
                <a:spcPts val="0"/>
              </a:spcAft>
              <a:buNone/>
            </a:pPr>
            <a:r>
              <a:rPr lang="en" sz="2000" b="1">
                <a:latin typeface="Times New Roman"/>
                <a:ea typeface="Times New Roman"/>
                <a:cs typeface="Times New Roman"/>
                <a:sym typeface="Times New Roman"/>
              </a:rPr>
              <a:t>Under the Scenario SLR 2.1 m</a:t>
            </a:r>
            <a:endParaRPr sz="2000" b="1">
              <a:latin typeface="Times New Roman"/>
              <a:ea typeface="Times New Roman"/>
              <a:cs typeface="Times New Roman"/>
              <a:sym typeface="Times New Roman"/>
            </a:endParaRPr>
          </a:p>
          <a:p>
            <a:pPr marL="457200" lvl="0" indent="-336550" rtl="0">
              <a:lnSpc>
                <a:spcPct val="115000"/>
              </a:lnSpc>
              <a:spcBef>
                <a:spcPts val="0"/>
              </a:spcBef>
              <a:spcAft>
                <a:spcPts val="0"/>
              </a:spcAft>
              <a:buSzPts val="1700"/>
              <a:buFont typeface="Times New Roman"/>
              <a:buChar char="●"/>
            </a:pPr>
            <a:r>
              <a:rPr lang="en" sz="1700">
                <a:latin typeface="Times New Roman"/>
                <a:ea typeface="Times New Roman"/>
                <a:cs typeface="Times New Roman"/>
                <a:sym typeface="Times New Roman"/>
              </a:rPr>
              <a:t>FL Keys, Naples, E.N.P-Inundated, Miami-New keys (EarthTime.org, 2018)</a:t>
            </a:r>
            <a:endParaRPr sz="1700">
              <a:latin typeface="Times New Roman"/>
              <a:ea typeface="Times New Roman"/>
              <a:cs typeface="Times New Roman"/>
              <a:sym typeface="Times New Roman"/>
            </a:endParaRPr>
          </a:p>
          <a:p>
            <a:pPr marL="457200" lvl="0" indent="-336550" rtl="0">
              <a:lnSpc>
                <a:spcPct val="115000"/>
              </a:lnSpc>
              <a:spcBef>
                <a:spcPts val="0"/>
              </a:spcBef>
              <a:spcAft>
                <a:spcPts val="0"/>
              </a:spcAft>
              <a:buSzPts val="1700"/>
              <a:buFont typeface="Times New Roman"/>
              <a:buChar char="●"/>
            </a:pPr>
            <a:r>
              <a:rPr lang="en" sz="1700">
                <a:latin typeface="Times New Roman"/>
                <a:ea typeface="Times New Roman"/>
                <a:cs typeface="Times New Roman"/>
                <a:sym typeface="Times New Roman"/>
              </a:rPr>
              <a:t>Massive migrations to Central FL around Lake Okeechobee</a:t>
            </a:r>
            <a:endParaRPr sz="1700">
              <a:latin typeface="Times New Roman"/>
              <a:ea typeface="Times New Roman"/>
              <a:cs typeface="Times New Roman"/>
              <a:sym typeface="Times New Roman"/>
            </a:endParaRPr>
          </a:p>
          <a:p>
            <a:pPr marL="457200" lvl="0" indent="-336550" rtl="0">
              <a:lnSpc>
                <a:spcPct val="115000"/>
              </a:lnSpc>
              <a:spcBef>
                <a:spcPts val="0"/>
              </a:spcBef>
              <a:spcAft>
                <a:spcPts val="0"/>
              </a:spcAft>
              <a:buSzPts val="1700"/>
              <a:buFont typeface="Times New Roman"/>
              <a:buChar char="●"/>
            </a:pPr>
            <a:r>
              <a:rPr lang="en" sz="1700">
                <a:latin typeface="Times New Roman"/>
                <a:ea typeface="Times New Roman"/>
                <a:cs typeface="Times New Roman"/>
                <a:sym typeface="Times New Roman"/>
              </a:rPr>
              <a:t>Rapid development leads to high Eutrophication</a:t>
            </a:r>
            <a:endParaRPr sz="1700">
              <a:latin typeface="Times New Roman"/>
              <a:ea typeface="Times New Roman"/>
              <a:cs typeface="Times New Roman"/>
              <a:sym typeface="Times New Roman"/>
            </a:endParaRPr>
          </a:p>
          <a:p>
            <a:pPr marL="457200" lvl="0" indent="-336550" rtl="0">
              <a:lnSpc>
                <a:spcPct val="115000"/>
              </a:lnSpc>
              <a:spcBef>
                <a:spcPts val="0"/>
              </a:spcBef>
              <a:spcAft>
                <a:spcPts val="0"/>
              </a:spcAft>
              <a:buSzPts val="1700"/>
              <a:buFont typeface="Times New Roman"/>
              <a:buChar char="●"/>
            </a:pPr>
            <a:r>
              <a:rPr lang="en" sz="1700">
                <a:latin typeface="Times New Roman"/>
                <a:ea typeface="Times New Roman"/>
                <a:cs typeface="Times New Roman"/>
                <a:sym typeface="Times New Roman"/>
              </a:rPr>
              <a:t>Little space and fresh water left for American crocodile</a:t>
            </a:r>
            <a:endParaRPr sz="1700">
              <a:latin typeface="Times New Roman"/>
              <a:ea typeface="Times New Roman"/>
              <a:cs typeface="Times New Roman"/>
              <a:sym typeface="Times New Roman"/>
            </a:endParaRPr>
          </a:p>
          <a:p>
            <a:pPr marL="457200" lvl="0" indent="-336550" rtl="0">
              <a:lnSpc>
                <a:spcPct val="115000"/>
              </a:lnSpc>
              <a:spcBef>
                <a:spcPts val="0"/>
              </a:spcBef>
              <a:spcAft>
                <a:spcPts val="0"/>
              </a:spcAft>
              <a:buSzPts val="1700"/>
              <a:buFont typeface="Times New Roman"/>
              <a:buChar char="●"/>
            </a:pPr>
            <a:r>
              <a:rPr lang="en" sz="1700">
                <a:latin typeface="Times New Roman"/>
                <a:ea typeface="Times New Roman"/>
                <a:cs typeface="Times New Roman"/>
                <a:sym typeface="Times New Roman"/>
              </a:rPr>
              <a:t>Human loss: Protection, Physiological, Economic </a:t>
            </a:r>
            <a:endParaRPr sz="1700">
              <a:latin typeface="Times New Roman"/>
              <a:ea typeface="Times New Roman"/>
              <a:cs typeface="Times New Roman"/>
              <a:sym typeface="Times New Roman"/>
            </a:endParaRPr>
          </a:p>
          <a:p>
            <a:pPr marL="0" lvl="0" indent="0" rtl="0">
              <a:lnSpc>
                <a:spcPct val="115000"/>
              </a:lnSpc>
              <a:spcBef>
                <a:spcPts val="0"/>
              </a:spcBef>
              <a:spcAft>
                <a:spcPts val="0"/>
              </a:spcAft>
              <a:buNone/>
            </a:pPr>
            <a:r>
              <a:rPr lang="en" sz="1700">
                <a:latin typeface="Times New Roman"/>
                <a:ea typeface="Times New Roman"/>
                <a:cs typeface="Times New Roman"/>
                <a:sym typeface="Times New Roman"/>
              </a:rPr>
              <a:t>What if…</a:t>
            </a:r>
            <a:endParaRPr sz="1700">
              <a:latin typeface="Times New Roman"/>
              <a:ea typeface="Times New Roman"/>
              <a:cs typeface="Times New Roman"/>
              <a:sym typeface="Times New Roman"/>
            </a:endParaRPr>
          </a:p>
          <a:p>
            <a:pPr marL="0" lvl="0" indent="0" rtl="0">
              <a:lnSpc>
                <a:spcPct val="115000"/>
              </a:lnSpc>
              <a:spcBef>
                <a:spcPts val="0"/>
              </a:spcBef>
              <a:spcAft>
                <a:spcPts val="0"/>
              </a:spcAft>
              <a:buNone/>
            </a:pPr>
            <a:r>
              <a:rPr lang="en" sz="1700">
                <a:latin typeface="Times New Roman"/>
                <a:ea typeface="Times New Roman"/>
                <a:cs typeface="Times New Roman"/>
                <a:sym typeface="Times New Roman"/>
              </a:rPr>
              <a:t>Estimates do not consider mass migrations from Neighboring Countries</a:t>
            </a:r>
            <a:endParaRPr sz="1700">
              <a:latin typeface="Times New Roman"/>
              <a:ea typeface="Times New Roman"/>
              <a:cs typeface="Times New Roman"/>
              <a:sym typeface="Times New Roman"/>
            </a:endParaRPr>
          </a:p>
          <a:p>
            <a:pPr marL="0" lvl="0" indent="0" rtl="0">
              <a:lnSpc>
                <a:spcPct val="115000"/>
              </a:lnSpc>
              <a:spcBef>
                <a:spcPts val="0"/>
              </a:spcBef>
              <a:spcAft>
                <a:spcPts val="0"/>
              </a:spcAft>
              <a:buNone/>
            </a:pPr>
            <a:r>
              <a:rPr lang="en" sz="1700">
                <a:latin typeface="Times New Roman"/>
                <a:ea typeface="Times New Roman"/>
                <a:cs typeface="Times New Roman"/>
                <a:sym typeface="Times New Roman"/>
              </a:rPr>
              <a:t>IPCC predicts developing countries are experiencing the harshest effects of Climate change</a:t>
            </a:r>
            <a:endParaRPr sz="1700">
              <a:latin typeface="Times New Roman"/>
              <a:ea typeface="Times New Roman"/>
              <a:cs typeface="Times New Roman"/>
              <a:sym typeface="Times New Roman"/>
            </a:endParaRPr>
          </a:p>
          <a:p>
            <a:pPr marL="0" lvl="0" indent="0" rtl="0">
              <a:lnSpc>
                <a:spcPct val="115000"/>
              </a:lnSpc>
              <a:spcBef>
                <a:spcPts val="0"/>
              </a:spcBef>
              <a:spcAft>
                <a:spcPts val="0"/>
              </a:spcAft>
              <a:buNone/>
            </a:pPr>
            <a:endParaRPr/>
          </a:p>
          <a:p>
            <a:pPr marL="0" lvl="0" indent="457200" rtl="0">
              <a:lnSpc>
                <a:spcPct val="115000"/>
              </a:lnSpc>
              <a:spcBef>
                <a:spcPts val="0"/>
              </a:spcBef>
              <a:spcAft>
                <a:spcPts val="0"/>
              </a:spcAft>
              <a:buNone/>
            </a:pPr>
            <a:endParaRPr sz="1800"/>
          </a:p>
        </p:txBody>
      </p:sp>
      <p:pic>
        <p:nvPicPr>
          <p:cNvPr id="216" name="Shape 216"/>
          <p:cNvPicPr preferRelativeResize="0"/>
          <p:nvPr/>
        </p:nvPicPr>
        <p:blipFill>
          <a:blip r:embed="rId3">
            <a:alphaModFix/>
          </a:blip>
          <a:stretch>
            <a:fillRect/>
          </a:stretch>
        </p:blipFill>
        <p:spPr>
          <a:xfrm>
            <a:off x="6506400" y="1048800"/>
            <a:ext cx="2470125" cy="3532901"/>
          </a:xfrm>
          <a:prstGeom prst="rect">
            <a:avLst/>
          </a:prstGeom>
          <a:noFill/>
          <a:ln>
            <a:noFill/>
          </a:ln>
        </p:spPr>
      </p:pic>
      <p:sp>
        <p:nvSpPr>
          <p:cNvPr id="217" name="Shape 217"/>
          <p:cNvSpPr txBox="1"/>
          <p:nvPr/>
        </p:nvSpPr>
        <p:spPr>
          <a:xfrm>
            <a:off x="6866313" y="4581700"/>
            <a:ext cx="1935300" cy="274500"/>
          </a:xfrm>
          <a:prstGeom prst="rect">
            <a:avLst/>
          </a:prstGeom>
          <a:noFill/>
          <a:ln>
            <a:noFill/>
          </a:ln>
        </p:spPr>
        <p:txBody>
          <a:bodyPr spcFirstLastPara="1" wrap="square" lIns="91425" tIns="91425" rIns="91425" bIns="91425" anchor="t" anchorCtr="0">
            <a:noAutofit/>
          </a:bodyPr>
          <a:lstStyle/>
          <a:p>
            <a:pPr marL="0" lvl="0" indent="0" algn="ctr">
              <a:spcBef>
                <a:spcPts val="0"/>
              </a:spcBef>
              <a:spcAft>
                <a:spcPts val="0"/>
              </a:spcAft>
              <a:buNone/>
            </a:pPr>
            <a:r>
              <a:rPr lang="en"/>
              <a:t>(UCF, 2007)</a:t>
            </a:r>
            <a:endParaRPr/>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Shape 221"/>
        <p:cNvGrpSpPr/>
        <p:nvPr/>
      </p:nvGrpSpPr>
      <p:grpSpPr>
        <a:xfrm>
          <a:off x="0" y="0"/>
          <a:ext cx="0" cy="0"/>
          <a:chOff x="0" y="0"/>
          <a:chExt cx="0" cy="0"/>
        </a:xfrm>
      </p:grpSpPr>
      <p:sp>
        <p:nvSpPr>
          <p:cNvPr id="222" name="Shape 222"/>
          <p:cNvSpPr txBox="1">
            <a:spLocks noGrp="1"/>
          </p:cNvSpPr>
          <p:nvPr>
            <p:ph type="ctrTitle"/>
          </p:nvPr>
        </p:nvSpPr>
        <p:spPr>
          <a:xfrm>
            <a:off x="240000" y="84700"/>
            <a:ext cx="8664000" cy="1095300"/>
          </a:xfrm>
          <a:prstGeom prst="rect">
            <a:avLst/>
          </a:prstGeom>
        </p:spPr>
        <p:txBody>
          <a:bodyPr spcFirstLastPara="1" wrap="square" lIns="91425" tIns="91425" rIns="91425" bIns="91425" anchor="b" anchorCtr="0">
            <a:noAutofit/>
          </a:bodyPr>
          <a:lstStyle/>
          <a:p>
            <a:pPr marL="0" lvl="0" indent="0" algn="ctr">
              <a:spcBef>
                <a:spcPts val="0"/>
              </a:spcBef>
              <a:spcAft>
                <a:spcPts val="0"/>
              </a:spcAft>
              <a:buNone/>
            </a:pPr>
            <a:r>
              <a:rPr lang="en" sz="3000">
                <a:solidFill>
                  <a:schemeClr val="accent5"/>
                </a:solidFill>
                <a:latin typeface="Times New Roman"/>
                <a:ea typeface="Times New Roman"/>
                <a:cs typeface="Times New Roman"/>
                <a:sym typeface="Times New Roman"/>
              </a:rPr>
              <a:t>Intermediate Risk Scenario for the Future of Humans and the Everglades</a:t>
            </a:r>
            <a:endParaRPr sz="3000">
              <a:solidFill>
                <a:schemeClr val="accent5"/>
              </a:solidFill>
              <a:latin typeface="Times New Roman"/>
              <a:ea typeface="Times New Roman"/>
              <a:cs typeface="Times New Roman"/>
              <a:sym typeface="Times New Roman"/>
            </a:endParaRPr>
          </a:p>
        </p:txBody>
      </p:sp>
      <p:sp>
        <p:nvSpPr>
          <p:cNvPr id="223" name="Shape 223"/>
          <p:cNvSpPr txBox="1"/>
          <p:nvPr/>
        </p:nvSpPr>
        <p:spPr>
          <a:xfrm>
            <a:off x="0" y="1090325"/>
            <a:ext cx="5179800" cy="4053300"/>
          </a:xfrm>
          <a:prstGeom prst="rect">
            <a:avLst/>
          </a:prstGeom>
          <a:noFill/>
          <a:ln>
            <a:noFill/>
          </a:ln>
        </p:spPr>
        <p:txBody>
          <a:bodyPr spcFirstLastPara="1" wrap="square" lIns="91425" tIns="91425" rIns="91425" bIns="91425" anchor="t" anchorCtr="0">
            <a:noAutofit/>
          </a:bodyPr>
          <a:lstStyle/>
          <a:p>
            <a:pPr marL="0" lvl="0" indent="0">
              <a:spcBef>
                <a:spcPts val="0"/>
              </a:spcBef>
              <a:spcAft>
                <a:spcPts val="0"/>
              </a:spcAft>
              <a:buNone/>
            </a:pPr>
            <a:r>
              <a:rPr lang="en" sz="2000" b="1">
                <a:latin typeface="Times New Roman"/>
                <a:ea typeface="Times New Roman"/>
                <a:cs typeface="Times New Roman"/>
                <a:sym typeface="Times New Roman"/>
              </a:rPr>
              <a:t>Still using the same estimates for population growth</a:t>
            </a:r>
            <a:endParaRPr sz="2000" b="1">
              <a:latin typeface="Times New Roman"/>
              <a:ea typeface="Times New Roman"/>
              <a:cs typeface="Times New Roman"/>
              <a:sym typeface="Times New Roman"/>
            </a:endParaRPr>
          </a:p>
          <a:p>
            <a:pPr marL="0" lvl="0" indent="0">
              <a:spcBef>
                <a:spcPts val="0"/>
              </a:spcBef>
              <a:spcAft>
                <a:spcPts val="0"/>
              </a:spcAft>
              <a:buNone/>
            </a:pPr>
            <a:r>
              <a:rPr lang="en" sz="2000" b="1">
                <a:latin typeface="Times New Roman"/>
                <a:ea typeface="Times New Roman"/>
                <a:cs typeface="Times New Roman"/>
                <a:sym typeface="Times New Roman"/>
              </a:rPr>
              <a:t> </a:t>
            </a:r>
            <a:endParaRPr sz="2000" b="1">
              <a:latin typeface="Times New Roman"/>
              <a:ea typeface="Times New Roman"/>
              <a:cs typeface="Times New Roman"/>
              <a:sym typeface="Times New Roman"/>
            </a:endParaRPr>
          </a:p>
          <a:p>
            <a:pPr marL="0" lvl="0" indent="0">
              <a:spcBef>
                <a:spcPts val="0"/>
              </a:spcBef>
              <a:spcAft>
                <a:spcPts val="0"/>
              </a:spcAft>
              <a:buNone/>
            </a:pPr>
            <a:r>
              <a:rPr lang="en" sz="2000" b="1">
                <a:latin typeface="Times New Roman"/>
                <a:ea typeface="Times New Roman"/>
                <a:cs typeface="Times New Roman"/>
                <a:sym typeface="Times New Roman"/>
              </a:rPr>
              <a:t>Under the senario SLR 1.2 m</a:t>
            </a:r>
            <a:endParaRPr sz="2000" b="1">
              <a:latin typeface="Times New Roman"/>
              <a:ea typeface="Times New Roman"/>
              <a:cs typeface="Times New Roman"/>
              <a:sym typeface="Times New Roman"/>
            </a:endParaRPr>
          </a:p>
          <a:p>
            <a:pPr marL="457200" lvl="0" indent="-342900">
              <a:lnSpc>
                <a:spcPct val="115000"/>
              </a:lnSpc>
              <a:spcBef>
                <a:spcPts val="0"/>
              </a:spcBef>
              <a:spcAft>
                <a:spcPts val="0"/>
              </a:spcAft>
              <a:buSzPts val="1800"/>
              <a:buFont typeface="Times New Roman"/>
              <a:buChar char="●"/>
            </a:pPr>
            <a:r>
              <a:rPr lang="en" sz="1800">
                <a:latin typeface="Times New Roman"/>
                <a:ea typeface="Times New Roman"/>
                <a:cs typeface="Times New Roman"/>
                <a:sym typeface="Times New Roman"/>
              </a:rPr>
              <a:t>FL Keys, and about 75% of E.N.P. -induated, significant impacts for Miami (EarthTime.org)</a:t>
            </a:r>
            <a:endParaRPr sz="1800">
              <a:latin typeface="Times New Roman"/>
              <a:ea typeface="Times New Roman"/>
              <a:cs typeface="Times New Roman"/>
              <a:sym typeface="Times New Roman"/>
            </a:endParaRPr>
          </a:p>
          <a:p>
            <a:pPr marL="457200" lvl="0" indent="-342900">
              <a:lnSpc>
                <a:spcPct val="150000"/>
              </a:lnSpc>
              <a:spcBef>
                <a:spcPts val="0"/>
              </a:spcBef>
              <a:spcAft>
                <a:spcPts val="0"/>
              </a:spcAft>
              <a:buSzPts val="1800"/>
              <a:buFont typeface="Times New Roman"/>
              <a:buChar char="●"/>
            </a:pPr>
            <a:r>
              <a:rPr lang="en" sz="1800">
                <a:latin typeface="Times New Roman"/>
                <a:ea typeface="Times New Roman"/>
                <a:cs typeface="Times New Roman"/>
                <a:sym typeface="Times New Roman"/>
              </a:rPr>
              <a:t>Less population per square mile for migration</a:t>
            </a:r>
            <a:endParaRPr sz="1800">
              <a:latin typeface="Times New Roman"/>
              <a:ea typeface="Times New Roman"/>
              <a:cs typeface="Times New Roman"/>
              <a:sym typeface="Times New Roman"/>
            </a:endParaRPr>
          </a:p>
          <a:p>
            <a:pPr marL="457200" lvl="0" indent="-342900">
              <a:lnSpc>
                <a:spcPct val="150000"/>
              </a:lnSpc>
              <a:spcBef>
                <a:spcPts val="0"/>
              </a:spcBef>
              <a:spcAft>
                <a:spcPts val="0"/>
              </a:spcAft>
              <a:buSzPts val="1800"/>
              <a:buFont typeface="Times New Roman"/>
              <a:buChar char="●"/>
            </a:pPr>
            <a:r>
              <a:rPr lang="en" sz="1800">
                <a:latin typeface="Times New Roman"/>
                <a:ea typeface="Times New Roman"/>
                <a:cs typeface="Times New Roman"/>
                <a:sym typeface="Times New Roman"/>
              </a:rPr>
              <a:t>Tighter policies/better utilization of space</a:t>
            </a:r>
            <a:endParaRPr sz="1800">
              <a:latin typeface="Times New Roman"/>
              <a:ea typeface="Times New Roman"/>
              <a:cs typeface="Times New Roman"/>
              <a:sym typeface="Times New Roman"/>
            </a:endParaRPr>
          </a:p>
          <a:p>
            <a:pPr marL="457200" lvl="0" indent="-342900">
              <a:lnSpc>
                <a:spcPct val="150000"/>
              </a:lnSpc>
              <a:spcBef>
                <a:spcPts val="0"/>
              </a:spcBef>
              <a:spcAft>
                <a:spcPts val="0"/>
              </a:spcAft>
              <a:buSzPts val="1800"/>
              <a:buFont typeface="Times New Roman"/>
              <a:buChar char="●"/>
            </a:pPr>
            <a:r>
              <a:rPr lang="en" sz="1800">
                <a:latin typeface="Times New Roman"/>
                <a:ea typeface="Times New Roman"/>
                <a:cs typeface="Times New Roman"/>
                <a:sym typeface="Times New Roman"/>
              </a:rPr>
              <a:t>Progress toward historic flow</a:t>
            </a:r>
            <a:endParaRPr sz="1800">
              <a:latin typeface="Times New Roman"/>
              <a:ea typeface="Times New Roman"/>
              <a:cs typeface="Times New Roman"/>
              <a:sym typeface="Times New Roman"/>
            </a:endParaRPr>
          </a:p>
          <a:p>
            <a:pPr marL="457200" lvl="0" indent="-342900">
              <a:lnSpc>
                <a:spcPct val="150000"/>
              </a:lnSpc>
              <a:spcBef>
                <a:spcPts val="0"/>
              </a:spcBef>
              <a:spcAft>
                <a:spcPts val="0"/>
              </a:spcAft>
              <a:buSzPts val="1800"/>
              <a:buFont typeface="Times New Roman"/>
              <a:buChar char="●"/>
            </a:pPr>
            <a:r>
              <a:rPr lang="en" sz="1800">
                <a:latin typeface="Times New Roman"/>
                <a:ea typeface="Times New Roman"/>
                <a:cs typeface="Times New Roman"/>
                <a:sym typeface="Times New Roman"/>
              </a:rPr>
              <a:t>More time with the American Crocodile</a:t>
            </a:r>
            <a:endParaRPr sz="1800">
              <a:latin typeface="Times New Roman"/>
              <a:ea typeface="Times New Roman"/>
              <a:cs typeface="Times New Roman"/>
              <a:sym typeface="Times New Roman"/>
            </a:endParaRPr>
          </a:p>
          <a:p>
            <a:pPr marL="457200" lvl="0" indent="-342900">
              <a:lnSpc>
                <a:spcPct val="150000"/>
              </a:lnSpc>
              <a:spcBef>
                <a:spcPts val="0"/>
              </a:spcBef>
              <a:spcAft>
                <a:spcPts val="0"/>
              </a:spcAft>
              <a:buSzPts val="1800"/>
              <a:buFont typeface="Times New Roman"/>
              <a:buChar char="●"/>
            </a:pPr>
            <a:r>
              <a:rPr lang="en" sz="1800">
                <a:latin typeface="Times New Roman"/>
                <a:ea typeface="Times New Roman"/>
                <a:cs typeface="Times New Roman"/>
                <a:sym typeface="Times New Roman"/>
              </a:rPr>
              <a:t>Migration toward Conservation Wetlands </a:t>
            </a:r>
            <a:endParaRPr sz="1800">
              <a:latin typeface="Times New Roman"/>
              <a:ea typeface="Times New Roman"/>
              <a:cs typeface="Times New Roman"/>
              <a:sym typeface="Times New Roman"/>
            </a:endParaRPr>
          </a:p>
        </p:txBody>
      </p:sp>
      <p:pic>
        <p:nvPicPr>
          <p:cNvPr id="224" name="Shape 224"/>
          <p:cNvPicPr preferRelativeResize="0"/>
          <p:nvPr/>
        </p:nvPicPr>
        <p:blipFill>
          <a:blip r:embed="rId3">
            <a:alphaModFix/>
          </a:blip>
          <a:stretch>
            <a:fillRect/>
          </a:stretch>
        </p:blipFill>
        <p:spPr>
          <a:xfrm>
            <a:off x="5179800" y="1180650"/>
            <a:ext cx="3724200" cy="3410900"/>
          </a:xfrm>
          <a:prstGeom prst="rect">
            <a:avLst/>
          </a:prstGeom>
          <a:noFill/>
          <a:ln>
            <a:noFill/>
          </a:ln>
        </p:spPr>
      </p:pic>
      <p:sp>
        <p:nvSpPr>
          <p:cNvPr id="225" name="Shape 225"/>
          <p:cNvSpPr txBox="1"/>
          <p:nvPr/>
        </p:nvSpPr>
        <p:spPr>
          <a:xfrm>
            <a:off x="5717100" y="4592200"/>
            <a:ext cx="2649600" cy="855600"/>
          </a:xfrm>
          <a:prstGeom prst="rect">
            <a:avLst/>
          </a:prstGeom>
          <a:noFill/>
          <a:ln>
            <a:noFill/>
          </a:ln>
        </p:spPr>
        <p:txBody>
          <a:bodyPr spcFirstLastPara="1" wrap="square" lIns="91425" tIns="91425" rIns="91425" bIns="91425" anchor="t" anchorCtr="0">
            <a:noAutofit/>
          </a:bodyPr>
          <a:lstStyle/>
          <a:p>
            <a:pPr marL="0" lvl="0" indent="0" algn="ctr">
              <a:spcBef>
                <a:spcPts val="0"/>
              </a:spcBef>
              <a:spcAft>
                <a:spcPts val="0"/>
              </a:spcAft>
              <a:buNone/>
            </a:pPr>
            <a:r>
              <a:rPr lang="en"/>
              <a:t>(Census Bureau, 2010)</a:t>
            </a:r>
            <a:endParaRPr/>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Shape 229"/>
        <p:cNvGrpSpPr/>
        <p:nvPr/>
      </p:nvGrpSpPr>
      <p:grpSpPr>
        <a:xfrm>
          <a:off x="0" y="0"/>
          <a:ext cx="0" cy="0"/>
          <a:chOff x="0" y="0"/>
          <a:chExt cx="0" cy="0"/>
        </a:xfrm>
      </p:grpSpPr>
      <p:sp>
        <p:nvSpPr>
          <p:cNvPr id="230" name="Shape 230"/>
          <p:cNvSpPr txBox="1">
            <a:spLocks noGrp="1"/>
          </p:cNvSpPr>
          <p:nvPr>
            <p:ph type="ctrTitle"/>
          </p:nvPr>
        </p:nvSpPr>
        <p:spPr>
          <a:xfrm>
            <a:off x="639800" y="170025"/>
            <a:ext cx="8131200" cy="935100"/>
          </a:xfrm>
          <a:prstGeom prst="rect">
            <a:avLst/>
          </a:prstGeom>
        </p:spPr>
        <p:txBody>
          <a:bodyPr spcFirstLastPara="1" wrap="square" lIns="91425" tIns="91425" rIns="91425" bIns="91425" anchor="b" anchorCtr="0">
            <a:noAutofit/>
          </a:bodyPr>
          <a:lstStyle/>
          <a:p>
            <a:pPr marL="0" lvl="0" indent="0" algn="ctr">
              <a:spcBef>
                <a:spcPts val="0"/>
              </a:spcBef>
              <a:spcAft>
                <a:spcPts val="0"/>
              </a:spcAft>
              <a:buNone/>
            </a:pPr>
            <a:r>
              <a:rPr lang="en" sz="3000">
                <a:solidFill>
                  <a:schemeClr val="accent5"/>
                </a:solidFill>
                <a:latin typeface="Times New Roman"/>
                <a:ea typeface="Times New Roman"/>
                <a:cs typeface="Times New Roman"/>
                <a:sym typeface="Times New Roman"/>
              </a:rPr>
              <a:t>Low Risk Scenario for the Future of Humans and the Everglades</a:t>
            </a:r>
            <a:r>
              <a:rPr lang="en" sz="3000">
                <a:latin typeface="Times New Roman"/>
                <a:ea typeface="Times New Roman"/>
                <a:cs typeface="Times New Roman"/>
                <a:sym typeface="Times New Roman"/>
              </a:rPr>
              <a:t> </a:t>
            </a:r>
            <a:endParaRPr sz="3000">
              <a:latin typeface="Times New Roman"/>
              <a:ea typeface="Times New Roman"/>
              <a:cs typeface="Times New Roman"/>
              <a:sym typeface="Times New Roman"/>
            </a:endParaRPr>
          </a:p>
        </p:txBody>
      </p:sp>
      <p:sp>
        <p:nvSpPr>
          <p:cNvPr id="231" name="Shape 231"/>
          <p:cNvSpPr txBox="1"/>
          <p:nvPr/>
        </p:nvSpPr>
        <p:spPr>
          <a:xfrm>
            <a:off x="149800" y="1161025"/>
            <a:ext cx="4925700" cy="3887700"/>
          </a:xfrm>
          <a:prstGeom prst="rect">
            <a:avLst/>
          </a:prstGeom>
          <a:noFill/>
          <a:ln>
            <a:noFill/>
          </a:ln>
        </p:spPr>
        <p:txBody>
          <a:bodyPr spcFirstLastPara="1" wrap="square" lIns="91425" tIns="91425" rIns="91425" bIns="91425" anchor="ctr" anchorCtr="0">
            <a:noAutofit/>
          </a:bodyPr>
          <a:lstStyle/>
          <a:p>
            <a:pPr marL="0" lvl="0" indent="0" rtl="0">
              <a:spcBef>
                <a:spcPts val="0"/>
              </a:spcBef>
              <a:spcAft>
                <a:spcPts val="0"/>
              </a:spcAft>
              <a:buNone/>
            </a:pPr>
            <a:r>
              <a:rPr lang="en" sz="2000" b="1">
                <a:latin typeface="Times New Roman"/>
                <a:ea typeface="Times New Roman"/>
                <a:cs typeface="Times New Roman"/>
                <a:sym typeface="Times New Roman"/>
              </a:rPr>
              <a:t>Still using the same estimates for population growth</a:t>
            </a:r>
            <a:endParaRPr sz="2000" b="1">
              <a:latin typeface="Times New Roman"/>
              <a:ea typeface="Times New Roman"/>
              <a:cs typeface="Times New Roman"/>
              <a:sym typeface="Times New Roman"/>
            </a:endParaRPr>
          </a:p>
          <a:p>
            <a:pPr marL="0" lvl="0" indent="0" algn="ctr" rtl="0">
              <a:spcBef>
                <a:spcPts val="0"/>
              </a:spcBef>
              <a:spcAft>
                <a:spcPts val="0"/>
              </a:spcAft>
              <a:buNone/>
            </a:pPr>
            <a:endParaRPr sz="2000" b="1">
              <a:latin typeface="Times New Roman"/>
              <a:ea typeface="Times New Roman"/>
              <a:cs typeface="Times New Roman"/>
              <a:sym typeface="Times New Roman"/>
            </a:endParaRPr>
          </a:p>
          <a:p>
            <a:pPr marL="0" lvl="0" indent="0" rtl="0">
              <a:spcBef>
                <a:spcPts val="0"/>
              </a:spcBef>
              <a:spcAft>
                <a:spcPts val="0"/>
              </a:spcAft>
              <a:buNone/>
            </a:pPr>
            <a:r>
              <a:rPr lang="en" sz="2000" b="1">
                <a:latin typeface="Times New Roman"/>
                <a:ea typeface="Times New Roman"/>
                <a:cs typeface="Times New Roman"/>
                <a:sym typeface="Times New Roman"/>
              </a:rPr>
              <a:t>Under the SLR scenario 0.5 m</a:t>
            </a:r>
            <a:endParaRPr sz="2000" b="1">
              <a:latin typeface="Times New Roman"/>
              <a:ea typeface="Times New Roman"/>
              <a:cs typeface="Times New Roman"/>
              <a:sym typeface="Times New Roman"/>
            </a:endParaRPr>
          </a:p>
          <a:p>
            <a:pPr marL="457200" lvl="0" indent="-342900" rtl="0">
              <a:spcBef>
                <a:spcPts val="0"/>
              </a:spcBef>
              <a:spcAft>
                <a:spcPts val="0"/>
              </a:spcAft>
              <a:buSzPts val="1800"/>
              <a:buFont typeface="Times New Roman"/>
              <a:buChar char="●"/>
            </a:pPr>
            <a:r>
              <a:rPr lang="en" sz="1800">
                <a:latin typeface="Times New Roman"/>
                <a:ea typeface="Times New Roman"/>
                <a:cs typeface="Times New Roman"/>
                <a:sym typeface="Times New Roman"/>
              </a:rPr>
              <a:t>Could inundate the keys (EarthTime.org)</a:t>
            </a:r>
            <a:endParaRPr sz="1800">
              <a:latin typeface="Times New Roman"/>
              <a:ea typeface="Times New Roman"/>
              <a:cs typeface="Times New Roman"/>
              <a:sym typeface="Times New Roman"/>
            </a:endParaRPr>
          </a:p>
          <a:p>
            <a:pPr marL="457200" lvl="0" indent="-342900" rtl="0">
              <a:spcBef>
                <a:spcPts val="0"/>
              </a:spcBef>
              <a:spcAft>
                <a:spcPts val="0"/>
              </a:spcAft>
              <a:buSzPts val="1800"/>
              <a:buFont typeface="Times New Roman"/>
              <a:buChar char="●"/>
            </a:pPr>
            <a:r>
              <a:rPr lang="en" sz="1800">
                <a:latin typeface="Times New Roman"/>
                <a:ea typeface="Times New Roman"/>
                <a:cs typeface="Times New Roman"/>
                <a:sym typeface="Times New Roman"/>
              </a:rPr>
              <a:t>Smaller density of migration </a:t>
            </a:r>
            <a:endParaRPr sz="1800">
              <a:latin typeface="Times New Roman"/>
              <a:ea typeface="Times New Roman"/>
              <a:cs typeface="Times New Roman"/>
              <a:sym typeface="Times New Roman"/>
            </a:endParaRPr>
          </a:p>
          <a:p>
            <a:pPr marL="457200" lvl="0" indent="-342900" rtl="0">
              <a:spcBef>
                <a:spcPts val="0"/>
              </a:spcBef>
              <a:spcAft>
                <a:spcPts val="0"/>
              </a:spcAft>
              <a:buSzPts val="1800"/>
              <a:buFont typeface="Times New Roman"/>
              <a:buChar char="●"/>
            </a:pPr>
            <a:r>
              <a:rPr lang="en" sz="1800">
                <a:latin typeface="Times New Roman"/>
                <a:ea typeface="Times New Roman"/>
                <a:cs typeface="Times New Roman"/>
                <a:sym typeface="Times New Roman"/>
              </a:rPr>
              <a:t>Same development plans to pack tight </a:t>
            </a:r>
            <a:endParaRPr sz="1800">
              <a:latin typeface="Times New Roman"/>
              <a:ea typeface="Times New Roman"/>
              <a:cs typeface="Times New Roman"/>
              <a:sym typeface="Times New Roman"/>
            </a:endParaRPr>
          </a:p>
          <a:p>
            <a:pPr marL="457200" lvl="0" indent="-342900" rtl="0">
              <a:spcBef>
                <a:spcPts val="0"/>
              </a:spcBef>
              <a:spcAft>
                <a:spcPts val="0"/>
              </a:spcAft>
              <a:buSzPts val="1800"/>
              <a:buFont typeface="Times New Roman"/>
              <a:buChar char="●"/>
            </a:pPr>
            <a:r>
              <a:rPr lang="en" sz="1800">
                <a:latin typeface="Times New Roman"/>
                <a:ea typeface="Times New Roman"/>
                <a:cs typeface="Times New Roman"/>
                <a:sym typeface="Times New Roman"/>
              </a:rPr>
              <a:t>Tight regulations on runoff, water control</a:t>
            </a:r>
            <a:endParaRPr sz="1800">
              <a:latin typeface="Times New Roman"/>
              <a:ea typeface="Times New Roman"/>
              <a:cs typeface="Times New Roman"/>
              <a:sym typeface="Times New Roman"/>
            </a:endParaRPr>
          </a:p>
          <a:p>
            <a:pPr marL="457200" lvl="0" indent="-342900" rtl="0">
              <a:spcBef>
                <a:spcPts val="0"/>
              </a:spcBef>
              <a:spcAft>
                <a:spcPts val="0"/>
              </a:spcAft>
              <a:buSzPts val="1800"/>
              <a:buFont typeface="Times New Roman"/>
              <a:buChar char="●"/>
            </a:pPr>
            <a:r>
              <a:rPr lang="en" sz="1800">
                <a:latin typeface="Times New Roman"/>
                <a:ea typeface="Times New Roman"/>
                <a:cs typeface="Times New Roman"/>
                <a:sym typeface="Times New Roman"/>
              </a:rPr>
              <a:t>Restore historic flow</a:t>
            </a:r>
            <a:endParaRPr sz="1800">
              <a:latin typeface="Times New Roman"/>
              <a:ea typeface="Times New Roman"/>
              <a:cs typeface="Times New Roman"/>
              <a:sym typeface="Times New Roman"/>
            </a:endParaRPr>
          </a:p>
          <a:p>
            <a:pPr marL="457200" lvl="0" indent="-342900" rtl="0">
              <a:spcBef>
                <a:spcPts val="0"/>
              </a:spcBef>
              <a:spcAft>
                <a:spcPts val="0"/>
              </a:spcAft>
              <a:buSzPts val="1800"/>
              <a:buFont typeface="Times New Roman"/>
              <a:buChar char="●"/>
            </a:pPr>
            <a:r>
              <a:rPr lang="en" sz="1800">
                <a:latin typeface="Times New Roman"/>
                <a:ea typeface="Times New Roman"/>
                <a:cs typeface="Times New Roman"/>
                <a:sym typeface="Times New Roman"/>
              </a:rPr>
              <a:t>Allows for more balance </a:t>
            </a:r>
            <a:endParaRPr sz="1800">
              <a:latin typeface="Times New Roman"/>
              <a:ea typeface="Times New Roman"/>
              <a:cs typeface="Times New Roman"/>
              <a:sym typeface="Times New Roman"/>
            </a:endParaRPr>
          </a:p>
        </p:txBody>
      </p:sp>
      <p:pic>
        <p:nvPicPr>
          <p:cNvPr id="232" name="Shape 232"/>
          <p:cNvPicPr preferRelativeResize="0"/>
          <p:nvPr/>
        </p:nvPicPr>
        <p:blipFill>
          <a:blip r:embed="rId3">
            <a:alphaModFix/>
          </a:blip>
          <a:stretch>
            <a:fillRect/>
          </a:stretch>
        </p:blipFill>
        <p:spPr>
          <a:xfrm>
            <a:off x="5075400" y="1264475"/>
            <a:ext cx="3695600" cy="3400859"/>
          </a:xfrm>
          <a:prstGeom prst="rect">
            <a:avLst/>
          </a:prstGeom>
          <a:noFill/>
          <a:ln>
            <a:noFill/>
          </a:ln>
        </p:spPr>
      </p:pic>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Shape 236"/>
        <p:cNvGrpSpPr/>
        <p:nvPr/>
      </p:nvGrpSpPr>
      <p:grpSpPr>
        <a:xfrm>
          <a:off x="0" y="0"/>
          <a:ext cx="0" cy="0"/>
          <a:chOff x="0" y="0"/>
          <a:chExt cx="0" cy="0"/>
        </a:xfrm>
      </p:grpSpPr>
      <p:sp>
        <p:nvSpPr>
          <p:cNvPr id="237" name="Shape 237"/>
          <p:cNvSpPr txBox="1">
            <a:spLocks noGrp="1"/>
          </p:cNvSpPr>
          <p:nvPr>
            <p:ph type="ctrTitle"/>
          </p:nvPr>
        </p:nvSpPr>
        <p:spPr>
          <a:xfrm>
            <a:off x="51325" y="2"/>
            <a:ext cx="3593400" cy="780300"/>
          </a:xfrm>
          <a:prstGeom prst="rect">
            <a:avLst/>
          </a:prstGeom>
        </p:spPr>
        <p:txBody>
          <a:bodyPr spcFirstLastPara="1" wrap="square" lIns="91425" tIns="91425" rIns="91425" bIns="91425" anchor="b" anchorCtr="0">
            <a:noAutofit/>
          </a:bodyPr>
          <a:lstStyle/>
          <a:p>
            <a:pPr marL="0" lvl="0" indent="0">
              <a:spcBef>
                <a:spcPts val="0"/>
              </a:spcBef>
              <a:spcAft>
                <a:spcPts val="0"/>
              </a:spcAft>
              <a:buClr>
                <a:schemeClr val="dk1"/>
              </a:buClr>
              <a:buSzPts val="1100"/>
              <a:buFont typeface="Arial"/>
              <a:buNone/>
            </a:pPr>
            <a:r>
              <a:rPr lang="en" sz="3000">
                <a:solidFill>
                  <a:schemeClr val="accent5"/>
                </a:solidFill>
                <a:latin typeface="Times New Roman"/>
                <a:ea typeface="Times New Roman"/>
                <a:cs typeface="Times New Roman"/>
                <a:sym typeface="Times New Roman"/>
              </a:rPr>
              <a:t>Decision-Making</a:t>
            </a:r>
            <a:endParaRPr>
              <a:solidFill>
                <a:schemeClr val="accent5"/>
              </a:solidFill>
              <a:latin typeface="Times New Roman"/>
              <a:ea typeface="Times New Roman"/>
              <a:cs typeface="Times New Roman"/>
              <a:sym typeface="Times New Roman"/>
            </a:endParaRPr>
          </a:p>
        </p:txBody>
      </p:sp>
      <p:sp>
        <p:nvSpPr>
          <p:cNvPr id="238" name="Shape 238"/>
          <p:cNvSpPr txBox="1">
            <a:spLocks noGrp="1"/>
          </p:cNvSpPr>
          <p:nvPr>
            <p:ph type="subTitle" idx="1"/>
          </p:nvPr>
        </p:nvSpPr>
        <p:spPr>
          <a:xfrm>
            <a:off x="51325" y="699225"/>
            <a:ext cx="8860800" cy="4100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2200" b="1">
                <a:solidFill>
                  <a:srgbClr val="000000"/>
                </a:solidFill>
                <a:latin typeface="Times New Roman"/>
                <a:ea typeface="Times New Roman"/>
                <a:cs typeface="Times New Roman"/>
                <a:sym typeface="Times New Roman"/>
              </a:rPr>
              <a:t>Stakeholders</a:t>
            </a:r>
            <a:endParaRPr sz="2200" b="1">
              <a:solidFill>
                <a:srgbClr val="000000"/>
              </a:solidFill>
              <a:latin typeface="Times New Roman"/>
              <a:ea typeface="Times New Roman"/>
              <a:cs typeface="Times New Roman"/>
              <a:sym typeface="Times New Roman"/>
            </a:endParaRPr>
          </a:p>
          <a:p>
            <a:pPr marL="0" lvl="0" indent="0" algn="l" rtl="0">
              <a:spcBef>
                <a:spcPts val="0"/>
              </a:spcBef>
              <a:spcAft>
                <a:spcPts val="0"/>
              </a:spcAft>
              <a:buNone/>
            </a:pPr>
            <a:endParaRPr sz="2200" b="1">
              <a:solidFill>
                <a:srgbClr val="000000"/>
              </a:solidFill>
              <a:latin typeface="Times New Roman"/>
              <a:ea typeface="Times New Roman"/>
              <a:cs typeface="Times New Roman"/>
              <a:sym typeface="Times New Roman"/>
            </a:endParaRPr>
          </a:p>
          <a:p>
            <a:pPr marL="0" lvl="0" indent="0" algn="l" rtl="0">
              <a:spcBef>
                <a:spcPts val="0"/>
              </a:spcBef>
              <a:spcAft>
                <a:spcPts val="0"/>
              </a:spcAft>
              <a:buNone/>
            </a:pPr>
            <a:r>
              <a:rPr lang="en" sz="2000" b="1">
                <a:solidFill>
                  <a:srgbClr val="000000"/>
                </a:solidFill>
                <a:latin typeface="Times New Roman"/>
                <a:ea typeface="Times New Roman"/>
                <a:cs typeface="Times New Roman"/>
                <a:sym typeface="Times New Roman"/>
              </a:rPr>
              <a:t>Regulatory &amp; Executive</a:t>
            </a:r>
            <a:endParaRPr sz="2000" b="1">
              <a:solidFill>
                <a:srgbClr val="000000"/>
              </a:solidFill>
              <a:latin typeface="Times New Roman"/>
              <a:ea typeface="Times New Roman"/>
              <a:cs typeface="Times New Roman"/>
              <a:sym typeface="Times New Roman"/>
            </a:endParaRPr>
          </a:p>
          <a:p>
            <a:pPr marL="914400" lvl="0"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Florida Fish and Wildlife Conservation commission </a:t>
            </a:r>
            <a:endParaRPr sz="1800">
              <a:solidFill>
                <a:srgbClr val="000000"/>
              </a:solidFill>
              <a:latin typeface="Times New Roman"/>
              <a:ea typeface="Times New Roman"/>
              <a:cs typeface="Times New Roman"/>
              <a:sym typeface="Times New Roman"/>
            </a:endParaRPr>
          </a:p>
          <a:p>
            <a:pPr marL="914400" lvl="0"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US Environmental Protection Agency </a:t>
            </a:r>
            <a:endParaRPr sz="1800">
              <a:solidFill>
                <a:srgbClr val="000000"/>
              </a:solidFill>
              <a:latin typeface="Times New Roman"/>
              <a:ea typeface="Times New Roman"/>
              <a:cs typeface="Times New Roman"/>
              <a:sym typeface="Times New Roman"/>
            </a:endParaRPr>
          </a:p>
          <a:p>
            <a:pPr marL="914400" lvl="0"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Local Governments</a:t>
            </a:r>
            <a:endParaRPr sz="1800">
              <a:solidFill>
                <a:srgbClr val="000000"/>
              </a:solidFill>
              <a:latin typeface="Times New Roman"/>
              <a:ea typeface="Times New Roman"/>
              <a:cs typeface="Times New Roman"/>
              <a:sym typeface="Times New Roman"/>
            </a:endParaRPr>
          </a:p>
          <a:p>
            <a:pPr marL="914400" lvl="0"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Everglades National Park Employees</a:t>
            </a:r>
            <a:endParaRPr sz="1800">
              <a:solidFill>
                <a:srgbClr val="000000"/>
              </a:solidFill>
              <a:latin typeface="Times New Roman"/>
              <a:ea typeface="Times New Roman"/>
              <a:cs typeface="Times New Roman"/>
              <a:sym typeface="Times New Roman"/>
            </a:endParaRPr>
          </a:p>
          <a:p>
            <a:pPr marL="0" lvl="0" indent="0" algn="l" rtl="0">
              <a:spcBef>
                <a:spcPts val="0"/>
              </a:spcBef>
              <a:spcAft>
                <a:spcPts val="0"/>
              </a:spcAft>
              <a:buNone/>
            </a:pPr>
            <a:r>
              <a:rPr lang="en" sz="2000" b="1">
                <a:solidFill>
                  <a:srgbClr val="000000"/>
                </a:solidFill>
                <a:latin typeface="Times New Roman"/>
                <a:ea typeface="Times New Roman"/>
                <a:cs typeface="Times New Roman"/>
                <a:sym typeface="Times New Roman"/>
              </a:rPr>
              <a:t>Beneficiaries of Ecosystem Services</a:t>
            </a:r>
            <a:endParaRPr sz="2000" b="1">
              <a:solidFill>
                <a:srgbClr val="000000"/>
              </a:solidFill>
              <a:latin typeface="Times New Roman"/>
              <a:ea typeface="Times New Roman"/>
              <a:cs typeface="Times New Roman"/>
              <a:sym typeface="Times New Roman"/>
            </a:endParaRPr>
          </a:p>
          <a:p>
            <a:pPr marL="914400" lvl="0"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Local Farmers</a:t>
            </a:r>
            <a:endParaRPr sz="1800">
              <a:solidFill>
                <a:srgbClr val="000000"/>
              </a:solidFill>
              <a:latin typeface="Times New Roman"/>
              <a:ea typeface="Times New Roman"/>
              <a:cs typeface="Times New Roman"/>
              <a:sym typeface="Times New Roman"/>
            </a:endParaRPr>
          </a:p>
          <a:p>
            <a:pPr marL="914400" lvl="0"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Tourism</a:t>
            </a:r>
            <a:endParaRPr sz="1800">
              <a:solidFill>
                <a:srgbClr val="000000"/>
              </a:solidFill>
              <a:latin typeface="Times New Roman"/>
              <a:ea typeface="Times New Roman"/>
              <a:cs typeface="Times New Roman"/>
              <a:sym typeface="Times New Roman"/>
            </a:endParaRPr>
          </a:p>
          <a:p>
            <a:pPr marL="914400" lvl="0"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Commercial fishermen</a:t>
            </a:r>
            <a:endParaRPr sz="1800">
              <a:solidFill>
                <a:srgbClr val="000000"/>
              </a:solidFill>
              <a:latin typeface="Times New Roman"/>
              <a:ea typeface="Times New Roman"/>
              <a:cs typeface="Times New Roman"/>
              <a:sym typeface="Times New Roman"/>
            </a:endParaRPr>
          </a:p>
          <a:p>
            <a:pPr marL="0" lvl="0" indent="0" algn="l" rtl="0">
              <a:spcBef>
                <a:spcPts val="0"/>
              </a:spcBef>
              <a:spcAft>
                <a:spcPts val="0"/>
              </a:spcAft>
              <a:buNone/>
            </a:pPr>
            <a:r>
              <a:rPr lang="en" sz="2000" b="1">
                <a:solidFill>
                  <a:srgbClr val="000000"/>
                </a:solidFill>
                <a:latin typeface="Times New Roman"/>
                <a:ea typeface="Times New Roman"/>
                <a:cs typeface="Times New Roman"/>
                <a:sym typeface="Times New Roman"/>
              </a:rPr>
              <a:t>Land Use</a:t>
            </a:r>
            <a:endParaRPr sz="2000" b="1">
              <a:solidFill>
                <a:srgbClr val="000000"/>
              </a:solidFill>
              <a:latin typeface="Times New Roman"/>
              <a:ea typeface="Times New Roman"/>
              <a:cs typeface="Times New Roman"/>
              <a:sym typeface="Times New Roman"/>
            </a:endParaRPr>
          </a:p>
          <a:p>
            <a:pPr marL="914400" lvl="0" indent="-342900" algn="l" rtl="0">
              <a:spcBef>
                <a:spcPts val="0"/>
              </a:spcBef>
              <a:spcAft>
                <a:spcPts val="0"/>
              </a:spcAft>
              <a:buClr>
                <a:schemeClr val="dk1"/>
              </a:buClr>
              <a:buSzPts val="1800"/>
              <a:buFont typeface="Times New Roman"/>
              <a:buChar char="●"/>
            </a:pPr>
            <a:r>
              <a:rPr lang="en" sz="1800">
                <a:solidFill>
                  <a:schemeClr val="dk1"/>
                </a:solidFill>
                <a:latin typeface="Times New Roman"/>
                <a:ea typeface="Times New Roman"/>
                <a:cs typeface="Times New Roman"/>
                <a:sym typeface="Times New Roman"/>
              </a:rPr>
              <a:t>Private landowners </a:t>
            </a:r>
            <a:endParaRPr sz="1800">
              <a:solidFill>
                <a:schemeClr val="dk1"/>
              </a:solidFill>
              <a:latin typeface="Times New Roman"/>
              <a:ea typeface="Times New Roman"/>
              <a:cs typeface="Times New Roman"/>
              <a:sym typeface="Times New Roman"/>
            </a:endParaRPr>
          </a:p>
          <a:p>
            <a:pPr marL="914400" lvl="0" indent="-342900" algn="l">
              <a:spcBef>
                <a:spcPts val="0"/>
              </a:spcBef>
              <a:spcAft>
                <a:spcPts val="0"/>
              </a:spcAft>
              <a:buClr>
                <a:schemeClr val="dk1"/>
              </a:buClr>
              <a:buSzPts val="1800"/>
              <a:buFont typeface="Times New Roman"/>
              <a:buChar char="●"/>
            </a:pPr>
            <a:r>
              <a:rPr lang="en" sz="1800">
                <a:solidFill>
                  <a:schemeClr val="dk1"/>
                </a:solidFill>
                <a:latin typeface="Times New Roman"/>
                <a:ea typeface="Times New Roman"/>
                <a:cs typeface="Times New Roman"/>
                <a:sym typeface="Times New Roman"/>
              </a:rPr>
              <a:t>Local Farmers</a:t>
            </a:r>
            <a:endParaRPr sz="1800">
              <a:solidFill>
                <a:schemeClr val="dk1"/>
              </a:solidFill>
              <a:latin typeface="Times New Roman"/>
              <a:ea typeface="Times New Roman"/>
              <a:cs typeface="Times New Roman"/>
              <a:sym typeface="Times New Roman"/>
            </a:endParaRP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Shape 242"/>
        <p:cNvGrpSpPr/>
        <p:nvPr/>
      </p:nvGrpSpPr>
      <p:grpSpPr>
        <a:xfrm>
          <a:off x="0" y="0"/>
          <a:ext cx="0" cy="0"/>
          <a:chOff x="0" y="0"/>
          <a:chExt cx="0" cy="0"/>
        </a:xfrm>
      </p:grpSpPr>
      <p:sp>
        <p:nvSpPr>
          <p:cNvPr id="243" name="Shape 243"/>
          <p:cNvSpPr txBox="1">
            <a:spLocks noGrp="1"/>
          </p:cNvSpPr>
          <p:nvPr>
            <p:ph type="ctrTitle"/>
          </p:nvPr>
        </p:nvSpPr>
        <p:spPr>
          <a:xfrm>
            <a:off x="329250" y="71100"/>
            <a:ext cx="3926400" cy="865800"/>
          </a:xfrm>
          <a:prstGeom prst="rect">
            <a:avLst/>
          </a:prstGeom>
        </p:spPr>
        <p:txBody>
          <a:bodyPr spcFirstLastPara="1" wrap="square" lIns="91425" tIns="91425" rIns="91425" bIns="91425" anchor="b" anchorCtr="0">
            <a:noAutofit/>
          </a:bodyPr>
          <a:lstStyle/>
          <a:p>
            <a:pPr marL="0" lvl="0" indent="0" algn="l" rtl="0">
              <a:spcBef>
                <a:spcPts val="0"/>
              </a:spcBef>
              <a:spcAft>
                <a:spcPts val="0"/>
              </a:spcAft>
              <a:buNone/>
            </a:pPr>
            <a:r>
              <a:rPr lang="en" sz="3000">
                <a:solidFill>
                  <a:schemeClr val="accent5"/>
                </a:solidFill>
                <a:latin typeface="Times New Roman"/>
                <a:ea typeface="Times New Roman"/>
                <a:cs typeface="Times New Roman"/>
                <a:sym typeface="Times New Roman"/>
              </a:rPr>
              <a:t>Options</a:t>
            </a:r>
            <a:r>
              <a:rPr lang="en">
                <a:solidFill>
                  <a:schemeClr val="accent5"/>
                </a:solidFill>
                <a:latin typeface="Times New Roman"/>
                <a:ea typeface="Times New Roman"/>
                <a:cs typeface="Times New Roman"/>
                <a:sym typeface="Times New Roman"/>
              </a:rPr>
              <a:t>  </a:t>
            </a:r>
            <a:endParaRPr>
              <a:solidFill>
                <a:schemeClr val="accent5"/>
              </a:solidFill>
              <a:latin typeface="Times New Roman"/>
              <a:ea typeface="Times New Roman"/>
              <a:cs typeface="Times New Roman"/>
              <a:sym typeface="Times New Roman"/>
            </a:endParaRPr>
          </a:p>
        </p:txBody>
      </p:sp>
      <p:sp>
        <p:nvSpPr>
          <p:cNvPr id="244" name="Shape 244"/>
          <p:cNvSpPr txBox="1"/>
          <p:nvPr/>
        </p:nvSpPr>
        <p:spPr>
          <a:xfrm>
            <a:off x="379250" y="1042925"/>
            <a:ext cx="2724300" cy="3228000"/>
          </a:xfrm>
          <a:prstGeom prst="rect">
            <a:avLst/>
          </a:prstGeom>
          <a:noFill/>
          <a:ln>
            <a:noFill/>
          </a:ln>
        </p:spPr>
        <p:txBody>
          <a:bodyPr spcFirstLastPara="1" wrap="square" lIns="91425" tIns="91425" rIns="91425" bIns="91425" anchor="t" anchorCtr="0">
            <a:noAutofit/>
          </a:bodyPr>
          <a:lstStyle/>
          <a:p>
            <a:pPr marL="0" lvl="0" indent="0" rtl="0">
              <a:spcBef>
                <a:spcPts val="0"/>
              </a:spcBef>
              <a:spcAft>
                <a:spcPts val="0"/>
              </a:spcAft>
              <a:buNone/>
            </a:pPr>
            <a:r>
              <a:rPr lang="en" sz="1800">
                <a:latin typeface="Times New Roman"/>
                <a:ea typeface="Times New Roman"/>
                <a:cs typeface="Times New Roman"/>
                <a:sym typeface="Times New Roman"/>
              </a:rPr>
              <a:t>1. Make steps to federally protect Lake Okeechobee.</a:t>
            </a:r>
            <a:endParaRPr sz="1800">
              <a:latin typeface="Times New Roman"/>
              <a:ea typeface="Times New Roman"/>
              <a:cs typeface="Times New Roman"/>
              <a:sym typeface="Times New Roman"/>
            </a:endParaRPr>
          </a:p>
          <a:p>
            <a:pPr marL="0" lvl="0" indent="0" rtl="0">
              <a:spcBef>
                <a:spcPts val="0"/>
              </a:spcBef>
              <a:spcAft>
                <a:spcPts val="0"/>
              </a:spcAft>
              <a:buNone/>
            </a:pPr>
            <a:r>
              <a:rPr lang="en" sz="1800">
                <a:latin typeface="Times New Roman"/>
                <a:ea typeface="Times New Roman"/>
                <a:cs typeface="Times New Roman"/>
                <a:sym typeface="Times New Roman"/>
              </a:rPr>
              <a:t>Current restoration plan &amp; preserving Lake Okeechobee</a:t>
            </a:r>
            <a:endParaRPr sz="1800">
              <a:latin typeface="Times New Roman"/>
              <a:ea typeface="Times New Roman"/>
              <a:cs typeface="Times New Roman"/>
              <a:sym typeface="Times New Roman"/>
            </a:endParaRPr>
          </a:p>
          <a:p>
            <a:pPr marL="457200" lvl="0" indent="-342900" rtl="0">
              <a:spcBef>
                <a:spcPts val="0"/>
              </a:spcBef>
              <a:spcAft>
                <a:spcPts val="0"/>
              </a:spcAft>
              <a:buSzPts val="1800"/>
              <a:buFont typeface="Times New Roman"/>
              <a:buChar char="●"/>
            </a:pPr>
            <a:r>
              <a:rPr lang="en" sz="1800">
                <a:latin typeface="Times New Roman"/>
                <a:ea typeface="Times New Roman"/>
                <a:cs typeface="Times New Roman"/>
                <a:sym typeface="Times New Roman"/>
              </a:rPr>
              <a:t>Stacking houses </a:t>
            </a:r>
            <a:endParaRPr sz="1800">
              <a:latin typeface="Times New Roman"/>
              <a:ea typeface="Times New Roman"/>
              <a:cs typeface="Times New Roman"/>
              <a:sym typeface="Times New Roman"/>
            </a:endParaRPr>
          </a:p>
        </p:txBody>
      </p:sp>
      <p:sp>
        <p:nvSpPr>
          <p:cNvPr id="245" name="Shape 245"/>
          <p:cNvSpPr txBox="1"/>
          <p:nvPr/>
        </p:nvSpPr>
        <p:spPr>
          <a:xfrm>
            <a:off x="3460600" y="1042925"/>
            <a:ext cx="2724300" cy="3624600"/>
          </a:xfrm>
          <a:prstGeom prst="rect">
            <a:avLst/>
          </a:prstGeom>
          <a:noFill/>
          <a:ln>
            <a:noFill/>
          </a:ln>
        </p:spPr>
        <p:txBody>
          <a:bodyPr spcFirstLastPara="1" wrap="square" lIns="91425" tIns="91425" rIns="91425" bIns="91425" anchor="t" anchorCtr="0">
            <a:noAutofit/>
          </a:bodyPr>
          <a:lstStyle/>
          <a:p>
            <a:pPr marL="0" lvl="0" indent="0" rtl="0">
              <a:spcBef>
                <a:spcPts val="0"/>
              </a:spcBef>
              <a:spcAft>
                <a:spcPts val="0"/>
              </a:spcAft>
              <a:buNone/>
            </a:pPr>
            <a:r>
              <a:rPr lang="en" sz="1800">
                <a:latin typeface="Times New Roman"/>
                <a:ea typeface="Times New Roman"/>
                <a:cs typeface="Times New Roman"/>
                <a:sym typeface="Times New Roman"/>
              </a:rPr>
              <a:t>2. Ensure limited access  Joe Bay</a:t>
            </a:r>
            <a:endParaRPr sz="1800">
              <a:latin typeface="Times New Roman"/>
              <a:ea typeface="Times New Roman"/>
              <a:cs typeface="Times New Roman"/>
              <a:sym typeface="Times New Roman"/>
            </a:endParaRPr>
          </a:p>
          <a:p>
            <a:pPr marL="457200" lvl="0" indent="-342900" rtl="0">
              <a:spcBef>
                <a:spcPts val="0"/>
              </a:spcBef>
              <a:spcAft>
                <a:spcPts val="0"/>
              </a:spcAft>
              <a:buSzPts val="1800"/>
              <a:buFont typeface="Times New Roman"/>
              <a:buChar char="●"/>
            </a:pPr>
            <a:r>
              <a:rPr lang="en" sz="1800">
                <a:latin typeface="Times New Roman"/>
                <a:ea typeface="Times New Roman"/>
                <a:cs typeface="Times New Roman"/>
                <a:sym typeface="Times New Roman"/>
              </a:rPr>
              <a:t>Community outreach</a:t>
            </a:r>
            <a:endParaRPr sz="1800">
              <a:latin typeface="Times New Roman"/>
              <a:ea typeface="Times New Roman"/>
              <a:cs typeface="Times New Roman"/>
              <a:sym typeface="Times New Roman"/>
            </a:endParaRPr>
          </a:p>
          <a:p>
            <a:pPr marL="457200" lvl="0" indent="-342900" rtl="0">
              <a:spcBef>
                <a:spcPts val="0"/>
              </a:spcBef>
              <a:spcAft>
                <a:spcPts val="0"/>
              </a:spcAft>
              <a:buSzPts val="1800"/>
              <a:buFont typeface="Times New Roman"/>
              <a:buChar char="●"/>
            </a:pPr>
            <a:r>
              <a:rPr lang="en" sz="1800">
                <a:latin typeface="Times New Roman"/>
                <a:ea typeface="Times New Roman"/>
                <a:cs typeface="Times New Roman"/>
                <a:sym typeface="Times New Roman"/>
              </a:rPr>
              <a:t>Educating the public on the importance of the American Crocodile.</a:t>
            </a:r>
            <a:endParaRPr sz="1800">
              <a:latin typeface="Times New Roman"/>
              <a:ea typeface="Times New Roman"/>
              <a:cs typeface="Times New Roman"/>
              <a:sym typeface="Times New Roman"/>
            </a:endParaRPr>
          </a:p>
        </p:txBody>
      </p:sp>
      <p:sp>
        <p:nvSpPr>
          <p:cNvPr id="246" name="Shape 246"/>
          <p:cNvSpPr txBox="1"/>
          <p:nvPr/>
        </p:nvSpPr>
        <p:spPr>
          <a:xfrm>
            <a:off x="6541950" y="1042925"/>
            <a:ext cx="2394000" cy="1896300"/>
          </a:xfrm>
          <a:prstGeom prst="rect">
            <a:avLst/>
          </a:prstGeom>
          <a:noFill/>
          <a:ln>
            <a:noFill/>
          </a:ln>
        </p:spPr>
        <p:txBody>
          <a:bodyPr spcFirstLastPara="1" wrap="square" lIns="91425" tIns="91425" rIns="91425" bIns="91425" anchor="t" anchorCtr="0">
            <a:noAutofit/>
          </a:bodyPr>
          <a:lstStyle/>
          <a:p>
            <a:pPr marL="0" lvl="0" indent="0">
              <a:spcBef>
                <a:spcPts val="0"/>
              </a:spcBef>
              <a:spcAft>
                <a:spcPts val="0"/>
              </a:spcAft>
              <a:buNone/>
            </a:pPr>
            <a:r>
              <a:rPr lang="en" sz="1800">
                <a:latin typeface="Times New Roman"/>
                <a:ea typeface="Times New Roman"/>
                <a:cs typeface="Times New Roman"/>
                <a:sym typeface="Times New Roman"/>
              </a:rPr>
              <a:t>3. Further research should be developed on </a:t>
            </a:r>
            <a:endParaRPr sz="1800">
              <a:latin typeface="Times New Roman"/>
              <a:ea typeface="Times New Roman"/>
              <a:cs typeface="Times New Roman"/>
              <a:sym typeface="Times New Roman"/>
            </a:endParaRPr>
          </a:p>
          <a:p>
            <a:pPr marL="0" lvl="0" indent="0" rtl="0">
              <a:spcBef>
                <a:spcPts val="0"/>
              </a:spcBef>
              <a:spcAft>
                <a:spcPts val="0"/>
              </a:spcAft>
              <a:buNone/>
            </a:pPr>
            <a:r>
              <a:rPr lang="en" sz="1800">
                <a:latin typeface="Times New Roman"/>
                <a:ea typeface="Times New Roman"/>
                <a:cs typeface="Times New Roman"/>
                <a:sym typeface="Times New Roman"/>
              </a:rPr>
              <a:t>the spatial and temporal patterns of nesting habitat loss of the American Crocodile in response to sea level rise, to establish a management plan for migration.</a:t>
            </a:r>
            <a:endParaRPr sz="1800">
              <a:latin typeface="Times New Roman"/>
              <a:ea typeface="Times New Roman"/>
              <a:cs typeface="Times New Roman"/>
              <a:sym typeface="Times New Roman"/>
            </a:endParaRPr>
          </a:p>
        </p:txBody>
      </p:sp>
      <p:pic>
        <p:nvPicPr>
          <p:cNvPr id="247" name="Shape 247"/>
          <p:cNvPicPr preferRelativeResize="0"/>
          <p:nvPr/>
        </p:nvPicPr>
        <p:blipFill>
          <a:blip r:embed="rId3">
            <a:alphaModFix/>
          </a:blip>
          <a:stretch>
            <a:fillRect/>
          </a:stretch>
        </p:blipFill>
        <p:spPr>
          <a:xfrm>
            <a:off x="329237" y="2829000"/>
            <a:ext cx="2774220" cy="2314500"/>
          </a:xfrm>
          <a:prstGeom prst="rect">
            <a:avLst/>
          </a:prstGeom>
          <a:noFill/>
          <a:ln>
            <a:noFill/>
          </a:ln>
        </p:spPr>
      </p:pic>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Shape 251"/>
        <p:cNvGrpSpPr/>
        <p:nvPr/>
      </p:nvGrpSpPr>
      <p:grpSpPr>
        <a:xfrm>
          <a:off x="0" y="0"/>
          <a:ext cx="0" cy="0"/>
          <a:chOff x="0" y="0"/>
          <a:chExt cx="0" cy="0"/>
        </a:xfrm>
      </p:grpSpPr>
      <p:sp>
        <p:nvSpPr>
          <p:cNvPr id="252" name="Shape 252"/>
          <p:cNvSpPr txBox="1">
            <a:spLocks noGrp="1"/>
          </p:cNvSpPr>
          <p:nvPr>
            <p:ph type="ctrTitle"/>
          </p:nvPr>
        </p:nvSpPr>
        <p:spPr>
          <a:xfrm>
            <a:off x="144075" y="64348"/>
            <a:ext cx="4255500" cy="644400"/>
          </a:xfrm>
          <a:prstGeom prst="rect">
            <a:avLst/>
          </a:prstGeom>
        </p:spPr>
        <p:txBody>
          <a:bodyPr spcFirstLastPara="1" wrap="square" lIns="91425" tIns="91425" rIns="91425" bIns="91425" anchor="b" anchorCtr="0">
            <a:noAutofit/>
          </a:bodyPr>
          <a:lstStyle/>
          <a:p>
            <a:pPr marL="0" lvl="0" indent="0" algn="l" rtl="0">
              <a:spcBef>
                <a:spcPts val="0"/>
              </a:spcBef>
              <a:spcAft>
                <a:spcPts val="0"/>
              </a:spcAft>
              <a:buNone/>
            </a:pPr>
            <a:r>
              <a:rPr lang="en" sz="3000">
                <a:solidFill>
                  <a:schemeClr val="accent5"/>
                </a:solidFill>
                <a:latin typeface="Times New Roman"/>
                <a:ea typeface="Times New Roman"/>
                <a:cs typeface="Times New Roman"/>
                <a:sym typeface="Times New Roman"/>
              </a:rPr>
              <a:t>Recommendations</a:t>
            </a:r>
            <a:r>
              <a:rPr lang="en">
                <a:solidFill>
                  <a:schemeClr val="accent5"/>
                </a:solidFill>
                <a:latin typeface="Times New Roman"/>
                <a:ea typeface="Times New Roman"/>
                <a:cs typeface="Times New Roman"/>
                <a:sym typeface="Times New Roman"/>
              </a:rPr>
              <a:t> </a:t>
            </a:r>
            <a:endParaRPr>
              <a:solidFill>
                <a:schemeClr val="accent5"/>
              </a:solidFill>
              <a:latin typeface="Times New Roman"/>
              <a:ea typeface="Times New Roman"/>
              <a:cs typeface="Times New Roman"/>
              <a:sym typeface="Times New Roman"/>
            </a:endParaRPr>
          </a:p>
        </p:txBody>
      </p:sp>
      <p:sp>
        <p:nvSpPr>
          <p:cNvPr id="253" name="Shape 253"/>
          <p:cNvSpPr txBox="1">
            <a:spLocks noGrp="1"/>
          </p:cNvSpPr>
          <p:nvPr>
            <p:ph type="subTitle" idx="1"/>
          </p:nvPr>
        </p:nvSpPr>
        <p:spPr>
          <a:xfrm>
            <a:off x="46650" y="592575"/>
            <a:ext cx="9050700" cy="4551000"/>
          </a:xfrm>
          <a:prstGeom prst="rect">
            <a:avLst/>
          </a:prstGeom>
        </p:spPr>
        <p:txBody>
          <a:bodyPr spcFirstLastPara="1" wrap="square" lIns="91425" tIns="91425" rIns="91425" bIns="91425" anchor="t" anchorCtr="0">
            <a:noAutofit/>
          </a:bodyPr>
          <a:lstStyle/>
          <a:p>
            <a:pPr marL="457200" lvl="0" indent="-355600" algn="l" rtl="0">
              <a:spcBef>
                <a:spcPts val="0"/>
              </a:spcBef>
              <a:spcAft>
                <a:spcPts val="0"/>
              </a:spcAft>
              <a:buClr>
                <a:srgbClr val="000000"/>
              </a:buClr>
              <a:buSzPts val="2000"/>
              <a:buFont typeface="Times New Roman"/>
              <a:buChar char="●"/>
            </a:pPr>
            <a:r>
              <a:rPr lang="en" sz="2000" b="1">
                <a:solidFill>
                  <a:srgbClr val="000000"/>
                </a:solidFill>
                <a:latin typeface="Times New Roman"/>
                <a:ea typeface="Times New Roman"/>
                <a:cs typeface="Times New Roman"/>
                <a:sym typeface="Times New Roman"/>
              </a:rPr>
              <a:t>Ensure limited access in Joe Bay </a:t>
            </a:r>
            <a:endParaRPr sz="2000" b="1">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With Joe Bay closed for 36 years, and the lifespan of the American Crocodile reaching 70 years, younger populations are unaccustomed to human presence.</a:t>
            </a:r>
            <a:endParaRPr sz="1800">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Decrease in the disturbance of nests leads to an increase in survival rate of juveniles.</a:t>
            </a:r>
            <a:endParaRPr sz="1800">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Increasing survival rate facilitates species migration if habitat loss increases.</a:t>
            </a:r>
            <a:endParaRPr sz="1800">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Will increase fishing activity, decreasing fish populations as a crocodile food source</a:t>
            </a:r>
            <a:endParaRPr sz="1800">
              <a:solidFill>
                <a:srgbClr val="000000"/>
              </a:solidFill>
              <a:latin typeface="Times New Roman"/>
              <a:ea typeface="Times New Roman"/>
              <a:cs typeface="Times New Roman"/>
              <a:sym typeface="Times New Roman"/>
            </a:endParaRPr>
          </a:p>
          <a:p>
            <a:pPr marL="1371600" lvl="2"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Most Viable Population: 3,000-5,000 individuals to sustain population</a:t>
            </a:r>
            <a:endParaRPr sz="1800">
              <a:solidFill>
                <a:srgbClr val="000000"/>
              </a:solidFill>
              <a:latin typeface="Times New Roman"/>
              <a:ea typeface="Times New Roman"/>
              <a:cs typeface="Times New Roman"/>
              <a:sym typeface="Times New Roman"/>
            </a:endParaRPr>
          </a:p>
          <a:p>
            <a:pPr marL="914400" lvl="1" indent="-342900" algn="l" rtl="0">
              <a:spcBef>
                <a:spcPts val="0"/>
              </a:spcBef>
              <a:spcAft>
                <a:spcPts val="0"/>
              </a:spcAft>
              <a:buClr>
                <a:srgbClr val="000000"/>
              </a:buClr>
              <a:buSzPts val="1800"/>
              <a:buFont typeface="Times New Roman"/>
              <a:buChar char="○"/>
            </a:pPr>
            <a:r>
              <a:rPr lang="en" sz="1800">
                <a:solidFill>
                  <a:srgbClr val="000000"/>
                </a:solidFill>
                <a:latin typeface="Times New Roman"/>
                <a:ea typeface="Times New Roman"/>
                <a:cs typeface="Times New Roman"/>
                <a:sym typeface="Times New Roman"/>
              </a:rPr>
              <a:t>Community outreach will allow Florida Bay locals to understand the issues the area is facing in relation to sea level rise, development, the American Crocodile, and build participation in conservation efforts</a:t>
            </a:r>
            <a:endParaRPr sz="1800">
              <a:solidFill>
                <a:srgbClr val="000000"/>
              </a:solidFill>
              <a:latin typeface="Times New Roman"/>
              <a:ea typeface="Times New Roman"/>
              <a:cs typeface="Times New Roman"/>
              <a:sym typeface="Times New Roman"/>
            </a:endParaRPr>
          </a:p>
          <a:p>
            <a:pPr marL="457200" lvl="0" indent="0" algn="l" rtl="0">
              <a:spcBef>
                <a:spcPts val="0"/>
              </a:spcBef>
              <a:spcAft>
                <a:spcPts val="0"/>
              </a:spcAft>
              <a:buNone/>
            </a:pPr>
            <a:endParaRPr sz="1800">
              <a:solidFill>
                <a:srgbClr val="000000"/>
              </a:solidFill>
              <a:latin typeface="Times New Roman"/>
              <a:ea typeface="Times New Roman"/>
              <a:cs typeface="Times New Roman"/>
              <a:sym typeface="Times New Roman"/>
            </a:endParaRPr>
          </a:p>
          <a:p>
            <a:pPr marL="457200" lvl="0" indent="-342900" algn="l" rtl="0">
              <a:spcBef>
                <a:spcPts val="0"/>
              </a:spcBef>
              <a:spcAft>
                <a:spcPts val="0"/>
              </a:spcAft>
              <a:buClr>
                <a:srgbClr val="000000"/>
              </a:buClr>
              <a:buSzPts val="1800"/>
              <a:buFont typeface="Times New Roman"/>
              <a:buChar char="●"/>
            </a:pPr>
            <a:r>
              <a:rPr lang="en" sz="1800" b="1">
                <a:solidFill>
                  <a:srgbClr val="000000"/>
                </a:solidFill>
                <a:latin typeface="Times New Roman"/>
                <a:ea typeface="Times New Roman"/>
                <a:cs typeface="Times New Roman"/>
                <a:sym typeface="Times New Roman"/>
              </a:rPr>
              <a:t>Further research should be developed on the spatial and temporal patterns of nesting habitat loss of the American Crocodile in response to sea level rise, to establish a management plan for migration.</a:t>
            </a:r>
            <a:endParaRPr sz="1800" b="1">
              <a:solidFill>
                <a:srgbClr val="000000"/>
              </a:solidFill>
              <a:latin typeface="Times New Roman"/>
              <a:ea typeface="Times New Roman"/>
              <a:cs typeface="Times New Roman"/>
              <a:sym typeface="Times New Roman"/>
            </a:endParaRPr>
          </a:p>
        </p:txBody>
      </p:sp>
    </p:spTree>
  </p:cSld>
  <p:clrMapOvr>
    <a:masterClrMapping/>
  </p:clrMapOvr>
</p:sld>
</file>

<file path=ppt/theme/theme1.xml><?xml version="1.0" encoding="utf-8"?>
<a:theme xmlns:a="http://schemas.openxmlformats.org/drawingml/2006/main" name="Simple Light">
  <a:themeElements>
    <a:clrScheme name="Simple Light">
      <a:dk1>
        <a:srgbClr val="000000"/>
      </a:dk1>
      <a:lt1>
        <a:srgbClr val="FFFFFF"/>
      </a:lt1>
      <a:dk2>
        <a:srgbClr val="595959"/>
      </a:dk2>
      <a:lt2>
        <a:srgbClr val="EEEEEE"/>
      </a:lt2>
      <a:accent1>
        <a:srgbClr val="FFAB40"/>
      </a:accent1>
      <a:accent2>
        <a:srgbClr val="212121"/>
      </a:accent2>
      <a:accent3>
        <a:srgbClr val="78909C"/>
      </a:accent3>
      <a:accent4>
        <a:srgbClr val="FFAB40"/>
      </a:accent4>
      <a:accent5>
        <a:srgbClr val="0097A7"/>
      </a:accent5>
      <a:accent6>
        <a:srgbClr val="EEFF41"/>
      </a:accent6>
      <a:hlink>
        <a:srgbClr val="0097A7"/>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2</TotalTime>
  <Words>1897</Words>
  <Application>Microsoft Office PowerPoint</Application>
  <PresentationFormat>On-screen Show (16:9)</PresentationFormat>
  <Paragraphs>255</Paragraphs>
  <Slides>27</Slides>
  <Notes>27</Notes>
  <HiddenSlides>0</HiddenSlides>
  <MMClips>0</MMClips>
  <ScaleCrop>false</ScaleCrop>
  <HeadingPairs>
    <vt:vector size="6" baseType="variant">
      <vt:variant>
        <vt:lpstr>Fonts Used</vt:lpstr>
      </vt:variant>
      <vt:variant>
        <vt:i4>2</vt:i4>
      </vt:variant>
      <vt:variant>
        <vt:lpstr>Theme</vt:lpstr>
      </vt:variant>
      <vt:variant>
        <vt:i4>1</vt:i4>
      </vt:variant>
      <vt:variant>
        <vt:lpstr>Slide Titles</vt:lpstr>
      </vt:variant>
      <vt:variant>
        <vt:i4>27</vt:i4>
      </vt:variant>
    </vt:vector>
  </HeadingPairs>
  <TitlesOfParts>
    <vt:vector size="30" baseType="lpstr">
      <vt:lpstr>Arial</vt:lpstr>
      <vt:lpstr>Times New Roman</vt:lpstr>
      <vt:lpstr>Simple Light</vt:lpstr>
      <vt:lpstr>Sea Level Rise, Climate Change, and the Human Impacts on the American Crocodile in the Everglades National Park</vt:lpstr>
      <vt:lpstr>Introduction </vt:lpstr>
      <vt:lpstr>PowerPoint Presentation</vt:lpstr>
      <vt:lpstr>Hazards</vt:lpstr>
      <vt:lpstr>  Hazards</vt:lpstr>
      <vt:lpstr>  Hazards </vt:lpstr>
      <vt:lpstr>  Hazards </vt:lpstr>
      <vt:lpstr>Vulnerabilities </vt:lpstr>
      <vt:lpstr>Vulnerabilities </vt:lpstr>
      <vt:lpstr>Vulnerabilities </vt:lpstr>
      <vt:lpstr>Vulnerabilities </vt:lpstr>
      <vt:lpstr>Vulnerabilities </vt:lpstr>
      <vt:lpstr>Conceptual Model Vulnerabilities</vt:lpstr>
      <vt:lpstr>Climate Change Foresight and Effects on Everglades and American Crocodiles</vt:lpstr>
      <vt:lpstr>Climate Change Foresight and Effects on Everglades and American Crocodiles</vt:lpstr>
      <vt:lpstr>Climate Change Foresight and Impacts on Everglades and American Crocodiles</vt:lpstr>
      <vt:lpstr>Climate Change Foresight and Impacts on Everglades and American Crocodiles</vt:lpstr>
      <vt:lpstr>Sea Level Rise Foresight &amp; Impacts on the Crocodile</vt:lpstr>
      <vt:lpstr>Sea Level Rise Foresight &amp; Impacts on the Crocodile</vt:lpstr>
      <vt:lpstr>Sea Level Rise Foresight &amp; Impacts on the Crocodile</vt:lpstr>
      <vt:lpstr>Sea Level Rise Foresight &amp; Impacts on the Crocodile</vt:lpstr>
      <vt:lpstr>High Risk Scenario for the Future of Humans and the Everglades</vt:lpstr>
      <vt:lpstr>Intermediate Risk Scenario for the Future of Humans and the Everglades</vt:lpstr>
      <vt:lpstr>Low Risk Scenario for the Future of Humans and the Everglades </vt:lpstr>
      <vt:lpstr>Decision-Making</vt:lpstr>
      <vt:lpstr>Options  </vt:lpstr>
      <vt:lpstr>Recommendations </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Sea Level Rise, Climate Change, and the Human Impacts on the American Crocodile in the Everglades National Park</dc:title>
  <dc:creator>Fallon Woolford</dc:creator>
  <cp:lastModifiedBy>Rachel Case</cp:lastModifiedBy>
  <cp:revision>2</cp:revision>
  <dcterms:modified xsi:type="dcterms:W3CDTF">2018-06-16T04:21:28Z</dcterms:modified>
</cp:coreProperties>
</file>