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7" autoAdjust="0"/>
    <p:restoredTop sz="94660"/>
  </p:normalViewPr>
  <p:slideViewPr>
    <p:cSldViewPr snapToGrid="0">
      <p:cViewPr varScale="1">
        <p:scale>
          <a:sx n="81" d="100"/>
          <a:sy n="81" d="100"/>
        </p:scale>
        <p:origin x="46" y="17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4CA615-9F07-48C4-82B6-8C1D3CD8C8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6EB27C4-675B-4C81-84B6-CA55649FEE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1BFD398-B183-4693-A096-F637110BAF07}"/>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0BD0E013-3AE0-42E1-9A34-18F5FFD88B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AAD75-5BE4-4924-A0F2-9CF6FE79824C}"/>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42816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B1621-A738-4357-83CD-3DCD8BB012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B36D80-3FEA-4B5C-90D6-919C6C2E168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4735E7-6254-4D02-9D74-A331074C4A11}"/>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5E6C21EA-1DBA-4520-B234-5D364809C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BF33B-DC86-45D0-AE7A-0E4A483B0529}"/>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3123546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1C2061-ECFC-47E9-B73F-7A606D2080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5FB734-9D0F-4687-8B6B-56DBFC04A9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928979-990A-4B7F-8C0F-3E0357DAAA79}"/>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E21CE9D8-C984-442B-9165-8C83563235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A9461-4921-4109-8111-7E16C20295DD}"/>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177805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8D3A4-9897-46BC-A504-8FB653E695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80B8D98-0629-43FA-A017-9FF6A15E9B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E92BFB-4827-4A7D-B4E3-093062976E19}"/>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E74B90DB-8A83-4FC3-92EB-EEF00189E8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EE15D-5901-4CF0-AEB9-76201551B29D}"/>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1530645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21DAB3-30B9-470D-99EB-34272069B5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4506C93-9738-43E0-AE7D-F639C985007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489D94A-D87B-4F66-81B1-578C866B3546}"/>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B3AF00E9-E4B3-4CD3-AA43-2717F660F6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2470E8-4C53-4942-871F-4E7555858119}"/>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3193517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C933D-8D98-4144-BC66-2D93A251C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252C27-89E0-4EFA-A84C-4AE268534D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1F75B2-1847-4CCE-873D-36508113EB1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F62460F-6993-4805-9D70-C1B66E80A9F9}"/>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6" name="Footer Placeholder 5">
            <a:extLst>
              <a:ext uri="{FF2B5EF4-FFF2-40B4-BE49-F238E27FC236}">
                <a16:creationId xmlns:a16="http://schemas.microsoft.com/office/drawing/2014/main" id="{160DAB24-A2B5-4050-A505-1A64E6D8A6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1E32E3-0BC8-4797-A048-09405CCAB561}"/>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273481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F845A-D044-4A33-A659-5C0DC6CBE51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A0FA6F-34CA-4C44-BF48-0B1ED664A2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EE8058-791E-460C-90E3-C7D24479971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41B074F-3922-4080-8F99-816D682A64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B7B6ED-C030-4CBD-B1E6-CE4AC18DDD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5B1285E-3725-4E38-A0E2-81739F500844}"/>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8" name="Footer Placeholder 7">
            <a:extLst>
              <a:ext uri="{FF2B5EF4-FFF2-40B4-BE49-F238E27FC236}">
                <a16:creationId xmlns:a16="http://schemas.microsoft.com/office/drawing/2014/main" id="{16E05CEE-C4E5-4ADE-904E-F81275F676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D88545E-0BDA-47ED-B540-5E7194D0A508}"/>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3805928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45908-27B9-4F0A-9C30-0FD8FA2A0E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3ADF493-5E65-427D-9DCA-96D027843A25}"/>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4" name="Footer Placeholder 3">
            <a:extLst>
              <a:ext uri="{FF2B5EF4-FFF2-40B4-BE49-F238E27FC236}">
                <a16:creationId xmlns:a16="http://schemas.microsoft.com/office/drawing/2014/main" id="{87014EF9-095B-4397-B0A4-87E5B4AA1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BF7DB90-D277-4C31-A9E0-0A23CC677606}"/>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562030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66C1F48-108D-45D7-8466-B05111D197EE}"/>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3" name="Footer Placeholder 2">
            <a:extLst>
              <a:ext uri="{FF2B5EF4-FFF2-40B4-BE49-F238E27FC236}">
                <a16:creationId xmlns:a16="http://schemas.microsoft.com/office/drawing/2014/main" id="{53ABEF9C-3435-4A95-847F-602791A3A9E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278CEAD-B807-4A51-A58F-115B7A5EC6CF}"/>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271063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078F3-E4B0-446B-A466-FB62CE47C4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CA43171-1A0B-404B-9C1D-F6B19FF67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0ECEECD-F1AF-4C3B-80B6-7977115BD2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D1624F-E444-49DD-9D1F-0679E8822B78}"/>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6" name="Footer Placeholder 5">
            <a:extLst>
              <a:ext uri="{FF2B5EF4-FFF2-40B4-BE49-F238E27FC236}">
                <a16:creationId xmlns:a16="http://schemas.microsoft.com/office/drawing/2014/main" id="{0F3A8E04-4741-4F13-8445-88F28F992E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F6BDAD-4DF1-4EEB-A330-A93749F08D67}"/>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31054861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60C1-9DB7-43A0-B1A9-DE546FD4A1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2310D63-4126-4E4E-95A2-4ABAE0DD7C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E3784D-0C7F-43BC-AAAE-E946368DB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9F8B7-4558-4E28-9247-5E666D864DBE}"/>
              </a:ext>
            </a:extLst>
          </p:cNvPr>
          <p:cNvSpPr>
            <a:spLocks noGrp="1"/>
          </p:cNvSpPr>
          <p:nvPr>
            <p:ph type="dt" sz="half" idx="10"/>
          </p:nvPr>
        </p:nvSpPr>
        <p:spPr/>
        <p:txBody>
          <a:bodyPr/>
          <a:lstStyle/>
          <a:p>
            <a:fld id="{369E77F7-A32C-4235-B311-2F5BECD5348B}" type="datetimeFigureOut">
              <a:rPr lang="en-US" smtClean="0"/>
              <a:t>4/24/2020</a:t>
            </a:fld>
            <a:endParaRPr lang="en-US"/>
          </a:p>
        </p:txBody>
      </p:sp>
      <p:sp>
        <p:nvSpPr>
          <p:cNvPr id="6" name="Footer Placeholder 5">
            <a:extLst>
              <a:ext uri="{FF2B5EF4-FFF2-40B4-BE49-F238E27FC236}">
                <a16:creationId xmlns:a16="http://schemas.microsoft.com/office/drawing/2014/main" id="{7C8847BC-C667-42EF-BDA9-92E62DFB9C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9A7F66-52AF-449C-A825-66361F401FCB}"/>
              </a:ext>
            </a:extLst>
          </p:cNvPr>
          <p:cNvSpPr>
            <a:spLocks noGrp="1"/>
          </p:cNvSpPr>
          <p:nvPr>
            <p:ph type="sldNum" sz="quarter" idx="12"/>
          </p:nvPr>
        </p:nvSpPr>
        <p:spPr/>
        <p:txBody>
          <a:bodyPr/>
          <a:lstStyle/>
          <a:p>
            <a:fld id="{2DC88A35-2F7E-4C06-8AC3-1CDACB9E31FE}" type="slidenum">
              <a:rPr lang="en-US" smtClean="0"/>
              <a:t>‹#›</a:t>
            </a:fld>
            <a:endParaRPr lang="en-US"/>
          </a:p>
        </p:txBody>
      </p:sp>
    </p:spTree>
    <p:extLst>
      <p:ext uri="{BB962C8B-B14F-4D97-AF65-F5344CB8AC3E}">
        <p14:creationId xmlns:p14="http://schemas.microsoft.com/office/powerpoint/2010/main" val="146782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71A7B3-88B2-4675-8444-91A4E0A31C8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05A3D9B-57E4-4E6C-9854-D15BD4C450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4436EC-0209-4D54-A475-306AEB3865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9E77F7-A32C-4235-B311-2F5BECD5348B}" type="datetimeFigureOut">
              <a:rPr lang="en-US" smtClean="0"/>
              <a:t>4/24/2020</a:t>
            </a:fld>
            <a:endParaRPr lang="en-US"/>
          </a:p>
        </p:txBody>
      </p:sp>
      <p:sp>
        <p:nvSpPr>
          <p:cNvPr id="5" name="Footer Placeholder 4">
            <a:extLst>
              <a:ext uri="{FF2B5EF4-FFF2-40B4-BE49-F238E27FC236}">
                <a16:creationId xmlns:a16="http://schemas.microsoft.com/office/drawing/2014/main" id="{6F8BD069-F1C3-45E5-B0ED-1DDEB63AA1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DD6917-1070-4EAB-9BDF-95D6ECF976B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88A35-2F7E-4C06-8AC3-1CDACB9E31FE}" type="slidenum">
              <a:rPr lang="en-US" smtClean="0"/>
              <a:t>‹#›</a:t>
            </a:fld>
            <a:endParaRPr lang="en-US"/>
          </a:p>
        </p:txBody>
      </p:sp>
    </p:spTree>
    <p:extLst>
      <p:ext uri="{BB962C8B-B14F-4D97-AF65-F5344CB8AC3E}">
        <p14:creationId xmlns:p14="http://schemas.microsoft.com/office/powerpoint/2010/main" val="383427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7C652-B738-4B16-9EF6-EA23D6F4AD56}"/>
              </a:ext>
            </a:extLst>
          </p:cNvPr>
          <p:cNvSpPr>
            <a:spLocks noGrp="1"/>
          </p:cNvSpPr>
          <p:nvPr>
            <p:ph type="ctrTitle"/>
          </p:nvPr>
        </p:nvSpPr>
        <p:spPr/>
        <p:txBody>
          <a:bodyPr>
            <a:normAutofit/>
          </a:bodyPr>
          <a:lstStyle/>
          <a:p>
            <a:r>
              <a:rPr lang="en-US" sz="4800" dirty="0"/>
              <a:t>Invasive Privet and Climate Change at Paradise Creek Nature Park</a:t>
            </a:r>
          </a:p>
        </p:txBody>
      </p:sp>
      <p:sp>
        <p:nvSpPr>
          <p:cNvPr id="3" name="Subtitle 2">
            <a:extLst>
              <a:ext uri="{FF2B5EF4-FFF2-40B4-BE49-F238E27FC236}">
                <a16:creationId xmlns:a16="http://schemas.microsoft.com/office/drawing/2014/main" id="{556E60E7-ADD9-4E7D-AAAF-C40D89A218E1}"/>
              </a:ext>
            </a:extLst>
          </p:cNvPr>
          <p:cNvSpPr>
            <a:spLocks noGrp="1"/>
          </p:cNvSpPr>
          <p:nvPr>
            <p:ph type="subTitle" idx="1"/>
          </p:nvPr>
        </p:nvSpPr>
        <p:spPr/>
        <p:txBody>
          <a:bodyPr/>
          <a:lstStyle/>
          <a:p>
            <a:r>
              <a:rPr lang="en-US" dirty="0"/>
              <a:t>Conservation Leadership Internship</a:t>
            </a:r>
          </a:p>
          <a:p>
            <a:r>
              <a:rPr lang="en-US" dirty="0"/>
              <a:t>Elton Van Buskirk</a:t>
            </a:r>
          </a:p>
        </p:txBody>
      </p:sp>
    </p:spTree>
    <p:extLst>
      <p:ext uri="{BB962C8B-B14F-4D97-AF65-F5344CB8AC3E}">
        <p14:creationId xmlns:p14="http://schemas.microsoft.com/office/powerpoint/2010/main" val="28695016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25F6-959B-4655-8EE1-BA85D2A3F9BC}"/>
              </a:ext>
            </a:extLst>
          </p:cNvPr>
          <p:cNvSpPr>
            <a:spLocks noGrp="1"/>
          </p:cNvSpPr>
          <p:nvPr>
            <p:ph type="title"/>
          </p:nvPr>
        </p:nvSpPr>
        <p:spPr>
          <a:xfrm>
            <a:off x="838200" y="624568"/>
            <a:ext cx="3766457" cy="5412920"/>
          </a:xfrm>
        </p:spPr>
        <p:txBody>
          <a:bodyPr>
            <a:normAutofit/>
          </a:bodyPr>
          <a:lstStyle/>
          <a:p>
            <a:r>
              <a:rPr lang="en-US" dirty="0"/>
              <a:t>Conclusion</a:t>
            </a:r>
          </a:p>
        </p:txBody>
      </p:sp>
      <p:sp>
        <p:nvSpPr>
          <p:cNvPr id="3" name="Content Placeholder 2">
            <a:extLst>
              <a:ext uri="{FF2B5EF4-FFF2-40B4-BE49-F238E27FC236}">
                <a16:creationId xmlns:a16="http://schemas.microsoft.com/office/drawing/2014/main" id="{F3415046-6E50-4B60-AF29-F8CA5FC26549}"/>
              </a:ext>
            </a:extLst>
          </p:cNvPr>
          <p:cNvSpPr>
            <a:spLocks noGrp="1"/>
          </p:cNvSpPr>
          <p:nvPr>
            <p:ph idx="1"/>
          </p:nvPr>
        </p:nvSpPr>
        <p:spPr>
          <a:xfrm>
            <a:off x="5029200" y="624568"/>
            <a:ext cx="6324598" cy="5412920"/>
          </a:xfrm>
        </p:spPr>
        <p:txBody>
          <a:bodyPr anchor="ctr">
            <a:normAutofit/>
          </a:bodyPr>
          <a:lstStyle/>
          <a:p>
            <a:r>
              <a:rPr lang="en-US" sz="2400"/>
              <a:t>Wicked problem which will only worsen in time</a:t>
            </a:r>
          </a:p>
          <a:p>
            <a:r>
              <a:rPr lang="en-US" sz="2400"/>
              <a:t>Invasive species such as privet may never be removed</a:t>
            </a:r>
          </a:p>
          <a:p>
            <a:r>
              <a:rPr lang="en-US" sz="2400"/>
              <a:t>New species will most likely move into the area by the year 2100 if not sooner</a:t>
            </a:r>
          </a:p>
          <a:p>
            <a:pPr marL="0" indent="0">
              <a:buNone/>
            </a:pPr>
            <a:endParaRPr lang="en-US" sz="2400"/>
          </a:p>
        </p:txBody>
      </p:sp>
    </p:spTree>
    <p:extLst>
      <p:ext uri="{BB962C8B-B14F-4D97-AF65-F5344CB8AC3E}">
        <p14:creationId xmlns:p14="http://schemas.microsoft.com/office/powerpoint/2010/main" val="2801683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55DEE-461A-4997-8BFE-E9348830872B}"/>
              </a:ext>
            </a:extLst>
          </p:cNvPr>
          <p:cNvSpPr>
            <a:spLocks noGrp="1"/>
          </p:cNvSpPr>
          <p:nvPr>
            <p:ph type="title"/>
          </p:nvPr>
        </p:nvSpPr>
        <p:spPr/>
        <p:txBody>
          <a:bodyPr/>
          <a:lstStyle/>
          <a:p>
            <a:r>
              <a:rPr lang="en-US" dirty="0"/>
              <a:t>Recommendations</a:t>
            </a:r>
          </a:p>
        </p:txBody>
      </p:sp>
      <p:sp>
        <p:nvSpPr>
          <p:cNvPr id="3" name="Content Placeholder 2">
            <a:extLst>
              <a:ext uri="{FF2B5EF4-FFF2-40B4-BE49-F238E27FC236}">
                <a16:creationId xmlns:a16="http://schemas.microsoft.com/office/drawing/2014/main" id="{154B15DA-553D-4EDB-8EAB-F1EA53582E0D}"/>
              </a:ext>
            </a:extLst>
          </p:cNvPr>
          <p:cNvSpPr>
            <a:spLocks noGrp="1"/>
          </p:cNvSpPr>
          <p:nvPr>
            <p:ph idx="1"/>
          </p:nvPr>
        </p:nvSpPr>
        <p:spPr/>
        <p:txBody>
          <a:bodyPr/>
          <a:lstStyle/>
          <a:p>
            <a:r>
              <a:rPr lang="en-US" dirty="0"/>
              <a:t>Recognize </a:t>
            </a:r>
            <a:r>
              <a:rPr lang="en-US" dirty="0" err="1"/>
              <a:t>limate</a:t>
            </a:r>
            <a:r>
              <a:rPr lang="en-US" dirty="0"/>
              <a:t> change in the scale of effect</a:t>
            </a:r>
          </a:p>
          <a:p>
            <a:r>
              <a:rPr lang="en-US" dirty="0"/>
              <a:t>Acknowledge climate change interaction on privet and other invasive species</a:t>
            </a:r>
          </a:p>
          <a:p>
            <a:r>
              <a:rPr lang="en-US" dirty="0"/>
              <a:t>Recommended that ERP</a:t>
            </a:r>
          </a:p>
          <a:p>
            <a:pPr lvl="1"/>
            <a:r>
              <a:rPr lang="en-US" dirty="0"/>
              <a:t>Use citizen scientists to map out wetland areas</a:t>
            </a:r>
          </a:p>
          <a:p>
            <a:pPr lvl="1"/>
            <a:r>
              <a:rPr lang="en-US" dirty="0"/>
              <a:t>Manage privet only in certain key areas</a:t>
            </a:r>
          </a:p>
          <a:p>
            <a:pPr lvl="1"/>
            <a:r>
              <a:rPr lang="en-US" dirty="0"/>
              <a:t>Plant species that will meet future criteria to be successful</a:t>
            </a:r>
          </a:p>
        </p:txBody>
      </p:sp>
    </p:spTree>
    <p:extLst>
      <p:ext uri="{BB962C8B-B14F-4D97-AF65-F5344CB8AC3E}">
        <p14:creationId xmlns:p14="http://schemas.microsoft.com/office/powerpoint/2010/main" val="26816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535CC-2C0E-4B4B-B9F9-415557FD63B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64F592E-31CF-4164-BCE8-52EC3D3330A8}"/>
              </a:ext>
            </a:extLst>
          </p:cNvPr>
          <p:cNvSpPr>
            <a:spLocks noGrp="1"/>
          </p:cNvSpPr>
          <p:nvPr>
            <p:ph idx="1"/>
          </p:nvPr>
        </p:nvSpPr>
        <p:spPr>
          <a:xfrm>
            <a:off x="838200" y="1397977"/>
            <a:ext cx="10515600" cy="4778986"/>
          </a:xfrm>
        </p:spPr>
        <p:txBody>
          <a:bodyPr>
            <a:normAutofit fontScale="77500" lnSpcReduction="20000"/>
          </a:bodyPr>
          <a:lstStyle/>
          <a:p>
            <a:r>
              <a:rPr lang="en-US" sz="1400" dirty="0" err="1"/>
              <a:t>Billeaud</a:t>
            </a:r>
            <a:r>
              <a:rPr lang="en-US" sz="1400" dirty="0"/>
              <a:t>, L. A., &amp; </a:t>
            </a:r>
            <a:r>
              <a:rPr lang="en-US" sz="1400" dirty="0" err="1"/>
              <a:t>Zajicek</a:t>
            </a:r>
            <a:r>
              <a:rPr lang="en-US" sz="1400" dirty="0"/>
              <a:t>, J. M. (1989). Influence of mulches on weed control, soil pH, soil nitrogen content, and growth of Ligustrum japonicum. Journal of Environmental Horticulture, 7(4), 155-157.</a:t>
            </a:r>
          </a:p>
          <a:p>
            <a:r>
              <a:rPr lang="en-US" sz="1400" dirty="0"/>
              <a:t>Blaylock, A. D. (1994). Soil salinity, salt tolerance, and growth potential of horticultural and landscape plants. University of Wyoming, Cooperative Extension Service, Department of Plant, Soil, and Insect Sciences, College of Agriculture.</a:t>
            </a:r>
          </a:p>
          <a:p>
            <a:r>
              <a:rPr lang="en-US" sz="1400" dirty="0"/>
              <a:t>Bradley, B. A., </a:t>
            </a:r>
            <a:r>
              <a:rPr lang="en-US" sz="1400" dirty="0" err="1"/>
              <a:t>Wilcove</a:t>
            </a:r>
            <a:r>
              <a:rPr lang="en-US" sz="1400" dirty="0"/>
              <a:t>, D. S., &amp; Oppenheimer, M. (2010). Climate change increases risk of plant invasion in the Eastern United States. Biological Invasions, 12(6), 1855-1872.</a:t>
            </a:r>
          </a:p>
          <a:p>
            <a:r>
              <a:rPr lang="en-US" sz="1400" dirty="0"/>
              <a:t> Brock, M.A., D.L. Nielsen, R.J. </a:t>
            </a:r>
            <a:r>
              <a:rPr lang="en-US" sz="1400" dirty="0" err="1"/>
              <a:t>Shiel</a:t>
            </a:r>
            <a:r>
              <a:rPr lang="en-US" sz="1400" dirty="0"/>
              <a:t>, J.D. Green, and J.D. Langley, 2003: Drought and aquatic community resilience: The role of eggs and seeds in sediments of temporary wetlands. Freshwater Biology, 48 (7), 1207-1218</a:t>
            </a:r>
          </a:p>
          <a:p>
            <a:r>
              <a:rPr lang="en-US" sz="1400" dirty="0" err="1"/>
              <a:t>Burgiel</a:t>
            </a:r>
            <a:r>
              <a:rPr lang="en-US" sz="1400" dirty="0"/>
              <a:t>, S. W., &amp; Muir, A. A. (2010). Invasive Species, Climate Change and Ecosystem-Based Adaptation: Addressing Multiple Drivers of Global Change. Global Invasive Species </a:t>
            </a:r>
            <a:r>
              <a:rPr lang="en-US" sz="1400" dirty="0" err="1"/>
              <a:t>Programme</a:t>
            </a:r>
            <a:r>
              <a:rPr lang="en-US" sz="1400" dirty="0"/>
              <a:t> (GISP). GISP, United Nations Avenue PO Box, 633, 56.</a:t>
            </a:r>
          </a:p>
          <a:p>
            <a:r>
              <a:rPr lang="en-US" sz="1400" dirty="0"/>
              <a:t>Carter, L., A. </a:t>
            </a:r>
            <a:r>
              <a:rPr lang="en-US" sz="1400" dirty="0" err="1"/>
              <a:t>Terando</a:t>
            </a:r>
            <a:r>
              <a:rPr lang="en-US" sz="1400" dirty="0"/>
              <a:t>, K. Dow, K. </a:t>
            </a:r>
            <a:r>
              <a:rPr lang="en-US" sz="1400" dirty="0" err="1"/>
              <a:t>Hiers</a:t>
            </a:r>
            <a:r>
              <a:rPr lang="en-US" sz="1400" dirty="0"/>
              <a:t>, K.E. Kunkel, A. </a:t>
            </a:r>
            <a:r>
              <a:rPr lang="en-US" sz="1400" dirty="0" err="1"/>
              <a:t>Lascurain</a:t>
            </a:r>
            <a:r>
              <a:rPr lang="en-US" sz="1400" dirty="0"/>
              <a:t>, D. Marcy, M. </a:t>
            </a:r>
            <a:r>
              <a:rPr lang="en-US" sz="1400" dirty="0" err="1"/>
              <a:t>Osland</a:t>
            </a:r>
            <a:r>
              <a:rPr lang="en-US" sz="1400" dirty="0"/>
              <a:t>, and P. Schramm, 2018: Southeast. In Impacts, Risks, and Adaptation in the United States: Fourth National Climate Assessment, Volume II [</a:t>
            </a:r>
            <a:r>
              <a:rPr lang="en-US" sz="1400" dirty="0" err="1"/>
              <a:t>Reidmiller</a:t>
            </a:r>
            <a:r>
              <a:rPr lang="en-US" sz="1400" dirty="0"/>
              <a:t>, D.R., C.W. Avery, D.R. Easterling, K.E. Kunkel, K.L.M. Lewis, T.K. </a:t>
            </a:r>
            <a:r>
              <a:rPr lang="en-US" sz="1400" dirty="0" err="1"/>
              <a:t>Maycock</a:t>
            </a:r>
            <a:r>
              <a:rPr lang="en-US" sz="1400" dirty="0"/>
              <a:t>, and B.C. Stewart (eds.)]. U.S. Global Change Research Program, Washington, DC, USA, pp. 743–808. </a:t>
            </a:r>
            <a:r>
              <a:rPr lang="en-US" sz="1400" dirty="0" err="1"/>
              <a:t>doi</a:t>
            </a:r>
            <a:r>
              <a:rPr lang="en-US" sz="1400" dirty="0"/>
              <a:t>: 10.7930/NCA4.2018.CH19</a:t>
            </a:r>
          </a:p>
          <a:p>
            <a:r>
              <a:rPr lang="en-US" sz="1400" dirty="0"/>
              <a:t>Carter, L. M., J. W. Jones, L. Berry, V. Burkett, J. F. </a:t>
            </a:r>
            <a:r>
              <a:rPr lang="en-US" sz="1400" dirty="0" err="1"/>
              <a:t>Murley</a:t>
            </a:r>
            <a:r>
              <a:rPr lang="en-US" sz="1400" dirty="0"/>
              <a:t>, J. </a:t>
            </a:r>
            <a:r>
              <a:rPr lang="en-US" sz="1400" dirty="0" err="1"/>
              <a:t>Obeysekera</a:t>
            </a:r>
            <a:r>
              <a:rPr lang="en-US" sz="1400" dirty="0"/>
              <a:t>, P. J. Schramm, and D. Wear, 2014: Ch. 17: Southeast and the Caribbean. Climate Change Impacts in the United States: The Third National Climate Assessment, J. M. Melillo, </a:t>
            </a:r>
            <a:r>
              <a:rPr lang="en-US" sz="1400" dirty="0" err="1"/>
              <a:t>Terese</a:t>
            </a:r>
            <a:r>
              <a:rPr lang="en-US" sz="1400" dirty="0"/>
              <a:t> (T.C.) Richmond, and G. W. </a:t>
            </a:r>
            <a:r>
              <a:rPr lang="en-US" sz="1400" dirty="0" err="1"/>
              <a:t>Yohe</a:t>
            </a:r>
            <a:r>
              <a:rPr lang="en-US" sz="1400" dirty="0"/>
              <a:t>, Eds., U.S. Global Change Research Program, 396-417. doi:10.7930/J0NP22CB.</a:t>
            </a:r>
          </a:p>
          <a:p>
            <a:r>
              <a:rPr lang="en-US" sz="1400" dirty="0"/>
              <a:t>Corlett, R. T., &amp; Westcott, D. A. (2013). Will plant movements keep up with climate change?. Trends in ecology &amp; evolution, 28(8), 482-488.</a:t>
            </a:r>
          </a:p>
          <a:p>
            <a:r>
              <a:rPr lang="en-US" sz="1400" dirty="0"/>
              <a:t>González‐Moreno, P., Diez, J. M., Richardson, D. M., &amp; </a:t>
            </a:r>
            <a:r>
              <a:rPr lang="en-US" sz="1400" dirty="0" err="1"/>
              <a:t>Vilà</a:t>
            </a:r>
            <a:r>
              <a:rPr lang="en-US" sz="1400" dirty="0"/>
              <a:t>, M. (2015). Beyond climate: disturbance niche shifts in invasive species. Global Ecology and Biogeography, 24(3), 360-370.</a:t>
            </a:r>
          </a:p>
          <a:p>
            <a:r>
              <a:rPr lang="en-US" sz="1400" dirty="0" err="1"/>
              <a:t>Hanula</a:t>
            </a:r>
            <a:r>
              <a:rPr lang="en-US" sz="1400" dirty="0"/>
              <a:t>, J. L., &amp; Horn, S. (2011). Removing an invasive shrub (Chinese privet) increases native bee diversity and abundance in riparian forests of the southeastern United States. Insect Conservation and Diversity, 4(4), 275-283.</a:t>
            </a:r>
          </a:p>
          <a:p>
            <a:r>
              <a:rPr lang="en-US" sz="1400" dirty="0" err="1"/>
              <a:t>Hanula</a:t>
            </a:r>
            <a:r>
              <a:rPr lang="en-US" sz="1400" dirty="0"/>
              <a:t>, J. L., Horn, S., &amp; Taylor, J. W. (2009). Chinese privet (Ligustrum </a:t>
            </a:r>
            <a:r>
              <a:rPr lang="en-US" sz="1400" dirty="0" err="1"/>
              <a:t>sinense</a:t>
            </a:r>
            <a:r>
              <a:rPr lang="en-US" sz="1400" dirty="0"/>
              <a:t>) removal and its effect on native plant communities of riparian forests. Invasive Plant Sci. Manage. 2: 292–300. </a:t>
            </a:r>
            <a:r>
              <a:rPr lang="en-US" sz="1400" dirty="0" err="1"/>
              <a:t>doi</a:t>
            </a:r>
            <a:r>
              <a:rPr lang="en-US" sz="1400" dirty="0"/>
              <a:t>: 10.1614. Weed Science Society of America.</a:t>
            </a:r>
          </a:p>
          <a:p>
            <a:r>
              <a:rPr lang="en-US" sz="1400" dirty="0"/>
              <a:t>Maddox, V., Byrd, J., &amp; </a:t>
            </a:r>
            <a:r>
              <a:rPr lang="en-US" sz="1400" dirty="0" err="1"/>
              <a:t>Serviss</a:t>
            </a:r>
            <a:r>
              <a:rPr lang="en-US" sz="1400" dirty="0"/>
              <a:t>, B. (2010). Identification and control of invasive privets (Ligustrum spp.) in the middle southern United States. Invasive Plant Science and Management, 3(4), 482-488.</a:t>
            </a:r>
          </a:p>
          <a:p>
            <a:r>
              <a:rPr lang="en-US" sz="1400" dirty="0" err="1"/>
              <a:t>Kalina</a:t>
            </a:r>
            <a:r>
              <a:rPr lang="en-US" sz="1400" dirty="0"/>
              <a:t>, J., </a:t>
            </a:r>
            <a:r>
              <a:rPr lang="en-US" sz="1400" dirty="0" err="1"/>
              <a:t>Braman</a:t>
            </a:r>
            <a:r>
              <a:rPr lang="en-US" sz="1400" dirty="0"/>
              <a:t>, S. K., &amp; </a:t>
            </a:r>
            <a:r>
              <a:rPr lang="en-US" sz="1400" dirty="0" err="1"/>
              <a:t>Hanula</a:t>
            </a:r>
            <a:r>
              <a:rPr lang="en-US" sz="1400" dirty="0"/>
              <a:t>, J. L. (2017). Developmental Biology of </a:t>
            </a:r>
            <a:r>
              <a:rPr lang="en-US" sz="1400" dirty="0" err="1"/>
              <a:t>Leptoypha</a:t>
            </a:r>
            <a:r>
              <a:rPr lang="en-US" sz="1400" dirty="0"/>
              <a:t> </a:t>
            </a:r>
            <a:r>
              <a:rPr lang="en-US" sz="1400" dirty="0" err="1"/>
              <a:t>mutica</a:t>
            </a:r>
            <a:r>
              <a:rPr lang="en-US" sz="1400" dirty="0"/>
              <a:t> (Hemiptera: </a:t>
            </a:r>
            <a:r>
              <a:rPr lang="en-US" sz="1400" dirty="0" err="1"/>
              <a:t>Tingidae</a:t>
            </a:r>
            <a:r>
              <a:rPr lang="en-US" sz="1400" dirty="0"/>
              <a:t>) on Chinese Privet (</a:t>
            </a:r>
            <a:r>
              <a:rPr lang="en-US" sz="1400" dirty="0" err="1"/>
              <a:t>Lamiales</a:t>
            </a:r>
            <a:r>
              <a:rPr lang="en-US" sz="1400" dirty="0"/>
              <a:t>: Oleaceae). Journal of entomological science, 52(2), 154-160.</a:t>
            </a:r>
          </a:p>
          <a:p>
            <a:endParaRPr lang="en-US" sz="1400" dirty="0"/>
          </a:p>
        </p:txBody>
      </p:sp>
    </p:spTree>
    <p:extLst>
      <p:ext uri="{BB962C8B-B14F-4D97-AF65-F5344CB8AC3E}">
        <p14:creationId xmlns:p14="http://schemas.microsoft.com/office/powerpoint/2010/main" val="1036739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9434-B16F-4681-A4B6-4FA9B7CFE5B8}"/>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0F1D4DCE-F3B5-4652-9272-B1A9A9CA1843}"/>
              </a:ext>
            </a:extLst>
          </p:cNvPr>
          <p:cNvSpPr>
            <a:spLocks noGrp="1"/>
          </p:cNvSpPr>
          <p:nvPr>
            <p:ph idx="1"/>
          </p:nvPr>
        </p:nvSpPr>
        <p:spPr>
          <a:xfrm>
            <a:off x="838200" y="1411166"/>
            <a:ext cx="10515600" cy="5266592"/>
          </a:xfrm>
        </p:spPr>
        <p:txBody>
          <a:bodyPr>
            <a:normAutofit fontScale="77500" lnSpcReduction="20000"/>
          </a:bodyPr>
          <a:lstStyle/>
          <a:p>
            <a:r>
              <a:rPr lang="en-US" sz="1400" dirty="0"/>
              <a:t>McKee, K.L., I.A. Mendelssohn, and M. D. </a:t>
            </a:r>
            <a:r>
              <a:rPr lang="en-US" sz="1400" dirty="0" err="1"/>
              <a:t>Materne</a:t>
            </a:r>
            <a:r>
              <a:rPr lang="en-US" sz="1400" dirty="0"/>
              <a:t>, 2004: Acute salt marsh dieback in the Mississippi River deltaic plain: A drought-induced phenomenon? Global Ecology and Biogeography, 13 (1), 65-73. http:// dx.doi.org/10.1111/j.1466-882X.2004.00075.x</a:t>
            </a:r>
          </a:p>
          <a:p>
            <a:r>
              <a:rPr lang="en-US" sz="1400" dirty="0"/>
              <a:t>Merriam, Robert, and W. Feil. "The Potential Impact of An Introduced Shrub on Native Plant Diversity and Forest Regeneration." Biological Invasions 4.4 (2002): 369-73. Web.</a:t>
            </a:r>
          </a:p>
          <a:p>
            <a:r>
              <a:rPr lang="en-US" sz="1400" dirty="0" err="1"/>
              <a:t>Nuttle</a:t>
            </a:r>
            <a:r>
              <a:rPr lang="en-US" sz="1400" dirty="0"/>
              <a:t>, W. K., &amp; Portnoy, J. W. (1992). Effect of rising sea level on runoff and groundwater discharge to coastal ecosystems. Estuarine, Coastal and Shelf Science, 34(2), 203-212.</a:t>
            </a:r>
          </a:p>
          <a:p>
            <a:r>
              <a:rPr lang="en-US" sz="1400" dirty="0"/>
              <a:t>Rogers, C. E., &amp; McCarty, J. P. (2000). Climate change and ecosystems of the Mid-Atlantic Region. Climate Research, 14(3), 235-244.</a:t>
            </a:r>
          </a:p>
          <a:p>
            <a:r>
              <a:rPr lang="en-US" sz="1400" dirty="0"/>
              <a:t>Smith, K. E., </a:t>
            </a:r>
            <a:r>
              <a:rPr lang="en-US" sz="1400" dirty="0" err="1"/>
              <a:t>Rumon</a:t>
            </a:r>
            <a:r>
              <a:rPr lang="en-US" sz="1400" dirty="0"/>
              <a:t>, G. B., Prior, S. A., Price, A. J., Rogers, H. H., &amp; </a:t>
            </a:r>
            <a:r>
              <a:rPr lang="en-US" sz="1400" dirty="0" err="1"/>
              <a:t>Torbert</a:t>
            </a:r>
            <a:r>
              <a:rPr lang="en-US" sz="1400" dirty="0"/>
              <a:t>, H. A. (2008). Chinese Privet (Ligustrum </a:t>
            </a:r>
            <a:r>
              <a:rPr lang="en-US" sz="1400" dirty="0" err="1"/>
              <a:t>sitíense</a:t>
            </a:r>
            <a:r>
              <a:rPr lang="en-US" sz="1400" dirty="0"/>
              <a:t>) in an elevated C02 Environment.</a:t>
            </a:r>
          </a:p>
          <a:p>
            <a:r>
              <a:rPr lang="en-US" sz="1400" dirty="0" err="1"/>
              <a:t>Sorte</a:t>
            </a:r>
            <a:r>
              <a:rPr lang="en-US" sz="1400" dirty="0"/>
              <a:t>, C. J., Ibáñez, I., Blumenthal, D. M., Molinari, N. A., Miller, L. P., </a:t>
            </a:r>
            <a:r>
              <a:rPr lang="en-US" sz="1400" dirty="0" err="1"/>
              <a:t>Grosholz</a:t>
            </a:r>
            <a:r>
              <a:rPr lang="en-US" sz="1400" dirty="0"/>
              <a:t>, E. D., ... &amp; Dukes, J. S. (2013). Poised to prosper? A cross‐system comparison of climate change effects on native and non‐native species performance. Ecology letters, 16(2), 261-270.</a:t>
            </a:r>
          </a:p>
          <a:p>
            <a:r>
              <a:rPr lang="en-US" sz="1400" dirty="0"/>
              <a:t>USGCRP, 2018: Impacts, Risks, and Adaptation in the United States: Fourth National Climate</a:t>
            </a:r>
          </a:p>
          <a:p>
            <a:r>
              <a:rPr lang="en-US" sz="1400" dirty="0"/>
              <a:t>Assessment, Volume II: Report-in-Brief [</a:t>
            </a:r>
            <a:r>
              <a:rPr lang="en-US" sz="1400" dirty="0" err="1"/>
              <a:t>Reidmiller</a:t>
            </a:r>
            <a:r>
              <a:rPr lang="en-US" sz="1400" dirty="0"/>
              <a:t>, D.R., C.W. Avery, D.R. Easterling, K.E. Kunkel,</a:t>
            </a:r>
          </a:p>
          <a:p>
            <a:r>
              <a:rPr lang="en-US" sz="1400" dirty="0"/>
              <a:t>K.L.M. Lewis, T.K. </a:t>
            </a:r>
            <a:r>
              <a:rPr lang="en-US" sz="1400" dirty="0" err="1"/>
              <a:t>Maycock</a:t>
            </a:r>
            <a:r>
              <a:rPr lang="en-US" sz="1400" dirty="0"/>
              <a:t>, and B.C. Stewart (eds.)]. U.S. Global Change Research Program,</a:t>
            </a:r>
          </a:p>
          <a:p>
            <a:r>
              <a:rPr lang="en-US" sz="1400" dirty="0"/>
              <a:t>Washington, DC, USA, 186 pp. </a:t>
            </a:r>
            <a:r>
              <a:rPr lang="en-US" sz="1400" dirty="0" err="1"/>
              <a:t>doi</a:t>
            </a:r>
            <a:r>
              <a:rPr lang="en-US" sz="1400" dirty="0"/>
              <a:t>:</a:t>
            </a:r>
          </a:p>
          <a:p>
            <a:r>
              <a:rPr lang="en-US" sz="1400" dirty="0"/>
              <a:t>USDA Fact Sheet</a:t>
            </a:r>
          </a:p>
          <a:p>
            <a:r>
              <a:rPr lang="en-US" sz="1400" dirty="0"/>
              <a:t>Walsh, J., D. </a:t>
            </a:r>
            <a:r>
              <a:rPr lang="en-US" sz="1400" dirty="0" err="1"/>
              <a:t>Wuebbles</a:t>
            </a:r>
            <a:r>
              <a:rPr lang="en-US" sz="1400" dirty="0"/>
              <a:t>, K. </a:t>
            </a:r>
            <a:r>
              <a:rPr lang="en-US" sz="1400" dirty="0" err="1"/>
              <a:t>Hayhoe</a:t>
            </a:r>
            <a:r>
              <a:rPr lang="en-US" sz="1400" dirty="0"/>
              <a:t>, J. </a:t>
            </a:r>
            <a:r>
              <a:rPr lang="en-US" sz="1400" dirty="0" err="1"/>
              <a:t>Kossin</a:t>
            </a:r>
            <a:r>
              <a:rPr lang="en-US" sz="1400" dirty="0"/>
              <a:t>, K. Kunkel, G. Stephens, P. Thorne, R. </a:t>
            </a:r>
            <a:r>
              <a:rPr lang="en-US" sz="1400" dirty="0" err="1"/>
              <a:t>Vose</a:t>
            </a:r>
            <a:r>
              <a:rPr lang="en-US" sz="1400" dirty="0"/>
              <a:t>, M. </a:t>
            </a:r>
            <a:r>
              <a:rPr lang="en-US" sz="1400" dirty="0" err="1"/>
              <a:t>Wehner</a:t>
            </a:r>
            <a:r>
              <a:rPr lang="en-US" sz="1400" dirty="0"/>
              <a:t>, J. Willis, D. Anderson, S. </a:t>
            </a:r>
            <a:r>
              <a:rPr lang="en-US" sz="1400" dirty="0" err="1"/>
              <a:t>Doney</a:t>
            </a:r>
            <a:r>
              <a:rPr lang="en-US" sz="1400" dirty="0"/>
              <a:t>, R. Feely, P. </a:t>
            </a:r>
            <a:r>
              <a:rPr lang="en-US" sz="1400" dirty="0" err="1"/>
              <a:t>Hennon</a:t>
            </a:r>
            <a:r>
              <a:rPr lang="en-US" sz="1400" dirty="0"/>
              <a:t>, V. </a:t>
            </a:r>
            <a:r>
              <a:rPr lang="en-US" sz="1400" dirty="0" err="1"/>
              <a:t>Kharin</a:t>
            </a:r>
            <a:r>
              <a:rPr lang="en-US" sz="1400" dirty="0"/>
              <a:t>, T. Knutson, F. </a:t>
            </a:r>
            <a:r>
              <a:rPr lang="en-US" sz="1400" dirty="0" err="1"/>
              <a:t>Landerer</a:t>
            </a:r>
            <a:r>
              <a:rPr lang="en-US" sz="1400" dirty="0"/>
              <a:t>, T. </a:t>
            </a:r>
            <a:r>
              <a:rPr lang="en-US" sz="1400" dirty="0" err="1"/>
              <a:t>Lenton</a:t>
            </a:r>
            <a:r>
              <a:rPr lang="en-US" sz="1400" dirty="0"/>
              <a:t>, J. Kennedy, and R. Somerville, 2014: Ch. 2: Our Changing Climate. Climate Change Impacts in the United States: The Third National Climate Assessment, J. M. Melillo, </a:t>
            </a:r>
            <a:r>
              <a:rPr lang="en-US" sz="1400" dirty="0" err="1"/>
              <a:t>Terese</a:t>
            </a:r>
            <a:r>
              <a:rPr lang="en-US" sz="1400" dirty="0"/>
              <a:t> (T.C.) Richmond, and G. W. </a:t>
            </a:r>
            <a:r>
              <a:rPr lang="en-US" sz="1400" dirty="0" err="1"/>
              <a:t>Yohe</a:t>
            </a:r>
            <a:r>
              <a:rPr lang="en-US" sz="1400" dirty="0"/>
              <a:t>, Eds., U.S. Global Change Research Program, 19-67. doi:10.7930/J0KW5CXT.</a:t>
            </a:r>
          </a:p>
          <a:p>
            <a:r>
              <a:rPr lang="en-US" sz="1400" dirty="0"/>
              <a:t>Walther, G. R., Roques, A., Hulme, P. E., Sykes, M. T., </a:t>
            </a:r>
            <a:r>
              <a:rPr lang="en-US" sz="1400" dirty="0" err="1"/>
              <a:t>Pyšek</a:t>
            </a:r>
            <a:r>
              <a:rPr lang="en-US" sz="1400" dirty="0"/>
              <a:t>, P., </a:t>
            </a:r>
            <a:r>
              <a:rPr lang="en-US" sz="1400" dirty="0" err="1"/>
              <a:t>Kühn</a:t>
            </a:r>
            <a:r>
              <a:rPr lang="en-US" sz="1400" dirty="0"/>
              <a:t>, I., ... &amp; </a:t>
            </a:r>
            <a:r>
              <a:rPr lang="en-US" sz="1400" dirty="0" err="1"/>
              <a:t>Czucz</a:t>
            </a:r>
            <a:r>
              <a:rPr lang="en-US" sz="1400" dirty="0"/>
              <a:t>, B. (2009). Alien species in a warmer world: risks and opportunities. Trends in ecology &amp; evolution, 24(12), 686-693.</a:t>
            </a:r>
          </a:p>
          <a:p>
            <a:r>
              <a:rPr lang="en-US" sz="1400" dirty="0"/>
              <a:t>Wang, H. H., &amp; Grant, W. E. (2012). Determinants of Chinese and European privet (Ligustrum </a:t>
            </a:r>
            <a:r>
              <a:rPr lang="en-US" sz="1400" dirty="0" err="1"/>
              <a:t>sinense</a:t>
            </a:r>
            <a:r>
              <a:rPr lang="en-US" sz="1400" dirty="0"/>
              <a:t> and Ligustrum vulgare) invasion and likelihood of further invasion in southern US forestlands. Invasive Plant Science and Management, 5(4), 454-463.</a:t>
            </a:r>
          </a:p>
          <a:p>
            <a:r>
              <a:rPr lang="en-US" sz="1400" dirty="0"/>
              <a:t>Ward, R. W. (2002). Extent and dispersal rates of Chinese privet (Ligustrum </a:t>
            </a:r>
            <a:r>
              <a:rPr lang="en-US" sz="1400" dirty="0" err="1"/>
              <a:t>sinense</a:t>
            </a:r>
            <a:r>
              <a:rPr lang="en-US" sz="1400" dirty="0"/>
              <a:t>) invasion on the upper Oconee River floodplain, North Georgia. Southeastern Geographer, 42(1), 29-48.</a:t>
            </a:r>
          </a:p>
          <a:p>
            <a:r>
              <a:rPr lang="en-US" sz="1400" dirty="0"/>
              <a:t>Wilcox, J., &amp; Beck, C. W. (2007). Effects of Ligustrum </a:t>
            </a:r>
            <a:r>
              <a:rPr lang="en-US" sz="1400" dirty="0" err="1"/>
              <a:t>sinense</a:t>
            </a:r>
            <a:r>
              <a:rPr lang="en-US" sz="1400" dirty="0"/>
              <a:t> </a:t>
            </a:r>
            <a:r>
              <a:rPr lang="en-US" sz="1400" dirty="0" err="1"/>
              <a:t>Lour</a:t>
            </a:r>
            <a:r>
              <a:rPr lang="en-US" sz="1400" dirty="0"/>
              <a:t>.(Chinese privet) on abundance and diversity of songbirds and native plants in a southeastern nature preserve. Southeastern Naturalist, 6(3), 535-550.</a:t>
            </a:r>
          </a:p>
          <a:p>
            <a:endParaRPr lang="en-US" sz="1400" dirty="0"/>
          </a:p>
        </p:txBody>
      </p:sp>
    </p:spTree>
    <p:extLst>
      <p:ext uri="{BB962C8B-B14F-4D97-AF65-F5344CB8AC3E}">
        <p14:creationId xmlns:p14="http://schemas.microsoft.com/office/powerpoint/2010/main" val="1276109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FD88-520C-4515-A9D9-4A3BB8636458}"/>
              </a:ext>
            </a:extLst>
          </p:cNvPr>
          <p:cNvSpPr>
            <a:spLocks noGrp="1"/>
          </p:cNvSpPr>
          <p:nvPr>
            <p:ph type="title"/>
          </p:nvPr>
        </p:nvSpPr>
        <p:spPr>
          <a:xfrm>
            <a:off x="838200" y="640080"/>
            <a:ext cx="2798064" cy="2304288"/>
          </a:xfrm>
        </p:spPr>
        <p:txBody>
          <a:bodyPr anchor="b">
            <a:normAutofit/>
          </a:bodyPr>
          <a:lstStyle/>
          <a:p>
            <a:r>
              <a:rPr lang="en-US" sz="3700"/>
              <a:t>About Conservation Leadership Internship</a:t>
            </a:r>
          </a:p>
        </p:txBody>
      </p:sp>
      <p:sp>
        <p:nvSpPr>
          <p:cNvPr id="3" name="Content Placeholder 2">
            <a:extLst>
              <a:ext uri="{FF2B5EF4-FFF2-40B4-BE49-F238E27FC236}">
                <a16:creationId xmlns:a16="http://schemas.microsoft.com/office/drawing/2014/main" id="{3BE5C365-45A2-42B8-9431-3FE4F609FFD1}"/>
              </a:ext>
            </a:extLst>
          </p:cNvPr>
          <p:cNvSpPr>
            <a:spLocks noGrp="1"/>
          </p:cNvSpPr>
          <p:nvPr>
            <p:ph idx="1"/>
          </p:nvPr>
        </p:nvSpPr>
        <p:spPr>
          <a:xfrm>
            <a:off x="838200" y="3136392"/>
            <a:ext cx="2770632" cy="3081528"/>
          </a:xfrm>
        </p:spPr>
        <p:txBody>
          <a:bodyPr>
            <a:normAutofit/>
          </a:bodyPr>
          <a:lstStyle/>
          <a:p>
            <a:r>
              <a:rPr lang="en-US" sz="1800"/>
              <a:t>Second internship under Conservation Leadership</a:t>
            </a:r>
          </a:p>
          <a:p>
            <a:r>
              <a:rPr lang="en-US" sz="1800"/>
              <a:t>Uses a method called system thinking to understand the problem</a:t>
            </a:r>
          </a:p>
          <a:p>
            <a:r>
              <a:rPr lang="en-US" sz="1800"/>
              <a:t>Not a conventional research paper but looks at a broader scale of topics</a:t>
            </a:r>
          </a:p>
        </p:txBody>
      </p:sp>
      <p:pic>
        <p:nvPicPr>
          <p:cNvPr id="5" name="Picture 4" descr="A picture containing fruit, food&#10;&#10;Description automatically generated">
            <a:extLst>
              <a:ext uri="{FF2B5EF4-FFF2-40B4-BE49-F238E27FC236}">
                <a16:creationId xmlns:a16="http://schemas.microsoft.com/office/drawing/2014/main" id="{657AE126-E7B2-4E64-B8E1-B08011088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344" y="1668901"/>
            <a:ext cx="7251192" cy="3520198"/>
          </a:xfrm>
          <a:prstGeom prst="rect">
            <a:avLst/>
          </a:prstGeom>
        </p:spPr>
      </p:pic>
    </p:spTree>
    <p:extLst>
      <p:ext uri="{BB962C8B-B14F-4D97-AF65-F5344CB8AC3E}">
        <p14:creationId xmlns:p14="http://schemas.microsoft.com/office/powerpoint/2010/main" val="2013086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A6A95-337A-4FE7-A24F-009A302C77F2}"/>
              </a:ext>
            </a:extLst>
          </p:cNvPr>
          <p:cNvSpPr>
            <a:spLocks noGrp="1"/>
          </p:cNvSpPr>
          <p:nvPr>
            <p:ph type="title"/>
          </p:nvPr>
        </p:nvSpPr>
        <p:spPr>
          <a:xfrm>
            <a:off x="838200" y="640080"/>
            <a:ext cx="2798064" cy="2304288"/>
          </a:xfrm>
        </p:spPr>
        <p:txBody>
          <a:bodyPr anchor="b">
            <a:normAutofit/>
          </a:bodyPr>
          <a:lstStyle/>
          <a:p>
            <a:r>
              <a:rPr lang="en-US" sz="4000"/>
              <a:t>Introduction</a:t>
            </a:r>
          </a:p>
        </p:txBody>
      </p:sp>
      <p:sp>
        <p:nvSpPr>
          <p:cNvPr id="3" name="Content Placeholder 2">
            <a:extLst>
              <a:ext uri="{FF2B5EF4-FFF2-40B4-BE49-F238E27FC236}">
                <a16:creationId xmlns:a16="http://schemas.microsoft.com/office/drawing/2014/main" id="{773B12BC-68C9-459C-94CD-B9056A7A5B3E}"/>
              </a:ext>
            </a:extLst>
          </p:cNvPr>
          <p:cNvSpPr>
            <a:spLocks noGrp="1"/>
          </p:cNvSpPr>
          <p:nvPr>
            <p:ph idx="1"/>
          </p:nvPr>
        </p:nvSpPr>
        <p:spPr>
          <a:xfrm>
            <a:off x="838200" y="3136392"/>
            <a:ext cx="2770632" cy="3081528"/>
          </a:xfrm>
        </p:spPr>
        <p:txBody>
          <a:bodyPr>
            <a:normAutofit/>
          </a:bodyPr>
          <a:lstStyle/>
          <a:p>
            <a:r>
              <a:rPr lang="en-US" sz="1300"/>
              <a:t>Case study focused on specific problems affecting or will affect Paradise Creek Nature Park (PCNP).</a:t>
            </a:r>
          </a:p>
          <a:p>
            <a:r>
              <a:rPr lang="en-US" sz="1300"/>
              <a:t>One of the main concerns is invasive species and its relationship with the natural area</a:t>
            </a:r>
          </a:p>
          <a:p>
            <a:r>
              <a:rPr lang="en-US" sz="1300"/>
              <a:t>Climate change and its related effects will cause widespread change</a:t>
            </a:r>
          </a:p>
          <a:p>
            <a:r>
              <a:rPr lang="en-US" sz="1300"/>
              <a:t>The internship paper hopes to look at these two problems and understand how it will affect the park in the future</a:t>
            </a:r>
          </a:p>
        </p:txBody>
      </p:sp>
      <p:pic>
        <p:nvPicPr>
          <p:cNvPr id="5" name="Picture 4" descr="A small blue bird perched on a tree&#10;&#10;Description automatically generated">
            <a:extLst>
              <a:ext uri="{FF2B5EF4-FFF2-40B4-BE49-F238E27FC236}">
                <a16:creationId xmlns:a16="http://schemas.microsoft.com/office/drawing/2014/main" id="{39769FA9-AA2C-4CDD-8987-67AE58B664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82707" y="1280160"/>
            <a:ext cx="6438466" cy="4297680"/>
          </a:xfrm>
          <a:prstGeom prst="rect">
            <a:avLst/>
          </a:prstGeom>
        </p:spPr>
      </p:pic>
    </p:spTree>
    <p:extLst>
      <p:ext uri="{BB962C8B-B14F-4D97-AF65-F5344CB8AC3E}">
        <p14:creationId xmlns:p14="http://schemas.microsoft.com/office/powerpoint/2010/main" val="31499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94F93-345C-4498-97BA-A4E7607DA2DF}"/>
              </a:ext>
            </a:extLst>
          </p:cNvPr>
          <p:cNvSpPr>
            <a:spLocks noGrp="1"/>
          </p:cNvSpPr>
          <p:nvPr>
            <p:ph type="title"/>
          </p:nvPr>
        </p:nvSpPr>
        <p:spPr>
          <a:xfrm>
            <a:off x="838200" y="640079"/>
            <a:ext cx="4681742" cy="1840613"/>
          </a:xfrm>
        </p:spPr>
        <p:txBody>
          <a:bodyPr anchor="b">
            <a:normAutofit/>
          </a:bodyPr>
          <a:lstStyle/>
          <a:p>
            <a:r>
              <a:rPr lang="en-US" sz="4000"/>
              <a:t>Decision Makers</a:t>
            </a:r>
          </a:p>
        </p:txBody>
      </p:sp>
      <p:sp>
        <p:nvSpPr>
          <p:cNvPr id="3" name="Content Placeholder 2">
            <a:extLst>
              <a:ext uri="{FF2B5EF4-FFF2-40B4-BE49-F238E27FC236}">
                <a16:creationId xmlns:a16="http://schemas.microsoft.com/office/drawing/2014/main" id="{E274C22F-A8A8-4B54-8692-950ED5767EF6}"/>
              </a:ext>
            </a:extLst>
          </p:cNvPr>
          <p:cNvSpPr>
            <a:spLocks noGrp="1"/>
          </p:cNvSpPr>
          <p:nvPr>
            <p:ph idx="1"/>
          </p:nvPr>
        </p:nvSpPr>
        <p:spPr>
          <a:xfrm>
            <a:off x="838200" y="2686323"/>
            <a:ext cx="4681742" cy="3531598"/>
          </a:xfrm>
        </p:spPr>
        <p:txBody>
          <a:bodyPr>
            <a:normAutofit/>
          </a:bodyPr>
          <a:lstStyle/>
          <a:p>
            <a:r>
              <a:rPr lang="en-US" sz="1900"/>
              <a:t>Decision makers are the stakeholders that have a vested interest in the project or area being looked at</a:t>
            </a:r>
          </a:p>
          <a:p>
            <a:r>
              <a:rPr lang="en-US" sz="1900"/>
              <a:t>Decision makers might have different powers and responsibilities</a:t>
            </a:r>
          </a:p>
          <a:p>
            <a:r>
              <a:rPr lang="en-US" sz="1900"/>
              <a:t>Therefore their goals related to the problem at hand may be different</a:t>
            </a:r>
          </a:p>
          <a:p>
            <a:r>
              <a:rPr lang="en-US" sz="1900"/>
              <a:t>Two major decision makers</a:t>
            </a:r>
          </a:p>
          <a:p>
            <a:pPr lvl="1"/>
            <a:r>
              <a:rPr lang="en-US" sz="1900"/>
              <a:t>Paradise Creek Nature Park (Elizabeth River Project)</a:t>
            </a:r>
          </a:p>
          <a:p>
            <a:pPr lvl="1"/>
            <a:r>
              <a:rPr lang="en-US" sz="1900"/>
              <a:t>City of Pourtsmouth</a:t>
            </a:r>
          </a:p>
        </p:txBody>
      </p:sp>
      <p:pic>
        <p:nvPicPr>
          <p:cNvPr id="4" name="Picture 3">
            <a:extLst>
              <a:ext uri="{FF2B5EF4-FFF2-40B4-BE49-F238E27FC236}">
                <a16:creationId xmlns:a16="http://schemas.microsoft.com/office/drawing/2014/main" id="{8997AA92-AEFD-43EA-955E-D722CBA03C5C}"/>
              </a:ext>
            </a:extLst>
          </p:cNvPr>
          <p:cNvPicPr>
            <a:picLocks noChangeAspect="1"/>
          </p:cNvPicPr>
          <p:nvPr/>
        </p:nvPicPr>
        <p:blipFill>
          <a:blip r:embed="rId2"/>
          <a:stretch>
            <a:fillRect/>
          </a:stretch>
        </p:blipFill>
        <p:spPr>
          <a:xfrm>
            <a:off x="5915162" y="709681"/>
            <a:ext cx="5438638" cy="5438638"/>
          </a:xfrm>
          <a:prstGeom prst="rect">
            <a:avLst/>
          </a:prstGeom>
        </p:spPr>
      </p:pic>
    </p:spTree>
    <p:extLst>
      <p:ext uri="{BB962C8B-B14F-4D97-AF65-F5344CB8AC3E}">
        <p14:creationId xmlns:p14="http://schemas.microsoft.com/office/powerpoint/2010/main" val="3549380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D021B-928F-4472-948D-EDFB4FE110C0}"/>
              </a:ext>
            </a:extLst>
          </p:cNvPr>
          <p:cNvSpPr>
            <a:spLocks noGrp="1"/>
          </p:cNvSpPr>
          <p:nvPr>
            <p:ph type="title"/>
          </p:nvPr>
        </p:nvSpPr>
        <p:spPr>
          <a:xfrm>
            <a:off x="838200" y="212103"/>
            <a:ext cx="2798064" cy="1318244"/>
          </a:xfrm>
        </p:spPr>
        <p:txBody>
          <a:bodyPr anchor="b">
            <a:normAutofit/>
          </a:bodyPr>
          <a:lstStyle/>
          <a:p>
            <a:r>
              <a:rPr lang="en-US" sz="4000" dirty="0"/>
              <a:t>Wicked Problem</a:t>
            </a:r>
          </a:p>
        </p:txBody>
      </p:sp>
      <p:sp>
        <p:nvSpPr>
          <p:cNvPr id="3" name="Content Placeholder 2">
            <a:extLst>
              <a:ext uri="{FF2B5EF4-FFF2-40B4-BE49-F238E27FC236}">
                <a16:creationId xmlns:a16="http://schemas.microsoft.com/office/drawing/2014/main" id="{D6C76440-29CC-4751-AEB6-ACB7ACD2344C}"/>
              </a:ext>
            </a:extLst>
          </p:cNvPr>
          <p:cNvSpPr>
            <a:spLocks noGrp="1"/>
          </p:cNvSpPr>
          <p:nvPr>
            <p:ph idx="1"/>
          </p:nvPr>
        </p:nvSpPr>
        <p:spPr>
          <a:xfrm>
            <a:off x="838200" y="1679951"/>
            <a:ext cx="2770632" cy="3081528"/>
          </a:xfrm>
        </p:spPr>
        <p:txBody>
          <a:bodyPr>
            <a:noAutofit/>
          </a:bodyPr>
          <a:lstStyle/>
          <a:p>
            <a:r>
              <a:rPr lang="en-US" sz="1400" dirty="0"/>
              <a:t>Wicked problems are problems with certain characteristics that make creating a solution extremely difficult.</a:t>
            </a:r>
          </a:p>
          <a:p>
            <a:r>
              <a:rPr lang="en-US" sz="1400" dirty="0"/>
              <a:t>Invasive species (in this case privet) are very hard to manage especially in such a large area where resources may be scarce</a:t>
            </a:r>
          </a:p>
          <a:p>
            <a:r>
              <a:rPr lang="en-US" sz="1400" dirty="0"/>
              <a:t>Climate change and its effects cannot be mitigated by the park itself</a:t>
            </a:r>
          </a:p>
          <a:p>
            <a:r>
              <a:rPr lang="en-US" sz="1400" dirty="0"/>
              <a:t>This is a wicked problem because there is a massive trade off being addressed between adapting to natural changes (such as plant growth, sea level rise, and temperature rise)  and the management of invasive plants such as privet at the park.</a:t>
            </a:r>
          </a:p>
        </p:txBody>
      </p:sp>
      <p:pic>
        <p:nvPicPr>
          <p:cNvPr id="5" name="Picture 4" descr="A close up of a map&#10;&#10;Description automatically generated">
            <a:extLst>
              <a:ext uri="{FF2B5EF4-FFF2-40B4-BE49-F238E27FC236}">
                <a16:creationId xmlns:a16="http://schemas.microsoft.com/office/drawing/2014/main" id="{C3FC4A75-1D9D-4048-9682-0828AD5BA8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76343" y="1724970"/>
            <a:ext cx="7932843" cy="3728436"/>
          </a:xfrm>
          <a:prstGeom prst="rect">
            <a:avLst/>
          </a:prstGeom>
        </p:spPr>
      </p:pic>
    </p:spTree>
    <p:extLst>
      <p:ext uri="{BB962C8B-B14F-4D97-AF65-F5344CB8AC3E}">
        <p14:creationId xmlns:p14="http://schemas.microsoft.com/office/powerpoint/2010/main" val="2446786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7C299-97EA-4820-9DE1-028C1BE455BD}"/>
              </a:ext>
            </a:extLst>
          </p:cNvPr>
          <p:cNvSpPr>
            <a:spLocks noGrp="1"/>
          </p:cNvSpPr>
          <p:nvPr>
            <p:ph type="title"/>
          </p:nvPr>
        </p:nvSpPr>
        <p:spPr/>
        <p:txBody>
          <a:bodyPr/>
          <a:lstStyle/>
          <a:p>
            <a:r>
              <a:rPr lang="en-US" dirty="0"/>
              <a:t>System Vulnerabilities</a:t>
            </a:r>
          </a:p>
        </p:txBody>
      </p:sp>
      <p:sp>
        <p:nvSpPr>
          <p:cNvPr id="3" name="Content Placeholder 2">
            <a:extLst>
              <a:ext uri="{FF2B5EF4-FFF2-40B4-BE49-F238E27FC236}">
                <a16:creationId xmlns:a16="http://schemas.microsoft.com/office/drawing/2014/main" id="{91812842-0BFB-426F-91BC-BB12DBF4F45C}"/>
              </a:ext>
            </a:extLst>
          </p:cNvPr>
          <p:cNvSpPr>
            <a:spLocks noGrp="1"/>
          </p:cNvSpPr>
          <p:nvPr>
            <p:ph idx="1"/>
          </p:nvPr>
        </p:nvSpPr>
        <p:spPr/>
        <p:txBody>
          <a:bodyPr/>
          <a:lstStyle/>
          <a:p>
            <a:r>
              <a:rPr lang="en-US" dirty="0"/>
              <a:t>Vulnerabilities are inherent to the system and will always be present but is exacerbated by hazards/ threats</a:t>
            </a:r>
          </a:p>
          <a:p>
            <a:r>
              <a:rPr lang="en-US" dirty="0"/>
              <a:t>Vulnerabilities include</a:t>
            </a:r>
          </a:p>
          <a:p>
            <a:pPr lvl="1"/>
            <a:r>
              <a:rPr lang="en-US" dirty="0"/>
              <a:t>Location of park</a:t>
            </a:r>
          </a:p>
          <a:p>
            <a:pPr lvl="1"/>
            <a:r>
              <a:rPr lang="en-US" dirty="0"/>
              <a:t>Disturbed habitat</a:t>
            </a:r>
          </a:p>
          <a:p>
            <a:pPr lvl="1"/>
            <a:r>
              <a:rPr lang="en-US" dirty="0"/>
              <a:t>Vulnerabilities of plants/animals</a:t>
            </a:r>
          </a:p>
          <a:p>
            <a:pPr lvl="1"/>
            <a:r>
              <a:rPr lang="en-US" dirty="0"/>
              <a:t>Resources</a:t>
            </a:r>
          </a:p>
        </p:txBody>
      </p:sp>
      <p:pic>
        <p:nvPicPr>
          <p:cNvPr id="5" name="Picture 4" descr="A screenshot of a cell phone&#10;&#10;Description automatically generated">
            <a:extLst>
              <a:ext uri="{FF2B5EF4-FFF2-40B4-BE49-F238E27FC236}">
                <a16:creationId xmlns:a16="http://schemas.microsoft.com/office/drawing/2014/main" id="{ADCC2869-285D-4FBB-B22A-97A6EE1BA0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4556" y="2819117"/>
            <a:ext cx="6218459" cy="3802710"/>
          </a:xfrm>
          <a:prstGeom prst="rect">
            <a:avLst/>
          </a:prstGeom>
        </p:spPr>
      </p:pic>
    </p:spTree>
    <p:extLst>
      <p:ext uri="{BB962C8B-B14F-4D97-AF65-F5344CB8AC3E}">
        <p14:creationId xmlns:p14="http://schemas.microsoft.com/office/powerpoint/2010/main" val="93188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883CD-045E-44D1-9156-26E5F66CA2FE}"/>
              </a:ext>
            </a:extLst>
          </p:cNvPr>
          <p:cNvSpPr>
            <a:spLocks noGrp="1"/>
          </p:cNvSpPr>
          <p:nvPr>
            <p:ph type="title"/>
          </p:nvPr>
        </p:nvSpPr>
        <p:spPr>
          <a:xfrm>
            <a:off x="838200" y="624568"/>
            <a:ext cx="3766457" cy="5412920"/>
          </a:xfrm>
        </p:spPr>
        <p:txBody>
          <a:bodyPr>
            <a:normAutofit/>
          </a:bodyPr>
          <a:lstStyle/>
          <a:p>
            <a:r>
              <a:rPr lang="en-US" dirty="0"/>
              <a:t>Hazards and Threats</a:t>
            </a:r>
          </a:p>
        </p:txBody>
      </p:sp>
      <p:sp>
        <p:nvSpPr>
          <p:cNvPr id="3" name="Content Placeholder 2">
            <a:extLst>
              <a:ext uri="{FF2B5EF4-FFF2-40B4-BE49-F238E27FC236}">
                <a16:creationId xmlns:a16="http://schemas.microsoft.com/office/drawing/2014/main" id="{CFAB2A41-7760-4C56-A5DE-842C7AA13D93}"/>
              </a:ext>
            </a:extLst>
          </p:cNvPr>
          <p:cNvSpPr>
            <a:spLocks noGrp="1"/>
          </p:cNvSpPr>
          <p:nvPr>
            <p:ph idx="1"/>
          </p:nvPr>
        </p:nvSpPr>
        <p:spPr>
          <a:xfrm>
            <a:off x="5029200" y="624568"/>
            <a:ext cx="6324598" cy="5412920"/>
          </a:xfrm>
        </p:spPr>
        <p:txBody>
          <a:bodyPr anchor="ctr">
            <a:normAutofit/>
          </a:bodyPr>
          <a:lstStyle/>
          <a:p>
            <a:r>
              <a:rPr lang="en-US" sz="2400"/>
              <a:t>Hazards and threats are critically important to understand as well as understanding how they connect in the system.</a:t>
            </a:r>
          </a:p>
          <a:p>
            <a:r>
              <a:rPr lang="en-US" sz="2400"/>
              <a:t>Hazards/threats include:</a:t>
            </a:r>
          </a:p>
          <a:p>
            <a:r>
              <a:rPr lang="en-US" sz="2400"/>
              <a:t>Invasive species</a:t>
            </a:r>
          </a:p>
          <a:p>
            <a:pPr lvl="1"/>
            <a:r>
              <a:rPr lang="en-US" dirty="0"/>
              <a:t>Privet</a:t>
            </a:r>
          </a:p>
          <a:p>
            <a:r>
              <a:rPr lang="en-US" sz="2400"/>
              <a:t>Climate Change</a:t>
            </a:r>
          </a:p>
          <a:p>
            <a:pPr lvl="1"/>
            <a:r>
              <a:rPr lang="en-US" dirty="0"/>
              <a:t>Sea level rise</a:t>
            </a:r>
          </a:p>
          <a:p>
            <a:pPr lvl="1"/>
            <a:r>
              <a:rPr lang="en-US" dirty="0"/>
              <a:t>Temperature shifts</a:t>
            </a:r>
          </a:p>
          <a:p>
            <a:pPr lvl="1"/>
            <a:r>
              <a:rPr lang="en-US" dirty="0"/>
              <a:t>CO2 concentration</a:t>
            </a:r>
          </a:p>
          <a:p>
            <a:endParaRPr lang="en-US" sz="2400"/>
          </a:p>
        </p:txBody>
      </p:sp>
    </p:spTree>
    <p:extLst>
      <p:ext uri="{BB962C8B-B14F-4D97-AF65-F5344CB8AC3E}">
        <p14:creationId xmlns:p14="http://schemas.microsoft.com/office/powerpoint/2010/main" val="14866131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9B8C0-20FD-439E-A9F1-6D10D984E1E4}"/>
              </a:ext>
            </a:extLst>
          </p:cNvPr>
          <p:cNvSpPr>
            <a:spLocks noGrp="1"/>
          </p:cNvSpPr>
          <p:nvPr>
            <p:ph type="title"/>
          </p:nvPr>
        </p:nvSpPr>
        <p:spPr/>
        <p:txBody>
          <a:bodyPr/>
          <a:lstStyle/>
          <a:p>
            <a:r>
              <a:rPr lang="en-US" dirty="0"/>
              <a:t>Foresight and Possible Futures</a:t>
            </a:r>
          </a:p>
        </p:txBody>
      </p:sp>
      <p:sp>
        <p:nvSpPr>
          <p:cNvPr id="3" name="Content Placeholder 2">
            <a:extLst>
              <a:ext uri="{FF2B5EF4-FFF2-40B4-BE49-F238E27FC236}">
                <a16:creationId xmlns:a16="http://schemas.microsoft.com/office/drawing/2014/main" id="{FB0C7DB8-5D31-4D11-AE58-74D9AC9536A4}"/>
              </a:ext>
            </a:extLst>
          </p:cNvPr>
          <p:cNvSpPr>
            <a:spLocks noGrp="1"/>
          </p:cNvSpPr>
          <p:nvPr>
            <p:ph idx="1"/>
          </p:nvPr>
        </p:nvSpPr>
        <p:spPr/>
        <p:txBody>
          <a:bodyPr/>
          <a:lstStyle/>
          <a:p>
            <a:r>
              <a:rPr lang="en-US" dirty="0"/>
              <a:t>No action</a:t>
            </a:r>
          </a:p>
          <a:p>
            <a:r>
              <a:rPr lang="en-US" dirty="0"/>
              <a:t>Business as usual</a:t>
            </a:r>
          </a:p>
          <a:p>
            <a:r>
              <a:rPr lang="en-US" dirty="0"/>
              <a:t>Lower emission scenario (2100)</a:t>
            </a:r>
          </a:p>
          <a:p>
            <a:pPr lvl="1"/>
            <a:r>
              <a:rPr lang="en-US" dirty="0"/>
              <a:t>Temperature rise: 2.3°–6.7°F (1.3°–3.7°C) </a:t>
            </a:r>
          </a:p>
          <a:p>
            <a:pPr lvl="1"/>
            <a:r>
              <a:rPr lang="en-US" dirty="0"/>
              <a:t>Sea level Rise: 1-4 feet or (0.3-1.2 meters</a:t>
            </a:r>
          </a:p>
          <a:p>
            <a:r>
              <a:rPr lang="en-US" dirty="0"/>
              <a:t>Higher emission scenario (2100)</a:t>
            </a:r>
          </a:p>
          <a:p>
            <a:pPr lvl="1"/>
            <a:r>
              <a:rPr lang="en-US" dirty="0"/>
              <a:t>Temperature rise: 5.4°–11.0°F (3.0°–6.1°C) </a:t>
            </a:r>
          </a:p>
          <a:p>
            <a:pPr lvl="1"/>
            <a:r>
              <a:rPr lang="en-US" dirty="0"/>
              <a:t>Sea Level Rise: 4-8 feet or (1.2-2.4 meters) </a:t>
            </a:r>
          </a:p>
          <a:p>
            <a:endParaRPr lang="en-US" dirty="0"/>
          </a:p>
          <a:p>
            <a:endParaRPr lang="en-US" dirty="0"/>
          </a:p>
        </p:txBody>
      </p:sp>
      <p:pic>
        <p:nvPicPr>
          <p:cNvPr id="5" name="Picture 4" descr="A picture containing different, grass, photo, group&#10;&#10;Description automatically generated">
            <a:extLst>
              <a:ext uri="{FF2B5EF4-FFF2-40B4-BE49-F238E27FC236}">
                <a16:creationId xmlns:a16="http://schemas.microsoft.com/office/drawing/2014/main" id="{A812DB3A-F9C6-4D72-BB94-93A3FDA9A0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5875" y="924127"/>
            <a:ext cx="4789585" cy="5292549"/>
          </a:xfrm>
          <a:prstGeom prst="rect">
            <a:avLst/>
          </a:prstGeom>
        </p:spPr>
      </p:pic>
    </p:spTree>
    <p:extLst>
      <p:ext uri="{BB962C8B-B14F-4D97-AF65-F5344CB8AC3E}">
        <p14:creationId xmlns:p14="http://schemas.microsoft.com/office/powerpoint/2010/main" val="3655430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C1F23-EC32-471A-80EC-2925727258AE}"/>
              </a:ext>
            </a:extLst>
          </p:cNvPr>
          <p:cNvSpPr>
            <a:spLocks noGrp="1"/>
          </p:cNvSpPr>
          <p:nvPr>
            <p:ph type="title"/>
          </p:nvPr>
        </p:nvSpPr>
        <p:spPr>
          <a:xfrm>
            <a:off x="838200" y="624568"/>
            <a:ext cx="3766457" cy="5412920"/>
          </a:xfrm>
        </p:spPr>
        <p:txBody>
          <a:bodyPr>
            <a:normAutofit/>
          </a:bodyPr>
          <a:lstStyle/>
          <a:p>
            <a:r>
              <a:rPr lang="en-US" dirty="0"/>
              <a:t>Interventions</a:t>
            </a:r>
          </a:p>
        </p:txBody>
      </p:sp>
      <p:sp>
        <p:nvSpPr>
          <p:cNvPr id="3" name="Content Placeholder 2">
            <a:extLst>
              <a:ext uri="{FF2B5EF4-FFF2-40B4-BE49-F238E27FC236}">
                <a16:creationId xmlns:a16="http://schemas.microsoft.com/office/drawing/2014/main" id="{79D57FCA-2F48-459F-8C78-AF858050D4AE}"/>
              </a:ext>
            </a:extLst>
          </p:cNvPr>
          <p:cNvSpPr>
            <a:spLocks noGrp="1"/>
          </p:cNvSpPr>
          <p:nvPr>
            <p:ph idx="1"/>
          </p:nvPr>
        </p:nvSpPr>
        <p:spPr>
          <a:xfrm>
            <a:off x="5029200" y="624568"/>
            <a:ext cx="6324598" cy="5412920"/>
          </a:xfrm>
        </p:spPr>
        <p:txBody>
          <a:bodyPr anchor="ctr">
            <a:normAutofit/>
          </a:bodyPr>
          <a:lstStyle/>
          <a:p>
            <a:r>
              <a:rPr lang="en-US" sz="2400"/>
              <a:t>Complete eradication</a:t>
            </a:r>
          </a:p>
          <a:p>
            <a:r>
              <a:rPr lang="en-US" sz="2400"/>
              <a:t>Partial removal</a:t>
            </a:r>
          </a:p>
          <a:p>
            <a:r>
              <a:rPr lang="en-US" sz="2400"/>
              <a:t>Biological control</a:t>
            </a:r>
          </a:p>
          <a:p>
            <a:r>
              <a:rPr lang="en-US" sz="2400"/>
              <a:t>Spray and cut</a:t>
            </a:r>
          </a:p>
          <a:p>
            <a:r>
              <a:rPr lang="en-US" sz="2400"/>
              <a:t>Adapting to sea level rise</a:t>
            </a:r>
          </a:p>
          <a:p>
            <a:pPr lvl="1"/>
            <a:r>
              <a:rPr lang="en-US" dirty="0"/>
              <a:t>Biologically</a:t>
            </a:r>
          </a:p>
          <a:p>
            <a:pPr lvl="1"/>
            <a:r>
              <a:rPr lang="en-US" dirty="0"/>
              <a:t>Physically (</a:t>
            </a:r>
            <a:r>
              <a:rPr lang="en-US"/>
              <a:t>hyrdrology</a:t>
            </a:r>
            <a:r>
              <a:rPr lang="en-US" dirty="0"/>
              <a:t>/landscape)</a:t>
            </a:r>
          </a:p>
        </p:txBody>
      </p:sp>
    </p:spTree>
    <p:extLst>
      <p:ext uri="{BB962C8B-B14F-4D97-AF65-F5344CB8AC3E}">
        <p14:creationId xmlns:p14="http://schemas.microsoft.com/office/powerpoint/2010/main" val="3343551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2005</Words>
  <Application>Microsoft Office PowerPoint</Application>
  <PresentationFormat>Widescreen</PresentationFormat>
  <Paragraphs>99</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Invasive Privet and Climate Change at Paradise Creek Nature Park</vt:lpstr>
      <vt:lpstr>About Conservation Leadership Internship</vt:lpstr>
      <vt:lpstr>Introduction</vt:lpstr>
      <vt:lpstr>Decision Makers</vt:lpstr>
      <vt:lpstr>Wicked Problem</vt:lpstr>
      <vt:lpstr>System Vulnerabilities</vt:lpstr>
      <vt:lpstr>Hazards and Threats</vt:lpstr>
      <vt:lpstr>Foresight and Possible Futures</vt:lpstr>
      <vt:lpstr>Interventions</vt:lpstr>
      <vt:lpstr>Conclusion</vt:lpstr>
      <vt:lpstr>Recommendations</vt:lpstr>
      <vt:lpstr>References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Invasive Privet and Climate Change at Paradise Creek Nature Park</dc:title>
  <dc:creator>Elton Van Buskirk</dc:creator>
  <cp:lastModifiedBy>Elton Van Buskirk</cp:lastModifiedBy>
  <cp:revision>1</cp:revision>
  <dcterms:created xsi:type="dcterms:W3CDTF">2020-04-24T14:53:13Z</dcterms:created>
  <dcterms:modified xsi:type="dcterms:W3CDTF">2020-04-24T14:54:27Z</dcterms:modified>
</cp:coreProperties>
</file>