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79" r:id="rId27"/>
    <p:sldId id="287" r:id="rId28"/>
    <p:sldId id="283" r:id="rId29"/>
    <p:sldId id="284" r:id="rId30"/>
    <p:sldId id="280" r:id="rId31"/>
    <p:sldId id="285" r:id="rId32"/>
    <p:sldId id="286" r:id="rId33"/>
  </p:sldIdLst>
  <p:sldSz cx="10080625" cy="7559675"/>
  <p:notesSz cx="7772400" cy="10058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fmu/plZtx2Cuekvt+pg5mOMBP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cd9338c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cd9338c2e_0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cd9338c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cd9338c2e_0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338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cd9338c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cd9338c2e_0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96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cd9338c2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cd9338c2e_0_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cd9338c2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cd9338c2e_0_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66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cd9338c2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cd9338c2e_0_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196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cd9338c2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cd9338c2e_0_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19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cd9338c2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cd9338c2e_0_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cd9338c2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cd9338c2e_0_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809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cd9338c2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cd9338c2e_0_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78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subTitle" idx="1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2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3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4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5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6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3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722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/>
        </p:nvSpPr>
        <p:spPr>
          <a:xfrm>
            <a:off x="693042" y="6100237"/>
            <a:ext cx="8694540" cy="13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Sustainability Leadership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Summer 2019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IDS 467/567</a:t>
            </a:r>
            <a:endParaRPr/>
          </a:p>
        </p:txBody>
      </p:sp>
      <p:pic>
        <p:nvPicPr>
          <p:cNvPr id="64" name="Google Shape;64;p1" descr="A group of people standing on a rocky bea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604" r="2" b="2"/>
          <a:stretch/>
        </p:blipFill>
        <p:spPr>
          <a:xfrm>
            <a:off x="20" y="10"/>
            <a:ext cx="10080605" cy="5947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Findings and Recommendations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9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2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challenges to management and ecosystems</a:t>
            </a:r>
            <a:endParaRPr sz="29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Modern climate change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rainfall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 temperatures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 severe storm intensity and frequency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level rise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Destruction of coastal ecosystems and wetlands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Salt water intrusion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96000" marR="0" lvl="2" indent="-287999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en-US" sz="22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Increased pollution of freshwater ecosystems</a:t>
            </a:r>
            <a:endParaRPr sz="22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Findings and Recommendations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waste reduction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Better monitoring and building databases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 decentralized water storage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Creation of leakage hotline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transparency in water management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staffing for quality testing and inspections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393144" y="0"/>
            <a:ext cx="9020879" cy="7559675"/>
          </a:xfrm>
          <a:prstGeom prst="rect">
            <a:avLst/>
          </a:prstGeom>
          <a:gradFill>
            <a:gsLst>
              <a:gs pos="0">
                <a:srgbClr val="4173AF"/>
              </a:gs>
              <a:gs pos="25000">
                <a:srgbClr val="4173AF"/>
              </a:gs>
              <a:gs pos="94000">
                <a:srgbClr val="07121F"/>
              </a:gs>
              <a:gs pos="100000">
                <a:srgbClr val="07121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2517980" y="2252760"/>
            <a:ext cx="5047914" cy="223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Puerto Rico Experience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Our Journey Begins…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157" name="Google Shape;157;p27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/>
          <p:nvPr/>
        </p:nvSpPr>
        <p:spPr>
          <a:xfrm>
            <a:off x="6771190" y="2430684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Study Area</a:t>
            </a: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165" name="Google Shape;165;p28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/>
          <p:nvPr/>
        </p:nvSpPr>
        <p:spPr>
          <a:xfrm>
            <a:off x="6771190" y="2430684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8"/>
          <p:cNvSpPr/>
          <p:nvPr/>
        </p:nvSpPr>
        <p:spPr>
          <a:xfrm>
            <a:off x="2932771" y="1676870"/>
            <a:ext cx="2107542" cy="420593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Home Base - Dorado</a:t>
            </a:r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174" name="Google Shape;174;p29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/>
          <p:nvPr/>
        </p:nvSpPr>
        <p:spPr>
          <a:xfrm>
            <a:off x="5787342" y="2118167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9" descr="A group of people standing on a sandy beac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242621"/>
            <a:ext cx="4377981" cy="464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 descr="A sandy beach next to the ocea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683" y="-1"/>
            <a:ext cx="3835942" cy="341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9317" y="2343923"/>
            <a:ext cx="4111083" cy="384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671" y="4192859"/>
            <a:ext cx="3744270" cy="340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4560" y="3237953"/>
            <a:ext cx="5001709" cy="435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Arecibo and Northern Coast</a:t>
            </a: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187" name="Google Shape;187;p30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/>
          <p:nvPr/>
        </p:nvSpPr>
        <p:spPr>
          <a:xfrm>
            <a:off x="3012563" y="2106592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Arecibo and Northern Coast</a:t>
            </a: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195" name="Google Shape;195;p31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/>
          <p:nvPr/>
        </p:nvSpPr>
        <p:spPr>
          <a:xfrm>
            <a:off x="3012563" y="2106592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0060" y="0"/>
            <a:ext cx="2600565" cy="340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19" y="4318897"/>
            <a:ext cx="3355359" cy="331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431" y="4384764"/>
            <a:ext cx="4515209" cy="318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85" y="1240778"/>
            <a:ext cx="3719887" cy="253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7222" y="2779917"/>
            <a:ext cx="4976081" cy="35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85080" y="1193845"/>
            <a:ext cx="4090208" cy="300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00085" y="4466760"/>
            <a:ext cx="4263224" cy="316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57058" y="1769040"/>
            <a:ext cx="4322582" cy="353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Rio Grande De Arecibo</a:t>
            </a:r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211" name="Google Shape;211;p32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/>
          <p:nvPr/>
        </p:nvSpPr>
        <p:spPr>
          <a:xfrm>
            <a:off x="3371378" y="3409447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Rio Grande De Arecibo</a:t>
            </a:r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219" name="Google Shape;219;p33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/>
          <p:nvPr/>
        </p:nvSpPr>
        <p:spPr>
          <a:xfrm>
            <a:off x="3371378" y="3409447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3463" y="0"/>
            <a:ext cx="3096177" cy="288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2792" y="4398046"/>
            <a:ext cx="3386848" cy="315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" y="1441592"/>
            <a:ext cx="3386849" cy="315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85" y="3961260"/>
            <a:ext cx="2679854" cy="36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3324" y="1347881"/>
            <a:ext cx="3562350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69358" y="4124161"/>
            <a:ext cx="4335470" cy="34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5173" y="1874749"/>
            <a:ext cx="3142492" cy="394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46629" y="0"/>
            <a:ext cx="4527870" cy="345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/>
          <p:nvPr/>
        </p:nvSpPr>
        <p:spPr>
          <a:xfrm>
            <a:off x="294019" y="0"/>
            <a:ext cx="9492335" cy="3035704"/>
          </a:xfrm>
          <a:prstGeom prst="rect">
            <a:avLst/>
          </a:prstGeom>
          <a:gradFill>
            <a:gsLst>
              <a:gs pos="0">
                <a:srgbClr val="4173AF"/>
              </a:gs>
              <a:gs pos="25000">
                <a:srgbClr val="4173AF"/>
              </a:gs>
              <a:gs pos="94000">
                <a:srgbClr val="07121F"/>
              </a:gs>
              <a:gs pos="100000">
                <a:srgbClr val="07121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975011" y="911261"/>
            <a:ext cx="8130602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800">
                <a:solidFill>
                  <a:srgbClr val="FFFFFF"/>
                </a:solidFill>
              </a:rPr>
              <a:t>Overview</a:t>
            </a:r>
            <a:endParaRPr/>
          </a:p>
        </p:txBody>
      </p:sp>
      <p:grpSp>
        <p:nvGrpSpPr>
          <p:cNvPr id="72" name="Google Shape;72;p24"/>
          <p:cNvGrpSpPr/>
          <p:nvPr/>
        </p:nvGrpSpPr>
        <p:grpSpPr>
          <a:xfrm>
            <a:off x="857506" y="3334131"/>
            <a:ext cx="8365611" cy="3176814"/>
            <a:chOff x="653" y="137467"/>
            <a:chExt cx="8365611" cy="3176814"/>
          </a:xfrm>
        </p:grpSpPr>
        <p:sp>
          <p:nvSpPr>
            <p:cNvPr id="73" name="Google Shape;73;p24"/>
            <p:cNvSpPr/>
            <p:nvPr/>
          </p:nvSpPr>
          <p:spPr>
            <a:xfrm>
              <a:off x="653" y="137467"/>
              <a:ext cx="2647345" cy="3176814"/>
            </a:xfrm>
            <a:prstGeom prst="rect">
              <a:avLst/>
            </a:prstGeom>
            <a:solidFill>
              <a:srgbClr val="BF504D"/>
            </a:solidFill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4"/>
            <p:cNvSpPr txBox="1"/>
            <p:nvPr/>
          </p:nvSpPr>
          <p:spPr>
            <a:xfrm>
              <a:off x="653" y="1408193"/>
              <a:ext cx="2647345" cy="1906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0" rIns="2614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Discuss Case Study in broad strokes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4"/>
            <p:cNvSpPr/>
            <p:nvPr/>
          </p:nvSpPr>
          <p:spPr>
            <a:xfrm>
              <a:off x="653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4"/>
            <p:cNvSpPr txBox="1"/>
            <p:nvPr/>
          </p:nvSpPr>
          <p:spPr>
            <a:xfrm>
              <a:off x="653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165100" rIns="26147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77" name="Google Shape;77;p24"/>
            <p:cNvSpPr/>
            <p:nvPr/>
          </p:nvSpPr>
          <p:spPr>
            <a:xfrm>
              <a:off x="2859786" y="137467"/>
              <a:ext cx="2647345" cy="3176814"/>
            </a:xfrm>
            <a:prstGeom prst="rect">
              <a:avLst/>
            </a:prstGeom>
            <a:solidFill>
              <a:srgbClr val="BB9952"/>
            </a:solidFill>
            <a:ln w="25400" cap="flat" cmpd="sng">
              <a:solidFill>
                <a:srgbClr val="BB99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4"/>
            <p:cNvSpPr txBox="1"/>
            <p:nvPr/>
          </p:nvSpPr>
          <p:spPr>
            <a:xfrm>
              <a:off x="2859786" y="1408193"/>
              <a:ext cx="2647345" cy="1906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0" rIns="2614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Explore the Puerto Rico Experience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4"/>
            <p:cNvSpPr/>
            <p:nvPr/>
          </p:nvSpPr>
          <p:spPr>
            <a:xfrm>
              <a:off x="2859786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4"/>
            <p:cNvSpPr txBox="1"/>
            <p:nvPr/>
          </p:nvSpPr>
          <p:spPr>
            <a:xfrm>
              <a:off x="2859786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165100" rIns="26147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  <p:sp>
          <p:nvSpPr>
            <p:cNvPr id="81" name="Google Shape;81;p24"/>
            <p:cNvSpPr/>
            <p:nvPr/>
          </p:nvSpPr>
          <p:spPr>
            <a:xfrm>
              <a:off x="5718919" y="137467"/>
              <a:ext cx="2647345" cy="3176814"/>
            </a:xfrm>
            <a:prstGeom prst="rect">
              <a:avLst/>
            </a:prstGeom>
            <a:solidFill>
              <a:srgbClr val="99B958"/>
            </a:solidFill>
            <a:ln w="25400" cap="flat" cmpd="sng">
              <a:solidFill>
                <a:srgbClr val="99B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4"/>
            <p:cNvSpPr txBox="1"/>
            <p:nvPr/>
          </p:nvSpPr>
          <p:spPr>
            <a:xfrm>
              <a:off x="5718919" y="1408193"/>
              <a:ext cx="2647345" cy="1906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0" rIns="2614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Talk about Lessons Learned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4"/>
            <p:cNvSpPr/>
            <p:nvPr/>
          </p:nvSpPr>
          <p:spPr>
            <a:xfrm>
              <a:off x="5718919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4"/>
            <p:cNvSpPr txBox="1"/>
            <p:nvPr/>
          </p:nvSpPr>
          <p:spPr>
            <a:xfrm>
              <a:off x="5718919" y="137467"/>
              <a:ext cx="2647345" cy="1270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475" tIns="165100" rIns="261475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Southwest</a:t>
            </a:r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235" name="Google Shape;235;p34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/>
          <p:nvPr/>
        </p:nvSpPr>
        <p:spPr>
          <a:xfrm>
            <a:off x="648966" y="4957348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Southwest</a:t>
            </a:r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lvl="0" indent="-2325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/>
          </a:p>
        </p:txBody>
      </p:sp>
      <p:pic>
        <p:nvPicPr>
          <p:cNvPr id="243" name="Google Shape;243;p35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869"/>
            <a:ext cx="10080625" cy="420593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504000" y="5180373"/>
            <a:ext cx="358815" cy="35881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5" descr="A person standing next to a body of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072" y="3779837"/>
            <a:ext cx="4297432" cy="381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2700" y="4250"/>
            <a:ext cx="3848255" cy="341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6905" y="1466487"/>
            <a:ext cx="4622736" cy="41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0114" y="1528462"/>
            <a:ext cx="4086929" cy="312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74682" y="3033833"/>
            <a:ext cx="5362477" cy="455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>
            <a:off x="393144" y="0"/>
            <a:ext cx="9020879" cy="7559675"/>
          </a:xfrm>
          <a:prstGeom prst="rect">
            <a:avLst/>
          </a:prstGeom>
          <a:gradFill>
            <a:gsLst>
              <a:gs pos="0">
                <a:srgbClr val="4173AF"/>
              </a:gs>
              <a:gs pos="25000">
                <a:srgbClr val="4173AF"/>
              </a:gs>
              <a:gs pos="94000">
                <a:srgbClr val="07121F"/>
              </a:gs>
              <a:gs pos="100000">
                <a:srgbClr val="07121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2517980" y="2252760"/>
            <a:ext cx="5047914" cy="223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Lessons Learned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cd9338c2e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System Thinking</a:t>
            </a:r>
            <a:endParaRPr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0C07-E7AE-4C15-A4C1-CF30CFA5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is a way of thinking, and a language for describing and understanding, the forces and interrelationships that shape the behavior of systems.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cd9338c2e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System Thinking</a:t>
            </a:r>
            <a:endParaRPr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0C07-E7AE-4C15-A4C1-CF30CFA5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is a way of thinking, and a language for describing and understanding, the forces and interrelationships that shape the behavior of systems.</a:t>
            </a:r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Meaning:</a:t>
            </a:r>
            <a:r>
              <a:rPr lang="en-US" sz="2800" dirty="0"/>
              <a:t> A system works in feedback loops. To be able to understand the system you most understand how the feedback loops work. </a:t>
            </a:r>
          </a:p>
        </p:txBody>
      </p:sp>
    </p:spTree>
    <p:extLst>
      <p:ext uri="{BB962C8B-B14F-4D97-AF65-F5344CB8AC3E}">
        <p14:creationId xmlns:p14="http://schemas.microsoft.com/office/powerpoint/2010/main" val="520119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cd9338c2e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System Thinking</a:t>
            </a:r>
            <a:endParaRPr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0C07-E7AE-4C15-A4C1-CF30CFA5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is a way of thinking, and a language for describing and understanding, the forces and interrelationships that shape the behavior of systems.</a:t>
            </a:r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Meaning:</a:t>
            </a:r>
            <a:r>
              <a:rPr lang="en-US" sz="2800" dirty="0"/>
              <a:t> A system works in feedback loops. To be able to understand the system you most understand how the feedback loops work. </a:t>
            </a:r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What we learned:</a:t>
            </a:r>
          </a:p>
        </p:txBody>
      </p:sp>
    </p:spTree>
    <p:extLst>
      <p:ext uri="{BB962C8B-B14F-4D97-AF65-F5344CB8AC3E}">
        <p14:creationId xmlns:p14="http://schemas.microsoft.com/office/powerpoint/2010/main" val="16821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d9338c2e_0_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Participatory Modeling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D03C3-7880-4A42-B477-4D36B8059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Collaborative; Engaging all stakeholders in order to find the best possible solution for all stakeholders.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d9338c2e_0_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Participatory Modeling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D03C3-7880-4A42-B477-4D36B8059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Collaborative; Engaging all stakeholders in order to find the best possible solution for all stakeholders.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Involves meetings in which issues and ideas are discussed and shared understanding is developed.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 common, agreed approach is formulated.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Chosen solution has a good chance of being supported by most stakeholders.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930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d9338c2e_0_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Participatory Modeling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D03C3-7880-4A42-B477-4D36B8059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Collaborative; Engaging all stakeholders in order to find the best possible solution for all stakeholders.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Involves meetings in which issues and ideas are discussed and shared understanding is developed.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 common, agreed approach is formulated.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Chosen solution has a good chance of being supported by most stakeholders.</a:t>
            </a:r>
            <a:endParaRPr lang="en-US" sz="2800" dirty="0"/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Meaning:</a:t>
            </a:r>
            <a:r>
              <a:rPr lang="en-US" sz="2800" dirty="0"/>
              <a:t> 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263835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d9338c2e_0_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Participatory Modeling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D03C3-7880-4A42-B477-4D36B8059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Definition:</a:t>
            </a:r>
            <a:r>
              <a:rPr lang="en-US" sz="2800" dirty="0"/>
              <a:t> Collaborative; Engaging all stakeholders in order to find the best possible solution for all stakeholders.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Involves meetings in which issues and ideas are discussed and shared understanding is developed.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 common, agreed approach is formulated.</a:t>
            </a:r>
          </a:p>
          <a:p>
            <a:pPr marL="1143000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Chosen solution has a good chance of being supported by most stakeholders.</a:t>
            </a:r>
            <a:endParaRPr lang="en-US" sz="2800" dirty="0"/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Meaning:</a:t>
            </a:r>
            <a:r>
              <a:rPr lang="en-US" sz="2800" dirty="0"/>
              <a:t> </a:t>
            </a:r>
            <a:endParaRPr lang="en-US" sz="2800" u="sng" dirty="0"/>
          </a:p>
          <a:p>
            <a:pPr marL="6858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u="sng" dirty="0"/>
              <a:t>What we learned:</a:t>
            </a:r>
          </a:p>
        </p:txBody>
      </p:sp>
    </p:spTree>
    <p:extLst>
      <p:ext uri="{BB962C8B-B14F-4D97-AF65-F5344CB8AC3E}">
        <p14:creationId xmlns:p14="http://schemas.microsoft.com/office/powerpoint/2010/main" val="266726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/>
          <p:nvPr/>
        </p:nvSpPr>
        <p:spPr>
          <a:xfrm>
            <a:off x="393144" y="0"/>
            <a:ext cx="9020879" cy="7559675"/>
          </a:xfrm>
          <a:prstGeom prst="rect">
            <a:avLst/>
          </a:prstGeom>
          <a:gradFill>
            <a:gsLst>
              <a:gs pos="0">
                <a:srgbClr val="4173AF"/>
              </a:gs>
              <a:gs pos="25000">
                <a:srgbClr val="4173AF"/>
              </a:gs>
              <a:gs pos="94000">
                <a:srgbClr val="07121F"/>
              </a:gs>
              <a:gs pos="100000">
                <a:srgbClr val="07121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2517980" y="2252760"/>
            <a:ext cx="5047914" cy="223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cd9338c2e_0_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Life lessons taken away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28998-0893-4DD1-9C3E-0D6B9069D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How to work as a group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cd9338c2e_0_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Life lessons taken away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28998-0893-4DD1-9C3E-0D6B9069D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How to work as a group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Doing something that impacts others and understanding how to take a stance and fight for what matters</a:t>
            </a:r>
          </a:p>
          <a:p>
            <a:pPr marL="228600" indent="0">
              <a:buSzPct val="100000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2540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cd9338c2e_0_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Life lessons taken away</a:t>
            </a:r>
            <a:endParaRPr sz="4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28998-0893-4DD1-9C3E-0D6B9069D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How to work as a group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Doing something that impacts others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Understanding how to take a stance and fight for what matters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This type of class and its impacts</a:t>
            </a:r>
          </a:p>
          <a:p>
            <a:pPr marL="514350" indent="-285750">
              <a:buSzPct val="100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58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 Study and Methods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Participatory modeling and role-playing stakeholder meeting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l="24400" t="32242" b="24072"/>
          <a:stretch/>
        </p:blipFill>
        <p:spPr>
          <a:xfrm>
            <a:off x="-399240" y="3017520"/>
            <a:ext cx="10640520" cy="461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 Study and Methods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Meeting the water needs of the people of Puerto Rico while safeguarding freshwater ecosystems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l="24400" t="32242" b="24072"/>
          <a:stretch/>
        </p:blipFill>
        <p:spPr>
          <a:xfrm>
            <a:off x="-399240" y="3017520"/>
            <a:ext cx="10640520" cy="461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 Study and Methods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Daily group meetings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Meetings with outside organizations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 con Causa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Wastewater treatment facility (PRASA)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Sandra Farms Coffee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 research on assigned stakeholder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 author of designated section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 case study template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00" y="1769040"/>
            <a:ext cx="9067320" cy="443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360"/>
            <a:ext cx="10240920" cy="7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Findings and Recommendations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32000" marR="0" lvl="0" indent="-32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2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challenges to water management</a:t>
            </a:r>
            <a:endParaRPr sz="29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Leakage (57% of water transported lost)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Sedimentation (Loss of reservoir capacity)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Complexity of oversight and governance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lang="en-US" sz="2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threats to freshwater ecosystems</a:t>
            </a:r>
            <a:endParaRPr sz="29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Segmentation of ecosystems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Pollution of ecosystems (trash, run-off, regulation of wastewater disposal, etc...) 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en-US" sz="25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 (Q99)</a:t>
            </a:r>
            <a:endParaRPr sz="25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666</Words>
  <Application>Microsoft Office PowerPoint</Application>
  <PresentationFormat>Custom</PresentationFormat>
  <Paragraphs>101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Noto Sans Symbols</vt:lpstr>
      <vt:lpstr>Times New Roman</vt:lpstr>
      <vt:lpstr>Office Theme</vt:lpstr>
      <vt:lpstr>PowerPoint Presentation</vt:lpstr>
      <vt:lpstr>Overview</vt:lpstr>
      <vt:lpstr>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Puerto Rico Experience</vt:lpstr>
      <vt:lpstr>Our Journey Begins…</vt:lpstr>
      <vt:lpstr>Study Area</vt:lpstr>
      <vt:lpstr>Home Base - Dorado</vt:lpstr>
      <vt:lpstr>Arecibo and Northern Coast</vt:lpstr>
      <vt:lpstr>Arecibo and Northern Coast</vt:lpstr>
      <vt:lpstr>Rio Grande De Arecibo</vt:lpstr>
      <vt:lpstr>Rio Grande De Arecibo</vt:lpstr>
      <vt:lpstr>Southwest</vt:lpstr>
      <vt:lpstr>Southwest</vt:lpstr>
      <vt:lpstr>Lessons Learned</vt:lpstr>
      <vt:lpstr>System Thinking</vt:lpstr>
      <vt:lpstr>System Thinking</vt:lpstr>
      <vt:lpstr>System Thinking</vt:lpstr>
      <vt:lpstr>Participatory Modeling</vt:lpstr>
      <vt:lpstr>Participatory Modeling</vt:lpstr>
      <vt:lpstr>Participatory Modeling</vt:lpstr>
      <vt:lpstr>Participatory Modeling</vt:lpstr>
      <vt:lpstr>Life lessons taken away</vt:lpstr>
      <vt:lpstr>Life lessons taken away</vt:lpstr>
      <vt:lpstr>Life lessons taken away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Owner</cp:lastModifiedBy>
  <cp:revision>5</cp:revision>
  <dcterms:created xsi:type="dcterms:W3CDTF">2019-07-01T00:16:49Z</dcterms:created>
  <dcterms:modified xsi:type="dcterms:W3CDTF">2019-07-01T04:05:24Z</dcterms:modified>
</cp:coreProperties>
</file>