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331" r:id="rId2"/>
    <p:sldId id="415" r:id="rId3"/>
    <p:sldId id="458" r:id="rId4"/>
    <p:sldId id="366" r:id="rId5"/>
    <p:sldId id="413" r:id="rId6"/>
    <p:sldId id="417" r:id="rId7"/>
    <p:sldId id="419" r:id="rId8"/>
    <p:sldId id="418" r:id="rId9"/>
    <p:sldId id="420" r:id="rId10"/>
    <p:sldId id="367" r:id="rId11"/>
    <p:sldId id="368" r:id="rId12"/>
    <p:sldId id="365" r:id="rId13"/>
    <p:sldId id="369" r:id="rId14"/>
    <p:sldId id="410" r:id="rId15"/>
    <p:sldId id="411" r:id="rId16"/>
    <p:sldId id="349" r:id="rId17"/>
    <p:sldId id="371" r:id="rId18"/>
    <p:sldId id="372" r:id="rId19"/>
    <p:sldId id="373" r:id="rId20"/>
    <p:sldId id="376" r:id="rId21"/>
    <p:sldId id="449" r:id="rId22"/>
    <p:sldId id="375" r:id="rId23"/>
    <p:sldId id="377" r:id="rId24"/>
    <p:sldId id="332" r:id="rId25"/>
    <p:sldId id="378" r:id="rId26"/>
    <p:sldId id="381" r:id="rId27"/>
    <p:sldId id="406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400" r:id="rId41"/>
    <p:sldId id="460" r:id="rId42"/>
    <p:sldId id="394" r:id="rId43"/>
    <p:sldId id="395" r:id="rId44"/>
    <p:sldId id="396" r:id="rId45"/>
    <p:sldId id="397" r:id="rId46"/>
    <p:sldId id="398" r:id="rId47"/>
    <p:sldId id="399" r:id="rId48"/>
    <p:sldId id="412" r:id="rId49"/>
    <p:sldId id="401" r:id="rId50"/>
    <p:sldId id="402" r:id="rId51"/>
    <p:sldId id="403" r:id="rId52"/>
    <p:sldId id="322" r:id="rId53"/>
    <p:sldId id="421" r:id="rId54"/>
    <p:sldId id="436" r:id="rId55"/>
    <p:sldId id="438" r:id="rId56"/>
    <p:sldId id="439" r:id="rId57"/>
    <p:sldId id="442" r:id="rId58"/>
    <p:sldId id="441" r:id="rId59"/>
    <p:sldId id="426" r:id="rId60"/>
    <p:sldId id="453" r:id="rId61"/>
    <p:sldId id="424" r:id="rId62"/>
    <p:sldId id="425" r:id="rId63"/>
    <p:sldId id="427" r:id="rId64"/>
    <p:sldId id="428" r:id="rId65"/>
    <p:sldId id="429" r:id="rId66"/>
    <p:sldId id="430" r:id="rId67"/>
    <p:sldId id="431" r:id="rId68"/>
    <p:sldId id="432" r:id="rId69"/>
    <p:sldId id="433" r:id="rId70"/>
    <p:sldId id="434" r:id="rId71"/>
    <p:sldId id="450" r:id="rId72"/>
    <p:sldId id="444" r:id="rId73"/>
    <p:sldId id="452" r:id="rId74"/>
    <p:sldId id="446" r:id="rId75"/>
    <p:sldId id="447" r:id="rId76"/>
    <p:sldId id="445" r:id="rId77"/>
    <p:sldId id="454" r:id="rId78"/>
    <p:sldId id="456" r:id="rId79"/>
    <p:sldId id="448" r:id="rId80"/>
    <p:sldId id="455" r:id="rId81"/>
  </p:sldIdLst>
  <p:sldSz cx="9144000" cy="6858000" type="screen4x3"/>
  <p:notesSz cx="6858000" cy="9083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EE4"/>
    <a:srgbClr val="800000"/>
    <a:srgbClr val="FFFFFF"/>
    <a:srgbClr val="D7D7AD"/>
    <a:srgbClr val="66FF33"/>
    <a:srgbClr val="FF6600"/>
    <a:srgbClr val="000066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10" autoAdjust="0"/>
    <p:restoredTop sz="94118" autoAdjust="0"/>
  </p:normalViewPr>
  <p:slideViewPr>
    <p:cSldViewPr>
      <p:cViewPr varScale="1">
        <p:scale>
          <a:sx n="69" d="100"/>
          <a:sy n="69" d="100"/>
        </p:scale>
        <p:origin x="130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6532B9-0526-4E9C-BE93-ACD49B41A02D}" type="doc">
      <dgm:prSet loTypeId="urn:microsoft.com/office/officeart/2005/8/layout/radial4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2498550-E96E-4ADE-B0A5-F46CCE3BD16B}">
      <dgm:prSet phldrT="[Text]" custT="1"/>
      <dgm:spPr/>
      <dgm:t>
        <a:bodyPr/>
        <a:lstStyle/>
        <a:p>
          <a:r>
            <a:rPr lang="en-US" sz="2500" b="1" dirty="0" smtClean="0">
              <a:effectLst/>
            </a:rPr>
            <a:t>Fish Patterns</a:t>
          </a:r>
          <a:endParaRPr lang="en-US" sz="2500" b="1" dirty="0">
            <a:effectLst/>
          </a:endParaRPr>
        </a:p>
      </dgm:t>
    </dgm:pt>
    <dgm:pt modelId="{E93849A9-12BA-4422-A0D7-2E1178B2501A}" type="parTrans" cxnId="{C47D6EBC-81F9-493A-9F1E-9EFC5ADE2E1A}">
      <dgm:prSet/>
      <dgm:spPr/>
      <dgm:t>
        <a:bodyPr/>
        <a:lstStyle/>
        <a:p>
          <a:endParaRPr lang="en-US"/>
        </a:p>
      </dgm:t>
    </dgm:pt>
    <dgm:pt modelId="{2830CF80-15A8-462B-904A-D3665A7AFD46}" type="sibTrans" cxnId="{C47D6EBC-81F9-493A-9F1E-9EFC5ADE2E1A}">
      <dgm:prSet/>
      <dgm:spPr/>
      <dgm:t>
        <a:bodyPr/>
        <a:lstStyle/>
        <a:p>
          <a:endParaRPr lang="en-US"/>
        </a:p>
      </dgm:t>
    </dgm:pt>
    <dgm:pt modelId="{EC545136-7CA8-4A45-9FE5-1CA6989A29A8}">
      <dgm:prSet phldrT="[Text]"/>
      <dgm:spPr/>
      <dgm:t>
        <a:bodyPr/>
        <a:lstStyle/>
        <a:p>
          <a:r>
            <a:rPr lang="en-US" b="1" dirty="0" smtClean="0">
              <a:effectLst/>
            </a:rPr>
            <a:t>Turbidity</a:t>
          </a:r>
          <a:endParaRPr lang="en-US" b="1" dirty="0">
            <a:effectLst/>
          </a:endParaRPr>
        </a:p>
      </dgm:t>
    </dgm:pt>
    <dgm:pt modelId="{3B8EF89C-1B90-49D5-BCB4-BB8EADD609D1}" type="parTrans" cxnId="{9B735C21-1A7E-4698-90DB-132223651C18}">
      <dgm:prSet/>
      <dgm:spPr/>
      <dgm:t>
        <a:bodyPr/>
        <a:lstStyle/>
        <a:p>
          <a:endParaRPr lang="en-US"/>
        </a:p>
      </dgm:t>
    </dgm:pt>
    <dgm:pt modelId="{E0F18745-B697-4274-B42A-0A6DBF8CFCFF}" type="sibTrans" cxnId="{9B735C21-1A7E-4698-90DB-132223651C18}">
      <dgm:prSet/>
      <dgm:spPr/>
      <dgm:t>
        <a:bodyPr/>
        <a:lstStyle/>
        <a:p>
          <a:endParaRPr lang="en-US"/>
        </a:p>
      </dgm:t>
    </dgm:pt>
    <dgm:pt modelId="{AD9A0528-3FEA-43D6-96DD-C95F6C2981C8}">
      <dgm:prSet phldrT="[Text]"/>
      <dgm:spPr/>
      <dgm:t>
        <a:bodyPr/>
        <a:lstStyle/>
        <a:p>
          <a:r>
            <a:rPr lang="en-US" b="1" dirty="0" smtClean="0">
              <a:effectLst/>
            </a:rPr>
            <a:t>Food</a:t>
          </a:r>
          <a:endParaRPr lang="en-US" b="1" dirty="0">
            <a:effectLst/>
          </a:endParaRPr>
        </a:p>
      </dgm:t>
    </dgm:pt>
    <dgm:pt modelId="{475C4100-EC39-41D8-9A71-E3BD92A1524E}" type="parTrans" cxnId="{DD43D650-F74D-460F-B913-2F4BB2173E00}">
      <dgm:prSet/>
      <dgm:spPr/>
      <dgm:t>
        <a:bodyPr/>
        <a:lstStyle/>
        <a:p>
          <a:endParaRPr lang="en-US"/>
        </a:p>
      </dgm:t>
    </dgm:pt>
    <dgm:pt modelId="{5F98068F-0E61-48C4-B0E7-37D56E6CDB8A}" type="sibTrans" cxnId="{DD43D650-F74D-460F-B913-2F4BB2173E00}">
      <dgm:prSet/>
      <dgm:spPr/>
      <dgm:t>
        <a:bodyPr/>
        <a:lstStyle/>
        <a:p>
          <a:endParaRPr lang="en-US"/>
        </a:p>
      </dgm:t>
    </dgm:pt>
    <dgm:pt modelId="{02CD4065-F2CC-4C74-869D-154C558594E9}">
      <dgm:prSet phldrT="[Text]"/>
      <dgm:spPr/>
      <dgm:t>
        <a:bodyPr/>
        <a:lstStyle/>
        <a:p>
          <a:r>
            <a:rPr lang="en-US" b="1" dirty="0" smtClean="0"/>
            <a:t>Temperature</a:t>
          </a:r>
          <a:endParaRPr lang="en-US" b="1" dirty="0"/>
        </a:p>
      </dgm:t>
    </dgm:pt>
    <dgm:pt modelId="{FEE398A6-410F-46A4-BD2A-3CB1A1F03FCE}" type="parTrans" cxnId="{D958AF9F-9BE7-499B-AEA2-D323653BC410}">
      <dgm:prSet/>
      <dgm:spPr/>
      <dgm:t>
        <a:bodyPr/>
        <a:lstStyle/>
        <a:p>
          <a:endParaRPr lang="en-US"/>
        </a:p>
      </dgm:t>
    </dgm:pt>
    <dgm:pt modelId="{B149480A-8991-4BC8-B973-E4926283B843}" type="sibTrans" cxnId="{D958AF9F-9BE7-499B-AEA2-D323653BC410}">
      <dgm:prSet/>
      <dgm:spPr/>
      <dgm:t>
        <a:bodyPr/>
        <a:lstStyle/>
        <a:p>
          <a:endParaRPr lang="en-US"/>
        </a:p>
      </dgm:t>
    </dgm:pt>
    <dgm:pt modelId="{BE02A207-38CE-4618-B104-3559F72BF974}">
      <dgm:prSet phldrT="[Text]"/>
      <dgm:spPr/>
      <dgm:t>
        <a:bodyPr/>
        <a:lstStyle/>
        <a:p>
          <a:endParaRPr lang="en-US" dirty="0"/>
        </a:p>
      </dgm:t>
    </dgm:pt>
    <dgm:pt modelId="{A745B92B-1B32-4C97-B9BB-F07CE9E62537}" type="parTrans" cxnId="{D829F7F4-2722-442C-93D3-0B36B31BFBDD}">
      <dgm:prSet/>
      <dgm:spPr/>
      <dgm:t>
        <a:bodyPr/>
        <a:lstStyle/>
        <a:p>
          <a:endParaRPr lang="en-US"/>
        </a:p>
      </dgm:t>
    </dgm:pt>
    <dgm:pt modelId="{7730AC72-DC3B-4900-8D30-BEFF998F5D92}" type="sibTrans" cxnId="{D829F7F4-2722-442C-93D3-0B36B31BFBDD}">
      <dgm:prSet/>
      <dgm:spPr/>
      <dgm:t>
        <a:bodyPr/>
        <a:lstStyle/>
        <a:p>
          <a:endParaRPr lang="en-US"/>
        </a:p>
      </dgm:t>
    </dgm:pt>
    <dgm:pt modelId="{B5006320-612A-423D-ABDC-EF34CD13FFA3}">
      <dgm:prSet/>
      <dgm:spPr/>
      <dgm:t>
        <a:bodyPr/>
        <a:lstStyle/>
        <a:p>
          <a:endParaRPr lang="en-US" dirty="0"/>
        </a:p>
      </dgm:t>
    </dgm:pt>
    <dgm:pt modelId="{0D35246A-69E1-4640-AC62-1B6831C22339}" type="parTrans" cxnId="{4F8A95A9-C42A-4B95-8D5B-B3348B196EE5}">
      <dgm:prSet/>
      <dgm:spPr/>
      <dgm:t>
        <a:bodyPr/>
        <a:lstStyle/>
        <a:p>
          <a:endParaRPr lang="en-US"/>
        </a:p>
      </dgm:t>
    </dgm:pt>
    <dgm:pt modelId="{FED23E79-2498-4657-BAAB-D3FA08D33227}" type="sibTrans" cxnId="{4F8A95A9-C42A-4B95-8D5B-B3348B196EE5}">
      <dgm:prSet/>
      <dgm:spPr/>
      <dgm:t>
        <a:bodyPr/>
        <a:lstStyle/>
        <a:p>
          <a:endParaRPr lang="en-US"/>
        </a:p>
      </dgm:t>
    </dgm:pt>
    <dgm:pt modelId="{FB64583E-549E-4D2D-B250-88BAE9802848}" type="pres">
      <dgm:prSet presAssocID="{326532B9-0526-4E9C-BE93-ACD49B41A0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E2C4ED-0F5E-4C28-973C-19DBB7089924}" type="pres">
      <dgm:prSet presAssocID="{F2498550-E96E-4ADE-B0A5-F46CCE3BD16B}" presName="centerShape" presStyleLbl="node0" presStyleIdx="0" presStyleCnt="1"/>
      <dgm:spPr/>
      <dgm:t>
        <a:bodyPr/>
        <a:lstStyle/>
        <a:p>
          <a:endParaRPr lang="en-US"/>
        </a:p>
      </dgm:t>
    </dgm:pt>
    <dgm:pt modelId="{1D8BC0F6-5FC5-408F-9D9F-676FB2CE1018}" type="pres">
      <dgm:prSet presAssocID="{3B8EF89C-1B90-49D5-BCB4-BB8EADD609D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98961B5-EBFC-4AC3-A171-5C0289F789C5}" type="pres">
      <dgm:prSet presAssocID="{EC545136-7CA8-4A45-9FE5-1CA6989A29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0CB2-45E7-4612-B23B-7DB984FBED8F}" type="pres">
      <dgm:prSet presAssocID="{475C4100-EC39-41D8-9A71-E3BD92A1524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11BDAC52-7C39-4E09-B31B-D7803114EB0C}" type="pres">
      <dgm:prSet presAssocID="{AD9A0528-3FEA-43D6-96DD-C95F6C2981C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3DB38-11A3-4BB3-93FA-5AEB735B9B00}" type="pres">
      <dgm:prSet presAssocID="{FEE398A6-410F-46A4-BD2A-3CB1A1F03FC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AEFBB27-B5C4-4A23-A339-286E55BE4152}" type="pres">
      <dgm:prSet presAssocID="{02CD4065-F2CC-4C74-869D-154C558594E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43D650-F74D-460F-B913-2F4BB2173E00}" srcId="{F2498550-E96E-4ADE-B0A5-F46CCE3BD16B}" destId="{AD9A0528-3FEA-43D6-96DD-C95F6C2981C8}" srcOrd="1" destOrd="0" parTransId="{475C4100-EC39-41D8-9A71-E3BD92A1524E}" sibTransId="{5F98068F-0E61-48C4-B0E7-37D56E6CDB8A}"/>
    <dgm:cxn modelId="{4F8A95A9-C42A-4B95-8D5B-B3348B196EE5}" srcId="{326532B9-0526-4E9C-BE93-ACD49B41A02D}" destId="{B5006320-612A-423D-ABDC-EF34CD13FFA3}" srcOrd="2" destOrd="0" parTransId="{0D35246A-69E1-4640-AC62-1B6831C22339}" sibTransId="{FED23E79-2498-4657-BAAB-D3FA08D33227}"/>
    <dgm:cxn modelId="{14B86BCD-F816-47D5-B3E3-DFB73AD8CE5A}" type="presOf" srcId="{475C4100-EC39-41D8-9A71-E3BD92A1524E}" destId="{A9950CB2-45E7-4612-B23B-7DB984FBED8F}" srcOrd="0" destOrd="0" presId="urn:microsoft.com/office/officeart/2005/8/layout/radial4"/>
    <dgm:cxn modelId="{15D256C7-AFED-45C1-90F4-56C0E892CE0E}" type="presOf" srcId="{3B8EF89C-1B90-49D5-BCB4-BB8EADD609D1}" destId="{1D8BC0F6-5FC5-408F-9D9F-676FB2CE1018}" srcOrd="0" destOrd="0" presId="urn:microsoft.com/office/officeart/2005/8/layout/radial4"/>
    <dgm:cxn modelId="{D1823166-4153-4B92-9FA9-F18B0FF8CB29}" type="presOf" srcId="{AD9A0528-3FEA-43D6-96DD-C95F6C2981C8}" destId="{11BDAC52-7C39-4E09-B31B-D7803114EB0C}" srcOrd="0" destOrd="0" presId="urn:microsoft.com/office/officeart/2005/8/layout/radial4"/>
    <dgm:cxn modelId="{9B735C21-1A7E-4698-90DB-132223651C18}" srcId="{F2498550-E96E-4ADE-B0A5-F46CCE3BD16B}" destId="{EC545136-7CA8-4A45-9FE5-1CA6989A29A8}" srcOrd="0" destOrd="0" parTransId="{3B8EF89C-1B90-49D5-BCB4-BB8EADD609D1}" sibTransId="{E0F18745-B697-4274-B42A-0A6DBF8CFCFF}"/>
    <dgm:cxn modelId="{D958AF9F-9BE7-499B-AEA2-D323653BC410}" srcId="{F2498550-E96E-4ADE-B0A5-F46CCE3BD16B}" destId="{02CD4065-F2CC-4C74-869D-154C558594E9}" srcOrd="2" destOrd="0" parTransId="{FEE398A6-410F-46A4-BD2A-3CB1A1F03FCE}" sibTransId="{B149480A-8991-4BC8-B973-E4926283B843}"/>
    <dgm:cxn modelId="{C47D6EBC-81F9-493A-9F1E-9EFC5ADE2E1A}" srcId="{326532B9-0526-4E9C-BE93-ACD49B41A02D}" destId="{F2498550-E96E-4ADE-B0A5-F46CCE3BD16B}" srcOrd="0" destOrd="0" parTransId="{E93849A9-12BA-4422-A0D7-2E1178B2501A}" sibTransId="{2830CF80-15A8-462B-904A-D3665A7AFD46}"/>
    <dgm:cxn modelId="{D4F870D8-ED69-4B98-A8F6-C841E02ECFD8}" type="presOf" srcId="{326532B9-0526-4E9C-BE93-ACD49B41A02D}" destId="{FB64583E-549E-4D2D-B250-88BAE9802848}" srcOrd="0" destOrd="0" presId="urn:microsoft.com/office/officeart/2005/8/layout/radial4"/>
    <dgm:cxn modelId="{A9870977-0F8C-4574-8767-34695C77A995}" type="presOf" srcId="{EC545136-7CA8-4A45-9FE5-1CA6989A29A8}" destId="{098961B5-EBFC-4AC3-A171-5C0289F789C5}" srcOrd="0" destOrd="0" presId="urn:microsoft.com/office/officeart/2005/8/layout/radial4"/>
    <dgm:cxn modelId="{7D3090DD-7948-4160-B8A9-B3B5267E417C}" type="presOf" srcId="{F2498550-E96E-4ADE-B0A5-F46CCE3BD16B}" destId="{B9E2C4ED-0F5E-4C28-973C-19DBB7089924}" srcOrd="0" destOrd="0" presId="urn:microsoft.com/office/officeart/2005/8/layout/radial4"/>
    <dgm:cxn modelId="{D829F7F4-2722-442C-93D3-0B36B31BFBDD}" srcId="{326532B9-0526-4E9C-BE93-ACD49B41A02D}" destId="{BE02A207-38CE-4618-B104-3559F72BF974}" srcOrd="1" destOrd="0" parTransId="{A745B92B-1B32-4C97-B9BB-F07CE9E62537}" sibTransId="{7730AC72-DC3B-4900-8D30-BEFF998F5D92}"/>
    <dgm:cxn modelId="{89EBE22B-E1FB-4831-B3B6-C72E21A09451}" type="presOf" srcId="{02CD4065-F2CC-4C74-869D-154C558594E9}" destId="{DAEFBB27-B5C4-4A23-A339-286E55BE4152}" srcOrd="0" destOrd="0" presId="urn:microsoft.com/office/officeart/2005/8/layout/radial4"/>
    <dgm:cxn modelId="{2B18C54D-0858-4C31-BCA7-27AB60BA95DE}" type="presOf" srcId="{FEE398A6-410F-46A4-BD2A-3CB1A1F03FCE}" destId="{6493DB38-11A3-4BB3-93FA-5AEB735B9B00}" srcOrd="0" destOrd="0" presId="urn:microsoft.com/office/officeart/2005/8/layout/radial4"/>
    <dgm:cxn modelId="{185D3201-9681-4460-80AE-E80D9CBEF1DB}" type="presParOf" srcId="{FB64583E-549E-4D2D-B250-88BAE9802848}" destId="{B9E2C4ED-0F5E-4C28-973C-19DBB7089924}" srcOrd="0" destOrd="0" presId="urn:microsoft.com/office/officeart/2005/8/layout/radial4"/>
    <dgm:cxn modelId="{DBDAFB58-B0F5-499A-9553-77C1C9629DE1}" type="presParOf" srcId="{FB64583E-549E-4D2D-B250-88BAE9802848}" destId="{1D8BC0F6-5FC5-408F-9D9F-676FB2CE1018}" srcOrd="1" destOrd="0" presId="urn:microsoft.com/office/officeart/2005/8/layout/radial4"/>
    <dgm:cxn modelId="{B48959DB-1CA9-4EEE-B37F-C85147FDCF4C}" type="presParOf" srcId="{FB64583E-549E-4D2D-B250-88BAE9802848}" destId="{098961B5-EBFC-4AC3-A171-5C0289F789C5}" srcOrd="2" destOrd="0" presId="urn:microsoft.com/office/officeart/2005/8/layout/radial4"/>
    <dgm:cxn modelId="{FF8AB069-FA4D-447F-87F5-117672C5C587}" type="presParOf" srcId="{FB64583E-549E-4D2D-B250-88BAE9802848}" destId="{A9950CB2-45E7-4612-B23B-7DB984FBED8F}" srcOrd="3" destOrd="0" presId="urn:microsoft.com/office/officeart/2005/8/layout/radial4"/>
    <dgm:cxn modelId="{30AF7A3F-932E-43D5-AB0C-0CE311FA1172}" type="presParOf" srcId="{FB64583E-549E-4D2D-B250-88BAE9802848}" destId="{11BDAC52-7C39-4E09-B31B-D7803114EB0C}" srcOrd="4" destOrd="0" presId="urn:microsoft.com/office/officeart/2005/8/layout/radial4"/>
    <dgm:cxn modelId="{8314FE4F-1274-4F6D-8A20-4C847D80F94A}" type="presParOf" srcId="{FB64583E-549E-4D2D-B250-88BAE9802848}" destId="{6493DB38-11A3-4BB3-93FA-5AEB735B9B00}" srcOrd="5" destOrd="0" presId="urn:microsoft.com/office/officeart/2005/8/layout/radial4"/>
    <dgm:cxn modelId="{8123D876-76DE-48B8-87FF-E1F4FEB4A8F2}" type="presParOf" srcId="{FB64583E-549E-4D2D-B250-88BAE9802848}" destId="{DAEFBB27-B5C4-4A23-A339-286E55BE415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532B9-0526-4E9C-BE93-ACD49B41A02D}" type="doc">
      <dgm:prSet loTypeId="urn:microsoft.com/office/officeart/2005/8/layout/radial4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2498550-E96E-4ADE-B0A5-F46CCE3BD16B}">
      <dgm:prSet phldrT="[Text]" custT="1"/>
      <dgm:spPr/>
      <dgm:t>
        <a:bodyPr/>
        <a:lstStyle/>
        <a:p>
          <a:r>
            <a:rPr lang="en-US" sz="2500" b="1" dirty="0" smtClean="0">
              <a:effectLst/>
            </a:rPr>
            <a:t>Fish Patterns</a:t>
          </a:r>
          <a:endParaRPr lang="en-US" sz="2500" b="1" dirty="0">
            <a:effectLst/>
          </a:endParaRPr>
        </a:p>
      </dgm:t>
    </dgm:pt>
    <dgm:pt modelId="{E93849A9-12BA-4422-A0D7-2E1178B2501A}" type="parTrans" cxnId="{C47D6EBC-81F9-493A-9F1E-9EFC5ADE2E1A}">
      <dgm:prSet/>
      <dgm:spPr/>
      <dgm:t>
        <a:bodyPr/>
        <a:lstStyle/>
        <a:p>
          <a:endParaRPr lang="en-US"/>
        </a:p>
      </dgm:t>
    </dgm:pt>
    <dgm:pt modelId="{2830CF80-15A8-462B-904A-D3665A7AFD46}" type="sibTrans" cxnId="{C47D6EBC-81F9-493A-9F1E-9EFC5ADE2E1A}">
      <dgm:prSet/>
      <dgm:spPr/>
      <dgm:t>
        <a:bodyPr/>
        <a:lstStyle/>
        <a:p>
          <a:endParaRPr lang="en-US"/>
        </a:p>
      </dgm:t>
    </dgm:pt>
    <dgm:pt modelId="{EC545136-7CA8-4A45-9FE5-1CA6989A29A8}">
      <dgm:prSet phldrT="[Text]"/>
      <dgm:spPr/>
      <dgm:t>
        <a:bodyPr/>
        <a:lstStyle/>
        <a:p>
          <a:r>
            <a:rPr lang="en-US" b="1" dirty="0" smtClean="0">
              <a:effectLst/>
            </a:rPr>
            <a:t>Turbidity</a:t>
          </a:r>
          <a:endParaRPr lang="en-US" b="1" dirty="0">
            <a:effectLst/>
          </a:endParaRPr>
        </a:p>
      </dgm:t>
    </dgm:pt>
    <dgm:pt modelId="{3B8EF89C-1B90-49D5-BCB4-BB8EADD609D1}" type="parTrans" cxnId="{9B735C21-1A7E-4698-90DB-132223651C18}">
      <dgm:prSet/>
      <dgm:spPr/>
      <dgm:t>
        <a:bodyPr/>
        <a:lstStyle/>
        <a:p>
          <a:endParaRPr lang="en-US"/>
        </a:p>
      </dgm:t>
    </dgm:pt>
    <dgm:pt modelId="{E0F18745-B697-4274-B42A-0A6DBF8CFCFF}" type="sibTrans" cxnId="{9B735C21-1A7E-4698-90DB-132223651C18}">
      <dgm:prSet/>
      <dgm:spPr/>
      <dgm:t>
        <a:bodyPr/>
        <a:lstStyle/>
        <a:p>
          <a:endParaRPr lang="en-US"/>
        </a:p>
      </dgm:t>
    </dgm:pt>
    <dgm:pt modelId="{AD9A0528-3FEA-43D6-96DD-C95F6C2981C8}">
      <dgm:prSet phldrT="[Text]"/>
      <dgm:spPr/>
      <dgm:t>
        <a:bodyPr/>
        <a:lstStyle/>
        <a:p>
          <a:r>
            <a:rPr lang="en-US" b="1" dirty="0" smtClean="0">
              <a:effectLst/>
            </a:rPr>
            <a:t>Food</a:t>
          </a:r>
          <a:endParaRPr lang="en-US" b="1" dirty="0">
            <a:effectLst/>
          </a:endParaRPr>
        </a:p>
      </dgm:t>
    </dgm:pt>
    <dgm:pt modelId="{475C4100-EC39-41D8-9A71-E3BD92A1524E}" type="parTrans" cxnId="{DD43D650-F74D-460F-B913-2F4BB2173E00}">
      <dgm:prSet/>
      <dgm:spPr/>
      <dgm:t>
        <a:bodyPr/>
        <a:lstStyle/>
        <a:p>
          <a:endParaRPr lang="en-US"/>
        </a:p>
      </dgm:t>
    </dgm:pt>
    <dgm:pt modelId="{5F98068F-0E61-48C4-B0E7-37D56E6CDB8A}" type="sibTrans" cxnId="{DD43D650-F74D-460F-B913-2F4BB2173E00}">
      <dgm:prSet/>
      <dgm:spPr/>
      <dgm:t>
        <a:bodyPr/>
        <a:lstStyle/>
        <a:p>
          <a:endParaRPr lang="en-US"/>
        </a:p>
      </dgm:t>
    </dgm:pt>
    <dgm:pt modelId="{02CD4065-F2CC-4C74-869D-154C558594E9}">
      <dgm:prSet phldrT="[Text]"/>
      <dgm:spPr/>
      <dgm:t>
        <a:bodyPr/>
        <a:lstStyle/>
        <a:p>
          <a:r>
            <a:rPr lang="en-US" b="1" dirty="0" smtClean="0"/>
            <a:t>Temperature</a:t>
          </a:r>
          <a:endParaRPr lang="en-US" b="1" dirty="0"/>
        </a:p>
      </dgm:t>
    </dgm:pt>
    <dgm:pt modelId="{FEE398A6-410F-46A4-BD2A-3CB1A1F03FCE}" type="parTrans" cxnId="{D958AF9F-9BE7-499B-AEA2-D323653BC410}">
      <dgm:prSet/>
      <dgm:spPr/>
      <dgm:t>
        <a:bodyPr/>
        <a:lstStyle/>
        <a:p>
          <a:endParaRPr lang="en-US"/>
        </a:p>
      </dgm:t>
    </dgm:pt>
    <dgm:pt modelId="{B149480A-8991-4BC8-B973-E4926283B843}" type="sibTrans" cxnId="{D958AF9F-9BE7-499B-AEA2-D323653BC410}">
      <dgm:prSet/>
      <dgm:spPr/>
      <dgm:t>
        <a:bodyPr/>
        <a:lstStyle/>
        <a:p>
          <a:endParaRPr lang="en-US"/>
        </a:p>
      </dgm:t>
    </dgm:pt>
    <dgm:pt modelId="{357946AA-D573-407B-845F-8EBD356A05A1}">
      <dgm:prSet/>
      <dgm:spPr/>
      <dgm:t>
        <a:bodyPr/>
        <a:lstStyle/>
        <a:p>
          <a:endParaRPr lang="en-US" dirty="0"/>
        </a:p>
      </dgm:t>
    </dgm:pt>
    <dgm:pt modelId="{1CDA6873-10A2-4626-82C5-3779DE223FB1}" type="parTrans" cxnId="{08F775E5-B4B2-456F-A1D4-7653583EC28C}">
      <dgm:prSet/>
      <dgm:spPr/>
      <dgm:t>
        <a:bodyPr/>
        <a:lstStyle/>
        <a:p>
          <a:endParaRPr lang="en-US"/>
        </a:p>
      </dgm:t>
    </dgm:pt>
    <dgm:pt modelId="{7D51EC3B-7060-4C91-831E-1C994CF20CE6}" type="sibTrans" cxnId="{08F775E5-B4B2-456F-A1D4-7653583EC28C}">
      <dgm:prSet/>
      <dgm:spPr/>
      <dgm:t>
        <a:bodyPr/>
        <a:lstStyle/>
        <a:p>
          <a:endParaRPr lang="en-US"/>
        </a:p>
      </dgm:t>
    </dgm:pt>
    <dgm:pt modelId="{FB64583E-549E-4D2D-B250-88BAE9802848}" type="pres">
      <dgm:prSet presAssocID="{326532B9-0526-4E9C-BE93-ACD49B41A0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E2C4ED-0F5E-4C28-973C-19DBB7089924}" type="pres">
      <dgm:prSet presAssocID="{F2498550-E96E-4ADE-B0A5-F46CCE3BD16B}" presName="centerShape" presStyleLbl="node0" presStyleIdx="0" presStyleCnt="1"/>
      <dgm:spPr/>
      <dgm:t>
        <a:bodyPr/>
        <a:lstStyle/>
        <a:p>
          <a:endParaRPr lang="en-US"/>
        </a:p>
      </dgm:t>
    </dgm:pt>
    <dgm:pt modelId="{1D8BC0F6-5FC5-408F-9D9F-676FB2CE1018}" type="pres">
      <dgm:prSet presAssocID="{3B8EF89C-1B90-49D5-BCB4-BB8EADD609D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98961B5-EBFC-4AC3-A171-5C0289F789C5}" type="pres">
      <dgm:prSet presAssocID="{EC545136-7CA8-4A45-9FE5-1CA6989A29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0CB2-45E7-4612-B23B-7DB984FBED8F}" type="pres">
      <dgm:prSet presAssocID="{475C4100-EC39-41D8-9A71-E3BD92A1524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11BDAC52-7C39-4E09-B31B-D7803114EB0C}" type="pres">
      <dgm:prSet presAssocID="{AD9A0528-3FEA-43D6-96DD-C95F6C2981C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3DB38-11A3-4BB3-93FA-5AEB735B9B00}" type="pres">
      <dgm:prSet presAssocID="{FEE398A6-410F-46A4-BD2A-3CB1A1F03FC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AEFBB27-B5C4-4A23-A339-286E55BE4152}" type="pres">
      <dgm:prSet presAssocID="{02CD4065-F2CC-4C74-869D-154C558594E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43D650-F74D-460F-B913-2F4BB2173E00}" srcId="{F2498550-E96E-4ADE-B0A5-F46CCE3BD16B}" destId="{AD9A0528-3FEA-43D6-96DD-C95F6C2981C8}" srcOrd="1" destOrd="0" parTransId="{475C4100-EC39-41D8-9A71-E3BD92A1524E}" sibTransId="{5F98068F-0E61-48C4-B0E7-37D56E6CDB8A}"/>
    <dgm:cxn modelId="{B3D2CB3E-2E2C-425F-B058-C551337DA84D}" type="presOf" srcId="{EC545136-7CA8-4A45-9FE5-1CA6989A29A8}" destId="{098961B5-EBFC-4AC3-A171-5C0289F789C5}" srcOrd="0" destOrd="0" presId="urn:microsoft.com/office/officeart/2005/8/layout/radial4"/>
    <dgm:cxn modelId="{5DEB9D2C-04AF-466E-A24A-FCF1069150AF}" type="presOf" srcId="{02CD4065-F2CC-4C74-869D-154C558594E9}" destId="{DAEFBB27-B5C4-4A23-A339-286E55BE4152}" srcOrd="0" destOrd="0" presId="urn:microsoft.com/office/officeart/2005/8/layout/radial4"/>
    <dgm:cxn modelId="{9B735C21-1A7E-4698-90DB-132223651C18}" srcId="{F2498550-E96E-4ADE-B0A5-F46CCE3BD16B}" destId="{EC545136-7CA8-4A45-9FE5-1CA6989A29A8}" srcOrd="0" destOrd="0" parTransId="{3B8EF89C-1B90-49D5-BCB4-BB8EADD609D1}" sibTransId="{E0F18745-B697-4274-B42A-0A6DBF8CFCFF}"/>
    <dgm:cxn modelId="{F3E13CBE-A9D0-4710-B695-59FCE732A1D2}" type="presOf" srcId="{3B8EF89C-1B90-49D5-BCB4-BB8EADD609D1}" destId="{1D8BC0F6-5FC5-408F-9D9F-676FB2CE1018}" srcOrd="0" destOrd="0" presId="urn:microsoft.com/office/officeart/2005/8/layout/radial4"/>
    <dgm:cxn modelId="{08F775E5-B4B2-456F-A1D4-7653583EC28C}" srcId="{326532B9-0526-4E9C-BE93-ACD49B41A02D}" destId="{357946AA-D573-407B-845F-8EBD356A05A1}" srcOrd="1" destOrd="0" parTransId="{1CDA6873-10A2-4626-82C5-3779DE223FB1}" sibTransId="{7D51EC3B-7060-4C91-831E-1C994CF20CE6}"/>
    <dgm:cxn modelId="{D958AF9F-9BE7-499B-AEA2-D323653BC410}" srcId="{F2498550-E96E-4ADE-B0A5-F46CCE3BD16B}" destId="{02CD4065-F2CC-4C74-869D-154C558594E9}" srcOrd="2" destOrd="0" parTransId="{FEE398A6-410F-46A4-BD2A-3CB1A1F03FCE}" sibTransId="{B149480A-8991-4BC8-B973-E4926283B843}"/>
    <dgm:cxn modelId="{531F22ED-4798-4BAC-91EE-9F9689ED8341}" type="presOf" srcId="{FEE398A6-410F-46A4-BD2A-3CB1A1F03FCE}" destId="{6493DB38-11A3-4BB3-93FA-5AEB735B9B00}" srcOrd="0" destOrd="0" presId="urn:microsoft.com/office/officeart/2005/8/layout/radial4"/>
    <dgm:cxn modelId="{C47D6EBC-81F9-493A-9F1E-9EFC5ADE2E1A}" srcId="{326532B9-0526-4E9C-BE93-ACD49B41A02D}" destId="{F2498550-E96E-4ADE-B0A5-F46CCE3BD16B}" srcOrd="0" destOrd="0" parTransId="{E93849A9-12BA-4422-A0D7-2E1178B2501A}" sibTransId="{2830CF80-15A8-462B-904A-D3665A7AFD46}"/>
    <dgm:cxn modelId="{70BEA9ED-CA87-4E9D-90DC-F0DFE5D7B182}" type="presOf" srcId="{F2498550-E96E-4ADE-B0A5-F46CCE3BD16B}" destId="{B9E2C4ED-0F5E-4C28-973C-19DBB7089924}" srcOrd="0" destOrd="0" presId="urn:microsoft.com/office/officeart/2005/8/layout/radial4"/>
    <dgm:cxn modelId="{E96C2449-9707-4EAC-B1D2-53B087564CE4}" type="presOf" srcId="{AD9A0528-3FEA-43D6-96DD-C95F6C2981C8}" destId="{11BDAC52-7C39-4E09-B31B-D7803114EB0C}" srcOrd="0" destOrd="0" presId="urn:microsoft.com/office/officeart/2005/8/layout/radial4"/>
    <dgm:cxn modelId="{5A30C8B9-453A-4DDC-99CC-292E60175496}" type="presOf" srcId="{475C4100-EC39-41D8-9A71-E3BD92A1524E}" destId="{A9950CB2-45E7-4612-B23B-7DB984FBED8F}" srcOrd="0" destOrd="0" presId="urn:microsoft.com/office/officeart/2005/8/layout/radial4"/>
    <dgm:cxn modelId="{F085025F-7435-4D22-9E5B-CB2735F9D5F7}" type="presOf" srcId="{326532B9-0526-4E9C-BE93-ACD49B41A02D}" destId="{FB64583E-549E-4D2D-B250-88BAE9802848}" srcOrd="0" destOrd="0" presId="urn:microsoft.com/office/officeart/2005/8/layout/radial4"/>
    <dgm:cxn modelId="{296FD285-5C24-4F8E-B212-49E9EAF7FAFF}" type="presParOf" srcId="{FB64583E-549E-4D2D-B250-88BAE9802848}" destId="{B9E2C4ED-0F5E-4C28-973C-19DBB7089924}" srcOrd="0" destOrd="0" presId="urn:microsoft.com/office/officeart/2005/8/layout/radial4"/>
    <dgm:cxn modelId="{6D45EE63-E69F-44FF-AA76-1BCDF1BA3716}" type="presParOf" srcId="{FB64583E-549E-4D2D-B250-88BAE9802848}" destId="{1D8BC0F6-5FC5-408F-9D9F-676FB2CE1018}" srcOrd="1" destOrd="0" presId="urn:microsoft.com/office/officeart/2005/8/layout/radial4"/>
    <dgm:cxn modelId="{9042E22B-9AD4-42C4-B22F-92C93FDC6E52}" type="presParOf" srcId="{FB64583E-549E-4D2D-B250-88BAE9802848}" destId="{098961B5-EBFC-4AC3-A171-5C0289F789C5}" srcOrd="2" destOrd="0" presId="urn:microsoft.com/office/officeart/2005/8/layout/radial4"/>
    <dgm:cxn modelId="{AB27AE73-F9F2-409A-84A8-19D5A2D108C9}" type="presParOf" srcId="{FB64583E-549E-4D2D-B250-88BAE9802848}" destId="{A9950CB2-45E7-4612-B23B-7DB984FBED8F}" srcOrd="3" destOrd="0" presId="urn:microsoft.com/office/officeart/2005/8/layout/radial4"/>
    <dgm:cxn modelId="{A5D247E0-33FA-48F8-9C92-C100AA6379FD}" type="presParOf" srcId="{FB64583E-549E-4D2D-B250-88BAE9802848}" destId="{11BDAC52-7C39-4E09-B31B-D7803114EB0C}" srcOrd="4" destOrd="0" presId="urn:microsoft.com/office/officeart/2005/8/layout/radial4"/>
    <dgm:cxn modelId="{B87A303F-5822-4F19-BBA7-17C963997D1D}" type="presParOf" srcId="{FB64583E-549E-4D2D-B250-88BAE9802848}" destId="{6493DB38-11A3-4BB3-93FA-5AEB735B9B00}" srcOrd="5" destOrd="0" presId="urn:microsoft.com/office/officeart/2005/8/layout/radial4"/>
    <dgm:cxn modelId="{CD013EDC-72AA-42FD-83D0-1BB0984C31AD}" type="presParOf" srcId="{FB64583E-549E-4D2D-B250-88BAE9802848}" destId="{DAEFBB27-B5C4-4A23-A339-286E55BE415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26532B9-0526-4E9C-BE93-ACD49B41A02D}" type="doc">
      <dgm:prSet loTypeId="urn:microsoft.com/office/officeart/2005/8/layout/radial4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2498550-E96E-4ADE-B0A5-F46CCE3BD16B}">
      <dgm:prSet phldrT="[Text]" custT="1"/>
      <dgm:spPr/>
      <dgm:t>
        <a:bodyPr/>
        <a:lstStyle/>
        <a:p>
          <a:r>
            <a:rPr lang="en-US" sz="2500" b="1" dirty="0" smtClean="0">
              <a:effectLst/>
            </a:rPr>
            <a:t>Fish Patterns</a:t>
          </a:r>
          <a:endParaRPr lang="en-US" sz="2500" b="1" dirty="0">
            <a:effectLst/>
          </a:endParaRPr>
        </a:p>
      </dgm:t>
    </dgm:pt>
    <dgm:pt modelId="{E93849A9-12BA-4422-A0D7-2E1178B2501A}" type="parTrans" cxnId="{C47D6EBC-81F9-493A-9F1E-9EFC5ADE2E1A}">
      <dgm:prSet/>
      <dgm:spPr/>
      <dgm:t>
        <a:bodyPr/>
        <a:lstStyle/>
        <a:p>
          <a:endParaRPr lang="en-US"/>
        </a:p>
      </dgm:t>
    </dgm:pt>
    <dgm:pt modelId="{2830CF80-15A8-462B-904A-D3665A7AFD46}" type="sibTrans" cxnId="{C47D6EBC-81F9-493A-9F1E-9EFC5ADE2E1A}">
      <dgm:prSet/>
      <dgm:spPr/>
      <dgm:t>
        <a:bodyPr/>
        <a:lstStyle/>
        <a:p>
          <a:endParaRPr lang="en-US"/>
        </a:p>
      </dgm:t>
    </dgm:pt>
    <dgm:pt modelId="{EC545136-7CA8-4A45-9FE5-1CA6989A29A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 smtClean="0">
              <a:effectLst/>
            </a:rPr>
            <a:t>Turbidity</a:t>
          </a:r>
          <a:endParaRPr lang="en-US" b="1" dirty="0">
            <a:effectLst/>
          </a:endParaRPr>
        </a:p>
      </dgm:t>
    </dgm:pt>
    <dgm:pt modelId="{3B8EF89C-1B90-49D5-BCB4-BB8EADD609D1}" type="parTrans" cxnId="{9B735C21-1A7E-4698-90DB-132223651C18}">
      <dgm:prSet/>
      <dgm:spPr/>
      <dgm:t>
        <a:bodyPr/>
        <a:lstStyle/>
        <a:p>
          <a:endParaRPr lang="en-US"/>
        </a:p>
      </dgm:t>
    </dgm:pt>
    <dgm:pt modelId="{E0F18745-B697-4274-B42A-0A6DBF8CFCFF}" type="sibTrans" cxnId="{9B735C21-1A7E-4698-90DB-132223651C18}">
      <dgm:prSet/>
      <dgm:spPr/>
      <dgm:t>
        <a:bodyPr/>
        <a:lstStyle/>
        <a:p>
          <a:endParaRPr lang="en-US"/>
        </a:p>
      </dgm:t>
    </dgm:pt>
    <dgm:pt modelId="{AD9A0528-3FEA-43D6-96DD-C95F6C2981C8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 smtClean="0">
              <a:effectLst/>
            </a:rPr>
            <a:t>Food</a:t>
          </a:r>
          <a:endParaRPr lang="en-US" b="1" dirty="0">
            <a:effectLst/>
          </a:endParaRPr>
        </a:p>
      </dgm:t>
    </dgm:pt>
    <dgm:pt modelId="{475C4100-EC39-41D8-9A71-E3BD92A1524E}" type="parTrans" cxnId="{DD43D650-F74D-460F-B913-2F4BB2173E00}">
      <dgm:prSet/>
      <dgm:spPr/>
      <dgm:t>
        <a:bodyPr/>
        <a:lstStyle/>
        <a:p>
          <a:endParaRPr lang="en-US"/>
        </a:p>
      </dgm:t>
    </dgm:pt>
    <dgm:pt modelId="{5F98068F-0E61-48C4-B0E7-37D56E6CDB8A}" type="sibTrans" cxnId="{DD43D650-F74D-460F-B913-2F4BB2173E00}">
      <dgm:prSet/>
      <dgm:spPr/>
      <dgm:t>
        <a:bodyPr/>
        <a:lstStyle/>
        <a:p>
          <a:endParaRPr lang="en-US"/>
        </a:p>
      </dgm:t>
    </dgm:pt>
    <dgm:pt modelId="{02CD4065-F2CC-4C74-869D-154C558594E9}">
      <dgm:prSet phldrT="[Text]"/>
      <dgm:spPr/>
      <dgm:t>
        <a:bodyPr/>
        <a:lstStyle/>
        <a:p>
          <a:r>
            <a:rPr lang="en-US" b="1" dirty="0" smtClean="0"/>
            <a:t>Temperature</a:t>
          </a:r>
          <a:endParaRPr lang="en-US" b="1" dirty="0"/>
        </a:p>
      </dgm:t>
    </dgm:pt>
    <dgm:pt modelId="{FEE398A6-410F-46A4-BD2A-3CB1A1F03FCE}" type="parTrans" cxnId="{D958AF9F-9BE7-499B-AEA2-D323653BC410}">
      <dgm:prSet/>
      <dgm:spPr/>
      <dgm:t>
        <a:bodyPr/>
        <a:lstStyle/>
        <a:p>
          <a:endParaRPr lang="en-US"/>
        </a:p>
      </dgm:t>
    </dgm:pt>
    <dgm:pt modelId="{B149480A-8991-4BC8-B973-E4926283B843}" type="sibTrans" cxnId="{D958AF9F-9BE7-499B-AEA2-D323653BC410}">
      <dgm:prSet/>
      <dgm:spPr/>
      <dgm:t>
        <a:bodyPr/>
        <a:lstStyle/>
        <a:p>
          <a:endParaRPr lang="en-US"/>
        </a:p>
      </dgm:t>
    </dgm:pt>
    <dgm:pt modelId="{357946AA-D573-407B-845F-8EBD356A05A1}">
      <dgm:prSet/>
      <dgm:spPr/>
      <dgm:t>
        <a:bodyPr/>
        <a:lstStyle/>
        <a:p>
          <a:endParaRPr lang="en-US" dirty="0"/>
        </a:p>
      </dgm:t>
    </dgm:pt>
    <dgm:pt modelId="{1CDA6873-10A2-4626-82C5-3779DE223FB1}" type="parTrans" cxnId="{08F775E5-B4B2-456F-A1D4-7653583EC28C}">
      <dgm:prSet/>
      <dgm:spPr/>
      <dgm:t>
        <a:bodyPr/>
        <a:lstStyle/>
        <a:p>
          <a:endParaRPr lang="en-US"/>
        </a:p>
      </dgm:t>
    </dgm:pt>
    <dgm:pt modelId="{7D51EC3B-7060-4C91-831E-1C994CF20CE6}" type="sibTrans" cxnId="{08F775E5-B4B2-456F-A1D4-7653583EC28C}">
      <dgm:prSet/>
      <dgm:spPr/>
      <dgm:t>
        <a:bodyPr/>
        <a:lstStyle/>
        <a:p>
          <a:endParaRPr lang="en-US"/>
        </a:p>
      </dgm:t>
    </dgm:pt>
    <dgm:pt modelId="{FB64583E-549E-4D2D-B250-88BAE9802848}" type="pres">
      <dgm:prSet presAssocID="{326532B9-0526-4E9C-BE93-ACD49B41A0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E2C4ED-0F5E-4C28-973C-19DBB7089924}" type="pres">
      <dgm:prSet presAssocID="{F2498550-E96E-4ADE-B0A5-F46CCE3BD16B}" presName="centerShape" presStyleLbl="node0" presStyleIdx="0" presStyleCnt="1"/>
      <dgm:spPr/>
      <dgm:t>
        <a:bodyPr/>
        <a:lstStyle/>
        <a:p>
          <a:endParaRPr lang="en-US"/>
        </a:p>
      </dgm:t>
    </dgm:pt>
    <dgm:pt modelId="{1D8BC0F6-5FC5-408F-9D9F-676FB2CE1018}" type="pres">
      <dgm:prSet presAssocID="{3B8EF89C-1B90-49D5-BCB4-BB8EADD609D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98961B5-EBFC-4AC3-A171-5C0289F789C5}" type="pres">
      <dgm:prSet presAssocID="{EC545136-7CA8-4A45-9FE5-1CA6989A29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0CB2-45E7-4612-B23B-7DB984FBED8F}" type="pres">
      <dgm:prSet presAssocID="{475C4100-EC39-41D8-9A71-E3BD92A1524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11BDAC52-7C39-4E09-B31B-D7803114EB0C}" type="pres">
      <dgm:prSet presAssocID="{AD9A0528-3FEA-43D6-96DD-C95F6C2981C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3DB38-11A3-4BB3-93FA-5AEB735B9B00}" type="pres">
      <dgm:prSet presAssocID="{FEE398A6-410F-46A4-BD2A-3CB1A1F03FC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AEFBB27-B5C4-4A23-A339-286E55BE4152}" type="pres">
      <dgm:prSet presAssocID="{02CD4065-F2CC-4C74-869D-154C558594E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43D650-F74D-460F-B913-2F4BB2173E00}" srcId="{F2498550-E96E-4ADE-B0A5-F46CCE3BD16B}" destId="{AD9A0528-3FEA-43D6-96DD-C95F6C2981C8}" srcOrd="1" destOrd="0" parTransId="{475C4100-EC39-41D8-9A71-E3BD92A1524E}" sibTransId="{5F98068F-0E61-48C4-B0E7-37D56E6CDB8A}"/>
    <dgm:cxn modelId="{08B1AF09-9A40-4DF9-A618-F05F3F550C0C}" type="presOf" srcId="{3B8EF89C-1B90-49D5-BCB4-BB8EADD609D1}" destId="{1D8BC0F6-5FC5-408F-9D9F-676FB2CE1018}" srcOrd="0" destOrd="0" presId="urn:microsoft.com/office/officeart/2005/8/layout/radial4"/>
    <dgm:cxn modelId="{A2C45278-7AEB-49B3-A9F1-EE7C27B650A7}" type="presOf" srcId="{EC545136-7CA8-4A45-9FE5-1CA6989A29A8}" destId="{098961B5-EBFC-4AC3-A171-5C0289F789C5}" srcOrd="0" destOrd="0" presId="urn:microsoft.com/office/officeart/2005/8/layout/radial4"/>
    <dgm:cxn modelId="{DFF18CF4-26DF-4510-834D-45A5EEAB56F4}" type="presOf" srcId="{AD9A0528-3FEA-43D6-96DD-C95F6C2981C8}" destId="{11BDAC52-7C39-4E09-B31B-D7803114EB0C}" srcOrd="0" destOrd="0" presId="urn:microsoft.com/office/officeart/2005/8/layout/radial4"/>
    <dgm:cxn modelId="{04A73FE2-E07D-48EE-8ECB-04CEFA3711D7}" type="presOf" srcId="{326532B9-0526-4E9C-BE93-ACD49B41A02D}" destId="{FB64583E-549E-4D2D-B250-88BAE9802848}" srcOrd="0" destOrd="0" presId="urn:microsoft.com/office/officeart/2005/8/layout/radial4"/>
    <dgm:cxn modelId="{9E3074C4-F25B-4C0B-BF0E-8D5490DBD86D}" type="presOf" srcId="{F2498550-E96E-4ADE-B0A5-F46CCE3BD16B}" destId="{B9E2C4ED-0F5E-4C28-973C-19DBB7089924}" srcOrd="0" destOrd="0" presId="urn:microsoft.com/office/officeart/2005/8/layout/radial4"/>
    <dgm:cxn modelId="{9B735C21-1A7E-4698-90DB-132223651C18}" srcId="{F2498550-E96E-4ADE-B0A5-F46CCE3BD16B}" destId="{EC545136-7CA8-4A45-9FE5-1CA6989A29A8}" srcOrd="0" destOrd="0" parTransId="{3B8EF89C-1B90-49D5-BCB4-BB8EADD609D1}" sibTransId="{E0F18745-B697-4274-B42A-0A6DBF8CFCFF}"/>
    <dgm:cxn modelId="{08F775E5-B4B2-456F-A1D4-7653583EC28C}" srcId="{326532B9-0526-4E9C-BE93-ACD49B41A02D}" destId="{357946AA-D573-407B-845F-8EBD356A05A1}" srcOrd="1" destOrd="0" parTransId="{1CDA6873-10A2-4626-82C5-3779DE223FB1}" sibTransId="{7D51EC3B-7060-4C91-831E-1C994CF20CE6}"/>
    <dgm:cxn modelId="{D958AF9F-9BE7-499B-AEA2-D323653BC410}" srcId="{F2498550-E96E-4ADE-B0A5-F46CCE3BD16B}" destId="{02CD4065-F2CC-4C74-869D-154C558594E9}" srcOrd="2" destOrd="0" parTransId="{FEE398A6-410F-46A4-BD2A-3CB1A1F03FCE}" sibTransId="{B149480A-8991-4BC8-B973-E4926283B843}"/>
    <dgm:cxn modelId="{C47D6EBC-81F9-493A-9F1E-9EFC5ADE2E1A}" srcId="{326532B9-0526-4E9C-BE93-ACD49B41A02D}" destId="{F2498550-E96E-4ADE-B0A5-F46CCE3BD16B}" srcOrd="0" destOrd="0" parTransId="{E93849A9-12BA-4422-A0D7-2E1178B2501A}" sibTransId="{2830CF80-15A8-462B-904A-D3665A7AFD46}"/>
    <dgm:cxn modelId="{57113847-A87C-4318-B49D-4FCAB4EAA8D5}" type="presOf" srcId="{475C4100-EC39-41D8-9A71-E3BD92A1524E}" destId="{A9950CB2-45E7-4612-B23B-7DB984FBED8F}" srcOrd="0" destOrd="0" presId="urn:microsoft.com/office/officeart/2005/8/layout/radial4"/>
    <dgm:cxn modelId="{41EB2D7E-A0B9-419F-931B-B8B758460B9C}" type="presOf" srcId="{02CD4065-F2CC-4C74-869D-154C558594E9}" destId="{DAEFBB27-B5C4-4A23-A339-286E55BE4152}" srcOrd="0" destOrd="0" presId="urn:microsoft.com/office/officeart/2005/8/layout/radial4"/>
    <dgm:cxn modelId="{E8A11C85-CAE3-4212-B0F7-E3CC63A6F096}" type="presOf" srcId="{FEE398A6-410F-46A4-BD2A-3CB1A1F03FCE}" destId="{6493DB38-11A3-4BB3-93FA-5AEB735B9B00}" srcOrd="0" destOrd="0" presId="urn:microsoft.com/office/officeart/2005/8/layout/radial4"/>
    <dgm:cxn modelId="{646B8258-B4C9-4401-8101-F6E5FF3ED47E}" type="presParOf" srcId="{FB64583E-549E-4D2D-B250-88BAE9802848}" destId="{B9E2C4ED-0F5E-4C28-973C-19DBB7089924}" srcOrd="0" destOrd="0" presId="urn:microsoft.com/office/officeart/2005/8/layout/radial4"/>
    <dgm:cxn modelId="{F5F04708-81EF-424A-A3C8-4A90F3095574}" type="presParOf" srcId="{FB64583E-549E-4D2D-B250-88BAE9802848}" destId="{1D8BC0F6-5FC5-408F-9D9F-676FB2CE1018}" srcOrd="1" destOrd="0" presId="urn:microsoft.com/office/officeart/2005/8/layout/radial4"/>
    <dgm:cxn modelId="{8094F5B4-D59A-495D-B682-8FB4EA94A989}" type="presParOf" srcId="{FB64583E-549E-4D2D-B250-88BAE9802848}" destId="{098961B5-EBFC-4AC3-A171-5C0289F789C5}" srcOrd="2" destOrd="0" presId="urn:microsoft.com/office/officeart/2005/8/layout/radial4"/>
    <dgm:cxn modelId="{AF5E988D-0888-47E0-879F-8960B1A86574}" type="presParOf" srcId="{FB64583E-549E-4D2D-B250-88BAE9802848}" destId="{A9950CB2-45E7-4612-B23B-7DB984FBED8F}" srcOrd="3" destOrd="0" presId="urn:microsoft.com/office/officeart/2005/8/layout/radial4"/>
    <dgm:cxn modelId="{5979FB80-4FB4-4AC3-BE56-A08AEA00A931}" type="presParOf" srcId="{FB64583E-549E-4D2D-B250-88BAE9802848}" destId="{11BDAC52-7C39-4E09-B31B-D7803114EB0C}" srcOrd="4" destOrd="0" presId="urn:microsoft.com/office/officeart/2005/8/layout/radial4"/>
    <dgm:cxn modelId="{A198C648-9C51-49BA-A91A-65D1BF3C3D8D}" type="presParOf" srcId="{FB64583E-549E-4D2D-B250-88BAE9802848}" destId="{6493DB38-11A3-4BB3-93FA-5AEB735B9B00}" srcOrd="5" destOrd="0" presId="urn:microsoft.com/office/officeart/2005/8/layout/radial4"/>
    <dgm:cxn modelId="{F096EE0F-23FC-4E8E-A2CA-C5DBEFA95498}" type="presParOf" srcId="{FB64583E-549E-4D2D-B250-88BAE9802848}" destId="{DAEFBB27-B5C4-4A23-A339-286E55BE415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6532B9-0526-4E9C-BE93-ACD49B41A02D}" type="doc">
      <dgm:prSet loTypeId="urn:microsoft.com/office/officeart/2005/8/layout/radial4" loCatId="relationship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F2498550-E96E-4ADE-B0A5-F46CCE3BD16B}">
      <dgm:prSet phldrT="[Text]" custT="1"/>
      <dgm:spPr/>
      <dgm:t>
        <a:bodyPr/>
        <a:lstStyle/>
        <a:p>
          <a:r>
            <a:rPr lang="en-US" sz="2500" b="1" dirty="0" smtClean="0">
              <a:effectLst/>
            </a:rPr>
            <a:t>Fish Patterns</a:t>
          </a:r>
          <a:endParaRPr lang="en-US" sz="2500" b="1" dirty="0">
            <a:effectLst/>
          </a:endParaRPr>
        </a:p>
      </dgm:t>
    </dgm:pt>
    <dgm:pt modelId="{E93849A9-12BA-4422-A0D7-2E1178B2501A}" type="parTrans" cxnId="{C47D6EBC-81F9-493A-9F1E-9EFC5ADE2E1A}">
      <dgm:prSet/>
      <dgm:spPr/>
      <dgm:t>
        <a:bodyPr/>
        <a:lstStyle/>
        <a:p>
          <a:endParaRPr lang="en-US"/>
        </a:p>
      </dgm:t>
    </dgm:pt>
    <dgm:pt modelId="{2830CF80-15A8-462B-904A-D3665A7AFD46}" type="sibTrans" cxnId="{C47D6EBC-81F9-493A-9F1E-9EFC5ADE2E1A}">
      <dgm:prSet/>
      <dgm:spPr/>
      <dgm:t>
        <a:bodyPr/>
        <a:lstStyle/>
        <a:p>
          <a:endParaRPr lang="en-US"/>
        </a:p>
      </dgm:t>
    </dgm:pt>
    <dgm:pt modelId="{EC545136-7CA8-4A45-9FE5-1CA6989A29A8}">
      <dgm:prSet phldrT="[Text]"/>
      <dgm:spPr/>
      <dgm:t>
        <a:bodyPr/>
        <a:lstStyle/>
        <a:p>
          <a:r>
            <a:rPr lang="en-US" b="1" dirty="0" smtClean="0">
              <a:effectLst/>
            </a:rPr>
            <a:t>Turbidity</a:t>
          </a:r>
          <a:endParaRPr lang="en-US" b="1" dirty="0">
            <a:effectLst/>
          </a:endParaRPr>
        </a:p>
      </dgm:t>
    </dgm:pt>
    <dgm:pt modelId="{3B8EF89C-1B90-49D5-BCB4-BB8EADD609D1}" type="parTrans" cxnId="{9B735C21-1A7E-4698-90DB-132223651C18}">
      <dgm:prSet/>
      <dgm:spPr/>
      <dgm:t>
        <a:bodyPr/>
        <a:lstStyle/>
        <a:p>
          <a:endParaRPr lang="en-US"/>
        </a:p>
      </dgm:t>
    </dgm:pt>
    <dgm:pt modelId="{E0F18745-B697-4274-B42A-0A6DBF8CFCFF}" type="sibTrans" cxnId="{9B735C21-1A7E-4698-90DB-132223651C18}">
      <dgm:prSet/>
      <dgm:spPr/>
      <dgm:t>
        <a:bodyPr/>
        <a:lstStyle/>
        <a:p>
          <a:endParaRPr lang="en-US"/>
        </a:p>
      </dgm:t>
    </dgm:pt>
    <dgm:pt modelId="{AD9A0528-3FEA-43D6-96DD-C95F6C2981C8}">
      <dgm:prSet phldrT="[Text]"/>
      <dgm:spPr/>
      <dgm:t>
        <a:bodyPr/>
        <a:lstStyle/>
        <a:p>
          <a:r>
            <a:rPr lang="en-US" b="1" dirty="0" smtClean="0">
              <a:effectLst/>
            </a:rPr>
            <a:t>Food</a:t>
          </a:r>
          <a:endParaRPr lang="en-US" b="1" dirty="0">
            <a:effectLst/>
          </a:endParaRPr>
        </a:p>
      </dgm:t>
    </dgm:pt>
    <dgm:pt modelId="{475C4100-EC39-41D8-9A71-E3BD92A1524E}" type="parTrans" cxnId="{DD43D650-F74D-460F-B913-2F4BB2173E00}">
      <dgm:prSet/>
      <dgm:spPr/>
      <dgm:t>
        <a:bodyPr/>
        <a:lstStyle/>
        <a:p>
          <a:endParaRPr lang="en-US"/>
        </a:p>
      </dgm:t>
    </dgm:pt>
    <dgm:pt modelId="{5F98068F-0E61-48C4-B0E7-37D56E6CDB8A}" type="sibTrans" cxnId="{DD43D650-F74D-460F-B913-2F4BB2173E00}">
      <dgm:prSet/>
      <dgm:spPr/>
      <dgm:t>
        <a:bodyPr/>
        <a:lstStyle/>
        <a:p>
          <a:endParaRPr lang="en-US"/>
        </a:p>
      </dgm:t>
    </dgm:pt>
    <dgm:pt modelId="{02CD4065-F2CC-4C74-869D-154C558594E9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b="1" dirty="0" smtClean="0"/>
            <a:t>Temperature</a:t>
          </a:r>
          <a:endParaRPr lang="en-US" b="1" dirty="0"/>
        </a:p>
      </dgm:t>
    </dgm:pt>
    <dgm:pt modelId="{FEE398A6-410F-46A4-BD2A-3CB1A1F03FCE}" type="parTrans" cxnId="{D958AF9F-9BE7-499B-AEA2-D323653BC410}">
      <dgm:prSet/>
      <dgm:spPr/>
      <dgm:t>
        <a:bodyPr/>
        <a:lstStyle/>
        <a:p>
          <a:endParaRPr lang="en-US"/>
        </a:p>
      </dgm:t>
    </dgm:pt>
    <dgm:pt modelId="{B149480A-8991-4BC8-B973-E4926283B843}" type="sibTrans" cxnId="{D958AF9F-9BE7-499B-AEA2-D323653BC410}">
      <dgm:prSet/>
      <dgm:spPr/>
      <dgm:t>
        <a:bodyPr/>
        <a:lstStyle/>
        <a:p>
          <a:endParaRPr lang="en-US"/>
        </a:p>
      </dgm:t>
    </dgm:pt>
    <dgm:pt modelId="{357946AA-D573-407B-845F-8EBD356A05A1}">
      <dgm:prSet/>
      <dgm:spPr/>
      <dgm:t>
        <a:bodyPr/>
        <a:lstStyle/>
        <a:p>
          <a:endParaRPr lang="en-US" dirty="0"/>
        </a:p>
      </dgm:t>
    </dgm:pt>
    <dgm:pt modelId="{1CDA6873-10A2-4626-82C5-3779DE223FB1}" type="parTrans" cxnId="{08F775E5-B4B2-456F-A1D4-7653583EC28C}">
      <dgm:prSet/>
      <dgm:spPr/>
      <dgm:t>
        <a:bodyPr/>
        <a:lstStyle/>
        <a:p>
          <a:endParaRPr lang="en-US"/>
        </a:p>
      </dgm:t>
    </dgm:pt>
    <dgm:pt modelId="{7D51EC3B-7060-4C91-831E-1C994CF20CE6}" type="sibTrans" cxnId="{08F775E5-B4B2-456F-A1D4-7653583EC28C}">
      <dgm:prSet/>
      <dgm:spPr/>
      <dgm:t>
        <a:bodyPr/>
        <a:lstStyle/>
        <a:p>
          <a:endParaRPr lang="en-US"/>
        </a:p>
      </dgm:t>
    </dgm:pt>
    <dgm:pt modelId="{FB64583E-549E-4D2D-B250-88BAE9802848}" type="pres">
      <dgm:prSet presAssocID="{326532B9-0526-4E9C-BE93-ACD49B41A02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E2C4ED-0F5E-4C28-973C-19DBB7089924}" type="pres">
      <dgm:prSet presAssocID="{F2498550-E96E-4ADE-B0A5-F46CCE3BD16B}" presName="centerShape" presStyleLbl="node0" presStyleIdx="0" presStyleCnt="1"/>
      <dgm:spPr/>
      <dgm:t>
        <a:bodyPr/>
        <a:lstStyle/>
        <a:p>
          <a:endParaRPr lang="en-US"/>
        </a:p>
      </dgm:t>
    </dgm:pt>
    <dgm:pt modelId="{1D8BC0F6-5FC5-408F-9D9F-676FB2CE1018}" type="pres">
      <dgm:prSet presAssocID="{3B8EF89C-1B90-49D5-BCB4-BB8EADD609D1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098961B5-EBFC-4AC3-A171-5C0289F789C5}" type="pres">
      <dgm:prSet presAssocID="{EC545136-7CA8-4A45-9FE5-1CA6989A29A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0CB2-45E7-4612-B23B-7DB984FBED8F}" type="pres">
      <dgm:prSet presAssocID="{475C4100-EC39-41D8-9A71-E3BD92A1524E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11BDAC52-7C39-4E09-B31B-D7803114EB0C}" type="pres">
      <dgm:prSet presAssocID="{AD9A0528-3FEA-43D6-96DD-C95F6C2981C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93DB38-11A3-4BB3-93FA-5AEB735B9B00}" type="pres">
      <dgm:prSet presAssocID="{FEE398A6-410F-46A4-BD2A-3CB1A1F03FCE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DAEFBB27-B5C4-4A23-A339-286E55BE4152}" type="pres">
      <dgm:prSet presAssocID="{02CD4065-F2CC-4C74-869D-154C558594E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D43D650-F74D-460F-B913-2F4BB2173E00}" srcId="{F2498550-E96E-4ADE-B0A5-F46CCE3BD16B}" destId="{AD9A0528-3FEA-43D6-96DD-C95F6C2981C8}" srcOrd="1" destOrd="0" parTransId="{475C4100-EC39-41D8-9A71-E3BD92A1524E}" sibTransId="{5F98068F-0E61-48C4-B0E7-37D56E6CDB8A}"/>
    <dgm:cxn modelId="{3AD3A6E5-39E0-4E46-BF76-1C090FE57AC3}" type="presOf" srcId="{326532B9-0526-4E9C-BE93-ACD49B41A02D}" destId="{FB64583E-549E-4D2D-B250-88BAE9802848}" srcOrd="0" destOrd="0" presId="urn:microsoft.com/office/officeart/2005/8/layout/radial4"/>
    <dgm:cxn modelId="{70D5B06A-F454-41F8-8CE6-6A834B9A9D84}" type="presOf" srcId="{02CD4065-F2CC-4C74-869D-154C558594E9}" destId="{DAEFBB27-B5C4-4A23-A339-286E55BE4152}" srcOrd="0" destOrd="0" presId="urn:microsoft.com/office/officeart/2005/8/layout/radial4"/>
    <dgm:cxn modelId="{BB7B9CCD-BA47-4682-9553-A5D4580B8D20}" type="presOf" srcId="{3B8EF89C-1B90-49D5-BCB4-BB8EADD609D1}" destId="{1D8BC0F6-5FC5-408F-9D9F-676FB2CE1018}" srcOrd="0" destOrd="0" presId="urn:microsoft.com/office/officeart/2005/8/layout/radial4"/>
    <dgm:cxn modelId="{08F775E5-B4B2-456F-A1D4-7653583EC28C}" srcId="{326532B9-0526-4E9C-BE93-ACD49B41A02D}" destId="{357946AA-D573-407B-845F-8EBD356A05A1}" srcOrd="1" destOrd="0" parTransId="{1CDA6873-10A2-4626-82C5-3779DE223FB1}" sibTransId="{7D51EC3B-7060-4C91-831E-1C994CF20CE6}"/>
    <dgm:cxn modelId="{BDE215C3-2489-4508-BD8F-F1B4ED43F9D6}" type="presOf" srcId="{AD9A0528-3FEA-43D6-96DD-C95F6C2981C8}" destId="{11BDAC52-7C39-4E09-B31B-D7803114EB0C}" srcOrd="0" destOrd="0" presId="urn:microsoft.com/office/officeart/2005/8/layout/radial4"/>
    <dgm:cxn modelId="{9B735C21-1A7E-4698-90DB-132223651C18}" srcId="{F2498550-E96E-4ADE-B0A5-F46CCE3BD16B}" destId="{EC545136-7CA8-4A45-9FE5-1CA6989A29A8}" srcOrd="0" destOrd="0" parTransId="{3B8EF89C-1B90-49D5-BCB4-BB8EADD609D1}" sibTransId="{E0F18745-B697-4274-B42A-0A6DBF8CFCFF}"/>
    <dgm:cxn modelId="{C47D6EBC-81F9-493A-9F1E-9EFC5ADE2E1A}" srcId="{326532B9-0526-4E9C-BE93-ACD49B41A02D}" destId="{F2498550-E96E-4ADE-B0A5-F46CCE3BD16B}" srcOrd="0" destOrd="0" parTransId="{E93849A9-12BA-4422-A0D7-2E1178B2501A}" sibTransId="{2830CF80-15A8-462B-904A-D3665A7AFD46}"/>
    <dgm:cxn modelId="{6F950375-20C4-4CD1-84F0-7C084676DE07}" type="presOf" srcId="{EC545136-7CA8-4A45-9FE5-1CA6989A29A8}" destId="{098961B5-EBFC-4AC3-A171-5C0289F789C5}" srcOrd="0" destOrd="0" presId="urn:microsoft.com/office/officeart/2005/8/layout/radial4"/>
    <dgm:cxn modelId="{3CB1B5FF-FCCE-4A30-A5E7-D66369AE6986}" type="presOf" srcId="{FEE398A6-410F-46A4-BD2A-3CB1A1F03FCE}" destId="{6493DB38-11A3-4BB3-93FA-5AEB735B9B00}" srcOrd="0" destOrd="0" presId="urn:microsoft.com/office/officeart/2005/8/layout/radial4"/>
    <dgm:cxn modelId="{C1FB03FC-09F2-4A68-AFFE-228894C70EB4}" type="presOf" srcId="{F2498550-E96E-4ADE-B0A5-F46CCE3BD16B}" destId="{B9E2C4ED-0F5E-4C28-973C-19DBB7089924}" srcOrd="0" destOrd="0" presId="urn:microsoft.com/office/officeart/2005/8/layout/radial4"/>
    <dgm:cxn modelId="{D958AF9F-9BE7-499B-AEA2-D323653BC410}" srcId="{F2498550-E96E-4ADE-B0A5-F46CCE3BD16B}" destId="{02CD4065-F2CC-4C74-869D-154C558594E9}" srcOrd="2" destOrd="0" parTransId="{FEE398A6-410F-46A4-BD2A-3CB1A1F03FCE}" sibTransId="{B149480A-8991-4BC8-B973-E4926283B843}"/>
    <dgm:cxn modelId="{AF817507-5695-4D4B-A15D-9A9B23EF5282}" type="presOf" srcId="{475C4100-EC39-41D8-9A71-E3BD92A1524E}" destId="{A9950CB2-45E7-4612-B23B-7DB984FBED8F}" srcOrd="0" destOrd="0" presId="urn:microsoft.com/office/officeart/2005/8/layout/radial4"/>
    <dgm:cxn modelId="{4209F9B6-8BC1-4C66-9FDC-24522195C14C}" type="presParOf" srcId="{FB64583E-549E-4D2D-B250-88BAE9802848}" destId="{B9E2C4ED-0F5E-4C28-973C-19DBB7089924}" srcOrd="0" destOrd="0" presId="urn:microsoft.com/office/officeart/2005/8/layout/radial4"/>
    <dgm:cxn modelId="{D79F62F8-AD68-4B1F-A39E-DB5F052BEED3}" type="presParOf" srcId="{FB64583E-549E-4D2D-B250-88BAE9802848}" destId="{1D8BC0F6-5FC5-408F-9D9F-676FB2CE1018}" srcOrd="1" destOrd="0" presId="urn:microsoft.com/office/officeart/2005/8/layout/radial4"/>
    <dgm:cxn modelId="{C112BE79-97AD-46DA-A3AB-4656A7F7187C}" type="presParOf" srcId="{FB64583E-549E-4D2D-B250-88BAE9802848}" destId="{098961B5-EBFC-4AC3-A171-5C0289F789C5}" srcOrd="2" destOrd="0" presId="urn:microsoft.com/office/officeart/2005/8/layout/radial4"/>
    <dgm:cxn modelId="{29012BD1-0F2D-4868-88EF-3264771AD3E7}" type="presParOf" srcId="{FB64583E-549E-4D2D-B250-88BAE9802848}" destId="{A9950CB2-45E7-4612-B23B-7DB984FBED8F}" srcOrd="3" destOrd="0" presId="urn:microsoft.com/office/officeart/2005/8/layout/radial4"/>
    <dgm:cxn modelId="{89888271-441B-4A99-B434-1675AC536B40}" type="presParOf" srcId="{FB64583E-549E-4D2D-B250-88BAE9802848}" destId="{11BDAC52-7C39-4E09-B31B-D7803114EB0C}" srcOrd="4" destOrd="0" presId="urn:microsoft.com/office/officeart/2005/8/layout/radial4"/>
    <dgm:cxn modelId="{7EAB1C5E-E8B4-4744-8749-B0516AC85F2D}" type="presParOf" srcId="{FB64583E-549E-4D2D-B250-88BAE9802848}" destId="{6493DB38-11A3-4BB3-93FA-5AEB735B9B00}" srcOrd="5" destOrd="0" presId="urn:microsoft.com/office/officeart/2005/8/layout/radial4"/>
    <dgm:cxn modelId="{685D2DAC-7E5C-4FBB-A46C-63DD5C5967AE}" type="presParOf" srcId="{FB64583E-549E-4D2D-B250-88BAE9802848}" destId="{DAEFBB27-B5C4-4A23-A339-286E55BE4152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2C4ED-0F5E-4C28-973C-19DBB7089924}">
      <dsp:nvSpPr>
        <dsp:cNvPr id="0" name=""/>
        <dsp:cNvSpPr/>
      </dsp:nvSpPr>
      <dsp:spPr>
        <a:xfrm>
          <a:off x="2424945" y="2965827"/>
          <a:ext cx="2236708" cy="22367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Fish Patterns</a:t>
          </a:r>
          <a:endParaRPr lang="en-US" sz="2500" b="1" kern="1200" dirty="0">
            <a:effectLst/>
          </a:endParaRPr>
        </a:p>
      </dsp:txBody>
      <dsp:txXfrm>
        <a:off x="2752503" y="3293385"/>
        <a:ext cx="1581592" cy="1581592"/>
      </dsp:txXfrm>
    </dsp:sp>
    <dsp:sp modelId="{1D8BC0F6-5FC5-408F-9D9F-676FB2CE1018}">
      <dsp:nvSpPr>
        <dsp:cNvPr id="0" name=""/>
        <dsp:cNvSpPr/>
      </dsp:nvSpPr>
      <dsp:spPr>
        <a:xfrm rot="12900000">
          <a:off x="901021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8961B5-EBFC-4AC3-A171-5C0289F789C5}">
      <dsp:nvSpPr>
        <dsp:cNvPr id="0" name=""/>
        <dsp:cNvSpPr/>
      </dsp:nvSpPr>
      <dsp:spPr>
        <a:xfrm>
          <a:off x="1643" y="14982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Turbidity</a:t>
          </a:r>
          <a:endParaRPr lang="en-US" sz="2500" b="1" kern="1200" dirty="0">
            <a:effectLst/>
          </a:endParaRPr>
        </a:p>
      </dsp:txBody>
      <dsp:txXfrm>
        <a:off x="51431" y="1548052"/>
        <a:ext cx="2025296" cy="1600322"/>
      </dsp:txXfrm>
    </dsp:sp>
    <dsp:sp modelId="{A9950CB2-45E7-4612-B23B-7DB984FBED8F}">
      <dsp:nvSpPr>
        <dsp:cNvPr id="0" name=""/>
        <dsp:cNvSpPr/>
      </dsp:nvSpPr>
      <dsp:spPr>
        <a:xfrm rot="16200000">
          <a:off x="2641668" y="1640513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BDAC52-7C39-4E09-B31B-D7803114EB0C}">
      <dsp:nvSpPr>
        <dsp:cNvPr id="0" name=""/>
        <dsp:cNvSpPr/>
      </dsp:nvSpPr>
      <dsp:spPr>
        <a:xfrm>
          <a:off x="2480863" y="2076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Food</a:t>
          </a:r>
          <a:endParaRPr lang="en-US" sz="2500" b="1" kern="1200" dirty="0">
            <a:effectLst/>
          </a:endParaRPr>
        </a:p>
      </dsp:txBody>
      <dsp:txXfrm>
        <a:off x="2530651" y="257452"/>
        <a:ext cx="2025296" cy="1600322"/>
      </dsp:txXfrm>
    </dsp:sp>
    <dsp:sp modelId="{6493DB38-11A3-4BB3-93FA-5AEB735B9B00}">
      <dsp:nvSpPr>
        <dsp:cNvPr id="0" name=""/>
        <dsp:cNvSpPr/>
      </dsp:nvSpPr>
      <dsp:spPr>
        <a:xfrm rot="19500000">
          <a:off x="4382315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FBB27-B5C4-4A23-A339-286E55BE4152}">
      <dsp:nvSpPr>
        <dsp:cNvPr id="0" name=""/>
        <dsp:cNvSpPr/>
      </dsp:nvSpPr>
      <dsp:spPr>
        <a:xfrm>
          <a:off x="4960083" y="14982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Temperature</a:t>
          </a:r>
          <a:endParaRPr lang="en-US" sz="2500" b="1" kern="1200" dirty="0"/>
        </a:p>
      </dsp:txBody>
      <dsp:txXfrm>
        <a:off x="5009871" y="1548052"/>
        <a:ext cx="2025296" cy="16003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2C4ED-0F5E-4C28-973C-19DBB7089924}">
      <dsp:nvSpPr>
        <dsp:cNvPr id="0" name=""/>
        <dsp:cNvSpPr/>
      </dsp:nvSpPr>
      <dsp:spPr>
        <a:xfrm>
          <a:off x="2424945" y="2965827"/>
          <a:ext cx="2236708" cy="22367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Fish Patterns</a:t>
          </a:r>
          <a:endParaRPr lang="en-US" sz="2500" b="1" kern="1200" dirty="0">
            <a:effectLst/>
          </a:endParaRPr>
        </a:p>
      </dsp:txBody>
      <dsp:txXfrm>
        <a:off x="2752503" y="3293385"/>
        <a:ext cx="1581592" cy="1581592"/>
      </dsp:txXfrm>
    </dsp:sp>
    <dsp:sp modelId="{1D8BC0F6-5FC5-408F-9D9F-676FB2CE1018}">
      <dsp:nvSpPr>
        <dsp:cNvPr id="0" name=""/>
        <dsp:cNvSpPr/>
      </dsp:nvSpPr>
      <dsp:spPr>
        <a:xfrm rot="12900000">
          <a:off x="901021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8961B5-EBFC-4AC3-A171-5C0289F789C5}">
      <dsp:nvSpPr>
        <dsp:cNvPr id="0" name=""/>
        <dsp:cNvSpPr/>
      </dsp:nvSpPr>
      <dsp:spPr>
        <a:xfrm>
          <a:off x="1643" y="14982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Turbidity</a:t>
          </a:r>
          <a:endParaRPr lang="en-US" sz="2500" b="1" kern="1200" dirty="0">
            <a:effectLst/>
          </a:endParaRPr>
        </a:p>
      </dsp:txBody>
      <dsp:txXfrm>
        <a:off x="51431" y="1548052"/>
        <a:ext cx="2025296" cy="1600322"/>
      </dsp:txXfrm>
    </dsp:sp>
    <dsp:sp modelId="{A9950CB2-45E7-4612-B23B-7DB984FBED8F}">
      <dsp:nvSpPr>
        <dsp:cNvPr id="0" name=""/>
        <dsp:cNvSpPr/>
      </dsp:nvSpPr>
      <dsp:spPr>
        <a:xfrm rot="16200000">
          <a:off x="2641668" y="1640513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BDAC52-7C39-4E09-B31B-D7803114EB0C}">
      <dsp:nvSpPr>
        <dsp:cNvPr id="0" name=""/>
        <dsp:cNvSpPr/>
      </dsp:nvSpPr>
      <dsp:spPr>
        <a:xfrm>
          <a:off x="2480863" y="2076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Food</a:t>
          </a:r>
          <a:endParaRPr lang="en-US" sz="2500" b="1" kern="1200" dirty="0">
            <a:effectLst/>
          </a:endParaRPr>
        </a:p>
      </dsp:txBody>
      <dsp:txXfrm>
        <a:off x="2530651" y="257452"/>
        <a:ext cx="2025296" cy="1600322"/>
      </dsp:txXfrm>
    </dsp:sp>
    <dsp:sp modelId="{6493DB38-11A3-4BB3-93FA-5AEB735B9B00}">
      <dsp:nvSpPr>
        <dsp:cNvPr id="0" name=""/>
        <dsp:cNvSpPr/>
      </dsp:nvSpPr>
      <dsp:spPr>
        <a:xfrm rot="19500000">
          <a:off x="4382315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FBB27-B5C4-4A23-A339-286E55BE4152}">
      <dsp:nvSpPr>
        <dsp:cNvPr id="0" name=""/>
        <dsp:cNvSpPr/>
      </dsp:nvSpPr>
      <dsp:spPr>
        <a:xfrm>
          <a:off x="4960083" y="14982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Temperature</a:t>
          </a:r>
          <a:endParaRPr lang="en-US" sz="2500" b="1" kern="1200" dirty="0"/>
        </a:p>
      </dsp:txBody>
      <dsp:txXfrm>
        <a:off x="5009871" y="1548052"/>
        <a:ext cx="2025296" cy="16003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2C4ED-0F5E-4C28-973C-19DBB7089924}">
      <dsp:nvSpPr>
        <dsp:cNvPr id="0" name=""/>
        <dsp:cNvSpPr/>
      </dsp:nvSpPr>
      <dsp:spPr>
        <a:xfrm>
          <a:off x="2424945" y="2965827"/>
          <a:ext cx="2236708" cy="22367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Fish Patterns</a:t>
          </a:r>
          <a:endParaRPr lang="en-US" sz="2500" b="1" kern="1200" dirty="0">
            <a:effectLst/>
          </a:endParaRPr>
        </a:p>
      </dsp:txBody>
      <dsp:txXfrm>
        <a:off x="2752503" y="3293385"/>
        <a:ext cx="1581592" cy="1581592"/>
      </dsp:txXfrm>
    </dsp:sp>
    <dsp:sp modelId="{1D8BC0F6-5FC5-408F-9D9F-676FB2CE1018}">
      <dsp:nvSpPr>
        <dsp:cNvPr id="0" name=""/>
        <dsp:cNvSpPr/>
      </dsp:nvSpPr>
      <dsp:spPr>
        <a:xfrm rot="12900000">
          <a:off x="901021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8961B5-EBFC-4AC3-A171-5C0289F789C5}">
      <dsp:nvSpPr>
        <dsp:cNvPr id="0" name=""/>
        <dsp:cNvSpPr/>
      </dsp:nvSpPr>
      <dsp:spPr>
        <a:xfrm>
          <a:off x="1643" y="1498264"/>
          <a:ext cx="2124872" cy="16998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Turbidity</a:t>
          </a:r>
          <a:endParaRPr lang="en-US" sz="2500" b="1" kern="1200" dirty="0">
            <a:effectLst/>
          </a:endParaRPr>
        </a:p>
      </dsp:txBody>
      <dsp:txXfrm>
        <a:off x="51431" y="1548052"/>
        <a:ext cx="2025296" cy="1600322"/>
      </dsp:txXfrm>
    </dsp:sp>
    <dsp:sp modelId="{A9950CB2-45E7-4612-B23B-7DB984FBED8F}">
      <dsp:nvSpPr>
        <dsp:cNvPr id="0" name=""/>
        <dsp:cNvSpPr/>
      </dsp:nvSpPr>
      <dsp:spPr>
        <a:xfrm rot="16200000">
          <a:off x="2641668" y="1640513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BDAC52-7C39-4E09-B31B-D7803114EB0C}">
      <dsp:nvSpPr>
        <dsp:cNvPr id="0" name=""/>
        <dsp:cNvSpPr/>
      </dsp:nvSpPr>
      <dsp:spPr>
        <a:xfrm>
          <a:off x="2480863" y="207664"/>
          <a:ext cx="2124872" cy="16998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Food</a:t>
          </a:r>
          <a:endParaRPr lang="en-US" sz="2500" b="1" kern="1200" dirty="0">
            <a:effectLst/>
          </a:endParaRPr>
        </a:p>
      </dsp:txBody>
      <dsp:txXfrm>
        <a:off x="2530651" y="257452"/>
        <a:ext cx="2025296" cy="1600322"/>
      </dsp:txXfrm>
    </dsp:sp>
    <dsp:sp modelId="{6493DB38-11A3-4BB3-93FA-5AEB735B9B00}">
      <dsp:nvSpPr>
        <dsp:cNvPr id="0" name=""/>
        <dsp:cNvSpPr/>
      </dsp:nvSpPr>
      <dsp:spPr>
        <a:xfrm rot="19500000">
          <a:off x="4382315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FBB27-B5C4-4A23-A339-286E55BE4152}">
      <dsp:nvSpPr>
        <dsp:cNvPr id="0" name=""/>
        <dsp:cNvSpPr/>
      </dsp:nvSpPr>
      <dsp:spPr>
        <a:xfrm>
          <a:off x="4960083" y="14982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Temperature</a:t>
          </a:r>
          <a:endParaRPr lang="en-US" sz="2500" b="1" kern="1200" dirty="0"/>
        </a:p>
      </dsp:txBody>
      <dsp:txXfrm>
        <a:off x="5009871" y="1548052"/>
        <a:ext cx="2025296" cy="16003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E2C4ED-0F5E-4C28-973C-19DBB7089924}">
      <dsp:nvSpPr>
        <dsp:cNvPr id="0" name=""/>
        <dsp:cNvSpPr/>
      </dsp:nvSpPr>
      <dsp:spPr>
        <a:xfrm>
          <a:off x="2424945" y="2965827"/>
          <a:ext cx="2236708" cy="2236708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Fish Patterns</a:t>
          </a:r>
          <a:endParaRPr lang="en-US" sz="2500" b="1" kern="1200" dirty="0">
            <a:effectLst/>
          </a:endParaRPr>
        </a:p>
      </dsp:txBody>
      <dsp:txXfrm>
        <a:off x="2752503" y="3293385"/>
        <a:ext cx="1581592" cy="1581592"/>
      </dsp:txXfrm>
    </dsp:sp>
    <dsp:sp modelId="{1D8BC0F6-5FC5-408F-9D9F-676FB2CE1018}">
      <dsp:nvSpPr>
        <dsp:cNvPr id="0" name=""/>
        <dsp:cNvSpPr/>
      </dsp:nvSpPr>
      <dsp:spPr>
        <a:xfrm rot="12900000">
          <a:off x="901021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98961B5-EBFC-4AC3-A171-5C0289F789C5}">
      <dsp:nvSpPr>
        <dsp:cNvPr id="0" name=""/>
        <dsp:cNvSpPr/>
      </dsp:nvSpPr>
      <dsp:spPr>
        <a:xfrm>
          <a:off x="1643" y="14982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Turbidity</a:t>
          </a:r>
          <a:endParaRPr lang="en-US" sz="2500" b="1" kern="1200" dirty="0">
            <a:effectLst/>
          </a:endParaRPr>
        </a:p>
      </dsp:txBody>
      <dsp:txXfrm>
        <a:off x="51431" y="1548052"/>
        <a:ext cx="2025296" cy="1600322"/>
      </dsp:txXfrm>
    </dsp:sp>
    <dsp:sp modelId="{A9950CB2-45E7-4612-B23B-7DB984FBED8F}">
      <dsp:nvSpPr>
        <dsp:cNvPr id="0" name=""/>
        <dsp:cNvSpPr/>
      </dsp:nvSpPr>
      <dsp:spPr>
        <a:xfrm rot="16200000">
          <a:off x="2641668" y="1640513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BDAC52-7C39-4E09-B31B-D7803114EB0C}">
      <dsp:nvSpPr>
        <dsp:cNvPr id="0" name=""/>
        <dsp:cNvSpPr/>
      </dsp:nvSpPr>
      <dsp:spPr>
        <a:xfrm>
          <a:off x="2480863" y="207664"/>
          <a:ext cx="2124872" cy="16998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effectLst/>
            </a:rPr>
            <a:t>Food</a:t>
          </a:r>
          <a:endParaRPr lang="en-US" sz="2500" b="1" kern="1200" dirty="0">
            <a:effectLst/>
          </a:endParaRPr>
        </a:p>
      </dsp:txBody>
      <dsp:txXfrm>
        <a:off x="2530651" y="257452"/>
        <a:ext cx="2025296" cy="1600322"/>
      </dsp:txXfrm>
    </dsp:sp>
    <dsp:sp modelId="{6493DB38-11A3-4BB3-93FA-5AEB735B9B00}">
      <dsp:nvSpPr>
        <dsp:cNvPr id="0" name=""/>
        <dsp:cNvSpPr/>
      </dsp:nvSpPr>
      <dsp:spPr>
        <a:xfrm rot="19500000">
          <a:off x="4382315" y="2546637"/>
          <a:ext cx="1803262" cy="637461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FBB27-B5C4-4A23-A339-286E55BE4152}">
      <dsp:nvSpPr>
        <dsp:cNvPr id="0" name=""/>
        <dsp:cNvSpPr/>
      </dsp:nvSpPr>
      <dsp:spPr>
        <a:xfrm>
          <a:off x="4960083" y="1498264"/>
          <a:ext cx="2124872" cy="1699898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/>
            <a:t>Temperature</a:t>
          </a:r>
          <a:endParaRPr lang="en-US" sz="2500" b="1" kern="1200" dirty="0"/>
        </a:p>
      </dsp:txBody>
      <dsp:txXfrm>
        <a:off x="5009871" y="1548052"/>
        <a:ext cx="2025296" cy="16003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CEDDEDB-64F6-4D10-80C3-0A97088D72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22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7288" y="681038"/>
            <a:ext cx="4543425" cy="3406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4825"/>
            <a:ext cx="5486400" cy="408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806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90DC9B-2F96-4737-8C64-54CEEB8709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808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Biomass was estimated independently for each year using length-frequency from day 1, L/W relationship, </a:t>
            </a:r>
            <a:r>
              <a:rPr lang="en-US" baseline="0" dirty="0" err="1" smtClean="0"/>
              <a:t>bayesian</a:t>
            </a:r>
            <a:r>
              <a:rPr lang="en-US" baseline="0" dirty="0" smtClean="0"/>
              <a:t> population estimate (converted to density).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3E82CF2-CECF-4F95-A281-5FDEA1B06706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31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4648D-AE16-421D-97EC-01E87786D8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0CE52-B1E9-4A24-BF2A-926853619E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2A805-44DE-4B30-A617-3879DD5A79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C924382-BB5B-49FE-9D36-EAC8869338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1117CB8-02C5-4B22-88C0-0C6503B1EB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553B6-86E6-42E1-9F6C-E73F9C3EA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B987-C717-42D9-A9EA-A36427B5E2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784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17150-56A7-4A80-9892-6F36A81917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FF2E7-38F9-440A-8E63-FF76FA96D6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0DBBB-D23C-435B-9F11-3294C835A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273797-3C95-4749-8ACA-20EED10830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D5BFC-9607-4BC2-92D4-67FBA115CB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8A42C-A686-4151-80DF-A03BE7DDD7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F6530-C89F-4E2D-B396-DF525B60AE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146CF-F893-4975-A0DC-BF091D6084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7D7AD"/>
            </a:gs>
            <a:gs pos="100000">
              <a:srgbClr val="EDEEE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B74C819-6279-4765-9B48-1D95B90898E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8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8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hesapeakebay.net/" TargetMode="Externa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br.gov/uc/rm/amp/" TargetMode="Externa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381000" y="609600"/>
            <a:ext cx="84582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18900000" algn="ctr" rotWithShape="0">
              <a:srgbClr val="EDEEE4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Managing Fisheries in a Conflicting World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38400" y="4907507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Aaron Bunch </a:t>
            </a:r>
          </a:p>
          <a:p>
            <a:pPr algn="ctr"/>
            <a:r>
              <a:rPr lang="en-US" sz="2400" b="1" dirty="0" smtClean="0"/>
              <a:t>7</a:t>
            </a:r>
            <a:r>
              <a:rPr lang="en-US" sz="2400" b="1" dirty="0" smtClean="0"/>
              <a:t>/1/2019</a:t>
            </a:r>
            <a:endParaRPr lang="en-US" sz="2400" b="1" dirty="0"/>
          </a:p>
        </p:txBody>
      </p:sp>
      <p:pic>
        <p:nvPicPr>
          <p:cNvPr id="10" name="Picture 2" descr="AGF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2097" y="4953000"/>
            <a:ext cx="1676400" cy="16764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1"/>
          <a:stretch/>
        </p:blipFill>
        <p:spPr>
          <a:xfrm>
            <a:off x="7315200" y="4823748"/>
            <a:ext cx="1530927" cy="17910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0" y="1"/>
          <a:ext cx="9144000" cy="6857998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4138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Lees Ferry Rainbow</a:t>
                      </a:r>
                      <a:r>
                        <a:rPr lang="en-US" sz="2400" b="1" baseline="0" dirty="0" smtClean="0"/>
                        <a:t> Trout Monitoring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Grand Canyon Fish Monitoring</a:t>
                      </a:r>
                      <a:endParaRPr lang="en-US" sz="24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6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Fishery established in 1964 following completion of Glen Canyon Dam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Concerns regarding nonnative-native fish interactions (predation, competition, etc.)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29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Various research and management since 1964 (creel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surveys during the early portion of the time-series)</a:t>
                      </a:r>
                      <a:endParaRPr lang="en-US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Expert panel suggested river-wide fish sampling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39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Electrofishing surveys began in 1984, and standardized in 1991.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Electrofishing from Lees Ferry to Lake Mead began in 2000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817" y="442610"/>
            <a:ext cx="8912578" cy="5682427"/>
            <a:chOff x="153817" y="442610"/>
            <a:chExt cx="8912578" cy="5682427"/>
          </a:xfrm>
        </p:grpSpPr>
        <p:sp>
          <p:nvSpPr>
            <p:cNvPr id="5" name="Freeform 4"/>
            <p:cNvSpPr/>
            <p:nvPr/>
          </p:nvSpPr>
          <p:spPr>
            <a:xfrm>
              <a:off x="2516696" y="3474235"/>
              <a:ext cx="4110607" cy="2650802"/>
            </a:xfrm>
            <a:custGeom>
              <a:avLst/>
              <a:gdLst>
                <a:gd name="connsiteX0" fmla="*/ 0 w 4110607"/>
                <a:gd name="connsiteY0" fmla="*/ 1325401 h 2650802"/>
                <a:gd name="connsiteX1" fmla="*/ 941428 w 4110607"/>
                <a:gd name="connsiteY1" fmla="*/ 211524 h 2650802"/>
                <a:gd name="connsiteX2" fmla="*/ 2055307 w 4110607"/>
                <a:gd name="connsiteY2" fmla="*/ 2 h 2650802"/>
                <a:gd name="connsiteX3" fmla="*/ 3169186 w 4110607"/>
                <a:gd name="connsiteY3" fmla="*/ 211525 h 2650802"/>
                <a:gd name="connsiteX4" fmla="*/ 4110609 w 4110607"/>
                <a:gd name="connsiteY4" fmla="*/ 1325406 h 2650802"/>
                <a:gd name="connsiteX5" fmla="*/ 3169183 w 4110607"/>
                <a:gd name="connsiteY5" fmla="*/ 2439285 h 2650802"/>
                <a:gd name="connsiteX6" fmla="*/ 2055304 w 4110607"/>
                <a:gd name="connsiteY6" fmla="*/ 2650807 h 2650802"/>
                <a:gd name="connsiteX7" fmla="*/ 941425 w 4110607"/>
                <a:gd name="connsiteY7" fmla="*/ 2439284 h 2650802"/>
                <a:gd name="connsiteX8" fmla="*/ 1 w 4110607"/>
                <a:gd name="connsiteY8" fmla="*/ 1325404 h 2650802"/>
                <a:gd name="connsiteX9" fmla="*/ 0 w 4110607"/>
                <a:gd name="connsiteY9" fmla="*/ 1325401 h 265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0607" h="2650802">
                  <a:moveTo>
                    <a:pt x="0" y="1325401"/>
                  </a:moveTo>
                  <a:cubicBezTo>
                    <a:pt x="1" y="875084"/>
                    <a:pt x="354564" y="455574"/>
                    <a:pt x="941428" y="211524"/>
                  </a:cubicBezTo>
                  <a:cubicBezTo>
                    <a:pt x="1273476" y="73441"/>
                    <a:pt x="1660204" y="2"/>
                    <a:pt x="2055307" y="2"/>
                  </a:cubicBezTo>
                  <a:cubicBezTo>
                    <a:pt x="2450410" y="2"/>
                    <a:pt x="2837139" y="73441"/>
                    <a:pt x="3169186" y="211525"/>
                  </a:cubicBezTo>
                  <a:cubicBezTo>
                    <a:pt x="3756050" y="455576"/>
                    <a:pt x="4110611" y="875089"/>
                    <a:pt x="4110609" y="1325406"/>
                  </a:cubicBezTo>
                  <a:cubicBezTo>
                    <a:pt x="4110609" y="1775723"/>
                    <a:pt x="3756047" y="2195234"/>
                    <a:pt x="3169183" y="2439285"/>
                  </a:cubicBezTo>
                  <a:cubicBezTo>
                    <a:pt x="2837136" y="2577369"/>
                    <a:pt x="2450407" y="2650807"/>
                    <a:pt x="2055304" y="2650807"/>
                  </a:cubicBezTo>
                  <a:cubicBezTo>
                    <a:pt x="1660201" y="2650807"/>
                    <a:pt x="1273472" y="2577368"/>
                    <a:pt x="941425" y="2439284"/>
                  </a:cubicBezTo>
                  <a:cubicBezTo>
                    <a:pt x="354561" y="2195233"/>
                    <a:pt x="0" y="1775721"/>
                    <a:pt x="1" y="1325404"/>
                  </a:cubicBezTo>
                  <a:cubicBezTo>
                    <a:pt x="1" y="1325403"/>
                    <a:pt x="0" y="1325402"/>
                    <a:pt x="0" y="1325401"/>
                  </a:cubicBezTo>
                  <a:close/>
                </a:path>
              </a:pathLst>
            </a:custGeom>
            <a:blipFill rotWithShape="0">
              <a:blip r:embed="rId2" cstate="screen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9765" tIns="405981" rIns="619765" bIns="40598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Objective: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Maintain both!!!</a:t>
              </a:r>
              <a:endPara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Left Arrow 5"/>
            <p:cNvSpPr/>
            <p:nvPr/>
          </p:nvSpPr>
          <p:spPr>
            <a:xfrm rot="13616056">
              <a:off x="1088775" y="2132194"/>
              <a:ext cx="2748923" cy="822531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153817" y="442610"/>
              <a:ext cx="2741771" cy="2193417"/>
            </a:xfrm>
            <a:custGeom>
              <a:avLst/>
              <a:gdLst>
                <a:gd name="connsiteX0" fmla="*/ 0 w 2741771"/>
                <a:gd name="connsiteY0" fmla="*/ 219342 h 2193417"/>
                <a:gd name="connsiteX1" fmla="*/ 64244 w 2741771"/>
                <a:gd name="connsiteY1" fmla="*/ 64244 h 2193417"/>
                <a:gd name="connsiteX2" fmla="*/ 219342 w 2741771"/>
                <a:gd name="connsiteY2" fmla="*/ 0 h 2193417"/>
                <a:gd name="connsiteX3" fmla="*/ 2522429 w 2741771"/>
                <a:gd name="connsiteY3" fmla="*/ 0 h 2193417"/>
                <a:gd name="connsiteX4" fmla="*/ 2677527 w 2741771"/>
                <a:gd name="connsiteY4" fmla="*/ 64244 h 2193417"/>
                <a:gd name="connsiteX5" fmla="*/ 2741771 w 2741771"/>
                <a:gd name="connsiteY5" fmla="*/ 219342 h 2193417"/>
                <a:gd name="connsiteX6" fmla="*/ 2741771 w 2741771"/>
                <a:gd name="connsiteY6" fmla="*/ 1974075 h 2193417"/>
                <a:gd name="connsiteX7" fmla="*/ 2677527 w 2741771"/>
                <a:gd name="connsiteY7" fmla="*/ 2129173 h 2193417"/>
                <a:gd name="connsiteX8" fmla="*/ 2522429 w 2741771"/>
                <a:gd name="connsiteY8" fmla="*/ 2193417 h 2193417"/>
                <a:gd name="connsiteX9" fmla="*/ 219342 w 2741771"/>
                <a:gd name="connsiteY9" fmla="*/ 2193417 h 2193417"/>
                <a:gd name="connsiteX10" fmla="*/ 64244 w 2741771"/>
                <a:gd name="connsiteY10" fmla="*/ 2129173 h 2193417"/>
                <a:gd name="connsiteX11" fmla="*/ 0 w 2741771"/>
                <a:gd name="connsiteY11" fmla="*/ 1974075 h 2193417"/>
                <a:gd name="connsiteX12" fmla="*/ 0 w 2741771"/>
                <a:gd name="connsiteY12" fmla="*/ 219342 h 21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41771" h="2193417">
                  <a:moveTo>
                    <a:pt x="0" y="219342"/>
                  </a:moveTo>
                  <a:cubicBezTo>
                    <a:pt x="0" y="161169"/>
                    <a:pt x="23109" y="105378"/>
                    <a:pt x="64244" y="64244"/>
                  </a:cubicBezTo>
                  <a:cubicBezTo>
                    <a:pt x="105379" y="23109"/>
                    <a:pt x="161169" y="0"/>
                    <a:pt x="219342" y="0"/>
                  </a:cubicBezTo>
                  <a:lnTo>
                    <a:pt x="2522429" y="0"/>
                  </a:lnTo>
                  <a:cubicBezTo>
                    <a:pt x="2580602" y="0"/>
                    <a:pt x="2636393" y="23109"/>
                    <a:pt x="2677527" y="64244"/>
                  </a:cubicBezTo>
                  <a:cubicBezTo>
                    <a:pt x="2718662" y="105379"/>
                    <a:pt x="2741771" y="161169"/>
                    <a:pt x="2741771" y="219342"/>
                  </a:cubicBezTo>
                  <a:lnTo>
                    <a:pt x="2741771" y="1974075"/>
                  </a:lnTo>
                  <a:cubicBezTo>
                    <a:pt x="2741771" y="2032248"/>
                    <a:pt x="2718662" y="2088039"/>
                    <a:pt x="2677527" y="2129173"/>
                  </a:cubicBezTo>
                  <a:cubicBezTo>
                    <a:pt x="2636392" y="2170308"/>
                    <a:pt x="2580602" y="2193417"/>
                    <a:pt x="2522429" y="2193417"/>
                  </a:cubicBezTo>
                  <a:lnTo>
                    <a:pt x="219342" y="2193417"/>
                  </a:lnTo>
                  <a:cubicBezTo>
                    <a:pt x="161169" y="2193417"/>
                    <a:pt x="105378" y="2170308"/>
                    <a:pt x="64244" y="2129173"/>
                  </a:cubicBezTo>
                  <a:cubicBezTo>
                    <a:pt x="23109" y="2088038"/>
                    <a:pt x="0" y="2032248"/>
                    <a:pt x="0" y="1974075"/>
                  </a:cubicBezTo>
                  <a:lnTo>
                    <a:pt x="0" y="219342"/>
                  </a:lnTo>
                  <a:close/>
                </a:path>
              </a:pathLst>
            </a:custGeom>
            <a:blipFill rotWithShape="0">
              <a:blip r:embed="rId3" cstate="screen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583" tIns="117583" rIns="117583" bIns="11758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Lees Ferry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Rainbow Trout Fishery</a:t>
              </a:r>
              <a:endPara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Left Arrow 7"/>
            <p:cNvSpPr/>
            <p:nvPr/>
          </p:nvSpPr>
          <p:spPr>
            <a:xfrm rot="18826353">
              <a:off x="5334525" y="2135792"/>
              <a:ext cx="2791096" cy="822531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6324624" y="442636"/>
              <a:ext cx="2741771" cy="2193417"/>
            </a:xfrm>
            <a:custGeom>
              <a:avLst/>
              <a:gdLst>
                <a:gd name="connsiteX0" fmla="*/ 0 w 2741771"/>
                <a:gd name="connsiteY0" fmla="*/ 219342 h 2193417"/>
                <a:gd name="connsiteX1" fmla="*/ 64244 w 2741771"/>
                <a:gd name="connsiteY1" fmla="*/ 64244 h 2193417"/>
                <a:gd name="connsiteX2" fmla="*/ 219342 w 2741771"/>
                <a:gd name="connsiteY2" fmla="*/ 0 h 2193417"/>
                <a:gd name="connsiteX3" fmla="*/ 2522429 w 2741771"/>
                <a:gd name="connsiteY3" fmla="*/ 0 h 2193417"/>
                <a:gd name="connsiteX4" fmla="*/ 2677527 w 2741771"/>
                <a:gd name="connsiteY4" fmla="*/ 64244 h 2193417"/>
                <a:gd name="connsiteX5" fmla="*/ 2741771 w 2741771"/>
                <a:gd name="connsiteY5" fmla="*/ 219342 h 2193417"/>
                <a:gd name="connsiteX6" fmla="*/ 2741771 w 2741771"/>
                <a:gd name="connsiteY6" fmla="*/ 1974075 h 2193417"/>
                <a:gd name="connsiteX7" fmla="*/ 2677527 w 2741771"/>
                <a:gd name="connsiteY7" fmla="*/ 2129173 h 2193417"/>
                <a:gd name="connsiteX8" fmla="*/ 2522429 w 2741771"/>
                <a:gd name="connsiteY8" fmla="*/ 2193417 h 2193417"/>
                <a:gd name="connsiteX9" fmla="*/ 219342 w 2741771"/>
                <a:gd name="connsiteY9" fmla="*/ 2193417 h 2193417"/>
                <a:gd name="connsiteX10" fmla="*/ 64244 w 2741771"/>
                <a:gd name="connsiteY10" fmla="*/ 2129173 h 2193417"/>
                <a:gd name="connsiteX11" fmla="*/ 0 w 2741771"/>
                <a:gd name="connsiteY11" fmla="*/ 1974075 h 2193417"/>
                <a:gd name="connsiteX12" fmla="*/ 0 w 2741771"/>
                <a:gd name="connsiteY12" fmla="*/ 219342 h 2193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41771" h="2193417">
                  <a:moveTo>
                    <a:pt x="0" y="219342"/>
                  </a:moveTo>
                  <a:cubicBezTo>
                    <a:pt x="0" y="161169"/>
                    <a:pt x="23109" y="105378"/>
                    <a:pt x="64244" y="64244"/>
                  </a:cubicBezTo>
                  <a:cubicBezTo>
                    <a:pt x="105379" y="23109"/>
                    <a:pt x="161169" y="0"/>
                    <a:pt x="219342" y="0"/>
                  </a:cubicBezTo>
                  <a:lnTo>
                    <a:pt x="2522429" y="0"/>
                  </a:lnTo>
                  <a:cubicBezTo>
                    <a:pt x="2580602" y="0"/>
                    <a:pt x="2636393" y="23109"/>
                    <a:pt x="2677527" y="64244"/>
                  </a:cubicBezTo>
                  <a:cubicBezTo>
                    <a:pt x="2718662" y="105379"/>
                    <a:pt x="2741771" y="161169"/>
                    <a:pt x="2741771" y="219342"/>
                  </a:cubicBezTo>
                  <a:lnTo>
                    <a:pt x="2741771" y="1974075"/>
                  </a:lnTo>
                  <a:cubicBezTo>
                    <a:pt x="2741771" y="2032248"/>
                    <a:pt x="2718662" y="2088039"/>
                    <a:pt x="2677527" y="2129173"/>
                  </a:cubicBezTo>
                  <a:cubicBezTo>
                    <a:pt x="2636392" y="2170308"/>
                    <a:pt x="2580602" y="2193417"/>
                    <a:pt x="2522429" y="2193417"/>
                  </a:cubicBezTo>
                  <a:lnTo>
                    <a:pt x="219342" y="2193417"/>
                  </a:lnTo>
                  <a:cubicBezTo>
                    <a:pt x="161169" y="2193417"/>
                    <a:pt x="105378" y="2170308"/>
                    <a:pt x="64244" y="2129173"/>
                  </a:cubicBezTo>
                  <a:cubicBezTo>
                    <a:pt x="23109" y="2088038"/>
                    <a:pt x="0" y="2032248"/>
                    <a:pt x="0" y="1974075"/>
                  </a:cubicBezTo>
                  <a:lnTo>
                    <a:pt x="0" y="219342"/>
                  </a:lnTo>
                  <a:close/>
                </a:path>
              </a:pathLst>
            </a:custGeom>
            <a:blipFill rotWithShape="0">
              <a:blip r:embed="rId4" cstate="screen"/>
              <a:stretch>
                <a:fillRect/>
              </a:stretch>
            </a:blip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7583" tIns="117583" rIns="117583" bIns="117583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Downstream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Native Fish </a:t>
              </a:r>
              <a:endPara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400" b="1" dirty="0"/>
              <a:t>Major native-nonnative overlap?</a:t>
            </a:r>
          </a:p>
          <a:p>
            <a:pPr indent="-457200"/>
            <a:endParaRPr lang="en-US" sz="2400" b="1" dirty="0" smtClean="0"/>
          </a:p>
          <a:p>
            <a:pPr indent="-457200"/>
            <a:r>
              <a:rPr lang="en-US" sz="2400" b="1" dirty="0" smtClean="0"/>
              <a:t>Where do they come from?</a:t>
            </a:r>
          </a:p>
          <a:p>
            <a:pPr indent="-457200"/>
            <a:endParaRPr lang="en-US" sz="2400" b="1" dirty="0" smtClean="0"/>
          </a:p>
          <a:p>
            <a:pPr indent="-457200"/>
            <a:r>
              <a:rPr lang="en-US" sz="2400" b="1" dirty="0" smtClean="0"/>
              <a:t>Why do they persist?</a:t>
            </a:r>
          </a:p>
          <a:p>
            <a:pPr indent="-457200"/>
            <a:endParaRPr lang="en-US" sz="2400" b="1" dirty="0" smtClean="0"/>
          </a:p>
          <a:p>
            <a:pPr indent="-457200"/>
            <a:r>
              <a:rPr lang="en-US" sz="2400" b="1" dirty="0" smtClean="0"/>
              <a:t>What patterns do you see?</a:t>
            </a:r>
          </a:p>
          <a:p>
            <a:pPr indent="-457200"/>
            <a:endParaRPr lang="en-US" sz="2400" b="1" dirty="0" smtClean="0"/>
          </a:p>
          <a:p>
            <a:pPr indent="-457200"/>
            <a:r>
              <a:rPr lang="en-US" sz="2400" b="1" dirty="0" smtClean="0"/>
              <a:t>What variables contribute to patterns?</a:t>
            </a:r>
          </a:p>
          <a:p>
            <a:pPr indent="-457200"/>
            <a:endParaRPr lang="en-US" sz="2400" b="1" dirty="0"/>
          </a:p>
          <a:p>
            <a:pPr indent="-457200"/>
            <a:endParaRPr lang="en-US" sz="2400" b="1" dirty="0" smtClean="0"/>
          </a:p>
          <a:p>
            <a:pPr indent="-457200"/>
            <a:endParaRPr lang="en-US" sz="24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67600" y="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Lake Powell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276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Lake Mead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467600" y="4056221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Little Colorado River</a:t>
            </a:r>
            <a:endParaRPr lang="en-US" sz="1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38100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Bright Angel Creek</a:t>
            </a:r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67200" y="25908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Kanab Creek</a:t>
            </a:r>
            <a:endParaRPr lang="en-US" sz="1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62400" y="38862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Havasu Creek</a:t>
            </a:r>
            <a:endParaRPr lang="en-US" sz="1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5562600"/>
            <a:ext cx="1371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Diamond Creek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696200" y="972979"/>
            <a:ext cx="83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Lees Ferry</a:t>
            </a:r>
            <a:endParaRPr lang="en-US" sz="1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895600" y="4992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Grand Canyon</a:t>
            </a:r>
            <a:endParaRPr lang="en-US" sz="3600" b="1" dirty="0"/>
          </a:p>
        </p:txBody>
      </p:sp>
      <p:sp>
        <p:nvSpPr>
          <p:cNvPr id="2" name="Oval 1"/>
          <p:cNvSpPr/>
          <p:nvPr/>
        </p:nvSpPr>
        <p:spPr bwMode="auto">
          <a:xfrm rot="21024220">
            <a:off x="7379669" y="3365672"/>
            <a:ext cx="1375854" cy="2478718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501839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Last major strong-hold for endangered humpback chub </a:t>
            </a:r>
            <a:r>
              <a:rPr lang="en-US" b="1" i="1" dirty="0" smtClean="0"/>
              <a:t>Gila </a:t>
            </a:r>
            <a:r>
              <a:rPr lang="en-US" b="1" i="1" dirty="0" err="1" smtClean="0"/>
              <a:t>cypha</a:t>
            </a:r>
            <a:r>
              <a:rPr lang="en-US" b="1" i="1" dirty="0" smtClean="0"/>
              <a:t> </a:t>
            </a:r>
            <a:r>
              <a:rPr lang="en-US" b="1" dirty="0" smtClean="0"/>
              <a:t>on the planet.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Connector 2"/>
          <p:cNvSpPr/>
          <p:nvPr/>
        </p:nvSpPr>
        <p:spPr bwMode="auto">
          <a:xfrm>
            <a:off x="7911152" y="1338616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Flowchart: Connector 4"/>
          <p:cNvSpPr/>
          <p:nvPr/>
        </p:nvSpPr>
        <p:spPr bwMode="auto">
          <a:xfrm>
            <a:off x="7191232" y="32766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Flowchart: Connector 5"/>
          <p:cNvSpPr/>
          <p:nvPr/>
        </p:nvSpPr>
        <p:spPr bwMode="auto">
          <a:xfrm>
            <a:off x="7370928" y="3740624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lowchart: Connector 6"/>
          <p:cNvSpPr/>
          <p:nvPr/>
        </p:nvSpPr>
        <p:spPr bwMode="auto">
          <a:xfrm>
            <a:off x="7364104" y="3913496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lowchart: Connector 7"/>
          <p:cNvSpPr/>
          <p:nvPr/>
        </p:nvSpPr>
        <p:spPr bwMode="auto">
          <a:xfrm>
            <a:off x="7142328" y="4329752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Flowchart: Connector 8"/>
          <p:cNvSpPr/>
          <p:nvPr/>
        </p:nvSpPr>
        <p:spPr bwMode="auto">
          <a:xfrm>
            <a:off x="6512256" y="4203512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Flowchart: Connector 9"/>
          <p:cNvSpPr/>
          <p:nvPr/>
        </p:nvSpPr>
        <p:spPr bwMode="auto">
          <a:xfrm>
            <a:off x="5741222" y="374945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Flowchart: Connector 10"/>
          <p:cNvSpPr/>
          <p:nvPr/>
        </p:nvSpPr>
        <p:spPr bwMode="auto">
          <a:xfrm>
            <a:off x="6067374" y="4159284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Flowchart: Connector 11"/>
          <p:cNvSpPr/>
          <p:nvPr/>
        </p:nvSpPr>
        <p:spPr bwMode="auto">
          <a:xfrm>
            <a:off x="5410200" y="38100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lowchart: Connector 12"/>
          <p:cNvSpPr/>
          <p:nvPr/>
        </p:nvSpPr>
        <p:spPr bwMode="auto">
          <a:xfrm>
            <a:off x="5334000" y="37338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lowchart: Connector 13"/>
          <p:cNvSpPr/>
          <p:nvPr/>
        </p:nvSpPr>
        <p:spPr bwMode="auto">
          <a:xfrm>
            <a:off x="4968858" y="299823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lowchart: Connector 14"/>
          <p:cNvSpPr/>
          <p:nvPr/>
        </p:nvSpPr>
        <p:spPr bwMode="auto">
          <a:xfrm>
            <a:off x="4430172" y="3315798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Flowchart: Connector 15"/>
          <p:cNvSpPr/>
          <p:nvPr/>
        </p:nvSpPr>
        <p:spPr bwMode="auto">
          <a:xfrm>
            <a:off x="3828054" y="3618402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lowchart: Connector 17"/>
          <p:cNvSpPr/>
          <p:nvPr/>
        </p:nvSpPr>
        <p:spPr bwMode="auto">
          <a:xfrm>
            <a:off x="3124200" y="391263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lowchart: Connector 18"/>
          <p:cNvSpPr/>
          <p:nvPr/>
        </p:nvSpPr>
        <p:spPr bwMode="auto">
          <a:xfrm>
            <a:off x="2711484" y="4180428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lowchart: Connector 19"/>
          <p:cNvSpPr/>
          <p:nvPr/>
        </p:nvSpPr>
        <p:spPr bwMode="auto">
          <a:xfrm>
            <a:off x="2590800" y="53340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lowchart: Connector 20"/>
          <p:cNvSpPr/>
          <p:nvPr/>
        </p:nvSpPr>
        <p:spPr bwMode="auto">
          <a:xfrm>
            <a:off x="2541030" y="5444112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lowchart: Connector 21"/>
          <p:cNvSpPr/>
          <p:nvPr/>
        </p:nvSpPr>
        <p:spPr bwMode="auto">
          <a:xfrm>
            <a:off x="2332680" y="5573172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lowchart: Connector 22"/>
          <p:cNvSpPr/>
          <p:nvPr/>
        </p:nvSpPr>
        <p:spPr bwMode="auto">
          <a:xfrm>
            <a:off x="1754796" y="5202744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Flowchart: Connector 23"/>
          <p:cNvSpPr/>
          <p:nvPr/>
        </p:nvSpPr>
        <p:spPr bwMode="auto">
          <a:xfrm>
            <a:off x="1589628" y="5220798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lowchart: Connector 24"/>
          <p:cNvSpPr/>
          <p:nvPr/>
        </p:nvSpPr>
        <p:spPr bwMode="auto">
          <a:xfrm>
            <a:off x="1219200" y="46482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Flowchart: Connector 26"/>
          <p:cNvSpPr/>
          <p:nvPr/>
        </p:nvSpPr>
        <p:spPr bwMode="auto">
          <a:xfrm>
            <a:off x="8382000" y="9144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lowchart: Connector 27"/>
          <p:cNvSpPr/>
          <p:nvPr/>
        </p:nvSpPr>
        <p:spPr bwMode="auto">
          <a:xfrm>
            <a:off x="8305800" y="9144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lowchart: Connector 28"/>
          <p:cNvSpPr/>
          <p:nvPr/>
        </p:nvSpPr>
        <p:spPr bwMode="auto">
          <a:xfrm>
            <a:off x="8153400" y="11430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lowchart: Connector 29"/>
          <p:cNvSpPr/>
          <p:nvPr/>
        </p:nvSpPr>
        <p:spPr bwMode="auto">
          <a:xfrm>
            <a:off x="8229600" y="9906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lowchart: Connector 30"/>
          <p:cNvSpPr/>
          <p:nvPr/>
        </p:nvSpPr>
        <p:spPr bwMode="auto">
          <a:xfrm>
            <a:off x="8229600" y="1066800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Flowchart: Connector 31"/>
          <p:cNvSpPr/>
          <p:nvPr/>
        </p:nvSpPr>
        <p:spPr bwMode="auto">
          <a:xfrm>
            <a:off x="8151088" y="1057564"/>
            <a:ext cx="76200" cy="76200"/>
          </a:xfrm>
          <a:prstGeom prst="flowChartConnector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8077200" y="1066800"/>
            <a:ext cx="152400" cy="2286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32" descr="C:\Users\Aaron Bunch\Pictures\Lees Ferry Electrofishing 10-18-201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 t="3125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400" b="1" dirty="0" smtClean="0"/>
              <a:t>What resolution (i.e., zoom in or out)?</a:t>
            </a:r>
          </a:p>
          <a:p>
            <a:pPr indent="-457200"/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pencer Creek Wash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400" b="1" dirty="0" smtClean="0">
                <a:solidFill>
                  <a:schemeClr val="bg1"/>
                </a:solidFill>
              </a:rPr>
              <a:t>What resolution (i.e., zoom in or out)?</a:t>
            </a:r>
          </a:p>
          <a:p>
            <a:pPr indent="-457200"/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3810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2400" b="1" dirty="0" smtClean="0"/>
              <a:t>What resolution (i.e., zoom in or out)?</a:t>
            </a:r>
          </a:p>
          <a:p>
            <a:pPr indent="-457200"/>
            <a:endParaRPr lang="en-US" sz="2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6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88" y="1002475"/>
            <a:ext cx="87026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2209800" y="228600"/>
            <a:ext cx="4953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Rainbow 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trout</a:t>
            </a:r>
            <a:endParaRPr lang="en-US" sz="2400" dirty="0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4152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152400"/>
            <a:ext cx="1981200" cy="76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152400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961900" y="5891687"/>
            <a:ext cx="597725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GCD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177534" y="3549134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CPUE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The talk…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7696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Parallels b/w fisheries issues in U.S.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/>
              <a:t>  Grand Canyon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/>
              <a:t>  Chesapeake Bay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  <a:p>
            <a:pPr marL="346075" indent="-346075">
              <a:buFont typeface="Arial" pitchFamily="34" charset="0"/>
              <a:buChar char="•"/>
            </a:pPr>
            <a:r>
              <a:rPr lang="en-US" sz="2800" b="1" dirty="0" smtClean="0"/>
              <a:t>Ecological &amp; political components discussed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You should: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/>
              <a:t>  Pick out common themes</a:t>
            </a:r>
          </a:p>
          <a:p>
            <a:pPr marL="741363" lvl="1" indent="-284163">
              <a:buFont typeface="Arial" pitchFamily="34" charset="0"/>
              <a:buChar char="•"/>
            </a:pPr>
            <a:r>
              <a:rPr lang="en-US" sz="2800" b="1" dirty="0" smtClean="0"/>
              <a:t>Think about where you fit in the mix as a future fisheries professional</a:t>
            </a:r>
          </a:p>
        </p:txBody>
      </p:sp>
    </p:spTree>
    <p:extLst>
      <p:ext uri="{BB962C8B-B14F-4D97-AF65-F5344CB8AC3E}">
        <p14:creationId xmlns:p14="http://schemas.microsoft.com/office/powerpoint/2010/main" val="3772120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6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88" y="1002475"/>
            <a:ext cx="87026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2209800" y="228600"/>
            <a:ext cx="4953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Rainbow 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trout</a:t>
            </a:r>
            <a:endParaRPr lang="en-US" sz="2400" dirty="0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4152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152400"/>
            <a:ext cx="1981200" cy="76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152400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961900" y="5891687"/>
            <a:ext cx="597725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GCD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447800" y="1981200"/>
            <a:ext cx="1752600" cy="32766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 rot="16200000">
            <a:off x="-2177534" y="3549134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CPUE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67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788" y="1002475"/>
            <a:ext cx="8702675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2209800" y="228600"/>
            <a:ext cx="49530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Rainbow 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trout</a:t>
            </a:r>
            <a:endParaRPr lang="en-US" sz="2400" dirty="0"/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34152" name="Picture 8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" y="152400"/>
            <a:ext cx="1981200" cy="769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8600" y="152400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961900" y="5891687"/>
            <a:ext cx="597725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GCD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177534" y="3549134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CPUE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0000" y="2209800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Major fish issue – competitive interactions b/w nonnative salmonids and humpback chub/native species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 bwMode="auto">
          <a:xfrm>
            <a:off x="3076916" y="1388396"/>
            <a:ext cx="457200" cy="440055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831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t="8723" r="3636"/>
          <a:stretch>
            <a:fillRect/>
          </a:stretch>
        </p:blipFill>
        <p:spPr bwMode="auto">
          <a:xfrm>
            <a:off x="408708" y="1267692"/>
            <a:ext cx="8278092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381250" y="228600"/>
            <a:ext cx="46291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Flannelmouth 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Sucker</a:t>
            </a:r>
            <a:endParaRPr lang="en-US" sz="2400" dirty="0"/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44390" name="Picture 6" descr="flannelmou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905000" cy="477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990600" y="5867400"/>
            <a:ext cx="59772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GCD</a:t>
            </a:r>
            <a:endParaRPr lang="en-US" sz="13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-2177534" y="3549134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CPUE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 t="8723" r="3636"/>
          <a:stretch>
            <a:fillRect/>
          </a:stretch>
        </p:blipFill>
        <p:spPr bwMode="auto">
          <a:xfrm>
            <a:off x="408708" y="1267692"/>
            <a:ext cx="8278092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381250" y="228600"/>
            <a:ext cx="46291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Flannelmouth 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Sucker</a:t>
            </a:r>
            <a:endParaRPr lang="en-US" sz="2400" dirty="0"/>
          </a:p>
        </p:txBody>
      </p:sp>
      <p:sp>
        <p:nvSpPr>
          <p:cNvPr id="144388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44390" name="Picture 6" descr="flannelmou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1905000" cy="4778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4391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152400"/>
            <a:ext cx="9906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990600" y="5867400"/>
            <a:ext cx="597725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GCD</a:t>
            </a:r>
            <a:endParaRPr lang="en-US" sz="13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038600" y="3886200"/>
            <a:ext cx="4419600" cy="1676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 rot="16200000">
            <a:off x="-2177534" y="3549134"/>
            <a:ext cx="533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CPUE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4953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Catch composition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044" t="1515" r="2512" b="3030"/>
          <a:stretch>
            <a:fillRect/>
          </a:stretch>
        </p:blipFill>
        <p:spPr bwMode="auto">
          <a:xfrm>
            <a:off x="1" y="1142999"/>
            <a:ext cx="9144000" cy="50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133600" y="228600"/>
            <a:ext cx="4953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Catch composition</a:t>
            </a:r>
            <a:endParaRPr lang="en-US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2044" t="1515" r="2512" b="3030"/>
          <a:stretch>
            <a:fillRect/>
          </a:stretch>
        </p:blipFill>
        <p:spPr bwMode="auto">
          <a:xfrm>
            <a:off x="1" y="1142999"/>
            <a:ext cx="9144000" cy="505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3276600"/>
            <a:ext cx="2553891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8" descr="Browntrout"/>
          <p:cNvPicPr>
            <a:picLocks noChangeAspect="1" noChangeArrowheads="1"/>
          </p:cNvPicPr>
          <p:nvPr/>
        </p:nvPicPr>
        <p:blipFill>
          <a:blip r:embed="rId4" cstate="print"/>
          <a:srcRect l="8392" t="21156" r="4196" b="15653"/>
          <a:stretch>
            <a:fillRect/>
          </a:stretch>
        </p:blipFill>
        <p:spPr bwMode="auto">
          <a:xfrm>
            <a:off x="1676400" y="4343400"/>
            <a:ext cx="2057400" cy="9626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4" descr="flannelmou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371600"/>
            <a:ext cx="2662422" cy="7344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9" descr="bluehea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2209800"/>
            <a:ext cx="1959429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3124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Why?</a:t>
            </a:r>
            <a:endParaRPr 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What factors contribute to status and distribution?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692057"/>
            <a:ext cx="769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Water temperature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Dissolved oxygen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Turbidity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Food availability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Proximity to source population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Migratory behavior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Physical habitat requirements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Many others</a:t>
            </a:r>
            <a:endParaRPr lang="en-US" sz="2800" b="1" dirty="0"/>
          </a:p>
        </p:txBody>
      </p:sp>
      <p:sp>
        <p:nvSpPr>
          <p:cNvPr id="7" name="Right Brace 6"/>
          <p:cNvSpPr/>
          <p:nvPr/>
        </p:nvSpPr>
        <p:spPr bwMode="auto">
          <a:xfrm>
            <a:off x="4381500" y="1771650"/>
            <a:ext cx="342900" cy="1200150"/>
          </a:xfrm>
          <a:prstGeom prst="rightBrac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81550" y="222885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quality parameters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Left Arrow 16"/>
          <p:cNvSpPr/>
          <p:nvPr/>
        </p:nvSpPr>
        <p:spPr>
          <a:xfrm rot="10800000">
            <a:off x="1730825" y="4953000"/>
            <a:ext cx="1803262" cy="637461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3" name="Diagram 2"/>
          <p:cNvGraphicFramePr/>
          <p:nvPr/>
        </p:nvGraphicFramePr>
        <p:xfrm>
          <a:off x="1066800" y="609600"/>
          <a:ext cx="7086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rved Left Arrow 3"/>
          <p:cNvSpPr/>
          <p:nvPr/>
        </p:nvSpPr>
        <p:spPr>
          <a:xfrm rot="971663">
            <a:off x="5696540" y="4913295"/>
            <a:ext cx="964311" cy="1097689"/>
          </a:xfrm>
          <a:prstGeom prst="curvedLeftArrow">
            <a:avLst/>
          </a:prstGeom>
        </p:spPr>
        <p:style>
          <a:lnRef idx="0">
            <a:schemeClr val="dk2">
              <a:tint val="60000"/>
              <a:hueOff val="0"/>
              <a:satOff val="0"/>
              <a:lumOff val="0"/>
              <a:alphaOff val="0"/>
            </a:schemeClr>
          </a:lnRef>
          <a:fillRef idx="3">
            <a:schemeClr val="dk2">
              <a:tint val="60000"/>
              <a:hueOff val="0"/>
              <a:satOff val="0"/>
              <a:lumOff val="0"/>
              <a:alphaOff val="0"/>
            </a:schemeClr>
          </a:fillRef>
          <a:effectRef idx="3">
            <a:schemeClr val="dk2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Group 4"/>
          <p:cNvGrpSpPr/>
          <p:nvPr/>
        </p:nvGrpSpPr>
        <p:grpSpPr>
          <a:xfrm>
            <a:off x="152400" y="152400"/>
            <a:ext cx="1828800" cy="1090298"/>
            <a:chOff x="4960083" y="1498264"/>
            <a:chExt cx="2124872" cy="1699898"/>
          </a:xfrm>
        </p:grpSpPr>
        <p:sp>
          <p:nvSpPr>
            <p:cNvPr id="6" name="Rounded Rectangle 5"/>
            <p:cNvSpPr/>
            <p:nvPr/>
          </p:nvSpPr>
          <p:spPr>
            <a:xfrm>
              <a:off x="4960083" y="1498264"/>
              <a:ext cx="2124872" cy="169989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009871" y="1548052"/>
              <a:ext cx="2025296" cy="1600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47625" rIns="47625" bIns="4762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smtClean="0"/>
                <a:t>Lake levels/Dam discharge</a:t>
              </a:r>
              <a:endParaRPr lang="en-US" sz="1600" b="1" kern="1200" dirty="0"/>
            </a:p>
          </p:txBody>
        </p:sp>
      </p:grpSp>
      <p:grpSp>
        <p:nvGrpSpPr>
          <p:cNvPr id="5" name="Group 7"/>
          <p:cNvGrpSpPr/>
          <p:nvPr/>
        </p:nvGrpSpPr>
        <p:grpSpPr>
          <a:xfrm>
            <a:off x="7010400" y="5181600"/>
            <a:ext cx="1828800" cy="1090298"/>
            <a:chOff x="4960083" y="1498264"/>
            <a:chExt cx="2124872" cy="1699898"/>
          </a:xfrm>
        </p:grpSpPr>
        <p:sp>
          <p:nvSpPr>
            <p:cNvPr id="9" name="Rounded Rectangle 8"/>
            <p:cNvSpPr/>
            <p:nvPr/>
          </p:nvSpPr>
          <p:spPr>
            <a:xfrm>
              <a:off x="4960083" y="1498264"/>
              <a:ext cx="2124872" cy="169989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5009871" y="1548052"/>
              <a:ext cx="2025296" cy="1600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47625" rIns="47625" bIns="4762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/>
                <a:t>Predation </a:t>
              </a:r>
            </a:p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smtClean="0"/>
                <a:t>Competitive interactions</a:t>
              </a:r>
              <a:endParaRPr lang="en-US" sz="1600" b="1" kern="1200" dirty="0"/>
            </a:p>
          </p:txBody>
        </p:sp>
      </p:grpSp>
      <p:grpSp>
        <p:nvGrpSpPr>
          <p:cNvPr id="8" name="Group 10"/>
          <p:cNvGrpSpPr/>
          <p:nvPr/>
        </p:nvGrpSpPr>
        <p:grpSpPr>
          <a:xfrm>
            <a:off x="7162800" y="152400"/>
            <a:ext cx="1828800" cy="1090298"/>
            <a:chOff x="4960083" y="1498264"/>
            <a:chExt cx="2124872" cy="1699898"/>
          </a:xfrm>
        </p:grpSpPr>
        <p:sp>
          <p:nvSpPr>
            <p:cNvPr id="12" name="Rounded Rectangle 11"/>
            <p:cNvSpPr/>
            <p:nvPr/>
          </p:nvSpPr>
          <p:spPr>
            <a:xfrm>
              <a:off x="4960083" y="1498264"/>
              <a:ext cx="2124872" cy="169989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009871" y="1548052"/>
              <a:ext cx="2025296" cy="1600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47625" rIns="47625" bIns="4762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dirty="0" smtClean="0"/>
                <a:t>Tributaries</a:t>
              </a:r>
              <a:endParaRPr lang="en-US" sz="1600" b="1" kern="1200" dirty="0"/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762000" y="4419600"/>
            <a:ext cx="2124872" cy="1699898"/>
            <a:chOff x="1643" y="1498264"/>
            <a:chExt cx="2124872" cy="1699898"/>
          </a:xfrm>
        </p:grpSpPr>
        <p:sp>
          <p:nvSpPr>
            <p:cNvPr id="15" name="Rounded Rectangle 14"/>
            <p:cNvSpPr/>
            <p:nvPr/>
          </p:nvSpPr>
          <p:spPr>
            <a:xfrm>
              <a:off x="1643" y="1498264"/>
              <a:ext cx="2124872" cy="1699898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1431" y="1548052"/>
              <a:ext cx="2025296" cy="16003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7625" tIns="47625" rIns="47625" bIns="47625" numCol="1" spcCol="1270" anchor="ctr" anchorCtr="0">
              <a:noAutofit/>
            </a:bodyPr>
            <a:lstStyle/>
            <a:p>
              <a:pPr lvl="0" algn="ctr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500" b="1" dirty="0" smtClean="0"/>
                <a:t>Nonnative removals</a:t>
              </a:r>
              <a:endParaRPr lang="en-US" sz="2500" b="1" kern="1200" dirty="0">
                <a:effectLst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C 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066800" y="609600"/>
          <a:ext cx="7086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Invasive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7696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</a:t>
            </a:r>
            <a:r>
              <a:rPr lang="en-US" sz="2800" b="1" dirty="0" smtClean="0"/>
              <a:t>Non-n</a:t>
            </a:r>
            <a:r>
              <a:rPr lang="en-US" sz="2800" b="1" dirty="0" smtClean="0"/>
              <a:t>ative species</a:t>
            </a:r>
          </a:p>
          <a:p>
            <a:pPr>
              <a:buFont typeface="Arial" pitchFamily="34" charset="0"/>
              <a:buChar char="•"/>
            </a:pPr>
            <a:endParaRPr lang="en-US" sz="2800" b="1" dirty="0"/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Native species</a:t>
            </a:r>
          </a:p>
          <a:p>
            <a:pPr>
              <a:buFont typeface="Arial" pitchFamily="34" charset="0"/>
              <a:buChar char="•"/>
            </a:pPr>
            <a:endParaRPr lang="en-US" sz="2800" b="1" dirty="0"/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Ecological</a:t>
            </a:r>
          </a:p>
          <a:p>
            <a:pPr>
              <a:buFont typeface="Arial" pitchFamily="34" charset="0"/>
              <a:buChar char="•"/>
            </a:pPr>
            <a:endParaRPr lang="en-US" sz="2800" b="1" dirty="0"/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Political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6450931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C 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066800" y="609600"/>
          <a:ext cx="7086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0948" name="Picture 4"/>
          <p:cNvPicPr>
            <a:picLocks noChangeAspect="1" noChangeArrowheads="1"/>
          </p:cNvPicPr>
          <p:nvPr/>
        </p:nvPicPr>
        <p:blipFill>
          <a:blip r:embed="rId2" cstate="screen"/>
          <a:srcRect l="11111" t="2226" r="12037" b="57701"/>
          <a:stretch>
            <a:fillRect/>
          </a:stretch>
        </p:blipFill>
        <p:spPr bwMode="auto">
          <a:xfrm>
            <a:off x="152400" y="1066800"/>
            <a:ext cx="8784167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91200" y="66294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Carothers and Brown 1991; Gloss et al. 2005</a:t>
            </a:r>
            <a:endParaRPr lang="en-US" sz="1200" b="1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Turbidity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Food</a:t>
            </a:r>
            <a:endParaRPr lang="en-US" sz="24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screen"/>
          <a:srcRect l="21296" t="42299" r="15741" b="2045"/>
          <a:stretch>
            <a:fillRect/>
          </a:stretch>
        </p:blipFill>
        <p:spPr bwMode="auto">
          <a:xfrm>
            <a:off x="871728" y="838200"/>
            <a:ext cx="7357872" cy="541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791200" y="6629400"/>
            <a:ext cx="3429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Carothers and Brown 1991; Gloss et al. 2005</a:t>
            </a:r>
            <a:endParaRPr lang="en-US" sz="1200" b="1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rot="10800000">
            <a:off x="2133600" y="6096000"/>
            <a:ext cx="9144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024250" y="5943600"/>
            <a:ext cx="4038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Downstream direction</a:t>
            </a:r>
            <a:endParaRPr lang="en-US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Food</a:t>
            </a:r>
            <a:endParaRPr 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screen"/>
          <a:srcRect l="22635" t="6757" r="15037" b="57701"/>
          <a:stretch>
            <a:fillRect/>
          </a:stretch>
        </p:blipFill>
        <p:spPr bwMode="auto">
          <a:xfrm>
            <a:off x="228600" y="857000"/>
            <a:ext cx="867492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242450" y="868875"/>
            <a:ext cx="20574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6629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Figure from Carothers and Brown 1991; Gloss et al. 2005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286000" y="5181600"/>
            <a:ext cx="510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if you were a trout sight feeding on </a:t>
            </a:r>
            <a:r>
              <a:rPr lang="en-US" sz="2400" b="1" dirty="0" err="1" smtClean="0"/>
              <a:t>simuliids</a:t>
            </a:r>
            <a:r>
              <a:rPr lang="en-US" sz="2400" b="1" dirty="0" smtClean="0"/>
              <a:t> (black flies)?</a:t>
            </a:r>
            <a:endParaRPr lang="en-US" sz="2400" b="1" dirty="0"/>
          </a:p>
        </p:txBody>
      </p:sp>
      <p:sp>
        <p:nvSpPr>
          <p:cNvPr id="212995" name="AutoShape 3"/>
          <p:cNvSpPr>
            <a:spLocks noChangeAspect="1" noChangeArrowheads="1" noTextEdit="1"/>
          </p:cNvSpPr>
          <p:nvPr/>
        </p:nvSpPr>
        <p:spPr bwMode="auto">
          <a:xfrm>
            <a:off x="3124200" y="4191000"/>
            <a:ext cx="457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Food</a:t>
            </a:r>
            <a:endParaRPr 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screen"/>
          <a:srcRect l="22635" t="6757" r="15037" b="57701"/>
          <a:stretch>
            <a:fillRect/>
          </a:stretch>
        </p:blipFill>
        <p:spPr bwMode="auto">
          <a:xfrm>
            <a:off x="228600" y="857000"/>
            <a:ext cx="867492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242450" y="868875"/>
            <a:ext cx="20574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6629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Figure from Carothers and Brown 1991; Gloss et al. 2005</a:t>
            </a:r>
            <a:endParaRPr lang="en-US" sz="1200" b="1" dirty="0"/>
          </a:p>
        </p:txBody>
      </p:sp>
      <p:sp>
        <p:nvSpPr>
          <p:cNvPr id="212995" name="AutoShape 3"/>
          <p:cNvSpPr>
            <a:spLocks noChangeAspect="1" noChangeArrowheads="1" noTextEdit="1"/>
          </p:cNvSpPr>
          <p:nvPr/>
        </p:nvSpPr>
        <p:spPr bwMode="auto">
          <a:xfrm>
            <a:off x="3124200" y="4191000"/>
            <a:ext cx="457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76200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7566301" y="36467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74676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7620000" y="37338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7467600" y="37338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7261501" y="36576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7543800" y="38100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7239000" y="38100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7413901" y="38100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73152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7315200" y="38753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7696200" y="38753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7086600" y="38100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7543800" y="34943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7315200" y="37338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6956701" y="38862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Food</a:t>
            </a:r>
            <a:endParaRPr 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screen"/>
          <a:srcRect l="22635" t="6757" r="15037" b="57701"/>
          <a:stretch>
            <a:fillRect/>
          </a:stretch>
        </p:blipFill>
        <p:spPr bwMode="auto">
          <a:xfrm>
            <a:off x="228600" y="857000"/>
            <a:ext cx="867492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242450" y="868875"/>
            <a:ext cx="20574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6629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Figure from Carothers and Brown 1991; Gloss et al. 2005</a:t>
            </a:r>
            <a:endParaRPr lang="en-US" sz="1200" b="1" dirty="0"/>
          </a:p>
        </p:txBody>
      </p:sp>
      <p:sp>
        <p:nvSpPr>
          <p:cNvPr id="212995" name="AutoShape 3"/>
          <p:cNvSpPr>
            <a:spLocks noChangeAspect="1" noChangeArrowheads="1" noTextEdit="1"/>
          </p:cNvSpPr>
          <p:nvPr/>
        </p:nvSpPr>
        <p:spPr bwMode="auto">
          <a:xfrm>
            <a:off x="3124200" y="4191000"/>
            <a:ext cx="457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>
            <a:off x="64770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096000" y="36576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57912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6096000" y="38753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6347101" y="37229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68580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6553200" y="38753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Food</a:t>
            </a:r>
            <a:endParaRPr 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screen"/>
          <a:srcRect l="22635" t="6757" r="15037" b="57701"/>
          <a:stretch>
            <a:fillRect/>
          </a:stretch>
        </p:blipFill>
        <p:spPr bwMode="auto">
          <a:xfrm>
            <a:off x="228600" y="857000"/>
            <a:ext cx="867492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242450" y="868875"/>
            <a:ext cx="20574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6629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Figure from Carothers and Brown 1991; Gloss et al. 2005</a:t>
            </a:r>
            <a:endParaRPr lang="en-US" sz="1200" b="1" dirty="0"/>
          </a:p>
        </p:txBody>
      </p:sp>
      <p:sp>
        <p:nvSpPr>
          <p:cNvPr id="212995" name="AutoShape 3"/>
          <p:cNvSpPr>
            <a:spLocks noChangeAspect="1" noChangeArrowheads="1" noTextEdit="1"/>
          </p:cNvSpPr>
          <p:nvPr/>
        </p:nvSpPr>
        <p:spPr bwMode="auto">
          <a:xfrm>
            <a:off x="3124200" y="4191000"/>
            <a:ext cx="457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4"/>
          <p:cNvSpPr/>
          <p:nvPr/>
        </p:nvSpPr>
        <p:spPr bwMode="auto">
          <a:xfrm>
            <a:off x="2819400" y="3875391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3505200" y="37338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3733800" y="35052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4572000" y="37338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Food</a:t>
            </a:r>
            <a:endParaRPr 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screen"/>
          <a:srcRect l="22635" t="6757" r="15037" b="57701"/>
          <a:stretch>
            <a:fillRect/>
          </a:stretch>
        </p:blipFill>
        <p:spPr bwMode="auto">
          <a:xfrm>
            <a:off x="228600" y="857000"/>
            <a:ext cx="867492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242450" y="868875"/>
            <a:ext cx="20574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6629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Figure from Carothers and Brown 1991; Gloss et al. 2005</a:t>
            </a:r>
            <a:endParaRPr lang="en-US" sz="1200" b="1" dirty="0"/>
          </a:p>
        </p:txBody>
      </p:sp>
      <p:sp>
        <p:nvSpPr>
          <p:cNvPr id="212995" name="AutoShape 3"/>
          <p:cNvSpPr>
            <a:spLocks noChangeAspect="1" noChangeArrowheads="1" noTextEdit="1"/>
          </p:cNvSpPr>
          <p:nvPr/>
        </p:nvSpPr>
        <p:spPr bwMode="auto">
          <a:xfrm>
            <a:off x="3124200" y="4191000"/>
            <a:ext cx="457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4"/>
          <p:cNvSpPr/>
          <p:nvPr/>
        </p:nvSpPr>
        <p:spPr bwMode="auto">
          <a:xfrm>
            <a:off x="5334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066800" y="37338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Food</a:t>
            </a:r>
            <a:endParaRPr lang="en-US" sz="24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screen"/>
          <a:srcRect l="22635" t="6757" r="15037" b="57701"/>
          <a:stretch>
            <a:fillRect/>
          </a:stretch>
        </p:blipFill>
        <p:spPr bwMode="auto">
          <a:xfrm>
            <a:off x="228600" y="857000"/>
            <a:ext cx="867492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4" name="Rectangle 13"/>
          <p:cNvSpPr/>
          <p:nvPr/>
        </p:nvSpPr>
        <p:spPr bwMode="auto">
          <a:xfrm>
            <a:off x="242450" y="868875"/>
            <a:ext cx="20574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6800" y="6629400"/>
            <a:ext cx="457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Figure from Carothers and Brown 1991; Gloss et al. 2005</a:t>
            </a:r>
            <a:endParaRPr lang="en-US" sz="1200" b="1" dirty="0"/>
          </a:p>
        </p:txBody>
      </p:sp>
      <p:sp>
        <p:nvSpPr>
          <p:cNvPr id="212995" name="AutoShape 3"/>
          <p:cNvSpPr>
            <a:spLocks noChangeAspect="1" noChangeArrowheads="1" noTextEdit="1"/>
          </p:cNvSpPr>
          <p:nvPr/>
        </p:nvSpPr>
        <p:spPr bwMode="auto">
          <a:xfrm>
            <a:off x="3124200" y="4191000"/>
            <a:ext cx="4572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4"/>
          <p:cNvSpPr/>
          <p:nvPr/>
        </p:nvSpPr>
        <p:spPr bwMode="auto">
          <a:xfrm>
            <a:off x="533400" y="35814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1066800" y="3733800"/>
            <a:ext cx="53699" cy="87009"/>
          </a:xfrm>
          <a:custGeom>
            <a:avLst/>
            <a:gdLst>
              <a:gd name="connsiteX0" fmla="*/ 0 w 53699"/>
              <a:gd name="connsiteY0" fmla="*/ 0 h 87009"/>
              <a:gd name="connsiteX1" fmla="*/ 35626 w 53699"/>
              <a:gd name="connsiteY1" fmla="*/ 23751 h 87009"/>
              <a:gd name="connsiteX2" fmla="*/ 11875 w 53699"/>
              <a:gd name="connsiteY2" fmla="*/ 83128 h 87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99" h="87009">
                <a:moveTo>
                  <a:pt x="0" y="0"/>
                </a:moveTo>
                <a:cubicBezTo>
                  <a:pt x="11875" y="7917"/>
                  <a:pt x="31705" y="10028"/>
                  <a:pt x="35626" y="23751"/>
                </a:cubicBezTo>
                <a:cubicBezTo>
                  <a:pt x="53699" y="87009"/>
                  <a:pt x="37909" y="83128"/>
                  <a:pt x="11875" y="83128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81000" y="5181600"/>
            <a:ext cx="8229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ts val="1200"/>
              </a:spcBef>
            </a:pPr>
            <a:r>
              <a:rPr lang="en-US" sz="2400" b="1" dirty="0" smtClean="0"/>
              <a:t>Food abundance and feeding efficiency probably influences distribution patterns.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C 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066800" y="609600"/>
          <a:ext cx="70866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0000" r="5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895600" y="228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Grand Canyon</a:t>
            </a:r>
            <a:endParaRPr lang="en-US" sz="36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552" t="9099" r="11124" b="31729"/>
          <a:stretch>
            <a:fillRect/>
          </a:stretch>
        </p:blipFill>
        <p:spPr bwMode="auto">
          <a:xfrm>
            <a:off x="25458" y="1066800"/>
            <a:ext cx="911854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47700" y="4954768"/>
            <a:ext cx="340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66700" y="3623051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3077776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87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2287975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166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2625" y="16002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226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Data courtesy of Nick Voichick, GCMRC </a:t>
            </a:r>
            <a:endParaRPr lang="en-US" sz="1400" b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868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How would you characterize these patterns in water temperature?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552" t="9099" r="11124" b="31729"/>
          <a:stretch>
            <a:fillRect/>
          </a:stretch>
        </p:blipFill>
        <p:spPr bwMode="auto">
          <a:xfrm>
            <a:off x="25458" y="1066800"/>
            <a:ext cx="9118542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647700" y="4954768"/>
            <a:ext cx="340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266700" y="3623051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61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3077776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87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838200" y="2287975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166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02625" y="1600200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226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19446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Data courtesy of Nick Voichick, GCMRC </a:t>
            </a:r>
            <a:endParaRPr lang="en-US" sz="1400" b="1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6868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How would you characterize these patterns in water temperature?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2123236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/>
              <a:t>CLIMATE CHANGE EFFECTS??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66522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6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</a:t>
            </a:r>
            <a:endParaRPr lang="en-US" sz="1000" b="1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70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24384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Let’s look at temperature optima for rainbow trout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94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Center; Temperature optima data compiled by </a:t>
            </a:r>
            <a:r>
              <a:rPr lang="en-US" sz="1000" b="1" dirty="0" err="1" smtClean="0"/>
              <a:t>Lamarra</a:t>
            </a:r>
            <a:r>
              <a:rPr lang="en-US" sz="1000" b="1" dirty="0" smtClean="0"/>
              <a:t> (2007)</a:t>
            </a:r>
            <a:endParaRPr lang="en-US" sz="1000" b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90550" y="25908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90550" y="45339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ight Brace 19"/>
          <p:cNvSpPr/>
          <p:nvPr/>
        </p:nvSpPr>
        <p:spPr bwMode="auto">
          <a:xfrm>
            <a:off x="5181600" y="2590800"/>
            <a:ext cx="457200" cy="1952625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19750" y="2931225"/>
            <a:ext cx="276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Optimal range for all rainbow trout life stages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8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Center; Temperature optima data compiled by </a:t>
            </a:r>
            <a:r>
              <a:rPr lang="en-US" sz="1000" b="1" dirty="0" err="1" smtClean="0"/>
              <a:t>Lamarra</a:t>
            </a:r>
            <a:r>
              <a:rPr lang="en-US" sz="1000" b="1" dirty="0" smtClean="0"/>
              <a:t> (2007)</a:t>
            </a:r>
            <a:endParaRPr lang="en-US" sz="1000" b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90550" y="25908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90550" y="45339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90550" y="3124200"/>
            <a:ext cx="45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0800000">
            <a:off x="5186300" y="3124200"/>
            <a:ext cx="47625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633974" y="2750403"/>
            <a:ext cx="330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Optimal for rainbow trout growth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80" name="Object 4"/>
          <p:cNvGraphicFramePr>
            <a:graphicFrameLocks noChangeAspect="1"/>
          </p:cNvGraphicFramePr>
          <p:nvPr/>
        </p:nvGraphicFramePr>
        <p:xfrm>
          <a:off x="5362705" y="1981200"/>
          <a:ext cx="3643999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2" name="SPW 11.0 Graph" r:id="rId3" imgW="5274360" imgH="3308040" progId="SigmaPlotGraphicObject.10">
                  <p:embed/>
                </p:oleObj>
              </mc:Choice>
              <mc:Fallback>
                <p:oleObj name="SPW 11.0 Graph" r:id="rId3" imgW="5274360" imgH="3308040" progId="SigmaPlotGraphicObject.1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2705" y="1981200"/>
                        <a:ext cx="3643999" cy="2286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3" name="SPW 11.0 Graph" r:id="rId5" imgW="5432400" imgH="5603400" progId="SigmaPlotGraphicObject.10">
                  <p:embed/>
                </p:oleObj>
              </mc:Choice>
              <mc:Fallback>
                <p:oleObj name="SPW 11.0 Graph" r:id="rId5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Center; Temperature optima data compiled by </a:t>
            </a:r>
            <a:r>
              <a:rPr lang="en-US" sz="1000" b="1" dirty="0" err="1" smtClean="0"/>
              <a:t>Lamarra</a:t>
            </a:r>
            <a:r>
              <a:rPr lang="en-US" sz="1000" b="1" dirty="0" smtClean="0"/>
              <a:t> (2007)</a:t>
            </a:r>
            <a:endParaRPr lang="en-US" sz="1000" b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90550" y="25908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90550" y="45339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90550" y="3124200"/>
            <a:ext cx="45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541325" y="2133600"/>
            <a:ext cx="0" cy="1905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3780" name="Object 4"/>
          <p:cNvGraphicFramePr>
            <a:graphicFrameLocks noChangeAspect="1"/>
          </p:cNvGraphicFramePr>
          <p:nvPr/>
        </p:nvGraphicFramePr>
        <p:xfrm>
          <a:off x="5362705" y="1981200"/>
          <a:ext cx="3643999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6" name="SPW 11.0 Graph" r:id="rId3" imgW="5274360" imgH="3308040" progId="SigmaPlotGraphicObject.10">
                  <p:embed/>
                </p:oleObj>
              </mc:Choice>
              <mc:Fallback>
                <p:oleObj name="SPW 11.0 Graph" r:id="rId3" imgW="5274360" imgH="3308040" progId="SigmaPlotGraphicObject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2705" y="1981200"/>
                        <a:ext cx="3643999" cy="2286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7" name="SPW 11.0 Graph" r:id="rId5" imgW="5432400" imgH="5603400" progId="SigmaPlotGraphicObject.10">
                  <p:embed/>
                </p:oleObj>
              </mc:Choice>
              <mc:Fallback>
                <p:oleObj name="SPW 11.0 Graph" r:id="rId5" imgW="5432400" imgH="5603400" progId="SigmaPlotGraphicObject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Center; Temperature optima data compiled by </a:t>
            </a:r>
            <a:r>
              <a:rPr lang="en-US" sz="1000" b="1" dirty="0" err="1" smtClean="0"/>
              <a:t>Lamarra</a:t>
            </a:r>
            <a:r>
              <a:rPr lang="en-US" sz="1000" b="1" dirty="0" smtClean="0"/>
              <a:t> (2007)</a:t>
            </a:r>
            <a:endParaRPr lang="en-US" sz="1000" b="1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590550" y="25908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590550" y="4533900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90550" y="3124200"/>
            <a:ext cx="45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Freeform 17"/>
          <p:cNvSpPr/>
          <p:nvPr/>
        </p:nvSpPr>
        <p:spPr bwMode="auto">
          <a:xfrm>
            <a:off x="796925" y="3392488"/>
            <a:ext cx="4240213" cy="877887"/>
          </a:xfrm>
          <a:custGeom>
            <a:avLst/>
            <a:gdLst>
              <a:gd name="connsiteX0" fmla="*/ 12700 w 4240213"/>
              <a:gd name="connsiteY0" fmla="*/ 750887 h 877887"/>
              <a:gd name="connsiteX1" fmla="*/ 355600 w 4240213"/>
              <a:gd name="connsiteY1" fmla="*/ 846137 h 877887"/>
              <a:gd name="connsiteX2" fmla="*/ 765175 w 4240213"/>
              <a:gd name="connsiteY2" fmla="*/ 703262 h 877887"/>
              <a:gd name="connsiteX3" fmla="*/ 1393825 w 4240213"/>
              <a:gd name="connsiteY3" fmla="*/ 417512 h 877887"/>
              <a:gd name="connsiteX4" fmla="*/ 1984375 w 4240213"/>
              <a:gd name="connsiteY4" fmla="*/ 169862 h 877887"/>
              <a:gd name="connsiteX5" fmla="*/ 2489200 w 4240213"/>
              <a:gd name="connsiteY5" fmla="*/ 55562 h 877887"/>
              <a:gd name="connsiteX6" fmla="*/ 2955925 w 4240213"/>
              <a:gd name="connsiteY6" fmla="*/ 17462 h 877887"/>
              <a:gd name="connsiteX7" fmla="*/ 3460750 w 4240213"/>
              <a:gd name="connsiteY7" fmla="*/ 160337 h 877887"/>
              <a:gd name="connsiteX8" fmla="*/ 3841750 w 4240213"/>
              <a:gd name="connsiteY8" fmla="*/ 360362 h 877887"/>
              <a:gd name="connsiteX9" fmla="*/ 4165600 w 4240213"/>
              <a:gd name="connsiteY9" fmla="*/ 541337 h 877887"/>
              <a:gd name="connsiteX10" fmla="*/ 4165600 w 4240213"/>
              <a:gd name="connsiteY10" fmla="*/ 531812 h 877887"/>
              <a:gd name="connsiteX11" fmla="*/ 3717925 w 4240213"/>
              <a:gd name="connsiteY11" fmla="*/ 341312 h 877887"/>
              <a:gd name="connsiteX12" fmla="*/ 3041650 w 4240213"/>
              <a:gd name="connsiteY12" fmla="*/ 303212 h 877887"/>
              <a:gd name="connsiteX13" fmla="*/ 2174875 w 4240213"/>
              <a:gd name="connsiteY13" fmla="*/ 484187 h 877887"/>
              <a:gd name="connsiteX14" fmla="*/ 1555750 w 4240213"/>
              <a:gd name="connsiteY14" fmla="*/ 665162 h 877887"/>
              <a:gd name="connsiteX15" fmla="*/ 917575 w 4240213"/>
              <a:gd name="connsiteY15" fmla="*/ 827087 h 877887"/>
              <a:gd name="connsiteX16" fmla="*/ 431800 w 4240213"/>
              <a:gd name="connsiteY16" fmla="*/ 865187 h 877887"/>
              <a:gd name="connsiteX17" fmla="*/ 12700 w 4240213"/>
              <a:gd name="connsiteY17" fmla="*/ 750887 h 877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40213" h="877887">
                <a:moveTo>
                  <a:pt x="12700" y="750887"/>
                </a:moveTo>
                <a:cubicBezTo>
                  <a:pt x="0" y="747712"/>
                  <a:pt x="230188" y="854074"/>
                  <a:pt x="355600" y="846137"/>
                </a:cubicBezTo>
                <a:cubicBezTo>
                  <a:pt x="481012" y="838200"/>
                  <a:pt x="592138" y="774700"/>
                  <a:pt x="765175" y="703262"/>
                </a:cubicBezTo>
                <a:cubicBezTo>
                  <a:pt x="938213" y="631825"/>
                  <a:pt x="1190625" y="506412"/>
                  <a:pt x="1393825" y="417512"/>
                </a:cubicBezTo>
                <a:cubicBezTo>
                  <a:pt x="1597025" y="328612"/>
                  <a:pt x="1801812" y="230187"/>
                  <a:pt x="1984375" y="169862"/>
                </a:cubicBezTo>
                <a:cubicBezTo>
                  <a:pt x="2166938" y="109537"/>
                  <a:pt x="2327275" y="80962"/>
                  <a:pt x="2489200" y="55562"/>
                </a:cubicBezTo>
                <a:cubicBezTo>
                  <a:pt x="2651125" y="30162"/>
                  <a:pt x="2794000" y="0"/>
                  <a:pt x="2955925" y="17462"/>
                </a:cubicBezTo>
                <a:cubicBezTo>
                  <a:pt x="3117850" y="34925"/>
                  <a:pt x="3313113" y="103187"/>
                  <a:pt x="3460750" y="160337"/>
                </a:cubicBezTo>
                <a:cubicBezTo>
                  <a:pt x="3608387" y="217487"/>
                  <a:pt x="3724275" y="296862"/>
                  <a:pt x="3841750" y="360362"/>
                </a:cubicBezTo>
                <a:cubicBezTo>
                  <a:pt x="3959225" y="423862"/>
                  <a:pt x="4111625" y="512762"/>
                  <a:pt x="4165600" y="541337"/>
                </a:cubicBezTo>
                <a:cubicBezTo>
                  <a:pt x="4219575" y="569912"/>
                  <a:pt x="4240213" y="565150"/>
                  <a:pt x="4165600" y="531812"/>
                </a:cubicBezTo>
                <a:cubicBezTo>
                  <a:pt x="4090988" y="498475"/>
                  <a:pt x="3905250" y="379412"/>
                  <a:pt x="3717925" y="341312"/>
                </a:cubicBezTo>
                <a:cubicBezTo>
                  <a:pt x="3530600" y="303212"/>
                  <a:pt x="3298825" y="279399"/>
                  <a:pt x="3041650" y="303212"/>
                </a:cubicBezTo>
                <a:cubicBezTo>
                  <a:pt x="2784475" y="327025"/>
                  <a:pt x="2422525" y="423862"/>
                  <a:pt x="2174875" y="484187"/>
                </a:cubicBezTo>
                <a:cubicBezTo>
                  <a:pt x="1927225" y="544512"/>
                  <a:pt x="1765300" y="608012"/>
                  <a:pt x="1555750" y="665162"/>
                </a:cubicBezTo>
                <a:cubicBezTo>
                  <a:pt x="1346200" y="722312"/>
                  <a:pt x="1104900" y="793750"/>
                  <a:pt x="917575" y="827087"/>
                </a:cubicBezTo>
                <a:cubicBezTo>
                  <a:pt x="730250" y="860424"/>
                  <a:pt x="582612" y="877887"/>
                  <a:pt x="431800" y="865187"/>
                </a:cubicBezTo>
                <a:cubicBezTo>
                  <a:pt x="280988" y="852487"/>
                  <a:pt x="25400" y="754062"/>
                  <a:pt x="12700" y="75088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 flipV="1">
            <a:off x="6541325" y="2133600"/>
            <a:ext cx="0" cy="1905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H="1">
            <a:off x="3124200" y="3200400"/>
            <a:ext cx="29718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6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</a:t>
            </a:r>
            <a:endParaRPr lang="en-US" sz="1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62600" y="2438400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about </a:t>
            </a:r>
            <a:r>
              <a:rPr lang="en-US" sz="2400" b="1" dirty="0" err="1" smtClean="0"/>
              <a:t>flannelmouth</a:t>
            </a:r>
            <a:r>
              <a:rPr lang="en-US" sz="2400" b="1" dirty="0" smtClean="0"/>
              <a:t> suckers?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90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Center; Temperature optima data compiled by </a:t>
            </a:r>
            <a:r>
              <a:rPr lang="en-US" sz="1000" b="1" dirty="0" err="1" smtClean="0"/>
              <a:t>Lamarra</a:t>
            </a:r>
            <a:r>
              <a:rPr lang="en-US" sz="1000" b="1" dirty="0" smtClean="0"/>
              <a:t> (2007)</a:t>
            </a:r>
            <a:endParaRPr lang="en-US" sz="1000" b="1" dirty="0"/>
          </a:p>
        </p:txBody>
      </p:sp>
      <p:sp>
        <p:nvSpPr>
          <p:cNvPr id="17" name="Right Brace 16"/>
          <p:cNvSpPr/>
          <p:nvPr/>
        </p:nvSpPr>
        <p:spPr bwMode="auto">
          <a:xfrm>
            <a:off x="5172075" y="2066925"/>
            <a:ext cx="457200" cy="1524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9750" y="1900535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Optimal range for larval and juvenile </a:t>
            </a:r>
            <a:r>
              <a:rPr lang="en-US" sz="1200" b="1" dirty="0" err="1" smtClean="0"/>
              <a:t>flannelmouth</a:t>
            </a:r>
            <a:r>
              <a:rPr lang="en-US" sz="1200" b="1" dirty="0" smtClean="0"/>
              <a:t> suckers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61975" y="2066925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61975" y="2238375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E:\ALL\WMRS Documents\Documents\Documents\REVIEWED AND FOR ME TO KEEP\Pictures\Glen-canyon-Dam-Mitch-Tobin-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r="-1"/>
          <a:stretch/>
        </p:blipFill>
        <p:spPr bwMode="auto">
          <a:xfrm>
            <a:off x="0" y="-36095"/>
            <a:ext cx="9139989" cy="69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14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14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Center; Temperature optima data compiled by </a:t>
            </a:r>
            <a:r>
              <a:rPr lang="en-US" sz="1000" b="1" dirty="0" err="1" smtClean="0"/>
              <a:t>Lamarra</a:t>
            </a:r>
            <a:r>
              <a:rPr lang="en-US" sz="1000" b="1" dirty="0" smtClean="0"/>
              <a:t> (2007)</a:t>
            </a:r>
            <a:endParaRPr lang="en-US" sz="1000" b="1" dirty="0"/>
          </a:p>
        </p:txBody>
      </p:sp>
      <p:sp>
        <p:nvSpPr>
          <p:cNvPr id="17" name="Right Brace 16"/>
          <p:cNvSpPr/>
          <p:nvPr/>
        </p:nvSpPr>
        <p:spPr bwMode="auto">
          <a:xfrm>
            <a:off x="5172075" y="2066925"/>
            <a:ext cx="457200" cy="1524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9750" y="1900535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Optimal range for larval and juvenile </a:t>
            </a:r>
            <a:r>
              <a:rPr lang="en-US" sz="1200" b="1" dirty="0" err="1" smtClean="0"/>
              <a:t>flannelmouth</a:t>
            </a:r>
            <a:r>
              <a:rPr lang="en-US" sz="1200" b="1" dirty="0" smtClean="0"/>
              <a:t> suckers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61975" y="2066925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61975" y="2238375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619750" y="1219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Optimal for adult </a:t>
            </a:r>
            <a:r>
              <a:rPr lang="en-US" sz="1200" b="1" dirty="0" err="1" smtClean="0"/>
              <a:t>flannelmouth</a:t>
            </a:r>
            <a:r>
              <a:rPr lang="en-US" sz="1200" b="1" dirty="0" smtClean="0"/>
              <a:t> sucker growth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rot="10800000">
            <a:off x="5153025" y="1371600"/>
            <a:ext cx="47625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590550" y="1371600"/>
            <a:ext cx="45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562600" y="33528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+mn-lt"/>
              </a:rPr>
              <a:t>Adult </a:t>
            </a:r>
            <a:r>
              <a:rPr lang="en-US" sz="1600" b="1" dirty="0" err="1" smtClean="0">
                <a:latin typeface="+mn-lt"/>
              </a:rPr>
              <a:t>flannelmouth</a:t>
            </a:r>
            <a:r>
              <a:rPr lang="en-US" sz="1600" b="1" dirty="0" smtClean="0">
                <a:latin typeface="+mn-lt"/>
              </a:rPr>
              <a:t> suckers known to inhabit 10-30</a:t>
            </a:r>
            <a:r>
              <a:rPr lang="en-US" sz="1600" b="1" dirty="0" smtClean="0">
                <a:latin typeface="+mn-lt"/>
                <a:cs typeface="Calibri"/>
              </a:rPr>
              <a:t>°C</a:t>
            </a:r>
            <a:endParaRPr lang="en-US" sz="1600" b="1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bject 4"/>
          <p:cNvGraphicFramePr>
            <a:graphicFrameLocks noChangeAspect="1"/>
          </p:cNvGraphicFramePr>
          <p:nvPr/>
        </p:nvGraphicFramePr>
        <p:xfrm>
          <a:off x="0" y="693738"/>
          <a:ext cx="5421313" cy="560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8" name="SPW 11.0 Graph" r:id="rId3" imgW="5432400" imgH="5603400" progId="SigmaPlotGraphicObject.10">
                  <p:embed/>
                </p:oleObj>
              </mc:Choice>
              <mc:Fallback>
                <p:oleObj name="SPW 11.0 Graph" r:id="rId3" imgW="5432400" imgH="5603400" progId="SigmaPlotGraphicObject.10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93738"/>
                        <a:ext cx="5421313" cy="560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1752600" y="228600"/>
            <a:ext cx="561975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Temperature</a:t>
            </a:r>
            <a:endParaRPr lang="en-US" sz="2400" dirty="0"/>
          </a:p>
        </p:txBody>
      </p:sp>
      <p:sp>
        <p:nvSpPr>
          <p:cNvPr id="171012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3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71014" name="Rectangle 6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55320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Data courtesy of USGS Grand Canyon Monitoring and Research Center; Temperature optima data compiled by </a:t>
            </a:r>
            <a:r>
              <a:rPr lang="en-US" sz="1000" b="1" dirty="0" err="1" smtClean="0"/>
              <a:t>Lamarra</a:t>
            </a:r>
            <a:r>
              <a:rPr lang="en-US" sz="1000" b="1" dirty="0" smtClean="0"/>
              <a:t> (2007)</a:t>
            </a:r>
            <a:endParaRPr lang="en-US" sz="1000" b="1" dirty="0"/>
          </a:p>
        </p:txBody>
      </p:sp>
      <p:sp>
        <p:nvSpPr>
          <p:cNvPr id="17" name="Right Brace 16"/>
          <p:cNvSpPr/>
          <p:nvPr/>
        </p:nvSpPr>
        <p:spPr bwMode="auto">
          <a:xfrm>
            <a:off x="5172075" y="2066925"/>
            <a:ext cx="457200" cy="152400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19750" y="1900535"/>
            <a:ext cx="2686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Optimal range for larval and juvenile </a:t>
            </a:r>
            <a:r>
              <a:rPr lang="en-US" sz="1200" b="1" dirty="0" err="1" smtClean="0"/>
              <a:t>flannelmouth</a:t>
            </a:r>
            <a:r>
              <a:rPr lang="en-US" sz="1200" b="1" dirty="0" smtClean="0"/>
              <a:t> suckers</a:t>
            </a: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61975" y="2066925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561975" y="2238375"/>
            <a:ext cx="457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5619750" y="12192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Optimal for adult </a:t>
            </a:r>
            <a:r>
              <a:rPr lang="en-US" sz="1200" b="1" dirty="0" err="1" smtClean="0"/>
              <a:t>flannelmouth</a:t>
            </a:r>
            <a:r>
              <a:rPr lang="en-US" sz="1200" b="1" dirty="0" smtClean="0"/>
              <a:t> sucker growth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rot="10800000">
            <a:off x="5153025" y="1371600"/>
            <a:ext cx="47625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590550" y="1371600"/>
            <a:ext cx="4572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04803" name="Object 3"/>
          <p:cNvGraphicFramePr>
            <a:graphicFrameLocks noChangeAspect="1"/>
          </p:cNvGraphicFramePr>
          <p:nvPr/>
        </p:nvGraphicFramePr>
        <p:xfrm>
          <a:off x="5410200" y="2667000"/>
          <a:ext cx="3551692" cy="280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9" name="SPW 11.0 Graph" r:id="rId5" imgW="5376600" imgH="4232520" progId="SigmaPlotGraphicObject.10">
                  <p:embed/>
                </p:oleObj>
              </mc:Choice>
              <mc:Fallback>
                <p:oleObj name="SPW 11.0 Graph" r:id="rId5" imgW="5376600" imgH="4232520" progId="SigmaPlotGraphicObject.10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667000"/>
                        <a:ext cx="3551692" cy="280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Oval 19"/>
          <p:cNvSpPr/>
          <p:nvPr/>
        </p:nvSpPr>
        <p:spPr bwMode="auto">
          <a:xfrm>
            <a:off x="8305800" y="3200400"/>
            <a:ext cx="533400" cy="19050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685800" y="914400"/>
            <a:ext cx="9144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1981200" y="457200"/>
            <a:ext cx="49530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3200" b="1" dirty="0" smtClean="0"/>
              <a:t>Let’s switch gears…</a:t>
            </a:r>
            <a:endParaRPr lang="en-US" sz="2400" dirty="0"/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3837777" y="354013"/>
            <a:ext cx="5290457" cy="1474787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 smtClean="0"/>
              <a:t>Tidal River Blue Catfish</a:t>
            </a:r>
          </a:p>
        </p:txBody>
      </p:sp>
    </p:spTree>
    <p:extLst>
      <p:ext uri="{BB962C8B-B14F-4D97-AF65-F5344CB8AC3E}">
        <p14:creationId xmlns:p14="http://schemas.microsoft.com/office/powerpoint/2010/main" val="2676894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Chesapeake Bay Program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769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Issues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/>
              <a:t>  Pollution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Invasive species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Climate change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Watershed development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Vegetation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Fisheries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Many others…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  <a:p>
            <a:pPr lvl="1"/>
            <a:r>
              <a:rPr lang="en-US" sz="2800" b="1" dirty="0">
                <a:hlinkClick r:id="rId2"/>
              </a:rPr>
              <a:t>http://www.chesapeakebay.net</a:t>
            </a:r>
            <a:r>
              <a:rPr lang="en-US" sz="2800" b="1" dirty="0" smtClean="0">
                <a:hlinkClick r:id="rId2"/>
              </a:rPr>
              <a:t>/</a:t>
            </a:r>
            <a:endParaRPr lang="en-US" sz="2800" b="1" dirty="0" smtClean="0"/>
          </a:p>
          <a:p>
            <a:pPr lvl="1"/>
            <a:endParaRPr lang="en-US" sz="2800" b="1" dirty="0"/>
          </a:p>
          <a:p>
            <a:pPr lvl="3">
              <a:buFont typeface="Arial" pitchFamily="34" charset="0"/>
              <a:buChar char="•"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820537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Chesapeake Bay Program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1287482"/>
            <a:ext cx="769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Federal agencies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State agencies (multiple States)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Universities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Recreational interests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NGOs</a:t>
            </a:r>
          </a:p>
          <a:p>
            <a:pPr>
              <a:buFont typeface="Arial" pitchFamily="34" charset="0"/>
              <a:buChar char="•"/>
            </a:pPr>
            <a:endParaRPr lang="en-US" sz="2800" b="1" dirty="0"/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endParaRPr lang="en-US" sz="2800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8" t="12716" r="13485" b="12069"/>
          <a:stretch/>
        </p:blipFill>
        <p:spPr bwMode="auto">
          <a:xfrm>
            <a:off x="3608550" y="3057197"/>
            <a:ext cx="5193864" cy="3547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8"/>
          <p:cNvSpPr/>
          <p:nvPr/>
        </p:nvSpPr>
        <p:spPr bwMode="auto">
          <a:xfrm>
            <a:off x="3608550" y="5992246"/>
            <a:ext cx="903890" cy="641130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687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Fish Programs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769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buFont typeface="Arial" pitchFamily="34" charset="0"/>
              <a:buChar char="•"/>
            </a:pPr>
            <a:r>
              <a:rPr lang="en-US" sz="2800" b="1" dirty="0" smtClean="0"/>
              <a:t>Many sampling programs exist, too many to name.  Most not directly funded through CBP.</a:t>
            </a:r>
          </a:p>
          <a:p>
            <a:pPr marL="346075" indent="-346075">
              <a:buFont typeface="Arial" pitchFamily="34" charset="0"/>
              <a:buChar char="•"/>
            </a:pPr>
            <a:endParaRPr lang="en-US" sz="2800" b="1" dirty="0"/>
          </a:p>
          <a:p>
            <a:pPr marL="346075" indent="-346075">
              <a:buFont typeface="Arial" pitchFamily="34" charset="0"/>
              <a:buChar char="•"/>
            </a:pPr>
            <a:r>
              <a:rPr lang="en-US" sz="2800" b="1" dirty="0" smtClean="0"/>
              <a:t>VDGIF</a:t>
            </a:r>
          </a:p>
          <a:p>
            <a:pPr marL="803275" lvl="1" indent="-346075">
              <a:buFont typeface="Arial" pitchFamily="34" charset="0"/>
              <a:buChar char="•"/>
            </a:pPr>
            <a:r>
              <a:rPr lang="en-US" sz="2800" b="1" dirty="0" smtClean="0"/>
              <a:t>Long-term catfish monitoring</a:t>
            </a:r>
          </a:p>
          <a:p>
            <a:pPr marL="803275" lvl="1" indent="-346075">
              <a:buFont typeface="Arial" pitchFamily="34" charset="0"/>
              <a:buChar char="•"/>
            </a:pPr>
            <a:r>
              <a:rPr lang="en-US" sz="2800" b="1" dirty="0" smtClean="0"/>
              <a:t>Long-term fish community monitoring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7164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Blue Catfish History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8229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buFont typeface="Arial" pitchFamily="34" charset="0"/>
              <a:buChar char="•"/>
            </a:pPr>
            <a:r>
              <a:rPr lang="en-US" sz="2800" b="1" dirty="0"/>
              <a:t>F</a:t>
            </a:r>
            <a:r>
              <a:rPr lang="en-US" sz="2800" b="1" dirty="0" smtClean="0"/>
              <a:t>irst </a:t>
            </a:r>
            <a:r>
              <a:rPr lang="en-US" sz="2800" b="1" dirty="0"/>
              <a:t>introduced </a:t>
            </a:r>
            <a:r>
              <a:rPr lang="en-US" sz="2800" b="1" dirty="0" smtClean="0"/>
              <a:t>in </a:t>
            </a:r>
            <a:r>
              <a:rPr lang="en-US" sz="2800" b="1" dirty="0"/>
              <a:t>early </a:t>
            </a:r>
            <a:r>
              <a:rPr lang="en-US" sz="2800" b="1" dirty="0" smtClean="0"/>
              <a:t>1970’s </a:t>
            </a:r>
            <a:r>
              <a:rPr lang="en-US" sz="2800" b="1" dirty="0"/>
              <a:t>in the tidal James and Rappahannock rivers. </a:t>
            </a:r>
            <a:endParaRPr lang="en-US" sz="2800" b="1" dirty="0" smtClean="0"/>
          </a:p>
          <a:p>
            <a:endParaRPr lang="en-US" sz="2800" b="1" dirty="0" smtClean="0"/>
          </a:p>
          <a:p>
            <a:pPr marL="346075" indent="-346075">
              <a:buFont typeface="Arial" pitchFamily="34" charset="0"/>
              <a:buChar char="•"/>
            </a:pPr>
            <a:r>
              <a:rPr lang="en-US" sz="2800" b="1" dirty="0" smtClean="0"/>
              <a:t>In </a:t>
            </a:r>
            <a:r>
              <a:rPr lang="en-US" sz="2800" b="1" dirty="0"/>
              <a:t>1985, </a:t>
            </a:r>
            <a:r>
              <a:rPr lang="en-US" sz="2800" b="1" dirty="0" smtClean="0"/>
              <a:t>released </a:t>
            </a:r>
            <a:r>
              <a:rPr lang="en-US" sz="2800" b="1" dirty="0"/>
              <a:t>in the Mattaponi River, and eventually populated the Pamunkey River. </a:t>
            </a:r>
            <a:endParaRPr lang="en-US" sz="2800" b="1" dirty="0" smtClean="0"/>
          </a:p>
          <a:p>
            <a:pPr marL="346075" indent="-346075">
              <a:buFont typeface="Arial" pitchFamily="34" charset="0"/>
              <a:buChar char="•"/>
            </a:pPr>
            <a:endParaRPr lang="en-US" sz="2800" b="1" dirty="0"/>
          </a:p>
          <a:p>
            <a:pPr marL="346075" indent="-346075">
              <a:buFont typeface="Arial" pitchFamily="34" charset="0"/>
              <a:buChar char="•"/>
            </a:pPr>
            <a:r>
              <a:rPr lang="en-US" sz="2800" b="1" dirty="0" smtClean="0"/>
              <a:t>Currently established throughout Chesapeake Bay watershed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70983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1971" y="1151510"/>
            <a:ext cx="5089367" cy="4973527"/>
            <a:chOff x="2051971" y="1151510"/>
            <a:chExt cx="5089367" cy="4973527"/>
          </a:xfrm>
        </p:grpSpPr>
        <p:sp>
          <p:nvSpPr>
            <p:cNvPr id="5" name="Freeform 4"/>
            <p:cNvSpPr/>
            <p:nvPr/>
          </p:nvSpPr>
          <p:spPr>
            <a:xfrm>
              <a:off x="2516696" y="3474235"/>
              <a:ext cx="4110607" cy="2650802"/>
            </a:xfrm>
            <a:custGeom>
              <a:avLst/>
              <a:gdLst>
                <a:gd name="connsiteX0" fmla="*/ 0 w 4110607"/>
                <a:gd name="connsiteY0" fmla="*/ 1325401 h 2650802"/>
                <a:gd name="connsiteX1" fmla="*/ 941428 w 4110607"/>
                <a:gd name="connsiteY1" fmla="*/ 211524 h 2650802"/>
                <a:gd name="connsiteX2" fmla="*/ 2055307 w 4110607"/>
                <a:gd name="connsiteY2" fmla="*/ 2 h 2650802"/>
                <a:gd name="connsiteX3" fmla="*/ 3169186 w 4110607"/>
                <a:gd name="connsiteY3" fmla="*/ 211525 h 2650802"/>
                <a:gd name="connsiteX4" fmla="*/ 4110609 w 4110607"/>
                <a:gd name="connsiteY4" fmla="*/ 1325406 h 2650802"/>
                <a:gd name="connsiteX5" fmla="*/ 3169183 w 4110607"/>
                <a:gd name="connsiteY5" fmla="*/ 2439285 h 2650802"/>
                <a:gd name="connsiteX6" fmla="*/ 2055304 w 4110607"/>
                <a:gd name="connsiteY6" fmla="*/ 2650807 h 2650802"/>
                <a:gd name="connsiteX7" fmla="*/ 941425 w 4110607"/>
                <a:gd name="connsiteY7" fmla="*/ 2439284 h 2650802"/>
                <a:gd name="connsiteX8" fmla="*/ 1 w 4110607"/>
                <a:gd name="connsiteY8" fmla="*/ 1325404 h 2650802"/>
                <a:gd name="connsiteX9" fmla="*/ 0 w 4110607"/>
                <a:gd name="connsiteY9" fmla="*/ 1325401 h 2650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10607" h="2650802">
                  <a:moveTo>
                    <a:pt x="0" y="1325401"/>
                  </a:moveTo>
                  <a:cubicBezTo>
                    <a:pt x="1" y="875084"/>
                    <a:pt x="354564" y="455574"/>
                    <a:pt x="941428" y="211524"/>
                  </a:cubicBezTo>
                  <a:cubicBezTo>
                    <a:pt x="1273476" y="73441"/>
                    <a:pt x="1660204" y="2"/>
                    <a:pt x="2055307" y="2"/>
                  </a:cubicBezTo>
                  <a:cubicBezTo>
                    <a:pt x="2450410" y="2"/>
                    <a:pt x="2837139" y="73441"/>
                    <a:pt x="3169186" y="211525"/>
                  </a:cubicBezTo>
                  <a:cubicBezTo>
                    <a:pt x="3756050" y="455576"/>
                    <a:pt x="4110611" y="875089"/>
                    <a:pt x="4110609" y="1325406"/>
                  </a:cubicBezTo>
                  <a:cubicBezTo>
                    <a:pt x="4110609" y="1775723"/>
                    <a:pt x="3756047" y="2195234"/>
                    <a:pt x="3169183" y="2439285"/>
                  </a:cubicBezTo>
                  <a:cubicBezTo>
                    <a:pt x="2837136" y="2577369"/>
                    <a:pt x="2450407" y="2650807"/>
                    <a:pt x="2055304" y="2650807"/>
                  </a:cubicBezTo>
                  <a:cubicBezTo>
                    <a:pt x="1660201" y="2650807"/>
                    <a:pt x="1273472" y="2577368"/>
                    <a:pt x="941425" y="2439284"/>
                  </a:cubicBezTo>
                  <a:cubicBezTo>
                    <a:pt x="354561" y="2195233"/>
                    <a:pt x="0" y="1775721"/>
                    <a:pt x="1" y="1325404"/>
                  </a:cubicBezTo>
                  <a:cubicBezTo>
                    <a:pt x="1" y="1325403"/>
                    <a:pt x="0" y="1325402"/>
                    <a:pt x="0" y="1325401"/>
                  </a:cubicBezTo>
                  <a:close/>
                </a:path>
              </a:pathLst>
            </a:custGeom>
            <a:solidFill>
              <a:schemeClr val="tx1"/>
            </a:solidFill>
          </p:spPr>
          <p:style>
            <a:lnRef idx="0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19765" tIns="405981" rIns="619765" bIns="405981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u="sng" kern="1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Objective: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Maintain both!!!</a:t>
              </a:r>
              <a:endParaRPr lang="en-US" sz="28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Left Arrow 5"/>
            <p:cNvSpPr/>
            <p:nvPr/>
          </p:nvSpPr>
          <p:spPr>
            <a:xfrm rot="13616056">
              <a:off x="1088775" y="2132194"/>
              <a:ext cx="2748923" cy="822531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Left Arrow 7"/>
            <p:cNvSpPr/>
            <p:nvPr/>
          </p:nvSpPr>
          <p:spPr>
            <a:xfrm rot="18826353">
              <a:off x="5334525" y="2135792"/>
              <a:ext cx="2791096" cy="822531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6" y="449598"/>
            <a:ext cx="2729974" cy="21569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996" y="838200"/>
            <a:ext cx="27299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Trophy Blue Catfish Fishery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826" y="442636"/>
            <a:ext cx="2729974" cy="21639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6337826" y="838200"/>
            <a:ext cx="2729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CB Ecosystem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9521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371600" y="533400"/>
            <a:ext cx="6096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bg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bg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>
                <a:solidFill>
                  <a:schemeClr val="bg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1600">
                <a:solidFill>
                  <a:schemeClr val="bg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4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smtClean="0">
                <a:solidFill>
                  <a:schemeClr val="tx1"/>
                </a:solidFill>
                <a:latin typeface="Arial" charset="0"/>
              </a:rPr>
              <a:t>What we do</a:t>
            </a:r>
            <a:endParaRPr lang="en-US" altLang="en-US" sz="3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457200" y="1600201"/>
            <a:ext cx="8229600" cy="51815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altLang="en-US" b="1" dirty="0" smtClean="0"/>
              <a:t>Stun and collect fish (electrofishing)</a:t>
            </a:r>
          </a:p>
          <a:p>
            <a:pPr lvl="1" fontAlgn="auto">
              <a:spcBef>
                <a:spcPts val="0"/>
              </a:spcBef>
              <a:spcAft>
                <a:spcPts val="2400"/>
              </a:spcAft>
            </a:pPr>
            <a:r>
              <a:rPr lang="en-US" altLang="en-US" b="1" dirty="0"/>
              <a:t>F</a:t>
            </a:r>
            <a:r>
              <a:rPr lang="en-US" altLang="en-US" b="1" dirty="0" smtClean="0"/>
              <a:t>ixed site locations in all major tidal rivers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altLang="en-US" b="1" dirty="0" smtClean="0"/>
              <a:t>Process and throw back 90% of catch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altLang="en-US" b="1" dirty="0" smtClean="0"/>
              <a:t>Other 10% are taken for age samples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altLang="en-US" b="1" dirty="0" smtClean="0"/>
              <a:t>Catch rates over time, length and weight based plots</a:t>
            </a:r>
          </a:p>
          <a:p>
            <a:pPr fontAlgn="auto">
              <a:spcBef>
                <a:spcPts val="0"/>
              </a:spcBef>
              <a:spcAft>
                <a:spcPts val="2400"/>
              </a:spcAft>
            </a:pPr>
            <a:r>
              <a:rPr lang="en-US" altLang="en-US" b="1" dirty="0" smtClean="0"/>
              <a:t>Mark-recaptures 2007, 2014, 2015</a:t>
            </a:r>
          </a:p>
          <a:p>
            <a:pPr lvl="1" fontAlgn="auto"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pPr fontAlgn="auto">
              <a:spcAft>
                <a:spcPts val="0"/>
              </a:spcAft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4390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Glen Canyon Adaptive Management Program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769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Issues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Water allocation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Power generation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Recreational tours/rafting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Vegetation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Fish populations</a:t>
            </a:r>
          </a:p>
          <a:p>
            <a:pPr marL="1198563" lvl="2" indent="-284163">
              <a:buFont typeface="Arial" pitchFamily="34" charset="0"/>
              <a:buChar char="•"/>
            </a:pPr>
            <a:r>
              <a:rPr lang="en-US" sz="2400" b="1" dirty="0"/>
              <a:t>Endangered humpback chub/other natives</a:t>
            </a:r>
          </a:p>
          <a:p>
            <a:pPr marL="1198563" lvl="2" indent="-284163">
              <a:buFont typeface="Arial" pitchFamily="34" charset="0"/>
              <a:buChar char="•"/>
            </a:pPr>
            <a:r>
              <a:rPr lang="en-US" sz="2400" b="1" dirty="0" smtClean="0"/>
              <a:t>Blue Ribbon rainbow trout tail water fishery (established 50+ years ago)</a:t>
            </a:r>
          </a:p>
          <a:p>
            <a:pPr marL="741363" lvl="1" indent="-284163">
              <a:buFont typeface="Arial" pitchFamily="34" charset="0"/>
              <a:buChar char="•"/>
            </a:pPr>
            <a:r>
              <a:rPr lang="en-US" sz="2800" b="1" dirty="0" smtClean="0"/>
              <a:t>Many others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  <a:p>
            <a:pPr lvl="1"/>
            <a:r>
              <a:rPr lang="en-US" sz="2800" b="1" dirty="0" smtClean="0">
                <a:solidFill>
                  <a:srgbClr val="FF0000"/>
                </a:solidFill>
              </a:rPr>
              <a:t>*Mitigation </a:t>
            </a:r>
            <a:r>
              <a:rPr lang="en-US" sz="2800" b="1" dirty="0">
                <a:solidFill>
                  <a:srgbClr val="FF0000"/>
                </a:solidFill>
              </a:rPr>
              <a:t>for ecosystem </a:t>
            </a:r>
            <a:r>
              <a:rPr lang="en-US" sz="2800" b="1" dirty="0" smtClean="0">
                <a:solidFill>
                  <a:srgbClr val="FF0000"/>
                </a:solidFill>
              </a:rPr>
              <a:t>disturbance*</a:t>
            </a:r>
            <a:endParaRPr lang="en-US" sz="2800" b="1" dirty="0">
              <a:solidFill>
                <a:srgbClr val="FF0000"/>
              </a:solidFill>
            </a:endParaRPr>
          </a:p>
          <a:p>
            <a:pPr lvl="2">
              <a:buFont typeface="Arial" pitchFamily="34" charset="0"/>
              <a:buChar char="•"/>
            </a:pP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905876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864" y="47298"/>
            <a:ext cx="6062418" cy="676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28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ames Catfish00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381000"/>
            <a:ext cx="7620000" cy="5715000"/>
          </a:xfrm>
        </p:spPr>
      </p:pic>
    </p:spTree>
    <p:extLst>
      <p:ext uri="{BB962C8B-B14F-4D97-AF65-F5344CB8AC3E}">
        <p14:creationId xmlns:p14="http://schemas.microsoft.com/office/powerpoint/2010/main" val="22678813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46" y="304800"/>
            <a:ext cx="4978400" cy="3733800"/>
          </a:xfrm>
          <a:prstGeom prst="rect">
            <a:avLst/>
          </a:prstGeom>
        </p:spPr>
      </p:pic>
      <p:pic>
        <p:nvPicPr>
          <p:cNvPr id="11269" name="Picture 5" descr="C:\Users\tdx68993\Documents\Work\Brittle\Pictures\2014 James Catfish\IMG_052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5394325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 descr="C:\Users\tdx68993\Documents\Work\Brittle\Pictures\2014 James Catfish\IMG_05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07" y="2628160"/>
            <a:ext cx="5385785" cy="403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16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Catch Rate Data (James River)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61" y="1143000"/>
            <a:ext cx="8395139" cy="520262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6699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861" y="1143000"/>
            <a:ext cx="8395139" cy="520262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Freeform 7"/>
          <p:cNvSpPr/>
          <p:nvPr/>
        </p:nvSpPr>
        <p:spPr>
          <a:xfrm>
            <a:off x="1686910" y="3026979"/>
            <a:ext cx="2806262" cy="1734207"/>
          </a:xfrm>
          <a:custGeom>
            <a:avLst/>
            <a:gdLst>
              <a:gd name="connsiteX0" fmla="*/ 0 w 2806262"/>
              <a:gd name="connsiteY0" fmla="*/ 1734207 h 1734207"/>
              <a:gd name="connsiteX1" fmla="*/ 1450428 w 2806262"/>
              <a:gd name="connsiteY1" fmla="*/ 0 h 1734207"/>
              <a:gd name="connsiteX2" fmla="*/ 2806262 w 2806262"/>
              <a:gd name="connsiteY2" fmla="*/ 1734207 h 173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6262" h="1734207">
                <a:moveTo>
                  <a:pt x="0" y="1734207"/>
                </a:moveTo>
                <a:cubicBezTo>
                  <a:pt x="491359" y="867103"/>
                  <a:pt x="982718" y="0"/>
                  <a:pt x="1450428" y="0"/>
                </a:cubicBezTo>
                <a:cubicBezTo>
                  <a:pt x="1918138" y="0"/>
                  <a:pt x="2362200" y="867103"/>
                  <a:pt x="2806262" y="1734207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334000" y="3048000"/>
            <a:ext cx="2806262" cy="1734207"/>
          </a:xfrm>
          <a:custGeom>
            <a:avLst/>
            <a:gdLst>
              <a:gd name="connsiteX0" fmla="*/ 0 w 2806262"/>
              <a:gd name="connsiteY0" fmla="*/ 1734207 h 1734207"/>
              <a:gd name="connsiteX1" fmla="*/ 1450428 w 2806262"/>
              <a:gd name="connsiteY1" fmla="*/ 0 h 1734207"/>
              <a:gd name="connsiteX2" fmla="*/ 2806262 w 2806262"/>
              <a:gd name="connsiteY2" fmla="*/ 1734207 h 173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06262" h="1734207">
                <a:moveTo>
                  <a:pt x="0" y="1734207"/>
                </a:moveTo>
                <a:cubicBezTo>
                  <a:pt x="491359" y="867103"/>
                  <a:pt x="982718" y="0"/>
                  <a:pt x="1450428" y="0"/>
                </a:cubicBezTo>
                <a:cubicBezTo>
                  <a:pt x="1918138" y="0"/>
                  <a:pt x="2362200" y="867103"/>
                  <a:pt x="2806262" y="1734207"/>
                </a:cubicBezTo>
              </a:path>
            </a:pathLst>
          </a:custGeom>
          <a:noFill/>
          <a:ln w="762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Catch Rate Data (James River)</a:t>
            </a:r>
          </a:p>
        </p:txBody>
      </p:sp>
    </p:spTree>
    <p:extLst>
      <p:ext uri="{BB962C8B-B14F-4D97-AF65-F5344CB8AC3E}">
        <p14:creationId xmlns:p14="http://schemas.microsoft.com/office/powerpoint/2010/main" val="34069730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Powell Creek Population Estimates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37"/>
          <a:stretch/>
        </p:blipFill>
        <p:spPr bwMode="auto">
          <a:xfrm>
            <a:off x="1449389" y="1295400"/>
            <a:ext cx="6094411" cy="482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5362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sz="3200" b="1" dirty="0" smtClean="0"/>
              <a:t>Angler Citations Data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43749"/>
            <a:ext cx="7354851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362200" y="1066800"/>
            <a:ext cx="4419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Blue Catfish Citations – James River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8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Shift Towards Slower Growth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903" y="911771"/>
            <a:ext cx="7304683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84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Shift Towards Slower Growth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903" y="911771"/>
            <a:ext cx="7304683" cy="557784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981200" y="3076902"/>
            <a:ext cx="59436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30868" y="3076902"/>
            <a:ext cx="0" cy="256189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267200" y="3076902"/>
            <a:ext cx="0" cy="256189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724400" y="3076902"/>
            <a:ext cx="0" cy="256189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367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Shift Towards Slower Growth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319" y="914400"/>
            <a:ext cx="7283281" cy="557770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18943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Glen Canyon Adaptive Management Program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721108"/>
            <a:ext cx="7696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Federal agencies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State agencies (multiple States)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Tribal entities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 smtClean="0"/>
              <a:t>  Power companies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Water companies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Recreational interests</a:t>
            </a:r>
          </a:p>
          <a:p>
            <a:pPr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NGOs</a:t>
            </a:r>
          </a:p>
          <a:p>
            <a:pPr>
              <a:buFont typeface="Arial" pitchFamily="34" charset="0"/>
              <a:buChar char="•"/>
            </a:pPr>
            <a:endParaRPr lang="en-US" sz="2800" b="1" dirty="0"/>
          </a:p>
          <a:p>
            <a:pPr>
              <a:buFont typeface="Arial" pitchFamily="34" charset="0"/>
              <a:buChar char="•"/>
            </a:pPr>
            <a:endParaRPr lang="en-US" sz="2800" b="1" dirty="0" smtClean="0"/>
          </a:p>
          <a:p>
            <a:r>
              <a:rPr lang="en-US" sz="2800" b="1" dirty="0">
                <a:hlinkClick r:id="rId2"/>
              </a:rPr>
              <a:t>http://www.usbr.gov/uc/rm/amp</a:t>
            </a:r>
            <a:r>
              <a:rPr lang="en-US" sz="2800" b="1" dirty="0" smtClean="0">
                <a:hlinkClick r:id="rId2"/>
              </a:rPr>
              <a:t>/</a:t>
            </a:r>
            <a:endParaRPr lang="en-US" sz="2800" b="1" dirty="0" smtClean="0"/>
          </a:p>
          <a:p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168916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Shift Towards Slower Growth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319" y="914400"/>
            <a:ext cx="7283281" cy="5577701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1768366" y="3870434"/>
            <a:ext cx="60960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953000" y="3870434"/>
            <a:ext cx="0" cy="169216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638800" y="3870434"/>
            <a:ext cx="0" cy="169216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24600" y="3870434"/>
            <a:ext cx="0" cy="1692166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099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Changes to system productivity, food availability?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Density dependence in upstream locations forcing population to expand downstream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Fundamental invasion ecology principles apply</a:t>
            </a:r>
          </a:p>
          <a:p>
            <a:pPr lvl="1">
              <a:spcBef>
                <a:spcPts val="0"/>
              </a:spcBef>
              <a:spcAft>
                <a:spcPts val="3000"/>
              </a:spcAft>
            </a:pPr>
            <a:r>
              <a:rPr lang="en-US" altLang="en-US" sz="2000" b="1" dirty="0" err="1" smtClean="0"/>
              <a:t>Introduction</a:t>
            </a:r>
            <a:r>
              <a:rPr lang="en-US" altLang="en-US" sz="2000" b="1" dirty="0" err="1" smtClean="0">
                <a:sym typeface="Wingdings" panose="05000000000000000000" pitchFamily="2" charset="2"/>
              </a:rPr>
              <a:t>EstablishmentExpansion</a:t>
            </a:r>
            <a:endParaRPr lang="en-US" altLang="en-US" sz="2000" b="1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b="1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1222315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160867" y="1524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0" dirty="0" smtClean="0">
                <a:solidFill>
                  <a:srgbClr val="002060"/>
                </a:solidFill>
                <a:latin typeface="Calibri" panose="020F0502020204030204" pitchFamily="34" charset="0"/>
              </a:rPr>
              <a:t>Classic Post Introduction Response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64008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Freeform 5"/>
          <p:cNvSpPr/>
          <p:nvPr/>
        </p:nvSpPr>
        <p:spPr bwMode="auto">
          <a:xfrm>
            <a:off x="312906" y="1371600"/>
            <a:ext cx="7611894" cy="4476286"/>
          </a:xfrm>
          <a:custGeom>
            <a:avLst/>
            <a:gdLst>
              <a:gd name="connsiteX0" fmla="*/ 0 w 5778230"/>
              <a:gd name="connsiteY0" fmla="*/ 2286681 h 2292297"/>
              <a:gd name="connsiteX1" fmla="*/ 2996120 w 5778230"/>
              <a:gd name="connsiteY1" fmla="*/ 1936485 h 2292297"/>
              <a:gd name="connsiteX2" fmla="*/ 4922196 w 5778230"/>
              <a:gd name="connsiteY2" fmla="*/ 10409 h 2292297"/>
              <a:gd name="connsiteX3" fmla="*/ 5778230 w 5778230"/>
              <a:gd name="connsiteY3" fmla="*/ 1119362 h 2292297"/>
              <a:gd name="connsiteX4" fmla="*/ 5778230 w 5778230"/>
              <a:gd name="connsiteY4" fmla="*/ 1119362 h 2292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8230" h="2292297">
                <a:moveTo>
                  <a:pt x="0" y="2286681"/>
                </a:moveTo>
                <a:cubicBezTo>
                  <a:pt x="1087877" y="2301272"/>
                  <a:pt x="2175754" y="2315864"/>
                  <a:pt x="2996120" y="1936485"/>
                </a:cubicBezTo>
                <a:cubicBezTo>
                  <a:pt x="3816486" y="1557106"/>
                  <a:pt x="4458511" y="146596"/>
                  <a:pt x="4922196" y="10409"/>
                </a:cubicBezTo>
                <a:cubicBezTo>
                  <a:pt x="5385881" y="-125778"/>
                  <a:pt x="5778230" y="1119362"/>
                  <a:pt x="5778230" y="1119362"/>
                </a:cubicBezTo>
                <a:lnTo>
                  <a:pt x="5778230" y="1119362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04839" y="3631630"/>
            <a:ext cx="69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490" y="5406487"/>
            <a:ext cx="1011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1970’s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97944" y="3949461"/>
            <a:ext cx="10116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1990’s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43600" y="94594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2008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4839" y="28194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</a:rPr>
              <a:t>2014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07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Overall impacts not well understood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Studies currently underway to evaluate impact</a:t>
            </a:r>
            <a:endParaRPr lang="en-US" altLang="en-US" sz="2800" b="1" dirty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Removals unrealistic</a:t>
            </a:r>
            <a:endParaRPr lang="en-US" altLang="en-US" sz="2800" b="1" dirty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Commercial fishing probably not enough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/>
              <a:t>H</a:t>
            </a:r>
            <a:r>
              <a:rPr lang="en-US" altLang="en-US" sz="2800" b="1" dirty="0" smtClean="0"/>
              <a:t>ere to stay – but at what abundance level?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b="1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Blue Catfish Future</a:t>
            </a:r>
          </a:p>
        </p:txBody>
      </p:sp>
    </p:spTree>
    <p:extLst>
      <p:ext uri="{BB962C8B-B14F-4D97-AF65-F5344CB8AC3E}">
        <p14:creationId xmlns:p14="http://schemas.microsoft.com/office/powerpoint/2010/main" val="2673925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4495800" cy="54101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You’ve seen 2 major fisheries issues in the U.S.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/>
              <a:t>E</a:t>
            </a:r>
            <a:r>
              <a:rPr lang="en-US" altLang="en-US" sz="2800" b="1" dirty="0" smtClean="0"/>
              <a:t>conomically relevant nonnative introductions w/ ecological implications</a:t>
            </a:r>
            <a:endParaRPr lang="en-US" altLang="en-US" sz="2800" b="1" dirty="0"/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What are the similarities?</a:t>
            </a: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Now what?</a:t>
            </a: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38" y="914400"/>
            <a:ext cx="3495040" cy="262128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6897" r="8691" b="5172"/>
          <a:stretch/>
        </p:blipFill>
        <p:spPr bwMode="auto">
          <a:xfrm>
            <a:off x="5286704" y="3809999"/>
            <a:ext cx="3479274" cy="27345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923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610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Large over-arching programs developed to maintain important resources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Adaptive management prevalent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/>
              <a:t>Societal paradigms have shifted – now agencies would likely not have </a:t>
            </a:r>
            <a:r>
              <a:rPr lang="en-US" altLang="en-US" sz="2800" b="1" dirty="0" smtClean="0"/>
              <a:t>stocked</a:t>
            </a:r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Similarities</a:t>
            </a:r>
          </a:p>
        </p:txBody>
      </p:sp>
    </p:spTree>
    <p:extLst>
      <p:ext uri="{BB962C8B-B14F-4D97-AF65-F5344CB8AC3E}">
        <p14:creationId xmlns:p14="http://schemas.microsoft.com/office/powerpoint/2010/main" val="1370281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610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Attempts to reverse now common or…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WE WANT IT ALL!  Maintain viable sport fish populations, while not impacting native resources!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Similarities</a:t>
            </a:r>
          </a:p>
        </p:txBody>
      </p:sp>
    </p:spTree>
    <p:extLst>
      <p:ext uri="{BB962C8B-B14F-4D97-AF65-F5344CB8AC3E}">
        <p14:creationId xmlns:p14="http://schemas.microsoft.com/office/powerpoint/2010/main" val="6199981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610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Monitoring and research is </a:t>
            </a:r>
            <a:r>
              <a:rPr lang="en-US" altLang="en-US" sz="2800" b="1" dirty="0"/>
              <a:t>key to inform </a:t>
            </a:r>
            <a:r>
              <a:rPr lang="en-US" altLang="en-US" sz="2800" b="1" dirty="0" smtClean="0"/>
              <a:t>management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Work efficiently, effectively, and harmoniously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Appreciation for the issues and willingness to work together toward common goals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sz="2800" b="1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sz="2800" b="1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sz="3500" b="1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How to manage in a conflicting world?</a:t>
            </a:r>
          </a:p>
        </p:txBody>
      </p:sp>
    </p:spTree>
    <p:extLst>
      <p:ext uri="{BB962C8B-B14F-4D97-AF65-F5344CB8AC3E}">
        <p14:creationId xmlns:p14="http://schemas.microsoft.com/office/powerpoint/2010/main" val="2967121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610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Monitoring and research is </a:t>
            </a:r>
            <a:r>
              <a:rPr lang="en-US" altLang="en-US" sz="2800" b="1" dirty="0"/>
              <a:t>key to inform </a:t>
            </a:r>
            <a:r>
              <a:rPr lang="en-US" altLang="en-US" sz="2800" b="1" dirty="0" smtClean="0"/>
              <a:t>management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Work efficiently, effectively, and harmoniously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Appreciation for the issues and willingness to work together toward common goals</a:t>
            </a:r>
          </a:p>
          <a:p>
            <a:pPr marL="0" indent="0">
              <a:spcBef>
                <a:spcPts val="0"/>
              </a:spcBef>
              <a:spcAft>
                <a:spcPts val="3000"/>
              </a:spcAft>
              <a:buNone/>
            </a:pPr>
            <a:r>
              <a:rPr lang="en-US" altLang="en-US" b="1" dirty="0" smtClean="0">
                <a:solidFill>
                  <a:srgbClr val="C00000"/>
                </a:solidFill>
              </a:rPr>
              <a:t>Work well with other humans…fish are easy!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sz="2800" b="1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sz="2800" b="1" dirty="0" smtClean="0"/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sz="3500" b="1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How to manage in a conflicting world?</a:t>
            </a:r>
          </a:p>
        </p:txBody>
      </p:sp>
    </p:spTree>
    <p:extLst>
      <p:ext uri="{BB962C8B-B14F-4D97-AF65-F5344CB8AC3E}">
        <p14:creationId xmlns:p14="http://schemas.microsoft.com/office/powerpoint/2010/main" val="1452133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610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University researcher, technician, agency biologist, program manager? 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/>
              <a:t>A</a:t>
            </a:r>
            <a:r>
              <a:rPr lang="en-US" altLang="en-US" sz="2800" b="1" dirty="0" smtClean="0"/>
              <a:t>ll need to have the knowledge and experience to work with native nongame species and nonnative sportfish…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endParaRPr lang="en-US" altLang="en-US" sz="3500" b="1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Where do you fit?</a:t>
            </a:r>
          </a:p>
        </p:txBody>
      </p:sp>
    </p:spTree>
    <p:extLst>
      <p:ext uri="{BB962C8B-B14F-4D97-AF65-F5344CB8AC3E}">
        <p14:creationId xmlns:p14="http://schemas.microsoft.com/office/powerpoint/2010/main" val="357332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Fish Programs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76962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Little Colorado River monitoring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Lees Ferry trout monitoring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Mainstem fish monitoring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Mainstem aggregation monitoring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Nonnative removals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Various short-term studies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Bright Angel Creek trout monitoring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72401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457200" y="1295401"/>
            <a:ext cx="8610600" cy="5181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 smtClean="0"/>
              <a:t>University researcher, technician, agency biologist, program manager? </a:t>
            </a:r>
          </a:p>
          <a:p>
            <a:pPr>
              <a:spcBef>
                <a:spcPts val="0"/>
              </a:spcBef>
              <a:spcAft>
                <a:spcPts val="3000"/>
              </a:spcAft>
            </a:pPr>
            <a:r>
              <a:rPr lang="en-US" altLang="en-US" sz="2800" b="1" dirty="0"/>
              <a:t>A</a:t>
            </a:r>
            <a:r>
              <a:rPr lang="en-US" altLang="en-US" sz="2800" b="1" dirty="0" smtClean="0"/>
              <a:t>ll need to have the knowledge and experience to work with native nongame species and nonnative sportfish…</a:t>
            </a:r>
          </a:p>
          <a:p>
            <a:pPr marL="0" indent="0" algn="ctr">
              <a:spcBef>
                <a:spcPts val="0"/>
              </a:spcBef>
              <a:spcAft>
                <a:spcPts val="3000"/>
              </a:spcAft>
              <a:buNone/>
            </a:pPr>
            <a:r>
              <a:rPr lang="en-US" altLang="en-US" sz="5400" b="1" dirty="0">
                <a:solidFill>
                  <a:srgbClr val="C00000"/>
                </a:solidFill>
              </a:rPr>
              <a:t>a</a:t>
            </a:r>
            <a:r>
              <a:rPr lang="en-US" altLang="en-US" sz="5400" b="1" dirty="0" smtClean="0">
                <a:solidFill>
                  <a:srgbClr val="C00000"/>
                </a:solidFill>
              </a:rPr>
              <a:t>nd </a:t>
            </a:r>
            <a:r>
              <a:rPr lang="en-US" altLang="en-US" sz="5400" b="1" dirty="0">
                <a:solidFill>
                  <a:srgbClr val="C00000"/>
                </a:solidFill>
              </a:rPr>
              <a:t>v</a:t>
            </a:r>
            <a:r>
              <a:rPr lang="en-US" altLang="en-US" sz="5400" b="1" dirty="0" smtClean="0">
                <a:solidFill>
                  <a:srgbClr val="C00000"/>
                </a:solidFill>
              </a:rPr>
              <a:t>alue </a:t>
            </a:r>
            <a:r>
              <a:rPr lang="en-US" altLang="en-US" sz="5400" b="1" dirty="0">
                <a:solidFill>
                  <a:srgbClr val="C00000"/>
                </a:solidFill>
              </a:rPr>
              <a:t>b</a:t>
            </a:r>
            <a:r>
              <a:rPr lang="en-US" altLang="en-US" sz="5400" b="1" dirty="0" smtClean="0">
                <a:solidFill>
                  <a:srgbClr val="C00000"/>
                </a:solidFill>
              </a:rPr>
              <a:t>oth…</a:t>
            </a:r>
          </a:p>
          <a:p>
            <a:pPr marL="0" indent="0" algn="ctr">
              <a:spcBef>
                <a:spcPts val="0"/>
              </a:spcBef>
              <a:spcAft>
                <a:spcPts val="3000"/>
              </a:spcAft>
              <a:buNone/>
            </a:pPr>
            <a:r>
              <a:rPr lang="en-US" altLang="en-US" sz="2000" b="1" dirty="0" smtClean="0">
                <a:solidFill>
                  <a:srgbClr val="C00000"/>
                </a:solidFill>
              </a:rPr>
              <a:t>(or at least understand the importance of each)</a:t>
            </a:r>
            <a:endParaRPr lang="en-US" altLang="en-US" sz="3500" b="1" dirty="0" smtClean="0"/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altLang="en-US" b="1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3200" b="1" dirty="0" smtClean="0"/>
              <a:t>Where do you fit?</a:t>
            </a:r>
          </a:p>
        </p:txBody>
      </p:sp>
    </p:spTree>
    <p:extLst>
      <p:ext uri="{BB962C8B-B14F-4D97-AF65-F5344CB8AC3E}">
        <p14:creationId xmlns:p14="http://schemas.microsoft.com/office/powerpoint/2010/main" val="717776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2823" name="Rectangle 7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Fish Programs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09600" y="1314450"/>
            <a:ext cx="76962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/>
              <a:t> </a:t>
            </a:r>
            <a:r>
              <a:rPr lang="en-US" sz="2800" b="1" dirty="0" smtClean="0"/>
              <a:t> Little Colorado River monitoring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  Lees Ferry trout monitoring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  Mainstem fish monitoring</a:t>
            </a:r>
            <a:endParaRPr lang="en-US" sz="2800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Mainstem aggregation monitoring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Nonnative removals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Various short-term studies</a:t>
            </a:r>
            <a:endParaRPr lang="en-US" sz="2800" b="1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b="1" dirty="0" smtClean="0"/>
              <a:t>  Bright Angel Creek trout monitoring</a:t>
            </a:r>
          </a:p>
          <a:p>
            <a:pPr lvl="1">
              <a:buFont typeface="Arial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49720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19697</TotalTime>
  <Words>1474</Words>
  <Application>Microsoft Office PowerPoint</Application>
  <PresentationFormat>On-screen Show (4:3)</PresentationFormat>
  <Paragraphs>320</Paragraphs>
  <Slides>80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6" baseType="lpstr">
      <vt:lpstr>Arial</vt:lpstr>
      <vt:lpstr>Calibri</vt:lpstr>
      <vt:lpstr>Times New Roman</vt:lpstr>
      <vt:lpstr>Wingdings</vt:lpstr>
      <vt:lpstr>Default Design</vt:lpstr>
      <vt:lpstr>SPW 11.0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Tidal River Blue Catfish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Catch Rate Data (James River)</vt:lpstr>
      <vt:lpstr>Catch Rate Data (James River)</vt:lpstr>
      <vt:lpstr>Powell Creek Population Estimates</vt:lpstr>
      <vt:lpstr>Angler Citations Data</vt:lpstr>
      <vt:lpstr>Shift Towards Slower Growth</vt:lpstr>
      <vt:lpstr>Shift Towards Slower Growth</vt:lpstr>
      <vt:lpstr>Shift Towards Slower Growth</vt:lpstr>
      <vt:lpstr>Shift Towards Slower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</dc:creator>
  <cp:lastModifiedBy>reviewer</cp:lastModifiedBy>
  <cp:revision>463</cp:revision>
  <dcterms:created xsi:type="dcterms:W3CDTF">2004-10-19T18:30:07Z</dcterms:created>
  <dcterms:modified xsi:type="dcterms:W3CDTF">2019-07-01T19:56:55Z</dcterms:modified>
</cp:coreProperties>
</file>