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</p:sldMasterIdLst>
  <p:sldIdLst>
    <p:sldId id="256" r:id="rId3"/>
    <p:sldId id="273" r:id="rId4"/>
    <p:sldId id="275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66" r:id="rId15"/>
    <p:sldId id="276" r:id="rId16"/>
    <p:sldId id="267" r:id="rId17"/>
    <p:sldId id="270" r:id="rId18"/>
    <p:sldId id="274" r:id="rId19"/>
    <p:sldId id="257" r:id="rId20"/>
    <p:sldId id="281" r:id="rId21"/>
    <p:sldId id="271" r:id="rId22"/>
    <p:sldId id="277" r:id="rId23"/>
    <p:sldId id="278" r:id="rId24"/>
    <p:sldId id="279" r:id="rId25"/>
    <p:sldId id="280" r:id="rId26"/>
    <p:sldId id="290" r:id="rId27"/>
    <p:sldId id="282" r:id="rId28"/>
    <p:sldId id="30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01" r:id="rId47"/>
    <p:sldId id="30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69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9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40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4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8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8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436"/>
            <a:ext cx="9144000" cy="2387744"/>
          </a:xfrm>
        </p:spPr>
        <p:txBody>
          <a:bodyPr anchor="b"/>
          <a:lstStyle>
            <a:lvl1pPr algn="ctr">
              <a:defRPr sz="409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82"/>
            <a:ext cx="9144000" cy="1656051"/>
          </a:xfrm>
        </p:spPr>
        <p:txBody>
          <a:bodyPr/>
          <a:lstStyle>
            <a:lvl1pPr marL="0" indent="0" algn="ctr">
              <a:buNone/>
              <a:defRPr sz="1636"/>
            </a:lvl1pPr>
            <a:lvl2pPr marL="311719" indent="0" algn="ctr">
              <a:buNone/>
              <a:defRPr sz="1364"/>
            </a:lvl2pPr>
            <a:lvl3pPr marL="623438" indent="0" algn="ctr">
              <a:buNone/>
              <a:defRPr sz="1227"/>
            </a:lvl3pPr>
            <a:lvl4pPr marL="935157" indent="0" algn="ctr">
              <a:buNone/>
              <a:defRPr sz="1091"/>
            </a:lvl4pPr>
            <a:lvl5pPr marL="1246876" indent="0" algn="ctr">
              <a:buNone/>
              <a:defRPr sz="1091"/>
            </a:lvl5pPr>
            <a:lvl6pPr marL="1558595" indent="0" algn="ctr">
              <a:buNone/>
              <a:defRPr sz="1091"/>
            </a:lvl6pPr>
            <a:lvl7pPr marL="1870314" indent="0" algn="ctr">
              <a:buNone/>
              <a:defRPr sz="1091"/>
            </a:lvl7pPr>
            <a:lvl8pPr marL="2182033" indent="0" algn="ctr">
              <a:buNone/>
              <a:defRPr sz="1091"/>
            </a:lvl8pPr>
            <a:lvl9pPr marL="2493752" indent="0" algn="ctr">
              <a:buNone/>
              <a:defRPr sz="109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25236-B55A-424A-8EBC-250FB2816E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027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7997C-69ED-4511-9A38-01793EDBB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64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3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26" y="1710171"/>
            <a:ext cx="10516099" cy="2852088"/>
          </a:xfrm>
        </p:spPr>
        <p:txBody>
          <a:bodyPr anchor="b"/>
          <a:lstStyle>
            <a:lvl1pPr>
              <a:defRPr sz="409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26" y="4589318"/>
            <a:ext cx="10516099" cy="1500188"/>
          </a:xfrm>
        </p:spPr>
        <p:txBody>
          <a:bodyPr/>
          <a:lstStyle>
            <a:lvl1pPr marL="0" indent="0">
              <a:buNone/>
              <a:defRPr sz="1636"/>
            </a:lvl1pPr>
            <a:lvl2pPr marL="311719" indent="0">
              <a:buNone/>
              <a:defRPr sz="1364"/>
            </a:lvl2pPr>
            <a:lvl3pPr marL="623438" indent="0">
              <a:buNone/>
              <a:defRPr sz="1227"/>
            </a:lvl3pPr>
            <a:lvl4pPr marL="935157" indent="0">
              <a:buNone/>
              <a:defRPr sz="1091"/>
            </a:lvl4pPr>
            <a:lvl5pPr marL="1246876" indent="0">
              <a:buNone/>
              <a:defRPr sz="1091"/>
            </a:lvl5pPr>
            <a:lvl6pPr marL="1558595" indent="0">
              <a:buNone/>
              <a:defRPr sz="1091"/>
            </a:lvl6pPr>
            <a:lvl7pPr marL="1870314" indent="0">
              <a:buNone/>
              <a:defRPr sz="1091"/>
            </a:lvl7pPr>
            <a:lvl8pPr marL="2182033" indent="0">
              <a:buNone/>
              <a:defRPr sz="1091"/>
            </a:lvl8pPr>
            <a:lvl9pPr marL="2493752" indent="0">
              <a:buNone/>
              <a:defRPr sz="109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11DF6-64AE-4551-B33B-D0FCA7C19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128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099" y="1599767"/>
            <a:ext cx="5366372" cy="45265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30" y="1599767"/>
            <a:ext cx="5366373" cy="45265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63768-BF14-40DB-A747-96D27E92F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6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97" y="364765"/>
            <a:ext cx="10516097" cy="13259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197" y="1680947"/>
            <a:ext cx="5157195" cy="823696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197" y="2504642"/>
            <a:ext cx="5157195" cy="368552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198" y="1680947"/>
            <a:ext cx="5182097" cy="823696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198" y="2504642"/>
            <a:ext cx="5182097" cy="368552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84C0F-30FC-4C7C-A4B7-D707E1F90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54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369D3-84AD-4B8B-9987-9B2A99EF5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939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D0351-D84E-4A83-8480-517108E80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98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97" y="456767"/>
            <a:ext cx="3932019" cy="1600850"/>
          </a:xfrm>
        </p:spPr>
        <p:txBody>
          <a:bodyPr anchor="b"/>
          <a:lstStyle>
            <a:lvl1pPr>
              <a:defRPr sz="218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099" y="987137"/>
            <a:ext cx="6173195" cy="4873986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364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197" y="2057617"/>
            <a:ext cx="3932019" cy="3811082"/>
          </a:xfrm>
        </p:spPr>
        <p:txBody>
          <a:bodyPr/>
          <a:lstStyle>
            <a:lvl1pPr marL="0" indent="0">
              <a:buNone/>
              <a:defRPr sz="1091"/>
            </a:lvl1pPr>
            <a:lvl2pPr marL="311719" indent="0">
              <a:buNone/>
              <a:defRPr sz="955"/>
            </a:lvl2pPr>
            <a:lvl3pPr marL="623438" indent="0">
              <a:buNone/>
              <a:defRPr sz="818"/>
            </a:lvl3pPr>
            <a:lvl4pPr marL="935157" indent="0">
              <a:buNone/>
              <a:defRPr sz="682"/>
            </a:lvl4pPr>
            <a:lvl5pPr marL="1246876" indent="0">
              <a:buNone/>
              <a:defRPr sz="682"/>
            </a:lvl5pPr>
            <a:lvl6pPr marL="1558595" indent="0">
              <a:buNone/>
              <a:defRPr sz="682"/>
            </a:lvl6pPr>
            <a:lvl7pPr marL="1870314" indent="0">
              <a:buNone/>
              <a:defRPr sz="682"/>
            </a:lvl7pPr>
            <a:lvl8pPr marL="2182033" indent="0">
              <a:buNone/>
              <a:defRPr sz="682"/>
            </a:lvl8pPr>
            <a:lvl9pPr marL="2493752" indent="0">
              <a:buNone/>
              <a:defRPr sz="68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CB422-45A2-4221-AD3E-95B175DE9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890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97" y="456767"/>
            <a:ext cx="3932019" cy="1600850"/>
          </a:xfrm>
        </p:spPr>
        <p:txBody>
          <a:bodyPr anchor="b"/>
          <a:lstStyle>
            <a:lvl1pPr>
              <a:defRPr sz="218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099" y="987137"/>
            <a:ext cx="6173195" cy="4873986"/>
          </a:xfrm>
        </p:spPr>
        <p:txBody>
          <a:bodyPr/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197" y="2057617"/>
            <a:ext cx="3932019" cy="3811082"/>
          </a:xfrm>
        </p:spPr>
        <p:txBody>
          <a:bodyPr/>
          <a:lstStyle>
            <a:lvl1pPr marL="0" indent="0">
              <a:buNone/>
              <a:defRPr sz="1091"/>
            </a:lvl1pPr>
            <a:lvl2pPr marL="311719" indent="0">
              <a:buNone/>
              <a:defRPr sz="955"/>
            </a:lvl2pPr>
            <a:lvl3pPr marL="623438" indent="0">
              <a:buNone/>
              <a:defRPr sz="818"/>
            </a:lvl3pPr>
            <a:lvl4pPr marL="935157" indent="0">
              <a:buNone/>
              <a:defRPr sz="682"/>
            </a:lvl4pPr>
            <a:lvl5pPr marL="1246876" indent="0">
              <a:buNone/>
              <a:defRPr sz="682"/>
            </a:lvl5pPr>
            <a:lvl6pPr marL="1558595" indent="0">
              <a:buNone/>
              <a:defRPr sz="682"/>
            </a:lvl6pPr>
            <a:lvl7pPr marL="1870314" indent="0">
              <a:buNone/>
              <a:defRPr sz="682"/>
            </a:lvl7pPr>
            <a:lvl8pPr marL="2182033" indent="0">
              <a:buNone/>
              <a:defRPr sz="682"/>
            </a:lvl8pPr>
            <a:lvl9pPr marL="2493752" indent="0">
              <a:buNone/>
              <a:defRPr sz="68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F5BB1-B9F1-4A92-B8B8-1B7D8399F5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630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8A1AF-B418-4828-8103-F30736A37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624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196" y="274926"/>
            <a:ext cx="2741707" cy="58513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00" y="274926"/>
            <a:ext cx="7991038" cy="585138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715FE-8AC4-428F-B918-F1ECA017C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2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6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0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8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A7C107-C969-4A4E-9AD0-8289E39D780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B2A044-0848-434B-AF50-64E6502FD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6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100" y="274926"/>
            <a:ext cx="109718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4" tIns="50942" rIns="101884" bIns="509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100" y="1599767"/>
            <a:ext cx="10971804" cy="452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4" tIns="50942" rIns="101884" bIns="509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100" y="6245369"/>
            <a:ext cx="284380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4" tIns="50942" rIns="101884" bIns="50942" numCol="1" anchor="t" anchorCtr="0" compatLnSpc="1">
            <a:prstTxWarp prst="textNoShape">
              <a:avLst/>
            </a:prstTxWarp>
          </a:bodyPr>
          <a:lstStyle>
            <a:lvl1pPr defTabSz="694874">
              <a:defRPr sz="1091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100" y="6245369"/>
            <a:ext cx="385980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4" tIns="50942" rIns="101884" bIns="50942" numCol="1" anchor="t" anchorCtr="0" compatLnSpc="1">
            <a:prstTxWarp prst="textNoShape">
              <a:avLst/>
            </a:prstTxWarp>
          </a:bodyPr>
          <a:lstStyle>
            <a:lvl1pPr algn="ctr" defTabSz="694874">
              <a:defRPr sz="1091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100" y="6245369"/>
            <a:ext cx="284380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4" tIns="50942" rIns="101884" bIns="50942" numCol="1" anchor="t" anchorCtr="0" compatLnSpc="1">
            <a:prstTxWarp prst="textNoShape">
              <a:avLst/>
            </a:prstTxWarp>
          </a:bodyPr>
          <a:lstStyle>
            <a:lvl1pPr algn="r" defTabSz="694874">
              <a:defRPr sz="1091"/>
            </a:lvl1pPr>
          </a:lstStyle>
          <a:p>
            <a:fld id="{91CC2298-D73C-48A4-A0AC-BB5E25DB2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26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94874" rtl="0" fontAlgn="base">
        <a:spcBef>
          <a:spcPct val="0"/>
        </a:spcBef>
        <a:spcAft>
          <a:spcPct val="0"/>
        </a:spcAft>
        <a:defRPr sz="334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2pPr>
      <a:lvl3pPr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3pPr>
      <a:lvl4pPr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4pPr>
      <a:lvl5pPr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5pPr>
      <a:lvl6pPr marL="311719"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6pPr>
      <a:lvl7pPr marL="623438"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7pPr>
      <a:lvl8pPr marL="935157"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8pPr>
      <a:lvl9pPr marL="1246876" algn="ctr" defTabSz="694874" rtl="0" fontAlgn="base">
        <a:spcBef>
          <a:spcPct val="0"/>
        </a:spcBef>
        <a:spcAft>
          <a:spcPct val="0"/>
        </a:spcAft>
        <a:defRPr sz="334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9766" indent="-259766" algn="l" defTabSz="694874" rtl="0" fontAlgn="base">
        <a:spcBef>
          <a:spcPct val="20000"/>
        </a:spcBef>
        <a:spcAft>
          <a:spcPct val="0"/>
        </a:spcAft>
        <a:buChar char="•"/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563909" indent="-216472" algn="l" defTabSz="694874" rtl="0" fontAlgn="base">
        <a:spcBef>
          <a:spcPct val="20000"/>
        </a:spcBef>
        <a:spcAft>
          <a:spcPct val="0"/>
        </a:spcAft>
        <a:buChar char="–"/>
        <a:defRPr sz="2114" kern="1200">
          <a:solidFill>
            <a:schemeClr val="tx1"/>
          </a:solidFill>
          <a:latin typeface="+mn-lt"/>
          <a:ea typeface="+mn-ea"/>
          <a:cs typeface="+mn-cs"/>
        </a:defRPr>
      </a:lvl2pPr>
      <a:lvl3pPr marL="868051" indent="-173177" algn="l" defTabSz="694874" rtl="0" fontAlgn="base">
        <a:spcBef>
          <a:spcPct val="20000"/>
        </a:spcBef>
        <a:spcAft>
          <a:spcPct val="0"/>
        </a:spcAft>
        <a:buChar char="•"/>
        <a:defRPr sz="1841" kern="1200">
          <a:solidFill>
            <a:schemeClr val="tx1"/>
          </a:solidFill>
          <a:latin typeface="+mn-lt"/>
          <a:ea typeface="+mn-ea"/>
          <a:cs typeface="+mn-cs"/>
        </a:defRPr>
      </a:lvl3pPr>
      <a:lvl4pPr marL="1215488" indent="-173177" algn="l" defTabSz="694874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2924" indent="-174260" algn="l" defTabSz="694874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indent="-155859" algn="l" defTabSz="62343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62343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62343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62343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http://www.dgif.state.va.us/global/elements/vdgif_shield.gi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http://www.mrc.state.va.us/mrc_logo_sm.jpg" TargetMode="External"/><Relationship Id="rId5" Type="http://schemas.openxmlformats.org/officeDocument/2006/relationships/image" Target="../media/image3.jpeg"/><Relationship Id="rId10" Type="http://schemas.openxmlformats.org/officeDocument/2006/relationships/image" Target="http://rds.yahoo.com/S=96062883/K=virginia+institute+of+marine+science+logo/v=2/SID=e/l=IVS/SIG=12a72citu/EXP=1114018020/*-http%3A/carstad.gsfc.nasa.gov/Topics/CBRSC/vimslogo.jpg" TargetMode="External"/><Relationship Id="rId4" Type="http://schemas.openxmlformats.org/officeDocument/2006/relationships/hyperlink" Target="http://www.mrc.state.va.us/index.htm" TargetMode="Externa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782" y="741217"/>
            <a:ext cx="11951854" cy="4468091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</a:rPr>
              <a:t>Albert Spells</a:t>
            </a:r>
            <a:br>
              <a:rPr lang="en-US" sz="8800" b="1" dirty="0" smtClean="0">
                <a:solidFill>
                  <a:srgbClr val="FFFF00"/>
                </a:solidFill>
              </a:rPr>
            </a:br>
            <a:r>
              <a:rPr lang="en-US" sz="4900" b="1" dirty="0" smtClean="0">
                <a:solidFill>
                  <a:srgbClr val="FFFF00"/>
                </a:solidFill>
              </a:rPr>
              <a:t>U.S. Fish and Wildlife Service</a:t>
            </a:r>
            <a:br>
              <a:rPr lang="en-US" sz="4900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Virginia Fish and Wildlife Conservation Office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Charles City, Virginia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push dir="u"/>
      </p:transition>
    </mc:Choice>
    <mc:Fallback xmlns=""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3" y="-1"/>
            <a:ext cx="9239794" cy="72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76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1"/>
            <a:ext cx="12331337" cy="74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9" y="0"/>
            <a:ext cx="980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-267855"/>
            <a:ext cx="12081164" cy="82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06868"/>
              </p:ext>
            </p:extLst>
          </p:nvPr>
        </p:nvGraphicFramePr>
        <p:xfrm>
          <a:off x="-121920" y="98425"/>
          <a:ext cx="12610011" cy="684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18653760" imgH="12069939" progId="Acrobat.Document.DC">
                  <p:embed/>
                </p:oleObj>
              </mc:Choice>
              <mc:Fallback>
                <p:oleObj name="Acrobat Document" r:id="rId3" imgW="18653760" imgH="120699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1920" y="98425"/>
                        <a:ext cx="12610011" cy="6842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911813"/>
              </p:ext>
            </p:extLst>
          </p:nvPr>
        </p:nvGraphicFramePr>
        <p:xfrm>
          <a:off x="2203269" y="0"/>
          <a:ext cx="5416731" cy="665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3" imgW="6108641" imgH="8200942" progId="Word.Document.8">
                  <p:embed/>
                </p:oleObj>
              </mc:Choice>
              <mc:Fallback>
                <p:oleObj name="Document" r:id="rId3" imgW="6108641" imgH="8200942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3269" y="0"/>
                        <a:ext cx="5416731" cy="6653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6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141107"/>
              </p:ext>
            </p:extLst>
          </p:nvPr>
        </p:nvGraphicFramePr>
        <p:xfrm>
          <a:off x="1645920" y="156755"/>
          <a:ext cx="7350034" cy="670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Document" r:id="rId3" imgW="6888230" imgH="8881535" progId="Word.Document.8">
                  <p:embed/>
                </p:oleObj>
              </mc:Choice>
              <mc:Fallback>
                <p:oleObj name="Document" r:id="rId3" imgW="6888230" imgH="88815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5920" y="156755"/>
                        <a:ext cx="7350034" cy="670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94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601798"/>
              </p:ext>
            </p:extLst>
          </p:nvPr>
        </p:nvGraphicFramePr>
        <p:xfrm>
          <a:off x="2571660" y="220344"/>
          <a:ext cx="6877141" cy="675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4663440" imgH="6034757" progId="Acrobat.Document.DC">
                  <p:embed/>
                </p:oleObj>
              </mc:Choice>
              <mc:Fallback>
                <p:oleObj name="Acrobat Document" r:id="rId3" imgW="4663440" imgH="60347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1660" y="220344"/>
                        <a:ext cx="6877141" cy="675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78377"/>
            <a:ext cx="12322629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6318" y="228384"/>
            <a:ext cx="5299364" cy="952500"/>
          </a:xfrm>
        </p:spPr>
        <p:txBody>
          <a:bodyPr anchor="ctr"/>
          <a:lstStyle/>
          <a:p>
            <a:r>
              <a:rPr lang="en-US" altLang="en-US" sz="2932"/>
              <a:t>Sturgeon Reward Program</a:t>
            </a:r>
            <a:r>
              <a:rPr lang="en-US" altLang="en-US" sz="3341"/>
              <a:t> </a:t>
            </a:r>
            <a:br>
              <a:rPr lang="en-US" altLang="en-US" sz="3341"/>
            </a:br>
            <a:r>
              <a:rPr lang="en-US" altLang="en-US" sz="1773"/>
              <a:t>In James River Upstream of James River Bridge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46318" y="2514384"/>
            <a:ext cx="5299364" cy="312484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$50 for Live Sturgeon in Good Condition 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($10 for fresh dead fish)</a:t>
            </a:r>
          </a:p>
          <a:p>
            <a:pPr>
              <a:lnSpc>
                <a:spcPct val="80000"/>
              </a:lnSpc>
            </a:pPr>
            <a:endParaRPr lang="en-US" altLang="en-US" sz="682">
              <a:latin typeface="CG Times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Start Date: May 2, 2005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Stop Date: June 30, 2005</a:t>
            </a:r>
          </a:p>
          <a:p>
            <a:pPr>
              <a:lnSpc>
                <a:spcPct val="80000"/>
              </a:lnSpc>
            </a:pPr>
            <a:endParaRPr lang="en-US" altLang="en-US" sz="682">
              <a:latin typeface="CG Times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Participants Must Have in Their Possession a 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VMRC Scientific Collector’s Permit</a:t>
            </a:r>
          </a:p>
          <a:p>
            <a:pPr>
              <a:lnSpc>
                <a:spcPct val="80000"/>
              </a:lnSpc>
            </a:pPr>
            <a:endParaRPr lang="en-US" altLang="en-US" sz="682">
              <a:latin typeface="CG Times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To Obtain Permit Call (804) 829-5627</a:t>
            </a:r>
          </a:p>
          <a:p>
            <a:pPr>
              <a:lnSpc>
                <a:spcPct val="80000"/>
              </a:lnSpc>
            </a:pPr>
            <a:endParaRPr lang="en-US" altLang="en-US" sz="682">
              <a:latin typeface="CG Times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To Report Sturgeon Capture Call These #s: 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Pager:1-888-232-0270 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Cell Phone: (804) 677-7268</a:t>
            </a:r>
          </a:p>
          <a:p>
            <a:pPr>
              <a:lnSpc>
                <a:spcPct val="80000"/>
              </a:lnSpc>
            </a:pPr>
            <a:endParaRPr lang="en-US" altLang="en-US" sz="682">
              <a:latin typeface="CG Times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Calls Must Be Received Between 7:00 a.m. and 12:00 noon, </a:t>
            </a:r>
          </a:p>
          <a:p>
            <a:pPr>
              <a:lnSpc>
                <a:spcPct val="80000"/>
              </a:lnSpc>
            </a:pPr>
            <a:r>
              <a:rPr lang="en-US" altLang="en-US" sz="1568">
                <a:latin typeface="CG Times" pitchFamily="18" charset="0"/>
              </a:rPr>
              <a:t>Monday through Friday only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18" y="1067233"/>
            <a:ext cx="5299364" cy="12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446319" y="1789588"/>
            <a:ext cx="184731" cy="3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623438" fontAlgn="base">
              <a:spcBef>
                <a:spcPct val="0"/>
              </a:spcBef>
              <a:spcAft>
                <a:spcPct val="0"/>
              </a:spcAft>
            </a:pPr>
            <a:endParaRPr lang="en-US" sz="136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30" y="6020233"/>
            <a:ext cx="570418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5971187" y="2560395"/>
            <a:ext cx="249629" cy="1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26" tIns="22513" rIns="45026" bIns="22513" anchor="ctr">
            <a:spAutoFit/>
          </a:bodyPr>
          <a:lstStyle>
            <a:lvl1pPr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02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04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906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208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780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352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924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96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02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14">
                <a:solidFill>
                  <a:srgbClr val="000000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sz="682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886">
              <a:solidFill>
                <a:srgbClr val="000000"/>
              </a:solidFill>
            </a:endParaRPr>
          </a:p>
        </p:txBody>
      </p:sp>
      <p:pic>
        <p:nvPicPr>
          <p:cNvPr id="2055" name="Picture 7" descr="http://www.mrc.state.va.us/mrc_logo_sm.jpg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76" y="6020233"/>
            <a:ext cx="607219" cy="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5930309" y="3341879"/>
            <a:ext cx="331383" cy="1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26" tIns="22513" rIns="45026" bIns="22513" anchor="ctr">
            <a:spAutoFit/>
          </a:bodyPr>
          <a:lstStyle>
            <a:lvl1pPr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02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04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906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208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780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352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924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96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02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82">
                <a:solidFill>
                  <a:srgbClr val="000000"/>
                </a:solidFill>
                <a:cs typeface="Times New Roman" panose="02020603050405020304" pitchFamily="18" charset="0"/>
              </a:rPr>
              <a:t>          </a:t>
            </a:r>
            <a:endParaRPr lang="en-US" altLang="en-US" sz="886">
              <a:solidFill>
                <a:srgbClr val="000000"/>
              </a:solidFill>
            </a:endParaRPr>
          </a:p>
        </p:txBody>
      </p:sp>
      <p:pic>
        <p:nvPicPr>
          <p:cNvPr id="2054" name="Picture 6" descr="http://www.dgif.state.va.us/global/elements/vdgif_shield.gif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11" y="6020233"/>
            <a:ext cx="574748" cy="63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5942333" y="4132020"/>
            <a:ext cx="307337" cy="1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26" tIns="22513" rIns="45026" bIns="22513" anchor="ctr">
            <a:spAutoFit/>
          </a:bodyPr>
          <a:lstStyle>
            <a:lvl1pPr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02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04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906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20800" defTabSz="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780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352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924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9600" defTabSz="66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02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82">
                <a:solidFill>
                  <a:srgbClr val="000000"/>
                </a:solidFill>
                <a:cs typeface="Times New Roman" panose="02020603050405020304" pitchFamily="18" charset="0"/>
              </a:rPr>
              <a:t>         </a:t>
            </a:r>
            <a:endParaRPr lang="en-US" altLang="en-US" sz="886">
              <a:solidFill>
                <a:srgbClr val="000000"/>
              </a:solidFill>
            </a:endParaRPr>
          </a:p>
        </p:txBody>
      </p:sp>
      <p:pic>
        <p:nvPicPr>
          <p:cNvPr id="2053" name="Picture 5" descr="http://rds.yahoo.com/S=96062883/K=virginia+institute+of+marine+science+logo/v=2/SID=e/l=IVS/SIG=12a72citu/EXP=1114018020/*-http%3A/carstad.gsfc.nasa.gov/Topics/CBRSC/vimslogo.jpg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48" y="6020233"/>
            <a:ext cx="574748" cy="6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31" y="-531223"/>
            <a:ext cx="12488091" cy="81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2480"/>
            <a:ext cx="12461966" cy="76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74171"/>
            <a:ext cx="12461965" cy="71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557349"/>
            <a:ext cx="12322629" cy="81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522513"/>
            <a:ext cx="12392298" cy="79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57646"/>
            <a:ext cx="12331337" cy="84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-914399"/>
            <a:ext cx="10363200" cy="86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" y="-1689463"/>
            <a:ext cx="12270377" cy="93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-1445623"/>
            <a:ext cx="12305211" cy="91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787981"/>
              </p:ext>
            </p:extLst>
          </p:nvPr>
        </p:nvGraphicFramePr>
        <p:xfrm>
          <a:off x="1114696" y="0"/>
          <a:ext cx="8238309" cy="7097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3" imgW="7024955" imgH="8718855" progId="Word.Document.12">
                  <p:embed/>
                </p:oleObj>
              </mc:Choice>
              <mc:Fallback>
                <p:oleObj name="Document" r:id="rId3" imgW="7024955" imgH="87188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4696" y="0"/>
                        <a:ext cx="8238309" cy="7097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45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06"/>
            <a:ext cx="12192000" cy="7881257"/>
          </a:xfrm>
        </p:spPr>
      </p:pic>
    </p:spTree>
    <p:extLst>
      <p:ext uri="{BB962C8B-B14F-4D97-AF65-F5344CB8AC3E}">
        <p14:creationId xmlns:p14="http://schemas.microsoft.com/office/powerpoint/2010/main" val="475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496389"/>
            <a:ext cx="12313920" cy="80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-357051"/>
            <a:ext cx="10659292" cy="80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-461553"/>
            <a:ext cx="11260183" cy="81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7" y="-1254033"/>
            <a:ext cx="12392297" cy="89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1851"/>
            <a:ext cx="12192000" cy="83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-1602377"/>
            <a:ext cx="12418423" cy="92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8" y="-757645"/>
            <a:ext cx="12453257" cy="82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989364"/>
              </p:ext>
            </p:extLst>
          </p:nvPr>
        </p:nvGraphicFramePr>
        <p:xfrm>
          <a:off x="2264229" y="220344"/>
          <a:ext cx="6200502" cy="6851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" r:id="rId3" imgW="6872357" imgH="8704818" progId="Word.Document.12">
                  <p:embed/>
                </p:oleObj>
              </mc:Choice>
              <mc:Fallback>
                <p:oleObj name="Document" r:id="rId3" imgW="6872357" imgH="87048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4229" y="220344"/>
                        <a:ext cx="6200502" cy="6851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1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-60960"/>
            <a:ext cx="12592594" cy="73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557206"/>
              </p:ext>
            </p:extLst>
          </p:nvPr>
        </p:nvGraphicFramePr>
        <p:xfrm>
          <a:off x="1471749" y="98425"/>
          <a:ext cx="6836228" cy="711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Document" r:id="rId3" imgW="6896527" imgH="8947038" progId="Word.Document.12">
                  <p:embed/>
                </p:oleObj>
              </mc:Choice>
              <mc:Fallback>
                <p:oleObj name="Document" r:id="rId3" imgW="6896527" imgH="89470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1749" y="98425"/>
                        <a:ext cx="6836228" cy="7112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3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-1"/>
            <a:ext cx="12275127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313509"/>
            <a:ext cx="12418423" cy="762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503" y="0"/>
            <a:ext cx="1219200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</a:rPr>
              <a:t>Appomattox River dam will be removed to help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</a:rPr>
              <a:t>fish, boating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BY JOEY UKROP Richmond Times-Dispatch | Posted: Saturday, July 12, 2014 12:00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am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On Tuesday, the fish migration in the Appomattox River will start moving in the right direction.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Constructed more than 150 years ago,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Harvell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Dam in Petersburg is slated for demolition.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The dam, which was used for hydropower during its earliest years, has fallen into disrepair. Rather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than trying to update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Harvell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state and national groups have come together in support of the dam’s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removal.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These groups include the Virginia Department of Game and Inland Fisheries, the U.S. Fish and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Wildlife Service, the National Oceanic and Atmospheric Administration, American Rivers, the</a:t>
            </a: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Harvell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Dam Corporation and the city of Petersburg.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Alan Weaver, the game department spokesman, said the project will help restore breeding areas for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migratory fish. This change will open 127 miles of upstream habitat for species such as the American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and Hickory shad, American eel and river herring.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After the dam had sat idle for close to six years, the Virginia Hydrogenation and Historical Society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sold it to current owner William Patton.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“When you approach a dam owner, it takes some convincing,” Weaver said. “We ended up having good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cooperation with the owner and the city of Petersburg.”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Patton said when he purchased the dam for $70,000 four years ago, his initial plan was to preserve it.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As one of more than 84,000 outdated dams across the country,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Harvell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needed to be demolished,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the state ruled. But Patton remained optimistic and saw the surrounding area as a potential historic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site.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Through the aid of the Wildlife Service’s National Fish Passage Program and NOAA’s Open Rivers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Initiative, the Appomattox will be able to flow naturally once again.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Serena McClain, the American Rivers director of </a:t>
            </a:r>
            <a:r>
              <a:rPr lang="en-US" dirty="0">
                <a:latin typeface="Times New Roman" panose="02020603050405020304" pitchFamily="18" charset="0"/>
              </a:rPr>
              <a:t>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1827" y="-404948"/>
            <a:ext cx="8490859" cy="76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6847" y="-836022"/>
            <a:ext cx="8299269" cy="87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-661851"/>
            <a:ext cx="9622973" cy="83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1689463"/>
            <a:ext cx="12409715" cy="91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push dir="u"/>
      </p:transition>
    </mc:Choice>
    <mc:Fallback xmlns="">
      <p:transition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782"/>
            <a:ext cx="12192000" cy="77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0" y="0"/>
            <a:ext cx="5521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-73891"/>
            <a:ext cx="10353242" cy="78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</TotalTime>
  <Words>431</Words>
  <Application>Microsoft Office PowerPoint</Application>
  <PresentationFormat>Widescreen</PresentationFormat>
  <Paragraphs>48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Century Gothic</vt:lpstr>
      <vt:lpstr>CG Times</vt:lpstr>
      <vt:lpstr>Times New Roman</vt:lpstr>
      <vt:lpstr>Verdana</vt:lpstr>
      <vt:lpstr>Wingdings 3</vt:lpstr>
      <vt:lpstr>Slice</vt:lpstr>
      <vt:lpstr>Default Design</vt:lpstr>
      <vt:lpstr>Acrobat Document</vt:lpstr>
      <vt:lpstr>Document</vt:lpstr>
      <vt:lpstr>Albert Spells U.S. Fish and Wildlife Service Virginia Fish and Wildlife Conservation Office Charles City, Virginia</vt:lpstr>
      <vt:lpstr>Sturgeon Reward Program  In James River Upstream of James River Bridge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Albert Spells U.S.Fish and Wildlife Service Virginia Fish and Wildlife Conservation Office Charles City, Virginia</dc:title>
  <dc:creator>Spells, Albert</dc:creator>
  <cp:lastModifiedBy>Spells, Albert</cp:lastModifiedBy>
  <cp:revision>16</cp:revision>
  <dcterms:created xsi:type="dcterms:W3CDTF">2018-06-28T01:37:28Z</dcterms:created>
  <dcterms:modified xsi:type="dcterms:W3CDTF">2019-07-01T01:44:08Z</dcterms:modified>
</cp:coreProperties>
</file>