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70" r:id="rId4"/>
    <p:sldId id="260" r:id="rId5"/>
    <p:sldId id="271" r:id="rId6"/>
    <p:sldId id="266" r:id="rId7"/>
    <p:sldId id="269" r:id="rId8"/>
    <p:sldId id="272" r:id="rId9"/>
    <p:sldId id="27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50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01078-1511-4E7C-BD79-F5BA3CF87FED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915D3-9321-42C7-A312-23872965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915D3-9321-42C7-A312-23872965F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62B5-09E7-4A70-838F-2DE488A30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198F1-F23D-46EC-AB68-C87A2BF90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64940-B6E7-4C82-9E69-F3888ED1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1E547-A70A-4999-B4A1-AC377577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5D85B-36DA-492B-A68B-254C4289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4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ECC4-440A-4EE7-BC52-EE816C1A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25E81-E74B-4EA9-804F-3A8F82804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59FB8-D6C2-480A-A7F0-9693959C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D9834-9E7C-4D75-805E-058305B8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FF5C5-96B6-4108-998D-CBF2C947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5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EE1D1-CA8B-45E8-9C79-DE2B5679E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5CA00-F707-4ED4-887A-CDF828447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CABD-D135-4E69-9EAB-CAF7174F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54FE0-5964-427E-9AF8-C83985A0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E6F62-1D32-4FAB-B82D-FDD812A2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8A1F-01C2-405D-99E3-15A37E64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CE08-FDC8-4F28-ACD6-5795EB758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DB4BD-6D85-43E9-8CFC-391CC03F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58512-9488-4162-A16A-3EE4AE44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6391A-C563-4416-86DB-91A62BAE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3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2F399-D1ED-4F07-8764-8221C3CD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08CB6-D94E-4E19-9FB3-A2AD09E1E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AC618-EE9F-4B4B-8DF8-1ABF6B18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CB7B2-DCCA-42D6-A784-962B07B7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A3082-7A58-4E15-88DE-86799DB7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2D294-7961-4735-84E2-BF8CA225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AE1B-B6E1-433F-9B45-B02963BEF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B2203-C71E-4E56-8200-CBBEBA146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34EF8-D93E-47E0-A14D-94227B52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CCBE9-75B7-491A-ABC4-B989342B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658EE-1C6D-4A2D-B0D1-B552DC7E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5D9B-D547-42BD-99C6-A1151824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5E008-F74D-4CF9-AED6-E38289D9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6F473-BC24-49FB-AB16-CF817C2A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07A69-CBA7-450E-89D2-3881218D5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45D4E-7FFC-4F73-8B5C-BC166C8F0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431A79-B71B-4278-A07A-8E672555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67DCC-5A1F-4EC5-B32D-9DEE11BD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F75BD-21CB-456E-97D1-B1D6DDEF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1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1518-368A-4CE5-820A-96F1C8C2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A7530-9701-4070-A4BA-C2D5948D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4CB6C-8432-4AC2-87E4-9A89B228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E818F-A806-4150-81B0-778351C1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6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8055E-FB8F-493D-A64B-41BF1168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217BA-11F3-418F-9733-281A43D0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86D9B-1A45-4375-8C4F-203BE879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C45F0-B6FF-47EA-8689-F2F5B04A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97A4-CC4F-4ECB-A4DC-A586DB821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C538C-1470-47ED-BB60-15ED3FB09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94A8F-6DE1-4D5F-9324-C9AC35C3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61F45-06D9-4240-95BC-79E559BC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575D-03F5-4972-B944-64AD2B2F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8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11C2-901B-493D-B5D2-74A630DF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1B034-11C7-425E-9BC5-05DD3B372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3FA43-AE00-4946-83AC-56EE51548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AFF45-E9C5-450C-BEBF-0444505D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D11AA-0ABD-4573-8369-41DF511F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66EAA-DD64-48CE-96D8-E4CF0347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15B32-583F-42FF-B6EE-B33D3F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5D7A4-F161-40DB-AAEB-069EB8768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7A01-6E8F-484B-A569-793D49060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CC758-6182-4732-BE8E-A3BAE439D65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0B3F1-2DD9-4FFA-9C36-CF2739B4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8275D-847B-4F2C-B3DA-3AB6118BE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6C168-AB27-4BE5-8784-C0F9A136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6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84A50FD6-7E75-4F18-BFA5-5A8CCEDBA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" r="-1" b="-1"/>
          <a:stretch/>
        </p:blipFill>
        <p:spPr>
          <a:xfrm>
            <a:off x="-1" y="10"/>
            <a:ext cx="12192001" cy="46669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1EDC0-2BA6-4717-85E2-230C4A3C09F2}"/>
              </a:ext>
            </a:extLst>
          </p:cNvPr>
          <p:cNvSpPr txBox="1"/>
          <p:nvPr/>
        </p:nvSpPr>
        <p:spPr>
          <a:xfrm>
            <a:off x="0" y="4100339"/>
            <a:ext cx="12192000" cy="2839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D124F-889C-49AE-9F67-F27FF5955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dirty="0">
                <a:solidFill>
                  <a:srgbClr val="000000"/>
                </a:solidFill>
              </a:rPr>
              <a:t>Paradise Creek Nature Park</a:t>
            </a:r>
            <a:br>
              <a:rPr lang="en-US" sz="3400" dirty="0">
                <a:solidFill>
                  <a:srgbClr val="000000"/>
                </a:solidFill>
              </a:rPr>
            </a:b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83C15-C0A7-4684-8548-947E82EAE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James McCann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Parks, Recreation, &amp; Tourism Studies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Conservation Leadership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Old Dominion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09F08-1F67-48BD-A762-DEE876E7790B}"/>
              </a:ext>
            </a:extLst>
          </p:cNvPr>
          <p:cNvSpPr txBox="1"/>
          <p:nvPr/>
        </p:nvSpPr>
        <p:spPr>
          <a:xfrm>
            <a:off x="10161508" y="4100339"/>
            <a:ext cx="2030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Elizabeth River Project</a:t>
            </a:r>
          </a:p>
        </p:txBody>
      </p:sp>
    </p:spTree>
    <p:extLst>
      <p:ext uri="{BB962C8B-B14F-4D97-AF65-F5344CB8AC3E}">
        <p14:creationId xmlns:p14="http://schemas.microsoft.com/office/powerpoint/2010/main" val="365638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279EDA48-B093-4BBD-A66C-6AFC12723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3BDA3-F704-4BBB-8F54-1F79BB5A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Thank you: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Elizabeth River Project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Old Dominion University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Paradise Creek Nature Park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U.S. Fish &amp; Wildlife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212D3-0D2B-4AF3-A991-B352D38770CC}"/>
              </a:ext>
            </a:extLst>
          </p:cNvPr>
          <p:cNvSpPr txBox="1"/>
          <p:nvPr/>
        </p:nvSpPr>
        <p:spPr>
          <a:xfrm>
            <a:off x="461741" y="1200152"/>
            <a:ext cx="3204758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FFFF"/>
                </a:solidFill>
              </a:rPr>
              <a:t>Special thanks: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Dr. Hans-Peter Plag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Dr. Eddie Hill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Ms. </a:t>
            </a:r>
            <a:r>
              <a:rPr lang="en-US" sz="2800" dirty="0" err="1">
                <a:solidFill>
                  <a:srgbClr val="FFFFFF"/>
                </a:solidFill>
              </a:rPr>
              <a:t>Yolima</a:t>
            </a:r>
            <a:r>
              <a:rPr lang="en-US" sz="2800" dirty="0">
                <a:solidFill>
                  <a:srgbClr val="FFFFFF"/>
                </a:solidFill>
              </a:rPr>
              <a:t> Carr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Mr. Larry </a:t>
            </a:r>
            <a:r>
              <a:rPr lang="en-US" sz="2800" dirty="0" err="1">
                <a:solidFill>
                  <a:srgbClr val="FFFFFF"/>
                </a:solidFill>
              </a:rPr>
              <a:t>Lapell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EB3029B-57D4-47FE-9E8E-004D5EB2D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696" y="5017774"/>
            <a:ext cx="4593021" cy="2619839"/>
          </a:xfrm>
        </p:spPr>
        <p:txBody>
          <a:bodyPr anchor="ctr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James McCann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Old Dominion University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Parks, Recreation &amp; Tourism Studies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Conservation Leadership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jmcca018@odu.edu</a:t>
            </a:r>
          </a:p>
        </p:txBody>
      </p:sp>
    </p:spTree>
    <p:extLst>
      <p:ext uri="{BB962C8B-B14F-4D97-AF65-F5344CB8AC3E}">
        <p14:creationId xmlns:p14="http://schemas.microsoft.com/office/powerpoint/2010/main" val="108029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17666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About me…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684237"/>
            <a:ext cx="4903394" cy="4310437"/>
          </a:xfrm>
        </p:spPr>
        <p:txBody>
          <a:bodyPr anchor="t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Parks, Recreation &amp; Tourism Management Studies Major; Interdisciplinary minor in Conservation Leadership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Fun fact: I have a 1.5 y/o American bulldog named Piggly Wiggly!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My passion has always been to help educate our youth and help those in need.  I aim to achieve this by working in the National Park System, with the goal of fostering youth in environmental education.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This is an overview of my internship with Paradise Creek Nature Park</a:t>
            </a:r>
          </a:p>
        </p:txBody>
      </p:sp>
      <p:sp>
        <p:nvSpPr>
          <p:cNvPr id="49" name="Oval 3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436AD-C498-4D82-803C-2B3CD495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6"/>
          <a:stretch/>
        </p:blipFill>
        <p:spPr>
          <a:xfrm>
            <a:off x="5939928" y="2743200"/>
            <a:ext cx="2852380" cy="2899286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 descr="A bridge over a body of water&#10;&#10;Description automatically generated">
            <a:extLst>
              <a:ext uri="{FF2B5EF4-FFF2-40B4-BE49-F238E27FC236}">
                <a16:creationId xmlns:a16="http://schemas.microsoft.com/office/drawing/2014/main" id="{A3FAFB33-D2C1-4BB2-97A4-DA3570225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18514" b="13252"/>
          <a:stretch/>
        </p:blipFill>
        <p:spPr>
          <a:xfrm>
            <a:off x="8153569" y="2"/>
            <a:ext cx="4038432" cy="3508129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51" name="Freeform: Shape 4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17E83-0273-4EE2-95D6-F2CC1FE97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457" y="4197217"/>
            <a:ext cx="3104543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DD3C46-1423-49E8-AE6B-AB218FBB8DC9}"/>
              </a:ext>
            </a:extLst>
          </p:cNvPr>
          <p:cNvSpPr txBox="1"/>
          <p:nvPr/>
        </p:nvSpPr>
        <p:spPr>
          <a:xfrm>
            <a:off x="9754279" y="3708650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Photos by James McCann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5D1654-F929-41A4-96C0-E171350202B6}"/>
              </a:ext>
            </a:extLst>
          </p:cNvPr>
          <p:cNvSpPr txBox="1"/>
          <p:nvPr/>
        </p:nvSpPr>
        <p:spPr>
          <a:xfrm>
            <a:off x="6482445" y="5920955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Photo: Elizabeth River Project</a:t>
            </a:r>
          </a:p>
        </p:txBody>
      </p:sp>
    </p:spTree>
    <p:extLst>
      <p:ext uri="{BB962C8B-B14F-4D97-AF65-F5344CB8AC3E}">
        <p14:creationId xmlns:p14="http://schemas.microsoft.com/office/powerpoint/2010/main" val="122046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17666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Paradise Creek Nature Park Internship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057400"/>
            <a:ext cx="4558309" cy="3996266"/>
          </a:xfrm>
        </p:spPr>
        <p:txBody>
          <a:bodyPr anchor="t"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Mission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Focus on restoring 11 acres of wetlands and 29 acres of woodlands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Elizabeth River Project operates park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Restoration	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Invasive Species Mitigation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Planting native species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Environmental Education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Wetlands Learning Lab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Youth Conservation Interns</a:t>
            </a:r>
          </a:p>
        </p:txBody>
      </p:sp>
      <p:sp>
        <p:nvSpPr>
          <p:cNvPr id="49" name="Oval 3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436AD-C498-4D82-803C-2B3CD495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353" y="2778368"/>
            <a:ext cx="2788920" cy="282575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FAFB33-D2C1-4BB2-97A4-DA3570225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603" y="0"/>
            <a:ext cx="4034316" cy="3519041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51" name="Freeform: Shape 4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17E83-0273-4EE2-95D6-F2CC1FE97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457" y="4218039"/>
            <a:ext cx="3104543" cy="2639959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ABF1A-2AF3-4912-AF23-AA45C6F55585}"/>
              </a:ext>
            </a:extLst>
          </p:cNvPr>
          <p:cNvSpPr txBox="1"/>
          <p:nvPr/>
        </p:nvSpPr>
        <p:spPr>
          <a:xfrm>
            <a:off x="9482231" y="6304001"/>
            <a:ext cx="231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Wetlands Learning 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A3DCF-1210-4A89-A4E9-FB1624C6A5B9}"/>
              </a:ext>
            </a:extLst>
          </p:cNvPr>
          <p:cNvSpPr txBox="1"/>
          <p:nvPr/>
        </p:nvSpPr>
        <p:spPr>
          <a:xfrm>
            <a:off x="6176255" y="4711458"/>
            <a:ext cx="23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Beazley River Academy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8CB01-806F-49D9-A7B6-B37B723A87AC}"/>
              </a:ext>
            </a:extLst>
          </p:cNvPr>
          <p:cNvSpPr txBox="1"/>
          <p:nvPr/>
        </p:nvSpPr>
        <p:spPr>
          <a:xfrm>
            <a:off x="9502275" y="2805726"/>
            <a:ext cx="195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Restored Wetlands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92DFE6-C613-4371-86B0-E3CE35B6BCA6}"/>
              </a:ext>
            </a:extLst>
          </p:cNvPr>
          <p:cNvSpPr txBox="1"/>
          <p:nvPr/>
        </p:nvSpPr>
        <p:spPr>
          <a:xfrm>
            <a:off x="9502275" y="3716780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Photos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19681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0BB9581-2E1D-405D-AC21-AD669748D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4073EB-E7E2-4C37-B70A-7EA4F9373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-6333" b="1"/>
          <a:stretch/>
        </p:blipFill>
        <p:spPr>
          <a:xfrm>
            <a:off x="911077" y="961510"/>
            <a:ext cx="6790986" cy="4910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E4D98-4F83-4E2F-8C1B-E3248DC43119}"/>
              </a:ext>
            </a:extLst>
          </p:cNvPr>
          <p:cNvSpPr txBox="1"/>
          <p:nvPr/>
        </p:nvSpPr>
        <p:spPr>
          <a:xfrm>
            <a:off x="7850894" y="830351"/>
            <a:ext cx="3767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Project: Plant of the Week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298EE8-F614-430F-825E-52F6BE4C02DC}"/>
              </a:ext>
            </a:extLst>
          </p:cNvPr>
          <p:cNvSpPr txBox="1">
            <a:spLocks/>
          </p:cNvSpPr>
          <p:nvPr/>
        </p:nvSpPr>
        <p:spPr>
          <a:xfrm>
            <a:off x="8104402" y="2706329"/>
            <a:ext cx="3176522" cy="2573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Created plant guide</a:t>
            </a:r>
          </a:p>
          <a:p>
            <a:r>
              <a:rPr lang="en-US" sz="2000" dirty="0"/>
              <a:t>Discussed identification, mitigation, and cultivation of one invasive and one native species each week with Youth Conservation Interns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DD3E7-E4E1-414E-A3CA-E70E8278A11E}"/>
              </a:ext>
            </a:extLst>
          </p:cNvPr>
          <p:cNvSpPr txBox="1"/>
          <p:nvPr/>
        </p:nvSpPr>
        <p:spPr>
          <a:xfrm>
            <a:off x="643467" y="6246314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Created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398002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17666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Project: Leave No Trace curriculum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650636"/>
            <a:ext cx="4558309" cy="340302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Developed LNT program based on 7 principles of LNT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Taught curriculum to Youth Conservation Interns in weekly blocks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By the end, most were able to discuss principles in context of daily activities</a:t>
            </a:r>
          </a:p>
        </p:txBody>
      </p:sp>
      <p:sp>
        <p:nvSpPr>
          <p:cNvPr id="49" name="Oval 3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436AD-C498-4D82-803C-2B3CD495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0729" y="2793385"/>
            <a:ext cx="2788920" cy="282575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FAFB33-D2C1-4BB2-97A4-DA3570225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603" y="-12"/>
            <a:ext cx="4034316" cy="3429011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51" name="Freeform: Shape 4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17E83-0273-4EE2-95D6-F2CC1FE97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457" y="4203290"/>
            <a:ext cx="3104543" cy="2654709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46FF2A-B2E5-47B2-BB96-B33EF5BB6972}"/>
              </a:ext>
            </a:extLst>
          </p:cNvPr>
          <p:cNvSpPr txBox="1"/>
          <p:nvPr/>
        </p:nvSpPr>
        <p:spPr>
          <a:xfrm>
            <a:off x="9723977" y="3725355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Photos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422252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AB96F5-FB84-45DB-80B9-87CB60A7A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112138"/>
              </p:ext>
            </p:extLst>
          </p:nvPr>
        </p:nvGraphicFramePr>
        <p:xfrm>
          <a:off x="1" y="1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283">
                  <a:extLst>
                    <a:ext uri="{9D8B030D-6E8A-4147-A177-3AD203B41FA5}">
                      <a16:colId xmlns:a16="http://schemas.microsoft.com/office/drawing/2014/main" val="2145579989"/>
                    </a:ext>
                  </a:extLst>
                </a:gridCol>
                <a:gridCol w="1302187">
                  <a:extLst>
                    <a:ext uri="{9D8B030D-6E8A-4147-A177-3AD203B41FA5}">
                      <a16:colId xmlns:a16="http://schemas.microsoft.com/office/drawing/2014/main" val="1695603991"/>
                    </a:ext>
                  </a:extLst>
                </a:gridCol>
                <a:gridCol w="3622103">
                  <a:extLst>
                    <a:ext uri="{9D8B030D-6E8A-4147-A177-3AD203B41FA5}">
                      <a16:colId xmlns:a16="http://schemas.microsoft.com/office/drawing/2014/main" val="1035818827"/>
                    </a:ext>
                  </a:extLst>
                </a:gridCol>
                <a:gridCol w="3433754">
                  <a:extLst>
                    <a:ext uri="{9D8B030D-6E8A-4147-A177-3AD203B41FA5}">
                      <a16:colId xmlns:a16="http://schemas.microsoft.com/office/drawing/2014/main" val="941181239"/>
                    </a:ext>
                  </a:extLst>
                </a:gridCol>
                <a:gridCol w="3223672">
                  <a:extLst>
                    <a:ext uri="{9D8B030D-6E8A-4147-A177-3AD203B41FA5}">
                      <a16:colId xmlns:a16="http://schemas.microsoft.com/office/drawing/2014/main" val="3547004843"/>
                    </a:ext>
                  </a:extLst>
                </a:gridCol>
              </a:tblGrid>
              <a:tr h="32623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Leave No Trace 7-Week Curriculum with Youth Activities*</a:t>
                      </a:r>
                    </a:p>
                  </a:txBody>
                  <a:tcPr marL="66563" marR="66563" marT="33281" marB="3328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235934"/>
                  </a:ext>
                </a:extLst>
              </a:tr>
              <a:tr h="2574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Wk</a:t>
                      </a:r>
                      <a:endParaRPr lang="en-US" sz="1200" b="1" dirty="0"/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Topic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Definition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Goals/Outcomes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Activity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3179083062"/>
                  </a:ext>
                </a:extLst>
              </a:tr>
              <a:tr h="66061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Know Before 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Go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ahead and prepare. Know regulations.  Travel in small groups. Prepare for weather and emergencies.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sustainability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importance of not impacting ecosystems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 this principle to daily lives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 is Superior.  Divide into two groups.  Each group is given a scenario to plan for.  5 min to brainstorm items to bring/prepare.  Discuss.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19357361"/>
                  </a:ext>
                </a:extLst>
              </a:tr>
              <a:tr h="7826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Choose the Right Path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Travel and camp on authorized surfaces, such as clearly marked paths and sites.  Don’t alter campsites.  Walk in the middle of trails.  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impact, durable surface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biodiversity, fragility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appropriate hiking and camping sites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Watch Your Step! Pairs get a length of string, choose a good area for hiking/camping, and place string around it.  Count all living organisms inside string. Discuss fragility.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3378963119"/>
                  </a:ext>
                </a:extLst>
              </a:tr>
              <a:tr h="10267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Your Trash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Dispose of waste properly.  Pack out what you pack in, including wrappers and peels.  Use cat-holes for solid waste.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micro-trash.  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water contamination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 pro-environmental behaviors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Balancing Impacts in the Outdoors.  Teeter totter, with one end representing zero impacts and the other end representing high impacts to the environment.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1889660728"/>
                  </a:ext>
                </a:extLst>
              </a:tr>
              <a:tr h="7826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Leave What You Find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can touch, but leave natural objects as you found them.  Do not introduce or transport non-natives.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impacts of invasive species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Promote use of native species in homes and landscaping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 Attack!  Divide group into native and invasive species; discuss.  Natives hold a rope in a circle.  Invasive push through the circle, fragmenting the ecosystem.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3522637578"/>
                  </a:ext>
                </a:extLst>
              </a:tr>
              <a:tr h="12708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Careful With Fire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Minimize campfire or barbecue impacts.  Use a camp stove instead of a fire.  Keep fires small and use provided equipment.  Put out fires completely and scatter cool ashes.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mound fire technique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impacts of campfires and barbecues; cleaning up after use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aware of safe barbecuing practices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Okay Vs. No Way.  Two teams, situation cards. Each team decides whether situation is good or bad, runs to safety zone.  Tagged players join other team.  Discuss each card.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2481979126"/>
                  </a:ext>
                </a:extLst>
              </a:tr>
              <a:tr h="7239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Respect Wildlife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Observe from a distance.  Do not follow or approach wildlife.  Obey posted signs concerning wildlife.  Store rations and trash securely.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why it is important to respect wildlife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common wildlife and their habits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wildlife behaviors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Impacts and Wildlife.  Each participant plays a native wild animal.  The “it” person is assigned a harmful behavior and tries to tag the “animals”.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2539410133"/>
                  </a:ext>
                </a:extLst>
              </a:tr>
              <a:tr h="10267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Kind 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Other Visitors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Respect other campers.  Take breaks on durable surfaces away from trail.  Keep noise down.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 effects of impacting others’ experiences of nature (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discourage visiting/ caring for ecosystems)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Exhibit respectful behaviors</a:t>
                      </a:r>
                    </a:p>
                  </a:txBody>
                  <a:tcPr marL="66563" marR="66563" marT="33281" marB="33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 Encounters of the Unkind. Take a short hike with one group. Another group plays unkind visitors.  Discuss behaviors.</a:t>
                      </a:r>
                    </a:p>
                  </a:txBody>
                  <a:tcPr marL="66563" marR="66563" marT="33281" marB="33281"/>
                </a:tc>
                <a:extLst>
                  <a:ext uri="{0D108BD9-81ED-4DB2-BD59-A6C34878D82A}">
                    <a16:rowId xmlns:a16="http://schemas.microsoft.com/office/drawing/2014/main" val="141579305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A22884-86EA-409F-BF8B-55308AAA09E7}"/>
              </a:ext>
            </a:extLst>
          </p:cNvPr>
          <p:cNvSpPr txBox="1"/>
          <p:nvPr/>
        </p:nvSpPr>
        <p:spPr>
          <a:xfrm>
            <a:off x="6620282" y="6488667"/>
            <a:ext cx="557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Adapted from Leave No Trace Center for Outdoor Ethics</a:t>
            </a:r>
          </a:p>
        </p:txBody>
      </p:sp>
    </p:spTree>
    <p:extLst>
      <p:ext uri="{BB962C8B-B14F-4D97-AF65-F5344CB8AC3E}">
        <p14:creationId xmlns:p14="http://schemas.microsoft.com/office/powerpoint/2010/main" val="94342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72" y="398551"/>
            <a:ext cx="718573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Case Study:  Overcoming epistemic injustice and providing environmental literacy to underserved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1919335"/>
            <a:ext cx="6382657" cy="4540114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Hazards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Economic resources, local/state support, accountability, political/social priorities (attitudes)</a:t>
            </a:r>
          </a:p>
          <a:p>
            <a:r>
              <a:rPr lang="en-US" dirty="0">
                <a:solidFill>
                  <a:schemeClr val="bg1"/>
                </a:solidFill>
              </a:rPr>
              <a:t>Foresight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Worst case scenario:  Increased focus on jobs/wealth at cost of environmental education (EE) leading to relaxed environmental policies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Current trajectory: Inconsistent/inadequate EE, mostly available to high-income school districts, leading to negative feedback loop in low-income communities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Best case scenario: Equal, high quality EE across income levels leads to a society concerned with the well-being of the environment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436AD-C498-4D82-803C-2B3CD495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9" b="-11967"/>
          <a:stretch/>
        </p:blipFill>
        <p:spPr>
          <a:xfrm>
            <a:off x="7774092" y="105519"/>
            <a:ext cx="4208964" cy="3612928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17E83-0273-4EE2-95D6-F2CC1FE97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8827" y="4088424"/>
            <a:ext cx="3423175" cy="2769576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209BAC-F4DC-4194-B8EE-91163205F8F5}"/>
              </a:ext>
            </a:extLst>
          </p:cNvPr>
          <p:cNvSpPr txBox="1"/>
          <p:nvPr/>
        </p:nvSpPr>
        <p:spPr>
          <a:xfrm>
            <a:off x="9039955" y="3634689"/>
            <a:ext cx="2880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 and conceptual model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143070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36" y="0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Recommendations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855177"/>
            <a:ext cx="5272888" cy="4198489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Legislative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Appropriate funds, mandate EE curriculum</a:t>
            </a:r>
          </a:p>
          <a:p>
            <a:r>
              <a:rPr lang="en-US" dirty="0">
                <a:solidFill>
                  <a:schemeClr val="bg1"/>
                </a:solidFill>
              </a:rPr>
              <a:t>Educational framework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Mandate school reporting of EE curriculum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State-level oversight</a:t>
            </a:r>
          </a:p>
          <a:p>
            <a:r>
              <a:rPr lang="en-US" dirty="0">
                <a:solidFill>
                  <a:schemeClr val="bg1"/>
                </a:solidFill>
              </a:rPr>
              <a:t>Local Schools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Engage with local university (i.e. ODU) to study effectiveness of EE programs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Partner with local groups such as PCNP, Lynnhaven River NOW, Chesapeake Bay Society to offer EE programs to students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436AD-C498-4D82-803C-2B3CD495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5133" r="2" b="15083"/>
          <a:stretch/>
        </p:blipFill>
        <p:spPr>
          <a:xfrm>
            <a:off x="7420708" y="3075260"/>
            <a:ext cx="4771292" cy="3782740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CE74F-133B-4512-813E-CF1C1B88D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"/>
            <a:ext cx="4026877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C1E5D5-A598-49D5-9FF2-1ED005FCC145}"/>
              </a:ext>
            </a:extLst>
          </p:cNvPr>
          <p:cNvSpPr txBox="1"/>
          <p:nvPr/>
        </p:nvSpPr>
        <p:spPr>
          <a:xfrm>
            <a:off x="10047686" y="2203875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Photos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2411899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1A9E-CFB2-49B3-BE70-5DAAFB8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36" y="0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Challenges, highlights, next steps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17E83-0273-4EE2-95D6-F2CC1FE97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215" y="1"/>
            <a:ext cx="4079631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DF31-BE43-401D-80B3-2DA2930F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1600201"/>
            <a:ext cx="6228051" cy="5099538"/>
          </a:xfrm>
        </p:spPr>
        <p:txBody>
          <a:bodyPr anchor="t"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Challenges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Unresponsive case study stakeholders (schools)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Lack of existing research on topics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Conducting a case study on a different (more theory-based) type of problem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Invasive species control with limited staff and resources</a:t>
            </a:r>
          </a:p>
          <a:p>
            <a:r>
              <a:rPr lang="en-US" dirty="0">
                <a:solidFill>
                  <a:srgbClr val="000000"/>
                </a:solidFill>
              </a:rPr>
              <a:t>Highlights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Working with youths was extremely rewarding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Introducing visitors, volunteers to conservation issues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Teaching Leave No Trace improved my skills</a:t>
            </a:r>
          </a:p>
          <a:p>
            <a:r>
              <a:rPr lang="en-US" dirty="0">
                <a:solidFill>
                  <a:srgbClr val="000000"/>
                </a:solidFill>
              </a:rPr>
              <a:t>Next steps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Continuing to assist at PCNP occasionally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Monitoring air quality on the Elizabeth River Trail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lue_Crab">
            <a:hlinkClick r:id="" action="ppaction://media"/>
            <a:extLst>
              <a:ext uri="{FF2B5EF4-FFF2-40B4-BE49-F238E27FC236}">
                <a16:creationId xmlns:a16="http://schemas.microsoft.com/office/drawing/2014/main" id="{3F86465C-7C6C-4E27-ADBD-60B21444E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466" r="1"/>
          <a:stretch/>
        </p:blipFill>
        <p:spPr>
          <a:xfrm rot="10800000">
            <a:off x="7605334" y="3164621"/>
            <a:ext cx="4586666" cy="3693378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EF7201-5A0B-4C27-B391-D0A8F7BCA645}"/>
              </a:ext>
            </a:extLst>
          </p:cNvPr>
          <p:cNvSpPr txBox="1"/>
          <p:nvPr/>
        </p:nvSpPr>
        <p:spPr>
          <a:xfrm>
            <a:off x="10047686" y="2203875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Photos by James McCann</a:t>
            </a:r>
          </a:p>
        </p:txBody>
      </p:sp>
    </p:spTree>
    <p:extLst>
      <p:ext uri="{BB962C8B-B14F-4D97-AF65-F5344CB8AC3E}">
        <p14:creationId xmlns:p14="http://schemas.microsoft.com/office/powerpoint/2010/main" val="197436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1039</Words>
  <Application>Microsoft Office PowerPoint</Application>
  <PresentationFormat>Widescreen</PresentationFormat>
  <Paragraphs>131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Paradise Creek Nature Park </vt:lpstr>
      <vt:lpstr>About me…</vt:lpstr>
      <vt:lpstr>Paradise Creek Nature Park Internship</vt:lpstr>
      <vt:lpstr>PowerPoint Presentation</vt:lpstr>
      <vt:lpstr>Project: Leave No Trace curriculum</vt:lpstr>
      <vt:lpstr>PowerPoint Presentation</vt:lpstr>
      <vt:lpstr>Case Study:  Overcoming epistemic injustice and providing environmental literacy to underserved youth</vt:lpstr>
      <vt:lpstr>Recommendations</vt:lpstr>
      <vt:lpstr>Challenges, highlights, next steps</vt:lpstr>
      <vt:lpstr>Thank you: Elizabeth River Project Old Dominion University Paradise Creek Nature Park U.S. Fish &amp; Wildlife Service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Paradise Creek Nature Park </dc:title>
  <dc:creator>sarah Leibner</dc:creator>
  <cp:lastModifiedBy>sarah Leibner</cp:lastModifiedBy>
  <cp:revision>4</cp:revision>
  <dcterms:created xsi:type="dcterms:W3CDTF">2019-08-26T02:11:08Z</dcterms:created>
  <dcterms:modified xsi:type="dcterms:W3CDTF">2019-08-26T02:23:54Z</dcterms:modified>
</cp:coreProperties>
</file>