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Nuni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Nunito-regular.fntdata"/><Relationship Id="rId21" Type="http://schemas.openxmlformats.org/officeDocument/2006/relationships/slide" Target="slides/slide16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7aa25449a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7aa25449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7aa25449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7aa25449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7aa25449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7aa25449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7aa25449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7aa25449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a7aa25449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a7aa25449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7aa25449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a7aa25449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a7aa25449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a7aa25449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7aa25449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7aa25449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7aa25449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7aa25449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7aa25449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7aa25449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aa25449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aa25449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7aa25449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7aa25449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7aa25449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7aa25449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7aa25449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7aa25449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7aa25449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a7aa25449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19january2017snapshot.epa.gov/sites/production/files/2016-09/documents/climate-change-va.pdf" TargetMode="External"/><Relationship Id="rId4" Type="http://schemas.openxmlformats.org/officeDocument/2006/relationships/hyperlink" Target="https://georgiabiodiversity.a2hosted.com/natels/profile?es_id=16264" TargetMode="External"/><Relationship Id="rId5" Type="http://schemas.openxmlformats.org/officeDocument/2006/relationships/hyperlink" Target="https://pesticidestewardship.org.water.prevent-contamination/" TargetMode="External"/><Relationship Id="rId6" Type="http://schemas.openxmlformats.org/officeDocument/2006/relationships/hyperlink" Target="https://www.iucn.org/resources/issues-briefs/invasive-alien-species-and-climate-change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ps.gov/subjects/invasive/prevention.htm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aggie-horticulture.tamu.edu/newsletters.hortupdate/hortuprdate_archives/2004/FishFry.html" TargetMode="External"/><Relationship Id="rId4" Type="http://schemas.openxmlformats.org/officeDocument/2006/relationships/hyperlink" Target="https://www.fws.gov/endangered/what-we-do/listing-overview.html" TargetMode="External"/><Relationship Id="rId5" Type="http://schemas.openxmlformats.org/officeDocument/2006/relationships/hyperlink" Target="https://www.usgs.gov/special-topic/water-science-school/science/dissolved-oxygen-and-water" TargetMode="External"/><Relationship Id="rId6" Type="http://schemas.openxmlformats.org/officeDocument/2006/relationships/hyperlink" Target="https://extension.uga.edu/publications/detail.html?number=SB49&amp;title=Managing%20Fish%20Ponds%20During%20Drought#AerationandPondOxyge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Anticipating the Future of the Blackbanded Sunfish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270933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Christianna Morton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Bachelor’s Student in Marine Biology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title"/>
          </p:nvPr>
        </p:nvSpPr>
        <p:spPr>
          <a:xfrm>
            <a:off x="199225" y="21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Interventions</a:t>
            </a:r>
            <a:endParaRPr sz="3200"/>
          </a:p>
        </p:txBody>
      </p:sp>
      <p:pic>
        <p:nvPicPr>
          <p:cNvPr id="188" name="Google Shape;18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937" y="841325"/>
            <a:ext cx="7034124" cy="403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199225" y="1814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Discussion</a:t>
            </a:r>
            <a:endParaRPr sz="3200"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199225" y="950125"/>
            <a:ext cx="8745600" cy="40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Blackbanded Sunfish has declined in VA in part due to pesticide pollution.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This and other hazards are likely to increase due to climate change, and threaten the Blackbanded Sunfish and their habitat.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Interventions are key to ensuring a desirable future.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Some interventions are more feasible and beneficial than others.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221350" y="1813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Recommendations</a:t>
            </a:r>
            <a:endParaRPr sz="3200"/>
          </a:p>
        </p:txBody>
      </p:sp>
      <p:sp>
        <p:nvSpPr>
          <p:cNvPr id="200" name="Google Shape;200;p24"/>
          <p:cNvSpPr txBox="1"/>
          <p:nvPr>
            <p:ph idx="1" type="body"/>
          </p:nvPr>
        </p:nvSpPr>
        <p:spPr>
          <a:xfrm>
            <a:off x="221400" y="684450"/>
            <a:ext cx="8701200" cy="41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Develop an emergency plan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Plans for response to hazardous events such as drought or storms.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Develop reintroduction plans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Develop plans for reintroducing populations under different future scenarios.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Partner with local NGOs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Partner with NGOs for raising awareness and enacting other interventions.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Consider seeking a federal status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A federally threatened status could give the species additional protection.</a:t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199225" y="2035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199225" y="839400"/>
            <a:ext cx="8723400" cy="40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Adrian, R., O’Reilly, C.M., Zagarese, H., Baines, S.B., Hessen, D.O., Keller, W., Livingstone, D.M., Sommaruga, R., Straile, D., Donk, E.V., Weyhenmeyer, G.A., and Winder, M. 2010. Lakes as sentinels of climate change. Limnology and Oceanography, 54, 2283-2297.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Boyd, C. E. 2011. Dissolved Oxygen Requirements in Aquatic Animal Respiration. Https://www.aquaculturealliance.org/advocate/dissolved-oxygen-requirements-in-aquatic-animal-respiration/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Burkett, V., and Kusler, J. 2007. Climate Change: Potential Impacts and Interactions in Wetlands of the United States. Journal of the American Water Resources Association, 36.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Castro, J., Pollock, M., Jordan, C., Lewallen, G., and Woodruff, K. 2015. The Beaver Restoration Guidebook: Working with Beaver to Restore Streams, Wetlands, and Floodplains. United States Fish and Wildlife Service.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Climate Central. 2020. States at Risk: Virginia.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Https://statesatrisk.org/virginia/all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ochran‐Biederman, J. L., Wyman, K. E., French, W. E., Loppnow, G. L. 2014. Identifying correlates of success and failure of native freshwater fish reintroductions. Conservation Biology, 29, 175-186.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idx="1" type="body"/>
          </p:nvPr>
        </p:nvSpPr>
        <p:spPr>
          <a:xfrm>
            <a:off x="220500" y="206975"/>
            <a:ext cx="8722500" cy="47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Delcour, I., Spanoghe, P., and Uyttendaele, M. 2015. Literature Review: Impact of Climate Change on Pesticide Use. Food Research International, 68, 7-15.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DWR. 2020. Blackbanded Sunfish Conservation Plan. Virginia Department of Wildlife Resources, Aquatic Wildlife Resources Division. Richmond, VA. 22 pp.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Emanuel, K. 2011. Global Warming Effects on U.S. Hurricane Damage. American Meteorological Society, 3, 261-268.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EPA, 2016. What Climate Change Means for Virginia.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Https://19january2017snapshot.epa.gov/sites/production/files/2016-09/documents/climate-change-va.pdf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Freeman, B., Vives, S., and Albanese, B. 2019. Enneacanthus chaetodon.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Https://georgiabiodiversity.a2hosted.com/natels/profile?es_id=16264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Gardner, R. 2020. How to Prevent Water Contamination.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Https://pesticidestewardship.org.water.prevent-contamination/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Gunn, J.M., Snucins, E., Yan, N.D., and Arts, M.T. 2001. Use of Water Clarity to Monitor the Effects of Climate Change and Other Stressors on Oligotrophic Lakes. Environmental Monitoring and Assessment, 67, 69-88.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Harrod, C. 2015. Climate Change and Freshwater Fisheries. In Craig, J.F.: Freshwater Fisheries Ecology. John Wiley &amp; Sons, Ltd.  DOI: 10.1002/9781118394380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Hayhoe, K., and Swain, S. 2014. Virginia Climate Fever. University of Virginia Press.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Union for Conservation of Nature. 2020. Invasive Alien Species and Climate Change.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Https://www.iucn.org/resources/issues-briefs/invasive-alien-species-and-climate-change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>
            <p:ph idx="1" type="body"/>
          </p:nvPr>
        </p:nvSpPr>
        <p:spPr>
          <a:xfrm>
            <a:off x="183850" y="182550"/>
            <a:ext cx="8759400" cy="48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Kane, A., T.C. Burkett, S. Kloper, and J. Sewall. 2013. Virginia’s Climate Modeling and Species Vulnerability Assessment: How Climate Data Can Inform Management and Conservation. National Wildlife Federation.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Karvonen, A., Rintamaki, P., Jokela, J., Valtonen, E.T. 2010. Increasing Water Temperature and Disease Risk in Aquatic Systems: Climate Change Increases the Risk of Some, but not all, diseases. Int J Parasitol. 40(13): 1483-1488.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Kilian, J.V., Stranko, S.A., Raesly, R.L., Becker, A.J., and Ciccotto, P. 2009. Enneacanthus chaetodon (Blackbanded Sunfish): an imperiled element of Maryland’s coastal plain icthyofauna. Southeastern Naturalist, 8, 267-276.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May, N. 2016. Blackbanded Sunfish (Enneacanthus caetodon). NatureServe.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Mayes, M.A., 1973. Monogenetic Trematodes from the Bluespot Sunfish Enneacanthus gloriosus (Holbrook) in North Carolina. Trans Am Microsc Soc, 92, 280-284.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Mitchell, A., Overstreet, R., Goodwin, A., and Brandt, T. 2005. Spread of an Exotic Fish-Gill Trematode: A Far-Reaching and Complex Problem. 30.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National Park Service. 2020. Invasive and Non-native Species: Prevention.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Https://www.nps.gov/subjects/invasive/prevention.html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Palmer, M.A., Liermann, C.A.R., Nilsson, C., Florke, M., Alcamo, J., Lake, S.P., and Bond, N. 2008. Climate change and the world’s river basins: anticipating management options. Frontiers in Ecology and Environment, 6.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Poulin, R. 2006. Global warming and temperature-mediated increases in cercarial emergence in Trematodes parasites. Parasitology, 132, 143-151.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Rittel, H. W. J., Webber, M. W., 1973. Dilemmas in a General Theory of Planning. Policy Sciences, Volume 4, pages 155-169.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/>
          <p:nvPr>
            <p:ph idx="1" type="body"/>
          </p:nvPr>
        </p:nvSpPr>
        <p:spPr>
          <a:xfrm>
            <a:off x="208275" y="219200"/>
            <a:ext cx="87348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Schwartz, F.J. 1961. Food, age, growth, and morphology of the Blackbanded Sunfish, Enneacanthus chaetodon, in Smithville Pond, Maryland. Chesapeake Science, 2, 82-88.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Sternburg, J.G. 1986. Spawning the Blackbanded Sunfish. North American Native Fishes Association.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Texas Cooperative Extension. 2004. Avoiding a Fish Fry: Hazards of Warm Water in Your Pond.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Https://Aggie-horticulture.tamu.edu/newsletters.hortupdate/hortuprdate_archives/2004/FishFry.html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United States Fish and Wildlife Service. 2020. Listing and Critical Habitat: Overview.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Https://www.fws.gov/endangered/what-we-do/listing-overview.html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United States Geological Survey. 2020. Dissolved Oxygen and Water.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Https://www.usgs.gov/special-topic/water-science-school/science/dissolved-oxygen-and-water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University of Georgia, 2014. Managing Fish Ponds During Drought.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Https://extension.uga.edu/publications/detail.html?number=SB49&amp;title=Managing%20Fish%20Ponds%20During%20Drought#AerationandPondOxygen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Wuebbles, D. J., et al. 2017. Climate Science Special Report: Fourth National Climate Assessment. U.S. Global Change Res. 1.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199225" y="1981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Introduction</a:t>
            </a:r>
            <a:endParaRPr sz="32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199225" y="681725"/>
            <a:ext cx="5758500" cy="33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Internship with the Department of Wildlife Resources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Intern during summer of 2020, July-August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Assisted with department projects and created a case study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The Blackbanded Sunfish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Freshwater Sunfish Species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Found in humic lakes and ponds on the East Coast of the U.S.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Endangered or threatened in many states, including Virginia</a:t>
            </a:r>
            <a:endParaRPr sz="2100"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7600" y="491350"/>
            <a:ext cx="2871923" cy="190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4100" y="2571750"/>
            <a:ext cx="2718925" cy="21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221350" y="2169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 Challenge</a:t>
            </a:r>
            <a:endParaRPr sz="3200"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221350" y="841650"/>
            <a:ext cx="7085100" cy="378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Changes to weather patterns and and the environment as a result of climate change threaten Blackbanded Sunfish populations and habitats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Interventions that mitigate these impacts are key to preventing extirpation.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199200" y="380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 Decision Making Space</a:t>
            </a:r>
            <a:endParaRPr sz="3200"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200" y="1155550"/>
            <a:ext cx="5336926" cy="3010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6"/>
          <p:cNvSpPr txBox="1"/>
          <p:nvPr/>
        </p:nvSpPr>
        <p:spPr>
          <a:xfrm>
            <a:off x="5402275" y="1107025"/>
            <a:ext cx="3453900" cy="29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Stakeholders: evaluated based on relative interest and influence.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Box at the top right of the diagram displays the key stakeholders.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172475" y="2225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Participatory Modeling and Goal Statement</a:t>
            </a:r>
            <a:endParaRPr sz="3200"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221350" y="1274925"/>
            <a:ext cx="7815600" cy="34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potential concerns and perspectives of the key stakeholders were researched and evaluated.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Goal Statement: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Encourage stability and resilience in Virginia Blackbanded Sunfish populations and their habitats under future conditions influenced by climate change, while taking into account the needs of local community members.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199200" y="203525"/>
            <a:ext cx="87456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Conceptual Model for the Wicked Problem</a:t>
            </a:r>
            <a:endParaRPr sz="3200"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950" y="845575"/>
            <a:ext cx="7242100" cy="40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221375" y="225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Fragilities</a:t>
            </a:r>
            <a:endParaRPr sz="3200"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221375" y="8837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Fragility: Inherent property of an agent or system that can lead to damage from a hazardous event.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69" name="Google Shape;16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6950" y="1765000"/>
            <a:ext cx="5690100" cy="311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title"/>
          </p:nvPr>
        </p:nvSpPr>
        <p:spPr>
          <a:xfrm>
            <a:off x="243500" y="2035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Hazards</a:t>
            </a:r>
            <a:endParaRPr sz="3200"/>
          </a:p>
        </p:txBody>
      </p:sp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243500" y="9280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Hazard: An event that exploits an agent or system’s inherent fragilities, and causes harm.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Hazards that can impact the Blackbanded Sunfish and its habitat include: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Hurricanes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Drought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Introduction of Pollutants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Overfishing</a:t>
            </a:r>
            <a:endParaRPr sz="2400"/>
          </a:p>
        </p:txBody>
      </p:sp>
      <p:sp>
        <p:nvSpPr>
          <p:cNvPr id="176" name="Google Shape;176;p20"/>
          <p:cNvSpPr txBox="1"/>
          <p:nvPr/>
        </p:nvSpPr>
        <p:spPr>
          <a:xfrm>
            <a:off x="4096100" y="2571750"/>
            <a:ext cx="3653100" cy="15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○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Invasive Species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○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Disease Introduction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○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Temperature Fluctuations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221350" y="2169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Foresight</a:t>
            </a:r>
            <a:endParaRPr sz="3200"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110700" y="662275"/>
            <a:ext cx="8878200" cy="40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What might the future of the species in Virginia look like in scenarios of: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Increasing water temperature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/>
              <a:t>Reduced birth rates, reduced dissolved oxygen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Increasing hurricane strength and frequency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/>
              <a:t>Water loss due to destroyed dams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Increasing disease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/>
              <a:t>Loss of populations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Increasing pesticide pollution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/>
              <a:t>Destruction of habitats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Invasive species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/>
              <a:t>Increased predation and competition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