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f3f030abd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f3f030ab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f3f030ab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f3f030ab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9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41ad3ea157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41ad3ea15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41ad3ea157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41ad3ea15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1ad3ea15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1ad3ea15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41ad3ea15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41ad3ea1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f3f030abd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f3f030ab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f3f030abd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f3f030ab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f3f030a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f3f030a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f3f030abd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f3f030ab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5144100" y="11322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4">
            <a:alphaModFix/>
          </a:blip>
          <a:stretch>
            <a:fillRect/>
          </a:stretch>
        </p:blipFill>
        <p:spPr>
          <a:xfrm>
            <a:off x="4288037" y="0"/>
            <a:ext cx="5451426" cy="51435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700"/>
              <a:t>Climate Change Affect on Living Shoreline and Oyster Restorations </a:t>
            </a:r>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By: Rocco Boyd and Alivia Markham</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4469"/>
                </a:solidFill>
              </a:rPr>
              <a:t>What was gained</a:t>
            </a:r>
            <a:endParaRPr>
              <a:solidFill>
                <a:srgbClr val="074469"/>
              </a:solidFill>
            </a:endParaRPr>
          </a:p>
        </p:txBody>
      </p:sp>
      <p:sp>
        <p:nvSpPr>
          <p:cNvPr id="119" name="Google Shape;119;p23"/>
          <p:cNvSpPr txBox="1">
            <a:spLocks noGrp="1"/>
          </p:cNvSpPr>
          <p:nvPr>
            <p:ph type="body" idx="1"/>
          </p:nvPr>
        </p:nvSpPr>
        <p:spPr>
          <a:xfrm>
            <a:off x="311700" y="1152475"/>
            <a:ext cx="4338300" cy="3820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74469"/>
              </a:buClr>
              <a:buSzPts val="1800"/>
              <a:buChar char="●"/>
            </a:pPr>
            <a:r>
              <a:rPr lang="en">
                <a:solidFill>
                  <a:srgbClr val="074469"/>
                </a:solidFill>
              </a:rPr>
              <a:t>Deep connection  with the communities we interacted with</a:t>
            </a:r>
            <a:endParaRPr>
              <a:solidFill>
                <a:srgbClr val="074469"/>
              </a:solidFill>
            </a:endParaRPr>
          </a:p>
          <a:p>
            <a:pPr marL="914400" lvl="1" indent="-317500" algn="l" rtl="0">
              <a:spcBef>
                <a:spcPts val="0"/>
              </a:spcBef>
              <a:spcAft>
                <a:spcPts val="0"/>
              </a:spcAft>
              <a:buClr>
                <a:srgbClr val="074469"/>
              </a:buClr>
              <a:buSzPts val="1400"/>
              <a:buChar char="○"/>
            </a:pPr>
            <a:r>
              <a:rPr lang="en">
                <a:solidFill>
                  <a:srgbClr val="074469"/>
                </a:solidFill>
              </a:rPr>
              <a:t>Learned and experienced how oyster farmers are treated by the public and how their daily operations work</a:t>
            </a:r>
            <a:endParaRPr>
              <a:solidFill>
                <a:srgbClr val="074469"/>
              </a:solidFill>
            </a:endParaRPr>
          </a:p>
          <a:p>
            <a:pPr marL="457200" lvl="0" indent="-342900" algn="l" rtl="0">
              <a:spcBef>
                <a:spcPts val="0"/>
              </a:spcBef>
              <a:spcAft>
                <a:spcPts val="0"/>
              </a:spcAft>
              <a:buClr>
                <a:srgbClr val="074469"/>
              </a:buClr>
              <a:buSzPts val="1800"/>
              <a:buChar char="●"/>
            </a:pPr>
            <a:r>
              <a:rPr lang="en">
                <a:solidFill>
                  <a:srgbClr val="074469"/>
                </a:solidFill>
              </a:rPr>
              <a:t>Better understanding of how to properly organize a self run project</a:t>
            </a:r>
            <a:endParaRPr>
              <a:solidFill>
                <a:srgbClr val="074469"/>
              </a:solidFill>
            </a:endParaRPr>
          </a:p>
          <a:p>
            <a:pPr marL="457200" lvl="0" indent="-342900" algn="l" rtl="0">
              <a:spcBef>
                <a:spcPts val="0"/>
              </a:spcBef>
              <a:spcAft>
                <a:spcPts val="0"/>
              </a:spcAft>
              <a:buClr>
                <a:srgbClr val="074469"/>
              </a:buClr>
              <a:buSzPts val="1800"/>
              <a:buChar char="●"/>
            </a:pPr>
            <a:r>
              <a:rPr lang="en">
                <a:solidFill>
                  <a:srgbClr val="074469"/>
                </a:solidFill>
              </a:rPr>
              <a:t>We feel our recommendations will improve the resilience of not only restoration projects but the coastal communities and businesses of Virginia Beach</a:t>
            </a:r>
            <a:endParaRPr>
              <a:solidFill>
                <a:srgbClr val="07446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074469"/>
                </a:solidFill>
              </a:rPr>
              <a:t>Our Reflections</a:t>
            </a:r>
            <a:endParaRPr dirty="0">
              <a:solidFill>
                <a:srgbClr val="074469"/>
              </a:solidFill>
            </a:endParaRPr>
          </a:p>
        </p:txBody>
      </p:sp>
      <p:sp>
        <p:nvSpPr>
          <p:cNvPr id="119" name="Google Shape;119;p23"/>
          <p:cNvSpPr txBox="1">
            <a:spLocks noGrp="1"/>
          </p:cNvSpPr>
          <p:nvPr>
            <p:ph type="body" idx="1"/>
          </p:nvPr>
        </p:nvSpPr>
        <p:spPr>
          <a:xfrm>
            <a:off x="311700" y="1152475"/>
            <a:ext cx="4338300" cy="3820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74469"/>
              </a:buClr>
              <a:buSzPts val="1800"/>
              <a:buChar char="●"/>
            </a:pPr>
            <a:r>
              <a:rPr lang="en-US" dirty="0">
                <a:solidFill>
                  <a:srgbClr val="074469"/>
                </a:solidFill>
              </a:rPr>
              <a:t>Learned how to interact with different communities who express differing interests on a professional level</a:t>
            </a:r>
          </a:p>
          <a:p>
            <a:pPr lvl="1" indent="-342900">
              <a:buClr>
                <a:srgbClr val="074469"/>
              </a:buClr>
              <a:buSzPts val="1800"/>
              <a:buChar char="●"/>
            </a:pPr>
            <a:r>
              <a:rPr lang="en-US" dirty="0">
                <a:solidFill>
                  <a:srgbClr val="074469"/>
                </a:solidFill>
              </a:rPr>
              <a:t>Useful in careers dealing with large areas such as government jobs</a:t>
            </a:r>
            <a:endParaRPr dirty="0">
              <a:solidFill>
                <a:srgbClr val="074469"/>
              </a:solidFill>
            </a:endParaRPr>
          </a:p>
          <a:p>
            <a:pPr marL="457200" lvl="0" indent="-342900" algn="l" rtl="0">
              <a:spcBef>
                <a:spcPts val="0"/>
              </a:spcBef>
              <a:spcAft>
                <a:spcPts val="0"/>
              </a:spcAft>
              <a:buClr>
                <a:srgbClr val="074469"/>
              </a:buClr>
              <a:buSzPts val="1800"/>
              <a:buChar char="●"/>
            </a:pPr>
            <a:r>
              <a:rPr lang="en-US" dirty="0">
                <a:solidFill>
                  <a:srgbClr val="074469"/>
                </a:solidFill>
              </a:rPr>
              <a:t>Helped me to find a possible job in the oyster industry </a:t>
            </a:r>
          </a:p>
          <a:p>
            <a:pPr marL="457200" lvl="0" indent="-342900" algn="l" rtl="0">
              <a:spcBef>
                <a:spcPts val="0"/>
              </a:spcBef>
              <a:spcAft>
                <a:spcPts val="0"/>
              </a:spcAft>
              <a:buClr>
                <a:srgbClr val="074469"/>
              </a:buClr>
              <a:buSzPts val="1800"/>
              <a:buChar char="●"/>
            </a:pPr>
            <a:r>
              <a:rPr lang="en-US" dirty="0">
                <a:solidFill>
                  <a:srgbClr val="074469"/>
                </a:solidFill>
              </a:rPr>
              <a:t>The connections made between us and </a:t>
            </a:r>
            <a:r>
              <a:rPr lang="en-US" dirty="0" err="1">
                <a:solidFill>
                  <a:srgbClr val="074469"/>
                </a:solidFill>
              </a:rPr>
              <a:t>Lrnow</a:t>
            </a:r>
            <a:r>
              <a:rPr lang="en-US" dirty="0">
                <a:solidFill>
                  <a:srgbClr val="074469"/>
                </a:solidFill>
              </a:rPr>
              <a:t> are forever lasting as we really felt like we were included in their </a:t>
            </a:r>
            <a:r>
              <a:rPr lang="en-US" dirty="0" err="1">
                <a:solidFill>
                  <a:srgbClr val="074469"/>
                </a:solidFill>
              </a:rPr>
              <a:t>Lrnow</a:t>
            </a:r>
            <a:r>
              <a:rPr lang="en-US">
                <a:solidFill>
                  <a:srgbClr val="074469"/>
                </a:solidFill>
              </a:rPr>
              <a:t> ‘family</a:t>
            </a:r>
            <a:r>
              <a:rPr lang="en-US" dirty="0">
                <a:solidFill>
                  <a:srgbClr val="074469"/>
                </a:solidFill>
              </a:rPr>
              <a:t>’</a:t>
            </a:r>
            <a:endParaRPr dirty="0">
              <a:solidFill>
                <a:srgbClr val="074469"/>
              </a:solidFill>
            </a:endParaRPr>
          </a:p>
        </p:txBody>
      </p:sp>
    </p:spTree>
    <p:extLst>
      <p:ext uri="{BB962C8B-B14F-4D97-AF65-F5344CB8AC3E}">
        <p14:creationId xmlns:p14="http://schemas.microsoft.com/office/powerpoint/2010/main" val="181942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4469"/>
                </a:solidFill>
              </a:rPr>
              <a:t>Self Introduction</a:t>
            </a:r>
            <a:endParaRPr>
              <a:solidFill>
                <a:srgbClr val="074469"/>
              </a:solidFill>
            </a:endParaRPr>
          </a:p>
        </p:txBody>
      </p:sp>
      <p:sp>
        <p:nvSpPr>
          <p:cNvPr id="66" name="Google Shape;66;p15"/>
          <p:cNvSpPr txBox="1">
            <a:spLocks noGrp="1"/>
          </p:cNvSpPr>
          <p:nvPr>
            <p:ph type="body" idx="4294967295"/>
          </p:nvPr>
        </p:nvSpPr>
        <p:spPr>
          <a:xfrm>
            <a:off x="311700" y="1152475"/>
            <a:ext cx="4453500" cy="3990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074469"/>
              </a:buClr>
              <a:buSzPts val="1800"/>
              <a:buChar char="●"/>
            </a:pPr>
            <a:r>
              <a:rPr lang="en">
                <a:solidFill>
                  <a:srgbClr val="074469"/>
                </a:solidFill>
              </a:rPr>
              <a:t>Rocco Boyd </a:t>
            </a:r>
            <a:endParaRPr>
              <a:solidFill>
                <a:srgbClr val="074469"/>
              </a:solidFill>
            </a:endParaRPr>
          </a:p>
          <a:p>
            <a:pPr marL="457200" lvl="0" indent="-342900" algn="l" rtl="0">
              <a:lnSpc>
                <a:spcPct val="150000"/>
              </a:lnSpc>
              <a:spcBef>
                <a:spcPts val="0"/>
              </a:spcBef>
              <a:spcAft>
                <a:spcPts val="0"/>
              </a:spcAft>
              <a:buClr>
                <a:srgbClr val="074469"/>
              </a:buClr>
              <a:buSzPts val="1800"/>
              <a:buChar char="●"/>
            </a:pPr>
            <a:r>
              <a:rPr lang="en">
                <a:solidFill>
                  <a:srgbClr val="074469"/>
                </a:solidFill>
              </a:rPr>
              <a:t>Old Dominion University</a:t>
            </a:r>
            <a:endParaRPr>
              <a:solidFill>
                <a:srgbClr val="074469"/>
              </a:solidFill>
            </a:endParaRPr>
          </a:p>
          <a:p>
            <a:pPr marL="457200" lvl="0" indent="-342900" algn="l" rtl="0">
              <a:lnSpc>
                <a:spcPct val="150000"/>
              </a:lnSpc>
              <a:spcBef>
                <a:spcPts val="0"/>
              </a:spcBef>
              <a:spcAft>
                <a:spcPts val="0"/>
              </a:spcAft>
              <a:buClr>
                <a:srgbClr val="074469"/>
              </a:buClr>
              <a:buSzPts val="1800"/>
              <a:buChar char="●"/>
            </a:pPr>
            <a:r>
              <a:rPr lang="en">
                <a:solidFill>
                  <a:srgbClr val="074469"/>
                </a:solidFill>
              </a:rPr>
              <a:t>Majoring in Biology with a concentration in Marine Biology minoring in Sustainability and Conservation Leadership</a:t>
            </a:r>
            <a:endParaRPr>
              <a:solidFill>
                <a:srgbClr val="074469"/>
              </a:solidFill>
            </a:endParaRPr>
          </a:p>
          <a:p>
            <a:pPr marL="457200" lvl="0" indent="-342900" algn="l" rtl="0">
              <a:lnSpc>
                <a:spcPct val="150000"/>
              </a:lnSpc>
              <a:spcBef>
                <a:spcPts val="0"/>
              </a:spcBef>
              <a:spcAft>
                <a:spcPts val="0"/>
              </a:spcAft>
              <a:buClr>
                <a:srgbClr val="074469"/>
              </a:buClr>
              <a:buSzPts val="1800"/>
              <a:buChar char="●"/>
            </a:pPr>
            <a:r>
              <a:rPr lang="en">
                <a:solidFill>
                  <a:srgbClr val="074469"/>
                </a:solidFill>
              </a:rPr>
              <a:t>Interests: Fisheries Biology and Freshwater Ecology</a:t>
            </a:r>
            <a:endParaRPr>
              <a:solidFill>
                <a:srgbClr val="074469"/>
              </a:solidFill>
            </a:endParaRPr>
          </a:p>
        </p:txBody>
      </p:sp>
      <p:pic>
        <p:nvPicPr>
          <p:cNvPr id="67" name="Google Shape;67;p15"/>
          <p:cNvPicPr preferRelativeResize="0"/>
          <p:nvPr/>
        </p:nvPicPr>
        <p:blipFill>
          <a:blip r:embed="rId3">
            <a:alphaModFix/>
          </a:blip>
          <a:stretch>
            <a:fillRect/>
          </a:stretch>
        </p:blipFill>
        <p:spPr>
          <a:xfrm>
            <a:off x="4956300" y="0"/>
            <a:ext cx="418770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4469"/>
                </a:solidFill>
              </a:rPr>
              <a:t>Self Introduction</a:t>
            </a:r>
            <a:r>
              <a:rPr lang="en"/>
              <a:t> </a:t>
            </a:r>
            <a:endParaRPr/>
          </a:p>
        </p:txBody>
      </p:sp>
      <p:sp>
        <p:nvSpPr>
          <p:cNvPr id="73" name="Google Shape;73;p16"/>
          <p:cNvSpPr txBox="1">
            <a:spLocks noGrp="1"/>
          </p:cNvSpPr>
          <p:nvPr>
            <p:ph type="body" idx="4294967295"/>
          </p:nvPr>
        </p:nvSpPr>
        <p:spPr>
          <a:xfrm>
            <a:off x="311700" y="1152475"/>
            <a:ext cx="4453500" cy="3990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074469"/>
              </a:buClr>
              <a:buSzPts val="1800"/>
              <a:buChar char="●"/>
            </a:pPr>
            <a:r>
              <a:rPr lang="en">
                <a:solidFill>
                  <a:srgbClr val="074469"/>
                </a:solidFill>
              </a:rPr>
              <a:t>Alivia Markham</a:t>
            </a:r>
            <a:endParaRPr>
              <a:solidFill>
                <a:srgbClr val="074469"/>
              </a:solidFill>
            </a:endParaRPr>
          </a:p>
          <a:p>
            <a:pPr marL="457200" lvl="0" indent="-342900" algn="l" rtl="0">
              <a:lnSpc>
                <a:spcPct val="150000"/>
              </a:lnSpc>
              <a:spcBef>
                <a:spcPts val="0"/>
              </a:spcBef>
              <a:spcAft>
                <a:spcPts val="0"/>
              </a:spcAft>
              <a:buClr>
                <a:srgbClr val="074469"/>
              </a:buClr>
              <a:buSzPts val="1800"/>
              <a:buChar char="●"/>
            </a:pPr>
            <a:r>
              <a:rPr lang="en">
                <a:solidFill>
                  <a:srgbClr val="074469"/>
                </a:solidFill>
              </a:rPr>
              <a:t>Old Dominion University </a:t>
            </a:r>
            <a:endParaRPr>
              <a:solidFill>
                <a:srgbClr val="074469"/>
              </a:solidFill>
            </a:endParaRPr>
          </a:p>
          <a:p>
            <a:pPr marL="457200" lvl="0" indent="-342900" algn="l" rtl="0">
              <a:lnSpc>
                <a:spcPct val="150000"/>
              </a:lnSpc>
              <a:spcBef>
                <a:spcPts val="0"/>
              </a:spcBef>
              <a:spcAft>
                <a:spcPts val="0"/>
              </a:spcAft>
              <a:buClr>
                <a:srgbClr val="074469"/>
              </a:buClr>
              <a:buSzPts val="1800"/>
              <a:buChar char="●"/>
            </a:pPr>
            <a:r>
              <a:rPr lang="en">
                <a:solidFill>
                  <a:srgbClr val="074469"/>
                </a:solidFill>
              </a:rPr>
              <a:t>Majoring in Biology with a concentration in Marine Biology minoring in Sustainability and Conservation Leadership</a:t>
            </a:r>
            <a:endParaRPr>
              <a:solidFill>
                <a:srgbClr val="074469"/>
              </a:solidFill>
            </a:endParaRPr>
          </a:p>
          <a:p>
            <a:pPr marL="457200" lvl="0" indent="-342900" algn="l" rtl="0">
              <a:lnSpc>
                <a:spcPct val="150000"/>
              </a:lnSpc>
              <a:spcBef>
                <a:spcPts val="0"/>
              </a:spcBef>
              <a:spcAft>
                <a:spcPts val="0"/>
              </a:spcAft>
              <a:buClr>
                <a:srgbClr val="074469"/>
              </a:buClr>
              <a:buSzPts val="1800"/>
              <a:buChar char="●"/>
            </a:pPr>
            <a:r>
              <a:rPr lang="en">
                <a:solidFill>
                  <a:srgbClr val="074469"/>
                </a:solidFill>
              </a:rPr>
              <a:t>Interests: Marine biology and conservation  </a:t>
            </a:r>
            <a:endParaRPr>
              <a:solidFill>
                <a:srgbClr val="074469"/>
              </a:solidFill>
            </a:endParaRPr>
          </a:p>
        </p:txBody>
      </p:sp>
      <p:pic>
        <p:nvPicPr>
          <p:cNvPr id="74" name="Google Shape;74;p16"/>
          <p:cNvPicPr preferRelativeResize="0"/>
          <p:nvPr/>
        </p:nvPicPr>
        <p:blipFill>
          <a:blip r:embed="rId3">
            <a:alphaModFix/>
          </a:blip>
          <a:stretch>
            <a:fillRect/>
          </a:stretch>
        </p:blipFill>
        <p:spPr>
          <a:xfrm>
            <a:off x="4943550" y="-19125"/>
            <a:ext cx="4200451" cy="51817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779075" y="72325"/>
            <a:ext cx="4380000" cy="12507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4469"/>
                </a:solidFill>
              </a:rPr>
              <a:t>Intro of Lynnhaven River NOW</a:t>
            </a:r>
            <a:endParaRPr>
              <a:solidFill>
                <a:srgbClr val="074469"/>
              </a:solidFill>
            </a:endParaRPr>
          </a:p>
        </p:txBody>
      </p:sp>
      <p:sp>
        <p:nvSpPr>
          <p:cNvPr id="80" name="Google Shape;80;p17"/>
          <p:cNvSpPr txBox="1">
            <a:spLocks noGrp="1"/>
          </p:cNvSpPr>
          <p:nvPr>
            <p:ph type="body" idx="4294967295"/>
          </p:nvPr>
        </p:nvSpPr>
        <p:spPr>
          <a:xfrm>
            <a:off x="4452225" y="1254625"/>
            <a:ext cx="4707000" cy="3820800"/>
          </a:xfrm>
          <a:prstGeom prst="rect">
            <a:avLst/>
          </a:prstGeom>
          <a:solidFill>
            <a:schemeClr val="lt1"/>
          </a:solidFill>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74469"/>
              </a:buClr>
              <a:buSzPts val="1400"/>
              <a:buChar char="●"/>
            </a:pPr>
            <a:r>
              <a:rPr lang="en" sz="1400">
                <a:solidFill>
                  <a:srgbClr val="074469"/>
                </a:solidFill>
              </a:rPr>
              <a:t>Began in 2002 focusing on the lynnhaven river watershed</a:t>
            </a:r>
            <a:endParaRPr sz="1400">
              <a:solidFill>
                <a:srgbClr val="074469"/>
              </a:solidFill>
            </a:endParaRPr>
          </a:p>
          <a:p>
            <a:pPr marL="457200" lvl="0" indent="-317500" algn="l" rtl="0">
              <a:lnSpc>
                <a:spcPct val="150000"/>
              </a:lnSpc>
              <a:spcBef>
                <a:spcPts val="0"/>
              </a:spcBef>
              <a:spcAft>
                <a:spcPts val="0"/>
              </a:spcAft>
              <a:buClr>
                <a:srgbClr val="074469"/>
              </a:buClr>
              <a:buSzPts val="1400"/>
              <a:buChar char="●"/>
            </a:pPr>
            <a:r>
              <a:rPr lang="en" sz="1400">
                <a:solidFill>
                  <a:srgbClr val="074469"/>
                </a:solidFill>
              </a:rPr>
              <a:t>Then expanded to other Virginia Beach watersheds</a:t>
            </a:r>
            <a:endParaRPr sz="1400">
              <a:solidFill>
                <a:srgbClr val="074469"/>
              </a:solidFill>
            </a:endParaRPr>
          </a:p>
          <a:p>
            <a:pPr marL="457200" lvl="0" indent="-317500" algn="l" rtl="0">
              <a:lnSpc>
                <a:spcPct val="150000"/>
              </a:lnSpc>
              <a:spcBef>
                <a:spcPts val="0"/>
              </a:spcBef>
              <a:spcAft>
                <a:spcPts val="0"/>
              </a:spcAft>
              <a:buClr>
                <a:srgbClr val="074469"/>
              </a:buClr>
              <a:buSzPts val="1400"/>
              <a:buChar char="●"/>
            </a:pPr>
            <a:r>
              <a:rPr lang="en" sz="1400">
                <a:solidFill>
                  <a:srgbClr val="074469"/>
                </a:solidFill>
              </a:rPr>
              <a:t>Objectives</a:t>
            </a:r>
            <a:endParaRPr sz="1400">
              <a:solidFill>
                <a:srgbClr val="074469"/>
              </a:solidFill>
            </a:endParaRPr>
          </a:p>
          <a:p>
            <a:pPr marL="914400" lvl="1" indent="-317500" algn="l" rtl="0">
              <a:lnSpc>
                <a:spcPct val="150000"/>
              </a:lnSpc>
              <a:spcBef>
                <a:spcPts val="0"/>
              </a:spcBef>
              <a:spcAft>
                <a:spcPts val="0"/>
              </a:spcAft>
              <a:buClr>
                <a:srgbClr val="074469"/>
              </a:buClr>
              <a:buSzPts val="1400"/>
              <a:buChar char="○"/>
            </a:pPr>
            <a:r>
              <a:rPr lang="en">
                <a:solidFill>
                  <a:srgbClr val="074469"/>
                </a:solidFill>
              </a:rPr>
              <a:t>Identify and reduce sources of contamination in our waterways</a:t>
            </a:r>
            <a:endParaRPr>
              <a:solidFill>
                <a:srgbClr val="074469"/>
              </a:solidFill>
            </a:endParaRPr>
          </a:p>
          <a:p>
            <a:pPr marL="914400" lvl="1" indent="-317500" algn="l" rtl="0">
              <a:lnSpc>
                <a:spcPct val="150000"/>
              </a:lnSpc>
              <a:spcBef>
                <a:spcPts val="0"/>
              </a:spcBef>
              <a:spcAft>
                <a:spcPts val="0"/>
              </a:spcAft>
              <a:buClr>
                <a:srgbClr val="074469"/>
              </a:buClr>
              <a:buSzPts val="1400"/>
              <a:buChar char="○"/>
            </a:pPr>
            <a:r>
              <a:rPr lang="en">
                <a:solidFill>
                  <a:srgbClr val="074469"/>
                </a:solidFill>
              </a:rPr>
              <a:t>To educate and engage the community and partner organizations in restoring and protecting our waterways and natural areas</a:t>
            </a:r>
            <a:endParaRPr>
              <a:solidFill>
                <a:srgbClr val="074469"/>
              </a:solidFill>
            </a:endParaRPr>
          </a:p>
          <a:p>
            <a:pPr marL="914400" lvl="1" indent="-317500" algn="l" rtl="0">
              <a:lnSpc>
                <a:spcPct val="150000"/>
              </a:lnSpc>
              <a:spcBef>
                <a:spcPts val="0"/>
              </a:spcBef>
              <a:spcAft>
                <a:spcPts val="0"/>
              </a:spcAft>
              <a:buClr>
                <a:srgbClr val="074469"/>
              </a:buClr>
              <a:buSzPts val="1400"/>
              <a:buChar char="○"/>
            </a:pPr>
            <a:r>
              <a:rPr lang="en">
                <a:solidFill>
                  <a:srgbClr val="074469"/>
                </a:solidFill>
              </a:rPr>
              <a:t>To restore lost habitats</a:t>
            </a:r>
            <a:endParaRPr>
              <a:solidFill>
                <a:srgbClr val="074469"/>
              </a:solidFill>
            </a:endParaRPr>
          </a:p>
        </p:txBody>
      </p:sp>
      <p:pic>
        <p:nvPicPr>
          <p:cNvPr id="81" name="Google Shape;81;p17"/>
          <p:cNvPicPr preferRelativeResize="0"/>
          <p:nvPr/>
        </p:nvPicPr>
        <p:blipFill>
          <a:blip r:embed="rId3">
            <a:alphaModFix/>
          </a:blip>
          <a:stretch>
            <a:fillRect/>
          </a:stretch>
        </p:blipFill>
        <p:spPr>
          <a:xfrm>
            <a:off x="0" y="1254625"/>
            <a:ext cx="4452224" cy="25043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4469"/>
                </a:solidFill>
              </a:rPr>
              <a:t>Case Study topic</a:t>
            </a:r>
            <a:endParaRPr>
              <a:solidFill>
                <a:srgbClr val="074469"/>
              </a:solidFill>
            </a:endParaRPr>
          </a:p>
        </p:txBody>
      </p:sp>
      <p:sp>
        <p:nvSpPr>
          <p:cNvPr id="87" name="Google Shape;87;p18"/>
          <p:cNvSpPr txBox="1">
            <a:spLocks noGrp="1"/>
          </p:cNvSpPr>
          <p:nvPr>
            <p:ph type="body" idx="4294967295"/>
          </p:nvPr>
        </p:nvSpPr>
        <p:spPr>
          <a:xfrm>
            <a:off x="311700" y="1152475"/>
            <a:ext cx="47184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074469"/>
              </a:buClr>
              <a:buSzPts val="1800"/>
              <a:buChar char="●"/>
            </a:pPr>
            <a:r>
              <a:rPr lang="en">
                <a:solidFill>
                  <a:srgbClr val="074469"/>
                </a:solidFill>
              </a:rPr>
              <a:t>Final Topic</a:t>
            </a:r>
            <a:endParaRPr>
              <a:solidFill>
                <a:srgbClr val="074469"/>
              </a:solidFill>
            </a:endParaRPr>
          </a:p>
          <a:p>
            <a:pPr marL="914400" lvl="1" indent="-336550" algn="l" rtl="0">
              <a:lnSpc>
                <a:spcPct val="150000"/>
              </a:lnSpc>
              <a:spcBef>
                <a:spcPts val="0"/>
              </a:spcBef>
              <a:spcAft>
                <a:spcPts val="0"/>
              </a:spcAft>
              <a:buClr>
                <a:srgbClr val="074469"/>
              </a:buClr>
              <a:buSzPts val="1700"/>
              <a:buChar char="○"/>
            </a:pPr>
            <a:r>
              <a:rPr lang="en" sz="1800">
                <a:solidFill>
                  <a:srgbClr val="074469"/>
                </a:solidFill>
              </a:rPr>
              <a:t>Climate Change effect on restoration projects in Virginia Beach</a:t>
            </a:r>
            <a:r>
              <a:rPr lang="en" sz="1700">
                <a:solidFill>
                  <a:srgbClr val="074469"/>
                </a:solidFill>
              </a:rPr>
              <a:t> </a:t>
            </a:r>
            <a:endParaRPr sz="1700">
              <a:solidFill>
                <a:srgbClr val="07446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958700" y="97850"/>
            <a:ext cx="4132800" cy="11103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74469"/>
                </a:solidFill>
              </a:rPr>
              <a:t>Our Objectives</a:t>
            </a:r>
            <a:endParaRPr>
              <a:solidFill>
                <a:srgbClr val="074469"/>
              </a:solidFill>
            </a:endParaRPr>
          </a:p>
        </p:txBody>
      </p:sp>
      <p:sp>
        <p:nvSpPr>
          <p:cNvPr id="93" name="Google Shape;93;p19"/>
          <p:cNvSpPr txBox="1"/>
          <p:nvPr/>
        </p:nvSpPr>
        <p:spPr>
          <a:xfrm>
            <a:off x="4866975" y="1106125"/>
            <a:ext cx="4277100" cy="3892800"/>
          </a:xfrm>
          <a:prstGeom prst="rect">
            <a:avLst/>
          </a:prstGeom>
          <a:solidFill>
            <a:schemeClr val="lt1"/>
          </a:solid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074469"/>
              </a:buClr>
              <a:buSzPts val="1800"/>
              <a:buChar char="●"/>
            </a:pPr>
            <a:r>
              <a:rPr lang="en" sz="1800">
                <a:solidFill>
                  <a:srgbClr val="074469"/>
                </a:solidFill>
              </a:rPr>
              <a:t>Goal Statement: to ensure the resilience and viability of coastal ecosystems in the face of climate change, contributing to the preservation of biodiversity, the protection of coastal communities, and the sustainable use of natural resources for current and future generations.</a:t>
            </a:r>
            <a:endParaRPr sz="1800">
              <a:solidFill>
                <a:srgbClr val="074469"/>
              </a:solidFill>
            </a:endParaRPr>
          </a:p>
          <a:p>
            <a:pPr marL="457200" lvl="0" indent="-342900" algn="l" rtl="0">
              <a:spcBef>
                <a:spcPts val="0"/>
              </a:spcBef>
              <a:spcAft>
                <a:spcPts val="0"/>
              </a:spcAft>
              <a:buClr>
                <a:srgbClr val="074469"/>
              </a:buClr>
              <a:buSzPts val="1800"/>
              <a:buChar char="●"/>
            </a:pPr>
            <a:r>
              <a:rPr lang="en" sz="1800">
                <a:solidFill>
                  <a:srgbClr val="074469"/>
                </a:solidFill>
              </a:rPr>
              <a:t>Worked at community events, went to meetings, and restoration project installations</a:t>
            </a:r>
            <a:endParaRPr sz="1800">
              <a:solidFill>
                <a:srgbClr val="074469"/>
              </a:solidFill>
            </a:endParaRPr>
          </a:p>
        </p:txBody>
      </p:sp>
      <p:pic>
        <p:nvPicPr>
          <p:cNvPr id="94" name="Google Shape;94;p19"/>
          <p:cNvPicPr preferRelativeResize="0"/>
          <p:nvPr/>
        </p:nvPicPr>
        <p:blipFill>
          <a:blip r:embed="rId3">
            <a:alphaModFix/>
          </a:blip>
          <a:stretch>
            <a:fillRect/>
          </a:stretch>
        </p:blipFill>
        <p:spPr>
          <a:xfrm>
            <a:off x="969225" y="152400"/>
            <a:ext cx="2721770" cy="483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4469"/>
                </a:solidFill>
              </a:rPr>
              <a:t>Conceptual Model</a:t>
            </a:r>
            <a:endParaRPr>
              <a:solidFill>
                <a:srgbClr val="074469"/>
              </a:solidFill>
            </a:endParaRPr>
          </a:p>
        </p:txBody>
      </p:sp>
      <p:pic>
        <p:nvPicPr>
          <p:cNvPr id="100" name="Google Shape;100;p20"/>
          <p:cNvPicPr preferRelativeResize="0"/>
          <p:nvPr/>
        </p:nvPicPr>
        <p:blipFill>
          <a:blip r:embed="rId3">
            <a:alphaModFix/>
          </a:blip>
          <a:stretch>
            <a:fillRect/>
          </a:stretch>
        </p:blipFill>
        <p:spPr>
          <a:xfrm>
            <a:off x="3539625" y="0"/>
            <a:ext cx="5604374" cy="5143501"/>
          </a:xfrm>
          <a:prstGeom prst="rect">
            <a:avLst/>
          </a:prstGeom>
          <a:noFill/>
          <a:ln>
            <a:noFill/>
          </a:ln>
        </p:spPr>
      </p:pic>
      <p:sp>
        <p:nvSpPr>
          <p:cNvPr id="101" name="Google Shape;101;p20"/>
          <p:cNvSpPr txBox="1"/>
          <p:nvPr/>
        </p:nvSpPr>
        <p:spPr>
          <a:xfrm>
            <a:off x="387150" y="1374150"/>
            <a:ext cx="3037800" cy="30375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74469"/>
              </a:buClr>
              <a:buSzPts val="1800"/>
              <a:buChar char="●"/>
            </a:pPr>
            <a:r>
              <a:rPr lang="en" sz="1800">
                <a:solidFill>
                  <a:srgbClr val="074469"/>
                </a:solidFill>
              </a:rPr>
              <a:t>Differing levels going from the global scale to the near environment</a:t>
            </a:r>
            <a:endParaRPr sz="1800">
              <a:solidFill>
                <a:srgbClr val="074469"/>
              </a:solidFill>
            </a:endParaRPr>
          </a:p>
          <a:p>
            <a:pPr marL="457200" lvl="0" indent="-342900" algn="l" rtl="0">
              <a:lnSpc>
                <a:spcPct val="150000"/>
              </a:lnSpc>
              <a:spcBef>
                <a:spcPts val="0"/>
              </a:spcBef>
              <a:spcAft>
                <a:spcPts val="0"/>
              </a:spcAft>
              <a:buClr>
                <a:srgbClr val="074469"/>
              </a:buClr>
              <a:buSzPts val="1800"/>
              <a:buChar char="●"/>
            </a:pPr>
            <a:r>
              <a:rPr lang="en" sz="1800">
                <a:solidFill>
                  <a:srgbClr val="074469"/>
                </a:solidFill>
              </a:rPr>
              <a:t>Shows relationships between all environments</a:t>
            </a:r>
            <a:endParaRPr sz="1800">
              <a:solidFill>
                <a:srgbClr val="074469"/>
              </a:solidFill>
            </a:endParaRPr>
          </a:p>
          <a:p>
            <a:pPr marL="457200" lvl="0" indent="-342900" algn="l" rtl="0">
              <a:lnSpc>
                <a:spcPct val="150000"/>
              </a:lnSpc>
              <a:spcBef>
                <a:spcPts val="0"/>
              </a:spcBef>
              <a:spcAft>
                <a:spcPts val="0"/>
              </a:spcAft>
              <a:buClr>
                <a:srgbClr val="074469"/>
              </a:buClr>
              <a:buSzPts val="1800"/>
              <a:buChar char="●"/>
            </a:pPr>
            <a:r>
              <a:rPr lang="en" sz="1800">
                <a:solidFill>
                  <a:srgbClr val="074469"/>
                </a:solidFill>
              </a:rPr>
              <a:t>Also shows fragilities that act between system aspects</a:t>
            </a:r>
            <a:endParaRPr sz="1800">
              <a:solidFill>
                <a:srgbClr val="07446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4469"/>
                </a:solidFill>
              </a:rPr>
              <a:t>Recommendations </a:t>
            </a:r>
            <a:endParaRPr>
              <a:solidFill>
                <a:srgbClr val="074469"/>
              </a:solidFill>
            </a:endParaRPr>
          </a:p>
        </p:txBody>
      </p:sp>
      <p:sp>
        <p:nvSpPr>
          <p:cNvPr id="107" name="Google Shape;107;p2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74469"/>
              </a:buClr>
              <a:buSzPts val="1500"/>
              <a:buChar char="●"/>
            </a:pPr>
            <a:r>
              <a:rPr lang="en" sz="1500">
                <a:solidFill>
                  <a:srgbClr val="074469"/>
                </a:solidFill>
              </a:rPr>
              <a:t>Made to Lynnhaven River NOW</a:t>
            </a:r>
            <a:endParaRPr sz="1500">
              <a:solidFill>
                <a:srgbClr val="074469"/>
              </a:solidFill>
            </a:endParaRPr>
          </a:p>
          <a:p>
            <a:pPr marL="457200" lvl="0" indent="-323850" algn="l" rtl="0">
              <a:lnSpc>
                <a:spcPct val="100000"/>
              </a:lnSpc>
              <a:spcBef>
                <a:spcPts val="0"/>
              </a:spcBef>
              <a:spcAft>
                <a:spcPts val="0"/>
              </a:spcAft>
              <a:buClr>
                <a:srgbClr val="074469"/>
              </a:buClr>
              <a:buSzPts val="1500"/>
              <a:buChar char="●"/>
            </a:pPr>
            <a:r>
              <a:rPr lang="en" sz="1500">
                <a:solidFill>
                  <a:srgbClr val="074469"/>
                </a:solidFill>
              </a:rPr>
              <a:t>Oyster Restoration</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Buy local oysters</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Upkeep and monitoring of restoration projects and reefs</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Research and Development area for new aquaculture technologies</a:t>
            </a:r>
            <a:endParaRPr sz="1500">
              <a:solidFill>
                <a:srgbClr val="074469"/>
              </a:solidFill>
            </a:endParaRPr>
          </a:p>
          <a:p>
            <a:pPr marL="457200" lvl="0" indent="-323850" algn="l" rtl="0">
              <a:lnSpc>
                <a:spcPct val="100000"/>
              </a:lnSpc>
              <a:spcBef>
                <a:spcPts val="0"/>
              </a:spcBef>
              <a:spcAft>
                <a:spcPts val="0"/>
              </a:spcAft>
              <a:buClr>
                <a:srgbClr val="074469"/>
              </a:buClr>
              <a:buSzPts val="1500"/>
              <a:buChar char="●"/>
            </a:pPr>
            <a:r>
              <a:rPr lang="en" sz="1500">
                <a:solidFill>
                  <a:srgbClr val="074469"/>
                </a:solidFill>
              </a:rPr>
              <a:t>Tree Restoration</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Nonnative trees to adapt Virginia Beach</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Planting trees in high urban heat areas</a:t>
            </a:r>
            <a:endParaRPr sz="1500">
              <a:solidFill>
                <a:srgbClr val="074469"/>
              </a:solidFill>
            </a:endParaRPr>
          </a:p>
          <a:p>
            <a:pPr marL="457200" lvl="0" indent="-323850" algn="l" rtl="0">
              <a:lnSpc>
                <a:spcPct val="100000"/>
              </a:lnSpc>
              <a:spcBef>
                <a:spcPts val="0"/>
              </a:spcBef>
              <a:spcAft>
                <a:spcPts val="0"/>
              </a:spcAft>
              <a:buClr>
                <a:srgbClr val="074469"/>
              </a:buClr>
              <a:buSzPts val="1500"/>
              <a:buChar char="●"/>
            </a:pPr>
            <a:r>
              <a:rPr lang="en" sz="1500">
                <a:solidFill>
                  <a:srgbClr val="074469"/>
                </a:solidFill>
              </a:rPr>
              <a:t>Public Education and Outreach</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Education on benefits of restoration</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Ecotourism on waterways</a:t>
            </a:r>
            <a:endParaRPr sz="1500">
              <a:solidFill>
                <a:srgbClr val="074469"/>
              </a:solidFill>
            </a:endParaRPr>
          </a:p>
          <a:p>
            <a:pPr marL="914400" lvl="1" indent="-323850" algn="l" rtl="0">
              <a:lnSpc>
                <a:spcPct val="100000"/>
              </a:lnSpc>
              <a:spcBef>
                <a:spcPts val="0"/>
              </a:spcBef>
              <a:spcAft>
                <a:spcPts val="0"/>
              </a:spcAft>
              <a:buClr>
                <a:srgbClr val="074469"/>
              </a:buClr>
              <a:buSzPts val="1500"/>
              <a:buChar char="○"/>
            </a:pPr>
            <a:r>
              <a:rPr lang="en" sz="1500">
                <a:solidFill>
                  <a:srgbClr val="074469"/>
                </a:solidFill>
              </a:rPr>
              <a:t>Dive Against Debris clean up dives </a:t>
            </a:r>
            <a:endParaRPr sz="1500">
              <a:solidFill>
                <a:srgbClr val="074469"/>
              </a:solidFill>
            </a:endParaRPr>
          </a:p>
          <a:p>
            <a:pPr marL="457200" lvl="0" indent="0" algn="l" rtl="0">
              <a:lnSpc>
                <a:spcPct val="100000"/>
              </a:lnSpc>
              <a:spcBef>
                <a:spcPts val="1200"/>
              </a:spcBef>
              <a:spcAft>
                <a:spcPts val="1200"/>
              </a:spcAft>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4469"/>
                </a:solidFill>
              </a:rPr>
              <a:t>Whats Next</a:t>
            </a:r>
            <a:endParaRPr>
              <a:solidFill>
                <a:srgbClr val="074469"/>
              </a:solidFill>
            </a:endParaRPr>
          </a:p>
        </p:txBody>
      </p:sp>
      <p:sp>
        <p:nvSpPr>
          <p:cNvPr id="113" name="Google Shape;113;p22"/>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74469"/>
              </a:buClr>
              <a:buSzPts val="1800"/>
              <a:buChar char="●"/>
            </a:pPr>
            <a:r>
              <a:rPr lang="en">
                <a:solidFill>
                  <a:srgbClr val="074469"/>
                </a:solidFill>
              </a:rPr>
              <a:t>Our case study report will be shared with Lynnhaven River NOW where they will assess our work</a:t>
            </a:r>
            <a:endParaRPr>
              <a:solidFill>
                <a:srgbClr val="074469"/>
              </a:solidFill>
            </a:endParaRPr>
          </a:p>
          <a:p>
            <a:pPr marL="457200" lvl="0" indent="-342900" algn="l" rtl="0">
              <a:spcBef>
                <a:spcPts val="0"/>
              </a:spcBef>
              <a:spcAft>
                <a:spcPts val="0"/>
              </a:spcAft>
              <a:buClr>
                <a:srgbClr val="074469"/>
              </a:buClr>
              <a:buSzPts val="1800"/>
              <a:buChar char="●"/>
            </a:pPr>
            <a:r>
              <a:rPr lang="en">
                <a:solidFill>
                  <a:srgbClr val="074469"/>
                </a:solidFill>
              </a:rPr>
              <a:t>Recommendations may be taken into consideration in their actions moving forward</a:t>
            </a:r>
            <a:endParaRPr>
              <a:solidFill>
                <a:srgbClr val="074469"/>
              </a:solidFill>
            </a:endParaRPr>
          </a:p>
          <a:p>
            <a:pPr marL="457200" lvl="0" indent="-342900" algn="l" rtl="0">
              <a:spcBef>
                <a:spcPts val="0"/>
              </a:spcBef>
              <a:spcAft>
                <a:spcPts val="0"/>
              </a:spcAft>
              <a:buClr>
                <a:srgbClr val="074469"/>
              </a:buClr>
              <a:buSzPts val="1800"/>
              <a:buChar char="●"/>
            </a:pPr>
            <a:r>
              <a:rPr lang="en">
                <a:solidFill>
                  <a:srgbClr val="074469"/>
                </a:solidFill>
              </a:rPr>
              <a:t>Our final evaluation and meeting with our supervisor will help LRnow make changes to better their internship program</a:t>
            </a:r>
            <a:endParaRPr>
              <a:solidFill>
                <a:srgbClr val="074469"/>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458</Words>
  <Application>Microsoft Office PowerPoint</Application>
  <PresentationFormat>On-screen Show (16:9)</PresentationFormat>
  <Paragraphs>56</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Climate Change Affect on Living Shoreline and Oyster Restorations </vt:lpstr>
      <vt:lpstr>Self Introduction</vt:lpstr>
      <vt:lpstr>Self Introduction </vt:lpstr>
      <vt:lpstr>Intro of Lynnhaven River NOW</vt:lpstr>
      <vt:lpstr>Case Study topic</vt:lpstr>
      <vt:lpstr>Our Objectives</vt:lpstr>
      <vt:lpstr>Conceptual Model</vt:lpstr>
      <vt:lpstr>Recommendations </vt:lpstr>
      <vt:lpstr>Whats Next</vt:lpstr>
      <vt:lpstr>What was gained</vt:lpstr>
      <vt:lpstr>Our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Affect on Living Shoreline and Oyster Restorations </dc:title>
  <dc:creator>Rocco Boyd</dc:creator>
  <cp:lastModifiedBy>Rocco Boyd</cp:lastModifiedBy>
  <cp:revision>2</cp:revision>
  <dcterms:modified xsi:type="dcterms:W3CDTF">2023-08-06T01:20:08Z</dcterms:modified>
</cp:coreProperties>
</file>