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16" r:id="rId1"/>
  </p:sldMasterIdLst>
  <p:notesMasterIdLst>
    <p:notesMasterId r:id="rId33"/>
  </p:notesMasterIdLst>
  <p:sldIdLst>
    <p:sldId id="261" r:id="rId2"/>
    <p:sldId id="262" r:id="rId3"/>
    <p:sldId id="264" r:id="rId4"/>
    <p:sldId id="265" r:id="rId5"/>
    <p:sldId id="272" r:id="rId6"/>
    <p:sldId id="267" r:id="rId7"/>
    <p:sldId id="269" r:id="rId8"/>
    <p:sldId id="270" r:id="rId9"/>
    <p:sldId id="271" r:id="rId10"/>
    <p:sldId id="273" r:id="rId11"/>
    <p:sldId id="279" r:id="rId12"/>
    <p:sldId id="274" r:id="rId13"/>
    <p:sldId id="278" r:id="rId14"/>
    <p:sldId id="275" r:id="rId15"/>
    <p:sldId id="280" r:id="rId16"/>
    <p:sldId id="293" r:id="rId17"/>
    <p:sldId id="281" r:id="rId18"/>
    <p:sldId id="282" r:id="rId19"/>
    <p:sldId id="283" r:id="rId20"/>
    <p:sldId id="284" r:id="rId21"/>
    <p:sldId id="285" r:id="rId22"/>
    <p:sldId id="286" r:id="rId23"/>
    <p:sldId id="276" r:id="rId24"/>
    <p:sldId id="287" r:id="rId25"/>
    <p:sldId id="294" r:id="rId26"/>
    <p:sldId id="296" r:id="rId27"/>
    <p:sldId id="297" r:id="rId28"/>
    <p:sldId id="298" r:id="rId29"/>
    <p:sldId id="260" r:id="rId30"/>
    <p:sldId id="266" r:id="rId31"/>
    <p:sldId id="268"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5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22" autoAdjust="0"/>
    <p:restoredTop sz="94643"/>
  </p:normalViewPr>
  <p:slideViewPr>
    <p:cSldViewPr snapToGrid="0">
      <p:cViewPr varScale="1">
        <p:scale>
          <a:sx n="108" d="100"/>
          <a:sy n="108" d="100"/>
        </p:scale>
        <p:origin x="216" y="4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F6F5D1-3457-F34F-BF7F-B1B6484901CE}" type="doc">
      <dgm:prSet loTypeId="urn:microsoft.com/office/officeart/2005/8/layout/vList3" loCatId="" qsTypeId="urn:microsoft.com/office/officeart/2005/8/quickstyle/simple1" qsCatId="simple" csTypeId="urn:microsoft.com/office/officeart/2005/8/colors/colorful1" csCatId="colorful" phldr="1"/>
      <dgm:spPr/>
    </dgm:pt>
    <dgm:pt modelId="{912B66C8-E10B-E14C-970A-64EFB26E9116}">
      <dgm:prSet phldrT="[Text]" custT="1"/>
      <dgm:spPr/>
      <dgm:t>
        <a:bodyPr/>
        <a:lstStyle/>
        <a:p>
          <a:r>
            <a:rPr lang="en-US" sz="2800" dirty="0"/>
            <a:t>High SLR (10 ft), island fully submerged</a:t>
          </a:r>
        </a:p>
      </dgm:t>
    </dgm:pt>
    <dgm:pt modelId="{DD3EBC07-2D0A-E546-AC7C-7164D8A81BFE}" type="parTrans" cxnId="{E757343D-0BAF-174B-9C31-597B2B74CC2A}">
      <dgm:prSet/>
      <dgm:spPr/>
      <dgm:t>
        <a:bodyPr/>
        <a:lstStyle/>
        <a:p>
          <a:endParaRPr lang="en-US"/>
        </a:p>
      </dgm:t>
    </dgm:pt>
    <dgm:pt modelId="{C6C2A08D-A995-B24B-AA6B-C9BD71B159A6}" type="sibTrans" cxnId="{E757343D-0BAF-174B-9C31-597B2B74CC2A}">
      <dgm:prSet/>
      <dgm:spPr/>
      <dgm:t>
        <a:bodyPr/>
        <a:lstStyle/>
        <a:p>
          <a:endParaRPr lang="en-US"/>
        </a:p>
      </dgm:t>
    </dgm:pt>
    <dgm:pt modelId="{64B79213-5F7E-F94C-B082-FF587D850FED}">
      <dgm:prSet phldrT="[Text]" custT="1"/>
      <dgm:spPr/>
      <dgm:t>
        <a:bodyPr/>
        <a:lstStyle/>
        <a:p>
          <a:r>
            <a:rPr lang="en-US" sz="2400" dirty="0"/>
            <a:t>Medium SLR (5 ft), island partially submerged or converted to marsh</a:t>
          </a:r>
        </a:p>
      </dgm:t>
    </dgm:pt>
    <dgm:pt modelId="{16240F47-5C45-1C44-BC2F-2B68AECC7F6E}" type="parTrans" cxnId="{F2D3172B-9BD4-E84C-8D8D-0A7E9C99AF6E}">
      <dgm:prSet/>
      <dgm:spPr/>
      <dgm:t>
        <a:bodyPr/>
        <a:lstStyle/>
        <a:p>
          <a:endParaRPr lang="en-US"/>
        </a:p>
      </dgm:t>
    </dgm:pt>
    <dgm:pt modelId="{D640A97D-C244-6D4B-A9C8-4C434F9812EA}" type="sibTrans" cxnId="{F2D3172B-9BD4-E84C-8D8D-0A7E9C99AF6E}">
      <dgm:prSet/>
      <dgm:spPr/>
      <dgm:t>
        <a:bodyPr/>
        <a:lstStyle/>
        <a:p>
          <a:endParaRPr lang="en-US"/>
        </a:p>
      </dgm:t>
    </dgm:pt>
    <dgm:pt modelId="{1EB8BB8A-3663-404C-BC41-57354A5040B8}">
      <dgm:prSet phldrT="[Text]" custT="1"/>
      <dgm:spPr/>
      <dgm:t>
        <a:bodyPr/>
        <a:lstStyle/>
        <a:p>
          <a:r>
            <a:rPr lang="en-US" sz="2400" dirty="0"/>
            <a:t>No change (0 ft), island remains the same</a:t>
          </a:r>
        </a:p>
      </dgm:t>
    </dgm:pt>
    <dgm:pt modelId="{478DC8F4-BA14-724F-A023-E7F6511701C9}" type="parTrans" cxnId="{45E1BB9B-0B16-F045-ABB5-63C085BD7725}">
      <dgm:prSet/>
      <dgm:spPr/>
      <dgm:t>
        <a:bodyPr/>
        <a:lstStyle/>
        <a:p>
          <a:endParaRPr lang="en-US"/>
        </a:p>
      </dgm:t>
    </dgm:pt>
    <dgm:pt modelId="{361387B3-19A8-744C-B983-CFC36677699A}" type="sibTrans" cxnId="{45E1BB9B-0B16-F045-ABB5-63C085BD7725}">
      <dgm:prSet/>
      <dgm:spPr/>
      <dgm:t>
        <a:bodyPr/>
        <a:lstStyle/>
        <a:p>
          <a:endParaRPr lang="en-US"/>
        </a:p>
      </dgm:t>
    </dgm:pt>
    <dgm:pt modelId="{1AF969CA-F795-7D47-AA21-EF8994BBCE90}" type="pres">
      <dgm:prSet presAssocID="{DAF6F5D1-3457-F34F-BF7F-B1B6484901CE}" presName="linearFlow" presStyleCnt="0">
        <dgm:presLayoutVars>
          <dgm:dir/>
          <dgm:resizeHandles val="exact"/>
        </dgm:presLayoutVars>
      </dgm:prSet>
      <dgm:spPr/>
    </dgm:pt>
    <dgm:pt modelId="{712DB726-A1FC-FF46-9E11-CBE8D67FF4D0}" type="pres">
      <dgm:prSet presAssocID="{912B66C8-E10B-E14C-970A-64EFB26E9116}" presName="composite" presStyleCnt="0"/>
      <dgm:spPr/>
    </dgm:pt>
    <dgm:pt modelId="{188C89EF-AF06-944B-9E3B-17502BF3B0C0}" type="pres">
      <dgm:prSet presAssocID="{912B66C8-E10B-E14C-970A-64EFB26E9116}" presName="imgShp" presStyleLbl="fgImgPlace1" presStyleIdx="0" presStyleCnt="3" custScaleX="1767819" custScaleY="1695439" custLinFactX="-200000" custLinFactNeighborX="-227981" custLinFactNeighborY="-1260"/>
      <dgm:spPr>
        <a:blipFill>
          <a:blip xmlns:r="http://schemas.openxmlformats.org/officeDocument/2006/relationships" r:embed="rId1">
            <a:extLst>
              <a:ext uri="{28A0092B-C50C-407E-A947-70E740481C1C}">
                <a14:useLocalDpi xmlns:a14="http://schemas.microsoft.com/office/drawing/2010/main" val="0"/>
              </a:ext>
            </a:extLst>
          </a:blip>
          <a:srcRect/>
          <a:stretch>
            <a:fillRect l="-29000" r="-29000"/>
          </a:stretch>
        </a:blipFill>
      </dgm:spPr>
    </dgm:pt>
    <dgm:pt modelId="{F0B792CE-736A-3C43-8E88-47CDE14398A6}" type="pres">
      <dgm:prSet presAssocID="{912B66C8-E10B-E14C-970A-64EFB26E9116}" presName="txShp" presStyleLbl="node1" presStyleIdx="0" presStyleCnt="3" custScaleX="56659" custScaleY="793490" custLinFactNeighborX="-7558" custLinFactNeighborY="-82560">
        <dgm:presLayoutVars>
          <dgm:bulletEnabled val="1"/>
        </dgm:presLayoutVars>
      </dgm:prSet>
      <dgm:spPr/>
    </dgm:pt>
    <dgm:pt modelId="{4C176F4A-4733-4742-9EEE-710E8DAB0BEC}" type="pres">
      <dgm:prSet presAssocID="{C6C2A08D-A995-B24B-AA6B-C9BD71B159A6}" presName="spacing" presStyleCnt="0"/>
      <dgm:spPr/>
    </dgm:pt>
    <dgm:pt modelId="{EFF2D653-EEDA-7F40-8121-8AD89E466E85}" type="pres">
      <dgm:prSet presAssocID="{64B79213-5F7E-F94C-B082-FF587D850FED}" presName="composite" presStyleCnt="0"/>
      <dgm:spPr/>
    </dgm:pt>
    <dgm:pt modelId="{E13B8A7A-D6FC-9F4A-BB41-712022111418}" type="pres">
      <dgm:prSet presAssocID="{64B79213-5F7E-F94C-B082-FF587D850FED}" presName="imgShp" presStyleLbl="fgImgPlace1" presStyleIdx="1" presStyleCnt="3" custScaleX="1770811" custScaleY="1760991" custLinFactX="300000" custLinFactY="16290" custLinFactNeighborX="330912" custLinFactNeighborY="100000"/>
      <dgm:spPr>
        <a:blipFill>
          <a:blip xmlns:r="http://schemas.openxmlformats.org/officeDocument/2006/relationships" r:embed="rId2">
            <a:extLst>
              <a:ext uri="{28A0092B-C50C-407E-A947-70E740481C1C}">
                <a14:useLocalDpi xmlns:a14="http://schemas.microsoft.com/office/drawing/2010/main" val="0"/>
              </a:ext>
            </a:extLst>
          </a:blip>
          <a:srcRect/>
          <a:stretch>
            <a:fillRect l="-28000" r="-28000"/>
          </a:stretch>
        </a:blipFill>
      </dgm:spPr>
    </dgm:pt>
    <dgm:pt modelId="{C5571883-A912-B442-8DD8-93B1FB489A9B}" type="pres">
      <dgm:prSet presAssocID="{64B79213-5F7E-F94C-B082-FF587D850FED}" presName="txShp" presStyleLbl="node1" presStyleIdx="1" presStyleCnt="3" custScaleX="51020" custScaleY="729089" custLinFactNeighborX="-912" custLinFactNeighborY="-47247">
        <dgm:presLayoutVars>
          <dgm:bulletEnabled val="1"/>
        </dgm:presLayoutVars>
      </dgm:prSet>
      <dgm:spPr/>
    </dgm:pt>
    <dgm:pt modelId="{A4D43A2F-FDA7-6042-81D6-E747C432990B}" type="pres">
      <dgm:prSet presAssocID="{D640A97D-C244-6D4B-A9C8-4C434F9812EA}" presName="spacing" presStyleCnt="0"/>
      <dgm:spPr/>
    </dgm:pt>
    <dgm:pt modelId="{D2630239-09E8-7B43-A078-1A0011BCB5B1}" type="pres">
      <dgm:prSet presAssocID="{1EB8BB8A-3663-404C-BC41-57354A5040B8}" presName="composite" presStyleCnt="0"/>
      <dgm:spPr/>
    </dgm:pt>
    <dgm:pt modelId="{7CA9D3F6-8684-B848-B87D-874468B83898}" type="pres">
      <dgm:prSet presAssocID="{1EB8BB8A-3663-404C-BC41-57354A5040B8}" presName="imgShp" presStyleLbl="fgImgPlace1" presStyleIdx="2" presStyleCnt="3" custScaleX="1863034" custScaleY="1876912" custLinFactX="800000" custLinFactNeighborX="853885" custLinFactNeighborY="-45224"/>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5154F39B-5976-C448-924B-997A0470E954}" type="pres">
      <dgm:prSet presAssocID="{1EB8BB8A-3663-404C-BC41-57354A5040B8}" presName="txShp" presStyleLbl="node1" presStyleIdx="2" presStyleCnt="3" custScaleX="42710" custScaleY="696524" custLinFactNeighborX="5994" custLinFactNeighborY="0">
        <dgm:presLayoutVars>
          <dgm:bulletEnabled val="1"/>
        </dgm:presLayoutVars>
      </dgm:prSet>
      <dgm:spPr/>
    </dgm:pt>
  </dgm:ptLst>
  <dgm:cxnLst>
    <dgm:cxn modelId="{F2D3172B-9BD4-E84C-8D8D-0A7E9C99AF6E}" srcId="{DAF6F5D1-3457-F34F-BF7F-B1B6484901CE}" destId="{64B79213-5F7E-F94C-B082-FF587D850FED}" srcOrd="1" destOrd="0" parTransId="{16240F47-5C45-1C44-BC2F-2B68AECC7F6E}" sibTransId="{D640A97D-C244-6D4B-A9C8-4C434F9812EA}"/>
    <dgm:cxn modelId="{9FA87834-95CA-8846-9CD1-9D724B0E2D3B}" type="presOf" srcId="{DAF6F5D1-3457-F34F-BF7F-B1B6484901CE}" destId="{1AF969CA-F795-7D47-AA21-EF8994BBCE90}" srcOrd="0" destOrd="0" presId="urn:microsoft.com/office/officeart/2005/8/layout/vList3"/>
    <dgm:cxn modelId="{E757343D-0BAF-174B-9C31-597B2B74CC2A}" srcId="{DAF6F5D1-3457-F34F-BF7F-B1B6484901CE}" destId="{912B66C8-E10B-E14C-970A-64EFB26E9116}" srcOrd="0" destOrd="0" parTransId="{DD3EBC07-2D0A-E546-AC7C-7164D8A81BFE}" sibTransId="{C6C2A08D-A995-B24B-AA6B-C9BD71B159A6}"/>
    <dgm:cxn modelId="{11B55D82-A5FF-354D-8EF6-E4DF11873200}" type="presOf" srcId="{912B66C8-E10B-E14C-970A-64EFB26E9116}" destId="{F0B792CE-736A-3C43-8E88-47CDE14398A6}" srcOrd="0" destOrd="0" presId="urn:microsoft.com/office/officeart/2005/8/layout/vList3"/>
    <dgm:cxn modelId="{0CFEFE9A-B151-7B46-9A96-CD9B007E4900}" type="presOf" srcId="{64B79213-5F7E-F94C-B082-FF587D850FED}" destId="{C5571883-A912-B442-8DD8-93B1FB489A9B}" srcOrd="0" destOrd="0" presId="urn:microsoft.com/office/officeart/2005/8/layout/vList3"/>
    <dgm:cxn modelId="{45E1BB9B-0B16-F045-ABB5-63C085BD7725}" srcId="{DAF6F5D1-3457-F34F-BF7F-B1B6484901CE}" destId="{1EB8BB8A-3663-404C-BC41-57354A5040B8}" srcOrd="2" destOrd="0" parTransId="{478DC8F4-BA14-724F-A023-E7F6511701C9}" sibTransId="{361387B3-19A8-744C-B983-CFC36677699A}"/>
    <dgm:cxn modelId="{93225EA6-E6E8-F241-A881-80FE720CC703}" type="presOf" srcId="{1EB8BB8A-3663-404C-BC41-57354A5040B8}" destId="{5154F39B-5976-C448-924B-997A0470E954}" srcOrd="0" destOrd="0" presId="urn:microsoft.com/office/officeart/2005/8/layout/vList3"/>
    <dgm:cxn modelId="{F8991646-10DF-A742-9361-B70F791F6348}" type="presParOf" srcId="{1AF969CA-F795-7D47-AA21-EF8994BBCE90}" destId="{712DB726-A1FC-FF46-9E11-CBE8D67FF4D0}" srcOrd="0" destOrd="0" presId="urn:microsoft.com/office/officeart/2005/8/layout/vList3"/>
    <dgm:cxn modelId="{8C386BFA-63BD-8B45-84D8-025C05445F6E}" type="presParOf" srcId="{712DB726-A1FC-FF46-9E11-CBE8D67FF4D0}" destId="{188C89EF-AF06-944B-9E3B-17502BF3B0C0}" srcOrd="0" destOrd="0" presId="urn:microsoft.com/office/officeart/2005/8/layout/vList3"/>
    <dgm:cxn modelId="{C52D9D46-E24C-A243-9F3F-A33E68F083A5}" type="presParOf" srcId="{712DB726-A1FC-FF46-9E11-CBE8D67FF4D0}" destId="{F0B792CE-736A-3C43-8E88-47CDE14398A6}" srcOrd="1" destOrd="0" presId="urn:microsoft.com/office/officeart/2005/8/layout/vList3"/>
    <dgm:cxn modelId="{A5BDED17-F696-B347-BB46-C1DE3EBEC2B8}" type="presParOf" srcId="{1AF969CA-F795-7D47-AA21-EF8994BBCE90}" destId="{4C176F4A-4733-4742-9EEE-710E8DAB0BEC}" srcOrd="1" destOrd="0" presId="urn:microsoft.com/office/officeart/2005/8/layout/vList3"/>
    <dgm:cxn modelId="{7595A744-56C7-AB44-8A84-14DF663E0F9B}" type="presParOf" srcId="{1AF969CA-F795-7D47-AA21-EF8994BBCE90}" destId="{EFF2D653-EEDA-7F40-8121-8AD89E466E85}" srcOrd="2" destOrd="0" presId="urn:microsoft.com/office/officeart/2005/8/layout/vList3"/>
    <dgm:cxn modelId="{0F691F25-2730-504F-AC37-040C3E2CAEAB}" type="presParOf" srcId="{EFF2D653-EEDA-7F40-8121-8AD89E466E85}" destId="{E13B8A7A-D6FC-9F4A-BB41-712022111418}" srcOrd="0" destOrd="0" presId="urn:microsoft.com/office/officeart/2005/8/layout/vList3"/>
    <dgm:cxn modelId="{1A83189D-1079-4640-AB3B-5BBDBDA1C62A}" type="presParOf" srcId="{EFF2D653-EEDA-7F40-8121-8AD89E466E85}" destId="{C5571883-A912-B442-8DD8-93B1FB489A9B}" srcOrd="1" destOrd="0" presId="urn:microsoft.com/office/officeart/2005/8/layout/vList3"/>
    <dgm:cxn modelId="{40D76668-1DD8-714F-8BB3-83B97B85FA09}" type="presParOf" srcId="{1AF969CA-F795-7D47-AA21-EF8994BBCE90}" destId="{A4D43A2F-FDA7-6042-81D6-E747C432990B}" srcOrd="3" destOrd="0" presId="urn:microsoft.com/office/officeart/2005/8/layout/vList3"/>
    <dgm:cxn modelId="{7739664E-E15C-504A-8A7F-600BA26261CF}" type="presParOf" srcId="{1AF969CA-F795-7D47-AA21-EF8994BBCE90}" destId="{D2630239-09E8-7B43-A078-1A0011BCB5B1}" srcOrd="4" destOrd="0" presId="urn:microsoft.com/office/officeart/2005/8/layout/vList3"/>
    <dgm:cxn modelId="{F0DFDE37-1C04-5B40-B7BD-C03F16C470A7}" type="presParOf" srcId="{D2630239-09E8-7B43-A078-1A0011BCB5B1}" destId="{7CA9D3F6-8684-B848-B87D-874468B83898}" srcOrd="0" destOrd="0" presId="urn:microsoft.com/office/officeart/2005/8/layout/vList3"/>
    <dgm:cxn modelId="{A6F56A15-C0B9-084B-830C-9ABACD8168A4}" type="presParOf" srcId="{D2630239-09E8-7B43-A078-1A0011BCB5B1}" destId="{5154F39B-5976-C448-924B-997A0470E954}"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FDF38F-3EC3-4063-B3AE-A29E2D098567}"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en-US"/>
        </a:p>
      </dgm:t>
    </dgm:pt>
    <dgm:pt modelId="{8257C32C-B2B2-40B9-9923-85AAC2065264}">
      <dgm:prSet phldrT="[Text]"/>
      <dgm:spPr>
        <a:solidFill>
          <a:schemeClr val="accent4"/>
        </a:solidFill>
      </dgm:spPr>
      <dgm:t>
        <a:bodyPr/>
        <a:lstStyle/>
        <a:p>
          <a:r>
            <a:rPr lang="en-US" dirty="0">
              <a:latin typeface="Arial" panose="020B0604020202020204" pitchFamily="34" charset="0"/>
              <a:cs typeface="Arial" panose="020B0604020202020204" pitchFamily="34" charset="0"/>
            </a:rPr>
            <a:t>Visitors</a:t>
          </a:r>
        </a:p>
      </dgm:t>
    </dgm:pt>
    <dgm:pt modelId="{7E014AA5-8AAC-49F8-9F4D-AA48B8198768}" type="parTrans" cxnId="{36529915-C2AE-465B-9EB0-B0F58F89C0B3}">
      <dgm:prSet/>
      <dgm:spPr/>
      <dgm:t>
        <a:bodyPr/>
        <a:lstStyle/>
        <a:p>
          <a:endParaRPr lang="en-US"/>
        </a:p>
      </dgm:t>
    </dgm:pt>
    <dgm:pt modelId="{3B9AC9C0-3D51-4537-AE01-B973D6E8136C}" type="sibTrans" cxnId="{36529915-C2AE-465B-9EB0-B0F58F89C0B3}">
      <dgm:prSet/>
      <dgm:spPr/>
      <dgm:t>
        <a:bodyPr/>
        <a:lstStyle/>
        <a:p>
          <a:endParaRPr lang="en-US"/>
        </a:p>
      </dgm:t>
    </dgm:pt>
    <dgm:pt modelId="{ABE3068A-23F4-42DA-9C06-2D0BA7FA28A6}">
      <dgm:prSet phldrT="[Text]"/>
      <dgm:spPr>
        <a:solidFill>
          <a:schemeClr val="accent3"/>
        </a:solidFill>
      </dgm:spPr>
      <dgm:t>
        <a:bodyPr/>
        <a:lstStyle/>
        <a:p>
          <a:r>
            <a:rPr lang="en-US" dirty="0">
              <a:latin typeface="Arial" panose="020B0604020202020204" pitchFamily="34" charset="0"/>
              <a:cs typeface="Arial" panose="020B0604020202020204" pitchFamily="34" charset="0"/>
            </a:rPr>
            <a:t>Education</a:t>
          </a:r>
        </a:p>
      </dgm:t>
    </dgm:pt>
    <dgm:pt modelId="{0088D75D-1250-4ACD-B9AC-E59A2A2EF55A}" type="parTrans" cxnId="{62C8D083-8187-40E8-8964-1DE9E1305161}">
      <dgm:prSet/>
      <dgm:spPr/>
      <dgm:t>
        <a:bodyPr/>
        <a:lstStyle/>
        <a:p>
          <a:endParaRPr lang="en-US"/>
        </a:p>
      </dgm:t>
    </dgm:pt>
    <dgm:pt modelId="{89E9B234-5EF7-492B-8714-91F1DB1F3EC0}" type="sibTrans" cxnId="{62C8D083-8187-40E8-8964-1DE9E1305161}">
      <dgm:prSet/>
      <dgm:spPr/>
      <dgm:t>
        <a:bodyPr/>
        <a:lstStyle/>
        <a:p>
          <a:endParaRPr lang="en-US"/>
        </a:p>
      </dgm:t>
    </dgm:pt>
    <dgm:pt modelId="{ECBAAB63-4129-4E87-ABDC-0DD3D23668A1}">
      <dgm:prSet phldrT="[Text]" custT="1"/>
      <dgm:spPr/>
      <dgm:t>
        <a:bodyPr/>
        <a:lstStyle/>
        <a:p>
          <a:r>
            <a:rPr lang="en-US" sz="4000" dirty="0">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atin typeface="Arial" panose="020B0604020202020204" pitchFamily="34" charset="0"/>
              <a:cs typeface="Arial" panose="020B0604020202020204" pitchFamily="34" charset="0"/>
            </a:rPr>
            <a:t>Inspired stewards</a:t>
          </a:r>
        </a:p>
      </dgm:t>
    </dgm:pt>
    <dgm:pt modelId="{CDB61C92-40A0-409E-8796-A86C82962F3A}" type="sibTrans" cxnId="{CD5A1547-F87A-435B-8B30-BAA788290326}">
      <dgm:prSet/>
      <dgm:spPr/>
      <dgm:t>
        <a:bodyPr/>
        <a:lstStyle/>
        <a:p>
          <a:endParaRPr lang="en-US"/>
        </a:p>
      </dgm:t>
    </dgm:pt>
    <dgm:pt modelId="{214BEF79-F613-446C-83E8-A934E342416E}" type="parTrans" cxnId="{CD5A1547-F87A-435B-8B30-BAA788290326}">
      <dgm:prSet/>
      <dgm:spPr/>
      <dgm:t>
        <a:bodyPr/>
        <a:lstStyle/>
        <a:p>
          <a:endParaRPr lang="en-US"/>
        </a:p>
      </dgm:t>
    </dgm:pt>
    <dgm:pt modelId="{36017F09-9883-0D41-A51F-58189805A5F0}">
      <dgm:prSet phldrT="[Text]"/>
      <dgm:spPr>
        <a:solidFill>
          <a:schemeClr val="accent3"/>
        </a:solidFill>
      </dgm:spPr>
      <dgm:t>
        <a:bodyPr/>
        <a:lstStyle/>
        <a:p>
          <a:r>
            <a:rPr lang="en-US" dirty="0">
              <a:latin typeface="Arial" panose="020B0604020202020204" pitchFamily="34" charset="0"/>
              <a:cs typeface="Arial" panose="020B0604020202020204" pitchFamily="34" charset="0"/>
            </a:rPr>
            <a:t>Experiences</a:t>
          </a:r>
        </a:p>
      </dgm:t>
    </dgm:pt>
    <dgm:pt modelId="{73A9CFA0-E281-5442-8EB2-32F134267E9C}" type="parTrans" cxnId="{13804ACD-0EEF-A94F-B32F-2927E0F345B3}">
      <dgm:prSet/>
      <dgm:spPr/>
      <dgm:t>
        <a:bodyPr/>
        <a:lstStyle/>
        <a:p>
          <a:endParaRPr lang="en-US"/>
        </a:p>
      </dgm:t>
    </dgm:pt>
    <dgm:pt modelId="{F3A37CD3-6ADB-0042-AFD2-02812ADA08E2}" type="sibTrans" cxnId="{13804ACD-0EEF-A94F-B32F-2927E0F345B3}">
      <dgm:prSet/>
      <dgm:spPr/>
      <dgm:t>
        <a:bodyPr/>
        <a:lstStyle/>
        <a:p>
          <a:endParaRPr lang="en-US"/>
        </a:p>
      </dgm:t>
    </dgm:pt>
    <dgm:pt modelId="{A2D0E09C-F0B8-41CE-BFE7-6F0ED44369A5}" type="pres">
      <dgm:prSet presAssocID="{A2FDF38F-3EC3-4063-B3AE-A29E2D098567}" presName="Name0" presStyleCnt="0">
        <dgm:presLayoutVars>
          <dgm:chMax val="4"/>
          <dgm:resizeHandles val="exact"/>
        </dgm:presLayoutVars>
      </dgm:prSet>
      <dgm:spPr/>
    </dgm:pt>
    <dgm:pt modelId="{B0B66ACB-D739-48F1-BC28-D6CB2352A74A}" type="pres">
      <dgm:prSet presAssocID="{A2FDF38F-3EC3-4063-B3AE-A29E2D098567}" presName="ellipse" presStyleLbl="trBgShp" presStyleIdx="0" presStyleCnt="1"/>
      <dgm:spPr/>
    </dgm:pt>
    <dgm:pt modelId="{2A538C0A-D22B-4DB5-A6A3-947ABDB6E945}" type="pres">
      <dgm:prSet presAssocID="{A2FDF38F-3EC3-4063-B3AE-A29E2D098567}" presName="arrow1" presStyleLbl="fgShp" presStyleIdx="0" presStyleCnt="1" custScaleX="130930" custLinFactNeighborX="0" custLinFactNeighborY="-16305"/>
      <dgm:spPr/>
    </dgm:pt>
    <dgm:pt modelId="{6092BE7C-C919-45E7-AAA8-C7A8B7BD9CB2}" type="pres">
      <dgm:prSet presAssocID="{A2FDF38F-3EC3-4063-B3AE-A29E2D098567}" presName="rectangle" presStyleLbl="revTx" presStyleIdx="0" presStyleCnt="1" custScaleX="126110" custScaleY="70433" custLinFactNeighborX="0" custLinFactNeighborY="1197">
        <dgm:presLayoutVars>
          <dgm:bulletEnabled val="1"/>
        </dgm:presLayoutVars>
      </dgm:prSet>
      <dgm:spPr/>
    </dgm:pt>
    <dgm:pt modelId="{BF49EBF2-A7DB-4255-8F91-0ECA39C52262}" type="pres">
      <dgm:prSet presAssocID="{ABE3068A-23F4-42DA-9C06-2D0BA7FA28A6}" presName="item1" presStyleLbl="node1" presStyleIdx="0" presStyleCnt="3">
        <dgm:presLayoutVars>
          <dgm:bulletEnabled val="1"/>
        </dgm:presLayoutVars>
      </dgm:prSet>
      <dgm:spPr/>
    </dgm:pt>
    <dgm:pt modelId="{39DBAACF-2181-E046-9B8D-9E9FF9AB39D6}" type="pres">
      <dgm:prSet presAssocID="{36017F09-9883-0D41-A51F-58189805A5F0}" presName="item2" presStyleLbl="node1" presStyleIdx="1" presStyleCnt="3">
        <dgm:presLayoutVars>
          <dgm:bulletEnabled val="1"/>
        </dgm:presLayoutVars>
      </dgm:prSet>
      <dgm:spPr/>
    </dgm:pt>
    <dgm:pt modelId="{1EBC17E2-956E-C748-B4FA-AFFB618395B9}" type="pres">
      <dgm:prSet presAssocID="{ECBAAB63-4129-4E87-ABDC-0DD3D23668A1}" presName="item3" presStyleLbl="node1" presStyleIdx="2" presStyleCnt="3">
        <dgm:presLayoutVars>
          <dgm:bulletEnabled val="1"/>
        </dgm:presLayoutVars>
      </dgm:prSet>
      <dgm:spPr/>
    </dgm:pt>
    <dgm:pt modelId="{DF950381-70BF-406D-9B3A-5B8722625D92}" type="pres">
      <dgm:prSet presAssocID="{A2FDF38F-3EC3-4063-B3AE-A29E2D098567}" presName="funnel" presStyleLbl="trAlignAcc1" presStyleIdx="0" presStyleCnt="1" custLinFactNeighborX="197" custLinFactNeighborY="-492"/>
      <dgm:spPr/>
    </dgm:pt>
  </dgm:ptLst>
  <dgm:cxnLst>
    <dgm:cxn modelId="{36529915-C2AE-465B-9EB0-B0F58F89C0B3}" srcId="{A2FDF38F-3EC3-4063-B3AE-A29E2D098567}" destId="{8257C32C-B2B2-40B9-9923-85AAC2065264}" srcOrd="0" destOrd="0" parTransId="{7E014AA5-8AAC-49F8-9F4D-AA48B8198768}" sibTransId="{3B9AC9C0-3D51-4537-AE01-B973D6E8136C}"/>
    <dgm:cxn modelId="{CD5A1547-F87A-435B-8B30-BAA788290326}" srcId="{A2FDF38F-3EC3-4063-B3AE-A29E2D098567}" destId="{ECBAAB63-4129-4E87-ABDC-0DD3D23668A1}" srcOrd="3" destOrd="0" parTransId="{214BEF79-F613-446C-83E8-A934E342416E}" sibTransId="{CDB61C92-40A0-409E-8796-A86C82962F3A}"/>
    <dgm:cxn modelId="{A4DC9552-24CD-4D6E-AD9E-B96137670B20}" type="presOf" srcId="{A2FDF38F-3EC3-4063-B3AE-A29E2D098567}" destId="{A2D0E09C-F0B8-41CE-BFE7-6F0ED44369A5}" srcOrd="0" destOrd="0" presId="urn:microsoft.com/office/officeart/2005/8/layout/funnel1"/>
    <dgm:cxn modelId="{AEB7B47A-572E-E143-98FF-3E8F87B5424B}" type="presOf" srcId="{36017F09-9883-0D41-A51F-58189805A5F0}" destId="{BF49EBF2-A7DB-4255-8F91-0ECA39C52262}" srcOrd="0" destOrd="0" presId="urn:microsoft.com/office/officeart/2005/8/layout/funnel1"/>
    <dgm:cxn modelId="{62C8D083-8187-40E8-8964-1DE9E1305161}" srcId="{A2FDF38F-3EC3-4063-B3AE-A29E2D098567}" destId="{ABE3068A-23F4-42DA-9C06-2D0BA7FA28A6}" srcOrd="1" destOrd="0" parTransId="{0088D75D-1250-4ACD-B9AC-E59A2A2EF55A}" sibTransId="{89E9B234-5EF7-492B-8714-91F1DB1F3EC0}"/>
    <dgm:cxn modelId="{19725D90-8F3E-EE45-AF45-176FB2072ECE}" type="presOf" srcId="{ABE3068A-23F4-42DA-9C06-2D0BA7FA28A6}" destId="{39DBAACF-2181-E046-9B8D-9E9FF9AB39D6}" srcOrd="0" destOrd="0" presId="urn:microsoft.com/office/officeart/2005/8/layout/funnel1"/>
    <dgm:cxn modelId="{0CC64ABE-EB80-45A5-A619-072DFAEC3565}" type="presOf" srcId="{ECBAAB63-4129-4E87-ABDC-0DD3D23668A1}" destId="{6092BE7C-C919-45E7-AAA8-C7A8B7BD9CB2}" srcOrd="0" destOrd="0" presId="urn:microsoft.com/office/officeart/2005/8/layout/funnel1"/>
    <dgm:cxn modelId="{13804ACD-0EEF-A94F-B32F-2927E0F345B3}" srcId="{A2FDF38F-3EC3-4063-B3AE-A29E2D098567}" destId="{36017F09-9883-0D41-A51F-58189805A5F0}" srcOrd="2" destOrd="0" parTransId="{73A9CFA0-E281-5442-8EB2-32F134267E9C}" sibTransId="{F3A37CD3-6ADB-0042-AFD2-02812ADA08E2}"/>
    <dgm:cxn modelId="{7F3088FC-8F9C-A34F-B571-884C22264698}" type="presOf" srcId="{8257C32C-B2B2-40B9-9923-85AAC2065264}" destId="{1EBC17E2-956E-C748-B4FA-AFFB618395B9}" srcOrd="0" destOrd="0" presId="urn:microsoft.com/office/officeart/2005/8/layout/funnel1"/>
    <dgm:cxn modelId="{E59EF631-6729-4166-ADE9-9476E375AA1D}" type="presParOf" srcId="{A2D0E09C-F0B8-41CE-BFE7-6F0ED44369A5}" destId="{B0B66ACB-D739-48F1-BC28-D6CB2352A74A}" srcOrd="0" destOrd="0" presId="urn:microsoft.com/office/officeart/2005/8/layout/funnel1"/>
    <dgm:cxn modelId="{0BC82D88-7F81-4AC8-B37A-ED4555603A02}" type="presParOf" srcId="{A2D0E09C-F0B8-41CE-BFE7-6F0ED44369A5}" destId="{2A538C0A-D22B-4DB5-A6A3-947ABDB6E945}" srcOrd="1" destOrd="0" presId="urn:microsoft.com/office/officeart/2005/8/layout/funnel1"/>
    <dgm:cxn modelId="{90482B0A-39EB-4185-A48E-A5D76608F4AD}" type="presParOf" srcId="{A2D0E09C-F0B8-41CE-BFE7-6F0ED44369A5}" destId="{6092BE7C-C919-45E7-AAA8-C7A8B7BD9CB2}" srcOrd="2" destOrd="0" presId="urn:microsoft.com/office/officeart/2005/8/layout/funnel1"/>
    <dgm:cxn modelId="{DA4F2647-5960-4E28-82E2-B13761949733}" type="presParOf" srcId="{A2D0E09C-F0B8-41CE-BFE7-6F0ED44369A5}" destId="{BF49EBF2-A7DB-4255-8F91-0ECA39C52262}" srcOrd="3" destOrd="0" presId="urn:microsoft.com/office/officeart/2005/8/layout/funnel1"/>
    <dgm:cxn modelId="{22240D39-66EB-EC4E-98E1-CA224FE69D61}" type="presParOf" srcId="{A2D0E09C-F0B8-41CE-BFE7-6F0ED44369A5}" destId="{39DBAACF-2181-E046-9B8D-9E9FF9AB39D6}" srcOrd="4" destOrd="0" presId="urn:microsoft.com/office/officeart/2005/8/layout/funnel1"/>
    <dgm:cxn modelId="{EC203714-7460-E442-AF51-B94450AA9B36}" type="presParOf" srcId="{A2D0E09C-F0B8-41CE-BFE7-6F0ED44369A5}" destId="{1EBC17E2-956E-C748-B4FA-AFFB618395B9}" srcOrd="5" destOrd="0" presId="urn:microsoft.com/office/officeart/2005/8/layout/funnel1"/>
    <dgm:cxn modelId="{84735B68-F0F3-477E-A469-E9FF16A82960}" type="presParOf" srcId="{A2D0E09C-F0B8-41CE-BFE7-6F0ED44369A5}" destId="{DF950381-70BF-406D-9B3A-5B8722625D92}"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B792CE-736A-3C43-8E88-47CDE14398A6}">
      <dsp:nvSpPr>
        <dsp:cNvPr id="0" name=""/>
        <dsp:cNvSpPr/>
      </dsp:nvSpPr>
      <dsp:spPr>
        <a:xfrm rot="10800000">
          <a:off x="6058768" y="470093"/>
          <a:ext cx="6212302" cy="1008485"/>
        </a:xfrm>
        <a:prstGeom prst="homePlate">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45"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High SLR (10 ft), island fully submerged</a:t>
          </a:r>
        </a:p>
      </dsp:txBody>
      <dsp:txXfrm rot="10800000">
        <a:off x="6310889" y="470093"/>
        <a:ext cx="5960181" cy="1008485"/>
      </dsp:txXfrm>
    </dsp:sp>
    <dsp:sp modelId="{188C89EF-AF06-944B-9E3B-17502BF3B0C0}">
      <dsp:nvSpPr>
        <dsp:cNvPr id="0" name=""/>
        <dsp:cNvSpPr/>
      </dsp:nvSpPr>
      <dsp:spPr>
        <a:xfrm>
          <a:off x="2844075" y="255"/>
          <a:ext cx="2246808" cy="215481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9000" r="-29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571883-A912-B442-8DD8-93B1FB489A9B}">
      <dsp:nvSpPr>
        <dsp:cNvPr id="0" name=""/>
        <dsp:cNvSpPr/>
      </dsp:nvSpPr>
      <dsp:spPr>
        <a:xfrm rot="10800000">
          <a:off x="7252121" y="2790312"/>
          <a:ext cx="5594022" cy="926635"/>
        </a:xfrm>
        <a:prstGeom prst="homePlate">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45"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Medium SLR (5 ft), island partially submerged or converted to marsh</a:t>
          </a:r>
        </a:p>
      </dsp:txBody>
      <dsp:txXfrm rot="10800000">
        <a:off x="7483780" y="2790312"/>
        <a:ext cx="5362363" cy="926635"/>
      </dsp:txXfrm>
    </dsp:sp>
    <dsp:sp modelId="{E13B8A7A-D6FC-9F4A-BB41-712022111418}">
      <dsp:nvSpPr>
        <dsp:cNvPr id="0" name=""/>
        <dsp:cNvSpPr/>
      </dsp:nvSpPr>
      <dsp:spPr>
        <a:xfrm>
          <a:off x="4343494" y="2342411"/>
          <a:ext cx="2250611" cy="223813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8000" r="-28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54F39B-5976-C448-924B-997A0470E954}">
      <dsp:nvSpPr>
        <dsp:cNvPr id="0" name=""/>
        <dsp:cNvSpPr/>
      </dsp:nvSpPr>
      <dsp:spPr>
        <a:xfrm rot="10800000">
          <a:off x="8721978" y="5220789"/>
          <a:ext cx="4682882" cy="885246"/>
        </a:xfrm>
        <a:prstGeom prst="homePlate">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45"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No change (0 ft), island remains the same</a:t>
          </a:r>
        </a:p>
      </dsp:txBody>
      <dsp:txXfrm rot="10800000">
        <a:off x="8943289" y="5220789"/>
        <a:ext cx="4461571" cy="885246"/>
      </dsp:txXfrm>
    </dsp:sp>
    <dsp:sp modelId="{7CA9D3F6-8684-B848-B87D-874468B83898}">
      <dsp:nvSpPr>
        <dsp:cNvPr id="0" name=""/>
        <dsp:cNvSpPr/>
      </dsp:nvSpPr>
      <dsp:spPr>
        <a:xfrm>
          <a:off x="5842123" y="4413205"/>
          <a:ext cx="2367822" cy="2385460"/>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B66ACB-D739-48F1-BC28-D6CB2352A74A}">
      <dsp:nvSpPr>
        <dsp:cNvPr id="0" name=""/>
        <dsp:cNvSpPr/>
      </dsp:nvSpPr>
      <dsp:spPr>
        <a:xfrm>
          <a:off x="1997013" y="308316"/>
          <a:ext cx="4562392" cy="1584458"/>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538C0A-D22B-4DB5-A6A3-947ABDB6E945}">
      <dsp:nvSpPr>
        <dsp:cNvPr id="0" name=""/>
        <dsp:cNvSpPr/>
      </dsp:nvSpPr>
      <dsp:spPr>
        <a:xfrm>
          <a:off x="3706451" y="4095851"/>
          <a:ext cx="1157662" cy="565878"/>
        </a:xfrm>
        <a:prstGeom prst="downArrow">
          <a:avLst/>
        </a:prstGeom>
        <a:solidFill>
          <a:schemeClr val="accent1">
            <a:tint val="6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92BE7C-C919-45E7-AAA8-C7A8B7BD9CB2}">
      <dsp:nvSpPr>
        <dsp:cNvPr id="0" name=""/>
        <dsp:cNvSpPr/>
      </dsp:nvSpPr>
      <dsp:spPr>
        <a:xfrm>
          <a:off x="1609174" y="4810376"/>
          <a:ext cx="5352216" cy="747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kern="1200" dirty="0">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atin typeface="Arial" panose="020B0604020202020204" pitchFamily="34" charset="0"/>
              <a:cs typeface="Arial" panose="020B0604020202020204" pitchFamily="34" charset="0"/>
            </a:rPr>
            <a:t>Inspired stewards</a:t>
          </a:r>
        </a:p>
      </dsp:txBody>
      <dsp:txXfrm>
        <a:off x="1609174" y="4810376"/>
        <a:ext cx="5352216" cy="747309"/>
      </dsp:txXfrm>
    </dsp:sp>
    <dsp:sp modelId="{BF49EBF2-A7DB-4255-8F91-0ECA39C52262}">
      <dsp:nvSpPr>
        <dsp:cNvPr id="0" name=""/>
        <dsp:cNvSpPr/>
      </dsp:nvSpPr>
      <dsp:spPr>
        <a:xfrm>
          <a:off x="3655743" y="2015145"/>
          <a:ext cx="1591532" cy="1591532"/>
        </a:xfrm>
        <a:prstGeom prst="ellipse">
          <a:avLst/>
        </a:prstGeom>
        <a:solidFill>
          <a:schemeClr val="accent3"/>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Experiences</a:t>
          </a:r>
        </a:p>
      </dsp:txBody>
      <dsp:txXfrm>
        <a:off x="3888817" y="2248219"/>
        <a:ext cx="1125384" cy="1125384"/>
      </dsp:txXfrm>
    </dsp:sp>
    <dsp:sp modelId="{39DBAACF-2181-E046-9B8D-9E9FF9AB39D6}">
      <dsp:nvSpPr>
        <dsp:cNvPr id="0" name=""/>
        <dsp:cNvSpPr/>
      </dsp:nvSpPr>
      <dsp:spPr>
        <a:xfrm>
          <a:off x="2516913" y="821143"/>
          <a:ext cx="1591532" cy="1591532"/>
        </a:xfrm>
        <a:prstGeom prst="ellipse">
          <a:avLst/>
        </a:prstGeom>
        <a:solidFill>
          <a:schemeClr val="accent3"/>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Education</a:t>
          </a:r>
        </a:p>
      </dsp:txBody>
      <dsp:txXfrm>
        <a:off x="2749987" y="1054217"/>
        <a:ext cx="1125384" cy="1125384"/>
      </dsp:txXfrm>
    </dsp:sp>
    <dsp:sp modelId="{1EBC17E2-956E-C748-B4FA-AFFB618395B9}">
      <dsp:nvSpPr>
        <dsp:cNvPr id="0" name=""/>
        <dsp:cNvSpPr/>
      </dsp:nvSpPr>
      <dsp:spPr>
        <a:xfrm>
          <a:off x="4143813" y="436345"/>
          <a:ext cx="1591532" cy="1591532"/>
        </a:xfrm>
        <a:prstGeom prst="ellipse">
          <a:avLst/>
        </a:prstGeom>
        <a:solidFill>
          <a:schemeClr val="accent4"/>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Visitors</a:t>
          </a:r>
        </a:p>
      </dsp:txBody>
      <dsp:txXfrm>
        <a:off x="4376887" y="669419"/>
        <a:ext cx="1125384" cy="1125384"/>
      </dsp:txXfrm>
    </dsp:sp>
    <dsp:sp modelId="{DF950381-70BF-406D-9B3A-5B8722625D92}">
      <dsp:nvSpPr>
        <dsp:cNvPr id="0" name=""/>
        <dsp:cNvSpPr/>
      </dsp:nvSpPr>
      <dsp:spPr>
        <a:xfrm>
          <a:off x="1819320" y="94306"/>
          <a:ext cx="4951433" cy="3961146"/>
        </a:xfrm>
        <a:prstGeom prst="funnel">
          <a:avLst/>
        </a:prstGeom>
        <a:solidFill>
          <a:schemeClr val="lt1">
            <a:alpha val="4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1148FF-1592-4DF2-B86D-673EC0D934B5}" type="datetimeFigureOut">
              <a:rPr lang="en-US" smtClean="0"/>
              <a:t>10/23/23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DB02B8-2D9B-4510-BE1A-2CE80E824C79}" type="slidenum">
              <a:rPr lang="en-US" smtClean="0"/>
              <a:t>‹#›</a:t>
            </a:fld>
            <a:endParaRPr lang="en-US" dirty="0"/>
          </a:p>
        </p:txBody>
      </p:sp>
    </p:spTree>
    <p:extLst>
      <p:ext uri="{BB962C8B-B14F-4D97-AF65-F5344CB8AC3E}">
        <p14:creationId xmlns:p14="http://schemas.microsoft.com/office/powerpoint/2010/main" val="2238016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DB02B8-2D9B-4510-BE1A-2CE80E824C79}" type="slidenum">
              <a:rPr lang="en-US" smtClean="0"/>
              <a:t>1</a:t>
            </a:fld>
            <a:endParaRPr lang="en-US" dirty="0"/>
          </a:p>
        </p:txBody>
      </p:sp>
    </p:spTree>
    <p:extLst>
      <p:ext uri="{BB962C8B-B14F-4D97-AF65-F5344CB8AC3E}">
        <p14:creationId xmlns:p14="http://schemas.microsoft.com/office/powerpoint/2010/main" val="2229854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DB02B8-2D9B-4510-BE1A-2CE80E824C79}" type="slidenum">
              <a:rPr lang="en-US" smtClean="0"/>
              <a:t>23</a:t>
            </a:fld>
            <a:endParaRPr lang="en-US" dirty="0"/>
          </a:p>
        </p:txBody>
      </p:sp>
    </p:spTree>
    <p:extLst>
      <p:ext uri="{BB962C8B-B14F-4D97-AF65-F5344CB8AC3E}">
        <p14:creationId xmlns:p14="http://schemas.microsoft.com/office/powerpoint/2010/main" val="4046367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DB02B8-2D9B-4510-BE1A-2CE80E824C79}" type="slidenum">
              <a:rPr lang="en-US" smtClean="0"/>
              <a:t>27</a:t>
            </a:fld>
            <a:endParaRPr lang="en-US" dirty="0"/>
          </a:p>
        </p:txBody>
      </p:sp>
    </p:spTree>
    <p:extLst>
      <p:ext uri="{BB962C8B-B14F-4D97-AF65-F5344CB8AC3E}">
        <p14:creationId xmlns:p14="http://schemas.microsoft.com/office/powerpoint/2010/main" val="94273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Other examples of presentation enhancements might include audio clips, charts and graphs, or accompanying handouts or worksheets.</a:t>
            </a:r>
            <a:endParaRPr lang="en-US" dirty="0"/>
          </a:p>
        </p:txBody>
      </p:sp>
      <p:sp>
        <p:nvSpPr>
          <p:cNvPr id="4" name="Slide Number Placeholder 3"/>
          <p:cNvSpPr>
            <a:spLocks noGrp="1"/>
          </p:cNvSpPr>
          <p:nvPr>
            <p:ph type="sldNum" sz="quarter" idx="10"/>
          </p:nvPr>
        </p:nvSpPr>
        <p:spPr/>
        <p:txBody>
          <a:bodyPr/>
          <a:lstStyle/>
          <a:p>
            <a:fld id="{A8DB02B8-2D9B-4510-BE1A-2CE80E824C79}" type="slidenum">
              <a:rPr lang="en-US" smtClean="0"/>
              <a:t>29</a:t>
            </a:fld>
            <a:endParaRPr lang="en-US" dirty="0"/>
          </a:p>
        </p:txBody>
      </p:sp>
    </p:spTree>
    <p:extLst>
      <p:ext uri="{BB962C8B-B14F-4D97-AF65-F5344CB8AC3E}">
        <p14:creationId xmlns:p14="http://schemas.microsoft.com/office/powerpoint/2010/main" val="520587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the “take home” message for your</a:t>
            </a:r>
            <a:r>
              <a:rPr lang="en-US" baseline="0" dirty="0"/>
              <a:t> audience?  What do you REALLY want them to walk away knowing?</a:t>
            </a:r>
            <a:endParaRPr lang="en-US" dirty="0"/>
          </a:p>
        </p:txBody>
      </p:sp>
      <p:sp>
        <p:nvSpPr>
          <p:cNvPr id="4" name="Slide Number Placeholder 3"/>
          <p:cNvSpPr>
            <a:spLocks noGrp="1"/>
          </p:cNvSpPr>
          <p:nvPr>
            <p:ph type="sldNum" sz="quarter" idx="10"/>
          </p:nvPr>
        </p:nvSpPr>
        <p:spPr/>
        <p:txBody>
          <a:bodyPr/>
          <a:lstStyle/>
          <a:p>
            <a:fld id="{A8DB02B8-2D9B-4510-BE1A-2CE80E824C79}" type="slidenum">
              <a:rPr lang="en-US" smtClean="0"/>
              <a:t>30</a:t>
            </a:fld>
            <a:endParaRPr lang="en-US" dirty="0"/>
          </a:p>
        </p:txBody>
      </p:sp>
    </p:spTree>
    <p:extLst>
      <p:ext uri="{BB962C8B-B14F-4D97-AF65-F5344CB8AC3E}">
        <p14:creationId xmlns:p14="http://schemas.microsoft.com/office/powerpoint/2010/main" val="1678384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Always include a closing slide with “thanks”</a:t>
            </a:r>
            <a:r>
              <a:rPr lang="en-US" baseline="0" dirty="0"/>
              <a:t> and contact information.</a:t>
            </a:r>
            <a:endParaRPr lang="en-US" dirty="0"/>
          </a:p>
        </p:txBody>
      </p:sp>
      <p:sp>
        <p:nvSpPr>
          <p:cNvPr id="4" name="Slide Number Placeholder 3"/>
          <p:cNvSpPr>
            <a:spLocks noGrp="1"/>
          </p:cNvSpPr>
          <p:nvPr>
            <p:ph type="sldNum" sz="quarter" idx="10"/>
          </p:nvPr>
        </p:nvSpPr>
        <p:spPr/>
        <p:txBody>
          <a:bodyPr/>
          <a:lstStyle/>
          <a:p>
            <a:fld id="{A8DB02B8-2D9B-4510-BE1A-2CE80E824C79}" type="slidenum">
              <a:rPr lang="en-US" smtClean="0"/>
              <a:t>31</a:t>
            </a:fld>
            <a:endParaRPr lang="en-US" dirty="0"/>
          </a:p>
        </p:txBody>
      </p:sp>
    </p:spTree>
    <p:extLst>
      <p:ext uri="{BB962C8B-B14F-4D97-AF65-F5344CB8AC3E}">
        <p14:creationId xmlns:p14="http://schemas.microsoft.com/office/powerpoint/2010/main" val="496099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DB02B8-2D9B-4510-BE1A-2CE80E824C79}" type="slidenum">
              <a:rPr lang="en-US" smtClean="0"/>
              <a:t>2</a:t>
            </a:fld>
            <a:endParaRPr lang="en-US" dirty="0"/>
          </a:p>
        </p:txBody>
      </p:sp>
    </p:spTree>
    <p:extLst>
      <p:ext uri="{BB962C8B-B14F-4D97-AF65-F5344CB8AC3E}">
        <p14:creationId xmlns:p14="http://schemas.microsoft.com/office/powerpoint/2010/main" val="1388704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Try to establish a rapport with your audience by balancing personal details with r</a:t>
            </a:r>
            <a:r>
              <a:rPr lang="en-US" baseline="0" dirty="0"/>
              <a:t>elevance.  For example, you might be passionate about coin collecting, but unless you’re giving a talk the local chapter of the American Numismatic Society, that may not be relevant to the presentation (&lt;-----See what we did there? Did you even know the word “numismatic” before today?)</a:t>
            </a:r>
            <a:endParaRPr lang="en-US" dirty="0"/>
          </a:p>
        </p:txBody>
      </p:sp>
      <p:sp>
        <p:nvSpPr>
          <p:cNvPr id="4" name="Slide Number Placeholder 3"/>
          <p:cNvSpPr>
            <a:spLocks noGrp="1"/>
          </p:cNvSpPr>
          <p:nvPr>
            <p:ph type="sldNum" sz="quarter" idx="10"/>
          </p:nvPr>
        </p:nvSpPr>
        <p:spPr/>
        <p:txBody>
          <a:bodyPr/>
          <a:lstStyle/>
          <a:p>
            <a:fld id="{A8DB02B8-2D9B-4510-BE1A-2CE80E824C79}" type="slidenum">
              <a:rPr lang="en-US" smtClean="0"/>
              <a:t>3</a:t>
            </a:fld>
            <a:endParaRPr lang="en-US" dirty="0"/>
          </a:p>
        </p:txBody>
      </p:sp>
    </p:spTree>
    <p:extLst>
      <p:ext uri="{BB962C8B-B14F-4D97-AF65-F5344CB8AC3E}">
        <p14:creationId xmlns:p14="http://schemas.microsoft.com/office/powerpoint/2010/main" val="174737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a:t>
            </a:r>
            <a:r>
              <a:rPr lang="en-US" baseline="0" dirty="0"/>
              <a:t> the slides as a prompt, not a crutch!  You can put additional specifics you might need help remembering here in the notes section.  Only you will be able to see it while in slideshow mode.</a:t>
            </a:r>
            <a:endParaRPr lang="en-US" dirty="0"/>
          </a:p>
        </p:txBody>
      </p:sp>
      <p:sp>
        <p:nvSpPr>
          <p:cNvPr id="4" name="Slide Number Placeholder 3"/>
          <p:cNvSpPr>
            <a:spLocks noGrp="1"/>
          </p:cNvSpPr>
          <p:nvPr>
            <p:ph type="sldNum" sz="quarter" idx="10"/>
          </p:nvPr>
        </p:nvSpPr>
        <p:spPr/>
        <p:txBody>
          <a:bodyPr/>
          <a:lstStyle/>
          <a:p>
            <a:fld id="{A8DB02B8-2D9B-4510-BE1A-2CE80E824C79}" type="slidenum">
              <a:rPr lang="en-US" smtClean="0"/>
              <a:t>4</a:t>
            </a:fld>
            <a:endParaRPr lang="en-US" dirty="0"/>
          </a:p>
        </p:txBody>
      </p:sp>
    </p:spTree>
    <p:extLst>
      <p:ext uri="{BB962C8B-B14F-4D97-AF65-F5344CB8AC3E}">
        <p14:creationId xmlns:p14="http://schemas.microsoft.com/office/powerpoint/2010/main" val="213949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DB02B8-2D9B-4510-BE1A-2CE80E824C79}" type="slidenum">
              <a:rPr lang="en-US" smtClean="0"/>
              <a:t>5</a:t>
            </a:fld>
            <a:endParaRPr lang="en-US" dirty="0"/>
          </a:p>
        </p:txBody>
      </p:sp>
    </p:spTree>
    <p:extLst>
      <p:ext uri="{BB962C8B-B14F-4D97-AF65-F5344CB8AC3E}">
        <p14:creationId xmlns:p14="http://schemas.microsoft.com/office/powerpoint/2010/main" val="4031906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number</a:t>
            </a:r>
            <a:r>
              <a:rPr lang="en-US" baseline="0" dirty="0"/>
              <a:t> of </a:t>
            </a:r>
            <a:r>
              <a:rPr lang="en-US" dirty="0"/>
              <a:t>slides varies (we suggest no more than 15-20) but remember -- Use</a:t>
            </a:r>
            <a:r>
              <a:rPr lang="en-US" baseline="0" dirty="0"/>
              <a:t> the slides as a prompt, not a crutch!  You can put additional specifics you might need help remembering here in the notes section.  Only you will be able to see it while in slideshow mode.</a:t>
            </a:r>
            <a:endParaRPr lang="en-US" dirty="0"/>
          </a:p>
        </p:txBody>
      </p:sp>
      <p:sp>
        <p:nvSpPr>
          <p:cNvPr id="4" name="Slide Number Placeholder 3"/>
          <p:cNvSpPr>
            <a:spLocks noGrp="1"/>
          </p:cNvSpPr>
          <p:nvPr>
            <p:ph type="sldNum" sz="quarter" idx="10"/>
          </p:nvPr>
        </p:nvSpPr>
        <p:spPr/>
        <p:txBody>
          <a:bodyPr/>
          <a:lstStyle/>
          <a:p>
            <a:fld id="{A8DB02B8-2D9B-4510-BE1A-2CE80E824C79}" type="slidenum">
              <a:rPr lang="en-US" smtClean="0"/>
              <a:t>6</a:t>
            </a:fld>
            <a:endParaRPr lang="en-US" dirty="0"/>
          </a:p>
        </p:txBody>
      </p:sp>
    </p:spTree>
    <p:extLst>
      <p:ext uri="{BB962C8B-B14F-4D97-AF65-F5344CB8AC3E}">
        <p14:creationId xmlns:p14="http://schemas.microsoft.com/office/powerpoint/2010/main" val="3063756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DB02B8-2D9B-4510-BE1A-2CE80E824C79}" type="slidenum">
              <a:rPr lang="en-US" smtClean="0"/>
              <a:t>8</a:t>
            </a:fld>
            <a:endParaRPr lang="en-US" dirty="0"/>
          </a:p>
        </p:txBody>
      </p:sp>
    </p:spTree>
    <p:extLst>
      <p:ext uri="{BB962C8B-B14F-4D97-AF65-F5344CB8AC3E}">
        <p14:creationId xmlns:p14="http://schemas.microsoft.com/office/powerpoint/2010/main" val="1461452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DB02B8-2D9B-4510-BE1A-2CE80E824C79}" type="slidenum">
              <a:rPr lang="en-US" smtClean="0"/>
              <a:t>12</a:t>
            </a:fld>
            <a:endParaRPr lang="en-US" dirty="0"/>
          </a:p>
        </p:txBody>
      </p:sp>
    </p:spTree>
    <p:extLst>
      <p:ext uri="{BB962C8B-B14F-4D97-AF65-F5344CB8AC3E}">
        <p14:creationId xmlns:p14="http://schemas.microsoft.com/office/powerpoint/2010/main" val="497937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DB02B8-2D9B-4510-BE1A-2CE80E824C79}" type="slidenum">
              <a:rPr lang="en-US" smtClean="0"/>
              <a:t>15</a:t>
            </a:fld>
            <a:endParaRPr lang="en-US" dirty="0"/>
          </a:p>
        </p:txBody>
      </p:sp>
    </p:spTree>
    <p:extLst>
      <p:ext uri="{BB962C8B-B14F-4D97-AF65-F5344CB8AC3E}">
        <p14:creationId xmlns:p14="http://schemas.microsoft.com/office/powerpoint/2010/main" val="2431342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89704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10/23/23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69925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10/23/23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3535972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10/23/23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75318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10/23/23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18152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10/23/23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52679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744722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60959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61507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10/23/23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98641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10/23/23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33768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10/23/23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17782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10/23/23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92420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10/23/23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84141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10/23/23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84733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10/23/23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29212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10/23/23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25233324"/>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 id="2147483929" r:id="rId13"/>
    <p:sldLayoutId id="2147483930" r:id="rId14"/>
    <p:sldLayoutId id="2147483931" r:id="rId15"/>
    <p:sldLayoutId id="2147483932"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4398" y="910244"/>
            <a:ext cx="8915399" cy="2262781"/>
          </a:xfrm>
        </p:spPr>
        <p:txBody>
          <a:bodyPr>
            <a:noAutofit/>
          </a:bodyPr>
          <a:lstStyle/>
          <a:p>
            <a:pPr algn="ctr"/>
            <a:r>
              <a:rPr lang="en-US" sz="4000" b="1" dirty="0"/>
              <a:t>Environmental Education, Inspiration, and Stewardship at Edisto Beach State Park</a:t>
            </a:r>
            <a:endParaRPr lang="en-US" sz="4000" dirty="0"/>
          </a:p>
        </p:txBody>
      </p:sp>
      <p:sp>
        <p:nvSpPr>
          <p:cNvPr id="3" name="Subtitle 2"/>
          <p:cNvSpPr>
            <a:spLocks noGrp="1"/>
          </p:cNvSpPr>
          <p:nvPr>
            <p:ph type="subTitle" idx="1"/>
          </p:nvPr>
        </p:nvSpPr>
        <p:spPr/>
        <p:txBody>
          <a:bodyPr>
            <a:normAutofit lnSpcReduction="10000"/>
          </a:bodyPr>
          <a:lstStyle/>
          <a:p>
            <a:pPr algn="ctr"/>
            <a:r>
              <a:rPr lang="en-US" dirty="0">
                <a:solidFill>
                  <a:schemeClr val="accent3">
                    <a:lumMod val="50000"/>
                  </a:schemeClr>
                </a:solidFill>
                <a:latin typeface="Arial" panose="020B0604020202020204" pitchFamily="34" charset="0"/>
                <a:cs typeface="Arial" panose="020B0604020202020204" pitchFamily="34" charset="0"/>
              </a:rPr>
              <a:t>By Elaine Walters</a:t>
            </a:r>
          </a:p>
          <a:p>
            <a:pPr algn="ctr"/>
            <a:r>
              <a:rPr lang="en-US" dirty="0">
                <a:solidFill>
                  <a:schemeClr val="accent3">
                    <a:lumMod val="50000"/>
                  </a:schemeClr>
                </a:solidFill>
                <a:latin typeface="Arial" panose="020B0604020202020204" pitchFamily="34" charset="0"/>
                <a:cs typeface="Arial" panose="020B0604020202020204" pitchFamily="34" charset="0"/>
              </a:rPr>
              <a:t>Old Dominion University (ODU), Mitigation &amp; Adaptation Research Institute (MARI)</a:t>
            </a:r>
          </a:p>
          <a:p>
            <a:pPr algn="ctr"/>
            <a:r>
              <a:rPr lang="en-US" dirty="0">
                <a:solidFill>
                  <a:schemeClr val="accent3">
                    <a:lumMod val="50000"/>
                  </a:schemeClr>
                </a:solidFill>
                <a:latin typeface="Arial" panose="020B0604020202020204" pitchFamily="34" charset="0"/>
                <a:cs typeface="Arial" panose="020B0604020202020204" pitchFamily="34" charset="0"/>
              </a:rPr>
              <a:t>Edisto Beach State Park (EBSP) Sea Turtle Intern</a:t>
            </a:r>
          </a:p>
        </p:txBody>
      </p:sp>
    </p:spTree>
    <p:extLst>
      <p:ext uri="{BB962C8B-B14F-4D97-AF65-F5344CB8AC3E}">
        <p14:creationId xmlns:p14="http://schemas.microsoft.com/office/powerpoint/2010/main" val="3009512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D856F-DA85-6D47-A6CD-82C9D8DE90D0}"/>
              </a:ext>
            </a:extLst>
          </p:cNvPr>
          <p:cNvSpPr>
            <a:spLocks noGrp="1"/>
          </p:cNvSpPr>
          <p:nvPr>
            <p:ph type="title"/>
          </p:nvPr>
        </p:nvSpPr>
        <p:spPr/>
        <p:txBody>
          <a:bodyPr/>
          <a:lstStyle/>
          <a:p>
            <a:r>
              <a:rPr lang="en-US" dirty="0"/>
              <a:t>System Fragilities &amp; Hazards</a:t>
            </a:r>
          </a:p>
        </p:txBody>
      </p:sp>
      <p:sp>
        <p:nvSpPr>
          <p:cNvPr id="3" name="Content Placeholder 2">
            <a:extLst>
              <a:ext uri="{FF2B5EF4-FFF2-40B4-BE49-F238E27FC236}">
                <a16:creationId xmlns:a16="http://schemas.microsoft.com/office/drawing/2014/main" id="{B9069630-E8AB-1B49-BC00-BDBC476EE2AC}"/>
              </a:ext>
            </a:extLst>
          </p:cNvPr>
          <p:cNvSpPr>
            <a:spLocks noGrp="1"/>
          </p:cNvSpPr>
          <p:nvPr>
            <p:ph idx="1"/>
          </p:nvPr>
        </p:nvSpPr>
        <p:spPr/>
        <p:txBody>
          <a:bodyPr/>
          <a:lstStyle/>
          <a:p>
            <a:r>
              <a:rPr lang="en-US" b="1" dirty="0"/>
              <a:t>Fragility definition: Fragilities are constitutional properties of the system that can lead to a breakdown in or harm to the system.</a:t>
            </a:r>
          </a:p>
          <a:p>
            <a:r>
              <a:rPr lang="en-US" b="1" dirty="0"/>
              <a:t>Hazard definition: Hazards are the forces that can exploit fragilities, they can be either internal (endogenic) or external (exogenic).</a:t>
            </a:r>
          </a:p>
          <a:p>
            <a:r>
              <a:rPr lang="en-US" dirty="0"/>
              <a:t>Example: Human bones are fragile in that they can be broken, and high force is the hazard that could exploit that fragility.</a:t>
            </a:r>
          </a:p>
          <a:p>
            <a:r>
              <a:rPr lang="en-US" dirty="0"/>
              <a:t>The following slides outline the fragilities, hazards, and potential outcomes. </a:t>
            </a:r>
          </a:p>
          <a:p>
            <a:r>
              <a:rPr lang="en-US" dirty="0"/>
              <a:t>They are divided into physical, social, and economic systems. In reality, these systems are highly interconnected and difficult to isolate neatly.</a:t>
            </a:r>
          </a:p>
        </p:txBody>
      </p:sp>
    </p:spTree>
    <p:extLst>
      <p:ext uri="{BB962C8B-B14F-4D97-AF65-F5344CB8AC3E}">
        <p14:creationId xmlns:p14="http://schemas.microsoft.com/office/powerpoint/2010/main" val="1376169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54B81-8825-C44D-918B-0BB64E7C7F48}"/>
              </a:ext>
            </a:extLst>
          </p:cNvPr>
          <p:cNvSpPr>
            <a:spLocks noGrp="1"/>
          </p:cNvSpPr>
          <p:nvPr>
            <p:ph type="title"/>
          </p:nvPr>
        </p:nvSpPr>
        <p:spPr>
          <a:xfrm>
            <a:off x="133094" y="0"/>
            <a:ext cx="569343" cy="6858000"/>
          </a:xfrm>
        </p:spPr>
        <p:txBody>
          <a:bodyPr/>
          <a:lstStyle/>
          <a:p>
            <a:br>
              <a:rPr lang="en-US" dirty="0"/>
            </a:br>
            <a:br>
              <a:rPr lang="en-US" dirty="0"/>
            </a:br>
            <a:r>
              <a:rPr lang="en-US" sz="3200" dirty="0"/>
              <a:t>P H Y S I C A L</a:t>
            </a:r>
          </a:p>
        </p:txBody>
      </p:sp>
      <p:graphicFrame>
        <p:nvGraphicFramePr>
          <p:cNvPr id="6" name="Content Placeholder 5">
            <a:extLst>
              <a:ext uri="{FF2B5EF4-FFF2-40B4-BE49-F238E27FC236}">
                <a16:creationId xmlns:a16="http://schemas.microsoft.com/office/drawing/2014/main" id="{E75BF141-188D-C547-8086-4BAD0B2B5E59}"/>
              </a:ext>
            </a:extLst>
          </p:cNvPr>
          <p:cNvGraphicFramePr>
            <a:graphicFrameLocks noGrp="1"/>
          </p:cNvGraphicFramePr>
          <p:nvPr>
            <p:ph idx="1"/>
            <p:extLst>
              <p:ext uri="{D42A27DB-BD31-4B8C-83A1-F6EECF244321}">
                <p14:modId xmlns:p14="http://schemas.microsoft.com/office/powerpoint/2010/main" val="1467746849"/>
              </p:ext>
            </p:extLst>
          </p:nvPr>
        </p:nvGraphicFramePr>
        <p:xfrm>
          <a:off x="1029060" y="-1"/>
          <a:ext cx="11162940" cy="6872395"/>
        </p:xfrm>
        <a:graphic>
          <a:graphicData uri="http://schemas.openxmlformats.org/drawingml/2006/table">
            <a:tbl>
              <a:tblPr firstRow="1" bandRow="1">
                <a:tableStyleId>{3C2FFA5D-87B4-456A-9821-1D502468CF0F}</a:tableStyleId>
              </a:tblPr>
              <a:tblGrid>
                <a:gridCol w="3720980">
                  <a:extLst>
                    <a:ext uri="{9D8B030D-6E8A-4147-A177-3AD203B41FA5}">
                      <a16:colId xmlns:a16="http://schemas.microsoft.com/office/drawing/2014/main" val="3374169255"/>
                    </a:ext>
                  </a:extLst>
                </a:gridCol>
                <a:gridCol w="3720980">
                  <a:extLst>
                    <a:ext uri="{9D8B030D-6E8A-4147-A177-3AD203B41FA5}">
                      <a16:colId xmlns:a16="http://schemas.microsoft.com/office/drawing/2014/main" val="1682840603"/>
                    </a:ext>
                  </a:extLst>
                </a:gridCol>
                <a:gridCol w="3720980">
                  <a:extLst>
                    <a:ext uri="{9D8B030D-6E8A-4147-A177-3AD203B41FA5}">
                      <a16:colId xmlns:a16="http://schemas.microsoft.com/office/drawing/2014/main" val="3350448251"/>
                    </a:ext>
                  </a:extLst>
                </a:gridCol>
              </a:tblGrid>
              <a:tr h="271535">
                <a:tc>
                  <a:txBody>
                    <a:bodyPr/>
                    <a:lstStyle/>
                    <a:p>
                      <a:r>
                        <a:rPr lang="en-US" sz="1200" dirty="0"/>
                        <a:t>Fragility</a:t>
                      </a:r>
                    </a:p>
                  </a:txBody>
                  <a:tcPr/>
                </a:tc>
                <a:tc>
                  <a:txBody>
                    <a:bodyPr/>
                    <a:lstStyle/>
                    <a:p>
                      <a:r>
                        <a:rPr lang="en-US" sz="1200" dirty="0"/>
                        <a:t>Hazard</a:t>
                      </a:r>
                    </a:p>
                  </a:txBody>
                  <a:tcPr/>
                </a:tc>
                <a:tc>
                  <a:txBody>
                    <a:bodyPr/>
                    <a:lstStyle/>
                    <a:p>
                      <a:r>
                        <a:rPr lang="en-US" sz="1200" dirty="0"/>
                        <a:t>Outcome</a:t>
                      </a:r>
                    </a:p>
                  </a:txBody>
                  <a:tcPr/>
                </a:tc>
                <a:extLst>
                  <a:ext uri="{0D108BD9-81ED-4DB2-BD59-A6C34878D82A}">
                    <a16:rowId xmlns:a16="http://schemas.microsoft.com/office/drawing/2014/main" val="185502213"/>
                  </a:ext>
                </a:extLst>
              </a:tr>
              <a:tr h="271535">
                <a:tc rowSpan="4">
                  <a:txBody>
                    <a:bodyPr/>
                    <a:lstStyle/>
                    <a:p>
                      <a:r>
                        <a:rPr lang="en-US" sz="1200" dirty="0"/>
                        <a:t>Low lying land</a:t>
                      </a:r>
                    </a:p>
                  </a:txBody>
                  <a:tcPr/>
                </a:tc>
                <a:tc>
                  <a:txBody>
                    <a:bodyPr/>
                    <a:lstStyle/>
                    <a:p>
                      <a:r>
                        <a:rPr lang="en-US" sz="1200" dirty="0"/>
                        <a:t>Sea level rise</a:t>
                      </a:r>
                    </a:p>
                  </a:txBody>
                  <a:tcPr/>
                </a:tc>
                <a:tc rowSpan="2">
                  <a:txBody>
                    <a:bodyPr/>
                    <a:lstStyle/>
                    <a:p>
                      <a:r>
                        <a:rPr lang="en-US" sz="1200" dirty="0"/>
                        <a:t>Inundation</a:t>
                      </a:r>
                    </a:p>
                  </a:txBody>
                  <a:tcPr/>
                </a:tc>
                <a:extLst>
                  <a:ext uri="{0D108BD9-81ED-4DB2-BD59-A6C34878D82A}">
                    <a16:rowId xmlns:a16="http://schemas.microsoft.com/office/drawing/2014/main" val="3343751774"/>
                  </a:ext>
                </a:extLst>
              </a:tr>
              <a:tr h="271535">
                <a:tc vMerge="1">
                  <a:txBody>
                    <a:bodyPr/>
                    <a:lstStyle/>
                    <a:p>
                      <a:endParaRPr lang="en-US"/>
                    </a:p>
                  </a:txBody>
                  <a:tcPr/>
                </a:tc>
                <a:tc>
                  <a:txBody>
                    <a:bodyPr/>
                    <a:lstStyle/>
                    <a:p>
                      <a:r>
                        <a:rPr lang="en-US" sz="1200" dirty="0"/>
                        <a:t>Storm surge</a:t>
                      </a:r>
                    </a:p>
                  </a:txBody>
                  <a:tcPr/>
                </a:tc>
                <a:tc vMerge="1">
                  <a:txBody>
                    <a:bodyPr/>
                    <a:lstStyle/>
                    <a:p>
                      <a:endParaRPr lang="en-US" sz="1600" dirty="0"/>
                    </a:p>
                  </a:txBody>
                  <a:tcPr/>
                </a:tc>
                <a:extLst>
                  <a:ext uri="{0D108BD9-81ED-4DB2-BD59-A6C34878D82A}">
                    <a16:rowId xmlns:a16="http://schemas.microsoft.com/office/drawing/2014/main" val="528564877"/>
                  </a:ext>
                </a:extLst>
              </a:tr>
              <a:tr h="452558">
                <a:tc vMerge="1">
                  <a:txBody>
                    <a:bodyPr/>
                    <a:lstStyle/>
                    <a:p>
                      <a:endParaRPr lang="en-US" dirty="0"/>
                    </a:p>
                  </a:txBody>
                  <a:tcPr/>
                </a:tc>
                <a:tc>
                  <a:txBody>
                    <a:bodyPr/>
                    <a:lstStyle/>
                    <a:p>
                      <a:r>
                        <a:rPr lang="en-US" sz="1200" dirty="0"/>
                        <a:t>Saltwater intrusion</a:t>
                      </a:r>
                    </a:p>
                  </a:txBody>
                  <a:tcPr/>
                </a:tc>
                <a:tc>
                  <a:txBody>
                    <a:bodyPr/>
                    <a:lstStyle/>
                    <a:p>
                      <a:r>
                        <a:rPr lang="en-US" sz="1200" dirty="0"/>
                        <a:t>Soil salination and loss of freshwater</a:t>
                      </a:r>
                    </a:p>
                  </a:txBody>
                  <a:tcPr/>
                </a:tc>
                <a:extLst>
                  <a:ext uri="{0D108BD9-81ED-4DB2-BD59-A6C34878D82A}">
                    <a16:rowId xmlns:a16="http://schemas.microsoft.com/office/drawing/2014/main" val="2149902734"/>
                  </a:ext>
                </a:extLst>
              </a:tr>
              <a:tr h="271535">
                <a:tc vMerge="1">
                  <a:txBody>
                    <a:bodyPr/>
                    <a:lstStyle/>
                    <a:p>
                      <a:endParaRPr lang="en-US" dirty="0"/>
                    </a:p>
                  </a:txBody>
                  <a:tcPr/>
                </a:tc>
                <a:tc>
                  <a:txBody>
                    <a:bodyPr/>
                    <a:lstStyle/>
                    <a:p>
                      <a:r>
                        <a:rPr lang="en-US" sz="1200" dirty="0"/>
                        <a:t>Increased flooding</a:t>
                      </a:r>
                    </a:p>
                  </a:txBody>
                  <a:tcPr/>
                </a:tc>
                <a:tc>
                  <a:txBody>
                    <a:bodyPr/>
                    <a:lstStyle/>
                    <a:p>
                      <a:r>
                        <a:rPr lang="en-US" sz="1200" dirty="0"/>
                        <a:t>Inundation</a:t>
                      </a:r>
                    </a:p>
                  </a:txBody>
                  <a:tcPr/>
                </a:tc>
                <a:extLst>
                  <a:ext uri="{0D108BD9-81ED-4DB2-BD59-A6C34878D82A}">
                    <a16:rowId xmlns:a16="http://schemas.microsoft.com/office/drawing/2014/main" val="3502401920"/>
                  </a:ext>
                </a:extLst>
              </a:tr>
              <a:tr h="452558">
                <a:tc>
                  <a:txBody>
                    <a:bodyPr/>
                    <a:lstStyle/>
                    <a:p>
                      <a:r>
                        <a:rPr lang="en-US" sz="1200" dirty="0"/>
                        <a:t>Dependency on specific food types</a:t>
                      </a:r>
                    </a:p>
                  </a:txBody>
                  <a:tcPr/>
                </a:tc>
                <a:tc rowSpan="2">
                  <a:txBody>
                    <a:bodyPr/>
                    <a:lstStyle/>
                    <a:p>
                      <a:r>
                        <a:rPr lang="en-US" sz="1200" dirty="0"/>
                        <a:t>Loss of dunes, maritime forest, &amp; salt marsh</a:t>
                      </a:r>
                    </a:p>
                  </a:txBody>
                  <a:tcPr/>
                </a:tc>
                <a:tc rowSpan="2">
                  <a:txBody>
                    <a:bodyPr/>
                    <a:lstStyle/>
                    <a:p>
                      <a:r>
                        <a:rPr lang="en-US" sz="1200" dirty="0"/>
                        <a:t>Biodiversity loss</a:t>
                      </a:r>
                    </a:p>
                  </a:txBody>
                  <a:tcPr/>
                </a:tc>
                <a:extLst>
                  <a:ext uri="{0D108BD9-81ED-4DB2-BD59-A6C34878D82A}">
                    <a16:rowId xmlns:a16="http://schemas.microsoft.com/office/drawing/2014/main" val="795113212"/>
                  </a:ext>
                </a:extLst>
              </a:tr>
              <a:tr h="271535">
                <a:tc>
                  <a:txBody>
                    <a:bodyPr/>
                    <a:lstStyle/>
                    <a:p>
                      <a:r>
                        <a:rPr lang="en-US" sz="1200" dirty="0"/>
                        <a:t>Narrow range of food types</a:t>
                      </a:r>
                    </a:p>
                  </a:txBody>
                  <a:tcPr/>
                </a:tc>
                <a:tc vMerge="1">
                  <a:txBody>
                    <a:bodyPr/>
                    <a:lstStyle/>
                    <a:p>
                      <a:endParaRPr lang="en-US" dirty="0"/>
                    </a:p>
                  </a:txBody>
                  <a:tcPr/>
                </a:tc>
                <a:tc vMerge="1">
                  <a:txBody>
                    <a:bodyPr/>
                    <a:lstStyle/>
                    <a:p>
                      <a:endParaRPr lang="en-US" sz="1400" dirty="0"/>
                    </a:p>
                  </a:txBody>
                  <a:tcPr/>
                </a:tc>
                <a:extLst>
                  <a:ext uri="{0D108BD9-81ED-4DB2-BD59-A6C34878D82A}">
                    <a16:rowId xmlns:a16="http://schemas.microsoft.com/office/drawing/2014/main" val="1855850688"/>
                  </a:ext>
                </a:extLst>
              </a:tr>
              <a:tr h="644793">
                <a:tc>
                  <a:txBody>
                    <a:bodyPr/>
                    <a:lstStyle/>
                    <a:p>
                      <a:r>
                        <a:rPr lang="en-US" sz="1200" dirty="0"/>
                        <a:t>Need for terrestrial carbon storage</a:t>
                      </a:r>
                    </a:p>
                  </a:txBody>
                  <a:tcPr/>
                </a:tc>
                <a:tc>
                  <a:txBody>
                    <a:bodyPr/>
                    <a:lstStyle/>
                    <a:p>
                      <a:r>
                        <a:rPr lang="en-US" sz="1200" dirty="0"/>
                        <a:t>Marsh/maritime forest die-off</a:t>
                      </a:r>
                    </a:p>
                  </a:txBody>
                  <a:tcPr/>
                </a:tc>
                <a:tc>
                  <a:txBody>
                    <a:bodyPr/>
                    <a:lstStyle/>
                    <a:p>
                      <a:r>
                        <a:rPr lang="en-US" sz="1200" dirty="0"/>
                        <a:t>More atmospheric carbon, temperature increase, ocean acidification</a:t>
                      </a:r>
                    </a:p>
                  </a:txBody>
                  <a:tcPr/>
                </a:tc>
                <a:extLst>
                  <a:ext uri="{0D108BD9-81ED-4DB2-BD59-A6C34878D82A}">
                    <a16:rowId xmlns:a16="http://schemas.microsoft.com/office/drawing/2014/main" val="2990596664"/>
                  </a:ext>
                </a:extLst>
              </a:tr>
              <a:tr h="506804">
                <a:tc>
                  <a:txBody>
                    <a:bodyPr/>
                    <a:lstStyle/>
                    <a:p>
                      <a:r>
                        <a:rPr lang="en-US" sz="1200" dirty="0"/>
                        <a:t>Narrow range of temperatures &amp; pH’s tolerable to marine life</a:t>
                      </a:r>
                    </a:p>
                  </a:txBody>
                  <a:tcPr/>
                </a:tc>
                <a:tc>
                  <a:txBody>
                    <a:bodyPr/>
                    <a:lstStyle/>
                    <a:p>
                      <a:r>
                        <a:rPr lang="en-US" sz="1200" dirty="0"/>
                        <a:t>Temperature increase &amp; ocean acidification</a:t>
                      </a:r>
                    </a:p>
                  </a:txBody>
                  <a:tcPr/>
                </a:tc>
                <a:tc>
                  <a:txBody>
                    <a:bodyPr/>
                    <a:lstStyle/>
                    <a:p>
                      <a:r>
                        <a:rPr lang="en-US" sz="1200" dirty="0"/>
                        <a:t>Marine organisms die, biodiversity loss</a:t>
                      </a:r>
                    </a:p>
                  </a:txBody>
                  <a:tcPr/>
                </a:tc>
                <a:extLst>
                  <a:ext uri="{0D108BD9-81ED-4DB2-BD59-A6C34878D82A}">
                    <a16:rowId xmlns:a16="http://schemas.microsoft.com/office/drawing/2014/main" val="553487866"/>
                  </a:ext>
                </a:extLst>
              </a:tr>
              <a:tr h="452558">
                <a:tc>
                  <a:txBody>
                    <a:bodyPr/>
                    <a:lstStyle/>
                    <a:p>
                      <a:r>
                        <a:rPr lang="en-US" sz="1200" dirty="0"/>
                        <a:t>Plants and animals need oxygen</a:t>
                      </a:r>
                    </a:p>
                  </a:txBody>
                  <a:tcPr/>
                </a:tc>
                <a:tc>
                  <a:txBody>
                    <a:bodyPr/>
                    <a:lstStyle/>
                    <a:p>
                      <a:r>
                        <a:rPr lang="en-US" sz="1200" dirty="0"/>
                        <a:t>Eutrophication</a:t>
                      </a:r>
                    </a:p>
                  </a:txBody>
                  <a:tcPr/>
                </a:tc>
                <a:tc>
                  <a:txBody>
                    <a:bodyPr/>
                    <a:lstStyle/>
                    <a:p>
                      <a:r>
                        <a:rPr lang="en-US" sz="1200" dirty="0"/>
                        <a:t>Anoxia</a:t>
                      </a:r>
                    </a:p>
                  </a:txBody>
                  <a:tcPr/>
                </a:tc>
                <a:extLst>
                  <a:ext uri="{0D108BD9-81ED-4DB2-BD59-A6C34878D82A}">
                    <a16:rowId xmlns:a16="http://schemas.microsoft.com/office/drawing/2014/main" val="29240943"/>
                  </a:ext>
                </a:extLst>
              </a:tr>
              <a:tr h="633581">
                <a:tc>
                  <a:txBody>
                    <a:bodyPr/>
                    <a:lstStyle/>
                    <a:p>
                      <a:r>
                        <a:rPr lang="en-US" sz="1200" dirty="0"/>
                        <a:t>Location &amp; beach composition, sensitive ecosystems on beach</a:t>
                      </a:r>
                    </a:p>
                  </a:txBody>
                  <a:tcPr/>
                </a:tc>
                <a:tc>
                  <a:txBody>
                    <a:bodyPr/>
                    <a:lstStyle/>
                    <a:p>
                      <a:r>
                        <a:rPr lang="en-US" sz="1200" dirty="0"/>
                        <a:t>Hurricanes</a:t>
                      </a:r>
                    </a:p>
                  </a:txBody>
                  <a:tcPr/>
                </a:tc>
                <a:tc>
                  <a:txBody>
                    <a:bodyPr/>
                    <a:lstStyle/>
                    <a:p>
                      <a:r>
                        <a:rPr lang="en-US" sz="1200" dirty="0"/>
                        <a:t>Loss of habitat and ecosystem</a:t>
                      </a:r>
                    </a:p>
                  </a:txBody>
                  <a:tcPr/>
                </a:tc>
                <a:extLst>
                  <a:ext uri="{0D108BD9-81ED-4DB2-BD59-A6C34878D82A}">
                    <a16:rowId xmlns:a16="http://schemas.microsoft.com/office/drawing/2014/main" val="3187784850"/>
                  </a:ext>
                </a:extLst>
              </a:tr>
              <a:tr h="456729">
                <a:tc>
                  <a:txBody>
                    <a:bodyPr/>
                    <a:lstStyle/>
                    <a:p>
                      <a:r>
                        <a:rPr lang="en-US" sz="1200" dirty="0"/>
                        <a:t>Edisto Island’s composition is mainly sand &amp; marsh</a:t>
                      </a:r>
                    </a:p>
                  </a:txBody>
                  <a:tcPr/>
                </a:tc>
                <a:tc>
                  <a:txBody>
                    <a:bodyPr/>
                    <a:lstStyle/>
                    <a:p>
                      <a:r>
                        <a:rPr lang="en-US" sz="1200" dirty="0"/>
                        <a:t>Vegetation loss, erosion of dunes</a:t>
                      </a:r>
                    </a:p>
                  </a:txBody>
                  <a:tcPr/>
                </a:tc>
                <a:tc>
                  <a:txBody>
                    <a:bodyPr/>
                    <a:lstStyle/>
                    <a:p>
                      <a:r>
                        <a:rPr lang="en-US" sz="1200" dirty="0"/>
                        <a:t>Loss of storm buffer</a:t>
                      </a:r>
                    </a:p>
                  </a:txBody>
                  <a:tcPr/>
                </a:tc>
                <a:extLst>
                  <a:ext uri="{0D108BD9-81ED-4DB2-BD59-A6C34878D82A}">
                    <a16:rowId xmlns:a16="http://schemas.microsoft.com/office/drawing/2014/main" val="3492291271"/>
                  </a:ext>
                </a:extLst>
              </a:tr>
              <a:tr h="633581">
                <a:tc>
                  <a:txBody>
                    <a:bodyPr/>
                    <a:lstStyle/>
                    <a:p>
                      <a:r>
                        <a:rPr lang="en-US" sz="1200" dirty="0"/>
                        <a:t>Maritime forest &amp; marsh vegetation tolerate narrow salinity ranges</a:t>
                      </a:r>
                    </a:p>
                  </a:txBody>
                  <a:tcPr/>
                </a:tc>
                <a:tc>
                  <a:txBody>
                    <a:bodyPr/>
                    <a:lstStyle/>
                    <a:p>
                      <a:r>
                        <a:rPr lang="en-US" sz="1200" dirty="0"/>
                        <a:t>Soil &amp; water salination</a:t>
                      </a:r>
                    </a:p>
                  </a:txBody>
                  <a:tcPr/>
                </a:tc>
                <a:tc rowSpan="2">
                  <a:txBody>
                    <a:bodyPr/>
                    <a:lstStyle/>
                    <a:p>
                      <a:r>
                        <a:rPr lang="en-US" sz="1200" dirty="0"/>
                        <a:t>Forest &amp; marsh die, loss of habitat &amp; biodiversity</a:t>
                      </a:r>
                    </a:p>
                  </a:txBody>
                  <a:tcPr/>
                </a:tc>
                <a:extLst>
                  <a:ext uri="{0D108BD9-81ED-4DB2-BD59-A6C34878D82A}">
                    <a16:rowId xmlns:a16="http://schemas.microsoft.com/office/drawing/2014/main" val="3118513726"/>
                  </a:ext>
                </a:extLst>
              </a:tr>
              <a:tr h="63358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Maritime forest &amp; marsh vegetation tolerate narrow depth ranges</a:t>
                      </a:r>
                    </a:p>
                  </a:txBody>
                  <a:tcPr/>
                </a:tc>
                <a:tc>
                  <a:txBody>
                    <a:bodyPr/>
                    <a:lstStyle/>
                    <a:p>
                      <a:r>
                        <a:rPr lang="en-US" sz="1200" dirty="0"/>
                        <a:t>Sea level rise</a:t>
                      </a:r>
                    </a:p>
                  </a:txBody>
                  <a:tcPr/>
                </a:tc>
                <a:tc vMerge="1">
                  <a:txBody>
                    <a:bodyPr/>
                    <a:lstStyle/>
                    <a:p>
                      <a:endParaRPr lang="en-US" sz="1400" dirty="0"/>
                    </a:p>
                  </a:txBody>
                  <a:tcPr/>
                </a:tc>
                <a:extLst>
                  <a:ext uri="{0D108BD9-81ED-4DB2-BD59-A6C34878D82A}">
                    <a16:rowId xmlns:a16="http://schemas.microsoft.com/office/drawing/2014/main" val="2505370145"/>
                  </a:ext>
                </a:extLst>
              </a:tr>
              <a:tr h="633581">
                <a:tc>
                  <a:txBody>
                    <a:bodyPr/>
                    <a:lstStyle/>
                    <a:p>
                      <a:r>
                        <a:rPr lang="en-US" sz="1200" dirty="0"/>
                        <a:t>Sea turtles &amp; other reptiles have temperature influenced development</a:t>
                      </a:r>
                    </a:p>
                  </a:txBody>
                  <a:tcPr/>
                </a:tc>
                <a:tc>
                  <a:txBody>
                    <a:bodyPr/>
                    <a:lstStyle/>
                    <a:p>
                      <a:r>
                        <a:rPr lang="en-US" sz="1200" dirty="0"/>
                        <a:t>Rising Temperatures</a:t>
                      </a:r>
                    </a:p>
                  </a:txBody>
                  <a:tcPr/>
                </a:tc>
                <a:tc>
                  <a:txBody>
                    <a:bodyPr/>
                    <a:lstStyle/>
                    <a:p>
                      <a:r>
                        <a:rPr lang="en-US" sz="1200" dirty="0"/>
                        <a:t>Biodiversity loss</a:t>
                      </a:r>
                    </a:p>
                  </a:txBody>
                  <a:tcPr/>
                </a:tc>
                <a:extLst>
                  <a:ext uri="{0D108BD9-81ED-4DB2-BD59-A6C34878D82A}">
                    <a16:rowId xmlns:a16="http://schemas.microsoft.com/office/drawing/2014/main" val="478957064"/>
                  </a:ext>
                </a:extLst>
              </a:tr>
            </a:tbl>
          </a:graphicData>
        </a:graphic>
      </p:graphicFrame>
    </p:spTree>
    <p:extLst>
      <p:ext uri="{BB962C8B-B14F-4D97-AF65-F5344CB8AC3E}">
        <p14:creationId xmlns:p14="http://schemas.microsoft.com/office/powerpoint/2010/main" val="1156968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047115-56A8-4A46-A9F6-D0A9C3FA9E14}"/>
              </a:ext>
            </a:extLst>
          </p:cNvPr>
          <p:cNvSpPr>
            <a:spLocks noGrp="1"/>
          </p:cNvSpPr>
          <p:nvPr>
            <p:ph type="title"/>
          </p:nvPr>
        </p:nvSpPr>
        <p:spPr>
          <a:xfrm>
            <a:off x="-213756" y="0"/>
            <a:ext cx="1449238" cy="6840747"/>
          </a:xfrm>
        </p:spPr>
        <p:txBody>
          <a:bodyPr/>
          <a:lstStyle/>
          <a:p>
            <a:pPr algn="ctr"/>
            <a:br>
              <a:rPr lang="en-US" dirty="0"/>
            </a:br>
            <a:br>
              <a:rPr lang="en-US" dirty="0"/>
            </a:br>
            <a:br>
              <a:rPr lang="en-US" dirty="0"/>
            </a:br>
            <a:r>
              <a:rPr lang="en-US" sz="2800" dirty="0"/>
              <a:t>S</a:t>
            </a:r>
            <a:br>
              <a:rPr lang="en-US" sz="2800" dirty="0"/>
            </a:br>
            <a:r>
              <a:rPr lang="en-US" sz="2800" dirty="0"/>
              <a:t>O</a:t>
            </a:r>
            <a:br>
              <a:rPr lang="en-US" sz="2800" dirty="0"/>
            </a:br>
            <a:r>
              <a:rPr lang="en-US" sz="2800" dirty="0"/>
              <a:t>C</a:t>
            </a:r>
            <a:br>
              <a:rPr lang="en-US" sz="2800" dirty="0"/>
            </a:br>
            <a:r>
              <a:rPr lang="en-US" sz="2800" dirty="0"/>
              <a:t>I</a:t>
            </a:r>
            <a:br>
              <a:rPr lang="en-US" sz="2800" dirty="0"/>
            </a:br>
            <a:r>
              <a:rPr lang="en-US" sz="2800" dirty="0"/>
              <a:t>A</a:t>
            </a:r>
            <a:br>
              <a:rPr lang="en-US" sz="2800" dirty="0"/>
            </a:br>
            <a:r>
              <a:rPr lang="en-US" sz="2800" dirty="0"/>
              <a:t>L</a:t>
            </a:r>
          </a:p>
        </p:txBody>
      </p:sp>
      <p:graphicFrame>
        <p:nvGraphicFramePr>
          <p:cNvPr id="10" name="Content Placeholder 9">
            <a:extLst>
              <a:ext uri="{FF2B5EF4-FFF2-40B4-BE49-F238E27FC236}">
                <a16:creationId xmlns:a16="http://schemas.microsoft.com/office/drawing/2014/main" id="{C8BB705C-65EC-3E46-89F0-F42231B9FFC2}"/>
              </a:ext>
            </a:extLst>
          </p:cNvPr>
          <p:cNvGraphicFramePr>
            <a:graphicFrameLocks noGrp="1"/>
          </p:cNvGraphicFramePr>
          <p:nvPr>
            <p:ph sz="half" idx="1"/>
            <p:extLst>
              <p:ext uri="{D42A27DB-BD31-4B8C-83A1-F6EECF244321}">
                <p14:modId xmlns:p14="http://schemas.microsoft.com/office/powerpoint/2010/main" val="3641171086"/>
              </p:ext>
            </p:extLst>
          </p:nvPr>
        </p:nvGraphicFramePr>
        <p:xfrm>
          <a:off x="1044712" y="-11874"/>
          <a:ext cx="11147289" cy="6869874"/>
        </p:xfrm>
        <a:graphic>
          <a:graphicData uri="http://schemas.openxmlformats.org/drawingml/2006/table">
            <a:tbl>
              <a:tblPr firstRow="1" bandRow="1">
                <a:tableStyleId>{3C2FFA5D-87B4-456A-9821-1D502468CF0F}</a:tableStyleId>
              </a:tblPr>
              <a:tblGrid>
                <a:gridCol w="3715763">
                  <a:extLst>
                    <a:ext uri="{9D8B030D-6E8A-4147-A177-3AD203B41FA5}">
                      <a16:colId xmlns:a16="http://schemas.microsoft.com/office/drawing/2014/main" val="3191517254"/>
                    </a:ext>
                  </a:extLst>
                </a:gridCol>
                <a:gridCol w="3715763">
                  <a:extLst>
                    <a:ext uri="{9D8B030D-6E8A-4147-A177-3AD203B41FA5}">
                      <a16:colId xmlns:a16="http://schemas.microsoft.com/office/drawing/2014/main" val="491923376"/>
                    </a:ext>
                  </a:extLst>
                </a:gridCol>
                <a:gridCol w="3715763">
                  <a:extLst>
                    <a:ext uri="{9D8B030D-6E8A-4147-A177-3AD203B41FA5}">
                      <a16:colId xmlns:a16="http://schemas.microsoft.com/office/drawing/2014/main" val="769680710"/>
                    </a:ext>
                  </a:extLst>
                </a:gridCol>
              </a:tblGrid>
              <a:tr h="492514">
                <a:tc>
                  <a:txBody>
                    <a:bodyPr/>
                    <a:lstStyle/>
                    <a:p>
                      <a:r>
                        <a:rPr lang="en-US" sz="1400" dirty="0"/>
                        <a:t>Fragility</a:t>
                      </a:r>
                    </a:p>
                  </a:txBody>
                  <a:tcPr/>
                </a:tc>
                <a:tc>
                  <a:txBody>
                    <a:bodyPr/>
                    <a:lstStyle/>
                    <a:p>
                      <a:r>
                        <a:rPr lang="en-US" sz="1400" dirty="0"/>
                        <a:t>Hazard</a:t>
                      </a:r>
                    </a:p>
                  </a:txBody>
                  <a:tcPr/>
                </a:tc>
                <a:tc>
                  <a:txBody>
                    <a:bodyPr/>
                    <a:lstStyle/>
                    <a:p>
                      <a:r>
                        <a:rPr lang="en-US" sz="1400" dirty="0"/>
                        <a:t>Outcome</a:t>
                      </a:r>
                    </a:p>
                  </a:txBody>
                  <a:tcPr/>
                </a:tc>
                <a:extLst>
                  <a:ext uri="{0D108BD9-81ED-4DB2-BD59-A6C34878D82A}">
                    <a16:rowId xmlns:a16="http://schemas.microsoft.com/office/drawing/2014/main" val="2821186705"/>
                  </a:ext>
                </a:extLst>
              </a:tr>
              <a:tr h="582672">
                <a:tc>
                  <a:txBody>
                    <a:bodyPr/>
                    <a:lstStyle/>
                    <a:p>
                      <a:r>
                        <a:rPr lang="en-US" sz="1400" dirty="0"/>
                        <a:t>Limited staff capacity</a:t>
                      </a:r>
                    </a:p>
                  </a:txBody>
                  <a:tcPr/>
                </a:tc>
                <a:tc>
                  <a:txBody>
                    <a:bodyPr/>
                    <a:lstStyle/>
                    <a:p>
                      <a:r>
                        <a:rPr lang="en-US" sz="1400" dirty="0"/>
                        <a:t>Inability to fully achieve mission</a:t>
                      </a:r>
                    </a:p>
                  </a:txBody>
                  <a:tcPr/>
                </a:tc>
                <a:tc rowSpan="2">
                  <a:txBody>
                    <a:bodyPr/>
                    <a:lstStyle/>
                    <a:p>
                      <a:r>
                        <a:rPr lang="en-US" sz="1400" dirty="0"/>
                        <a:t>No development of sustainable habits, or only superficial solutions reached</a:t>
                      </a:r>
                    </a:p>
                  </a:txBody>
                  <a:tcPr/>
                </a:tc>
                <a:extLst>
                  <a:ext uri="{0D108BD9-81ED-4DB2-BD59-A6C34878D82A}">
                    <a16:rowId xmlns:a16="http://schemas.microsoft.com/office/drawing/2014/main" val="2585907324"/>
                  </a:ext>
                </a:extLst>
              </a:tr>
              <a:tr h="942430">
                <a:tc>
                  <a:txBody>
                    <a:bodyPr/>
                    <a:lstStyle/>
                    <a:p>
                      <a:r>
                        <a:rPr lang="en-US" sz="1400" dirty="0"/>
                        <a:t>Self interested nature</a:t>
                      </a:r>
                    </a:p>
                  </a:txBody>
                  <a:tcPr/>
                </a:tc>
                <a:tc>
                  <a:txBody>
                    <a:bodyPr/>
                    <a:lstStyle/>
                    <a:p>
                      <a:r>
                        <a:rPr lang="en-US" sz="1400" dirty="0"/>
                        <a:t>Solutions to global modern change require selfless actions</a:t>
                      </a:r>
                    </a:p>
                  </a:txBody>
                  <a:tcPr/>
                </a:tc>
                <a:tc vMerge="1">
                  <a:txBody>
                    <a:bodyPr/>
                    <a:lstStyle/>
                    <a:p>
                      <a:endParaRPr lang="en-US" sz="1600" dirty="0"/>
                    </a:p>
                  </a:txBody>
                  <a:tcPr/>
                </a:tc>
                <a:extLst>
                  <a:ext uri="{0D108BD9-81ED-4DB2-BD59-A6C34878D82A}">
                    <a16:rowId xmlns:a16="http://schemas.microsoft.com/office/drawing/2014/main" val="1696404415"/>
                  </a:ext>
                </a:extLst>
              </a:tr>
              <a:tr h="1027274">
                <a:tc>
                  <a:txBody>
                    <a:bodyPr/>
                    <a:lstStyle/>
                    <a:p>
                      <a:r>
                        <a:rPr lang="en-US" sz="1400" dirty="0"/>
                        <a:t>Lack of future planning</a:t>
                      </a:r>
                    </a:p>
                  </a:txBody>
                  <a:tcPr/>
                </a:tc>
                <a:tc>
                  <a:txBody>
                    <a:bodyPr/>
                    <a:lstStyle/>
                    <a:p>
                      <a:r>
                        <a:rPr lang="en-US" sz="1400" dirty="0"/>
                        <a:t>Temperature increasing above the wet bulb temperature</a:t>
                      </a:r>
                    </a:p>
                  </a:txBody>
                  <a:tcPr/>
                </a:tc>
                <a:tc>
                  <a:txBody>
                    <a:bodyPr/>
                    <a:lstStyle/>
                    <a:p>
                      <a:r>
                        <a:rPr lang="en-US" sz="1400" dirty="0"/>
                        <a:t>If people cannot go outside, they cannot fully gain the Park’s message</a:t>
                      </a:r>
                    </a:p>
                  </a:txBody>
                  <a:tcPr/>
                </a:tc>
                <a:extLst>
                  <a:ext uri="{0D108BD9-81ED-4DB2-BD59-A6C34878D82A}">
                    <a16:rowId xmlns:a16="http://schemas.microsoft.com/office/drawing/2014/main" val="1656801515"/>
                  </a:ext>
                </a:extLst>
              </a:tr>
              <a:tr h="1262079">
                <a:tc>
                  <a:txBody>
                    <a:bodyPr/>
                    <a:lstStyle/>
                    <a:p>
                      <a:r>
                        <a:rPr lang="en-US" sz="1400" dirty="0"/>
                        <a:t>Tourist’s expectations</a:t>
                      </a:r>
                    </a:p>
                  </a:txBody>
                  <a:tcPr/>
                </a:tc>
                <a:tc>
                  <a:txBody>
                    <a:bodyPr/>
                    <a:lstStyle/>
                    <a:p>
                      <a:r>
                        <a:rPr lang="en-US" sz="1400" dirty="0"/>
                        <a:t>Messages interfere with expectations</a:t>
                      </a:r>
                    </a:p>
                  </a:txBody>
                  <a:tcPr/>
                </a:tc>
                <a:tc>
                  <a:txBody>
                    <a:bodyPr/>
                    <a:lstStyle/>
                    <a:p>
                      <a:r>
                        <a:rPr lang="en-US" sz="1400" dirty="0"/>
                        <a:t>Conservation actions are not taken seriously during trip, and forgotten upon return to daily life</a:t>
                      </a:r>
                    </a:p>
                  </a:txBody>
                  <a:tcPr/>
                </a:tc>
                <a:extLst>
                  <a:ext uri="{0D108BD9-81ED-4DB2-BD59-A6C34878D82A}">
                    <a16:rowId xmlns:a16="http://schemas.microsoft.com/office/drawing/2014/main" val="2463303784"/>
                  </a:ext>
                </a:extLst>
              </a:tr>
              <a:tr h="942430">
                <a:tc>
                  <a:txBody>
                    <a:bodyPr/>
                    <a:lstStyle/>
                    <a:p>
                      <a:r>
                        <a:rPr lang="en-US" sz="1400" dirty="0"/>
                        <a:t>Lack of understanding about scientific permits</a:t>
                      </a:r>
                    </a:p>
                  </a:txBody>
                  <a:tcPr/>
                </a:tc>
                <a:tc>
                  <a:txBody>
                    <a:bodyPr/>
                    <a:lstStyle/>
                    <a:p>
                      <a:r>
                        <a:rPr lang="en-US" sz="1400" dirty="0"/>
                        <a:t>People feel entitled or qualified to engage with protected species</a:t>
                      </a:r>
                    </a:p>
                  </a:txBody>
                  <a:tcPr/>
                </a:tc>
                <a:tc>
                  <a:txBody>
                    <a:bodyPr/>
                    <a:lstStyle/>
                    <a:p>
                      <a:r>
                        <a:rPr lang="en-US" sz="1400" dirty="0"/>
                        <a:t>More harmful interactions due to park activities</a:t>
                      </a:r>
                    </a:p>
                  </a:txBody>
                  <a:tcPr/>
                </a:tc>
                <a:extLst>
                  <a:ext uri="{0D108BD9-81ED-4DB2-BD59-A6C34878D82A}">
                    <a16:rowId xmlns:a16="http://schemas.microsoft.com/office/drawing/2014/main" val="3100987836"/>
                  </a:ext>
                </a:extLst>
              </a:tr>
              <a:tr h="792468">
                <a:tc>
                  <a:txBody>
                    <a:bodyPr/>
                    <a:lstStyle/>
                    <a:p>
                      <a:r>
                        <a:rPr lang="en-US" sz="1400" dirty="0"/>
                        <a:t>Overwhelming and discouraging information</a:t>
                      </a:r>
                    </a:p>
                  </a:txBody>
                  <a:tcPr/>
                </a:tc>
                <a:tc>
                  <a:txBody>
                    <a:bodyPr/>
                    <a:lstStyle/>
                    <a:p>
                      <a:r>
                        <a:rPr lang="en-US" sz="1400" dirty="0"/>
                        <a:t>Hopelessness &amp; helplessness</a:t>
                      </a:r>
                    </a:p>
                  </a:txBody>
                  <a:tcPr/>
                </a:tc>
                <a:tc rowSpan="2">
                  <a:txBody>
                    <a:bodyPr/>
                    <a:lstStyle/>
                    <a:p>
                      <a:r>
                        <a:rPr lang="en-US" sz="1400" dirty="0"/>
                        <a:t>People do not develop more sustainable lifestyles, or only superficial solutions are reached</a:t>
                      </a:r>
                    </a:p>
                  </a:txBody>
                  <a:tcPr/>
                </a:tc>
                <a:extLst>
                  <a:ext uri="{0D108BD9-81ED-4DB2-BD59-A6C34878D82A}">
                    <a16:rowId xmlns:a16="http://schemas.microsoft.com/office/drawing/2014/main" val="2046230624"/>
                  </a:ext>
                </a:extLst>
              </a:tr>
              <a:tr h="828007">
                <a:tc>
                  <a:txBody>
                    <a:bodyPr/>
                    <a:lstStyle/>
                    <a:p>
                      <a:r>
                        <a:rPr lang="en-US" sz="1400" dirty="0"/>
                        <a:t>Habits are difficult to change</a:t>
                      </a:r>
                    </a:p>
                  </a:txBody>
                  <a:tcPr/>
                </a:tc>
                <a:tc>
                  <a:txBody>
                    <a:bodyPr/>
                    <a:lstStyle/>
                    <a:p>
                      <a:r>
                        <a:rPr lang="en-US" sz="1400" dirty="0"/>
                        <a:t>Daily obligations can cause people to stop sustainable habits</a:t>
                      </a:r>
                    </a:p>
                  </a:txBody>
                  <a:tcPr/>
                </a:tc>
                <a:tc vMerge="1">
                  <a:txBody>
                    <a:bodyPr/>
                    <a:lstStyle/>
                    <a:p>
                      <a:endParaRPr lang="en-US" sz="1600" dirty="0"/>
                    </a:p>
                  </a:txBody>
                  <a:tcPr/>
                </a:tc>
                <a:extLst>
                  <a:ext uri="{0D108BD9-81ED-4DB2-BD59-A6C34878D82A}">
                    <a16:rowId xmlns:a16="http://schemas.microsoft.com/office/drawing/2014/main" val="637564731"/>
                  </a:ext>
                </a:extLst>
              </a:tr>
            </a:tbl>
          </a:graphicData>
        </a:graphic>
      </p:graphicFrame>
    </p:spTree>
    <p:extLst>
      <p:ext uri="{BB962C8B-B14F-4D97-AF65-F5344CB8AC3E}">
        <p14:creationId xmlns:p14="http://schemas.microsoft.com/office/powerpoint/2010/main" val="2889859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724D7-5B21-2643-BD1A-CB63C3BAEA87}"/>
              </a:ext>
            </a:extLst>
          </p:cNvPr>
          <p:cNvSpPr>
            <a:spLocks noGrp="1"/>
          </p:cNvSpPr>
          <p:nvPr>
            <p:ph type="title"/>
          </p:nvPr>
        </p:nvSpPr>
        <p:spPr>
          <a:xfrm>
            <a:off x="-286353" y="0"/>
            <a:ext cx="1587261" cy="6857998"/>
          </a:xfrm>
        </p:spPr>
        <p:txBody>
          <a:bodyPr/>
          <a:lstStyle/>
          <a:p>
            <a:pPr algn="ctr"/>
            <a:br>
              <a:rPr lang="en-US" dirty="0"/>
            </a:br>
            <a:br>
              <a:rPr lang="en-US" dirty="0"/>
            </a:br>
            <a:r>
              <a:rPr lang="en-US" sz="3200" dirty="0"/>
              <a:t>E</a:t>
            </a:r>
            <a:br>
              <a:rPr lang="en-US" sz="3200" dirty="0"/>
            </a:br>
            <a:r>
              <a:rPr lang="en-US" sz="3200" dirty="0"/>
              <a:t>C</a:t>
            </a:r>
            <a:br>
              <a:rPr lang="en-US" sz="3200" dirty="0"/>
            </a:br>
            <a:r>
              <a:rPr lang="en-US" sz="3200" dirty="0"/>
              <a:t>O</a:t>
            </a:r>
            <a:br>
              <a:rPr lang="en-US" sz="3200" dirty="0"/>
            </a:br>
            <a:r>
              <a:rPr lang="en-US" sz="3200" dirty="0"/>
              <a:t>N</a:t>
            </a:r>
            <a:br>
              <a:rPr lang="en-US" sz="3200" dirty="0"/>
            </a:br>
            <a:r>
              <a:rPr lang="en-US" sz="3200" dirty="0"/>
              <a:t>O</a:t>
            </a:r>
            <a:br>
              <a:rPr lang="en-US" sz="3200" dirty="0"/>
            </a:br>
            <a:r>
              <a:rPr lang="en-US" sz="3200" dirty="0"/>
              <a:t>M</a:t>
            </a:r>
            <a:br>
              <a:rPr lang="en-US" sz="3200" dirty="0"/>
            </a:br>
            <a:r>
              <a:rPr lang="en-US" sz="3200" dirty="0"/>
              <a:t>I</a:t>
            </a:r>
            <a:br>
              <a:rPr lang="en-US" sz="3200" dirty="0"/>
            </a:br>
            <a:r>
              <a:rPr lang="en-US" sz="3200" dirty="0"/>
              <a:t>C</a:t>
            </a:r>
          </a:p>
        </p:txBody>
      </p:sp>
      <p:graphicFrame>
        <p:nvGraphicFramePr>
          <p:cNvPr id="8" name="Content Placeholder 7">
            <a:extLst>
              <a:ext uri="{FF2B5EF4-FFF2-40B4-BE49-F238E27FC236}">
                <a16:creationId xmlns:a16="http://schemas.microsoft.com/office/drawing/2014/main" id="{A3133EB4-DC71-C543-BF0C-D779B9D145F0}"/>
              </a:ext>
            </a:extLst>
          </p:cNvPr>
          <p:cNvGraphicFramePr>
            <a:graphicFrameLocks noGrp="1"/>
          </p:cNvGraphicFramePr>
          <p:nvPr>
            <p:ph sz="half" idx="1"/>
            <p:extLst>
              <p:ext uri="{D42A27DB-BD31-4B8C-83A1-F6EECF244321}">
                <p14:modId xmlns:p14="http://schemas.microsoft.com/office/powerpoint/2010/main" val="996748406"/>
              </p:ext>
            </p:extLst>
          </p:nvPr>
        </p:nvGraphicFramePr>
        <p:xfrm>
          <a:off x="1063402" y="0"/>
          <a:ext cx="5223096" cy="6858000"/>
        </p:xfrm>
        <a:graphic>
          <a:graphicData uri="http://schemas.openxmlformats.org/drawingml/2006/table">
            <a:tbl>
              <a:tblPr firstRow="1" bandRow="1">
                <a:tableStyleId>{3C2FFA5D-87B4-456A-9821-1D502468CF0F}</a:tableStyleId>
              </a:tblPr>
              <a:tblGrid>
                <a:gridCol w="1741032">
                  <a:extLst>
                    <a:ext uri="{9D8B030D-6E8A-4147-A177-3AD203B41FA5}">
                      <a16:colId xmlns:a16="http://schemas.microsoft.com/office/drawing/2014/main" val="2995542331"/>
                    </a:ext>
                  </a:extLst>
                </a:gridCol>
                <a:gridCol w="1741032">
                  <a:extLst>
                    <a:ext uri="{9D8B030D-6E8A-4147-A177-3AD203B41FA5}">
                      <a16:colId xmlns:a16="http://schemas.microsoft.com/office/drawing/2014/main" val="1547978788"/>
                    </a:ext>
                  </a:extLst>
                </a:gridCol>
                <a:gridCol w="1741032">
                  <a:extLst>
                    <a:ext uri="{9D8B030D-6E8A-4147-A177-3AD203B41FA5}">
                      <a16:colId xmlns:a16="http://schemas.microsoft.com/office/drawing/2014/main" val="1897526791"/>
                    </a:ext>
                  </a:extLst>
                </a:gridCol>
              </a:tblGrid>
              <a:tr h="980933">
                <a:tc>
                  <a:txBody>
                    <a:bodyPr/>
                    <a:lstStyle/>
                    <a:p>
                      <a:r>
                        <a:rPr lang="en-US" dirty="0"/>
                        <a:t>Fragility</a:t>
                      </a:r>
                    </a:p>
                  </a:txBody>
                  <a:tcPr/>
                </a:tc>
                <a:tc>
                  <a:txBody>
                    <a:bodyPr/>
                    <a:lstStyle/>
                    <a:p>
                      <a:r>
                        <a:rPr lang="en-US" dirty="0"/>
                        <a:t>Hazard</a:t>
                      </a:r>
                    </a:p>
                  </a:txBody>
                  <a:tcPr/>
                </a:tc>
                <a:tc>
                  <a:txBody>
                    <a:bodyPr/>
                    <a:lstStyle/>
                    <a:p>
                      <a:r>
                        <a:rPr lang="en-US" dirty="0"/>
                        <a:t>Outcome</a:t>
                      </a:r>
                    </a:p>
                  </a:txBody>
                  <a:tcPr/>
                </a:tc>
                <a:extLst>
                  <a:ext uri="{0D108BD9-81ED-4DB2-BD59-A6C34878D82A}">
                    <a16:rowId xmlns:a16="http://schemas.microsoft.com/office/drawing/2014/main" val="2295539189"/>
                  </a:ext>
                </a:extLst>
              </a:tr>
              <a:tr h="3616656">
                <a:tc>
                  <a:txBody>
                    <a:bodyPr/>
                    <a:lstStyle/>
                    <a:p>
                      <a:r>
                        <a:rPr lang="en-US" dirty="0"/>
                        <a:t>Built environment at low elevations</a:t>
                      </a:r>
                    </a:p>
                  </a:txBody>
                  <a:tcPr/>
                </a:tc>
                <a:tc>
                  <a:txBody>
                    <a:bodyPr/>
                    <a:lstStyle/>
                    <a:p>
                      <a:r>
                        <a:rPr lang="en-US" dirty="0"/>
                        <a:t>Sea level rise, storm surge, nuisance flooding</a:t>
                      </a:r>
                    </a:p>
                  </a:txBody>
                  <a:tcPr/>
                </a:tc>
                <a:tc>
                  <a:txBody>
                    <a:bodyPr/>
                    <a:lstStyle/>
                    <a:p>
                      <a:r>
                        <a:rPr lang="en-US" dirty="0"/>
                        <a:t>Inundation, loss of buildings and infrastructure, expensive repairs or protection measures, loss of tourist activities</a:t>
                      </a:r>
                    </a:p>
                  </a:txBody>
                  <a:tcPr/>
                </a:tc>
                <a:extLst>
                  <a:ext uri="{0D108BD9-81ED-4DB2-BD59-A6C34878D82A}">
                    <a16:rowId xmlns:a16="http://schemas.microsoft.com/office/drawing/2014/main" val="3522936169"/>
                  </a:ext>
                </a:extLst>
              </a:tr>
              <a:tr h="2260411">
                <a:tc>
                  <a:txBody>
                    <a:bodyPr/>
                    <a:lstStyle/>
                    <a:p>
                      <a:r>
                        <a:rPr lang="en-US" dirty="0"/>
                        <a:t>Fisheries depend on stable environmental conditions</a:t>
                      </a:r>
                    </a:p>
                  </a:txBody>
                  <a:tcPr/>
                </a:tc>
                <a:tc>
                  <a:txBody>
                    <a:bodyPr/>
                    <a:lstStyle/>
                    <a:p>
                      <a:r>
                        <a:rPr lang="en-US" dirty="0"/>
                        <a:t>Sea level rise, temperature change, ocean warming, eutrophication</a:t>
                      </a:r>
                    </a:p>
                  </a:txBody>
                  <a:tcPr/>
                </a:tc>
                <a:tc>
                  <a:txBody>
                    <a:bodyPr/>
                    <a:lstStyle/>
                    <a:p>
                      <a:r>
                        <a:rPr lang="en-US" dirty="0"/>
                        <a:t>Loss of revenue and disruption of tourist activities</a:t>
                      </a:r>
                    </a:p>
                  </a:txBody>
                  <a:tcPr/>
                </a:tc>
                <a:extLst>
                  <a:ext uri="{0D108BD9-81ED-4DB2-BD59-A6C34878D82A}">
                    <a16:rowId xmlns:a16="http://schemas.microsoft.com/office/drawing/2014/main" val="228472181"/>
                  </a:ext>
                </a:extLst>
              </a:tr>
            </a:tbl>
          </a:graphicData>
        </a:graphic>
      </p:graphicFrame>
      <p:pic>
        <p:nvPicPr>
          <p:cNvPr id="4" name="Picture 3">
            <a:extLst>
              <a:ext uri="{FF2B5EF4-FFF2-40B4-BE49-F238E27FC236}">
                <a16:creationId xmlns:a16="http://schemas.microsoft.com/office/drawing/2014/main" id="{1E098B68-538D-8345-8AD7-CFB81103F09F}"/>
              </a:ext>
            </a:extLst>
          </p:cNvPr>
          <p:cNvPicPr>
            <a:picLocks noChangeAspect="1"/>
          </p:cNvPicPr>
          <p:nvPr/>
        </p:nvPicPr>
        <p:blipFill>
          <a:blip r:embed="rId2"/>
          <a:stretch>
            <a:fillRect/>
          </a:stretch>
        </p:blipFill>
        <p:spPr>
          <a:xfrm>
            <a:off x="7091379" y="352423"/>
            <a:ext cx="4138595" cy="3327400"/>
          </a:xfrm>
          <a:prstGeom prst="rect">
            <a:avLst/>
          </a:prstGeom>
        </p:spPr>
      </p:pic>
      <p:sp>
        <p:nvSpPr>
          <p:cNvPr id="5" name="TextBox 4">
            <a:extLst>
              <a:ext uri="{FF2B5EF4-FFF2-40B4-BE49-F238E27FC236}">
                <a16:creationId xmlns:a16="http://schemas.microsoft.com/office/drawing/2014/main" id="{8023F247-5CAF-F140-A808-73EA7A3F62F2}"/>
              </a:ext>
            </a:extLst>
          </p:cNvPr>
          <p:cNvSpPr txBox="1"/>
          <p:nvPr/>
        </p:nvSpPr>
        <p:spPr>
          <a:xfrm>
            <a:off x="7091377" y="4037325"/>
            <a:ext cx="4138595" cy="1200329"/>
          </a:xfrm>
          <a:prstGeom prst="rect">
            <a:avLst/>
          </a:prstGeom>
          <a:noFill/>
        </p:spPr>
        <p:txBody>
          <a:bodyPr wrap="square" rtlCol="0">
            <a:spAutoFit/>
          </a:bodyPr>
          <a:lstStyle/>
          <a:p>
            <a:pPr marL="285750" indent="-285750">
              <a:buFont typeface="Arial" panose="020B0604020202020204" pitchFamily="34" charset="0"/>
              <a:buChar char="•"/>
            </a:pPr>
            <a:r>
              <a:rPr lang="en-US" dirty="0"/>
              <a:t>Map of flooding vulnerability from the town of Edisto Beach website. As can be seen it covers the whole island.</a:t>
            </a:r>
          </a:p>
        </p:txBody>
      </p:sp>
      <p:sp>
        <p:nvSpPr>
          <p:cNvPr id="6" name="TextBox 5">
            <a:extLst>
              <a:ext uri="{FF2B5EF4-FFF2-40B4-BE49-F238E27FC236}">
                <a16:creationId xmlns:a16="http://schemas.microsoft.com/office/drawing/2014/main" id="{27E4C893-B34C-B148-973C-26E5DB55B8BC}"/>
              </a:ext>
            </a:extLst>
          </p:cNvPr>
          <p:cNvSpPr txBox="1"/>
          <p:nvPr/>
        </p:nvSpPr>
        <p:spPr>
          <a:xfrm>
            <a:off x="7091378" y="3679823"/>
            <a:ext cx="4138595" cy="246221"/>
          </a:xfrm>
          <a:prstGeom prst="rect">
            <a:avLst/>
          </a:prstGeom>
          <a:noFill/>
        </p:spPr>
        <p:txBody>
          <a:bodyPr wrap="square" rtlCol="0">
            <a:spAutoFit/>
          </a:bodyPr>
          <a:lstStyle/>
          <a:p>
            <a:r>
              <a:rPr lang="en-US" sz="1000" dirty="0"/>
              <a:t>https://www.townofedistobeach.com/flood-info</a:t>
            </a:r>
          </a:p>
        </p:txBody>
      </p:sp>
    </p:spTree>
    <p:extLst>
      <p:ext uri="{BB962C8B-B14F-4D97-AF65-F5344CB8AC3E}">
        <p14:creationId xmlns:p14="http://schemas.microsoft.com/office/powerpoint/2010/main" val="3819161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074F5-2B6B-6F48-9C5C-BA4A1286AE35}"/>
              </a:ext>
            </a:extLst>
          </p:cNvPr>
          <p:cNvSpPr>
            <a:spLocks noGrp="1"/>
          </p:cNvSpPr>
          <p:nvPr>
            <p:ph type="title"/>
          </p:nvPr>
        </p:nvSpPr>
        <p:spPr/>
        <p:txBody>
          <a:bodyPr>
            <a:normAutofit/>
          </a:bodyPr>
          <a:lstStyle/>
          <a:p>
            <a:r>
              <a:rPr lang="en-US" dirty="0"/>
              <a:t>Foresight and Possible Futures</a:t>
            </a:r>
          </a:p>
        </p:txBody>
      </p:sp>
      <p:sp>
        <p:nvSpPr>
          <p:cNvPr id="3" name="Content Placeholder 2">
            <a:extLst>
              <a:ext uri="{FF2B5EF4-FFF2-40B4-BE49-F238E27FC236}">
                <a16:creationId xmlns:a16="http://schemas.microsoft.com/office/drawing/2014/main" id="{2E677064-4C9F-D440-901F-2061C922E65A}"/>
              </a:ext>
            </a:extLst>
          </p:cNvPr>
          <p:cNvSpPr>
            <a:spLocks noGrp="1"/>
          </p:cNvSpPr>
          <p:nvPr>
            <p:ph idx="1"/>
          </p:nvPr>
        </p:nvSpPr>
        <p:spPr/>
        <p:txBody>
          <a:bodyPr/>
          <a:lstStyle/>
          <a:p>
            <a:r>
              <a:rPr lang="en-US" dirty="0"/>
              <a:t>The foresight and possible futures are based on the hazards of the system and the fragilities they exploit. </a:t>
            </a:r>
          </a:p>
          <a:p>
            <a:r>
              <a:rPr lang="en-US" dirty="0"/>
              <a:t>A prognosis will be stated for a range of possibilities for each hazard and fragility combination. </a:t>
            </a:r>
          </a:p>
          <a:p>
            <a:r>
              <a:rPr lang="en-US" dirty="0"/>
              <a:t>These will range from plausible to implausible and desirable to undesirable, allowing each possible future to be explored fully.</a:t>
            </a:r>
          </a:p>
          <a:p>
            <a:r>
              <a:rPr lang="en-US" dirty="0"/>
              <a:t>Sea Level Rise, temperature increase, biodiversity &amp; habitat Loss, increased tourism, mental shutdown, ineffective message receival, and extreme weather are the scenarios explored.</a:t>
            </a:r>
          </a:p>
        </p:txBody>
      </p:sp>
    </p:spTree>
    <p:extLst>
      <p:ext uri="{BB962C8B-B14F-4D97-AF65-F5344CB8AC3E}">
        <p14:creationId xmlns:p14="http://schemas.microsoft.com/office/powerpoint/2010/main" val="4262625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0FD6B-6154-5C4D-888C-7A90BD2F791B}"/>
              </a:ext>
            </a:extLst>
          </p:cNvPr>
          <p:cNvSpPr>
            <a:spLocks noGrp="1"/>
          </p:cNvSpPr>
          <p:nvPr>
            <p:ph type="title"/>
          </p:nvPr>
        </p:nvSpPr>
        <p:spPr>
          <a:xfrm>
            <a:off x="1751097" y="203195"/>
            <a:ext cx="8911687" cy="1280890"/>
          </a:xfrm>
        </p:spPr>
        <p:txBody>
          <a:bodyPr/>
          <a:lstStyle/>
          <a:p>
            <a:r>
              <a:rPr lang="en-US" dirty="0"/>
              <a:t>Sea Level Rise</a:t>
            </a:r>
          </a:p>
        </p:txBody>
      </p:sp>
      <p:sp>
        <p:nvSpPr>
          <p:cNvPr id="3" name="Content Placeholder 2">
            <a:extLst>
              <a:ext uri="{FF2B5EF4-FFF2-40B4-BE49-F238E27FC236}">
                <a16:creationId xmlns:a16="http://schemas.microsoft.com/office/drawing/2014/main" id="{D48B78F0-7757-E246-AE20-46BA653141D9}"/>
              </a:ext>
            </a:extLst>
          </p:cNvPr>
          <p:cNvSpPr>
            <a:spLocks noGrp="1"/>
          </p:cNvSpPr>
          <p:nvPr>
            <p:ph idx="1"/>
          </p:nvPr>
        </p:nvSpPr>
        <p:spPr>
          <a:xfrm>
            <a:off x="1886857" y="1117600"/>
            <a:ext cx="10130972" cy="5617028"/>
          </a:xfrm>
        </p:spPr>
        <p:txBody>
          <a:bodyPr>
            <a:normAutofit lnSpcReduction="10000"/>
          </a:bodyPr>
          <a:lstStyle/>
          <a:p>
            <a:r>
              <a:rPr lang="en-US" dirty="0"/>
              <a:t>Controlled Retreat</a:t>
            </a:r>
          </a:p>
          <a:p>
            <a:pPr lvl="1"/>
            <a:r>
              <a:rPr lang="en-US" dirty="0"/>
              <a:t>Desirable and implausible.</a:t>
            </a:r>
          </a:p>
          <a:p>
            <a:pPr lvl="1"/>
            <a:r>
              <a:rPr lang="en-US" dirty="0"/>
              <a:t>Sea level rise is slow enough to allow the physical system to migrate inward. </a:t>
            </a:r>
          </a:p>
          <a:p>
            <a:pPr lvl="1"/>
            <a:r>
              <a:rPr lang="en-US" dirty="0"/>
              <a:t>Efforts are used to educate visitors about sea level rise mitigations. This future is</a:t>
            </a:r>
          </a:p>
          <a:p>
            <a:pPr lvl="1"/>
            <a:r>
              <a:rPr lang="en-US" dirty="0"/>
              <a:t>Not probable because many areas inland of the park are privately owned or already managed.</a:t>
            </a:r>
          </a:p>
          <a:p>
            <a:r>
              <a:rPr lang="en-US" dirty="0"/>
              <a:t>Educational expansion, no retreat </a:t>
            </a:r>
          </a:p>
          <a:p>
            <a:pPr lvl="1"/>
            <a:r>
              <a:rPr lang="en-US" dirty="0"/>
              <a:t>Plausible but less desirable.</a:t>
            </a:r>
          </a:p>
          <a:p>
            <a:pPr lvl="1"/>
            <a:r>
              <a:rPr lang="en-US" dirty="0"/>
              <a:t>Increased outreach and available information about sea level rise</a:t>
            </a:r>
          </a:p>
          <a:p>
            <a:pPr lvl="1"/>
            <a:r>
              <a:rPr lang="en-US" dirty="0"/>
              <a:t>No efforts to move or retreat.</a:t>
            </a:r>
          </a:p>
          <a:p>
            <a:pPr lvl="1"/>
            <a:r>
              <a:rPr lang="en-US" dirty="0"/>
              <a:t>EBSP would educate people on the issues of sea level rise, but may not inspire people to change as the park would not be leading by example.</a:t>
            </a:r>
          </a:p>
          <a:p>
            <a:r>
              <a:rPr lang="en-US" dirty="0"/>
              <a:t>Ignorance </a:t>
            </a:r>
          </a:p>
          <a:p>
            <a:pPr lvl="1"/>
            <a:r>
              <a:rPr lang="en-US" dirty="0"/>
              <a:t>Least desirable.</a:t>
            </a:r>
          </a:p>
          <a:p>
            <a:pPr lvl="1"/>
            <a:r>
              <a:rPr lang="en-US" dirty="0"/>
              <a:t>No effort made to mitigate the effects of sea level rise. </a:t>
            </a:r>
          </a:p>
          <a:p>
            <a:pPr lvl="1"/>
            <a:r>
              <a:rPr lang="en-US" dirty="0"/>
              <a:t>EBSP is lost and does not provide education or outreach for visitors.</a:t>
            </a:r>
          </a:p>
        </p:txBody>
      </p:sp>
    </p:spTree>
    <p:extLst>
      <p:ext uri="{BB962C8B-B14F-4D97-AF65-F5344CB8AC3E}">
        <p14:creationId xmlns:p14="http://schemas.microsoft.com/office/powerpoint/2010/main" val="39962906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1" name="Diagram 10">
            <a:extLst>
              <a:ext uri="{FF2B5EF4-FFF2-40B4-BE49-F238E27FC236}">
                <a16:creationId xmlns:a16="http://schemas.microsoft.com/office/drawing/2014/main" id="{BEBC4F3F-CF4E-5A40-8D0A-B9444D828F94}"/>
              </a:ext>
            </a:extLst>
          </p:cNvPr>
          <p:cNvGraphicFramePr>
            <a:graphicFrameLocks/>
          </p:cNvGraphicFramePr>
          <p:nvPr>
            <p:extLst>
              <p:ext uri="{D42A27DB-BD31-4B8C-83A1-F6EECF244321}">
                <p14:modId xmlns:p14="http://schemas.microsoft.com/office/powerpoint/2010/main" val="1387777325"/>
              </p:ext>
            </p:extLst>
          </p:nvPr>
        </p:nvGraphicFramePr>
        <p:xfrm>
          <a:off x="-1814513" y="0"/>
          <a:ext cx="16487776"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53373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960D6-53E7-0E4B-9CE1-AA6BFB0D0662}"/>
              </a:ext>
            </a:extLst>
          </p:cNvPr>
          <p:cNvSpPr>
            <a:spLocks noGrp="1"/>
          </p:cNvSpPr>
          <p:nvPr>
            <p:ph type="title"/>
          </p:nvPr>
        </p:nvSpPr>
        <p:spPr/>
        <p:txBody>
          <a:bodyPr/>
          <a:lstStyle/>
          <a:p>
            <a:r>
              <a:rPr lang="en-US" dirty="0"/>
              <a:t>Temperature increase</a:t>
            </a:r>
          </a:p>
        </p:txBody>
      </p:sp>
      <p:sp>
        <p:nvSpPr>
          <p:cNvPr id="3" name="Content Placeholder 2">
            <a:extLst>
              <a:ext uri="{FF2B5EF4-FFF2-40B4-BE49-F238E27FC236}">
                <a16:creationId xmlns:a16="http://schemas.microsoft.com/office/drawing/2014/main" id="{ABE055C3-ED3B-FE4C-9F75-C03A28BBC9D8}"/>
              </a:ext>
            </a:extLst>
          </p:cNvPr>
          <p:cNvSpPr>
            <a:spLocks noGrp="1"/>
          </p:cNvSpPr>
          <p:nvPr>
            <p:ph idx="1"/>
          </p:nvPr>
        </p:nvSpPr>
        <p:spPr>
          <a:xfrm>
            <a:off x="7358743" y="1426463"/>
            <a:ext cx="4731658" cy="5179965"/>
          </a:xfrm>
        </p:spPr>
        <p:txBody>
          <a:bodyPr>
            <a:normAutofit fontScale="92500" lnSpcReduction="10000"/>
          </a:bodyPr>
          <a:lstStyle/>
          <a:p>
            <a:r>
              <a:rPr lang="en-US" dirty="0"/>
              <a:t>Little to No Increase: </a:t>
            </a:r>
          </a:p>
          <a:p>
            <a:pPr lvl="1"/>
            <a:r>
              <a:rPr lang="en-US" dirty="0"/>
              <a:t>Desirable and implausible.</a:t>
            </a:r>
          </a:p>
          <a:p>
            <a:pPr lvl="1"/>
            <a:r>
              <a:rPr lang="en-US" dirty="0"/>
              <a:t>No increase is no longer possible based on current emissions. </a:t>
            </a:r>
          </a:p>
          <a:p>
            <a:r>
              <a:rPr lang="en-US" dirty="0"/>
              <a:t>Moderate Increase: </a:t>
            </a:r>
          </a:p>
          <a:p>
            <a:pPr lvl="1"/>
            <a:r>
              <a:rPr lang="en-US" dirty="0"/>
              <a:t>Plausible. </a:t>
            </a:r>
          </a:p>
          <a:p>
            <a:pPr lvl="1"/>
            <a:r>
              <a:rPr lang="en-US" dirty="0"/>
              <a:t>Currently seeing the effects of moderate change. </a:t>
            </a:r>
          </a:p>
          <a:p>
            <a:pPr lvl="1"/>
            <a:r>
              <a:rPr lang="en-US" dirty="0"/>
              <a:t>Personal changes could still have an effect</a:t>
            </a:r>
          </a:p>
          <a:p>
            <a:r>
              <a:rPr lang="en-US" dirty="0"/>
              <a:t>Massive Increase: </a:t>
            </a:r>
          </a:p>
          <a:p>
            <a:pPr lvl="1"/>
            <a:r>
              <a:rPr lang="en-US" dirty="0"/>
              <a:t>Undesirable but increasingly plausible.</a:t>
            </a:r>
          </a:p>
          <a:p>
            <a:pPr lvl="1"/>
            <a:r>
              <a:rPr lang="en-US" dirty="0"/>
              <a:t>Would halt park operations</a:t>
            </a:r>
          </a:p>
          <a:p>
            <a:pPr lvl="1"/>
            <a:r>
              <a:rPr lang="en-US" dirty="0"/>
              <a:t>Major disruptions in the ecological system.</a:t>
            </a:r>
          </a:p>
          <a:p>
            <a:pPr lvl="1"/>
            <a:r>
              <a:rPr lang="en-US" dirty="0"/>
              <a:t>Personal changes would have little to no effect.</a:t>
            </a:r>
          </a:p>
          <a:p>
            <a:endParaRPr lang="en-US" dirty="0"/>
          </a:p>
        </p:txBody>
      </p:sp>
      <p:pic>
        <p:nvPicPr>
          <p:cNvPr id="6" name="Picture 5">
            <a:extLst>
              <a:ext uri="{FF2B5EF4-FFF2-40B4-BE49-F238E27FC236}">
                <a16:creationId xmlns:a16="http://schemas.microsoft.com/office/drawing/2014/main" id="{1181EE9E-F804-2746-B762-06458A03F988}"/>
              </a:ext>
            </a:extLst>
          </p:cNvPr>
          <p:cNvPicPr>
            <a:picLocks noChangeAspect="1"/>
          </p:cNvPicPr>
          <p:nvPr/>
        </p:nvPicPr>
        <p:blipFill>
          <a:blip r:embed="rId2"/>
          <a:stretch>
            <a:fillRect/>
          </a:stretch>
        </p:blipFill>
        <p:spPr>
          <a:xfrm>
            <a:off x="1191764" y="1426464"/>
            <a:ext cx="5857004" cy="3979636"/>
          </a:xfrm>
          <a:prstGeom prst="rect">
            <a:avLst/>
          </a:prstGeom>
        </p:spPr>
      </p:pic>
      <p:sp>
        <p:nvSpPr>
          <p:cNvPr id="7" name="TextBox 6">
            <a:extLst>
              <a:ext uri="{FF2B5EF4-FFF2-40B4-BE49-F238E27FC236}">
                <a16:creationId xmlns:a16="http://schemas.microsoft.com/office/drawing/2014/main" id="{EACC59DD-4305-8D4B-B042-9B732D5D44C9}"/>
              </a:ext>
            </a:extLst>
          </p:cNvPr>
          <p:cNvSpPr txBox="1"/>
          <p:nvPr/>
        </p:nvSpPr>
        <p:spPr>
          <a:xfrm>
            <a:off x="1343367" y="5406100"/>
            <a:ext cx="5515429" cy="1200329"/>
          </a:xfrm>
          <a:prstGeom prst="rect">
            <a:avLst/>
          </a:prstGeom>
          <a:noFill/>
        </p:spPr>
        <p:txBody>
          <a:bodyPr wrap="square" rtlCol="0">
            <a:spAutoFit/>
          </a:bodyPr>
          <a:lstStyle/>
          <a:p>
            <a:pPr marL="285750" indent="-285750">
              <a:buFont typeface="Arial" panose="020B0604020202020204" pitchFamily="34" charset="0"/>
              <a:buChar char="•"/>
            </a:pPr>
            <a:r>
              <a:rPr lang="en-US" dirty="0"/>
              <a:t>As can be seen in this chart, as both temperature and relative humidity increase so does the potential for heat related health risks. </a:t>
            </a:r>
          </a:p>
        </p:txBody>
      </p:sp>
    </p:spTree>
    <p:extLst>
      <p:ext uri="{BB962C8B-B14F-4D97-AF65-F5344CB8AC3E}">
        <p14:creationId xmlns:p14="http://schemas.microsoft.com/office/powerpoint/2010/main" val="29470055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537C9-7233-7448-93D2-1AED452C679E}"/>
              </a:ext>
            </a:extLst>
          </p:cNvPr>
          <p:cNvSpPr>
            <a:spLocks noGrp="1"/>
          </p:cNvSpPr>
          <p:nvPr>
            <p:ph type="title"/>
          </p:nvPr>
        </p:nvSpPr>
        <p:spPr>
          <a:xfrm>
            <a:off x="2061029" y="406395"/>
            <a:ext cx="8911687" cy="1280890"/>
          </a:xfrm>
        </p:spPr>
        <p:txBody>
          <a:bodyPr/>
          <a:lstStyle/>
          <a:p>
            <a:r>
              <a:rPr lang="en-US" dirty="0"/>
              <a:t>Biodiversity and Habitat Loss</a:t>
            </a:r>
          </a:p>
        </p:txBody>
      </p:sp>
      <p:sp>
        <p:nvSpPr>
          <p:cNvPr id="3" name="Content Placeholder 2">
            <a:extLst>
              <a:ext uri="{FF2B5EF4-FFF2-40B4-BE49-F238E27FC236}">
                <a16:creationId xmlns:a16="http://schemas.microsoft.com/office/drawing/2014/main" id="{36895697-CD77-8B4B-9EDE-F08F385B15EB}"/>
              </a:ext>
            </a:extLst>
          </p:cNvPr>
          <p:cNvSpPr>
            <a:spLocks noGrp="1"/>
          </p:cNvSpPr>
          <p:nvPr>
            <p:ph idx="1"/>
          </p:nvPr>
        </p:nvSpPr>
        <p:spPr>
          <a:xfrm>
            <a:off x="2061029" y="1335313"/>
            <a:ext cx="10014857" cy="5312229"/>
          </a:xfrm>
        </p:spPr>
        <p:txBody>
          <a:bodyPr>
            <a:normAutofit/>
          </a:bodyPr>
          <a:lstStyle/>
          <a:p>
            <a:r>
              <a:rPr lang="en-US" dirty="0"/>
              <a:t>Some Mitigation</a:t>
            </a:r>
          </a:p>
          <a:p>
            <a:pPr lvl="1"/>
            <a:r>
              <a:rPr lang="en-US" dirty="0"/>
              <a:t>Plausible and desirable.</a:t>
            </a:r>
          </a:p>
          <a:p>
            <a:pPr lvl="1"/>
            <a:r>
              <a:rPr lang="en-US" dirty="0"/>
              <a:t>Already headed in this direction. </a:t>
            </a:r>
          </a:p>
          <a:p>
            <a:pPr lvl="1"/>
            <a:r>
              <a:rPr lang="en-US" dirty="0"/>
              <a:t>Ecosystems are protected, protecting the biodiversity within. Increases in protected species and areas.</a:t>
            </a:r>
          </a:p>
          <a:p>
            <a:r>
              <a:rPr lang="en-US" dirty="0"/>
              <a:t>System Transformation </a:t>
            </a:r>
          </a:p>
          <a:p>
            <a:pPr lvl="1"/>
            <a:r>
              <a:rPr lang="en-US" dirty="0"/>
              <a:t>Implausible but highly desirable.</a:t>
            </a:r>
          </a:p>
          <a:p>
            <a:pPr lvl="1"/>
            <a:r>
              <a:rPr lang="en-US" dirty="0"/>
              <a:t>Physical and ecological components work to support each other. </a:t>
            </a:r>
          </a:p>
          <a:p>
            <a:pPr lvl="1"/>
            <a:r>
              <a:rPr lang="en-US" dirty="0"/>
              <a:t>Human system would be set up in such a way that the ecological system would be protected by it and integrated for the benefit of both.</a:t>
            </a:r>
          </a:p>
          <a:p>
            <a:pPr lvl="1"/>
            <a:r>
              <a:rPr lang="en-US" dirty="0"/>
              <a:t>EBSP message provides a map towards this future (potentially aided with virtual reality programs).</a:t>
            </a:r>
          </a:p>
          <a:p>
            <a:r>
              <a:rPr lang="en-US" dirty="0"/>
              <a:t>No Mitigation </a:t>
            </a:r>
          </a:p>
          <a:p>
            <a:pPr lvl="1"/>
            <a:r>
              <a:rPr lang="en-US" dirty="0"/>
              <a:t>Implausible and undesirable.</a:t>
            </a:r>
          </a:p>
          <a:p>
            <a:pPr lvl="1"/>
            <a:r>
              <a:rPr lang="en-US" dirty="0"/>
              <a:t>No measures are put in place or enforced to protect habitats and biodiversity.</a:t>
            </a:r>
          </a:p>
        </p:txBody>
      </p:sp>
    </p:spTree>
    <p:extLst>
      <p:ext uri="{BB962C8B-B14F-4D97-AF65-F5344CB8AC3E}">
        <p14:creationId xmlns:p14="http://schemas.microsoft.com/office/powerpoint/2010/main" val="2038979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FB85E-DC8A-A64F-AF9B-E0AE44F08EED}"/>
              </a:ext>
            </a:extLst>
          </p:cNvPr>
          <p:cNvSpPr>
            <a:spLocks noGrp="1"/>
          </p:cNvSpPr>
          <p:nvPr>
            <p:ph type="title"/>
          </p:nvPr>
        </p:nvSpPr>
        <p:spPr>
          <a:xfrm>
            <a:off x="2142983" y="246739"/>
            <a:ext cx="8911687" cy="1280890"/>
          </a:xfrm>
        </p:spPr>
        <p:txBody>
          <a:bodyPr/>
          <a:lstStyle/>
          <a:p>
            <a:r>
              <a:rPr lang="en-US" dirty="0"/>
              <a:t>Increased Tourism</a:t>
            </a:r>
          </a:p>
        </p:txBody>
      </p:sp>
      <p:sp>
        <p:nvSpPr>
          <p:cNvPr id="3" name="Content Placeholder 2">
            <a:extLst>
              <a:ext uri="{FF2B5EF4-FFF2-40B4-BE49-F238E27FC236}">
                <a16:creationId xmlns:a16="http://schemas.microsoft.com/office/drawing/2014/main" id="{BB24E525-A808-684C-9014-67EE0F41C0F7}"/>
              </a:ext>
            </a:extLst>
          </p:cNvPr>
          <p:cNvSpPr>
            <a:spLocks noGrp="1"/>
          </p:cNvSpPr>
          <p:nvPr>
            <p:ph idx="1"/>
          </p:nvPr>
        </p:nvSpPr>
        <p:spPr>
          <a:xfrm>
            <a:off x="2589212" y="1045029"/>
            <a:ext cx="9414102" cy="5689599"/>
          </a:xfrm>
        </p:spPr>
        <p:txBody>
          <a:bodyPr>
            <a:normAutofit/>
          </a:bodyPr>
          <a:lstStyle/>
          <a:p>
            <a:r>
              <a:rPr lang="en-US" dirty="0"/>
              <a:t>Tourism over Environment</a:t>
            </a:r>
          </a:p>
          <a:p>
            <a:pPr lvl="1"/>
            <a:r>
              <a:rPr lang="en-US" dirty="0"/>
              <a:t>Undesirable.</a:t>
            </a:r>
          </a:p>
          <a:p>
            <a:pPr lvl="1"/>
            <a:r>
              <a:rPr lang="en-US" dirty="0"/>
              <a:t>Tourist behaviors come before conservation efforts. </a:t>
            </a:r>
          </a:p>
          <a:p>
            <a:pPr lvl="1"/>
            <a:r>
              <a:rPr lang="en-US" dirty="0"/>
              <a:t>EBSP has failed to inspire visitors to become environmental stewards.</a:t>
            </a:r>
          </a:p>
          <a:p>
            <a:r>
              <a:rPr lang="en-US" dirty="0"/>
              <a:t>Slowed Tourism</a:t>
            </a:r>
          </a:p>
          <a:p>
            <a:pPr lvl="1"/>
            <a:r>
              <a:rPr lang="en-US" dirty="0"/>
              <a:t>Undesirable and implausible.</a:t>
            </a:r>
          </a:p>
          <a:p>
            <a:pPr lvl="1"/>
            <a:r>
              <a:rPr lang="en-US" dirty="0"/>
              <a:t>Less visitors reduces any outreach or education, EBSP would be unable to inspire visitors.</a:t>
            </a:r>
          </a:p>
          <a:p>
            <a:pPr lvl="1"/>
            <a:r>
              <a:rPr lang="en-US" dirty="0"/>
              <a:t> Increased hurricanes, a decline in economic stability, and temperature increases making it too dangerous to be on the beach could cause this.</a:t>
            </a:r>
          </a:p>
          <a:p>
            <a:r>
              <a:rPr lang="en-US" dirty="0"/>
              <a:t>Ecotourism</a:t>
            </a:r>
          </a:p>
          <a:p>
            <a:pPr lvl="1"/>
            <a:r>
              <a:rPr lang="en-US" dirty="0"/>
              <a:t>Desirable and plausible</a:t>
            </a:r>
          </a:p>
          <a:p>
            <a:pPr lvl="1"/>
            <a:r>
              <a:rPr lang="en-US" dirty="0"/>
              <a:t>People would be coming to EBSP to vacation and travel sustainably. </a:t>
            </a:r>
          </a:p>
          <a:p>
            <a:pPr lvl="1"/>
            <a:r>
              <a:rPr lang="en-US" dirty="0"/>
              <a:t>Previously absorbed its message or would be engaged with the information provided by the park. </a:t>
            </a:r>
          </a:p>
        </p:txBody>
      </p:sp>
    </p:spTree>
    <p:extLst>
      <p:ext uri="{BB962C8B-B14F-4D97-AF65-F5344CB8AC3E}">
        <p14:creationId xmlns:p14="http://schemas.microsoft.com/office/powerpoint/2010/main" val="1118252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2589213" y="5869606"/>
            <a:ext cx="8915400" cy="566738"/>
          </a:xfrm>
        </p:spPr>
        <p:txBody>
          <a:bodyPr>
            <a:normAutofit fontScale="90000"/>
          </a:bodyPr>
          <a:lstStyle/>
          <a:p>
            <a:pPr algn="ctr"/>
            <a:r>
              <a:rPr lang="en-US" dirty="0"/>
              <a:t>Working towards a future where Edisto Beach State Park Creates Experiences for its visitors that inspire them to become better environmental stewards.</a:t>
            </a:r>
          </a:p>
        </p:txBody>
      </p:sp>
      <p:pic>
        <p:nvPicPr>
          <p:cNvPr id="6" name="Picture 5">
            <a:extLst>
              <a:ext uri="{FF2B5EF4-FFF2-40B4-BE49-F238E27FC236}">
                <a16:creationId xmlns:a16="http://schemas.microsoft.com/office/drawing/2014/main" id="{6ED1A02A-53C3-DF46-B034-6981A2795E72}"/>
              </a:ext>
            </a:extLst>
          </p:cNvPr>
          <p:cNvPicPr>
            <a:picLocks noChangeAspect="1"/>
          </p:cNvPicPr>
          <p:nvPr/>
        </p:nvPicPr>
        <p:blipFill>
          <a:blip r:embed="rId3"/>
          <a:stretch>
            <a:fillRect/>
          </a:stretch>
        </p:blipFill>
        <p:spPr>
          <a:xfrm>
            <a:off x="3633045" y="448526"/>
            <a:ext cx="6238195" cy="4678646"/>
          </a:xfrm>
          <a:prstGeom prst="ellipse">
            <a:avLst/>
          </a:prstGeom>
          <a:effectLst>
            <a:softEdge rad="127000"/>
          </a:effectLst>
        </p:spPr>
      </p:pic>
    </p:spTree>
    <p:extLst>
      <p:ext uri="{BB962C8B-B14F-4D97-AF65-F5344CB8AC3E}">
        <p14:creationId xmlns:p14="http://schemas.microsoft.com/office/powerpoint/2010/main" val="1382608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8EE4A-2AA4-AA4E-AD8F-4248385F780D}"/>
              </a:ext>
            </a:extLst>
          </p:cNvPr>
          <p:cNvSpPr>
            <a:spLocks noGrp="1"/>
          </p:cNvSpPr>
          <p:nvPr>
            <p:ph type="title"/>
          </p:nvPr>
        </p:nvSpPr>
        <p:spPr>
          <a:xfrm>
            <a:off x="1852697" y="159653"/>
            <a:ext cx="8911687" cy="1280890"/>
          </a:xfrm>
        </p:spPr>
        <p:txBody>
          <a:bodyPr/>
          <a:lstStyle/>
          <a:p>
            <a:r>
              <a:rPr lang="en-US" dirty="0"/>
              <a:t>Mental Shutdown</a:t>
            </a:r>
          </a:p>
        </p:txBody>
      </p:sp>
      <p:sp>
        <p:nvSpPr>
          <p:cNvPr id="3" name="Content Placeholder 2">
            <a:extLst>
              <a:ext uri="{FF2B5EF4-FFF2-40B4-BE49-F238E27FC236}">
                <a16:creationId xmlns:a16="http://schemas.microsoft.com/office/drawing/2014/main" id="{E9D0FC43-393D-9047-B07A-91EFFF083F8D}"/>
              </a:ext>
            </a:extLst>
          </p:cNvPr>
          <p:cNvSpPr>
            <a:spLocks noGrp="1"/>
          </p:cNvSpPr>
          <p:nvPr>
            <p:ph idx="1"/>
          </p:nvPr>
        </p:nvSpPr>
        <p:spPr>
          <a:xfrm>
            <a:off x="1852697" y="899885"/>
            <a:ext cx="10165132" cy="5834743"/>
          </a:xfrm>
        </p:spPr>
        <p:txBody>
          <a:bodyPr>
            <a:normAutofit/>
          </a:bodyPr>
          <a:lstStyle/>
          <a:p>
            <a:r>
              <a:rPr lang="en-US" dirty="0"/>
              <a:t>Ignorance </a:t>
            </a:r>
          </a:p>
          <a:p>
            <a:pPr lvl="1"/>
            <a:r>
              <a:rPr lang="en-US" dirty="0"/>
              <a:t>Undesirable and plausible.</a:t>
            </a:r>
          </a:p>
          <a:p>
            <a:pPr lvl="1"/>
            <a:r>
              <a:rPr lang="en-US" dirty="0"/>
              <a:t>Existential dread causes people to coping by hiding from the issue. </a:t>
            </a:r>
          </a:p>
          <a:p>
            <a:pPr lvl="1"/>
            <a:r>
              <a:rPr lang="en-US" dirty="0"/>
              <a:t>For example: "It is not as bad as they are saying" or "Someone else will solve this, it does not have to be me." </a:t>
            </a:r>
          </a:p>
          <a:p>
            <a:pPr lvl="1"/>
            <a:r>
              <a:rPr lang="en-US" dirty="0"/>
              <a:t>There are many variations, as seen in the biases of the population.</a:t>
            </a:r>
          </a:p>
          <a:p>
            <a:r>
              <a:rPr lang="en-US" dirty="0"/>
              <a:t>Limited Inspiration </a:t>
            </a:r>
          </a:p>
          <a:p>
            <a:pPr lvl="1"/>
            <a:r>
              <a:rPr lang="en-US" dirty="0"/>
              <a:t>Desirable and plausible.</a:t>
            </a:r>
          </a:p>
          <a:p>
            <a:pPr lvl="1"/>
            <a:r>
              <a:rPr lang="en-US" dirty="0"/>
              <a:t>Inspiration to engage in lifestyle changes, but none that would majorly change the interactions of park visitors with the environment. </a:t>
            </a:r>
          </a:p>
          <a:p>
            <a:pPr lvl="1"/>
            <a:r>
              <a:rPr lang="en-US" dirty="0"/>
              <a:t>A continuation of the existing scenario.</a:t>
            </a:r>
          </a:p>
          <a:p>
            <a:r>
              <a:rPr lang="en-US" dirty="0"/>
              <a:t>Transformative Inspiration </a:t>
            </a:r>
          </a:p>
          <a:p>
            <a:pPr lvl="1"/>
            <a:r>
              <a:rPr lang="en-US" dirty="0"/>
              <a:t>Highly desirable.</a:t>
            </a:r>
          </a:p>
          <a:p>
            <a:pPr lvl="1"/>
            <a:r>
              <a:rPr lang="en-US" dirty="0"/>
              <a:t>Experiences provided by EBSP both inspire and enable change within the lives of park guests.</a:t>
            </a:r>
          </a:p>
        </p:txBody>
      </p:sp>
    </p:spTree>
    <p:extLst>
      <p:ext uri="{BB962C8B-B14F-4D97-AF65-F5344CB8AC3E}">
        <p14:creationId xmlns:p14="http://schemas.microsoft.com/office/powerpoint/2010/main" val="2078203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8B5ED-5D73-1D4B-AB59-084A286F3C2F}"/>
              </a:ext>
            </a:extLst>
          </p:cNvPr>
          <p:cNvSpPr>
            <a:spLocks noGrp="1"/>
          </p:cNvSpPr>
          <p:nvPr>
            <p:ph type="title"/>
          </p:nvPr>
        </p:nvSpPr>
        <p:spPr>
          <a:xfrm>
            <a:off x="1896240" y="304795"/>
            <a:ext cx="8911687" cy="1280890"/>
          </a:xfrm>
        </p:spPr>
        <p:txBody>
          <a:bodyPr/>
          <a:lstStyle/>
          <a:p>
            <a:r>
              <a:rPr lang="en-US" dirty="0"/>
              <a:t>Ineffective Message Receival</a:t>
            </a:r>
          </a:p>
        </p:txBody>
      </p:sp>
      <p:sp>
        <p:nvSpPr>
          <p:cNvPr id="3" name="Content Placeholder 2">
            <a:extLst>
              <a:ext uri="{FF2B5EF4-FFF2-40B4-BE49-F238E27FC236}">
                <a16:creationId xmlns:a16="http://schemas.microsoft.com/office/drawing/2014/main" id="{D635AB42-1EBD-054B-A0E8-E691BCE5680C}"/>
              </a:ext>
            </a:extLst>
          </p:cNvPr>
          <p:cNvSpPr>
            <a:spLocks noGrp="1"/>
          </p:cNvSpPr>
          <p:nvPr>
            <p:ph idx="1"/>
          </p:nvPr>
        </p:nvSpPr>
        <p:spPr>
          <a:xfrm>
            <a:off x="2220686" y="1480457"/>
            <a:ext cx="9855200" cy="5377543"/>
          </a:xfrm>
        </p:spPr>
        <p:txBody>
          <a:bodyPr>
            <a:normAutofit/>
          </a:bodyPr>
          <a:lstStyle/>
          <a:p>
            <a:r>
              <a:rPr lang="en-US" dirty="0"/>
              <a:t>Not Received </a:t>
            </a:r>
          </a:p>
          <a:p>
            <a:pPr lvl="1"/>
            <a:r>
              <a:rPr lang="en-US" dirty="0"/>
              <a:t>Undesirable future.</a:t>
            </a:r>
          </a:p>
          <a:p>
            <a:pPr lvl="1"/>
            <a:r>
              <a:rPr lang="en-US" dirty="0"/>
              <a:t>Messaging from EBSP did not reach its visitors. This future is not implausible if little to no changes are made.</a:t>
            </a:r>
          </a:p>
          <a:p>
            <a:r>
              <a:rPr lang="en-US" dirty="0"/>
              <a:t>Incorrectly received </a:t>
            </a:r>
          </a:p>
          <a:p>
            <a:pPr lvl="1"/>
            <a:r>
              <a:rPr lang="en-US" dirty="0"/>
              <a:t>Plausible and undesirable</a:t>
            </a:r>
          </a:p>
          <a:p>
            <a:pPr lvl="1"/>
            <a:r>
              <a:rPr lang="en-US" dirty="0"/>
              <a:t>Information provided by EBSP is not sufficient to give visitors the full picture of what kinds of actions are needed to become better environmental stewards.  </a:t>
            </a:r>
          </a:p>
          <a:p>
            <a:r>
              <a:rPr lang="en-US" dirty="0"/>
              <a:t>Message Received Correctly</a:t>
            </a:r>
          </a:p>
          <a:p>
            <a:pPr lvl="1"/>
            <a:r>
              <a:rPr lang="en-US" dirty="0"/>
              <a:t>Most desirable.</a:t>
            </a:r>
          </a:p>
          <a:p>
            <a:pPr lvl="1"/>
            <a:r>
              <a:rPr lang="en-US" dirty="0"/>
              <a:t>EBSP is successful at inspiring people to be better environmental stewards (potentially aided with virtual reality programs). </a:t>
            </a:r>
          </a:p>
          <a:p>
            <a:pPr lvl="1"/>
            <a:r>
              <a:rPr lang="en-US" dirty="0"/>
              <a:t>Creates long-lasting change, including the implementation of more sustainable action at home and advocating for environmental issues.</a:t>
            </a:r>
          </a:p>
        </p:txBody>
      </p:sp>
    </p:spTree>
    <p:extLst>
      <p:ext uri="{BB962C8B-B14F-4D97-AF65-F5344CB8AC3E}">
        <p14:creationId xmlns:p14="http://schemas.microsoft.com/office/powerpoint/2010/main" val="11761235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05B53-0C7E-5042-A3DC-FA1EB31CD344}"/>
              </a:ext>
            </a:extLst>
          </p:cNvPr>
          <p:cNvSpPr>
            <a:spLocks noGrp="1"/>
          </p:cNvSpPr>
          <p:nvPr>
            <p:ph type="title"/>
          </p:nvPr>
        </p:nvSpPr>
        <p:spPr>
          <a:xfrm>
            <a:off x="1852696" y="121189"/>
            <a:ext cx="8911687" cy="1280890"/>
          </a:xfrm>
        </p:spPr>
        <p:txBody>
          <a:bodyPr/>
          <a:lstStyle/>
          <a:p>
            <a:r>
              <a:rPr lang="en-US" dirty="0"/>
              <a:t>Extreme Weather (focus on hurricanes)</a:t>
            </a:r>
          </a:p>
        </p:txBody>
      </p:sp>
      <p:sp>
        <p:nvSpPr>
          <p:cNvPr id="4" name="Content Placeholder 3">
            <a:extLst>
              <a:ext uri="{FF2B5EF4-FFF2-40B4-BE49-F238E27FC236}">
                <a16:creationId xmlns:a16="http://schemas.microsoft.com/office/drawing/2014/main" id="{227E80D9-04F2-7245-BD0B-BEFE8062113B}"/>
              </a:ext>
            </a:extLst>
          </p:cNvPr>
          <p:cNvSpPr>
            <a:spLocks noGrp="1"/>
          </p:cNvSpPr>
          <p:nvPr>
            <p:ph sz="half" idx="1"/>
          </p:nvPr>
        </p:nvSpPr>
        <p:spPr>
          <a:xfrm>
            <a:off x="2075543" y="1045029"/>
            <a:ext cx="9971313" cy="5704113"/>
          </a:xfrm>
        </p:spPr>
        <p:txBody>
          <a:bodyPr>
            <a:normAutofit/>
          </a:bodyPr>
          <a:lstStyle/>
          <a:p>
            <a:r>
              <a:rPr lang="en-US" dirty="0"/>
              <a:t>No Change </a:t>
            </a:r>
          </a:p>
          <a:p>
            <a:pPr lvl="1"/>
            <a:r>
              <a:rPr lang="en-US" dirty="0"/>
              <a:t>Most desirable, implausible. </a:t>
            </a:r>
          </a:p>
          <a:p>
            <a:pPr lvl="1"/>
            <a:r>
              <a:rPr lang="en-US" dirty="0"/>
              <a:t>Frequency and intensity of incoming hurricanes remain the same. </a:t>
            </a:r>
          </a:p>
          <a:p>
            <a:pPr lvl="1"/>
            <a:r>
              <a:rPr lang="en-US" dirty="0"/>
              <a:t>Based on the current warming trends there will be an increase in the frequency of tropical depressions and storms.</a:t>
            </a:r>
          </a:p>
          <a:p>
            <a:r>
              <a:rPr lang="en-US" dirty="0"/>
              <a:t>Intensity increase, no mitigation</a:t>
            </a:r>
          </a:p>
          <a:p>
            <a:pPr lvl="1"/>
            <a:r>
              <a:rPr lang="en-US" dirty="0"/>
              <a:t>Undesirable and implausible.</a:t>
            </a:r>
          </a:p>
          <a:p>
            <a:pPr lvl="1"/>
            <a:r>
              <a:rPr lang="en-US" dirty="0"/>
              <a:t>The system would do nothing to mitigate more intense storms.</a:t>
            </a:r>
          </a:p>
          <a:p>
            <a:pPr lvl="1"/>
            <a:r>
              <a:rPr lang="en-US" dirty="0"/>
              <a:t>This is unrealistic because the system is already accustomed to mitigating the effects of strong hurricanes.</a:t>
            </a:r>
          </a:p>
          <a:p>
            <a:r>
              <a:rPr lang="en-US" dirty="0"/>
              <a:t>Intensity increase, with mitigation</a:t>
            </a:r>
          </a:p>
          <a:p>
            <a:pPr lvl="1"/>
            <a:r>
              <a:rPr lang="en-US" dirty="0"/>
              <a:t>Desirable and plausible</a:t>
            </a:r>
          </a:p>
          <a:p>
            <a:pPr lvl="1"/>
            <a:r>
              <a:rPr lang="en-US" dirty="0"/>
              <a:t>Better evacuation information is provided (potentially aided with virtual reality programs).</a:t>
            </a:r>
          </a:p>
          <a:p>
            <a:pPr lvl="1"/>
            <a:r>
              <a:rPr lang="en-US" dirty="0"/>
              <a:t>Conservation programs develop more effective mitigations through protection, restoration, and migration of buffering ecosystems.</a:t>
            </a:r>
          </a:p>
        </p:txBody>
      </p:sp>
    </p:spTree>
    <p:extLst>
      <p:ext uri="{BB962C8B-B14F-4D97-AF65-F5344CB8AC3E}">
        <p14:creationId xmlns:p14="http://schemas.microsoft.com/office/powerpoint/2010/main" val="3930658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76445-D7AA-C740-8190-933DE7F9F83F}"/>
              </a:ext>
            </a:extLst>
          </p:cNvPr>
          <p:cNvSpPr>
            <a:spLocks noGrp="1"/>
          </p:cNvSpPr>
          <p:nvPr>
            <p:ph type="title"/>
          </p:nvPr>
        </p:nvSpPr>
        <p:spPr/>
        <p:txBody>
          <a:bodyPr/>
          <a:lstStyle/>
          <a:p>
            <a:r>
              <a:rPr lang="en-US" dirty="0"/>
              <a:t>Interventions &amp; Recommendations</a:t>
            </a:r>
          </a:p>
        </p:txBody>
      </p:sp>
      <p:sp>
        <p:nvSpPr>
          <p:cNvPr id="3" name="Content Placeholder 2">
            <a:extLst>
              <a:ext uri="{FF2B5EF4-FFF2-40B4-BE49-F238E27FC236}">
                <a16:creationId xmlns:a16="http://schemas.microsoft.com/office/drawing/2014/main" id="{228A3AC3-B5F5-4743-AA57-A5DC2BE6AE12}"/>
              </a:ext>
            </a:extLst>
          </p:cNvPr>
          <p:cNvSpPr>
            <a:spLocks noGrp="1"/>
          </p:cNvSpPr>
          <p:nvPr>
            <p:ph idx="1"/>
          </p:nvPr>
        </p:nvSpPr>
        <p:spPr>
          <a:xfrm>
            <a:off x="2589212" y="1463040"/>
            <a:ext cx="8915400" cy="4448182"/>
          </a:xfrm>
        </p:spPr>
        <p:txBody>
          <a:bodyPr>
            <a:normAutofit/>
          </a:bodyPr>
          <a:lstStyle/>
          <a:p>
            <a:r>
              <a:rPr lang="en-US" dirty="0"/>
              <a:t>There are a great many possible interventions that would prove beneficial. These occur on both a large and small scale, with varying degrees of impact.</a:t>
            </a:r>
          </a:p>
          <a:p>
            <a:r>
              <a:rPr lang="en-US" dirty="0"/>
              <a:t>Recommendations are a continuation of the interventions. They have been analyzed and modified such that they can be suggested to the host. The best effort has been made to make them both highly effective and possible to implement.</a:t>
            </a:r>
          </a:p>
        </p:txBody>
      </p:sp>
    </p:spTree>
    <p:extLst>
      <p:ext uri="{BB962C8B-B14F-4D97-AF65-F5344CB8AC3E}">
        <p14:creationId xmlns:p14="http://schemas.microsoft.com/office/powerpoint/2010/main" val="2778358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F9A3D-EC13-4C4F-8EEA-409F36EA750D}"/>
              </a:ext>
            </a:extLst>
          </p:cNvPr>
          <p:cNvSpPr>
            <a:spLocks noGrp="1"/>
          </p:cNvSpPr>
          <p:nvPr>
            <p:ph type="title"/>
          </p:nvPr>
        </p:nvSpPr>
        <p:spPr>
          <a:xfrm>
            <a:off x="2089150" y="228600"/>
            <a:ext cx="8911687" cy="1280890"/>
          </a:xfrm>
        </p:spPr>
        <p:txBody>
          <a:bodyPr/>
          <a:lstStyle/>
          <a:p>
            <a:r>
              <a:rPr lang="en-US" dirty="0"/>
              <a:t>Social Interventions</a:t>
            </a:r>
          </a:p>
        </p:txBody>
      </p:sp>
      <p:sp>
        <p:nvSpPr>
          <p:cNvPr id="3" name="Content Placeholder 2">
            <a:extLst>
              <a:ext uri="{FF2B5EF4-FFF2-40B4-BE49-F238E27FC236}">
                <a16:creationId xmlns:a16="http://schemas.microsoft.com/office/drawing/2014/main" id="{AE6B123F-5CEC-5243-8EFC-6F74DBE07724}"/>
              </a:ext>
            </a:extLst>
          </p:cNvPr>
          <p:cNvSpPr>
            <a:spLocks noGrp="1"/>
          </p:cNvSpPr>
          <p:nvPr>
            <p:ph sz="half" idx="1"/>
          </p:nvPr>
        </p:nvSpPr>
        <p:spPr>
          <a:xfrm>
            <a:off x="2257425" y="1028699"/>
            <a:ext cx="9429749" cy="5720443"/>
          </a:xfrm>
        </p:spPr>
        <p:txBody>
          <a:bodyPr>
            <a:normAutofit fontScale="85000" lnSpcReduction="20000"/>
          </a:bodyPr>
          <a:lstStyle/>
          <a:p>
            <a:r>
              <a:rPr lang="en-US" b="1" dirty="0"/>
              <a:t>Social media programs ($)</a:t>
            </a:r>
            <a:endParaRPr lang="en-US" dirty="0"/>
          </a:p>
          <a:p>
            <a:pPr lvl="1"/>
            <a:r>
              <a:rPr lang="en-US" dirty="0"/>
              <a:t>Pros: These would help the park reach a wider audience over a greater distance. Existing outreach blogs could be expanded or used as a model.</a:t>
            </a:r>
          </a:p>
          <a:p>
            <a:pPr lvl="1"/>
            <a:r>
              <a:rPr lang="en-US" dirty="0"/>
              <a:t>Cons: This would take time and more importantly reliable access to internet within the park.</a:t>
            </a:r>
          </a:p>
          <a:p>
            <a:r>
              <a:rPr lang="en-US" b="1" dirty="0"/>
              <a:t>Animal art projects ($)</a:t>
            </a:r>
            <a:endParaRPr lang="en-US" dirty="0"/>
          </a:p>
          <a:p>
            <a:pPr lvl="1"/>
            <a:r>
              <a:rPr lang="en-US" dirty="0"/>
              <a:t>Pros: This would help generate awareness and positive experience with species in the ELC, it could also help raise funds directly for park projects.</a:t>
            </a:r>
          </a:p>
          <a:p>
            <a:pPr lvl="1"/>
            <a:r>
              <a:rPr lang="en-US" dirty="0"/>
              <a:t>Cons: It may cause stress to animals, take time for employees, and require highly specific supplies.</a:t>
            </a:r>
          </a:p>
          <a:p>
            <a:r>
              <a:rPr lang="en-US" b="1" dirty="0"/>
              <a:t>Access to the internet ($$$)</a:t>
            </a:r>
            <a:endParaRPr lang="en-US" dirty="0"/>
          </a:p>
          <a:p>
            <a:pPr lvl="1"/>
            <a:r>
              <a:rPr lang="en-US" dirty="0"/>
              <a:t>Pros: Access to internet would expand the resources available for both staff and visitors.</a:t>
            </a:r>
          </a:p>
          <a:p>
            <a:pPr lvl="1"/>
            <a:r>
              <a:rPr lang="en-US" dirty="0"/>
              <a:t>Cons: It is not currently possible given park resources and authority.</a:t>
            </a:r>
          </a:p>
          <a:p>
            <a:r>
              <a:rPr lang="en-US" b="1" dirty="0"/>
              <a:t>Monthly sustainability challenges ($) </a:t>
            </a:r>
          </a:p>
          <a:p>
            <a:pPr lvl="1"/>
            <a:r>
              <a:rPr lang="en-US" dirty="0"/>
              <a:t>Pros: They would help to engage people after their visit and would inspire positive action.</a:t>
            </a:r>
          </a:p>
          <a:p>
            <a:pPr lvl="1"/>
            <a:r>
              <a:rPr lang="en-US" dirty="0"/>
              <a:t>Cons: Mailing list may be hard to establish, might get relegated to spam, or need some other motivating factor for participation.</a:t>
            </a:r>
          </a:p>
          <a:p>
            <a:r>
              <a:rPr lang="en-US" b="1" dirty="0"/>
              <a:t>An actionable list ($) </a:t>
            </a:r>
          </a:p>
          <a:p>
            <a:pPr lvl="1"/>
            <a:r>
              <a:rPr lang="en-US" dirty="0"/>
              <a:t>Pros: This would help visitors engage in sustainability at home. It would remove the guesswork by giving direct actions. </a:t>
            </a:r>
          </a:p>
          <a:p>
            <a:pPr lvl="1"/>
            <a:r>
              <a:rPr lang="en-US" dirty="0"/>
              <a:t>Cons: Visitors may not understand the significance of each action, the list may be too long and overwhelming, and it it limited to guests who choose to take the flyer.</a:t>
            </a:r>
          </a:p>
        </p:txBody>
      </p:sp>
    </p:spTree>
    <p:extLst>
      <p:ext uri="{BB962C8B-B14F-4D97-AF65-F5344CB8AC3E}">
        <p14:creationId xmlns:p14="http://schemas.microsoft.com/office/powerpoint/2010/main" val="1554284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EB2B9-9333-8642-B637-C332B164C577}"/>
              </a:ext>
            </a:extLst>
          </p:cNvPr>
          <p:cNvSpPr>
            <a:spLocks noGrp="1"/>
          </p:cNvSpPr>
          <p:nvPr>
            <p:ph type="title"/>
          </p:nvPr>
        </p:nvSpPr>
        <p:spPr/>
        <p:txBody>
          <a:bodyPr/>
          <a:lstStyle/>
          <a:p>
            <a:r>
              <a:rPr lang="en-US" dirty="0"/>
              <a:t>Educational interventions</a:t>
            </a:r>
          </a:p>
        </p:txBody>
      </p:sp>
      <p:sp>
        <p:nvSpPr>
          <p:cNvPr id="3" name="Content Placeholder 2">
            <a:extLst>
              <a:ext uri="{FF2B5EF4-FFF2-40B4-BE49-F238E27FC236}">
                <a16:creationId xmlns:a16="http://schemas.microsoft.com/office/drawing/2014/main" id="{115E4BCC-3C25-914C-8C9A-C7C275C9E244}"/>
              </a:ext>
            </a:extLst>
          </p:cNvPr>
          <p:cNvSpPr>
            <a:spLocks noGrp="1"/>
          </p:cNvSpPr>
          <p:nvPr>
            <p:ph sz="half" idx="1"/>
          </p:nvPr>
        </p:nvSpPr>
        <p:spPr>
          <a:xfrm>
            <a:off x="2589211" y="1698171"/>
            <a:ext cx="9155113" cy="4978399"/>
          </a:xfrm>
        </p:spPr>
        <p:txBody>
          <a:bodyPr>
            <a:normAutofit/>
          </a:bodyPr>
          <a:lstStyle/>
          <a:p>
            <a:r>
              <a:rPr lang="en-US" b="1" dirty="0"/>
              <a:t>Virtual reality (cost $$$)</a:t>
            </a:r>
          </a:p>
          <a:p>
            <a:pPr lvl="1"/>
            <a:r>
              <a:rPr lang="en-US" dirty="0"/>
              <a:t>Pros: Illustrates and expands educational programs about climate change and sea level rise</a:t>
            </a:r>
          </a:p>
          <a:p>
            <a:pPr lvl="1"/>
            <a:r>
              <a:rPr lang="en-US" dirty="0"/>
              <a:t>Cons: To be effective they must be emotionally moving, which risks causing mental shutdown.</a:t>
            </a:r>
          </a:p>
          <a:p>
            <a:r>
              <a:rPr lang="en-US" b="1" dirty="0"/>
              <a:t>New trail signage ($$) </a:t>
            </a:r>
          </a:p>
          <a:p>
            <a:pPr lvl="1"/>
            <a:r>
              <a:rPr lang="en-US" dirty="0"/>
              <a:t>Pros: It would help illustrate and expand educational programs.</a:t>
            </a:r>
          </a:p>
          <a:p>
            <a:pPr lvl="1"/>
            <a:r>
              <a:rPr lang="en-US" dirty="0"/>
              <a:t>Cons: The cost of replacing the signage may take time to accumulate and interfere with other expansion projects.</a:t>
            </a:r>
          </a:p>
          <a:p>
            <a:r>
              <a:rPr lang="en-US" b="1" dirty="0"/>
              <a:t>Specific sustainability programs (Cost $)</a:t>
            </a:r>
            <a:endParaRPr lang="en-US" dirty="0"/>
          </a:p>
          <a:p>
            <a:pPr lvl="1"/>
            <a:r>
              <a:rPr lang="en-US" dirty="0"/>
              <a:t>Pros: It could be beneficial to have one directly about sustainability.</a:t>
            </a:r>
          </a:p>
          <a:p>
            <a:pPr lvl="1"/>
            <a:r>
              <a:rPr lang="en-US" dirty="0"/>
              <a:t>Cons: It would take time and may not gather much visitor interest as other programs would.</a:t>
            </a:r>
          </a:p>
        </p:txBody>
      </p:sp>
    </p:spTree>
    <p:extLst>
      <p:ext uri="{BB962C8B-B14F-4D97-AF65-F5344CB8AC3E}">
        <p14:creationId xmlns:p14="http://schemas.microsoft.com/office/powerpoint/2010/main" val="33393399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55F23-8CA7-9B45-B8E1-90BB9907C89F}"/>
              </a:ext>
            </a:extLst>
          </p:cNvPr>
          <p:cNvSpPr>
            <a:spLocks noGrp="1"/>
          </p:cNvSpPr>
          <p:nvPr>
            <p:ph type="title"/>
          </p:nvPr>
        </p:nvSpPr>
        <p:spPr>
          <a:xfrm>
            <a:off x="1881724" y="145139"/>
            <a:ext cx="8911687" cy="1280890"/>
          </a:xfrm>
        </p:spPr>
        <p:txBody>
          <a:bodyPr/>
          <a:lstStyle/>
          <a:p>
            <a:r>
              <a:rPr lang="en-US" dirty="0"/>
              <a:t>Physical Interventions</a:t>
            </a:r>
          </a:p>
        </p:txBody>
      </p:sp>
      <p:sp>
        <p:nvSpPr>
          <p:cNvPr id="4" name="Content Placeholder 3">
            <a:extLst>
              <a:ext uri="{FF2B5EF4-FFF2-40B4-BE49-F238E27FC236}">
                <a16:creationId xmlns:a16="http://schemas.microsoft.com/office/drawing/2014/main" id="{53F8461A-7CA9-1D47-8CFB-F0EECFA9A6FA}"/>
              </a:ext>
            </a:extLst>
          </p:cNvPr>
          <p:cNvSpPr>
            <a:spLocks noGrp="1"/>
          </p:cNvSpPr>
          <p:nvPr>
            <p:ph sz="half" idx="2"/>
          </p:nvPr>
        </p:nvSpPr>
        <p:spPr>
          <a:xfrm>
            <a:off x="2017486" y="914400"/>
            <a:ext cx="9985828" cy="5834743"/>
          </a:xfrm>
        </p:spPr>
        <p:txBody>
          <a:bodyPr>
            <a:normAutofit fontScale="85000" lnSpcReduction="10000"/>
          </a:bodyPr>
          <a:lstStyle/>
          <a:p>
            <a:r>
              <a:rPr lang="en-US" b="1" dirty="0"/>
              <a:t>Water bottle filling station (Cost, $$)</a:t>
            </a:r>
            <a:endParaRPr lang="en-US" dirty="0"/>
          </a:p>
          <a:p>
            <a:pPr lvl="1"/>
            <a:r>
              <a:rPr lang="en-US" dirty="0"/>
              <a:t>Pros: This is commonly requested and would help to reduce the overall ecological footprint of the park.</a:t>
            </a:r>
          </a:p>
          <a:p>
            <a:pPr lvl="1"/>
            <a:r>
              <a:rPr lang="en-US" dirty="0"/>
              <a:t>Cons: The plumbing cost and disturbance from installation may be disruptive to other goals.</a:t>
            </a:r>
          </a:p>
          <a:p>
            <a:r>
              <a:rPr lang="en-US" b="1" dirty="0"/>
              <a:t>Purchasing areas for SLR retreat (Cost $$$$)</a:t>
            </a:r>
            <a:endParaRPr lang="en-US" dirty="0"/>
          </a:p>
          <a:p>
            <a:pPr lvl="1"/>
            <a:r>
              <a:rPr lang="en-US" dirty="0"/>
              <a:t>Pros: It would be beneficial to begin looking for alternatives to the current system as sea level is rising.</a:t>
            </a:r>
          </a:p>
          <a:p>
            <a:pPr lvl="1"/>
            <a:r>
              <a:rPr lang="en-US" dirty="0"/>
              <a:t>Cons: It would be very expensive and could damage the park’s credibility if the surrounding properties are not interested.</a:t>
            </a:r>
          </a:p>
          <a:p>
            <a:r>
              <a:rPr lang="en-US" b="1" dirty="0"/>
              <a:t>Solar panels, compost, &amp; increased recycling (Cost, $-$$$)</a:t>
            </a:r>
          </a:p>
          <a:p>
            <a:pPr lvl="1"/>
            <a:r>
              <a:rPr lang="en-US" dirty="0"/>
              <a:t>Pros: This would make the park more resilient and show visitors how to be more sustainable at home.</a:t>
            </a:r>
          </a:p>
          <a:p>
            <a:pPr lvl="1"/>
            <a:r>
              <a:rPr lang="en-US" dirty="0"/>
              <a:t>Cons: Depending on which action is carried out, the cost could be very great. Alternatively, the proposal may not be efficient given the nature of the campgrounds and cabins.</a:t>
            </a:r>
          </a:p>
          <a:p>
            <a:r>
              <a:rPr lang="en-US" b="1" dirty="0"/>
              <a:t>Transitioning all park vehicles to electric ($$$)</a:t>
            </a:r>
            <a:endParaRPr lang="en-US" dirty="0"/>
          </a:p>
          <a:p>
            <a:pPr lvl="1"/>
            <a:r>
              <a:rPr lang="en-US" dirty="0"/>
              <a:t>Pros: This would reduce the park’s impact and therefore help to mitigate warming and its associated issues like hurricanes.</a:t>
            </a:r>
          </a:p>
          <a:p>
            <a:pPr lvl="1"/>
            <a:r>
              <a:rPr lang="en-US" dirty="0"/>
              <a:t>Cons: It would be expensive and it may require expansion of park infrastructure to accommodate charging them.</a:t>
            </a:r>
          </a:p>
          <a:p>
            <a:r>
              <a:rPr lang="en-US" b="1" dirty="0"/>
              <a:t>Increase permeable surfaces &amp; rain management ($-$$$)</a:t>
            </a:r>
          </a:p>
          <a:p>
            <a:pPr lvl="1"/>
            <a:r>
              <a:rPr lang="en-US" dirty="0"/>
              <a:t>Pros:</a:t>
            </a:r>
            <a:r>
              <a:rPr lang="en-US" b="1" dirty="0"/>
              <a:t> </a:t>
            </a:r>
            <a:r>
              <a:rPr lang="en-US" dirty="0"/>
              <a:t>Permeable pavement options would help to reduce both heatwaves and issues from rainwater runoff. Rainwater gathering systems would also aid in this and help reduce the water waste in the park</a:t>
            </a:r>
          </a:p>
          <a:p>
            <a:pPr lvl="1"/>
            <a:r>
              <a:rPr lang="en-US" dirty="0"/>
              <a:t>Cons: Depending on which action is carried out, the cost could be very great.</a:t>
            </a:r>
          </a:p>
        </p:txBody>
      </p:sp>
    </p:spTree>
    <p:extLst>
      <p:ext uri="{BB962C8B-B14F-4D97-AF65-F5344CB8AC3E}">
        <p14:creationId xmlns:p14="http://schemas.microsoft.com/office/powerpoint/2010/main" val="2368994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51876-4147-204E-9B16-A30371F1CB4D}"/>
              </a:ext>
            </a:extLst>
          </p:cNvPr>
          <p:cNvSpPr>
            <a:spLocks noGrp="1"/>
          </p:cNvSpPr>
          <p:nvPr>
            <p:ph type="title"/>
          </p:nvPr>
        </p:nvSpPr>
        <p:spPr>
          <a:xfrm>
            <a:off x="1821400" y="181197"/>
            <a:ext cx="8911687" cy="1280890"/>
          </a:xfrm>
        </p:spPr>
        <p:txBody>
          <a:bodyPr/>
          <a:lstStyle/>
          <a:p>
            <a:r>
              <a:rPr lang="en-US" dirty="0"/>
              <a:t>Recommendations</a:t>
            </a:r>
          </a:p>
        </p:txBody>
      </p:sp>
      <p:sp>
        <p:nvSpPr>
          <p:cNvPr id="3" name="Content Placeholder 2">
            <a:extLst>
              <a:ext uri="{FF2B5EF4-FFF2-40B4-BE49-F238E27FC236}">
                <a16:creationId xmlns:a16="http://schemas.microsoft.com/office/drawing/2014/main" id="{DCE03D64-A948-5541-970D-C5223B290DB8}"/>
              </a:ext>
            </a:extLst>
          </p:cNvPr>
          <p:cNvSpPr>
            <a:spLocks noGrp="1"/>
          </p:cNvSpPr>
          <p:nvPr>
            <p:ph idx="1"/>
          </p:nvPr>
        </p:nvSpPr>
        <p:spPr>
          <a:xfrm>
            <a:off x="1821399" y="942974"/>
            <a:ext cx="10370601" cy="5791655"/>
          </a:xfrm>
        </p:spPr>
        <p:txBody>
          <a:bodyPr>
            <a:normAutofit lnSpcReduction="10000"/>
          </a:bodyPr>
          <a:lstStyle/>
          <a:p>
            <a:r>
              <a:rPr lang="en-US" b="1" dirty="0"/>
              <a:t>Recognizing that</a:t>
            </a:r>
            <a:endParaRPr lang="en-US" dirty="0"/>
          </a:p>
          <a:p>
            <a:pPr lvl="1"/>
            <a:r>
              <a:rPr lang="en-US" dirty="0"/>
              <a:t>EBSP already has many significant educational programs and;</a:t>
            </a:r>
          </a:p>
          <a:p>
            <a:pPr lvl="1"/>
            <a:r>
              <a:rPr lang="en-US" dirty="0"/>
              <a:t>Is limited by funding and regulations;</a:t>
            </a:r>
          </a:p>
          <a:p>
            <a:pPr lvl="1"/>
            <a:r>
              <a:rPr lang="en-US" dirty="0"/>
              <a:t>And by the receptiveness of their guests.</a:t>
            </a:r>
          </a:p>
          <a:p>
            <a:r>
              <a:rPr lang="en-US" b="1" dirty="0"/>
              <a:t>Acknowledging that EBSP is</a:t>
            </a:r>
            <a:endParaRPr lang="en-US" dirty="0"/>
          </a:p>
          <a:p>
            <a:pPr lvl="1"/>
            <a:r>
              <a:rPr lang="en-US" dirty="0"/>
              <a:t>Aware of how to engage guests of all kinds on a diversity of levels;</a:t>
            </a:r>
          </a:p>
          <a:p>
            <a:pPr lvl="1"/>
            <a:r>
              <a:rPr lang="en-US" dirty="0"/>
              <a:t>Already working towards a more educated populous regarding ecological systems and conservation.</a:t>
            </a:r>
          </a:p>
          <a:p>
            <a:r>
              <a:rPr lang="en-US" b="1" dirty="0"/>
              <a:t>It is recommended that</a:t>
            </a:r>
          </a:p>
          <a:p>
            <a:pPr lvl="1"/>
            <a:r>
              <a:rPr lang="en-US" dirty="0"/>
              <a:t>Virtual Reality displays are implemented in the ELC to show the potential effects of biodiversity loss, climate change, and SLR on the system.</a:t>
            </a:r>
          </a:p>
          <a:p>
            <a:pPr lvl="1"/>
            <a:r>
              <a:rPr lang="en-US" dirty="0"/>
              <a:t>The interpretive staff of EBSP generate a specific program regarding ways to become more sustainable and how these eco friendly habits positively impact the environment.</a:t>
            </a:r>
          </a:p>
          <a:p>
            <a:pPr lvl="1"/>
            <a:r>
              <a:rPr lang="en-US" dirty="0"/>
              <a:t>A handout containing daily sustainable habits be given out at Park information areas.</a:t>
            </a:r>
          </a:p>
          <a:p>
            <a:pPr lvl="1"/>
            <a:r>
              <a:rPr lang="en-US" dirty="0"/>
              <a:t>A series of monthly sustainability challenges be distributed via email to interested persons.</a:t>
            </a:r>
          </a:p>
          <a:p>
            <a:pPr lvl="1"/>
            <a:r>
              <a:rPr lang="en-US" dirty="0"/>
              <a:t>Social media programs such as Instagram pages, Facebook, blogs and other platforms become more active, featuring ways to become better stewards.</a:t>
            </a:r>
          </a:p>
        </p:txBody>
      </p:sp>
    </p:spTree>
    <p:extLst>
      <p:ext uri="{BB962C8B-B14F-4D97-AF65-F5344CB8AC3E}">
        <p14:creationId xmlns:p14="http://schemas.microsoft.com/office/powerpoint/2010/main" val="1636772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8E0B5-0C1A-DF46-BB4B-EA1E58721967}"/>
              </a:ext>
            </a:extLst>
          </p:cNvPr>
          <p:cNvSpPr>
            <a:spLocks noGrp="1"/>
          </p:cNvSpPr>
          <p:nvPr>
            <p:ph type="title"/>
          </p:nvPr>
        </p:nvSpPr>
        <p:spPr>
          <a:xfrm>
            <a:off x="1707553" y="0"/>
            <a:ext cx="8911687" cy="1280890"/>
          </a:xfrm>
        </p:spPr>
        <p:txBody>
          <a:bodyPr/>
          <a:lstStyle/>
          <a:p>
            <a:r>
              <a:rPr lang="en-US" dirty="0"/>
              <a:t>Recommendations</a:t>
            </a:r>
          </a:p>
        </p:txBody>
      </p:sp>
      <p:sp>
        <p:nvSpPr>
          <p:cNvPr id="3" name="Content Placeholder 2">
            <a:extLst>
              <a:ext uri="{FF2B5EF4-FFF2-40B4-BE49-F238E27FC236}">
                <a16:creationId xmlns:a16="http://schemas.microsoft.com/office/drawing/2014/main" id="{652C3B41-4238-4742-AA80-6782C55FB29F}"/>
              </a:ext>
            </a:extLst>
          </p:cNvPr>
          <p:cNvSpPr>
            <a:spLocks noGrp="1"/>
          </p:cNvSpPr>
          <p:nvPr>
            <p:ph idx="1"/>
          </p:nvPr>
        </p:nvSpPr>
        <p:spPr>
          <a:xfrm>
            <a:off x="1596571" y="798286"/>
            <a:ext cx="10595429" cy="6059714"/>
          </a:xfrm>
        </p:spPr>
        <p:txBody>
          <a:bodyPr>
            <a:normAutofit/>
          </a:bodyPr>
          <a:lstStyle/>
          <a:p>
            <a:r>
              <a:rPr lang="en-US" b="1" dirty="0"/>
              <a:t>Recognizing that</a:t>
            </a:r>
            <a:endParaRPr lang="en-US" dirty="0"/>
          </a:p>
          <a:p>
            <a:pPr lvl="1"/>
            <a:r>
              <a:rPr lang="en-US" dirty="0"/>
              <a:t>EBSP is limited by funding and regulations for infrastructure changes;</a:t>
            </a:r>
          </a:p>
          <a:p>
            <a:pPr lvl="1"/>
            <a:r>
              <a:rPr lang="en-US" dirty="0"/>
              <a:t>And that these changes may be rendered redundant in the face of rapid SLR.</a:t>
            </a:r>
          </a:p>
          <a:p>
            <a:r>
              <a:rPr lang="en-US" b="1" dirty="0"/>
              <a:t>Acknowledging that EBSP is</a:t>
            </a:r>
            <a:endParaRPr lang="en-US" dirty="0"/>
          </a:p>
          <a:p>
            <a:pPr lvl="1"/>
            <a:r>
              <a:rPr lang="en-US" dirty="0"/>
              <a:t>Making significant efforts to be sustainable as an institution, and may lack the resources currently to implement significant infrastructure changes.</a:t>
            </a:r>
          </a:p>
          <a:p>
            <a:pPr lvl="1"/>
            <a:r>
              <a:rPr lang="en-US" dirty="0"/>
              <a:t>Already working towards a more educated populous regarding ecological systems and conservation.</a:t>
            </a:r>
          </a:p>
          <a:p>
            <a:r>
              <a:rPr lang="en-US" b="1" dirty="0"/>
              <a:t>It is recommended that</a:t>
            </a:r>
          </a:p>
          <a:p>
            <a:pPr lvl="1"/>
            <a:r>
              <a:rPr lang="en-US" dirty="0"/>
              <a:t>EBSP interpretive staff works to generate new trail signage to specifically highlight environmental issues, including information regarding the following infrastructure change recommendations.</a:t>
            </a:r>
          </a:p>
          <a:p>
            <a:pPr lvl="1"/>
            <a:r>
              <a:rPr lang="en-US" dirty="0"/>
              <a:t>EBSP management works towards the implementation of water bottle filling stations at central park locations.</a:t>
            </a:r>
          </a:p>
          <a:p>
            <a:pPr lvl="1"/>
            <a:r>
              <a:rPr lang="en-US" dirty="0"/>
              <a:t>And the implementation of better waste management systems, including rain catchment, permeable parking surfaces, compost, and more efficient recycling.</a:t>
            </a:r>
          </a:p>
          <a:p>
            <a:pPr lvl="1"/>
            <a:r>
              <a:rPr lang="en-US" dirty="0"/>
              <a:t>Over an extended period of time solar panels be implemented on all buildings from cabins to administrative structures, and the gas powered vehicles be replaced with electric as they get retired.</a:t>
            </a:r>
          </a:p>
        </p:txBody>
      </p:sp>
    </p:spTree>
    <p:extLst>
      <p:ext uri="{BB962C8B-B14F-4D97-AF65-F5344CB8AC3E}">
        <p14:creationId xmlns:p14="http://schemas.microsoft.com/office/powerpoint/2010/main" val="3699291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221" y="342964"/>
            <a:ext cx="8911687" cy="1280890"/>
          </a:xfrm>
        </p:spPr>
        <p:txBody>
          <a:bodyPr>
            <a:normAutofit/>
          </a:bodyPr>
          <a:lstStyle/>
          <a:p>
            <a:pPr algn="ctr"/>
            <a:r>
              <a:rPr lang="en-US" sz="3200" dirty="0">
                <a:latin typeface="Arial" panose="020B0604020202020204" pitchFamily="34" charset="0"/>
                <a:cs typeface="Arial" panose="020B0604020202020204" pitchFamily="34" charset="0"/>
              </a:rPr>
              <a:t>To summarize!</a:t>
            </a:r>
          </a:p>
        </p:txBody>
      </p:sp>
      <p:sp>
        <p:nvSpPr>
          <p:cNvPr id="3" name="Text Placeholder 2"/>
          <p:cNvSpPr>
            <a:spLocks noGrp="1"/>
          </p:cNvSpPr>
          <p:nvPr>
            <p:ph sz="half" idx="1"/>
          </p:nvPr>
        </p:nvSpPr>
        <p:spPr/>
        <p:txBody>
          <a:bodyPr/>
          <a:lstStyle/>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4" name="Content Placeholder 3">
            <a:extLst>
              <a:ext uri="{FF2B5EF4-FFF2-40B4-BE49-F238E27FC236}">
                <a16:creationId xmlns:a16="http://schemas.microsoft.com/office/drawing/2014/main" id="{37DD5971-C231-1140-8A32-0A390DCA5088}"/>
              </a:ext>
            </a:extLst>
          </p:cNvPr>
          <p:cNvSpPr>
            <a:spLocks noGrp="1"/>
          </p:cNvSpPr>
          <p:nvPr>
            <p:ph sz="half" idx="2"/>
          </p:nvPr>
        </p:nvSpPr>
        <p:spPr>
          <a:xfrm>
            <a:off x="7656573" y="2864568"/>
            <a:ext cx="4313864" cy="3777622"/>
          </a:xfrm>
        </p:spPr>
        <p:txBody>
          <a:bodyPr/>
          <a:lstStyle/>
          <a:p>
            <a:r>
              <a:rPr lang="en-US" dirty="0"/>
              <a:t>With some of these proposed mitigations, visitors, educational programs, and experiences combine to create inspired environmental stewards leaving EBSP</a:t>
            </a:r>
          </a:p>
        </p:txBody>
      </p:sp>
      <p:graphicFrame>
        <p:nvGraphicFramePr>
          <p:cNvPr id="11" name="Diagram 10"/>
          <p:cNvGraphicFramePr/>
          <p:nvPr>
            <p:extLst>
              <p:ext uri="{D42A27DB-BD31-4B8C-83A1-F6EECF244321}">
                <p14:modId xmlns:p14="http://schemas.microsoft.com/office/powerpoint/2010/main" val="293702428"/>
              </p:ext>
            </p:extLst>
          </p:nvPr>
        </p:nvGraphicFramePr>
        <p:xfrm>
          <a:off x="780782" y="983409"/>
          <a:ext cx="8570566" cy="56587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FCAB48EA-83E9-954B-892C-2095ABBF3630}"/>
              </a:ext>
            </a:extLst>
          </p:cNvPr>
          <p:cNvSpPr txBox="1"/>
          <p:nvPr/>
        </p:nvSpPr>
        <p:spPr>
          <a:xfrm>
            <a:off x="4746144" y="5096256"/>
            <a:ext cx="768096" cy="369332"/>
          </a:xfrm>
          <a:prstGeom prst="rect">
            <a:avLst/>
          </a:prstGeom>
          <a:noFill/>
        </p:spPr>
        <p:txBody>
          <a:bodyPr wrap="square" rtlCol="0">
            <a:spAutoFit/>
          </a:bodyPr>
          <a:lstStyle/>
          <a:p>
            <a:r>
              <a:rPr lang="en-US" dirty="0">
                <a:solidFill>
                  <a:schemeClr val="accent4">
                    <a:lumMod val="50000"/>
                  </a:schemeClr>
                </a:solidFill>
              </a:rPr>
              <a:t>EBSP</a:t>
            </a:r>
          </a:p>
        </p:txBody>
      </p:sp>
    </p:spTree>
    <p:extLst>
      <p:ext uri="{BB962C8B-B14F-4D97-AF65-F5344CB8AC3E}">
        <p14:creationId xmlns:p14="http://schemas.microsoft.com/office/powerpoint/2010/main" val="1681409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489" y="328857"/>
            <a:ext cx="8579531" cy="976312"/>
          </a:xfrm>
        </p:spPr>
        <p:txBody>
          <a:bodyPr>
            <a:noAutofit/>
          </a:bodyPr>
          <a:lstStyle/>
          <a:p>
            <a:pPr algn="ctr"/>
            <a:r>
              <a:rPr lang="en-US" sz="3200" dirty="0">
                <a:latin typeface="Arial" panose="020B0604020202020204" pitchFamily="34" charset="0"/>
                <a:cs typeface="Arial" panose="020B0604020202020204" pitchFamily="34" charset="0"/>
              </a:rPr>
              <a:t>A bit about me…</a:t>
            </a:r>
          </a:p>
        </p:txBody>
      </p:sp>
      <p:sp>
        <p:nvSpPr>
          <p:cNvPr id="4" name="Text Placeholder 3"/>
          <p:cNvSpPr>
            <a:spLocks noGrp="1"/>
          </p:cNvSpPr>
          <p:nvPr>
            <p:ph type="body" sz="half" idx="2"/>
          </p:nvPr>
        </p:nvSpPr>
        <p:spPr>
          <a:xfrm>
            <a:off x="8066280" y="1766565"/>
            <a:ext cx="3505199" cy="4262436"/>
          </a:xfrm>
        </p:spPr>
        <p:txBody>
          <a:bodyPr>
            <a:normAutofit/>
          </a:bodyPr>
          <a:lstStyle/>
          <a:p>
            <a:pPr algn="ctr"/>
            <a:endParaRPr lang="en-US" sz="3200" dirty="0">
              <a:solidFill>
                <a:schemeClr val="accent2">
                  <a:lumMod val="75000"/>
                </a:schemeClr>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Summer sea turtle intern studying marine biology &amp; sustainability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 lifelong visitor of Edisto Island</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Passionate about learning and sharing what I know with others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This presentation shares the results of my case study project</a:t>
            </a:r>
            <a:endParaRPr lang="en-US" dirty="0"/>
          </a:p>
          <a:p>
            <a:pPr marL="285750" indent="-28575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259695EE-659D-3F44-AB2B-BEAB12190712}"/>
              </a:ext>
            </a:extLst>
          </p:cNvPr>
          <p:cNvPicPr>
            <a:picLocks noChangeAspect="1"/>
          </p:cNvPicPr>
          <p:nvPr/>
        </p:nvPicPr>
        <p:blipFill rotWithShape="1">
          <a:blip r:embed="rId3"/>
          <a:srcRect t="8942" r="7206" b="16016"/>
          <a:stretch/>
        </p:blipFill>
        <p:spPr>
          <a:xfrm>
            <a:off x="2794997" y="1451568"/>
            <a:ext cx="4772877" cy="5146430"/>
          </a:xfrm>
          <a:prstGeom prst="round2DiagRect">
            <a:avLst/>
          </a:prstGeom>
        </p:spPr>
      </p:pic>
    </p:spTree>
    <p:extLst>
      <p:ext uri="{BB962C8B-B14F-4D97-AF65-F5344CB8AC3E}">
        <p14:creationId xmlns:p14="http://schemas.microsoft.com/office/powerpoint/2010/main" val="10103122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9932" y="646266"/>
            <a:ext cx="4785131" cy="618003"/>
          </a:xfrm>
        </p:spPr>
        <p:txBody>
          <a:bodyPr>
            <a:noAutofit/>
          </a:bodyPr>
          <a:lstStyle/>
          <a:p>
            <a:r>
              <a:rPr lang="en-US" sz="3200" dirty="0">
                <a:latin typeface="Arial" panose="020B0604020202020204" pitchFamily="34" charset="0"/>
                <a:cs typeface="Arial" panose="020B0604020202020204" pitchFamily="34" charset="0"/>
              </a:rPr>
              <a:t>In the End….</a:t>
            </a:r>
          </a:p>
        </p:txBody>
      </p:sp>
      <p:sp>
        <p:nvSpPr>
          <p:cNvPr id="4" name="Text Placeholder 3"/>
          <p:cNvSpPr>
            <a:spLocks noGrp="1"/>
          </p:cNvSpPr>
          <p:nvPr>
            <p:ph type="body" sz="half" idx="2"/>
          </p:nvPr>
        </p:nvSpPr>
        <p:spPr>
          <a:xfrm>
            <a:off x="2622430" y="1552755"/>
            <a:ext cx="4761781" cy="4446317"/>
          </a:xfrm>
        </p:spPr>
        <p:txBody>
          <a:bodyPr>
            <a:no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The case study enabled me to generate ideas which benefit EBSP and their mission.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I gained a tremendous amount of field experience and enhanced my interpersonal communication skills.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It is a point of pride that I have been able to work with EBSP and on projects that will directly improve the ecological footprint of the park</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Including rain water runoff systems and informational materials</a:t>
            </a:r>
          </a:p>
          <a:p>
            <a:pPr marL="285750" indent="-285750">
              <a:buFont typeface="Arial" panose="020B0604020202020204" pitchFamily="34" charset="0"/>
              <a:buChar char="•"/>
            </a:pPr>
            <a:r>
              <a:rPr lang="en-US" sz="1600" dirty="0"/>
              <a:t>My main takeaway has been that for every ecological challenge there are extremely dedicated and intelligent people working to meet them. I am honored to have worked among them.</a:t>
            </a:r>
          </a:p>
        </p:txBody>
      </p:sp>
      <p:pic>
        <p:nvPicPr>
          <p:cNvPr id="6" name="Picture 5">
            <a:extLst>
              <a:ext uri="{FF2B5EF4-FFF2-40B4-BE49-F238E27FC236}">
                <a16:creationId xmlns:a16="http://schemas.microsoft.com/office/drawing/2014/main" id="{84C7F2C4-B727-264E-B063-616014C83CF0}"/>
              </a:ext>
            </a:extLst>
          </p:cNvPr>
          <p:cNvPicPr>
            <a:picLocks noChangeAspect="1"/>
          </p:cNvPicPr>
          <p:nvPr/>
        </p:nvPicPr>
        <p:blipFill>
          <a:blip r:embed="rId3"/>
          <a:stretch>
            <a:fillRect/>
          </a:stretch>
        </p:blipFill>
        <p:spPr>
          <a:xfrm rot="16200000">
            <a:off x="6490944" y="1411555"/>
            <a:ext cx="6525315" cy="3918860"/>
          </a:xfrm>
          <a:prstGeom prst="ellipse">
            <a:avLst/>
          </a:prstGeom>
          <a:effectLst>
            <a:softEdge rad="63500"/>
          </a:effectLst>
        </p:spPr>
      </p:pic>
    </p:spTree>
    <p:extLst>
      <p:ext uri="{BB962C8B-B14F-4D97-AF65-F5344CB8AC3E}">
        <p14:creationId xmlns:p14="http://schemas.microsoft.com/office/powerpoint/2010/main" val="19115643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2586" y="1611455"/>
            <a:ext cx="3447693" cy="1730473"/>
          </a:xfrm>
        </p:spPr>
        <p:txBody>
          <a:bodyPr>
            <a:normAutofit/>
          </a:bodyPr>
          <a:lstStyle/>
          <a:p>
            <a:pPr algn="ctr"/>
            <a:r>
              <a:rPr lang="en-US" sz="3200" dirty="0">
                <a:latin typeface="Arial" panose="020B0604020202020204" pitchFamily="34" charset="0"/>
                <a:cs typeface="Arial" panose="020B0604020202020204" pitchFamily="34" charset="0"/>
              </a:rPr>
              <a:t>Thanks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for your time!</a:t>
            </a:r>
          </a:p>
        </p:txBody>
      </p:sp>
      <p:pic>
        <p:nvPicPr>
          <p:cNvPr id="6" name="Picture 5">
            <a:extLst>
              <a:ext uri="{FF2B5EF4-FFF2-40B4-BE49-F238E27FC236}">
                <a16:creationId xmlns:a16="http://schemas.microsoft.com/office/drawing/2014/main" id="{19AC73AF-1ACB-EF43-B222-BF544B9091D5}"/>
              </a:ext>
            </a:extLst>
          </p:cNvPr>
          <p:cNvPicPr>
            <a:picLocks noChangeAspect="1"/>
          </p:cNvPicPr>
          <p:nvPr/>
        </p:nvPicPr>
        <p:blipFill>
          <a:blip r:embed="rId3"/>
          <a:stretch>
            <a:fillRect/>
          </a:stretch>
        </p:blipFill>
        <p:spPr>
          <a:xfrm>
            <a:off x="5900522" y="595085"/>
            <a:ext cx="6068421" cy="5812971"/>
          </a:xfrm>
          <a:prstGeom prst="ellipse">
            <a:avLst/>
          </a:prstGeom>
          <a:effectLst>
            <a:softEdge rad="127000"/>
          </a:effectLst>
        </p:spPr>
      </p:pic>
    </p:spTree>
    <p:extLst>
      <p:ext uri="{BB962C8B-B14F-4D97-AF65-F5344CB8AC3E}">
        <p14:creationId xmlns:p14="http://schemas.microsoft.com/office/powerpoint/2010/main" val="4197508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35405" y="233075"/>
            <a:ext cx="8911687" cy="1280890"/>
          </a:xfrm>
        </p:spPr>
        <p:txBody>
          <a:bodyPr>
            <a:normAutofit/>
          </a:bodyPr>
          <a:lstStyle/>
          <a:p>
            <a:pPr algn="ctr"/>
            <a:r>
              <a:rPr lang="en-US" sz="3200" dirty="0">
                <a:latin typeface="Arial" panose="020B0604020202020204" pitchFamily="34" charset="0"/>
                <a:cs typeface="Arial" panose="020B0604020202020204" pitchFamily="34" charset="0"/>
              </a:rPr>
              <a:t>A bit about the host &amp; case study…</a:t>
            </a:r>
          </a:p>
        </p:txBody>
      </p:sp>
      <p:sp>
        <p:nvSpPr>
          <p:cNvPr id="3" name="Text Placeholder 2"/>
          <p:cNvSpPr>
            <a:spLocks noGrp="1"/>
          </p:cNvSpPr>
          <p:nvPr>
            <p:ph type="body" idx="1"/>
          </p:nvPr>
        </p:nvSpPr>
        <p:spPr>
          <a:xfrm>
            <a:off x="0" y="873520"/>
            <a:ext cx="3992732" cy="576262"/>
          </a:xfrm>
        </p:spPr>
        <p:txBody>
          <a:bodyPr/>
          <a:lstStyle/>
          <a:p>
            <a:pPr algn="ctr"/>
            <a:r>
              <a:rPr lang="en-US" i="1" dirty="0">
                <a:latin typeface="Arial" panose="020B0604020202020204" pitchFamily="34" charset="0"/>
                <a:cs typeface="Arial" panose="020B0604020202020204" pitchFamily="34" charset="0"/>
              </a:rPr>
              <a:t>MARI Case Study</a:t>
            </a:r>
          </a:p>
        </p:txBody>
      </p:sp>
      <p:sp>
        <p:nvSpPr>
          <p:cNvPr id="5" name="Text Placeholder 4"/>
          <p:cNvSpPr>
            <a:spLocks noGrp="1"/>
          </p:cNvSpPr>
          <p:nvPr>
            <p:ph type="body" sz="quarter" idx="3"/>
          </p:nvPr>
        </p:nvSpPr>
        <p:spPr>
          <a:xfrm>
            <a:off x="297824" y="3469346"/>
            <a:ext cx="3999001" cy="576262"/>
          </a:xfrm>
        </p:spPr>
        <p:txBody>
          <a:bodyPr/>
          <a:lstStyle/>
          <a:p>
            <a:pPr algn="ctr"/>
            <a:r>
              <a:rPr lang="en-US" i="1" dirty="0">
                <a:latin typeface="Arial" panose="020B0604020202020204" pitchFamily="34" charset="0"/>
                <a:cs typeface="Arial" panose="020B0604020202020204" pitchFamily="34" charset="0"/>
              </a:rPr>
              <a:t>Edisto Beach State Park (EBSP)</a:t>
            </a:r>
          </a:p>
        </p:txBody>
      </p:sp>
      <p:sp>
        <p:nvSpPr>
          <p:cNvPr id="6" name="Content Placeholder 5"/>
          <p:cNvSpPr>
            <a:spLocks noGrp="1"/>
          </p:cNvSpPr>
          <p:nvPr>
            <p:ph sz="quarter" idx="4"/>
          </p:nvPr>
        </p:nvSpPr>
        <p:spPr>
          <a:xfrm>
            <a:off x="297824" y="4120953"/>
            <a:ext cx="6878685" cy="3857106"/>
          </a:xfrm>
        </p:spPr>
        <p:txBody>
          <a:bodyPr>
            <a:normAutofit/>
          </a:bodyPr>
          <a:lstStyle/>
          <a:p>
            <a:r>
              <a:rPr lang="en-US" dirty="0">
                <a:latin typeface="Arial" panose="020B0604020202020204" pitchFamily="34" charset="0"/>
                <a:cs typeface="Arial" panose="020B0604020202020204" pitchFamily="34" charset="0"/>
              </a:rPr>
              <a:t>One of South Carolina’s important coastal state parks, located between Charleston and Beaufort</a:t>
            </a:r>
          </a:p>
          <a:p>
            <a:r>
              <a:rPr lang="en-US" dirty="0">
                <a:latin typeface="Arial" panose="020B0604020202020204" pitchFamily="34" charset="0"/>
                <a:cs typeface="Arial" panose="020B0604020202020204" pitchFamily="34" charset="0"/>
              </a:rPr>
              <a:t>Comprised of saltmarsh, maritime forest, and beach</a:t>
            </a:r>
          </a:p>
          <a:p>
            <a:r>
              <a:rPr lang="en-US" dirty="0">
                <a:latin typeface="Arial" panose="020B0604020202020204" pitchFamily="34" charset="0"/>
                <a:cs typeface="Arial" panose="020B0604020202020204" pitchFamily="34" charset="0"/>
              </a:rPr>
              <a:t>Part of several conservation projects, including a loggerhead sea turtle nesting program</a:t>
            </a:r>
          </a:p>
          <a:p>
            <a:r>
              <a:rPr lang="en-US" dirty="0">
                <a:latin typeface="Arial" panose="020B0604020202020204" pitchFamily="34" charset="0"/>
                <a:cs typeface="Arial" panose="020B0604020202020204" pitchFamily="34" charset="0"/>
              </a:rPr>
              <a:t>Dedicated to promoting environmental stewardship</a:t>
            </a:r>
          </a:p>
        </p:txBody>
      </p:sp>
      <p:pic>
        <p:nvPicPr>
          <p:cNvPr id="7" name="Picture 6">
            <a:extLst>
              <a:ext uri="{FF2B5EF4-FFF2-40B4-BE49-F238E27FC236}">
                <a16:creationId xmlns:a16="http://schemas.microsoft.com/office/drawing/2014/main" id="{942B9C10-4A01-6645-998F-4B49B722CEA4}"/>
              </a:ext>
            </a:extLst>
          </p:cNvPr>
          <p:cNvPicPr>
            <a:picLocks noChangeAspect="1"/>
          </p:cNvPicPr>
          <p:nvPr/>
        </p:nvPicPr>
        <p:blipFill>
          <a:blip r:embed="rId3">
            <a:alphaModFix amt="71000"/>
          </a:blip>
          <a:stretch>
            <a:fillRect/>
          </a:stretch>
        </p:blipFill>
        <p:spPr>
          <a:xfrm>
            <a:off x="6986898" y="2310182"/>
            <a:ext cx="5205102" cy="4613564"/>
          </a:xfrm>
          <a:prstGeom prst="round2DiagRect">
            <a:avLst/>
          </a:prstGeom>
          <a:effectLst>
            <a:softEdge rad="317500"/>
          </a:effectLst>
        </p:spPr>
      </p:pic>
      <p:sp>
        <p:nvSpPr>
          <p:cNvPr id="4" name="Content Placeholder 3"/>
          <p:cNvSpPr>
            <a:spLocks noGrp="1"/>
          </p:cNvSpPr>
          <p:nvPr>
            <p:ph sz="half" idx="2"/>
          </p:nvPr>
        </p:nvSpPr>
        <p:spPr>
          <a:xfrm>
            <a:off x="297824" y="1449782"/>
            <a:ext cx="7474576" cy="4125273"/>
          </a:xfrm>
        </p:spPr>
        <p:txBody>
          <a:bodyPr>
            <a:normAutofit/>
          </a:bodyPr>
          <a:lstStyle/>
          <a:p>
            <a:r>
              <a:rPr lang="en-US" dirty="0">
                <a:latin typeface="Arial" panose="020B0604020202020204" pitchFamily="34" charset="0"/>
                <a:cs typeface="Arial" panose="020B0604020202020204" pitchFamily="34" charset="0"/>
              </a:rPr>
              <a:t>Place-based learning</a:t>
            </a:r>
          </a:p>
          <a:p>
            <a:r>
              <a:rPr lang="en-US" dirty="0">
                <a:latin typeface="Arial" panose="020B0604020202020204" pitchFamily="34" charset="0"/>
                <a:cs typeface="Arial" panose="020B0604020202020204" pitchFamily="34" charset="0"/>
              </a:rPr>
              <a:t>Transdisciplinary participatory approach to tackling wicked problems</a:t>
            </a:r>
          </a:p>
          <a:p>
            <a:r>
              <a:rPr lang="en-US" dirty="0">
                <a:latin typeface="Arial" panose="020B0604020202020204" pitchFamily="34" charset="0"/>
                <a:cs typeface="Arial" panose="020B0604020202020204" pitchFamily="34" charset="0"/>
              </a:rPr>
              <a:t>Students work independently to examine all aspects of a system, identify the hazards and fragilities, and finally make recommendations.</a:t>
            </a:r>
          </a:p>
        </p:txBody>
      </p:sp>
    </p:spTree>
    <p:extLst>
      <p:ext uri="{BB962C8B-B14F-4D97-AF65-F5344CB8AC3E}">
        <p14:creationId xmlns:p14="http://schemas.microsoft.com/office/powerpoint/2010/main" val="3145571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33467-2344-6D47-9CC9-E9BC0D3A64E2}"/>
              </a:ext>
            </a:extLst>
          </p:cNvPr>
          <p:cNvSpPr>
            <a:spLocks noGrp="1"/>
          </p:cNvSpPr>
          <p:nvPr>
            <p:ph type="title"/>
          </p:nvPr>
        </p:nvSpPr>
        <p:spPr/>
        <p:txBody>
          <a:bodyPr/>
          <a:lstStyle/>
          <a:p>
            <a:r>
              <a:rPr lang="en-US" dirty="0"/>
              <a:t>Definition: Wicked Problem</a:t>
            </a:r>
          </a:p>
        </p:txBody>
      </p:sp>
      <p:sp>
        <p:nvSpPr>
          <p:cNvPr id="3" name="Content Placeholder 2">
            <a:extLst>
              <a:ext uri="{FF2B5EF4-FFF2-40B4-BE49-F238E27FC236}">
                <a16:creationId xmlns:a16="http://schemas.microsoft.com/office/drawing/2014/main" id="{5A31D57E-9CAE-0142-BAA3-3EC626676D7B}"/>
              </a:ext>
            </a:extLst>
          </p:cNvPr>
          <p:cNvSpPr>
            <a:spLocks noGrp="1"/>
          </p:cNvSpPr>
          <p:nvPr>
            <p:ph idx="1"/>
          </p:nvPr>
        </p:nvSpPr>
        <p:spPr>
          <a:xfrm>
            <a:off x="2589212" y="1449238"/>
            <a:ext cx="8915400" cy="5124090"/>
          </a:xfrm>
        </p:spPr>
        <p:txBody>
          <a:bodyPr>
            <a:normAutofit/>
          </a:bodyPr>
          <a:lstStyle/>
          <a:p>
            <a:r>
              <a:rPr lang="en-US" dirty="0"/>
              <a:t>There is no definitive formula for a wicked problem.</a:t>
            </a:r>
          </a:p>
          <a:p>
            <a:r>
              <a:rPr lang="en-US" dirty="0"/>
              <a:t>Wicked problems have no stopping rule</a:t>
            </a:r>
          </a:p>
          <a:p>
            <a:r>
              <a:rPr lang="en-US" dirty="0"/>
              <a:t>Solutions cannot be true or false, only better or worse.</a:t>
            </a:r>
          </a:p>
          <a:p>
            <a:r>
              <a:rPr lang="en-US" dirty="0"/>
              <a:t>There is no test of success.</a:t>
            </a:r>
          </a:p>
          <a:p>
            <a:r>
              <a:rPr lang="en-US" dirty="0"/>
              <a:t>There is no trial and error, each proposed solution is the only one that can be implemented</a:t>
            </a:r>
          </a:p>
          <a:p>
            <a:r>
              <a:rPr lang="en-US" dirty="0"/>
              <a:t>The potential solutions are infinite</a:t>
            </a:r>
          </a:p>
          <a:p>
            <a:r>
              <a:rPr lang="en-US" dirty="0"/>
              <a:t>Every wicked problem is unique, although many share characteristics.</a:t>
            </a:r>
          </a:p>
          <a:p>
            <a:r>
              <a:rPr lang="en-US" dirty="0"/>
              <a:t>The planner has no right to be wrong and must be fully responsible for their actions</a:t>
            </a:r>
          </a:p>
        </p:txBody>
      </p:sp>
    </p:spTree>
    <p:extLst>
      <p:ext uri="{BB962C8B-B14F-4D97-AF65-F5344CB8AC3E}">
        <p14:creationId xmlns:p14="http://schemas.microsoft.com/office/powerpoint/2010/main" val="822600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938B44-BDD4-A944-B9B5-3AC19413B400}"/>
              </a:ext>
            </a:extLst>
          </p:cNvPr>
          <p:cNvPicPr>
            <a:picLocks noChangeAspect="1"/>
          </p:cNvPicPr>
          <p:nvPr/>
        </p:nvPicPr>
        <p:blipFill>
          <a:blip r:embed="rId3"/>
          <a:stretch>
            <a:fillRect/>
          </a:stretch>
        </p:blipFill>
        <p:spPr>
          <a:xfrm>
            <a:off x="899626" y="0"/>
            <a:ext cx="10440785" cy="6858000"/>
          </a:xfrm>
          <a:prstGeom prst="rect">
            <a:avLst/>
          </a:prstGeom>
          <a:effectLst>
            <a:softEdge rad="12700"/>
          </a:effectLst>
        </p:spPr>
      </p:pic>
      <p:sp>
        <p:nvSpPr>
          <p:cNvPr id="2" name="Title 1"/>
          <p:cNvSpPr>
            <a:spLocks noGrp="1"/>
          </p:cNvSpPr>
          <p:nvPr>
            <p:ph type="title"/>
          </p:nvPr>
        </p:nvSpPr>
        <p:spPr>
          <a:xfrm>
            <a:off x="-1499928" y="116378"/>
            <a:ext cx="8911687" cy="1280890"/>
          </a:xfrm>
        </p:spPr>
        <p:txBody>
          <a:bodyPr>
            <a:normAutofit/>
          </a:bodyPr>
          <a:lstStyle/>
          <a:p>
            <a:pPr algn="ctr"/>
            <a:r>
              <a:rPr lang="en-US" sz="3200" dirty="0">
                <a:latin typeface="Arial" panose="020B0604020202020204" pitchFamily="34" charset="0"/>
                <a:cs typeface="Arial" panose="020B0604020202020204" pitchFamily="34" charset="0"/>
              </a:rPr>
              <a:t>A deeper look: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Conceptual Model</a:t>
            </a:r>
          </a:p>
        </p:txBody>
      </p:sp>
    </p:spTree>
    <p:extLst>
      <p:ext uri="{BB962C8B-B14F-4D97-AF65-F5344CB8AC3E}">
        <p14:creationId xmlns:p14="http://schemas.microsoft.com/office/powerpoint/2010/main" val="2717872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24505-E552-8D43-B776-1A6CBAF28FDC}"/>
              </a:ext>
            </a:extLst>
          </p:cNvPr>
          <p:cNvSpPr>
            <a:spLocks noGrp="1"/>
          </p:cNvSpPr>
          <p:nvPr>
            <p:ph type="title"/>
          </p:nvPr>
        </p:nvSpPr>
        <p:spPr/>
        <p:txBody>
          <a:bodyPr/>
          <a:lstStyle/>
          <a:p>
            <a:r>
              <a:rPr lang="en-US" dirty="0"/>
              <a:t>Conceptual Model Explained</a:t>
            </a:r>
          </a:p>
        </p:txBody>
      </p:sp>
      <p:sp>
        <p:nvSpPr>
          <p:cNvPr id="3" name="Content Placeholder 2">
            <a:extLst>
              <a:ext uri="{FF2B5EF4-FFF2-40B4-BE49-F238E27FC236}">
                <a16:creationId xmlns:a16="http://schemas.microsoft.com/office/drawing/2014/main" id="{CE7AA5B7-576F-7746-B186-99884D613264}"/>
              </a:ext>
            </a:extLst>
          </p:cNvPr>
          <p:cNvSpPr>
            <a:spLocks noGrp="1"/>
          </p:cNvSpPr>
          <p:nvPr>
            <p:ph sz="half" idx="1"/>
          </p:nvPr>
        </p:nvSpPr>
        <p:spPr/>
        <p:txBody>
          <a:bodyPr/>
          <a:lstStyle/>
          <a:p>
            <a:r>
              <a:rPr lang="en-US" dirty="0"/>
              <a:t>Global matrix is everything outside of the system</a:t>
            </a:r>
          </a:p>
          <a:p>
            <a:r>
              <a:rPr lang="en-US" dirty="0"/>
              <a:t>Two parts of the system, EBSP &amp; Town of Edisto</a:t>
            </a:r>
          </a:p>
          <a:p>
            <a:r>
              <a:rPr lang="en-US" dirty="0"/>
              <a:t>They are connected by workers and employment and visitors.</a:t>
            </a:r>
          </a:p>
          <a:p>
            <a:r>
              <a:rPr lang="en-US" dirty="0"/>
              <a:t>Visitors also enter the system from the global matrix</a:t>
            </a:r>
          </a:p>
          <a:p>
            <a:r>
              <a:rPr lang="en-US" dirty="0"/>
              <a:t>Other inputs include resources from the DNR</a:t>
            </a:r>
          </a:p>
        </p:txBody>
      </p:sp>
      <p:sp>
        <p:nvSpPr>
          <p:cNvPr id="4" name="Content Placeholder 3">
            <a:extLst>
              <a:ext uri="{FF2B5EF4-FFF2-40B4-BE49-F238E27FC236}">
                <a16:creationId xmlns:a16="http://schemas.microsoft.com/office/drawing/2014/main" id="{F780886A-5E85-0C47-88C2-FF597E5AA0E2}"/>
              </a:ext>
            </a:extLst>
          </p:cNvPr>
          <p:cNvSpPr>
            <a:spLocks noGrp="1"/>
          </p:cNvSpPr>
          <p:nvPr>
            <p:ph sz="half" idx="2"/>
          </p:nvPr>
        </p:nvSpPr>
        <p:spPr/>
        <p:txBody>
          <a:bodyPr/>
          <a:lstStyle/>
          <a:p>
            <a:r>
              <a:rPr lang="en-US" dirty="0"/>
              <a:t>Blue represents the parks and DNR</a:t>
            </a:r>
          </a:p>
          <a:p>
            <a:r>
              <a:rPr lang="en-US" dirty="0"/>
              <a:t>Orange represents parts related to environmental stewardship</a:t>
            </a:r>
          </a:p>
          <a:p>
            <a:r>
              <a:rPr lang="en-US" dirty="0"/>
              <a:t>Pink denotes the visitors and social impacts</a:t>
            </a:r>
          </a:p>
          <a:p>
            <a:endParaRPr lang="en-US" dirty="0"/>
          </a:p>
        </p:txBody>
      </p:sp>
    </p:spTree>
    <p:extLst>
      <p:ext uri="{BB962C8B-B14F-4D97-AF65-F5344CB8AC3E}">
        <p14:creationId xmlns:p14="http://schemas.microsoft.com/office/powerpoint/2010/main" val="48950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8ECE339-496E-4040-AD12-0442A8AACBE8}"/>
              </a:ext>
            </a:extLst>
          </p:cNvPr>
          <p:cNvPicPr>
            <a:picLocks noGrp="1" noChangeAspect="1"/>
          </p:cNvPicPr>
          <p:nvPr>
            <p:ph idx="1"/>
          </p:nvPr>
        </p:nvPicPr>
        <p:blipFill rotWithShape="1">
          <a:blip r:embed="rId3"/>
          <a:srcRect t="7338"/>
          <a:stretch/>
        </p:blipFill>
        <p:spPr>
          <a:xfrm>
            <a:off x="1" y="0"/>
            <a:ext cx="12192000" cy="6858000"/>
          </a:xfrm>
          <a:prstGeom prst="rect">
            <a:avLst/>
          </a:prstGeom>
        </p:spPr>
      </p:pic>
      <p:sp>
        <p:nvSpPr>
          <p:cNvPr id="5" name="Rectangle 4">
            <a:extLst>
              <a:ext uri="{FF2B5EF4-FFF2-40B4-BE49-F238E27FC236}">
                <a16:creationId xmlns:a16="http://schemas.microsoft.com/office/drawing/2014/main" id="{55E8B3ED-8B1D-7E4E-B06B-CCF10DD0EFA8}"/>
              </a:ext>
            </a:extLst>
          </p:cNvPr>
          <p:cNvSpPr/>
          <p:nvPr/>
        </p:nvSpPr>
        <p:spPr>
          <a:xfrm>
            <a:off x="0" y="0"/>
            <a:ext cx="5303521" cy="832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4724BD4-6C90-2447-B8BC-5E5945BD5493}"/>
              </a:ext>
            </a:extLst>
          </p:cNvPr>
          <p:cNvSpPr>
            <a:spLocks noGrp="1"/>
          </p:cNvSpPr>
          <p:nvPr>
            <p:ph type="title"/>
          </p:nvPr>
        </p:nvSpPr>
        <p:spPr>
          <a:xfrm>
            <a:off x="534565" y="0"/>
            <a:ext cx="8911687" cy="1280890"/>
          </a:xfrm>
        </p:spPr>
        <p:txBody>
          <a:bodyPr/>
          <a:lstStyle/>
          <a:p>
            <a:r>
              <a:rPr lang="en-US" dirty="0"/>
              <a:t>A deeper look: </a:t>
            </a:r>
            <a:br>
              <a:rPr lang="en-US" dirty="0"/>
            </a:br>
            <a:r>
              <a:rPr lang="en-US" dirty="0"/>
              <a:t>Stakeholder map</a:t>
            </a:r>
          </a:p>
        </p:txBody>
      </p:sp>
      <p:sp>
        <p:nvSpPr>
          <p:cNvPr id="6" name="Rectangle 5">
            <a:extLst>
              <a:ext uri="{FF2B5EF4-FFF2-40B4-BE49-F238E27FC236}">
                <a16:creationId xmlns:a16="http://schemas.microsoft.com/office/drawing/2014/main" id="{3A43D78B-4474-3F4E-8754-9C5B5205A4EE}"/>
              </a:ext>
            </a:extLst>
          </p:cNvPr>
          <p:cNvSpPr/>
          <p:nvPr/>
        </p:nvSpPr>
        <p:spPr>
          <a:xfrm>
            <a:off x="4990409" y="0"/>
            <a:ext cx="4469476" cy="199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10A530E-3C2D-E945-8EC1-7CE7B0112014}"/>
              </a:ext>
            </a:extLst>
          </p:cNvPr>
          <p:cNvSpPr/>
          <p:nvPr/>
        </p:nvSpPr>
        <p:spPr>
          <a:xfrm>
            <a:off x="10557164" y="0"/>
            <a:ext cx="1634836" cy="199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56342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F6226-5031-BE48-9124-298A9D6FF8C6}"/>
              </a:ext>
            </a:extLst>
          </p:cNvPr>
          <p:cNvSpPr>
            <a:spLocks noGrp="1"/>
          </p:cNvSpPr>
          <p:nvPr>
            <p:ph type="title"/>
          </p:nvPr>
        </p:nvSpPr>
        <p:spPr/>
        <p:txBody>
          <a:bodyPr/>
          <a:lstStyle/>
          <a:p>
            <a:r>
              <a:rPr lang="en-US" dirty="0"/>
              <a:t>Stakeholder Map Explained</a:t>
            </a:r>
          </a:p>
        </p:txBody>
      </p:sp>
      <p:sp>
        <p:nvSpPr>
          <p:cNvPr id="3" name="Content Placeholder 2">
            <a:extLst>
              <a:ext uri="{FF2B5EF4-FFF2-40B4-BE49-F238E27FC236}">
                <a16:creationId xmlns:a16="http://schemas.microsoft.com/office/drawing/2014/main" id="{C20135D2-4B45-B644-AAC1-79A266D593CF}"/>
              </a:ext>
            </a:extLst>
          </p:cNvPr>
          <p:cNvSpPr>
            <a:spLocks noGrp="1"/>
          </p:cNvSpPr>
          <p:nvPr>
            <p:ph idx="1"/>
          </p:nvPr>
        </p:nvSpPr>
        <p:spPr/>
        <p:txBody>
          <a:bodyPr/>
          <a:lstStyle/>
          <a:p>
            <a:r>
              <a:rPr lang="en-US" dirty="0"/>
              <a:t>The stakeholder map introduces the stakeholders, plotting them based on their levels of interest and authority.</a:t>
            </a:r>
          </a:p>
          <a:p>
            <a:r>
              <a:rPr lang="en-US" dirty="0"/>
              <a:t>The main stakeholders (marked with red outlines) were identified as: EBSP, FRESPACE, DNR, Shops &amp; Restaurants, and tourists</a:t>
            </a:r>
          </a:p>
          <a:p>
            <a:r>
              <a:rPr lang="en-US" dirty="0"/>
              <a:t>Blue boxes denote conservation activities, pink are social, and orange are economic.</a:t>
            </a:r>
          </a:p>
          <a:p>
            <a:r>
              <a:rPr lang="en-US" dirty="0"/>
              <a:t> The horizontal axis goes from low interest on the left to high interest on the right, and the vertical axis goes from high resources at the top to low resources at the bottom</a:t>
            </a:r>
          </a:p>
        </p:txBody>
      </p:sp>
    </p:spTree>
    <p:extLst>
      <p:ext uri="{BB962C8B-B14F-4D97-AF65-F5344CB8AC3E}">
        <p14:creationId xmlns:p14="http://schemas.microsoft.com/office/powerpoint/2010/main" val="3379542742"/>
      </p:ext>
    </p:extLst>
  </p:cSld>
  <p:clrMapOvr>
    <a:masterClrMapping/>
  </p:clrMapOvr>
</p:sld>
</file>

<file path=ppt/theme/theme1.xml><?xml version="1.0" encoding="utf-8"?>
<a:theme xmlns:a="http://schemas.openxmlformats.org/drawingml/2006/main" name="Wisp">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{7BC96636-85FA-284D-95D2-D542F981385D}tf10001069</Template>
  <TotalTime>19277</TotalTime>
  <Words>3281</Words>
  <Application>Microsoft Macintosh PowerPoint</Application>
  <PresentationFormat>Widescreen</PresentationFormat>
  <Paragraphs>332</Paragraphs>
  <Slides>31</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Century Gothic</vt:lpstr>
      <vt:lpstr>Wingdings 3</vt:lpstr>
      <vt:lpstr>Wisp</vt:lpstr>
      <vt:lpstr>Environmental Education, Inspiration, and Stewardship at Edisto Beach State Park</vt:lpstr>
      <vt:lpstr>Working towards a future where Edisto Beach State Park Creates Experiences for its visitors that inspire them to become better environmental stewards.</vt:lpstr>
      <vt:lpstr>A bit about me…</vt:lpstr>
      <vt:lpstr>A bit about the host &amp; case study…</vt:lpstr>
      <vt:lpstr>Definition: Wicked Problem</vt:lpstr>
      <vt:lpstr>A deeper look:  Conceptual Model</vt:lpstr>
      <vt:lpstr>Conceptual Model Explained</vt:lpstr>
      <vt:lpstr>A deeper look:  Stakeholder map</vt:lpstr>
      <vt:lpstr>Stakeholder Map Explained</vt:lpstr>
      <vt:lpstr>System Fragilities &amp; Hazards</vt:lpstr>
      <vt:lpstr>  P H Y S I C A L</vt:lpstr>
      <vt:lpstr>   S O C I A L</vt:lpstr>
      <vt:lpstr>  E C O N O M I C</vt:lpstr>
      <vt:lpstr>Foresight and Possible Futures</vt:lpstr>
      <vt:lpstr>Sea Level Rise</vt:lpstr>
      <vt:lpstr>PowerPoint Presentation</vt:lpstr>
      <vt:lpstr>Temperature increase</vt:lpstr>
      <vt:lpstr>Biodiversity and Habitat Loss</vt:lpstr>
      <vt:lpstr>Increased Tourism</vt:lpstr>
      <vt:lpstr>Mental Shutdown</vt:lpstr>
      <vt:lpstr>Ineffective Message Receival</vt:lpstr>
      <vt:lpstr>Extreme Weather (focus on hurricanes)</vt:lpstr>
      <vt:lpstr>Interventions &amp; Recommendations</vt:lpstr>
      <vt:lpstr>Social Interventions</vt:lpstr>
      <vt:lpstr>Educational interventions</vt:lpstr>
      <vt:lpstr>Physical Interventions</vt:lpstr>
      <vt:lpstr>Recommendations</vt:lpstr>
      <vt:lpstr>Recommendations</vt:lpstr>
      <vt:lpstr>To summarize!</vt:lpstr>
      <vt:lpstr>In the End….</vt:lpstr>
      <vt:lpstr>Thanks  for your time!</vt:lpstr>
    </vt:vector>
  </TitlesOfParts>
  <Company>Department of Interior</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Power  of  PowerPoint</dc:title>
  <dc:creator>Sasnett, Alison I</dc:creator>
  <cp:lastModifiedBy>Microsoft Office User</cp:lastModifiedBy>
  <cp:revision>223</cp:revision>
  <dcterms:created xsi:type="dcterms:W3CDTF">2018-01-19T14:42:41Z</dcterms:created>
  <dcterms:modified xsi:type="dcterms:W3CDTF">2023-10-23T22:49:58Z</dcterms:modified>
</cp:coreProperties>
</file>