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6" r:id="rId4"/>
  </p:sldMasterIdLst>
  <p:notesMasterIdLst>
    <p:notesMasterId r:id="rId101"/>
  </p:notesMasterIdLst>
  <p:handoutMasterIdLst>
    <p:handoutMasterId r:id="rId102"/>
  </p:handoutMasterIdLst>
  <p:sldIdLst>
    <p:sldId id="256" r:id="rId5"/>
    <p:sldId id="295" r:id="rId6"/>
    <p:sldId id="268" r:id="rId7"/>
    <p:sldId id="309" r:id="rId8"/>
    <p:sldId id="437" r:id="rId9"/>
    <p:sldId id="313" r:id="rId10"/>
    <p:sldId id="438" r:id="rId11"/>
    <p:sldId id="296" r:id="rId12"/>
    <p:sldId id="379" r:id="rId13"/>
    <p:sldId id="314" r:id="rId14"/>
    <p:sldId id="358" r:id="rId15"/>
    <p:sldId id="357" r:id="rId16"/>
    <p:sldId id="381" r:id="rId17"/>
    <p:sldId id="403" r:id="rId18"/>
    <p:sldId id="308" r:id="rId19"/>
    <p:sldId id="442" r:id="rId20"/>
    <p:sldId id="297" r:id="rId21"/>
    <p:sldId id="447" r:id="rId22"/>
    <p:sldId id="406" r:id="rId23"/>
    <p:sldId id="446" r:id="rId24"/>
    <p:sldId id="362" r:id="rId25"/>
    <p:sldId id="407" r:id="rId26"/>
    <p:sldId id="355" r:id="rId27"/>
    <p:sldId id="365" r:id="rId28"/>
    <p:sldId id="298" r:id="rId29"/>
    <p:sldId id="269" r:id="rId30"/>
    <p:sldId id="315" r:id="rId31"/>
    <p:sldId id="330" r:id="rId32"/>
    <p:sldId id="385" r:id="rId33"/>
    <p:sldId id="386" r:id="rId34"/>
    <p:sldId id="443" r:id="rId35"/>
    <p:sldId id="300" r:id="rId36"/>
    <p:sldId id="366" r:id="rId37"/>
    <p:sldId id="412" r:id="rId38"/>
    <p:sldId id="338" r:id="rId39"/>
    <p:sldId id="411" r:id="rId40"/>
    <p:sldId id="427" r:id="rId41"/>
    <p:sldId id="301" r:id="rId42"/>
    <p:sldId id="271" r:id="rId43"/>
    <p:sldId id="367" r:id="rId44"/>
    <p:sldId id="369" r:id="rId45"/>
    <p:sldId id="425" r:id="rId46"/>
    <p:sldId id="413" r:id="rId47"/>
    <p:sldId id="414" r:id="rId48"/>
    <p:sldId id="435" r:id="rId49"/>
    <p:sldId id="436" r:id="rId50"/>
    <p:sldId id="302" r:id="rId51"/>
    <p:sldId id="415" r:id="rId52"/>
    <p:sldId id="445" r:id="rId53"/>
    <p:sldId id="349" r:id="rId54"/>
    <p:sldId id="321" r:id="rId55"/>
    <p:sldId id="419" r:id="rId56"/>
    <p:sldId id="373" r:id="rId57"/>
    <p:sldId id="353" r:id="rId58"/>
    <p:sldId id="304" r:id="rId59"/>
    <p:sldId id="448" r:id="rId60"/>
    <p:sldId id="377" r:id="rId61"/>
    <p:sldId id="400" r:id="rId62"/>
    <p:sldId id="420" r:id="rId63"/>
    <p:sldId id="421" r:id="rId64"/>
    <p:sldId id="422" r:id="rId65"/>
    <p:sldId id="423" r:id="rId66"/>
    <p:sldId id="424" r:id="rId67"/>
    <p:sldId id="451" r:id="rId68"/>
    <p:sldId id="450" r:id="rId69"/>
    <p:sldId id="449" r:id="rId70"/>
    <p:sldId id="402" r:id="rId71"/>
    <p:sldId id="305" r:id="rId72"/>
    <p:sldId id="280" r:id="rId73"/>
    <p:sldId id="428" r:id="rId74"/>
    <p:sldId id="294" r:id="rId75"/>
    <p:sldId id="277" r:id="rId76"/>
    <p:sldId id="374" r:id="rId77"/>
    <p:sldId id="396" r:id="rId78"/>
    <p:sldId id="375" r:id="rId79"/>
    <p:sldId id="283" r:id="rId80"/>
    <p:sldId id="281" r:id="rId81"/>
    <p:sldId id="323" r:id="rId82"/>
    <p:sldId id="429" r:id="rId83"/>
    <p:sldId id="440" r:id="rId84"/>
    <p:sldId id="441" r:id="rId85"/>
    <p:sldId id="431" r:id="rId86"/>
    <p:sldId id="432" r:id="rId87"/>
    <p:sldId id="306" r:id="rId88"/>
    <p:sldId id="376" r:id="rId89"/>
    <p:sldId id="307" r:id="rId90"/>
    <p:sldId id="389" r:id="rId91"/>
    <p:sldId id="259" r:id="rId92"/>
    <p:sldId id="342" r:id="rId93"/>
    <p:sldId id="343" r:id="rId94"/>
    <p:sldId id="390" r:id="rId95"/>
    <p:sldId id="344" r:id="rId96"/>
    <p:sldId id="439" r:id="rId97"/>
    <p:sldId id="391" r:id="rId98"/>
    <p:sldId id="392" r:id="rId99"/>
    <p:sldId id="395"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88" autoAdjust="0"/>
    <p:restoredTop sz="96327" autoAdjust="0"/>
  </p:normalViewPr>
  <p:slideViewPr>
    <p:cSldViewPr snapToGrid="0">
      <p:cViewPr varScale="1">
        <p:scale>
          <a:sx n="76" d="100"/>
          <a:sy n="76" d="100"/>
        </p:scale>
        <p:origin x="208" y="25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DF309F-E287-4FDB-B548-A22F81AE8321}"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24E18962-6CC9-4308-BC45-3E3A1F4D9CDA}">
      <dgm:prSet/>
      <dgm:spPr/>
      <dgm:t>
        <a:bodyPr/>
        <a:lstStyle/>
        <a:p>
          <a:pPr>
            <a:defRPr b="1"/>
          </a:pPr>
          <a:r>
            <a:rPr lang="en-US"/>
            <a:t>Residential</a:t>
          </a:r>
        </a:p>
      </dgm:t>
    </dgm:pt>
    <dgm:pt modelId="{0F211389-132C-410F-92A2-1FD0A33CD4CA}" type="parTrans" cxnId="{2A710783-BAE6-4A18-A71A-A9FEE8ED06A2}">
      <dgm:prSet/>
      <dgm:spPr/>
      <dgm:t>
        <a:bodyPr/>
        <a:lstStyle/>
        <a:p>
          <a:endParaRPr lang="en-US"/>
        </a:p>
      </dgm:t>
    </dgm:pt>
    <dgm:pt modelId="{E52066D3-E8F1-4C2C-A5C9-1832780BC6AF}" type="sibTrans" cxnId="{2A710783-BAE6-4A18-A71A-A9FEE8ED06A2}">
      <dgm:prSet/>
      <dgm:spPr/>
      <dgm:t>
        <a:bodyPr/>
        <a:lstStyle/>
        <a:p>
          <a:endParaRPr lang="en-US"/>
        </a:p>
      </dgm:t>
    </dgm:pt>
    <dgm:pt modelId="{1362CEA7-88D5-493D-BC20-F8693736BFB7}">
      <dgm:prSet/>
      <dgm:spPr/>
      <dgm:t>
        <a:bodyPr/>
        <a:lstStyle/>
        <a:p>
          <a:pPr algn="ctr">
            <a:buFont typeface="+mj-lt"/>
            <a:buNone/>
          </a:pPr>
          <a:r>
            <a:rPr lang="en-US"/>
            <a:t>Spread out </a:t>
          </a:r>
        </a:p>
      </dgm:t>
    </dgm:pt>
    <dgm:pt modelId="{96C9962A-010C-4982-8060-E3FA92016ACE}" type="parTrans" cxnId="{26811560-7910-48D9-A66A-1D297E420F81}">
      <dgm:prSet/>
      <dgm:spPr/>
      <dgm:t>
        <a:bodyPr/>
        <a:lstStyle/>
        <a:p>
          <a:endParaRPr lang="en-US"/>
        </a:p>
      </dgm:t>
    </dgm:pt>
    <dgm:pt modelId="{DC90E357-F736-4058-86AF-DD6386705DDD}" type="sibTrans" cxnId="{26811560-7910-48D9-A66A-1D297E420F81}">
      <dgm:prSet/>
      <dgm:spPr/>
      <dgm:t>
        <a:bodyPr/>
        <a:lstStyle/>
        <a:p>
          <a:endParaRPr lang="en-US"/>
        </a:p>
      </dgm:t>
    </dgm:pt>
    <dgm:pt modelId="{9546D91D-ACC1-405C-A6AF-932E8AA3FCCD}">
      <dgm:prSet/>
      <dgm:spPr/>
      <dgm:t>
        <a:bodyPr/>
        <a:lstStyle/>
        <a:p>
          <a:pPr algn="ctr">
            <a:buFont typeface="+mj-lt"/>
            <a:buNone/>
          </a:pPr>
          <a:r>
            <a:rPr lang="en-US" dirty="0"/>
            <a:t>Getting closer to undisturbed ecosystems </a:t>
          </a:r>
        </a:p>
      </dgm:t>
    </dgm:pt>
    <dgm:pt modelId="{31EF7796-405F-414A-9C58-95A2D1EEAD78}" type="parTrans" cxnId="{94E278A5-7550-47E5-9FAD-6C22E8DC9806}">
      <dgm:prSet/>
      <dgm:spPr/>
      <dgm:t>
        <a:bodyPr/>
        <a:lstStyle/>
        <a:p>
          <a:endParaRPr lang="en-US"/>
        </a:p>
      </dgm:t>
    </dgm:pt>
    <dgm:pt modelId="{A27AC0D0-1A01-426A-AF0A-343654067866}" type="sibTrans" cxnId="{94E278A5-7550-47E5-9FAD-6C22E8DC9806}">
      <dgm:prSet/>
      <dgm:spPr/>
      <dgm:t>
        <a:bodyPr/>
        <a:lstStyle/>
        <a:p>
          <a:endParaRPr lang="en-US"/>
        </a:p>
      </dgm:t>
    </dgm:pt>
    <dgm:pt modelId="{BDB4DFE9-27EA-4F1D-B9C4-47671301ACDC}">
      <dgm:prSet/>
      <dgm:spPr/>
      <dgm:t>
        <a:bodyPr/>
        <a:lstStyle/>
        <a:p>
          <a:pPr>
            <a:defRPr b="1"/>
          </a:pPr>
          <a:r>
            <a:rPr lang="en-US"/>
            <a:t>Commercial </a:t>
          </a:r>
        </a:p>
      </dgm:t>
    </dgm:pt>
    <dgm:pt modelId="{B0A5B798-236A-4CC9-AF62-85336EF4B1D9}" type="parTrans" cxnId="{5B866EA5-4D43-49A8-ACCA-8858315B074D}">
      <dgm:prSet/>
      <dgm:spPr/>
      <dgm:t>
        <a:bodyPr/>
        <a:lstStyle/>
        <a:p>
          <a:endParaRPr lang="en-US"/>
        </a:p>
      </dgm:t>
    </dgm:pt>
    <dgm:pt modelId="{C0F5B83E-CCFA-4806-B3B4-7B90B7EB6AF2}" type="sibTrans" cxnId="{5B866EA5-4D43-49A8-ACCA-8858315B074D}">
      <dgm:prSet/>
      <dgm:spPr/>
      <dgm:t>
        <a:bodyPr/>
        <a:lstStyle/>
        <a:p>
          <a:endParaRPr lang="en-US"/>
        </a:p>
      </dgm:t>
    </dgm:pt>
    <dgm:pt modelId="{6CFC89E3-DB51-47F0-8815-4C594ACE1474}">
      <dgm:prSet/>
      <dgm:spPr/>
      <dgm:t>
        <a:bodyPr/>
        <a:lstStyle/>
        <a:p>
          <a:r>
            <a:rPr lang="en-US"/>
            <a:t>Less steep topography</a:t>
          </a:r>
        </a:p>
      </dgm:t>
    </dgm:pt>
    <dgm:pt modelId="{A8B923E8-C0AF-4DF2-AE9D-01561499DA73}" type="parTrans" cxnId="{1100707A-C5A9-4DA0-BA99-E49BB4F477DD}">
      <dgm:prSet/>
      <dgm:spPr/>
      <dgm:t>
        <a:bodyPr/>
        <a:lstStyle/>
        <a:p>
          <a:endParaRPr lang="en-US"/>
        </a:p>
      </dgm:t>
    </dgm:pt>
    <dgm:pt modelId="{D83E39BE-759C-4FE2-ADA5-D63999B90817}" type="sibTrans" cxnId="{1100707A-C5A9-4DA0-BA99-E49BB4F477DD}">
      <dgm:prSet/>
      <dgm:spPr/>
      <dgm:t>
        <a:bodyPr/>
        <a:lstStyle/>
        <a:p>
          <a:endParaRPr lang="en-US"/>
        </a:p>
      </dgm:t>
    </dgm:pt>
    <dgm:pt modelId="{9998F92B-57C6-4237-BA75-BA0C1F7215F9}">
      <dgm:prSet/>
      <dgm:spPr/>
      <dgm:t>
        <a:bodyPr/>
        <a:lstStyle/>
        <a:p>
          <a:r>
            <a:rPr lang="en-US"/>
            <a:t>Near coast lines</a:t>
          </a:r>
        </a:p>
      </dgm:t>
    </dgm:pt>
    <dgm:pt modelId="{3B00AB6D-E31D-41C3-863B-6DE377D99BA8}" type="parTrans" cxnId="{53B64C65-4CA1-4E46-BAC7-471BAA792F13}">
      <dgm:prSet/>
      <dgm:spPr/>
      <dgm:t>
        <a:bodyPr/>
        <a:lstStyle/>
        <a:p>
          <a:endParaRPr lang="en-US"/>
        </a:p>
      </dgm:t>
    </dgm:pt>
    <dgm:pt modelId="{5CE9F771-9965-4C95-999C-8D578722E442}" type="sibTrans" cxnId="{53B64C65-4CA1-4E46-BAC7-471BAA792F13}">
      <dgm:prSet/>
      <dgm:spPr/>
      <dgm:t>
        <a:bodyPr/>
        <a:lstStyle/>
        <a:p>
          <a:endParaRPr lang="en-US"/>
        </a:p>
      </dgm:t>
    </dgm:pt>
    <dgm:pt modelId="{1B696529-EF1D-4F3E-A2F0-334A345236F5}">
      <dgm:prSet/>
      <dgm:spPr/>
      <dgm:t>
        <a:bodyPr/>
        <a:lstStyle/>
        <a:p>
          <a:pPr>
            <a:defRPr b="1"/>
          </a:pPr>
          <a:r>
            <a:rPr lang="en-US"/>
            <a:t>Public</a:t>
          </a:r>
        </a:p>
      </dgm:t>
    </dgm:pt>
    <dgm:pt modelId="{7F58DC75-9D8A-46DC-8E9A-45FFCBAE1664}" type="parTrans" cxnId="{544ABCFE-9CE4-4681-9151-A268CACA503C}">
      <dgm:prSet/>
      <dgm:spPr/>
      <dgm:t>
        <a:bodyPr/>
        <a:lstStyle/>
        <a:p>
          <a:endParaRPr lang="en-US"/>
        </a:p>
      </dgm:t>
    </dgm:pt>
    <dgm:pt modelId="{8BDDDEB0-3C6B-4AC4-AE09-920D6BBEEE67}" type="sibTrans" cxnId="{544ABCFE-9CE4-4681-9151-A268CACA503C}">
      <dgm:prSet/>
      <dgm:spPr/>
      <dgm:t>
        <a:bodyPr/>
        <a:lstStyle/>
        <a:p>
          <a:endParaRPr lang="en-US"/>
        </a:p>
      </dgm:t>
    </dgm:pt>
    <dgm:pt modelId="{521D0806-2CCE-854B-A69B-15AF6206EF3C}">
      <dgm:prSet/>
      <dgm:spPr/>
      <dgm:t>
        <a:bodyPr/>
        <a:lstStyle/>
        <a:p>
          <a:r>
            <a:rPr lang="en-US"/>
            <a:t>Hospitals</a:t>
          </a:r>
        </a:p>
      </dgm:t>
    </dgm:pt>
    <dgm:pt modelId="{7954964B-B3AA-294D-957D-A1B547D22F7A}" type="parTrans" cxnId="{5FCA4F6B-A54F-504E-9940-CE8E6642EC92}">
      <dgm:prSet/>
      <dgm:spPr/>
      <dgm:t>
        <a:bodyPr/>
        <a:lstStyle/>
        <a:p>
          <a:endParaRPr lang="en-US"/>
        </a:p>
      </dgm:t>
    </dgm:pt>
    <dgm:pt modelId="{02FCCE97-063C-0348-BF72-32E6EDBEB8E5}" type="sibTrans" cxnId="{5FCA4F6B-A54F-504E-9940-CE8E6642EC92}">
      <dgm:prSet/>
      <dgm:spPr/>
      <dgm:t>
        <a:bodyPr/>
        <a:lstStyle/>
        <a:p>
          <a:endParaRPr lang="en-US"/>
        </a:p>
      </dgm:t>
    </dgm:pt>
    <dgm:pt modelId="{1A75FF4F-2797-924F-8C3A-E14C60E2F00D}">
      <dgm:prSet/>
      <dgm:spPr/>
      <dgm:t>
        <a:bodyPr/>
        <a:lstStyle/>
        <a:p>
          <a:r>
            <a:rPr lang="en-US"/>
            <a:t>Schools</a:t>
          </a:r>
        </a:p>
      </dgm:t>
    </dgm:pt>
    <dgm:pt modelId="{8E40BAE2-E992-6240-A9C2-98B3479244D7}" type="parTrans" cxnId="{D791F6F7-1FAD-5344-91C9-6B45BE88BDCE}">
      <dgm:prSet/>
      <dgm:spPr/>
      <dgm:t>
        <a:bodyPr/>
        <a:lstStyle/>
        <a:p>
          <a:endParaRPr lang="en-US"/>
        </a:p>
      </dgm:t>
    </dgm:pt>
    <dgm:pt modelId="{04CC3CAA-142F-764D-ABBA-B3A8D68C8D18}" type="sibTrans" cxnId="{D791F6F7-1FAD-5344-91C9-6B45BE88BDCE}">
      <dgm:prSet/>
      <dgm:spPr/>
      <dgm:t>
        <a:bodyPr/>
        <a:lstStyle/>
        <a:p>
          <a:endParaRPr lang="en-US"/>
        </a:p>
      </dgm:t>
    </dgm:pt>
    <dgm:pt modelId="{45338B61-D012-4F68-8F03-78258BDAC68C}" type="pres">
      <dgm:prSet presAssocID="{D1DF309F-E287-4FDB-B548-A22F81AE8321}" presName="root" presStyleCnt="0">
        <dgm:presLayoutVars>
          <dgm:dir/>
          <dgm:resizeHandles val="exact"/>
        </dgm:presLayoutVars>
      </dgm:prSet>
      <dgm:spPr/>
    </dgm:pt>
    <dgm:pt modelId="{948C73E9-F9DC-4228-82D4-863783507AE0}" type="pres">
      <dgm:prSet presAssocID="{24E18962-6CC9-4308-BC45-3E3A1F4D9CDA}" presName="compNode" presStyleCnt="0"/>
      <dgm:spPr/>
    </dgm:pt>
    <dgm:pt modelId="{CD479016-9807-41EF-84A4-526D135EF36A}" type="pres">
      <dgm:prSet presAssocID="{24E18962-6CC9-4308-BC45-3E3A1F4D9C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E44B4D43-3EB9-4BF9-97DB-7AB343DEFE25}" type="pres">
      <dgm:prSet presAssocID="{24E18962-6CC9-4308-BC45-3E3A1F4D9CDA}" presName="iconSpace" presStyleCnt="0"/>
      <dgm:spPr/>
    </dgm:pt>
    <dgm:pt modelId="{B0A8AFFE-726D-4A56-A2FC-573EFD13E015}" type="pres">
      <dgm:prSet presAssocID="{24E18962-6CC9-4308-BC45-3E3A1F4D9CDA}" presName="parTx" presStyleLbl="revTx" presStyleIdx="0" presStyleCnt="6">
        <dgm:presLayoutVars>
          <dgm:chMax val="0"/>
          <dgm:chPref val="0"/>
        </dgm:presLayoutVars>
      </dgm:prSet>
      <dgm:spPr/>
    </dgm:pt>
    <dgm:pt modelId="{6000D101-D2BE-4E5A-B7B9-E1E2D9416920}" type="pres">
      <dgm:prSet presAssocID="{24E18962-6CC9-4308-BC45-3E3A1F4D9CDA}" presName="txSpace" presStyleCnt="0"/>
      <dgm:spPr/>
    </dgm:pt>
    <dgm:pt modelId="{33E35DFB-4D4D-4692-A56E-A15565807F61}" type="pres">
      <dgm:prSet presAssocID="{24E18962-6CC9-4308-BC45-3E3A1F4D9CDA}" presName="desTx" presStyleLbl="revTx" presStyleIdx="1" presStyleCnt="6">
        <dgm:presLayoutVars/>
      </dgm:prSet>
      <dgm:spPr/>
    </dgm:pt>
    <dgm:pt modelId="{6B88C256-4A1B-4E29-BD45-50A817E3D156}" type="pres">
      <dgm:prSet presAssocID="{E52066D3-E8F1-4C2C-A5C9-1832780BC6AF}" presName="sibTrans" presStyleCnt="0"/>
      <dgm:spPr/>
    </dgm:pt>
    <dgm:pt modelId="{6EF66AA9-7D8D-41D0-987C-E9D20A3A60EE}" type="pres">
      <dgm:prSet presAssocID="{BDB4DFE9-27EA-4F1D-B9C4-47671301ACDC}" presName="compNode" presStyleCnt="0"/>
      <dgm:spPr/>
    </dgm:pt>
    <dgm:pt modelId="{A58A163B-05C9-44ED-AC35-76CB5F5758E9}" type="pres">
      <dgm:prSet presAssocID="{BDB4DFE9-27EA-4F1D-B9C4-47671301ACDC}"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ins with solid fill"/>
        </a:ext>
      </dgm:extLst>
    </dgm:pt>
    <dgm:pt modelId="{14BA1EF6-3586-49E3-91D6-DD8D963B912C}" type="pres">
      <dgm:prSet presAssocID="{BDB4DFE9-27EA-4F1D-B9C4-47671301ACDC}" presName="iconSpace" presStyleCnt="0"/>
      <dgm:spPr/>
    </dgm:pt>
    <dgm:pt modelId="{DF017D60-D4B8-48BB-BE3B-6EDEB2ED2E72}" type="pres">
      <dgm:prSet presAssocID="{BDB4DFE9-27EA-4F1D-B9C4-47671301ACDC}" presName="parTx" presStyleLbl="revTx" presStyleIdx="2" presStyleCnt="6">
        <dgm:presLayoutVars>
          <dgm:chMax val="0"/>
          <dgm:chPref val="0"/>
        </dgm:presLayoutVars>
      </dgm:prSet>
      <dgm:spPr/>
    </dgm:pt>
    <dgm:pt modelId="{BF51AB84-391B-4D5F-B4F7-BB2080E038FC}" type="pres">
      <dgm:prSet presAssocID="{BDB4DFE9-27EA-4F1D-B9C4-47671301ACDC}" presName="txSpace" presStyleCnt="0"/>
      <dgm:spPr/>
    </dgm:pt>
    <dgm:pt modelId="{00FE0FB6-0E2A-419A-8960-7421EA6F0AE4}" type="pres">
      <dgm:prSet presAssocID="{BDB4DFE9-27EA-4F1D-B9C4-47671301ACDC}" presName="desTx" presStyleLbl="revTx" presStyleIdx="3" presStyleCnt="6">
        <dgm:presLayoutVars/>
      </dgm:prSet>
      <dgm:spPr/>
    </dgm:pt>
    <dgm:pt modelId="{64381D61-B8A3-4020-9805-8350487731C3}" type="pres">
      <dgm:prSet presAssocID="{C0F5B83E-CCFA-4806-B3B4-7B90B7EB6AF2}" presName="sibTrans" presStyleCnt="0"/>
      <dgm:spPr/>
    </dgm:pt>
    <dgm:pt modelId="{FC27039A-66A7-4B04-A824-31A492A5ADDA}" type="pres">
      <dgm:prSet presAssocID="{1B696529-EF1D-4F3E-A2F0-334A345236F5}" presName="compNode" presStyleCnt="0"/>
      <dgm:spPr/>
    </dgm:pt>
    <dgm:pt modelId="{9429BD9A-500A-4744-9234-2222D9AED8B3}" type="pres">
      <dgm:prSet presAssocID="{1B696529-EF1D-4F3E-A2F0-334A345236F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912673A3-AD91-49E7-8101-BF0D322916F0}" type="pres">
      <dgm:prSet presAssocID="{1B696529-EF1D-4F3E-A2F0-334A345236F5}" presName="iconSpace" presStyleCnt="0"/>
      <dgm:spPr/>
    </dgm:pt>
    <dgm:pt modelId="{25F5A248-7D44-4DC5-AD90-98054980A5FF}" type="pres">
      <dgm:prSet presAssocID="{1B696529-EF1D-4F3E-A2F0-334A345236F5}" presName="parTx" presStyleLbl="revTx" presStyleIdx="4" presStyleCnt="6">
        <dgm:presLayoutVars>
          <dgm:chMax val="0"/>
          <dgm:chPref val="0"/>
        </dgm:presLayoutVars>
      </dgm:prSet>
      <dgm:spPr/>
    </dgm:pt>
    <dgm:pt modelId="{7E9F21FF-9472-460D-BDE9-C8CDEB7A3B0B}" type="pres">
      <dgm:prSet presAssocID="{1B696529-EF1D-4F3E-A2F0-334A345236F5}" presName="txSpace" presStyleCnt="0"/>
      <dgm:spPr/>
    </dgm:pt>
    <dgm:pt modelId="{69845CEF-6111-41A1-BB53-9B0B8F11E3B4}" type="pres">
      <dgm:prSet presAssocID="{1B696529-EF1D-4F3E-A2F0-334A345236F5}" presName="desTx" presStyleLbl="revTx" presStyleIdx="5" presStyleCnt="6">
        <dgm:presLayoutVars/>
      </dgm:prSet>
      <dgm:spPr/>
    </dgm:pt>
  </dgm:ptLst>
  <dgm:cxnLst>
    <dgm:cxn modelId="{BA001606-3223-B34A-941B-897BFD45459D}" type="presOf" srcId="{BDB4DFE9-27EA-4F1D-B9C4-47671301ACDC}" destId="{DF017D60-D4B8-48BB-BE3B-6EDEB2ED2E72}" srcOrd="0" destOrd="0" presId="urn:microsoft.com/office/officeart/2018/5/layout/CenteredIconLabelDescriptionList"/>
    <dgm:cxn modelId="{06C88127-EBE5-F249-A530-4F0C8A26786C}" type="presOf" srcId="{24E18962-6CC9-4308-BC45-3E3A1F4D9CDA}" destId="{B0A8AFFE-726D-4A56-A2FC-573EFD13E015}" srcOrd="0" destOrd="0" presId="urn:microsoft.com/office/officeart/2018/5/layout/CenteredIconLabelDescriptionList"/>
    <dgm:cxn modelId="{E2E1AB2C-745E-DB4E-AC2D-E883A56392C5}" type="presOf" srcId="{9998F92B-57C6-4237-BA75-BA0C1F7215F9}" destId="{00FE0FB6-0E2A-419A-8960-7421EA6F0AE4}" srcOrd="0" destOrd="1" presId="urn:microsoft.com/office/officeart/2018/5/layout/CenteredIconLabelDescriptionList"/>
    <dgm:cxn modelId="{B3D2CF4E-188F-AE41-AC98-8F2877A75BA3}" type="presOf" srcId="{D1DF309F-E287-4FDB-B548-A22F81AE8321}" destId="{45338B61-D012-4F68-8F03-78258BDAC68C}" srcOrd="0" destOrd="0" presId="urn:microsoft.com/office/officeart/2018/5/layout/CenteredIconLabelDescriptionList"/>
    <dgm:cxn modelId="{26811560-7910-48D9-A66A-1D297E420F81}" srcId="{24E18962-6CC9-4308-BC45-3E3A1F4D9CDA}" destId="{1362CEA7-88D5-493D-BC20-F8693736BFB7}" srcOrd="0" destOrd="0" parTransId="{96C9962A-010C-4982-8060-E3FA92016ACE}" sibTransId="{DC90E357-F736-4058-86AF-DD6386705DDD}"/>
    <dgm:cxn modelId="{0DBADC61-9D6E-DE46-B933-ECB44925B199}" type="presOf" srcId="{1B696529-EF1D-4F3E-A2F0-334A345236F5}" destId="{25F5A248-7D44-4DC5-AD90-98054980A5FF}" srcOrd="0" destOrd="0" presId="urn:microsoft.com/office/officeart/2018/5/layout/CenteredIconLabelDescriptionList"/>
    <dgm:cxn modelId="{3F177364-C828-5945-8808-C6A6716A1608}" type="presOf" srcId="{1362CEA7-88D5-493D-BC20-F8693736BFB7}" destId="{33E35DFB-4D4D-4692-A56E-A15565807F61}" srcOrd="0" destOrd="0" presId="urn:microsoft.com/office/officeart/2018/5/layout/CenteredIconLabelDescriptionList"/>
    <dgm:cxn modelId="{53B64C65-4CA1-4E46-BAC7-471BAA792F13}" srcId="{BDB4DFE9-27EA-4F1D-B9C4-47671301ACDC}" destId="{9998F92B-57C6-4237-BA75-BA0C1F7215F9}" srcOrd="1" destOrd="0" parTransId="{3B00AB6D-E31D-41C3-863B-6DE377D99BA8}" sibTransId="{5CE9F771-9965-4C95-999C-8D578722E442}"/>
    <dgm:cxn modelId="{5FCA4F6B-A54F-504E-9940-CE8E6642EC92}" srcId="{1B696529-EF1D-4F3E-A2F0-334A345236F5}" destId="{521D0806-2CCE-854B-A69B-15AF6206EF3C}" srcOrd="0" destOrd="0" parTransId="{7954964B-B3AA-294D-957D-A1B547D22F7A}" sibTransId="{02FCCE97-063C-0348-BF72-32E6EDBEB8E5}"/>
    <dgm:cxn modelId="{1100707A-C5A9-4DA0-BA99-E49BB4F477DD}" srcId="{BDB4DFE9-27EA-4F1D-B9C4-47671301ACDC}" destId="{6CFC89E3-DB51-47F0-8815-4C594ACE1474}" srcOrd="0" destOrd="0" parTransId="{A8B923E8-C0AF-4DF2-AE9D-01561499DA73}" sibTransId="{D83E39BE-759C-4FE2-ADA5-D63999B90817}"/>
    <dgm:cxn modelId="{CFFD0582-B3D9-7549-A2E4-D83769FAE5B2}" type="presOf" srcId="{521D0806-2CCE-854B-A69B-15AF6206EF3C}" destId="{69845CEF-6111-41A1-BB53-9B0B8F11E3B4}" srcOrd="0" destOrd="0" presId="urn:microsoft.com/office/officeart/2018/5/layout/CenteredIconLabelDescriptionList"/>
    <dgm:cxn modelId="{2A710783-BAE6-4A18-A71A-A9FEE8ED06A2}" srcId="{D1DF309F-E287-4FDB-B548-A22F81AE8321}" destId="{24E18962-6CC9-4308-BC45-3E3A1F4D9CDA}" srcOrd="0" destOrd="0" parTransId="{0F211389-132C-410F-92A2-1FD0A33CD4CA}" sibTransId="{E52066D3-E8F1-4C2C-A5C9-1832780BC6AF}"/>
    <dgm:cxn modelId="{5B866EA5-4D43-49A8-ACCA-8858315B074D}" srcId="{D1DF309F-E287-4FDB-B548-A22F81AE8321}" destId="{BDB4DFE9-27EA-4F1D-B9C4-47671301ACDC}" srcOrd="1" destOrd="0" parTransId="{B0A5B798-236A-4CC9-AF62-85336EF4B1D9}" sibTransId="{C0F5B83E-CCFA-4806-B3B4-7B90B7EB6AF2}"/>
    <dgm:cxn modelId="{94E278A5-7550-47E5-9FAD-6C22E8DC9806}" srcId="{24E18962-6CC9-4308-BC45-3E3A1F4D9CDA}" destId="{9546D91D-ACC1-405C-A6AF-932E8AA3FCCD}" srcOrd="1" destOrd="0" parTransId="{31EF7796-405F-414A-9C58-95A2D1EEAD78}" sibTransId="{A27AC0D0-1A01-426A-AF0A-343654067866}"/>
    <dgm:cxn modelId="{C7692FAC-36A1-144C-A2EE-BE3883BB1587}" type="presOf" srcId="{9546D91D-ACC1-405C-A6AF-932E8AA3FCCD}" destId="{33E35DFB-4D4D-4692-A56E-A15565807F61}" srcOrd="0" destOrd="1" presId="urn:microsoft.com/office/officeart/2018/5/layout/CenteredIconLabelDescriptionList"/>
    <dgm:cxn modelId="{3F05B4CC-D6B5-D74B-B6DA-7DD23B13DD82}" type="presOf" srcId="{1A75FF4F-2797-924F-8C3A-E14C60E2F00D}" destId="{69845CEF-6111-41A1-BB53-9B0B8F11E3B4}" srcOrd="0" destOrd="1" presId="urn:microsoft.com/office/officeart/2018/5/layout/CenteredIconLabelDescriptionList"/>
    <dgm:cxn modelId="{9A5E40CE-A2A2-7E44-8AA2-0DCF3CC95B72}" type="presOf" srcId="{6CFC89E3-DB51-47F0-8815-4C594ACE1474}" destId="{00FE0FB6-0E2A-419A-8960-7421EA6F0AE4}" srcOrd="0" destOrd="0" presId="urn:microsoft.com/office/officeart/2018/5/layout/CenteredIconLabelDescriptionList"/>
    <dgm:cxn modelId="{D791F6F7-1FAD-5344-91C9-6B45BE88BDCE}" srcId="{1B696529-EF1D-4F3E-A2F0-334A345236F5}" destId="{1A75FF4F-2797-924F-8C3A-E14C60E2F00D}" srcOrd="1" destOrd="0" parTransId="{8E40BAE2-E992-6240-A9C2-98B3479244D7}" sibTransId="{04CC3CAA-142F-764D-ABBA-B3A8D68C8D18}"/>
    <dgm:cxn modelId="{544ABCFE-9CE4-4681-9151-A268CACA503C}" srcId="{D1DF309F-E287-4FDB-B548-A22F81AE8321}" destId="{1B696529-EF1D-4F3E-A2F0-334A345236F5}" srcOrd="2" destOrd="0" parTransId="{7F58DC75-9D8A-46DC-8E9A-45FFCBAE1664}" sibTransId="{8BDDDEB0-3C6B-4AC4-AE09-920D6BBEEE67}"/>
    <dgm:cxn modelId="{9B408A04-D344-BA4C-BB9A-9D3E0A21F6B6}" type="presParOf" srcId="{45338B61-D012-4F68-8F03-78258BDAC68C}" destId="{948C73E9-F9DC-4228-82D4-863783507AE0}" srcOrd="0" destOrd="0" presId="urn:microsoft.com/office/officeart/2018/5/layout/CenteredIconLabelDescriptionList"/>
    <dgm:cxn modelId="{EA21BF37-DDA5-154B-AC7A-6DF12D55F82C}" type="presParOf" srcId="{948C73E9-F9DC-4228-82D4-863783507AE0}" destId="{CD479016-9807-41EF-84A4-526D135EF36A}" srcOrd="0" destOrd="0" presId="urn:microsoft.com/office/officeart/2018/5/layout/CenteredIconLabelDescriptionList"/>
    <dgm:cxn modelId="{317F7D0A-9038-374B-9C78-5BC0D2F0EAA7}" type="presParOf" srcId="{948C73E9-F9DC-4228-82D4-863783507AE0}" destId="{E44B4D43-3EB9-4BF9-97DB-7AB343DEFE25}" srcOrd="1" destOrd="0" presId="urn:microsoft.com/office/officeart/2018/5/layout/CenteredIconLabelDescriptionList"/>
    <dgm:cxn modelId="{04BA5E92-D064-CF45-BB72-11BD4CE2C8C0}" type="presParOf" srcId="{948C73E9-F9DC-4228-82D4-863783507AE0}" destId="{B0A8AFFE-726D-4A56-A2FC-573EFD13E015}" srcOrd="2" destOrd="0" presId="urn:microsoft.com/office/officeart/2018/5/layout/CenteredIconLabelDescriptionList"/>
    <dgm:cxn modelId="{E0EDFBDA-F86A-3A43-92BF-87450C34E646}" type="presParOf" srcId="{948C73E9-F9DC-4228-82D4-863783507AE0}" destId="{6000D101-D2BE-4E5A-B7B9-E1E2D9416920}" srcOrd="3" destOrd="0" presId="urn:microsoft.com/office/officeart/2018/5/layout/CenteredIconLabelDescriptionList"/>
    <dgm:cxn modelId="{EE26157F-FF3F-D842-BBF2-639661556340}" type="presParOf" srcId="{948C73E9-F9DC-4228-82D4-863783507AE0}" destId="{33E35DFB-4D4D-4692-A56E-A15565807F61}" srcOrd="4" destOrd="0" presId="urn:microsoft.com/office/officeart/2018/5/layout/CenteredIconLabelDescriptionList"/>
    <dgm:cxn modelId="{410DC84F-BAD6-FE4F-9ECA-0B1A1DA6308D}" type="presParOf" srcId="{45338B61-D012-4F68-8F03-78258BDAC68C}" destId="{6B88C256-4A1B-4E29-BD45-50A817E3D156}" srcOrd="1" destOrd="0" presId="urn:microsoft.com/office/officeart/2018/5/layout/CenteredIconLabelDescriptionList"/>
    <dgm:cxn modelId="{ED6FBCE2-1B16-8E45-8BE0-21D658B987D5}" type="presParOf" srcId="{45338B61-D012-4F68-8F03-78258BDAC68C}" destId="{6EF66AA9-7D8D-41D0-987C-E9D20A3A60EE}" srcOrd="2" destOrd="0" presId="urn:microsoft.com/office/officeart/2018/5/layout/CenteredIconLabelDescriptionList"/>
    <dgm:cxn modelId="{07E7774B-C7C0-8048-90C8-6627E3FD5669}" type="presParOf" srcId="{6EF66AA9-7D8D-41D0-987C-E9D20A3A60EE}" destId="{A58A163B-05C9-44ED-AC35-76CB5F5758E9}" srcOrd="0" destOrd="0" presId="urn:microsoft.com/office/officeart/2018/5/layout/CenteredIconLabelDescriptionList"/>
    <dgm:cxn modelId="{B5FE4372-C625-B649-BEA2-7E2FBFAE7A07}" type="presParOf" srcId="{6EF66AA9-7D8D-41D0-987C-E9D20A3A60EE}" destId="{14BA1EF6-3586-49E3-91D6-DD8D963B912C}" srcOrd="1" destOrd="0" presId="urn:microsoft.com/office/officeart/2018/5/layout/CenteredIconLabelDescriptionList"/>
    <dgm:cxn modelId="{AE2C7B87-D974-1444-B1A0-A20C67E5767C}" type="presParOf" srcId="{6EF66AA9-7D8D-41D0-987C-E9D20A3A60EE}" destId="{DF017D60-D4B8-48BB-BE3B-6EDEB2ED2E72}" srcOrd="2" destOrd="0" presId="urn:microsoft.com/office/officeart/2018/5/layout/CenteredIconLabelDescriptionList"/>
    <dgm:cxn modelId="{490FFBBC-132B-4C4E-8A7D-68CEAB4DFB29}" type="presParOf" srcId="{6EF66AA9-7D8D-41D0-987C-E9D20A3A60EE}" destId="{BF51AB84-391B-4D5F-B4F7-BB2080E038FC}" srcOrd="3" destOrd="0" presId="urn:microsoft.com/office/officeart/2018/5/layout/CenteredIconLabelDescriptionList"/>
    <dgm:cxn modelId="{72CFB74F-07CF-6547-9598-AACE01038E0F}" type="presParOf" srcId="{6EF66AA9-7D8D-41D0-987C-E9D20A3A60EE}" destId="{00FE0FB6-0E2A-419A-8960-7421EA6F0AE4}" srcOrd="4" destOrd="0" presId="urn:microsoft.com/office/officeart/2018/5/layout/CenteredIconLabelDescriptionList"/>
    <dgm:cxn modelId="{5780974A-0B14-C140-A80B-16015608A7A2}" type="presParOf" srcId="{45338B61-D012-4F68-8F03-78258BDAC68C}" destId="{64381D61-B8A3-4020-9805-8350487731C3}" srcOrd="3" destOrd="0" presId="urn:microsoft.com/office/officeart/2018/5/layout/CenteredIconLabelDescriptionList"/>
    <dgm:cxn modelId="{A3DCE769-AA27-9A40-BC54-45D66F34EDED}" type="presParOf" srcId="{45338B61-D012-4F68-8F03-78258BDAC68C}" destId="{FC27039A-66A7-4B04-A824-31A492A5ADDA}" srcOrd="4" destOrd="0" presId="urn:microsoft.com/office/officeart/2018/5/layout/CenteredIconLabelDescriptionList"/>
    <dgm:cxn modelId="{6D908366-780D-9C4A-B289-6C6ED77F3807}" type="presParOf" srcId="{FC27039A-66A7-4B04-A824-31A492A5ADDA}" destId="{9429BD9A-500A-4744-9234-2222D9AED8B3}" srcOrd="0" destOrd="0" presId="urn:microsoft.com/office/officeart/2018/5/layout/CenteredIconLabelDescriptionList"/>
    <dgm:cxn modelId="{9B12A800-1456-E04D-91A6-5EF8E4756175}" type="presParOf" srcId="{FC27039A-66A7-4B04-A824-31A492A5ADDA}" destId="{912673A3-AD91-49E7-8101-BF0D322916F0}" srcOrd="1" destOrd="0" presId="urn:microsoft.com/office/officeart/2018/5/layout/CenteredIconLabelDescriptionList"/>
    <dgm:cxn modelId="{74D2ABD7-428E-A54B-B407-A382A91D11EC}" type="presParOf" srcId="{FC27039A-66A7-4B04-A824-31A492A5ADDA}" destId="{25F5A248-7D44-4DC5-AD90-98054980A5FF}" srcOrd="2" destOrd="0" presId="urn:microsoft.com/office/officeart/2018/5/layout/CenteredIconLabelDescriptionList"/>
    <dgm:cxn modelId="{BDA09ED6-3E17-5049-89C2-F3D5F0A466C3}" type="presParOf" srcId="{FC27039A-66A7-4B04-A824-31A492A5ADDA}" destId="{7E9F21FF-9472-460D-BDE9-C8CDEB7A3B0B}" srcOrd="3" destOrd="0" presId="urn:microsoft.com/office/officeart/2018/5/layout/CenteredIconLabelDescriptionList"/>
    <dgm:cxn modelId="{D6FB0D8E-F983-E445-80AB-1987642030FD}" type="presParOf" srcId="{FC27039A-66A7-4B04-A824-31A492A5ADDA}" destId="{69845CEF-6111-41A1-BB53-9B0B8F11E3B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B85C61-B85C-4B30-BCA9-254B81BDCE92}"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C605997E-F029-4786-B70A-E1082CE7ED87}">
      <dgm:prSet/>
      <dgm:spPr/>
      <dgm:t>
        <a:bodyPr/>
        <a:lstStyle/>
        <a:p>
          <a:r>
            <a:rPr lang="en-US"/>
            <a:t>Recognize</a:t>
          </a:r>
        </a:p>
      </dgm:t>
    </dgm:pt>
    <dgm:pt modelId="{172035FE-CE25-4EC3-8DF1-6B951F9986DB}" type="parTrans" cxnId="{EF9BE17A-9122-41CE-A87D-82F3BB66E3B7}">
      <dgm:prSet/>
      <dgm:spPr/>
      <dgm:t>
        <a:bodyPr/>
        <a:lstStyle/>
        <a:p>
          <a:endParaRPr lang="en-US"/>
        </a:p>
      </dgm:t>
    </dgm:pt>
    <dgm:pt modelId="{761D53DD-1491-4CA0-AB56-9EDF865205ED}" type="sibTrans" cxnId="{EF9BE17A-9122-41CE-A87D-82F3BB66E3B7}">
      <dgm:prSet/>
      <dgm:spPr/>
      <dgm:t>
        <a:bodyPr/>
        <a:lstStyle/>
        <a:p>
          <a:endParaRPr lang="en-US"/>
        </a:p>
      </dgm:t>
    </dgm:pt>
    <dgm:pt modelId="{21BA2BC0-DA69-4361-A249-9485060D7D05}">
      <dgm:prSet/>
      <dgm:spPr/>
      <dgm:t>
        <a:bodyPr/>
        <a:lstStyle/>
        <a:p>
          <a:r>
            <a:rPr lang="en-US"/>
            <a:t>Acknowledge</a:t>
          </a:r>
        </a:p>
      </dgm:t>
    </dgm:pt>
    <dgm:pt modelId="{DBFDB325-1F21-4602-988A-536A59E2F323}" type="parTrans" cxnId="{E448D931-40B1-43ED-94C6-088D25DB04BF}">
      <dgm:prSet/>
      <dgm:spPr/>
      <dgm:t>
        <a:bodyPr/>
        <a:lstStyle/>
        <a:p>
          <a:endParaRPr lang="en-US"/>
        </a:p>
      </dgm:t>
    </dgm:pt>
    <dgm:pt modelId="{EE221565-F638-4545-83B9-F6E640BCE612}" type="sibTrans" cxnId="{E448D931-40B1-43ED-94C6-088D25DB04BF}">
      <dgm:prSet/>
      <dgm:spPr/>
      <dgm:t>
        <a:bodyPr/>
        <a:lstStyle/>
        <a:p>
          <a:endParaRPr lang="en-US"/>
        </a:p>
      </dgm:t>
    </dgm:pt>
    <dgm:pt modelId="{0D6873A7-5120-4575-B894-ECDED127FED5}">
      <dgm:prSet/>
      <dgm:spPr/>
      <dgm:t>
        <a:bodyPr/>
        <a:lstStyle/>
        <a:p>
          <a:r>
            <a:rPr lang="en-US" dirty="0"/>
            <a:t>Recommend</a:t>
          </a:r>
        </a:p>
      </dgm:t>
    </dgm:pt>
    <dgm:pt modelId="{449CB56B-5A49-4B8E-ACB4-3300F0B981FD}" type="parTrans" cxnId="{8D3AAF0B-7F68-45D9-B283-344AB87E6856}">
      <dgm:prSet/>
      <dgm:spPr/>
      <dgm:t>
        <a:bodyPr/>
        <a:lstStyle/>
        <a:p>
          <a:endParaRPr lang="en-US"/>
        </a:p>
      </dgm:t>
    </dgm:pt>
    <dgm:pt modelId="{F0F6D431-6888-47F0-9A19-D44B09C26638}" type="sibTrans" cxnId="{8D3AAF0B-7F68-45D9-B283-344AB87E6856}">
      <dgm:prSet/>
      <dgm:spPr/>
      <dgm:t>
        <a:bodyPr/>
        <a:lstStyle/>
        <a:p>
          <a:endParaRPr lang="en-US"/>
        </a:p>
      </dgm:t>
    </dgm:pt>
    <dgm:pt modelId="{3667C917-940A-42BF-9366-A067A1C1F15E}" type="pres">
      <dgm:prSet presAssocID="{37B85C61-B85C-4B30-BCA9-254B81BDCE92}" presName="outerComposite" presStyleCnt="0">
        <dgm:presLayoutVars>
          <dgm:chMax val="5"/>
          <dgm:dir/>
          <dgm:resizeHandles val="exact"/>
        </dgm:presLayoutVars>
      </dgm:prSet>
      <dgm:spPr/>
    </dgm:pt>
    <dgm:pt modelId="{7261FD6F-18EE-4878-AB0A-8CA3CF74DCD9}" type="pres">
      <dgm:prSet presAssocID="{37B85C61-B85C-4B30-BCA9-254B81BDCE92}" presName="dummyMaxCanvas" presStyleCnt="0">
        <dgm:presLayoutVars/>
      </dgm:prSet>
      <dgm:spPr/>
    </dgm:pt>
    <dgm:pt modelId="{4A50045A-B332-4AC8-B668-B4404C25F073}" type="pres">
      <dgm:prSet presAssocID="{37B85C61-B85C-4B30-BCA9-254B81BDCE92}" presName="ThreeNodes_1" presStyleLbl="node1" presStyleIdx="0" presStyleCnt="3">
        <dgm:presLayoutVars>
          <dgm:bulletEnabled val="1"/>
        </dgm:presLayoutVars>
      </dgm:prSet>
      <dgm:spPr/>
    </dgm:pt>
    <dgm:pt modelId="{6E2B9281-280A-4938-B488-D71B4FC25F64}" type="pres">
      <dgm:prSet presAssocID="{37B85C61-B85C-4B30-BCA9-254B81BDCE92}" presName="ThreeNodes_2" presStyleLbl="node1" presStyleIdx="1" presStyleCnt="3">
        <dgm:presLayoutVars>
          <dgm:bulletEnabled val="1"/>
        </dgm:presLayoutVars>
      </dgm:prSet>
      <dgm:spPr/>
    </dgm:pt>
    <dgm:pt modelId="{2C385B34-D61C-424F-B4BA-4870888273F6}" type="pres">
      <dgm:prSet presAssocID="{37B85C61-B85C-4B30-BCA9-254B81BDCE92}" presName="ThreeNodes_3" presStyleLbl="node1" presStyleIdx="2" presStyleCnt="3">
        <dgm:presLayoutVars>
          <dgm:bulletEnabled val="1"/>
        </dgm:presLayoutVars>
      </dgm:prSet>
      <dgm:spPr/>
    </dgm:pt>
    <dgm:pt modelId="{F2452C19-2F13-48F7-AF33-4F3EF6638882}" type="pres">
      <dgm:prSet presAssocID="{37B85C61-B85C-4B30-BCA9-254B81BDCE92}" presName="ThreeConn_1-2" presStyleLbl="fgAccFollowNode1" presStyleIdx="0" presStyleCnt="2">
        <dgm:presLayoutVars>
          <dgm:bulletEnabled val="1"/>
        </dgm:presLayoutVars>
      </dgm:prSet>
      <dgm:spPr/>
    </dgm:pt>
    <dgm:pt modelId="{9BB928A3-3913-49C4-862A-3687998CA1D6}" type="pres">
      <dgm:prSet presAssocID="{37B85C61-B85C-4B30-BCA9-254B81BDCE92}" presName="ThreeConn_2-3" presStyleLbl="fgAccFollowNode1" presStyleIdx="1" presStyleCnt="2">
        <dgm:presLayoutVars>
          <dgm:bulletEnabled val="1"/>
        </dgm:presLayoutVars>
      </dgm:prSet>
      <dgm:spPr/>
    </dgm:pt>
    <dgm:pt modelId="{9A0FB983-E91F-450F-8FB9-AD47960A6B36}" type="pres">
      <dgm:prSet presAssocID="{37B85C61-B85C-4B30-BCA9-254B81BDCE92}" presName="ThreeNodes_1_text" presStyleLbl="node1" presStyleIdx="2" presStyleCnt="3">
        <dgm:presLayoutVars>
          <dgm:bulletEnabled val="1"/>
        </dgm:presLayoutVars>
      </dgm:prSet>
      <dgm:spPr/>
    </dgm:pt>
    <dgm:pt modelId="{8151516A-D9E5-4575-B8BF-5D65D707D538}" type="pres">
      <dgm:prSet presAssocID="{37B85C61-B85C-4B30-BCA9-254B81BDCE92}" presName="ThreeNodes_2_text" presStyleLbl="node1" presStyleIdx="2" presStyleCnt="3">
        <dgm:presLayoutVars>
          <dgm:bulletEnabled val="1"/>
        </dgm:presLayoutVars>
      </dgm:prSet>
      <dgm:spPr/>
    </dgm:pt>
    <dgm:pt modelId="{6D4A13E8-00C5-4C1F-9088-F775124E91A2}" type="pres">
      <dgm:prSet presAssocID="{37B85C61-B85C-4B30-BCA9-254B81BDCE92}" presName="ThreeNodes_3_text" presStyleLbl="node1" presStyleIdx="2" presStyleCnt="3">
        <dgm:presLayoutVars>
          <dgm:bulletEnabled val="1"/>
        </dgm:presLayoutVars>
      </dgm:prSet>
      <dgm:spPr/>
    </dgm:pt>
  </dgm:ptLst>
  <dgm:cxnLst>
    <dgm:cxn modelId="{8D3AAF0B-7F68-45D9-B283-344AB87E6856}" srcId="{37B85C61-B85C-4B30-BCA9-254B81BDCE92}" destId="{0D6873A7-5120-4575-B894-ECDED127FED5}" srcOrd="2" destOrd="0" parTransId="{449CB56B-5A49-4B8E-ACB4-3300F0B981FD}" sibTransId="{F0F6D431-6888-47F0-9A19-D44B09C26638}"/>
    <dgm:cxn modelId="{B494381F-814B-48CA-8CA6-3A24BF7799C7}" type="presOf" srcId="{21BA2BC0-DA69-4361-A249-9485060D7D05}" destId="{8151516A-D9E5-4575-B8BF-5D65D707D538}" srcOrd="1" destOrd="0" presId="urn:microsoft.com/office/officeart/2005/8/layout/vProcess5"/>
    <dgm:cxn modelId="{C8E96F25-3244-4754-A014-636B528F121B}" type="presOf" srcId="{21BA2BC0-DA69-4361-A249-9485060D7D05}" destId="{6E2B9281-280A-4938-B488-D71B4FC25F64}" srcOrd="0" destOrd="0" presId="urn:microsoft.com/office/officeart/2005/8/layout/vProcess5"/>
    <dgm:cxn modelId="{5305852A-4BA4-4053-A703-10158A51DD27}" type="presOf" srcId="{EE221565-F638-4545-83B9-F6E640BCE612}" destId="{9BB928A3-3913-49C4-862A-3687998CA1D6}" srcOrd="0" destOrd="0" presId="urn:microsoft.com/office/officeart/2005/8/layout/vProcess5"/>
    <dgm:cxn modelId="{E448D931-40B1-43ED-94C6-088D25DB04BF}" srcId="{37B85C61-B85C-4B30-BCA9-254B81BDCE92}" destId="{21BA2BC0-DA69-4361-A249-9485060D7D05}" srcOrd="1" destOrd="0" parTransId="{DBFDB325-1F21-4602-988A-536A59E2F323}" sibTransId="{EE221565-F638-4545-83B9-F6E640BCE612}"/>
    <dgm:cxn modelId="{A11A923B-7A32-41E1-BFEA-B335A2374FCD}" type="presOf" srcId="{0D6873A7-5120-4575-B894-ECDED127FED5}" destId="{2C385B34-D61C-424F-B4BA-4870888273F6}" srcOrd="0" destOrd="0" presId="urn:microsoft.com/office/officeart/2005/8/layout/vProcess5"/>
    <dgm:cxn modelId="{D4F4DD49-E20D-4056-8AFF-A07992C4FAE5}" type="presOf" srcId="{761D53DD-1491-4CA0-AB56-9EDF865205ED}" destId="{F2452C19-2F13-48F7-AF33-4F3EF6638882}" srcOrd="0" destOrd="0" presId="urn:microsoft.com/office/officeart/2005/8/layout/vProcess5"/>
    <dgm:cxn modelId="{FE1B3D55-43E5-41CF-9588-7645AB17DD50}" type="presOf" srcId="{C605997E-F029-4786-B70A-E1082CE7ED87}" destId="{9A0FB983-E91F-450F-8FB9-AD47960A6B36}" srcOrd="1" destOrd="0" presId="urn:microsoft.com/office/officeart/2005/8/layout/vProcess5"/>
    <dgm:cxn modelId="{CB266C5F-16D2-45AE-92F2-0E14C3FEBE2E}" type="presOf" srcId="{0D6873A7-5120-4575-B894-ECDED127FED5}" destId="{6D4A13E8-00C5-4C1F-9088-F775124E91A2}" srcOrd="1" destOrd="0" presId="urn:microsoft.com/office/officeart/2005/8/layout/vProcess5"/>
    <dgm:cxn modelId="{EF9BE17A-9122-41CE-A87D-82F3BB66E3B7}" srcId="{37B85C61-B85C-4B30-BCA9-254B81BDCE92}" destId="{C605997E-F029-4786-B70A-E1082CE7ED87}" srcOrd="0" destOrd="0" parTransId="{172035FE-CE25-4EC3-8DF1-6B951F9986DB}" sibTransId="{761D53DD-1491-4CA0-AB56-9EDF865205ED}"/>
    <dgm:cxn modelId="{239C7A9A-669B-4C4A-AF77-9B72B293398B}" type="presOf" srcId="{37B85C61-B85C-4B30-BCA9-254B81BDCE92}" destId="{3667C917-940A-42BF-9366-A067A1C1F15E}" srcOrd="0" destOrd="0" presId="urn:microsoft.com/office/officeart/2005/8/layout/vProcess5"/>
    <dgm:cxn modelId="{8D8251A3-3CA5-4752-BB2A-7B2D9137889F}" type="presOf" srcId="{C605997E-F029-4786-B70A-E1082CE7ED87}" destId="{4A50045A-B332-4AC8-B668-B4404C25F073}" srcOrd="0" destOrd="0" presId="urn:microsoft.com/office/officeart/2005/8/layout/vProcess5"/>
    <dgm:cxn modelId="{1FC5B034-24C1-49A5-8720-07EAA667A809}" type="presParOf" srcId="{3667C917-940A-42BF-9366-A067A1C1F15E}" destId="{7261FD6F-18EE-4878-AB0A-8CA3CF74DCD9}" srcOrd="0" destOrd="0" presId="urn:microsoft.com/office/officeart/2005/8/layout/vProcess5"/>
    <dgm:cxn modelId="{713F2AA6-3D9F-417A-BA33-D523D76A1666}" type="presParOf" srcId="{3667C917-940A-42BF-9366-A067A1C1F15E}" destId="{4A50045A-B332-4AC8-B668-B4404C25F073}" srcOrd="1" destOrd="0" presId="urn:microsoft.com/office/officeart/2005/8/layout/vProcess5"/>
    <dgm:cxn modelId="{A04F0240-2CB6-4184-A683-2F5E42223B68}" type="presParOf" srcId="{3667C917-940A-42BF-9366-A067A1C1F15E}" destId="{6E2B9281-280A-4938-B488-D71B4FC25F64}" srcOrd="2" destOrd="0" presId="urn:microsoft.com/office/officeart/2005/8/layout/vProcess5"/>
    <dgm:cxn modelId="{E116B86E-BB27-40DB-BF78-96D6914C5F47}" type="presParOf" srcId="{3667C917-940A-42BF-9366-A067A1C1F15E}" destId="{2C385B34-D61C-424F-B4BA-4870888273F6}" srcOrd="3" destOrd="0" presId="urn:microsoft.com/office/officeart/2005/8/layout/vProcess5"/>
    <dgm:cxn modelId="{2BADD6A9-D5E3-415B-BEB6-2A792FDE2EF7}" type="presParOf" srcId="{3667C917-940A-42BF-9366-A067A1C1F15E}" destId="{F2452C19-2F13-48F7-AF33-4F3EF6638882}" srcOrd="4" destOrd="0" presId="urn:microsoft.com/office/officeart/2005/8/layout/vProcess5"/>
    <dgm:cxn modelId="{84151F80-F6D3-4250-8BD9-F0179C4831CA}" type="presParOf" srcId="{3667C917-940A-42BF-9366-A067A1C1F15E}" destId="{9BB928A3-3913-49C4-862A-3687998CA1D6}" srcOrd="5" destOrd="0" presId="urn:microsoft.com/office/officeart/2005/8/layout/vProcess5"/>
    <dgm:cxn modelId="{1C00BFCE-FD33-4326-939B-30E7A31D77E9}" type="presParOf" srcId="{3667C917-940A-42BF-9366-A067A1C1F15E}" destId="{9A0FB983-E91F-450F-8FB9-AD47960A6B36}" srcOrd="6" destOrd="0" presId="urn:microsoft.com/office/officeart/2005/8/layout/vProcess5"/>
    <dgm:cxn modelId="{E877BC22-4933-44BD-B5EC-51D53AC3D979}" type="presParOf" srcId="{3667C917-940A-42BF-9366-A067A1C1F15E}" destId="{8151516A-D9E5-4575-B8BF-5D65D707D538}" srcOrd="7" destOrd="0" presId="urn:microsoft.com/office/officeart/2005/8/layout/vProcess5"/>
    <dgm:cxn modelId="{4238D0E1-5FA6-4E69-8570-F9F76A4606C9}" type="presParOf" srcId="{3667C917-940A-42BF-9366-A067A1C1F15E}" destId="{6D4A13E8-00C5-4C1F-9088-F775124E91A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79016-9807-41EF-84A4-526D135EF36A}">
      <dsp:nvSpPr>
        <dsp:cNvPr id="0" name=""/>
        <dsp:cNvSpPr/>
      </dsp:nvSpPr>
      <dsp:spPr>
        <a:xfrm>
          <a:off x="576319" y="682760"/>
          <a:ext cx="618679" cy="61867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A8AFFE-726D-4A56-A2FC-573EFD13E015}">
      <dsp:nvSpPr>
        <dsp:cNvPr id="0" name=""/>
        <dsp:cNvSpPr/>
      </dsp:nvSpPr>
      <dsp:spPr>
        <a:xfrm>
          <a:off x="1830" y="1382698"/>
          <a:ext cx="1767656" cy="265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Residential</a:t>
          </a:r>
        </a:p>
      </dsp:txBody>
      <dsp:txXfrm>
        <a:off x="1830" y="1382698"/>
        <a:ext cx="1767656" cy="265148"/>
      </dsp:txXfrm>
    </dsp:sp>
    <dsp:sp modelId="{33E35DFB-4D4D-4692-A56E-A15565807F61}">
      <dsp:nvSpPr>
        <dsp:cNvPr id="0" name=""/>
        <dsp:cNvSpPr/>
      </dsp:nvSpPr>
      <dsp:spPr>
        <a:xfrm>
          <a:off x="1830" y="1685641"/>
          <a:ext cx="1767656" cy="886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Font typeface="+mj-lt"/>
            <a:buNone/>
          </a:pPr>
          <a:r>
            <a:rPr lang="en-US" sz="1500" kern="1200"/>
            <a:t>Spread out </a:t>
          </a:r>
        </a:p>
        <a:p>
          <a:pPr marL="0" lvl="0" indent="0" algn="ctr" defTabSz="666750">
            <a:lnSpc>
              <a:spcPct val="90000"/>
            </a:lnSpc>
            <a:spcBef>
              <a:spcPct val="0"/>
            </a:spcBef>
            <a:spcAft>
              <a:spcPct val="35000"/>
            </a:spcAft>
            <a:buFont typeface="+mj-lt"/>
            <a:buNone/>
          </a:pPr>
          <a:r>
            <a:rPr lang="en-US" sz="1500" kern="1200" dirty="0"/>
            <a:t>Getting closer to undisturbed ecosystems </a:t>
          </a:r>
        </a:p>
      </dsp:txBody>
      <dsp:txXfrm>
        <a:off x="1830" y="1685641"/>
        <a:ext cx="1767656" cy="886849"/>
      </dsp:txXfrm>
    </dsp:sp>
    <dsp:sp modelId="{A58A163B-05C9-44ED-AC35-76CB5F5758E9}">
      <dsp:nvSpPr>
        <dsp:cNvPr id="0" name=""/>
        <dsp:cNvSpPr/>
      </dsp:nvSpPr>
      <dsp:spPr>
        <a:xfrm>
          <a:off x="2653315" y="682760"/>
          <a:ext cx="618679" cy="61867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017D60-D4B8-48BB-BE3B-6EDEB2ED2E72}">
      <dsp:nvSpPr>
        <dsp:cNvPr id="0" name=""/>
        <dsp:cNvSpPr/>
      </dsp:nvSpPr>
      <dsp:spPr>
        <a:xfrm>
          <a:off x="2078826" y="1382698"/>
          <a:ext cx="1767656" cy="265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Commercial </a:t>
          </a:r>
        </a:p>
      </dsp:txBody>
      <dsp:txXfrm>
        <a:off x="2078826" y="1382698"/>
        <a:ext cx="1767656" cy="265148"/>
      </dsp:txXfrm>
    </dsp:sp>
    <dsp:sp modelId="{00FE0FB6-0E2A-419A-8960-7421EA6F0AE4}">
      <dsp:nvSpPr>
        <dsp:cNvPr id="0" name=""/>
        <dsp:cNvSpPr/>
      </dsp:nvSpPr>
      <dsp:spPr>
        <a:xfrm>
          <a:off x="2078826" y="1685641"/>
          <a:ext cx="1767656" cy="886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Less steep topography</a:t>
          </a:r>
        </a:p>
        <a:p>
          <a:pPr marL="0" lvl="0" indent="0" algn="ctr" defTabSz="666750">
            <a:lnSpc>
              <a:spcPct val="90000"/>
            </a:lnSpc>
            <a:spcBef>
              <a:spcPct val="0"/>
            </a:spcBef>
            <a:spcAft>
              <a:spcPct val="35000"/>
            </a:spcAft>
            <a:buNone/>
          </a:pPr>
          <a:r>
            <a:rPr lang="en-US" sz="1500" kern="1200"/>
            <a:t>Near coast lines</a:t>
          </a:r>
        </a:p>
      </dsp:txBody>
      <dsp:txXfrm>
        <a:off x="2078826" y="1685641"/>
        <a:ext cx="1767656" cy="886849"/>
      </dsp:txXfrm>
    </dsp:sp>
    <dsp:sp modelId="{9429BD9A-500A-4744-9234-2222D9AED8B3}">
      <dsp:nvSpPr>
        <dsp:cNvPr id="0" name=""/>
        <dsp:cNvSpPr/>
      </dsp:nvSpPr>
      <dsp:spPr>
        <a:xfrm>
          <a:off x="4730311" y="682760"/>
          <a:ext cx="618679" cy="6186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F5A248-7D44-4DC5-AD90-98054980A5FF}">
      <dsp:nvSpPr>
        <dsp:cNvPr id="0" name=""/>
        <dsp:cNvSpPr/>
      </dsp:nvSpPr>
      <dsp:spPr>
        <a:xfrm>
          <a:off x="4155822" y="1382698"/>
          <a:ext cx="1767656" cy="265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Public</a:t>
          </a:r>
        </a:p>
      </dsp:txBody>
      <dsp:txXfrm>
        <a:off x="4155822" y="1382698"/>
        <a:ext cx="1767656" cy="265148"/>
      </dsp:txXfrm>
    </dsp:sp>
    <dsp:sp modelId="{69845CEF-6111-41A1-BB53-9B0B8F11E3B4}">
      <dsp:nvSpPr>
        <dsp:cNvPr id="0" name=""/>
        <dsp:cNvSpPr/>
      </dsp:nvSpPr>
      <dsp:spPr>
        <a:xfrm>
          <a:off x="4155822" y="1685641"/>
          <a:ext cx="1767656" cy="886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Hospitals</a:t>
          </a:r>
        </a:p>
        <a:p>
          <a:pPr marL="0" lvl="0" indent="0" algn="ctr" defTabSz="666750">
            <a:lnSpc>
              <a:spcPct val="90000"/>
            </a:lnSpc>
            <a:spcBef>
              <a:spcPct val="0"/>
            </a:spcBef>
            <a:spcAft>
              <a:spcPct val="35000"/>
            </a:spcAft>
            <a:buNone/>
          </a:pPr>
          <a:r>
            <a:rPr lang="en-US" sz="1500" kern="1200"/>
            <a:t>Schools</a:t>
          </a:r>
        </a:p>
      </dsp:txBody>
      <dsp:txXfrm>
        <a:off x="4155822" y="1685641"/>
        <a:ext cx="1767656" cy="886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0045A-B332-4AC8-B668-B4404C25F073}">
      <dsp:nvSpPr>
        <dsp:cNvPr id="0" name=""/>
        <dsp:cNvSpPr/>
      </dsp:nvSpPr>
      <dsp:spPr>
        <a:xfrm>
          <a:off x="0" y="0"/>
          <a:ext cx="5228828" cy="1583055"/>
        </a:xfrm>
        <a:prstGeom prst="roundRect">
          <a:avLst>
            <a:gd name="adj" fmla="val 1000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Recognize</a:t>
          </a:r>
        </a:p>
      </dsp:txBody>
      <dsp:txXfrm>
        <a:off x="46366" y="46366"/>
        <a:ext cx="3520588" cy="1490323"/>
      </dsp:txXfrm>
    </dsp:sp>
    <dsp:sp modelId="{6E2B9281-280A-4938-B488-D71B4FC25F64}">
      <dsp:nvSpPr>
        <dsp:cNvPr id="0" name=""/>
        <dsp:cNvSpPr/>
      </dsp:nvSpPr>
      <dsp:spPr>
        <a:xfrm>
          <a:off x="461367" y="1846897"/>
          <a:ext cx="5228828" cy="1583055"/>
        </a:xfrm>
        <a:prstGeom prst="roundRect">
          <a:avLst>
            <a:gd name="adj" fmla="val 10000"/>
          </a:avLst>
        </a:prstGeom>
        <a:gradFill rotWithShape="0">
          <a:gsLst>
            <a:gs pos="0">
              <a:schemeClr val="accent5">
                <a:hueOff val="-941356"/>
                <a:satOff val="-12503"/>
                <a:lumOff val="196"/>
                <a:alphaOff val="0"/>
                <a:tint val="97000"/>
                <a:satMod val="100000"/>
                <a:lumMod val="102000"/>
              </a:schemeClr>
            </a:gs>
            <a:gs pos="50000">
              <a:schemeClr val="accent5">
                <a:hueOff val="-941356"/>
                <a:satOff val="-12503"/>
                <a:lumOff val="196"/>
                <a:alphaOff val="0"/>
                <a:shade val="100000"/>
                <a:satMod val="103000"/>
                <a:lumMod val="100000"/>
              </a:schemeClr>
            </a:gs>
            <a:gs pos="100000">
              <a:schemeClr val="accent5">
                <a:hueOff val="-941356"/>
                <a:satOff val="-12503"/>
                <a:lumOff val="19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Acknowledge</a:t>
          </a:r>
        </a:p>
      </dsp:txBody>
      <dsp:txXfrm>
        <a:off x="507733" y="1893263"/>
        <a:ext cx="3645743" cy="1490322"/>
      </dsp:txXfrm>
    </dsp:sp>
    <dsp:sp modelId="{2C385B34-D61C-424F-B4BA-4870888273F6}">
      <dsp:nvSpPr>
        <dsp:cNvPr id="0" name=""/>
        <dsp:cNvSpPr/>
      </dsp:nvSpPr>
      <dsp:spPr>
        <a:xfrm>
          <a:off x="922734" y="3693795"/>
          <a:ext cx="5228828" cy="1583055"/>
        </a:xfrm>
        <a:prstGeom prst="roundRect">
          <a:avLst>
            <a:gd name="adj" fmla="val 10000"/>
          </a:avLst>
        </a:prstGeom>
        <a:gradFill rotWithShape="0">
          <a:gsLst>
            <a:gs pos="0">
              <a:schemeClr val="accent5">
                <a:hueOff val="-1882712"/>
                <a:satOff val="-25007"/>
                <a:lumOff val="393"/>
                <a:alphaOff val="0"/>
                <a:tint val="97000"/>
                <a:satMod val="100000"/>
                <a:lumMod val="102000"/>
              </a:schemeClr>
            </a:gs>
            <a:gs pos="50000">
              <a:schemeClr val="accent5">
                <a:hueOff val="-1882712"/>
                <a:satOff val="-25007"/>
                <a:lumOff val="393"/>
                <a:alphaOff val="0"/>
                <a:shade val="100000"/>
                <a:satMod val="103000"/>
                <a:lumMod val="100000"/>
              </a:schemeClr>
            </a:gs>
            <a:gs pos="100000">
              <a:schemeClr val="accent5">
                <a:hueOff val="-1882712"/>
                <a:satOff val="-25007"/>
                <a:lumOff val="39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Recommend</a:t>
          </a:r>
        </a:p>
      </dsp:txBody>
      <dsp:txXfrm>
        <a:off x="969100" y="3740161"/>
        <a:ext cx="3645743" cy="1490322"/>
      </dsp:txXfrm>
    </dsp:sp>
    <dsp:sp modelId="{F2452C19-2F13-48F7-AF33-4F3EF6638882}">
      <dsp:nvSpPr>
        <dsp:cNvPr id="0" name=""/>
        <dsp:cNvSpPr/>
      </dsp:nvSpPr>
      <dsp:spPr>
        <a:xfrm>
          <a:off x="4199842" y="1200483"/>
          <a:ext cx="1028985" cy="1028985"/>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31364" y="1200483"/>
        <a:ext cx="565941" cy="774311"/>
      </dsp:txXfrm>
    </dsp:sp>
    <dsp:sp modelId="{9BB928A3-3913-49C4-862A-3687998CA1D6}">
      <dsp:nvSpPr>
        <dsp:cNvPr id="0" name=""/>
        <dsp:cNvSpPr/>
      </dsp:nvSpPr>
      <dsp:spPr>
        <a:xfrm>
          <a:off x="4661210" y="3036827"/>
          <a:ext cx="1028985" cy="1028985"/>
        </a:xfrm>
        <a:prstGeom prst="downArrow">
          <a:avLst>
            <a:gd name="adj1" fmla="val 55000"/>
            <a:gd name="adj2" fmla="val 45000"/>
          </a:avLst>
        </a:prstGeom>
        <a:solidFill>
          <a:schemeClr val="accent5">
            <a:tint val="40000"/>
            <a:alpha val="90000"/>
            <a:hueOff val="-1738861"/>
            <a:satOff val="-37292"/>
            <a:lumOff val="-2083"/>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892732" y="3036827"/>
        <a:ext cx="565941" cy="774311"/>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1CF908-B9F8-4D75-9563-AB61F9135D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DEC0F2-C9ED-4E40-9090-1AABA509E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B24071-69B2-40A7-B3EA-674584CE017F}" type="datetimeFigureOut">
              <a:rPr lang="en-US" smtClean="0"/>
              <a:t>5/10/23</a:t>
            </a:fld>
            <a:endParaRPr lang="en-US" dirty="0"/>
          </a:p>
        </p:txBody>
      </p:sp>
      <p:sp>
        <p:nvSpPr>
          <p:cNvPr id="4" name="Footer Placeholder 3">
            <a:extLst>
              <a:ext uri="{FF2B5EF4-FFF2-40B4-BE49-F238E27FC236}">
                <a16:creationId xmlns:a16="http://schemas.microsoft.com/office/drawing/2014/main" id="{E2343BCB-1A9C-419E-A510-1B43D44FD1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D2ECDCF-FA4F-4A45-8FAD-9C923EE306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DA0F0C-BE24-43A8-A6ED-60EC67C28C43}" type="slidenum">
              <a:rPr lang="en-US" smtClean="0"/>
              <a:t>‹#›</a:t>
            </a:fld>
            <a:endParaRPr lang="en-US" dirty="0"/>
          </a:p>
        </p:txBody>
      </p:sp>
    </p:spTree>
    <p:extLst>
      <p:ext uri="{BB962C8B-B14F-4D97-AF65-F5344CB8AC3E}">
        <p14:creationId xmlns:p14="http://schemas.microsoft.com/office/powerpoint/2010/main" val="979089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6B909-20DD-493C-AC6E-6A09AF3AE40E}" type="datetimeFigureOut">
              <a:rPr lang="en-US" smtClean="0"/>
              <a:t>5/10/23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A3186-490C-4963-9CE5-58096C2F0BE5}" type="slidenum">
              <a:rPr lang="en-US" smtClean="0"/>
              <a:t>‹#›</a:t>
            </a:fld>
            <a:endParaRPr lang="en-US" dirty="0"/>
          </a:p>
        </p:txBody>
      </p:sp>
    </p:spTree>
    <p:extLst>
      <p:ext uri="{BB962C8B-B14F-4D97-AF65-F5344CB8AC3E}">
        <p14:creationId xmlns:p14="http://schemas.microsoft.com/office/powerpoint/2010/main" val="9720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 make more specific to Grenada</a:t>
            </a:r>
          </a:p>
        </p:txBody>
      </p:sp>
      <p:sp>
        <p:nvSpPr>
          <p:cNvPr id="4" name="Slide Number Placeholder 3"/>
          <p:cNvSpPr>
            <a:spLocks noGrp="1"/>
          </p:cNvSpPr>
          <p:nvPr>
            <p:ph type="sldNum" sz="quarter" idx="5"/>
          </p:nvPr>
        </p:nvSpPr>
        <p:spPr/>
        <p:txBody>
          <a:bodyPr/>
          <a:lstStyle/>
          <a:p>
            <a:fld id="{F6BA3186-490C-4963-9CE5-58096C2F0BE5}" type="slidenum">
              <a:rPr lang="en-US" smtClean="0"/>
              <a:t>1</a:t>
            </a:fld>
            <a:endParaRPr lang="en-US" dirty="0"/>
          </a:p>
        </p:txBody>
      </p:sp>
    </p:spTree>
    <p:extLst>
      <p:ext uri="{BB962C8B-B14F-4D97-AF65-F5344CB8AC3E}">
        <p14:creationId xmlns:p14="http://schemas.microsoft.com/office/powerpoint/2010/main" val="2767789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34</a:t>
            </a:fld>
            <a:endParaRPr lang="en-US" dirty="0"/>
          </a:p>
        </p:txBody>
      </p:sp>
    </p:spTree>
    <p:extLst>
      <p:ext uri="{BB962C8B-B14F-4D97-AF65-F5344CB8AC3E}">
        <p14:creationId xmlns:p14="http://schemas.microsoft.com/office/powerpoint/2010/main" val="3329349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41</a:t>
            </a:fld>
            <a:endParaRPr lang="en-US" dirty="0"/>
          </a:p>
        </p:txBody>
      </p:sp>
    </p:spTree>
    <p:extLst>
      <p:ext uri="{BB962C8B-B14F-4D97-AF65-F5344CB8AC3E}">
        <p14:creationId xmlns:p14="http://schemas.microsoft.com/office/powerpoint/2010/main" val="352044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Meagan requested transitions for this slide</a:t>
            </a:r>
          </a:p>
        </p:txBody>
      </p:sp>
      <p:sp>
        <p:nvSpPr>
          <p:cNvPr id="4" name="Slide Number Placeholder 3"/>
          <p:cNvSpPr>
            <a:spLocks noGrp="1"/>
          </p:cNvSpPr>
          <p:nvPr>
            <p:ph type="sldNum" sz="quarter" idx="5"/>
          </p:nvPr>
        </p:nvSpPr>
        <p:spPr/>
        <p:txBody>
          <a:bodyPr/>
          <a:lstStyle/>
          <a:p>
            <a:fld id="{F6BA3186-490C-4963-9CE5-58096C2F0BE5}" type="slidenum">
              <a:rPr lang="en-US" smtClean="0"/>
              <a:t>53</a:t>
            </a:fld>
            <a:endParaRPr lang="en-US" dirty="0"/>
          </a:p>
        </p:txBody>
      </p:sp>
    </p:spTree>
    <p:extLst>
      <p:ext uri="{BB962C8B-B14F-4D97-AF65-F5344CB8AC3E}">
        <p14:creationId xmlns:p14="http://schemas.microsoft.com/office/powerpoint/2010/main" val="280569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where they can work</a:t>
            </a:r>
          </a:p>
        </p:txBody>
      </p:sp>
      <p:sp>
        <p:nvSpPr>
          <p:cNvPr id="4" name="Slide Number Placeholder 3"/>
          <p:cNvSpPr>
            <a:spLocks noGrp="1"/>
          </p:cNvSpPr>
          <p:nvPr>
            <p:ph type="sldNum" sz="quarter" idx="5"/>
          </p:nvPr>
        </p:nvSpPr>
        <p:spPr/>
        <p:txBody>
          <a:bodyPr/>
          <a:lstStyle/>
          <a:p>
            <a:fld id="{F6BA3186-490C-4963-9CE5-58096C2F0BE5}" type="slidenum">
              <a:rPr lang="en-US" smtClean="0"/>
              <a:t>72</a:t>
            </a:fld>
            <a:endParaRPr lang="en-US" dirty="0"/>
          </a:p>
        </p:txBody>
      </p:sp>
    </p:spTree>
    <p:extLst>
      <p:ext uri="{BB962C8B-B14F-4D97-AF65-F5344CB8AC3E}">
        <p14:creationId xmlns:p14="http://schemas.microsoft.com/office/powerpoint/2010/main" val="3692911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75</a:t>
            </a:fld>
            <a:endParaRPr lang="en-US" dirty="0"/>
          </a:p>
        </p:txBody>
      </p:sp>
    </p:spTree>
    <p:extLst>
      <p:ext uri="{BB962C8B-B14F-4D97-AF65-F5344CB8AC3E}">
        <p14:creationId xmlns:p14="http://schemas.microsoft.com/office/powerpoint/2010/main" val="2312285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mangroves? Map?</a:t>
            </a:r>
          </a:p>
        </p:txBody>
      </p:sp>
      <p:sp>
        <p:nvSpPr>
          <p:cNvPr id="4" name="Slide Number Placeholder 3"/>
          <p:cNvSpPr>
            <a:spLocks noGrp="1"/>
          </p:cNvSpPr>
          <p:nvPr>
            <p:ph type="sldNum" sz="quarter" idx="5"/>
          </p:nvPr>
        </p:nvSpPr>
        <p:spPr/>
        <p:txBody>
          <a:bodyPr/>
          <a:lstStyle/>
          <a:p>
            <a:fld id="{F6BA3186-490C-4963-9CE5-58096C2F0BE5}" type="slidenum">
              <a:rPr lang="en-US" smtClean="0"/>
              <a:t>76</a:t>
            </a:fld>
            <a:endParaRPr lang="en-US" dirty="0"/>
          </a:p>
        </p:txBody>
      </p:sp>
    </p:spTree>
    <p:extLst>
      <p:ext uri="{BB962C8B-B14F-4D97-AF65-F5344CB8AC3E}">
        <p14:creationId xmlns:p14="http://schemas.microsoft.com/office/powerpoint/2010/main" val="1033108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lead with this; does not involve adaptation</a:t>
            </a:r>
          </a:p>
        </p:txBody>
      </p:sp>
      <p:sp>
        <p:nvSpPr>
          <p:cNvPr id="4" name="Slide Number Placeholder 3"/>
          <p:cNvSpPr>
            <a:spLocks noGrp="1"/>
          </p:cNvSpPr>
          <p:nvPr>
            <p:ph type="sldNum" sz="quarter" idx="5"/>
          </p:nvPr>
        </p:nvSpPr>
        <p:spPr/>
        <p:txBody>
          <a:bodyPr/>
          <a:lstStyle/>
          <a:p>
            <a:fld id="{F6BA3186-490C-4963-9CE5-58096C2F0BE5}" type="slidenum">
              <a:rPr lang="en-US" smtClean="0"/>
              <a:t>77</a:t>
            </a:fld>
            <a:endParaRPr lang="en-US" dirty="0"/>
          </a:p>
        </p:txBody>
      </p:sp>
    </p:spTree>
    <p:extLst>
      <p:ext uri="{BB962C8B-B14F-4D97-AF65-F5344CB8AC3E}">
        <p14:creationId xmlns:p14="http://schemas.microsoft.com/office/powerpoint/2010/main" val="906429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Mosquitos</a:t>
            </a:r>
          </a:p>
        </p:txBody>
      </p:sp>
      <p:sp>
        <p:nvSpPr>
          <p:cNvPr id="4" name="Slide Number Placeholder 3"/>
          <p:cNvSpPr>
            <a:spLocks noGrp="1"/>
          </p:cNvSpPr>
          <p:nvPr>
            <p:ph type="sldNum" sz="quarter" idx="5"/>
          </p:nvPr>
        </p:nvSpPr>
        <p:spPr/>
        <p:txBody>
          <a:bodyPr/>
          <a:lstStyle/>
          <a:p>
            <a:fld id="{F6BA3186-490C-4963-9CE5-58096C2F0BE5}" type="slidenum">
              <a:rPr lang="en-US" smtClean="0"/>
              <a:t>78</a:t>
            </a:fld>
            <a:endParaRPr lang="en-US" dirty="0"/>
          </a:p>
        </p:txBody>
      </p:sp>
    </p:spTree>
    <p:extLst>
      <p:ext uri="{BB962C8B-B14F-4D97-AF65-F5344CB8AC3E}">
        <p14:creationId xmlns:p14="http://schemas.microsoft.com/office/powerpoint/2010/main" val="3174487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Mosquitos</a:t>
            </a:r>
          </a:p>
        </p:txBody>
      </p:sp>
      <p:sp>
        <p:nvSpPr>
          <p:cNvPr id="4" name="Slide Number Placeholder 3"/>
          <p:cNvSpPr>
            <a:spLocks noGrp="1"/>
          </p:cNvSpPr>
          <p:nvPr>
            <p:ph type="sldNum" sz="quarter" idx="5"/>
          </p:nvPr>
        </p:nvSpPr>
        <p:spPr/>
        <p:txBody>
          <a:bodyPr/>
          <a:lstStyle/>
          <a:p>
            <a:fld id="{F6BA3186-490C-4963-9CE5-58096C2F0BE5}" type="slidenum">
              <a:rPr lang="en-US" smtClean="0"/>
              <a:t>79</a:t>
            </a:fld>
            <a:endParaRPr lang="en-US" dirty="0"/>
          </a:p>
        </p:txBody>
      </p:sp>
    </p:spTree>
    <p:extLst>
      <p:ext uri="{BB962C8B-B14F-4D97-AF65-F5344CB8AC3E}">
        <p14:creationId xmlns:p14="http://schemas.microsoft.com/office/powerpoint/2010/main" val="282046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3</a:t>
            </a:fld>
            <a:endParaRPr lang="en-US" dirty="0"/>
          </a:p>
        </p:txBody>
      </p:sp>
    </p:spTree>
    <p:extLst>
      <p:ext uri="{BB962C8B-B14F-4D97-AF65-F5344CB8AC3E}">
        <p14:creationId xmlns:p14="http://schemas.microsoft.com/office/powerpoint/2010/main" val="4098335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88</a:t>
            </a:fld>
            <a:endParaRPr lang="en-US" dirty="0"/>
          </a:p>
        </p:txBody>
      </p:sp>
    </p:spTree>
    <p:extLst>
      <p:ext uri="{BB962C8B-B14F-4D97-AF65-F5344CB8AC3E}">
        <p14:creationId xmlns:p14="http://schemas.microsoft.com/office/powerpoint/2010/main" val="1014233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 make more specific to Grenada</a:t>
            </a:r>
          </a:p>
        </p:txBody>
      </p:sp>
      <p:sp>
        <p:nvSpPr>
          <p:cNvPr id="4" name="Slide Number Placeholder 3"/>
          <p:cNvSpPr>
            <a:spLocks noGrp="1"/>
          </p:cNvSpPr>
          <p:nvPr>
            <p:ph type="sldNum" sz="quarter" idx="5"/>
          </p:nvPr>
        </p:nvSpPr>
        <p:spPr/>
        <p:txBody>
          <a:bodyPr/>
          <a:lstStyle/>
          <a:p>
            <a:fld id="{F6BA3186-490C-4963-9CE5-58096C2F0BE5}" type="slidenum">
              <a:rPr lang="en-US" smtClean="0"/>
              <a:t>96</a:t>
            </a:fld>
            <a:endParaRPr lang="en-US" dirty="0"/>
          </a:p>
        </p:txBody>
      </p:sp>
    </p:spTree>
    <p:extLst>
      <p:ext uri="{BB962C8B-B14F-4D97-AF65-F5344CB8AC3E}">
        <p14:creationId xmlns:p14="http://schemas.microsoft.com/office/powerpoint/2010/main" val="41136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slide to introduce the new aspects</a:t>
            </a:r>
          </a:p>
        </p:txBody>
      </p:sp>
      <p:sp>
        <p:nvSpPr>
          <p:cNvPr id="4" name="Slide Number Placeholder 3"/>
          <p:cNvSpPr>
            <a:spLocks noGrp="1"/>
          </p:cNvSpPr>
          <p:nvPr>
            <p:ph type="sldNum" sz="quarter" idx="5"/>
          </p:nvPr>
        </p:nvSpPr>
        <p:spPr/>
        <p:txBody>
          <a:bodyPr/>
          <a:lstStyle/>
          <a:p>
            <a:fld id="{F6BA3186-490C-4963-9CE5-58096C2F0BE5}" type="slidenum">
              <a:rPr lang="en-US" smtClean="0"/>
              <a:t>6</a:t>
            </a:fld>
            <a:endParaRPr lang="en-US" dirty="0"/>
          </a:p>
        </p:txBody>
      </p:sp>
    </p:spTree>
    <p:extLst>
      <p:ext uri="{BB962C8B-B14F-4D97-AF65-F5344CB8AC3E}">
        <p14:creationId xmlns:p14="http://schemas.microsoft.com/office/powerpoint/2010/main" val="265905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7</a:t>
            </a:fld>
            <a:endParaRPr lang="en-US" dirty="0"/>
          </a:p>
        </p:txBody>
      </p:sp>
    </p:spTree>
    <p:extLst>
      <p:ext uri="{BB962C8B-B14F-4D97-AF65-F5344CB8AC3E}">
        <p14:creationId xmlns:p14="http://schemas.microsoft.com/office/powerpoint/2010/main" val="161466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data labels, move points around to make visible</a:t>
            </a:r>
          </a:p>
        </p:txBody>
      </p:sp>
      <p:sp>
        <p:nvSpPr>
          <p:cNvPr id="4" name="Slide Number Placeholder 3"/>
          <p:cNvSpPr>
            <a:spLocks noGrp="1"/>
          </p:cNvSpPr>
          <p:nvPr>
            <p:ph type="sldNum" sz="quarter" idx="5"/>
          </p:nvPr>
        </p:nvSpPr>
        <p:spPr/>
        <p:txBody>
          <a:bodyPr/>
          <a:lstStyle/>
          <a:p>
            <a:fld id="{F6BA3186-490C-4963-9CE5-58096C2F0BE5}" type="slidenum">
              <a:rPr lang="en-US" smtClean="0"/>
              <a:t>10</a:t>
            </a:fld>
            <a:endParaRPr lang="en-US" dirty="0"/>
          </a:p>
        </p:txBody>
      </p:sp>
    </p:spTree>
    <p:extLst>
      <p:ext uri="{BB962C8B-B14F-4D97-AF65-F5344CB8AC3E}">
        <p14:creationId xmlns:p14="http://schemas.microsoft.com/office/powerpoint/2010/main" val="1752973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Societal context</a:t>
            </a:r>
          </a:p>
        </p:txBody>
      </p:sp>
      <p:sp>
        <p:nvSpPr>
          <p:cNvPr id="4" name="Slide Number Placeholder 3"/>
          <p:cNvSpPr>
            <a:spLocks noGrp="1"/>
          </p:cNvSpPr>
          <p:nvPr>
            <p:ph type="sldNum" sz="quarter" idx="5"/>
          </p:nvPr>
        </p:nvSpPr>
        <p:spPr/>
        <p:txBody>
          <a:bodyPr/>
          <a:lstStyle/>
          <a:p>
            <a:fld id="{F6BA3186-490C-4963-9CE5-58096C2F0BE5}" type="slidenum">
              <a:rPr lang="en-US" smtClean="0"/>
              <a:t>11</a:t>
            </a:fld>
            <a:endParaRPr lang="en-US" dirty="0"/>
          </a:p>
        </p:txBody>
      </p:sp>
    </p:spTree>
    <p:extLst>
      <p:ext uri="{BB962C8B-B14F-4D97-AF65-F5344CB8AC3E}">
        <p14:creationId xmlns:p14="http://schemas.microsoft.com/office/powerpoint/2010/main" val="34015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groups </a:t>
            </a:r>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26</a:t>
            </a:fld>
            <a:endParaRPr lang="en-US" dirty="0"/>
          </a:p>
        </p:txBody>
      </p:sp>
    </p:spTree>
    <p:extLst>
      <p:ext uri="{BB962C8B-B14F-4D97-AF65-F5344CB8AC3E}">
        <p14:creationId xmlns:p14="http://schemas.microsoft.com/office/powerpoint/2010/main" val="40952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Purposes listed. Not vale</a:t>
            </a:r>
            <a:endParaRPr lang="en-US" dirty="0"/>
          </a:p>
        </p:txBody>
      </p:sp>
      <p:sp>
        <p:nvSpPr>
          <p:cNvPr id="4" name="Slide Number Placeholder 3"/>
          <p:cNvSpPr>
            <a:spLocks noGrp="1"/>
          </p:cNvSpPr>
          <p:nvPr>
            <p:ph type="sldNum" sz="quarter" idx="5"/>
          </p:nvPr>
        </p:nvSpPr>
        <p:spPr/>
        <p:txBody>
          <a:bodyPr/>
          <a:lstStyle/>
          <a:p>
            <a:fld id="{F6BA3186-490C-4963-9CE5-58096C2F0BE5}" type="slidenum">
              <a:rPr lang="en-US" smtClean="0"/>
              <a:t>27</a:t>
            </a:fld>
            <a:endParaRPr lang="en-US" dirty="0"/>
          </a:p>
        </p:txBody>
      </p:sp>
    </p:spTree>
    <p:extLst>
      <p:ext uri="{BB962C8B-B14F-4D97-AF65-F5344CB8AC3E}">
        <p14:creationId xmlns:p14="http://schemas.microsoft.com/office/powerpoint/2010/main" val="1567314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3627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336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7614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1193800" y="184150"/>
            <a:ext cx="9810750" cy="1714500"/>
          </a:xfrm>
          <a:prstGeom prst="rect">
            <a:avLst/>
          </a:prstGeom>
        </p:spPr>
        <p:txBody>
          <a:bodyPr anchor="ctr">
            <a:noAutofit/>
          </a:bodyPr>
          <a:lstStyle>
            <a:lvl1pPr algn="ctr" defTabSz="412750">
              <a:lnSpc>
                <a:spcPct val="100000"/>
              </a:lnSpc>
              <a:defRPr sz="5700" b="0" spc="0">
                <a:solidFill>
                  <a:srgbClr val="FFFFFF"/>
                </a:solidFill>
                <a:latin typeface="Gill Sans"/>
                <a:ea typeface="Gill Sans"/>
                <a:cs typeface="Gill Sans"/>
                <a:sym typeface="Gill Sans"/>
              </a:defRPr>
            </a:lvl1pPr>
          </a:lstStyle>
          <a:p>
            <a:r>
              <a:t>Title Text</a:t>
            </a:r>
          </a:p>
        </p:txBody>
      </p:sp>
      <p:sp>
        <p:nvSpPr>
          <p:cNvPr id="150" name="Body Level One…"/>
          <p:cNvSpPr txBox="1">
            <a:spLocks noGrp="1"/>
          </p:cNvSpPr>
          <p:nvPr>
            <p:ph type="body" idx="1"/>
          </p:nvPr>
        </p:nvSpPr>
        <p:spPr>
          <a:xfrm>
            <a:off x="1193800" y="1943100"/>
            <a:ext cx="9810750" cy="4019550"/>
          </a:xfrm>
          <a:prstGeom prst="rect">
            <a:avLst/>
          </a:prstGeom>
        </p:spPr>
        <p:txBody>
          <a:bodyPr anchor="ctr">
            <a:noAutofit/>
          </a:bodyPr>
          <a:lstStyle>
            <a:lvl1pPr marL="444500" indent="-285750" defTabSz="412750">
              <a:lnSpc>
                <a:spcPct val="100000"/>
              </a:lnSpc>
              <a:spcBef>
                <a:spcPts val="1750"/>
              </a:spcBef>
              <a:buSzPct val="171000"/>
              <a:defRPr sz="2700">
                <a:solidFill>
                  <a:srgbClr val="FFFFFF"/>
                </a:solidFill>
                <a:latin typeface="Gill Sans"/>
                <a:ea typeface="Gill Sans"/>
                <a:cs typeface="Gill Sans"/>
                <a:sym typeface="Gill Sans"/>
              </a:defRPr>
            </a:lvl1pPr>
            <a:lvl2pPr marL="666750" indent="-285750" defTabSz="412750">
              <a:lnSpc>
                <a:spcPct val="100000"/>
              </a:lnSpc>
              <a:spcBef>
                <a:spcPts val="1750"/>
              </a:spcBef>
              <a:buSzPct val="171000"/>
              <a:defRPr sz="2700">
                <a:solidFill>
                  <a:srgbClr val="FFFFFF"/>
                </a:solidFill>
                <a:latin typeface="Gill Sans"/>
                <a:ea typeface="Gill Sans"/>
                <a:cs typeface="Gill Sans"/>
                <a:sym typeface="Gill Sans"/>
              </a:defRPr>
            </a:lvl2pPr>
            <a:lvl3pPr marL="889000" indent="-285750" defTabSz="412750">
              <a:lnSpc>
                <a:spcPct val="100000"/>
              </a:lnSpc>
              <a:spcBef>
                <a:spcPts val="1750"/>
              </a:spcBef>
              <a:buSzPct val="171000"/>
              <a:defRPr sz="2700">
                <a:solidFill>
                  <a:srgbClr val="FFFFFF"/>
                </a:solidFill>
                <a:latin typeface="Gill Sans"/>
                <a:ea typeface="Gill Sans"/>
                <a:cs typeface="Gill Sans"/>
                <a:sym typeface="Gill Sans"/>
              </a:defRPr>
            </a:lvl3pPr>
            <a:lvl4pPr marL="1111250" indent="-285750" defTabSz="412750">
              <a:lnSpc>
                <a:spcPct val="100000"/>
              </a:lnSpc>
              <a:spcBef>
                <a:spcPts val="1750"/>
              </a:spcBef>
              <a:buSzPct val="171000"/>
              <a:defRPr sz="2700">
                <a:solidFill>
                  <a:srgbClr val="FFFFFF"/>
                </a:solidFill>
                <a:latin typeface="Gill Sans"/>
                <a:ea typeface="Gill Sans"/>
                <a:cs typeface="Gill Sans"/>
                <a:sym typeface="Gill Sans"/>
              </a:defRPr>
            </a:lvl4pPr>
            <a:lvl5pPr marL="1333500" indent="-285750" defTabSz="412750">
              <a:lnSpc>
                <a:spcPct val="100000"/>
              </a:lnSpc>
              <a:spcBef>
                <a:spcPts val="1750"/>
              </a:spcBef>
              <a:buSzPct val="171000"/>
              <a:defRPr sz="27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5994400" y="6546850"/>
            <a:ext cx="209550" cy="228600"/>
          </a:xfrm>
          <a:prstGeom prst="rect">
            <a:avLst/>
          </a:prstGeom>
        </p:spPr>
        <p:txBody>
          <a:bodyPr anchor="t"/>
          <a:lstStyle>
            <a:lvl1pPr defTabSz="412750">
              <a:defRPr sz="1200">
                <a:solidFill>
                  <a:srgbClr val="FFFFFF"/>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3919286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BFA754-D5C3-4E66-96A6-867B257F58DC}" type="datetimeFigureOut">
              <a:rPr lang="en-US" smtClean="0"/>
              <a:t>5/10/23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81898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5/10/23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385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5BFA754-D5C3-4E66-96A6-867B257F58DC}" type="datetimeFigureOut">
              <a:rPr lang="en-US" smtClean="0"/>
              <a:t>5/10/23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93587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5/10/23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687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332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7408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5/10/23</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872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B61BEF0D-F0BB-DE4B-95CE-6DB70DBA9567}" type="datetimeFigureOut">
              <a:rPr lang="en-US" smtClean="0"/>
              <a:pPr/>
              <a:t>5/10/23</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2351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61BEF0D-F0BB-DE4B-95CE-6DB70DBA9567}" type="datetimeFigureOut">
              <a:rPr lang="en-US" smtClean="0"/>
              <a:pPr/>
              <a:t>5/10/23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009247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9" r:id="rId12"/>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67.jpeg"/></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Local's Guide to Grenada | Condé Nast Traveler">
            <a:extLst>
              <a:ext uri="{FF2B5EF4-FFF2-40B4-BE49-F238E27FC236}">
                <a16:creationId xmlns:a16="http://schemas.microsoft.com/office/drawing/2014/main" id="{41EAC255-8F29-8899-0544-F85B3E43647B}"/>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774D57-151E-4936-9AF4-E70073D4EB30}"/>
              </a:ext>
            </a:extLst>
          </p:cNvPr>
          <p:cNvSpPr>
            <a:spLocks noGrp="1"/>
          </p:cNvSpPr>
          <p:nvPr>
            <p:ph type="ctrTitle"/>
          </p:nvPr>
        </p:nvSpPr>
        <p:spPr>
          <a:noFill/>
          <a:ln w="38100" cap="sq">
            <a:solidFill>
              <a:schemeClr val="tx1"/>
            </a:solidFill>
            <a:miter lim="800000"/>
          </a:ln>
        </p:spPr>
        <p:txBody>
          <a:bodyPr anchor="ctr">
            <a:normAutofit/>
          </a:bodyPr>
          <a:lstStyle/>
          <a:p>
            <a:r>
              <a:rPr lang="en-US" sz="2900" dirty="0">
                <a:solidFill>
                  <a:schemeClr val="tx1"/>
                </a:solidFill>
              </a:rPr>
              <a:t>Preparing the Built Environment in Grenada for Future Sea Level Rise and Extreme Precipitation Events</a:t>
            </a:r>
          </a:p>
        </p:txBody>
      </p:sp>
      <p:sp>
        <p:nvSpPr>
          <p:cNvPr id="3" name="Subtitle 2">
            <a:extLst>
              <a:ext uri="{FF2B5EF4-FFF2-40B4-BE49-F238E27FC236}">
                <a16:creationId xmlns:a16="http://schemas.microsoft.com/office/drawing/2014/main" id="{C5370FC1-A32E-43A6-9E96-92974CB54F20}"/>
              </a:ext>
            </a:extLst>
          </p:cNvPr>
          <p:cNvSpPr>
            <a:spLocks noGrp="1"/>
          </p:cNvSpPr>
          <p:nvPr>
            <p:ph type="subTitle" idx="1"/>
          </p:nvPr>
        </p:nvSpPr>
        <p:spPr>
          <a:xfrm>
            <a:off x="2695194" y="4352543"/>
            <a:ext cx="6801612" cy="1645919"/>
          </a:xfrm>
        </p:spPr>
        <p:txBody>
          <a:bodyPr>
            <a:normAutofit/>
          </a:bodyPr>
          <a:lstStyle/>
          <a:p>
            <a:r>
              <a:rPr lang="en-US" dirty="0">
                <a:solidFill>
                  <a:schemeClr val="tx1"/>
                </a:solidFill>
              </a:rPr>
              <a:t>Sustainability Leadership Case Study, Spring 2023</a:t>
            </a:r>
          </a:p>
          <a:p>
            <a:r>
              <a:rPr lang="en-US" dirty="0">
                <a:solidFill>
                  <a:schemeClr val="tx1"/>
                </a:solidFill>
              </a:rPr>
              <a:t> B. Bloom, R. Boyd, M. Duncan, A. Edwards, J. Lewis, A. Markham, and A. Novak</a:t>
            </a:r>
          </a:p>
          <a:p>
            <a:r>
              <a:rPr lang="en-US" dirty="0">
                <a:solidFill>
                  <a:schemeClr val="tx1"/>
                </a:solidFill>
              </a:rPr>
              <a:t>With input from N. Carpenter, H.P. </a:t>
            </a:r>
            <a:r>
              <a:rPr lang="en-US" dirty="0" err="1">
                <a:solidFill>
                  <a:schemeClr val="tx1"/>
                </a:solidFill>
              </a:rPr>
              <a:t>Plag</a:t>
            </a:r>
            <a:r>
              <a:rPr lang="en-US" dirty="0">
                <a:solidFill>
                  <a:schemeClr val="tx1"/>
                </a:solidFill>
              </a:rPr>
              <a:t>, and E. Walters</a:t>
            </a:r>
          </a:p>
        </p:txBody>
      </p:sp>
    </p:spTree>
    <p:extLst>
      <p:ext uri="{BB962C8B-B14F-4D97-AF65-F5344CB8AC3E}">
        <p14:creationId xmlns:p14="http://schemas.microsoft.com/office/powerpoint/2010/main" val="969913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62B5FFD0-E198-424E-AB05-9C5C048C8E5E}"/>
              </a:ext>
            </a:extLst>
          </p:cNvPr>
          <p:cNvPicPr>
            <a:picLocks noChangeAspect="1"/>
          </p:cNvPicPr>
          <p:nvPr/>
        </p:nvPicPr>
        <p:blipFill>
          <a:blip r:embed="rId3"/>
          <a:stretch>
            <a:fillRect/>
          </a:stretch>
        </p:blipFill>
        <p:spPr>
          <a:xfrm>
            <a:off x="2010916" y="804334"/>
            <a:ext cx="8170167" cy="5249332"/>
          </a:xfrm>
          <a:prstGeom prst="rect">
            <a:avLst/>
          </a:prstGeom>
        </p:spPr>
      </p:pic>
    </p:spTree>
    <p:extLst>
      <p:ext uri="{BB962C8B-B14F-4D97-AF65-F5344CB8AC3E}">
        <p14:creationId xmlns:p14="http://schemas.microsoft.com/office/powerpoint/2010/main" val="3592316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6595EE7E-DF2D-4234-EDD5-C0696E388660}"/>
              </a:ext>
            </a:extLst>
          </p:cNvPr>
          <p:cNvPicPr>
            <a:picLocks noChangeAspect="1"/>
          </p:cNvPicPr>
          <p:nvPr/>
        </p:nvPicPr>
        <p:blipFill rotWithShape="1">
          <a:blip r:embed="rId3"/>
          <a:srcRect l="12811" t="6348"/>
          <a:stretch/>
        </p:blipFill>
        <p:spPr>
          <a:xfrm>
            <a:off x="1936791" y="804334"/>
            <a:ext cx="8318417" cy="5249332"/>
          </a:xfrm>
          <a:prstGeom prst="rect">
            <a:avLst/>
          </a:prstGeom>
        </p:spPr>
      </p:pic>
    </p:spTree>
    <p:extLst>
      <p:ext uri="{BB962C8B-B14F-4D97-AF65-F5344CB8AC3E}">
        <p14:creationId xmlns:p14="http://schemas.microsoft.com/office/powerpoint/2010/main" val="1288482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E2FF-A862-60AA-4FFA-537FA3D456C9}"/>
              </a:ext>
            </a:extLst>
          </p:cNvPr>
          <p:cNvSpPr>
            <a:spLocks noGrp="1"/>
          </p:cNvSpPr>
          <p:nvPr>
            <p:ph type="title"/>
          </p:nvPr>
        </p:nvSpPr>
        <p:spPr/>
        <p:txBody>
          <a:bodyPr/>
          <a:lstStyle/>
          <a:p>
            <a:r>
              <a:rPr lang="en-US" dirty="0"/>
              <a:t>Role Play</a:t>
            </a:r>
          </a:p>
        </p:txBody>
      </p:sp>
      <p:sp>
        <p:nvSpPr>
          <p:cNvPr id="3" name="Content Placeholder 2">
            <a:extLst>
              <a:ext uri="{FF2B5EF4-FFF2-40B4-BE49-F238E27FC236}">
                <a16:creationId xmlns:a16="http://schemas.microsoft.com/office/drawing/2014/main" id="{5F155D75-39BD-6B14-3541-C93160B808B5}"/>
              </a:ext>
            </a:extLst>
          </p:cNvPr>
          <p:cNvSpPr>
            <a:spLocks noGrp="1"/>
          </p:cNvSpPr>
          <p:nvPr>
            <p:ph sz="half" idx="1"/>
          </p:nvPr>
        </p:nvSpPr>
        <p:spPr>
          <a:xfrm>
            <a:off x="1581913" y="2638044"/>
            <a:ext cx="3605908" cy="3101982"/>
          </a:xfrm>
        </p:spPr>
        <p:txBody>
          <a:bodyPr/>
          <a:lstStyle/>
          <a:p>
            <a:r>
              <a:rPr lang="en-US" dirty="0"/>
              <a:t>Participatory modeling is used throughout the entire case study, and is used to find an ideal future for Grenada</a:t>
            </a:r>
          </a:p>
          <a:p>
            <a:r>
              <a:rPr lang="en-US" dirty="0"/>
              <a:t>A collaborative meeting between stakeholders to find a common goal in the face of climate change and associated hazards</a:t>
            </a:r>
          </a:p>
        </p:txBody>
      </p:sp>
      <p:pic>
        <p:nvPicPr>
          <p:cNvPr id="1026" name="Picture 2">
            <a:extLst>
              <a:ext uri="{FF2B5EF4-FFF2-40B4-BE49-F238E27FC236}">
                <a16:creationId xmlns:a16="http://schemas.microsoft.com/office/drawing/2014/main" id="{28F302F5-1025-E09A-1331-73F9C57F371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284160" y="2554647"/>
            <a:ext cx="6596139" cy="31853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EB8579-60A7-9E14-A3B0-47374560B152}"/>
              </a:ext>
            </a:extLst>
          </p:cNvPr>
          <p:cNvSpPr txBox="1"/>
          <p:nvPr/>
        </p:nvSpPr>
        <p:spPr>
          <a:xfrm>
            <a:off x="5394250" y="4756298"/>
            <a:ext cx="1208348" cy="215444"/>
          </a:xfrm>
          <a:prstGeom prst="rect">
            <a:avLst/>
          </a:prstGeom>
          <a:solidFill>
            <a:schemeClr val="bg1"/>
          </a:solidFill>
        </p:spPr>
        <p:txBody>
          <a:bodyPr wrap="square" rtlCol="0">
            <a:spAutoFit/>
          </a:bodyPr>
          <a:lstStyle/>
          <a:p>
            <a:pPr algn="ctr"/>
            <a:r>
              <a:rPr lang="en-US" sz="800" dirty="0"/>
              <a:t>NAWASA/</a:t>
            </a:r>
            <a:r>
              <a:rPr lang="en-US" sz="800" dirty="0" err="1"/>
              <a:t>GrenCODA</a:t>
            </a:r>
            <a:endParaRPr lang="en-US" sz="800" dirty="0"/>
          </a:p>
        </p:txBody>
      </p:sp>
      <p:sp>
        <p:nvSpPr>
          <p:cNvPr id="5" name="TextBox 4">
            <a:extLst>
              <a:ext uri="{FF2B5EF4-FFF2-40B4-BE49-F238E27FC236}">
                <a16:creationId xmlns:a16="http://schemas.microsoft.com/office/drawing/2014/main" id="{324702D8-BF73-DD91-5C5C-5402B93E4789}"/>
              </a:ext>
            </a:extLst>
          </p:cNvPr>
          <p:cNvSpPr txBox="1"/>
          <p:nvPr/>
        </p:nvSpPr>
        <p:spPr>
          <a:xfrm>
            <a:off x="5301438" y="3494724"/>
            <a:ext cx="1208348" cy="215444"/>
          </a:xfrm>
          <a:prstGeom prst="rect">
            <a:avLst/>
          </a:prstGeom>
          <a:solidFill>
            <a:schemeClr val="bg1"/>
          </a:solidFill>
        </p:spPr>
        <p:txBody>
          <a:bodyPr wrap="square" rtlCol="0">
            <a:spAutoFit/>
          </a:bodyPr>
          <a:lstStyle/>
          <a:p>
            <a:pPr algn="ctr"/>
            <a:r>
              <a:rPr lang="en-US" sz="800" dirty="0"/>
              <a:t>Ministry of Agriculture</a:t>
            </a:r>
          </a:p>
        </p:txBody>
      </p:sp>
      <p:sp>
        <p:nvSpPr>
          <p:cNvPr id="6" name="TextBox 5">
            <a:extLst>
              <a:ext uri="{FF2B5EF4-FFF2-40B4-BE49-F238E27FC236}">
                <a16:creationId xmlns:a16="http://schemas.microsoft.com/office/drawing/2014/main" id="{44A875DA-6EA1-4137-5E0B-332283D0820E}"/>
              </a:ext>
            </a:extLst>
          </p:cNvPr>
          <p:cNvSpPr txBox="1"/>
          <p:nvPr/>
        </p:nvSpPr>
        <p:spPr>
          <a:xfrm>
            <a:off x="6398806" y="4135773"/>
            <a:ext cx="407583" cy="230832"/>
          </a:xfrm>
          <a:prstGeom prst="rect">
            <a:avLst/>
          </a:prstGeom>
          <a:solidFill>
            <a:schemeClr val="bg1"/>
          </a:solidFill>
        </p:spPr>
        <p:txBody>
          <a:bodyPr wrap="square" rtlCol="0">
            <a:spAutoFit/>
          </a:bodyPr>
          <a:lstStyle/>
          <a:p>
            <a:r>
              <a:rPr lang="en-US" sz="900" dirty="0"/>
              <a:t>PDA</a:t>
            </a:r>
          </a:p>
        </p:txBody>
      </p:sp>
      <p:sp>
        <p:nvSpPr>
          <p:cNvPr id="8" name="TextBox 7">
            <a:extLst>
              <a:ext uri="{FF2B5EF4-FFF2-40B4-BE49-F238E27FC236}">
                <a16:creationId xmlns:a16="http://schemas.microsoft.com/office/drawing/2014/main" id="{504249D2-76B5-00BC-98BC-BE7E51BF59D4}"/>
              </a:ext>
            </a:extLst>
          </p:cNvPr>
          <p:cNvSpPr txBox="1"/>
          <p:nvPr/>
        </p:nvSpPr>
        <p:spPr>
          <a:xfrm>
            <a:off x="6902728" y="3904941"/>
            <a:ext cx="932122" cy="215444"/>
          </a:xfrm>
          <a:prstGeom prst="rect">
            <a:avLst/>
          </a:prstGeom>
          <a:solidFill>
            <a:schemeClr val="bg1"/>
          </a:solidFill>
        </p:spPr>
        <p:txBody>
          <a:bodyPr wrap="square" rtlCol="0">
            <a:spAutoFit/>
          </a:bodyPr>
          <a:lstStyle/>
          <a:p>
            <a:pPr algn="ctr"/>
            <a:r>
              <a:rPr lang="en-US" sz="800" dirty="0"/>
              <a:t>Ports Authority</a:t>
            </a:r>
          </a:p>
        </p:txBody>
      </p:sp>
      <p:sp>
        <p:nvSpPr>
          <p:cNvPr id="9" name="TextBox 8">
            <a:extLst>
              <a:ext uri="{FF2B5EF4-FFF2-40B4-BE49-F238E27FC236}">
                <a16:creationId xmlns:a16="http://schemas.microsoft.com/office/drawing/2014/main" id="{6B7B856F-3634-0E01-860E-B4AF4892C25B}"/>
              </a:ext>
            </a:extLst>
          </p:cNvPr>
          <p:cNvSpPr txBox="1"/>
          <p:nvPr/>
        </p:nvSpPr>
        <p:spPr>
          <a:xfrm>
            <a:off x="7492391" y="3362945"/>
            <a:ext cx="1166038" cy="184666"/>
          </a:xfrm>
          <a:prstGeom prst="rect">
            <a:avLst/>
          </a:prstGeom>
          <a:solidFill>
            <a:schemeClr val="bg1"/>
          </a:solidFill>
        </p:spPr>
        <p:txBody>
          <a:bodyPr wrap="square" rtlCol="0">
            <a:spAutoFit/>
          </a:bodyPr>
          <a:lstStyle/>
          <a:p>
            <a:pPr algn="ctr"/>
            <a:r>
              <a:rPr lang="en-US" sz="600" dirty="0"/>
              <a:t>Grenada Fund for Conservation</a:t>
            </a:r>
          </a:p>
        </p:txBody>
      </p:sp>
      <p:sp>
        <p:nvSpPr>
          <p:cNvPr id="10" name="TextBox 9">
            <a:extLst>
              <a:ext uri="{FF2B5EF4-FFF2-40B4-BE49-F238E27FC236}">
                <a16:creationId xmlns:a16="http://schemas.microsoft.com/office/drawing/2014/main" id="{02F09B1C-D0A1-840D-4C5E-7DC63F7BED72}"/>
              </a:ext>
            </a:extLst>
          </p:cNvPr>
          <p:cNvSpPr txBox="1"/>
          <p:nvPr/>
        </p:nvSpPr>
        <p:spPr>
          <a:xfrm>
            <a:off x="8318204" y="3841124"/>
            <a:ext cx="875415" cy="200055"/>
          </a:xfrm>
          <a:prstGeom prst="rect">
            <a:avLst/>
          </a:prstGeom>
          <a:solidFill>
            <a:schemeClr val="bg1"/>
          </a:solidFill>
        </p:spPr>
        <p:txBody>
          <a:bodyPr wrap="square" rtlCol="0">
            <a:spAutoFit/>
          </a:bodyPr>
          <a:lstStyle/>
          <a:p>
            <a:pPr algn="ctr"/>
            <a:r>
              <a:rPr lang="en-US" sz="700" dirty="0"/>
              <a:t>Tourism Authority</a:t>
            </a:r>
          </a:p>
        </p:txBody>
      </p:sp>
      <p:sp>
        <p:nvSpPr>
          <p:cNvPr id="11" name="TextBox 10">
            <a:extLst>
              <a:ext uri="{FF2B5EF4-FFF2-40B4-BE49-F238E27FC236}">
                <a16:creationId xmlns:a16="http://schemas.microsoft.com/office/drawing/2014/main" id="{B6B0E885-71B9-FFC3-DA9D-7AD30F48D440}"/>
              </a:ext>
            </a:extLst>
          </p:cNvPr>
          <p:cNvSpPr txBox="1"/>
          <p:nvPr/>
        </p:nvSpPr>
        <p:spPr>
          <a:xfrm>
            <a:off x="10742426" y="3494724"/>
            <a:ext cx="620234" cy="215444"/>
          </a:xfrm>
          <a:prstGeom prst="rect">
            <a:avLst/>
          </a:prstGeom>
          <a:solidFill>
            <a:schemeClr val="bg1"/>
          </a:solidFill>
        </p:spPr>
        <p:txBody>
          <a:bodyPr wrap="square" rtlCol="0">
            <a:spAutoFit/>
          </a:bodyPr>
          <a:lstStyle/>
          <a:p>
            <a:pPr algn="ctr"/>
            <a:r>
              <a:rPr lang="en-US" sz="800" dirty="0" err="1"/>
              <a:t>GrenLec</a:t>
            </a:r>
            <a:endParaRPr lang="en-US" sz="800" dirty="0"/>
          </a:p>
        </p:txBody>
      </p:sp>
    </p:spTree>
    <p:extLst>
      <p:ext uri="{BB962C8B-B14F-4D97-AF65-F5344CB8AC3E}">
        <p14:creationId xmlns:p14="http://schemas.microsoft.com/office/powerpoint/2010/main" val="19207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57B08D-4A2F-29B4-27EF-0645AFD8043C}"/>
              </a:ext>
            </a:extLst>
          </p:cNvPr>
          <p:cNvGraphicFramePr>
            <a:graphicFrameLocks noGrp="1"/>
          </p:cNvGraphicFramePr>
          <p:nvPr>
            <p:extLst>
              <p:ext uri="{D42A27DB-BD31-4B8C-83A1-F6EECF244321}">
                <p14:modId xmlns:p14="http://schemas.microsoft.com/office/powerpoint/2010/main" val="502284606"/>
              </p:ext>
            </p:extLst>
          </p:nvPr>
        </p:nvGraphicFramePr>
        <p:xfrm>
          <a:off x="1392888" y="1941714"/>
          <a:ext cx="9406221" cy="4794965"/>
        </p:xfrm>
        <a:graphic>
          <a:graphicData uri="http://schemas.openxmlformats.org/drawingml/2006/table">
            <a:tbl>
              <a:tblPr firstRow="1" firstCol="1" bandRow="1">
                <a:tableStyleId>{21E4AEA4-8DFA-4A89-87EB-49C32662AFE0}</a:tableStyleId>
              </a:tblPr>
              <a:tblGrid>
                <a:gridCol w="1287756">
                  <a:extLst>
                    <a:ext uri="{9D8B030D-6E8A-4147-A177-3AD203B41FA5}">
                      <a16:colId xmlns:a16="http://schemas.microsoft.com/office/drawing/2014/main" val="2017767235"/>
                    </a:ext>
                  </a:extLst>
                </a:gridCol>
                <a:gridCol w="1254163">
                  <a:extLst>
                    <a:ext uri="{9D8B030D-6E8A-4147-A177-3AD203B41FA5}">
                      <a16:colId xmlns:a16="http://schemas.microsoft.com/office/drawing/2014/main" val="2916951601"/>
                    </a:ext>
                  </a:extLst>
                </a:gridCol>
                <a:gridCol w="2833064">
                  <a:extLst>
                    <a:ext uri="{9D8B030D-6E8A-4147-A177-3AD203B41FA5}">
                      <a16:colId xmlns:a16="http://schemas.microsoft.com/office/drawing/2014/main" val="2268165942"/>
                    </a:ext>
                  </a:extLst>
                </a:gridCol>
                <a:gridCol w="1489319">
                  <a:extLst>
                    <a:ext uri="{9D8B030D-6E8A-4147-A177-3AD203B41FA5}">
                      <a16:colId xmlns:a16="http://schemas.microsoft.com/office/drawing/2014/main" val="1631963132"/>
                    </a:ext>
                  </a:extLst>
                </a:gridCol>
                <a:gridCol w="2541919">
                  <a:extLst>
                    <a:ext uri="{9D8B030D-6E8A-4147-A177-3AD203B41FA5}">
                      <a16:colId xmlns:a16="http://schemas.microsoft.com/office/drawing/2014/main" val="3201393349"/>
                    </a:ext>
                  </a:extLst>
                </a:gridCol>
              </a:tblGrid>
              <a:tr h="520883">
                <a:tc>
                  <a:txBody>
                    <a:bodyPr/>
                    <a:lstStyle/>
                    <a:p>
                      <a:pPr rtl="0" fontAlgn="t">
                        <a:spcBef>
                          <a:spcPts val="0"/>
                        </a:spcBef>
                        <a:spcAft>
                          <a:spcPts val="0"/>
                        </a:spcAft>
                      </a:pPr>
                      <a:r>
                        <a:rPr lang="en-US" sz="1400" b="1" u="none" strike="noStrike">
                          <a:solidFill>
                            <a:srgbClr val="000000"/>
                          </a:solidFill>
                          <a:effectLst/>
                        </a:rPr>
                        <a:t>Stakeholder</a:t>
                      </a:r>
                      <a:endParaRPr lang="en-US" sz="2400" dirty="0">
                        <a:effectLst/>
                      </a:endParaRPr>
                    </a:p>
                  </a:txBody>
                  <a:tcPr marL="68101" marR="68101" marT="68101" marB="68101"/>
                </a:tc>
                <a:tc>
                  <a:txBody>
                    <a:bodyPr/>
                    <a:lstStyle/>
                    <a:p>
                      <a:pPr rtl="0" fontAlgn="t">
                        <a:spcBef>
                          <a:spcPts val="0"/>
                        </a:spcBef>
                        <a:spcAft>
                          <a:spcPts val="0"/>
                        </a:spcAft>
                      </a:pPr>
                      <a:r>
                        <a:rPr lang="en-US" sz="1400" b="1" u="none" strike="noStrike">
                          <a:solidFill>
                            <a:srgbClr val="000000"/>
                          </a:solidFill>
                          <a:effectLst/>
                        </a:rPr>
                        <a:t>Interest Level</a:t>
                      </a:r>
                      <a:endParaRPr lang="en-US" sz="2400">
                        <a:effectLst/>
                      </a:endParaRPr>
                    </a:p>
                  </a:txBody>
                  <a:tcPr marL="68101" marR="68101" marT="68101" marB="68101"/>
                </a:tc>
                <a:tc>
                  <a:txBody>
                    <a:bodyPr/>
                    <a:lstStyle/>
                    <a:p>
                      <a:pPr rtl="0" fontAlgn="t">
                        <a:spcBef>
                          <a:spcPts val="0"/>
                        </a:spcBef>
                        <a:spcAft>
                          <a:spcPts val="0"/>
                        </a:spcAft>
                      </a:pPr>
                      <a:r>
                        <a:rPr lang="en-US" sz="1400" b="1" u="none" strike="noStrike">
                          <a:solidFill>
                            <a:srgbClr val="000000"/>
                          </a:solidFill>
                          <a:effectLst/>
                        </a:rPr>
                        <a:t>Interest</a:t>
                      </a:r>
                      <a:endParaRPr lang="en-US" sz="2400" dirty="0">
                        <a:effectLst/>
                      </a:endParaRPr>
                    </a:p>
                  </a:txBody>
                  <a:tcPr marL="68101" marR="68101" marT="68101" marB="68101"/>
                </a:tc>
                <a:tc>
                  <a:txBody>
                    <a:bodyPr/>
                    <a:lstStyle/>
                    <a:p>
                      <a:pPr rtl="0" fontAlgn="t">
                        <a:spcBef>
                          <a:spcPts val="0"/>
                        </a:spcBef>
                        <a:spcAft>
                          <a:spcPts val="0"/>
                        </a:spcAft>
                      </a:pPr>
                      <a:r>
                        <a:rPr lang="en-US" sz="1400" b="1" u="none" strike="noStrike">
                          <a:solidFill>
                            <a:srgbClr val="000000"/>
                          </a:solidFill>
                          <a:effectLst/>
                        </a:rPr>
                        <a:t>Level of Influence</a:t>
                      </a:r>
                      <a:endParaRPr lang="en-US" sz="2400">
                        <a:effectLst/>
                      </a:endParaRPr>
                    </a:p>
                  </a:txBody>
                  <a:tcPr marL="68101" marR="68101" marT="68101" marB="68101"/>
                </a:tc>
                <a:tc>
                  <a:txBody>
                    <a:bodyPr/>
                    <a:lstStyle/>
                    <a:p>
                      <a:pPr rtl="0" fontAlgn="t">
                        <a:spcBef>
                          <a:spcPts val="0"/>
                        </a:spcBef>
                        <a:spcAft>
                          <a:spcPts val="0"/>
                        </a:spcAft>
                      </a:pPr>
                      <a:r>
                        <a:rPr lang="en-US" sz="1400" b="1" u="none" strike="noStrike">
                          <a:solidFill>
                            <a:srgbClr val="000000"/>
                          </a:solidFill>
                          <a:effectLst/>
                        </a:rPr>
                        <a:t>Authority</a:t>
                      </a:r>
                      <a:endParaRPr lang="en-US" sz="2400">
                        <a:effectLst/>
                      </a:endParaRPr>
                    </a:p>
                  </a:txBody>
                  <a:tcPr marL="68101" marR="68101" marT="68101" marB="68101"/>
                </a:tc>
                <a:extLst>
                  <a:ext uri="{0D108BD9-81ED-4DB2-BD59-A6C34878D82A}">
                    <a16:rowId xmlns:a16="http://schemas.microsoft.com/office/drawing/2014/main" val="2013165002"/>
                  </a:ext>
                </a:extLst>
              </a:tr>
              <a:tr h="520883">
                <a:tc>
                  <a:txBody>
                    <a:bodyPr/>
                    <a:lstStyle/>
                    <a:p>
                      <a:pPr rtl="0" fontAlgn="t">
                        <a:spcBef>
                          <a:spcPts val="0"/>
                        </a:spcBef>
                        <a:spcAft>
                          <a:spcPts val="0"/>
                        </a:spcAft>
                      </a:pPr>
                      <a:r>
                        <a:rPr lang="en-US" sz="1400" b="1" u="none" strike="noStrike">
                          <a:solidFill>
                            <a:srgbClr val="000000"/>
                          </a:solidFill>
                          <a:effectLst/>
                        </a:rPr>
                        <a:t>GrenLEC</a:t>
                      </a:r>
                      <a:endParaRPr lang="en-US" sz="2400" b="1"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Moderate </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Renewable energy</a:t>
                      </a:r>
                      <a:endParaRPr lang="en-US" sz="2400"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Services businesses + homes throughout Grenada</a:t>
                      </a:r>
                      <a:endParaRPr lang="en-US" sz="2400" dirty="0">
                        <a:effectLst/>
                      </a:endParaRPr>
                    </a:p>
                  </a:txBody>
                  <a:tcPr marL="68101" marR="68101" marT="68101" marB="68101"/>
                </a:tc>
                <a:extLst>
                  <a:ext uri="{0D108BD9-81ED-4DB2-BD59-A6C34878D82A}">
                    <a16:rowId xmlns:a16="http://schemas.microsoft.com/office/drawing/2014/main" val="2815797484"/>
                  </a:ext>
                </a:extLst>
              </a:tr>
              <a:tr h="520883">
                <a:tc>
                  <a:txBody>
                    <a:bodyPr/>
                    <a:lstStyle/>
                    <a:p>
                      <a:pPr rtl="0" fontAlgn="t">
                        <a:spcBef>
                          <a:spcPts val="0"/>
                        </a:spcBef>
                        <a:spcAft>
                          <a:spcPts val="0"/>
                        </a:spcAft>
                      </a:pPr>
                      <a:r>
                        <a:rPr lang="en-US" sz="1400" b="1" u="none" strike="noStrike">
                          <a:solidFill>
                            <a:srgbClr val="000000"/>
                          </a:solidFill>
                          <a:effectLst/>
                        </a:rPr>
                        <a:t>GrenCODA</a:t>
                      </a:r>
                      <a:endParaRPr lang="en-US" sz="2400" b="1">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Equity / justice / inclusiveness</a:t>
                      </a:r>
                      <a:endParaRPr lang="en-US" sz="2400"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Moderate</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NGO connected with local communities</a:t>
                      </a:r>
                      <a:endParaRPr lang="en-US" sz="2400" dirty="0">
                        <a:effectLst/>
                      </a:endParaRPr>
                    </a:p>
                  </a:txBody>
                  <a:tcPr marL="68101" marR="68101" marT="68101" marB="68101"/>
                </a:tc>
                <a:extLst>
                  <a:ext uri="{0D108BD9-81ED-4DB2-BD59-A6C34878D82A}">
                    <a16:rowId xmlns:a16="http://schemas.microsoft.com/office/drawing/2014/main" val="46909831"/>
                  </a:ext>
                </a:extLst>
              </a:tr>
              <a:tr h="520883">
                <a:tc>
                  <a:txBody>
                    <a:bodyPr/>
                    <a:lstStyle/>
                    <a:p>
                      <a:pPr rtl="0" fontAlgn="t">
                        <a:spcBef>
                          <a:spcPts val="0"/>
                        </a:spcBef>
                        <a:spcAft>
                          <a:spcPts val="0"/>
                        </a:spcAft>
                      </a:pPr>
                      <a:r>
                        <a:rPr lang="en-US" sz="1400" b="1" u="none" strike="noStrike">
                          <a:solidFill>
                            <a:srgbClr val="000000"/>
                          </a:solidFill>
                          <a:effectLst/>
                        </a:rPr>
                        <a:t>NAWASA</a:t>
                      </a:r>
                      <a:endParaRPr lang="en-US" sz="2400" b="1">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Provide water for citizens</a:t>
                      </a:r>
                      <a:endParaRPr lang="en-US" sz="2400"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Services communities through Grenada</a:t>
                      </a:r>
                      <a:endParaRPr lang="en-US" sz="2400" dirty="0">
                        <a:effectLst/>
                      </a:endParaRPr>
                    </a:p>
                  </a:txBody>
                  <a:tcPr marL="68101" marR="68101" marT="68101" marB="68101"/>
                </a:tc>
                <a:extLst>
                  <a:ext uri="{0D108BD9-81ED-4DB2-BD59-A6C34878D82A}">
                    <a16:rowId xmlns:a16="http://schemas.microsoft.com/office/drawing/2014/main" val="2364425590"/>
                  </a:ext>
                </a:extLst>
              </a:tr>
              <a:tr h="718309">
                <a:tc>
                  <a:txBody>
                    <a:bodyPr/>
                    <a:lstStyle/>
                    <a:p>
                      <a:pPr rtl="0" fontAlgn="t">
                        <a:spcBef>
                          <a:spcPts val="0"/>
                        </a:spcBef>
                        <a:spcAft>
                          <a:spcPts val="0"/>
                        </a:spcAft>
                      </a:pPr>
                      <a:r>
                        <a:rPr lang="en-US" sz="1400" b="1" u="none" strike="noStrike">
                          <a:solidFill>
                            <a:srgbClr val="000000"/>
                          </a:solidFill>
                          <a:effectLst/>
                        </a:rPr>
                        <a:t>GFC</a:t>
                      </a:r>
                      <a:endParaRPr lang="en-US" sz="2400" b="1">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Raise public awareness &amp; protect Grenada’s natural environment</a:t>
                      </a:r>
                      <a:endParaRPr lang="en-US" sz="2400"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Moderate</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NGO which has restorations throughout Grenada. </a:t>
                      </a:r>
                      <a:endParaRPr lang="en-US" sz="2400">
                        <a:effectLst/>
                      </a:endParaRPr>
                    </a:p>
                  </a:txBody>
                  <a:tcPr marL="68101" marR="68101" marT="68101" marB="68101"/>
                </a:tc>
                <a:extLst>
                  <a:ext uri="{0D108BD9-81ED-4DB2-BD59-A6C34878D82A}">
                    <a16:rowId xmlns:a16="http://schemas.microsoft.com/office/drawing/2014/main" val="113414841"/>
                  </a:ext>
                </a:extLst>
              </a:tr>
              <a:tr h="323457">
                <a:tc>
                  <a:txBody>
                    <a:bodyPr/>
                    <a:lstStyle/>
                    <a:p>
                      <a:pPr rtl="0" fontAlgn="t">
                        <a:spcBef>
                          <a:spcPts val="0"/>
                        </a:spcBef>
                        <a:spcAft>
                          <a:spcPts val="0"/>
                        </a:spcAft>
                      </a:pPr>
                      <a:r>
                        <a:rPr lang="en-US" sz="1400" b="1" u="none" strike="noStrike">
                          <a:solidFill>
                            <a:srgbClr val="000000"/>
                          </a:solidFill>
                          <a:effectLst/>
                        </a:rPr>
                        <a:t>GTA</a:t>
                      </a:r>
                      <a:endParaRPr lang="en-US" sz="2400" b="1">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Low</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Development of tourism</a:t>
                      </a:r>
                      <a:endParaRPr lang="en-US" sz="2400"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Government Service</a:t>
                      </a:r>
                      <a:endParaRPr lang="en-US" sz="2400">
                        <a:effectLst/>
                      </a:endParaRPr>
                    </a:p>
                  </a:txBody>
                  <a:tcPr marL="68101" marR="68101" marT="68101" marB="68101"/>
                </a:tc>
                <a:extLst>
                  <a:ext uri="{0D108BD9-81ED-4DB2-BD59-A6C34878D82A}">
                    <a16:rowId xmlns:a16="http://schemas.microsoft.com/office/drawing/2014/main" val="2192367986"/>
                  </a:ext>
                </a:extLst>
              </a:tr>
              <a:tr h="323457">
                <a:tc>
                  <a:txBody>
                    <a:bodyPr/>
                    <a:lstStyle/>
                    <a:p>
                      <a:pPr rtl="0" fontAlgn="t">
                        <a:spcBef>
                          <a:spcPts val="0"/>
                        </a:spcBef>
                        <a:spcAft>
                          <a:spcPts val="0"/>
                        </a:spcAft>
                      </a:pPr>
                      <a:r>
                        <a:rPr lang="en-US" sz="1400" b="1" u="none" strike="noStrike">
                          <a:solidFill>
                            <a:srgbClr val="000000"/>
                          </a:solidFill>
                          <a:effectLst/>
                        </a:rPr>
                        <a:t>PDA</a:t>
                      </a:r>
                      <a:endParaRPr lang="en-US" sz="2400" b="1">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Sustainable infrastructure </a:t>
                      </a:r>
                      <a:endParaRPr lang="en-US" sz="2400"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Government Service</a:t>
                      </a:r>
                      <a:endParaRPr lang="en-US" sz="2400">
                        <a:effectLst/>
                      </a:endParaRPr>
                    </a:p>
                  </a:txBody>
                  <a:tcPr marL="68101" marR="68101" marT="68101" marB="68101"/>
                </a:tc>
                <a:extLst>
                  <a:ext uri="{0D108BD9-81ED-4DB2-BD59-A6C34878D82A}">
                    <a16:rowId xmlns:a16="http://schemas.microsoft.com/office/drawing/2014/main" val="3582949770"/>
                  </a:ext>
                </a:extLst>
              </a:tr>
              <a:tr h="520883">
                <a:tc>
                  <a:txBody>
                    <a:bodyPr/>
                    <a:lstStyle/>
                    <a:p>
                      <a:pPr rtl="0" fontAlgn="t">
                        <a:spcBef>
                          <a:spcPts val="0"/>
                        </a:spcBef>
                        <a:spcAft>
                          <a:spcPts val="0"/>
                        </a:spcAft>
                      </a:pPr>
                      <a:r>
                        <a:rPr lang="en-US" sz="1400" b="1" u="none" strike="noStrike">
                          <a:solidFill>
                            <a:srgbClr val="000000"/>
                          </a:solidFill>
                          <a:effectLst/>
                        </a:rPr>
                        <a:t>Port Authority</a:t>
                      </a:r>
                      <a:endParaRPr lang="en-US" sz="2400" b="1">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Low</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Managing the port</a:t>
                      </a:r>
                      <a:endParaRPr lang="en-US" sz="2400"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Government Service</a:t>
                      </a:r>
                      <a:endParaRPr lang="en-US" sz="2400">
                        <a:effectLst/>
                      </a:endParaRPr>
                    </a:p>
                  </a:txBody>
                  <a:tcPr marL="68101" marR="68101" marT="68101" marB="68101"/>
                </a:tc>
                <a:extLst>
                  <a:ext uri="{0D108BD9-81ED-4DB2-BD59-A6C34878D82A}">
                    <a16:rowId xmlns:a16="http://schemas.microsoft.com/office/drawing/2014/main" val="3835728391"/>
                  </a:ext>
                </a:extLst>
              </a:tr>
              <a:tr h="520883">
                <a:tc>
                  <a:txBody>
                    <a:bodyPr/>
                    <a:lstStyle/>
                    <a:p>
                      <a:pPr rtl="0" fontAlgn="t">
                        <a:spcBef>
                          <a:spcPts val="0"/>
                        </a:spcBef>
                        <a:spcAft>
                          <a:spcPts val="0"/>
                        </a:spcAft>
                      </a:pPr>
                      <a:r>
                        <a:rPr lang="en-US" sz="1400" b="1" u="none" strike="noStrike">
                          <a:solidFill>
                            <a:srgbClr val="000000"/>
                          </a:solidFill>
                          <a:effectLst/>
                        </a:rPr>
                        <a:t>Ministry of Agriculture </a:t>
                      </a:r>
                      <a:endParaRPr lang="en-US" sz="2400" b="1"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Sustainable farming practices to enhance food security</a:t>
                      </a:r>
                      <a:endParaRPr lang="en-US" sz="2400" dirty="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High</a:t>
                      </a:r>
                      <a:endParaRPr lang="en-US" sz="2400">
                        <a:effectLst/>
                      </a:endParaRPr>
                    </a:p>
                  </a:txBody>
                  <a:tcPr marL="68101" marR="68101" marT="68101" marB="68101"/>
                </a:tc>
                <a:tc>
                  <a:txBody>
                    <a:bodyPr/>
                    <a:lstStyle/>
                    <a:p>
                      <a:pPr rtl="0" fontAlgn="t">
                        <a:spcBef>
                          <a:spcPts val="0"/>
                        </a:spcBef>
                        <a:spcAft>
                          <a:spcPts val="0"/>
                        </a:spcAft>
                      </a:pPr>
                      <a:r>
                        <a:rPr lang="en-US" sz="1400" b="0" u="none" strike="noStrike">
                          <a:solidFill>
                            <a:srgbClr val="000000"/>
                          </a:solidFill>
                          <a:effectLst/>
                        </a:rPr>
                        <a:t>Government Service + Local Farms </a:t>
                      </a:r>
                      <a:endParaRPr lang="en-US" sz="2400" dirty="0">
                        <a:effectLst/>
                      </a:endParaRPr>
                    </a:p>
                  </a:txBody>
                  <a:tcPr marL="68101" marR="68101" marT="68101" marB="68101"/>
                </a:tc>
                <a:extLst>
                  <a:ext uri="{0D108BD9-81ED-4DB2-BD59-A6C34878D82A}">
                    <a16:rowId xmlns:a16="http://schemas.microsoft.com/office/drawing/2014/main" val="2201149873"/>
                  </a:ext>
                </a:extLst>
              </a:tr>
            </a:tbl>
          </a:graphicData>
        </a:graphic>
      </p:graphicFrame>
      <p:sp>
        <p:nvSpPr>
          <p:cNvPr id="3" name="Rectangle 1">
            <a:extLst>
              <a:ext uri="{FF2B5EF4-FFF2-40B4-BE49-F238E27FC236}">
                <a16:creationId xmlns:a16="http://schemas.microsoft.com/office/drawing/2014/main" id="{F53EB4FC-4F51-9CBD-6956-72F8111BAA91}"/>
              </a:ext>
            </a:extLst>
          </p:cNvPr>
          <p:cNvSpPr>
            <a:spLocks noChangeArrowheads="1"/>
          </p:cNvSpPr>
          <p:nvPr/>
        </p:nvSpPr>
        <p:spPr bwMode="auto">
          <a:xfrm>
            <a:off x="3235325" y="2438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itle 3">
            <a:extLst>
              <a:ext uri="{FF2B5EF4-FFF2-40B4-BE49-F238E27FC236}">
                <a16:creationId xmlns:a16="http://schemas.microsoft.com/office/drawing/2014/main" id="{C7EBD09E-CC42-895F-CE9C-8A5565269941}"/>
              </a:ext>
            </a:extLst>
          </p:cNvPr>
          <p:cNvSpPr>
            <a:spLocks noGrp="1"/>
          </p:cNvSpPr>
          <p:nvPr>
            <p:ph type="title"/>
          </p:nvPr>
        </p:nvSpPr>
        <p:spPr>
          <a:xfrm>
            <a:off x="2140825" y="163360"/>
            <a:ext cx="7729728" cy="1188720"/>
          </a:xfrm>
        </p:spPr>
        <p:txBody>
          <a:bodyPr>
            <a:normAutofit/>
          </a:bodyPr>
          <a:lstStyle/>
          <a:p>
            <a:r>
              <a:rPr lang="en-US" sz="3600"/>
              <a:t>Role Play summary</a:t>
            </a:r>
            <a:endParaRPr lang="en-US" sz="3600" dirty="0"/>
          </a:p>
        </p:txBody>
      </p:sp>
    </p:spTree>
    <p:extLst>
      <p:ext uri="{BB962C8B-B14F-4D97-AF65-F5344CB8AC3E}">
        <p14:creationId xmlns:p14="http://schemas.microsoft.com/office/powerpoint/2010/main" val="640224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F53EB4FC-4F51-9CBD-6956-72F8111BAA91}"/>
              </a:ext>
            </a:extLst>
          </p:cNvPr>
          <p:cNvSpPr>
            <a:spLocks noChangeArrowheads="1"/>
          </p:cNvSpPr>
          <p:nvPr/>
        </p:nvSpPr>
        <p:spPr bwMode="auto">
          <a:xfrm>
            <a:off x="3235325" y="2438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itle 7">
            <a:extLst>
              <a:ext uri="{FF2B5EF4-FFF2-40B4-BE49-F238E27FC236}">
                <a16:creationId xmlns:a16="http://schemas.microsoft.com/office/drawing/2014/main" id="{D00EE8F5-DFA2-6920-2240-C36690005B36}"/>
              </a:ext>
            </a:extLst>
          </p:cNvPr>
          <p:cNvSpPr>
            <a:spLocks noGrp="1"/>
          </p:cNvSpPr>
          <p:nvPr>
            <p:ph type="title"/>
          </p:nvPr>
        </p:nvSpPr>
        <p:spPr>
          <a:xfrm>
            <a:off x="2231136" y="163360"/>
            <a:ext cx="7729728" cy="1188720"/>
          </a:xfrm>
        </p:spPr>
        <p:txBody>
          <a:bodyPr/>
          <a:lstStyle/>
          <a:p>
            <a:r>
              <a:rPr lang="en-US" dirty="0"/>
              <a:t>In-Person Meetings</a:t>
            </a:r>
          </a:p>
        </p:txBody>
      </p:sp>
      <p:graphicFrame>
        <p:nvGraphicFramePr>
          <p:cNvPr id="9" name="Table 8">
            <a:extLst>
              <a:ext uri="{FF2B5EF4-FFF2-40B4-BE49-F238E27FC236}">
                <a16:creationId xmlns:a16="http://schemas.microsoft.com/office/drawing/2014/main" id="{944F8DE2-87EC-A37F-C330-A51A168B48AC}"/>
              </a:ext>
            </a:extLst>
          </p:cNvPr>
          <p:cNvGraphicFramePr>
            <a:graphicFrameLocks noGrp="1"/>
          </p:cNvGraphicFramePr>
          <p:nvPr>
            <p:extLst>
              <p:ext uri="{D42A27DB-BD31-4B8C-83A1-F6EECF244321}">
                <p14:modId xmlns:p14="http://schemas.microsoft.com/office/powerpoint/2010/main" val="3015282410"/>
              </p:ext>
            </p:extLst>
          </p:nvPr>
        </p:nvGraphicFramePr>
        <p:xfrm>
          <a:off x="459582" y="1451659"/>
          <a:ext cx="11272836" cy="5242981"/>
        </p:xfrm>
        <a:graphic>
          <a:graphicData uri="http://schemas.openxmlformats.org/drawingml/2006/table">
            <a:tbl>
              <a:tblPr firstRow="1" firstCol="1" bandRow="1">
                <a:tableStyleId>{21E4AEA4-8DFA-4A89-87EB-49C32662AFE0}</a:tableStyleId>
              </a:tblPr>
              <a:tblGrid>
                <a:gridCol w="2856784">
                  <a:extLst>
                    <a:ext uri="{9D8B030D-6E8A-4147-A177-3AD203B41FA5}">
                      <a16:colId xmlns:a16="http://schemas.microsoft.com/office/drawing/2014/main" val="1738552104"/>
                    </a:ext>
                  </a:extLst>
                </a:gridCol>
                <a:gridCol w="2779633">
                  <a:extLst>
                    <a:ext uri="{9D8B030D-6E8A-4147-A177-3AD203B41FA5}">
                      <a16:colId xmlns:a16="http://schemas.microsoft.com/office/drawing/2014/main" val="3594969985"/>
                    </a:ext>
                  </a:extLst>
                </a:gridCol>
                <a:gridCol w="3043323">
                  <a:extLst>
                    <a:ext uri="{9D8B030D-6E8A-4147-A177-3AD203B41FA5}">
                      <a16:colId xmlns:a16="http://schemas.microsoft.com/office/drawing/2014/main" val="775974115"/>
                    </a:ext>
                  </a:extLst>
                </a:gridCol>
                <a:gridCol w="2593096">
                  <a:extLst>
                    <a:ext uri="{9D8B030D-6E8A-4147-A177-3AD203B41FA5}">
                      <a16:colId xmlns:a16="http://schemas.microsoft.com/office/drawing/2014/main" val="989581515"/>
                    </a:ext>
                  </a:extLst>
                </a:gridCol>
              </a:tblGrid>
              <a:tr h="804293">
                <a:tc>
                  <a:txBody>
                    <a:bodyPr/>
                    <a:lstStyle/>
                    <a:p>
                      <a:pPr rtl="0" fontAlgn="t">
                        <a:spcBef>
                          <a:spcPts val="0"/>
                        </a:spcBef>
                        <a:spcAft>
                          <a:spcPts val="0"/>
                        </a:spcAft>
                      </a:pPr>
                      <a:r>
                        <a:rPr lang="en-US" sz="1400" b="1" u="none" strike="noStrike" dirty="0">
                          <a:solidFill>
                            <a:srgbClr val="000000"/>
                          </a:solidFill>
                          <a:effectLst/>
                        </a:rPr>
                        <a:t>Stakeholder</a:t>
                      </a:r>
                      <a:endParaRPr lang="en-US" sz="1400" b="1" dirty="0">
                        <a:effectLst/>
                      </a:endParaRPr>
                    </a:p>
                    <a:p>
                      <a:pPr fontAlgn="t"/>
                      <a:br>
                        <a:rPr lang="en-US" sz="1400" b="1" dirty="0">
                          <a:effectLst/>
                        </a:rPr>
                      </a:br>
                      <a:endParaRPr lang="en-US" sz="1400" b="1" dirty="0">
                        <a:effectLst/>
                        <a:latin typeface="+mn-lt"/>
                      </a:endParaRPr>
                    </a:p>
                  </a:txBody>
                  <a:tcPr marL="46548" marR="46548" marT="46548" marB="46548"/>
                </a:tc>
                <a:tc>
                  <a:txBody>
                    <a:bodyPr/>
                    <a:lstStyle/>
                    <a:p>
                      <a:pPr rtl="0" fontAlgn="t">
                        <a:spcBef>
                          <a:spcPts val="0"/>
                        </a:spcBef>
                        <a:spcAft>
                          <a:spcPts val="0"/>
                        </a:spcAft>
                      </a:pPr>
                      <a:r>
                        <a:rPr lang="en-US" sz="1400" b="1" u="none" strike="noStrike">
                          <a:solidFill>
                            <a:srgbClr val="000000"/>
                          </a:solidFill>
                          <a:effectLst/>
                        </a:rPr>
                        <a:t>Main Focus</a:t>
                      </a:r>
                      <a:endParaRPr lang="en-US" sz="1400" b="1">
                        <a:effectLst/>
                        <a:latin typeface="+mn-lt"/>
                      </a:endParaRPr>
                    </a:p>
                  </a:txBody>
                  <a:tcPr marL="46548" marR="46548" marT="46548" marB="46548"/>
                </a:tc>
                <a:tc>
                  <a:txBody>
                    <a:bodyPr/>
                    <a:lstStyle/>
                    <a:p>
                      <a:pPr rtl="0" fontAlgn="t">
                        <a:spcBef>
                          <a:spcPts val="0"/>
                        </a:spcBef>
                        <a:spcAft>
                          <a:spcPts val="0"/>
                        </a:spcAft>
                      </a:pPr>
                      <a:r>
                        <a:rPr lang="en-US" sz="1400" b="1" u="none" strike="noStrike">
                          <a:solidFill>
                            <a:srgbClr val="000000"/>
                          </a:solidFill>
                          <a:effectLst/>
                        </a:rPr>
                        <a:t>Authority &amp;  Interest</a:t>
                      </a:r>
                      <a:endParaRPr lang="en-US" sz="1400" b="1">
                        <a:effectLst/>
                        <a:latin typeface="+mn-lt"/>
                      </a:endParaRPr>
                    </a:p>
                  </a:txBody>
                  <a:tcPr marL="46548" marR="46548" marT="46548" marB="46548"/>
                </a:tc>
                <a:tc>
                  <a:txBody>
                    <a:bodyPr/>
                    <a:lstStyle/>
                    <a:p>
                      <a:pPr rtl="0" fontAlgn="t">
                        <a:spcBef>
                          <a:spcPts val="0"/>
                        </a:spcBef>
                        <a:spcAft>
                          <a:spcPts val="0"/>
                        </a:spcAft>
                      </a:pPr>
                      <a:r>
                        <a:rPr lang="en-US" sz="1400" b="1" u="none" strike="noStrike" dirty="0">
                          <a:solidFill>
                            <a:srgbClr val="000000"/>
                          </a:solidFill>
                          <a:effectLst/>
                        </a:rPr>
                        <a:t>Ideal Future</a:t>
                      </a:r>
                      <a:endParaRPr lang="en-US" sz="1400" b="1" dirty="0">
                        <a:effectLst/>
                        <a:latin typeface="+mn-lt"/>
                      </a:endParaRPr>
                    </a:p>
                  </a:txBody>
                  <a:tcPr marL="46548" marR="46548" marT="46548" marB="46548"/>
                </a:tc>
                <a:extLst>
                  <a:ext uri="{0D108BD9-81ED-4DB2-BD59-A6C34878D82A}">
                    <a16:rowId xmlns:a16="http://schemas.microsoft.com/office/drawing/2014/main" val="1582347458"/>
                  </a:ext>
                </a:extLst>
              </a:tr>
              <a:tr h="846232">
                <a:tc>
                  <a:txBody>
                    <a:bodyPr/>
                    <a:lstStyle/>
                    <a:p>
                      <a:pPr rtl="0" fontAlgn="t">
                        <a:spcBef>
                          <a:spcPts val="0"/>
                        </a:spcBef>
                        <a:spcAft>
                          <a:spcPts val="0"/>
                        </a:spcAft>
                      </a:pPr>
                      <a:r>
                        <a:rPr lang="en-US" sz="1200" b="1" u="none" strike="noStrike" dirty="0">
                          <a:solidFill>
                            <a:srgbClr val="000000"/>
                          </a:solidFill>
                          <a:effectLst/>
                        </a:rPr>
                        <a:t>Tyrone </a:t>
                      </a:r>
                      <a:r>
                        <a:rPr lang="en-US" sz="1200" b="1" u="none" strike="noStrike" dirty="0" err="1">
                          <a:solidFill>
                            <a:srgbClr val="000000"/>
                          </a:solidFill>
                          <a:effectLst/>
                        </a:rPr>
                        <a:t>Buckmire</a:t>
                      </a:r>
                      <a:r>
                        <a:rPr lang="en-US" sz="1200" b="1" u="none" strike="noStrike" dirty="0">
                          <a:solidFill>
                            <a:srgbClr val="000000"/>
                          </a:solidFill>
                          <a:effectLst/>
                        </a:rPr>
                        <a:t> [Grenada Fund for Conservation]</a:t>
                      </a:r>
                      <a:endParaRPr lang="en-US" sz="1200" b="1" dirty="0">
                        <a:effectLst/>
                      </a:endParaRPr>
                    </a:p>
                  </a:txBody>
                  <a:tcPr marL="46548" marR="46548" marT="46548" marB="46548"/>
                </a:tc>
                <a:tc>
                  <a:txBody>
                    <a:bodyPr/>
                    <a:lstStyle/>
                    <a:p>
                      <a:pPr rtl="0" fontAlgn="t">
                        <a:spcBef>
                          <a:spcPts val="0"/>
                        </a:spcBef>
                        <a:spcAft>
                          <a:spcPts val="0"/>
                        </a:spcAft>
                      </a:pPr>
                      <a:r>
                        <a:rPr lang="en-US" sz="1200" b="0" u="none" strike="noStrike" dirty="0">
                          <a:solidFill>
                            <a:srgbClr val="000000"/>
                          </a:solidFill>
                          <a:effectLst/>
                        </a:rPr>
                        <a:t>Conservation &amp; Culture</a:t>
                      </a:r>
                      <a:endParaRPr lang="en-US" sz="1200" dirty="0">
                        <a:effectLst/>
                        <a:latin typeface="+mn-lt"/>
                      </a:endParaRPr>
                    </a:p>
                  </a:txBody>
                  <a:tcPr marL="46548" marR="46548" marT="46548" marB="46548"/>
                </a:tc>
                <a:tc>
                  <a:txBody>
                    <a:bodyPr/>
                    <a:lstStyle/>
                    <a:p>
                      <a:pPr marL="171450" indent="-171450" rtl="0" fontAlgn="base">
                        <a:spcBef>
                          <a:spcPts val="0"/>
                        </a:spcBef>
                        <a:spcAft>
                          <a:spcPts val="0"/>
                        </a:spcAft>
                        <a:buFont typeface="Arial" panose="020B0604020202020204" pitchFamily="34" charset="0"/>
                        <a:buChar char="•"/>
                      </a:pPr>
                      <a:r>
                        <a:rPr lang="en-US" sz="1200" b="0" u="none" strike="noStrike" dirty="0">
                          <a:solidFill>
                            <a:srgbClr val="000000"/>
                          </a:solidFill>
                          <a:effectLst/>
                        </a:rPr>
                        <a:t>Moderate Authority </a:t>
                      </a:r>
                    </a:p>
                    <a:p>
                      <a:pPr marL="171450" indent="-171450" rtl="0" fontAlgn="base">
                        <a:spcBef>
                          <a:spcPts val="0"/>
                        </a:spcBef>
                        <a:spcAft>
                          <a:spcPts val="0"/>
                        </a:spcAft>
                        <a:buFont typeface="Arial" panose="020B0604020202020204" pitchFamily="34" charset="0"/>
                        <a:buChar char="•"/>
                      </a:pPr>
                      <a:r>
                        <a:rPr lang="en-US" sz="1200" b="0" u="none" strike="noStrike" dirty="0">
                          <a:solidFill>
                            <a:srgbClr val="000000"/>
                          </a:solidFill>
                          <a:effectLst/>
                        </a:rPr>
                        <a:t>High Interest </a:t>
                      </a:r>
                      <a:endParaRPr lang="en-US" sz="1200" b="0" i="0" u="none" strike="noStrike" dirty="0">
                        <a:solidFill>
                          <a:srgbClr val="000000"/>
                        </a:solidFill>
                        <a:effectLst/>
                        <a:latin typeface="+mn-lt"/>
                      </a:endParaRPr>
                    </a:p>
                  </a:txBody>
                  <a:tcPr marL="46548" marR="46548" marT="46548" marB="46548"/>
                </a:tc>
                <a:tc>
                  <a:txBody>
                    <a:bodyPr/>
                    <a:lstStyle/>
                    <a:p>
                      <a:pPr rtl="0" fontAlgn="t">
                        <a:spcBef>
                          <a:spcPts val="0"/>
                        </a:spcBef>
                        <a:spcAft>
                          <a:spcPts val="0"/>
                        </a:spcAft>
                      </a:pPr>
                      <a:r>
                        <a:rPr lang="en-US" sz="1200" b="0" u="none" strike="noStrike" dirty="0">
                          <a:solidFill>
                            <a:srgbClr val="000000"/>
                          </a:solidFill>
                          <a:effectLst/>
                        </a:rPr>
                        <a:t>Mangrove Conservation &amp; Culture. Insight on</a:t>
                      </a:r>
                      <a:endParaRPr lang="en-US" sz="1200" dirty="0">
                        <a:effectLst/>
                      </a:endParaRPr>
                    </a:p>
                    <a:p>
                      <a:pPr rtl="0" fontAlgn="t">
                        <a:spcBef>
                          <a:spcPts val="0"/>
                        </a:spcBef>
                        <a:spcAft>
                          <a:spcPts val="0"/>
                        </a:spcAft>
                      </a:pPr>
                      <a:r>
                        <a:rPr lang="en-US" sz="1200" b="0" u="none" strike="noStrike" dirty="0">
                          <a:solidFill>
                            <a:srgbClr val="000000"/>
                          </a:solidFill>
                          <a:effectLst/>
                        </a:rPr>
                        <a:t>Carriacou. </a:t>
                      </a:r>
                      <a:endParaRPr lang="en-US" sz="1200" dirty="0">
                        <a:effectLst/>
                        <a:latin typeface="+mn-lt"/>
                      </a:endParaRPr>
                    </a:p>
                  </a:txBody>
                  <a:tcPr marL="46548" marR="46548" marT="46548" marB="46548"/>
                </a:tc>
                <a:extLst>
                  <a:ext uri="{0D108BD9-81ED-4DB2-BD59-A6C34878D82A}">
                    <a16:rowId xmlns:a16="http://schemas.microsoft.com/office/drawing/2014/main" val="340457169"/>
                  </a:ext>
                </a:extLst>
              </a:tr>
              <a:tr h="605117">
                <a:tc>
                  <a:txBody>
                    <a:bodyPr/>
                    <a:lstStyle/>
                    <a:p>
                      <a:pPr rtl="0" fontAlgn="t">
                        <a:spcBef>
                          <a:spcPts val="0"/>
                        </a:spcBef>
                        <a:spcAft>
                          <a:spcPts val="0"/>
                        </a:spcAft>
                      </a:pPr>
                      <a:r>
                        <a:rPr lang="en-US" sz="1200" b="1" u="none" strike="noStrike">
                          <a:solidFill>
                            <a:srgbClr val="000000"/>
                          </a:solidFill>
                          <a:effectLst/>
                        </a:rPr>
                        <a:t>Kenrick Fullerton [Planning &amp; Development Authority]</a:t>
                      </a:r>
                      <a:endParaRPr lang="en-US" sz="1200" b="1">
                        <a:effectLst/>
                      </a:endParaRPr>
                    </a:p>
                    <a:p>
                      <a:pPr fontAlgn="t"/>
                      <a:br>
                        <a:rPr lang="en-US" sz="1200" b="1">
                          <a:effectLst/>
                        </a:rPr>
                      </a:br>
                      <a:endParaRPr lang="en-US" sz="1200" b="1">
                        <a:effectLst/>
                        <a:latin typeface="+mn-lt"/>
                      </a:endParaRPr>
                    </a:p>
                  </a:txBody>
                  <a:tcPr marL="46548" marR="46548" marT="46548" marB="46548"/>
                </a:tc>
                <a:tc>
                  <a:txBody>
                    <a:bodyPr/>
                    <a:lstStyle/>
                    <a:p>
                      <a:pPr rtl="0" fontAlgn="t">
                        <a:spcBef>
                          <a:spcPts val="0"/>
                        </a:spcBef>
                        <a:spcAft>
                          <a:spcPts val="0"/>
                        </a:spcAft>
                      </a:pPr>
                      <a:r>
                        <a:rPr lang="en-US" sz="1200" b="0" u="none" strike="noStrike" dirty="0">
                          <a:solidFill>
                            <a:srgbClr val="000000"/>
                          </a:solidFill>
                          <a:effectLst/>
                        </a:rPr>
                        <a:t>Community, Infrastructure &amp; Education</a:t>
                      </a:r>
                      <a:endParaRPr lang="en-US" sz="1200" dirty="0">
                        <a:effectLst/>
                        <a:latin typeface="+mn-lt"/>
                      </a:endParaRPr>
                    </a:p>
                  </a:txBody>
                  <a:tcPr marL="46548" marR="46548" marT="46548" marB="46548"/>
                </a:tc>
                <a:tc>
                  <a:txBody>
                    <a:bodyPr/>
                    <a:lstStyle/>
                    <a:p>
                      <a:pPr marL="171450" indent="-171450" rtl="0" fontAlgn="base">
                        <a:spcBef>
                          <a:spcPts val="0"/>
                        </a:spcBef>
                        <a:spcAft>
                          <a:spcPts val="0"/>
                        </a:spcAft>
                        <a:buFont typeface="Arial" panose="020B0604020202020204" pitchFamily="34" charset="0"/>
                        <a:buChar char="•"/>
                      </a:pPr>
                      <a:r>
                        <a:rPr lang="en-US" sz="1200" b="0" u="none" strike="noStrike">
                          <a:solidFill>
                            <a:srgbClr val="000000"/>
                          </a:solidFill>
                          <a:effectLst/>
                        </a:rPr>
                        <a:t>High Authority</a:t>
                      </a:r>
                    </a:p>
                    <a:p>
                      <a:pPr marL="171450" indent="-171450" rtl="0" fontAlgn="base">
                        <a:spcBef>
                          <a:spcPts val="0"/>
                        </a:spcBef>
                        <a:spcAft>
                          <a:spcPts val="0"/>
                        </a:spcAft>
                        <a:buFont typeface="Arial" panose="020B0604020202020204" pitchFamily="34" charset="0"/>
                        <a:buChar char="•"/>
                      </a:pPr>
                      <a:r>
                        <a:rPr lang="en-US" sz="1200" b="0" u="none" strike="noStrike">
                          <a:solidFill>
                            <a:srgbClr val="000000"/>
                          </a:solidFill>
                          <a:effectLst/>
                        </a:rPr>
                        <a:t>High Interest</a:t>
                      </a:r>
                      <a:endParaRPr lang="en-US" sz="1200" b="0" i="0" u="none" strike="noStrike">
                        <a:solidFill>
                          <a:srgbClr val="000000"/>
                        </a:solidFill>
                        <a:effectLst/>
                        <a:latin typeface="+mn-lt"/>
                      </a:endParaRPr>
                    </a:p>
                  </a:txBody>
                  <a:tcPr marL="46548" marR="46548" marT="46548" marB="46548"/>
                </a:tc>
                <a:tc>
                  <a:txBody>
                    <a:bodyPr/>
                    <a:lstStyle/>
                    <a:p>
                      <a:pPr rtl="0" fontAlgn="t">
                        <a:spcBef>
                          <a:spcPts val="0"/>
                        </a:spcBef>
                        <a:spcAft>
                          <a:spcPts val="0"/>
                        </a:spcAft>
                      </a:pPr>
                      <a:r>
                        <a:rPr lang="en-US" sz="1200" b="0" u="none" strike="noStrike" dirty="0">
                          <a:solidFill>
                            <a:srgbClr val="000000"/>
                          </a:solidFill>
                          <a:effectLst/>
                        </a:rPr>
                        <a:t>Education &amp; Development Risks </a:t>
                      </a:r>
                      <a:endParaRPr lang="en-US" sz="1200" dirty="0">
                        <a:effectLst/>
                        <a:latin typeface="+mn-lt"/>
                      </a:endParaRPr>
                    </a:p>
                  </a:txBody>
                  <a:tcPr marL="46548" marR="46548" marT="46548" marB="46548"/>
                </a:tc>
                <a:extLst>
                  <a:ext uri="{0D108BD9-81ED-4DB2-BD59-A6C34878D82A}">
                    <a16:rowId xmlns:a16="http://schemas.microsoft.com/office/drawing/2014/main" val="98800295"/>
                  </a:ext>
                </a:extLst>
              </a:tr>
              <a:tr h="1038622">
                <a:tc>
                  <a:txBody>
                    <a:bodyPr/>
                    <a:lstStyle/>
                    <a:p>
                      <a:pPr rtl="0" fontAlgn="t">
                        <a:spcBef>
                          <a:spcPts val="0"/>
                        </a:spcBef>
                        <a:spcAft>
                          <a:spcPts val="0"/>
                        </a:spcAft>
                      </a:pPr>
                      <a:r>
                        <a:rPr lang="en-US" sz="1200" b="1" u="none" strike="noStrike" dirty="0">
                          <a:solidFill>
                            <a:srgbClr val="000000"/>
                          </a:solidFill>
                          <a:effectLst/>
                        </a:rPr>
                        <a:t>Davon Baker  [Technology Manager for Gov’t of Grenada]]</a:t>
                      </a:r>
                      <a:endParaRPr lang="en-US" sz="1200" b="1" dirty="0">
                        <a:effectLst/>
                      </a:endParaRPr>
                    </a:p>
                    <a:p>
                      <a:pPr fontAlgn="t"/>
                      <a:br>
                        <a:rPr lang="en-US" sz="1200" b="1" dirty="0">
                          <a:effectLst/>
                        </a:rPr>
                      </a:br>
                      <a:endParaRPr lang="en-US" sz="1200" b="1" dirty="0">
                        <a:effectLst/>
                        <a:latin typeface="+mn-lt"/>
                      </a:endParaRPr>
                    </a:p>
                  </a:txBody>
                  <a:tcPr marL="46548" marR="46548" marT="46548" marB="46548"/>
                </a:tc>
                <a:tc>
                  <a:txBody>
                    <a:bodyPr/>
                    <a:lstStyle/>
                    <a:p>
                      <a:pPr rtl="0" fontAlgn="t">
                        <a:spcBef>
                          <a:spcPts val="0"/>
                        </a:spcBef>
                        <a:spcAft>
                          <a:spcPts val="0"/>
                        </a:spcAft>
                      </a:pPr>
                      <a:r>
                        <a:rPr lang="en-US" sz="1200" b="0" u="none" strike="noStrike">
                          <a:solidFill>
                            <a:srgbClr val="000000"/>
                          </a:solidFill>
                          <a:effectLst/>
                        </a:rPr>
                        <a:t>Conservation &amp; Innovation for applied sustainability for local communities </a:t>
                      </a:r>
                      <a:endParaRPr lang="en-US" sz="1200">
                        <a:effectLst/>
                        <a:latin typeface="+mn-lt"/>
                      </a:endParaRPr>
                    </a:p>
                  </a:txBody>
                  <a:tcPr marL="46548" marR="46548" marT="46548" marB="46548"/>
                </a:tc>
                <a:tc>
                  <a:txBody>
                    <a:bodyPr/>
                    <a:lstStyle/>
                    <a:p>
                      <a:pPr marL="171450" indent="-171450" rtl="0" fontAlgn="base">
                        <a:spcBef>
                          <a:spcPts val="0"/>
                        </a:spcBef>
                        <a:spcAft>
                          <a:spcPts val="0"/>
                        </a:spcAft>
                        <a:buFont typeface="Arial" panose="020B0604020202020204" pitchFamily="34" charset="0"/>
                        <a:buChar char="•"/>
                      </a:pPr>
                      <a:r>
                        <a:rPr lang="en-US" sz="1200" b="0" u="none" strike="noStrike" dirty="0">
                          <a:solidFill>
                            <a:srgbClr val="000000"/>
                          </a:solidFill>
                          <a:effectLst/>
                        </a:rPr>
                        <a:t>High Authority</a:t>
                      </a:r>
                    </a:p>
                    <a:p>
                      <a:pPr marL="171450" indent="-171450" rtl="0" fontAlgn="base">
                        <a:spcBef>
                          <a:spcPts val="0"/>
                        </a:spcBef>
                        <a:spcAft>
                          <a:spcPts val="0"/>
                        </a:spcAft>
                        <a:buFont typeface="Arial" panose="020B0604020202020204" pitchFamily="34" charset="0"/>
                        <a:buChar char="•"/>
                      </a:pPr>
                      <a:r>
                        <a:rPr lang="en-US" sz="1200" b="0" u="none" strike="noStrike" dirty="0">
                          <a:solidFill>
                            <a:srgbClr val="000000"/>
                          </a:solidFill>
                          <a:effectLst/>
                        </a:rPr>
                        <a:t>High Interest</a:t>
                      </a:r>
                      <a:endParaRPr lang="en-US" sz="1200" b="0" i="0" u="none" strike="noStrike" dirty="0">
                        <a:solidFill>
                          <a:srgbClr val="000000"/>
                        </a:solidFill>
                        <a:effectLst/>
                        <a:latin typeface="+mn-lt"/>
                      </a:endParaRPr>
                    </a:p>
                  </a:txBody>
                  <a:tcPr marL="46548" marR="46548" marT="46548" marB="46548"/>
                </a:tc>
                <a:tc>
                  <a:txBody>
                    <a:bodyPr/>
                    <a:lstStyle/>
                    <a:p>
                      <a:pPr rtl="0" fontAlgn="t">
                        <a:spcBef>
                          <a:spcPts val="0"/>
                        </a:spcBef>
                        <a:spcAft>
                          <a:spcPts val="0"/>
                        </a:spcAft>
                      </a:pPr>
                      <a:r>
                        <a:rPr lang="en-US" sz="1200" b="0" u="none" strike="noStrike" dirty="0">
                          <a:solidFill>
                            <a:srgbClr val="000000"/>
                          </a:solidFill>
                          <a:effectLst/>
                        </a:rPr>
                        <a:t>Strategic Planning for Sustainable Communities </a:t>
                      </a:r>
                      <a:endParaRPr lang="en-US" sz="1200" dirty="0">
                        <a:effectLst/>
                        <a:latin typeface="+mn-lt"/>
                      </a:endParaRPr>
                    </a:p>
                  </a:txBody>
                  <a:tcPr marL="46548" marR="46548" marT="46548" marB="46548"/>
                </a:tc>
                <a:extLst>
                  <a:ext uri="{0D108BD9-81ED-4DB2-BD59-A6C34878D82A}">
                    <a16:rowId xmlns:a16="http://schemas.microsoft.com/office/drawing/2014/main" val="95566857"/>
                  </a:ext>
                </a:extLst>
              </a:tr>
              <a:tr h="722800">
                <a:tc>
                  <a:txBody>
                    <a:bodyPr/>
                    <a:lstStyle/>
                    <a:p>
                      <a:pPr rtl="0" fontAlgn="t">
                        <a:spcBef>
                          <a:spcPts val="0"/>
                        </a:spcBef>
                        <a:spcAft>
                          <a:spcPts val="0"/>
                        </a:spcAft>
                      </a:pPr>
                      <a:r>
                        <a:rPr lang="en-US" sz="1200" b="1" u="none" strike="noStrike" dirty="0">
                          <a:solidFill>
                            <a:srgbClr val="000000"/>
                          </a:solidFill>
                          <a:effectLst/>
                        </a:rPr>
                        <a:t>Kate Charles [Ocean Spirits] </a:t>
                      </a:r>
                      <a:endParaRPr lang="en-US" sz="1200" b="1" dirty="0">
                        <a:effectLst/>
                        <a:latin typeface="+mn-lt"/>
                      </a:endParaRPr>
                    </a:p>
                  </a:txBody>
                  <a:tcPr marL="46548" marR="46548" marT="46548" marB="46548"/>
                </a:tc>
                <a:tc>
                  <a:txBody>
                    <a:bodyPr/>
                    <a:lstStyle/>
                    <a:p>
                      <a:pPr marL="171450" indent="-171450" rtl="0" fontAlgn="t">
                        <a:spcBef>
                          <a:spcPts val="0"/>
                        </a:spcBef>
                        <a:spcAft>
                          <a:spcPts val="0"/>
                        </a:spcAft>
                        <a:buFont typeface="Arial" panose="020B0604020202020204" pitchFamily="34" charset="0"/>
                        <a:buChar char="•"/>
                      </a:pPr>
                      <a:r>
                        <a:rPr lang="en-US" sz="1200" b="0" u="none" strike="noStrike" dirty="0" err="1">
                          <a:solidFill>
                            <a:srgbClr val="000000"/>
                          </a:solidFill>
                          <a:effectLst/>
                        </a:rPr>
                        <a:t>Levera</a:t>
                      </a:r>
                      <a:r>
                        <a:rPr lang="en-US" sz="1200" b="0" u="none" strike="noStrike" dirty="0">
                          <a:solidFill>
                            <a:srgbClr val="000000"/>
                          </a:solidFill>
                          <a:effectLst/>
                        </a:rPr>
                        <a:t> Ramsar Wetland </a:t>
                      </a:r>
                      <a:endParaRPr lang="en-US" sz="1200" dirty="0">
                        <a:effectLst/>
                      </a:endParaRPr>
                    </a:p>
                    <a:p>
                      <a:pPr marL="171450" indent="-171450" rtl="0" fontAlgn="t">
                        <a:spcBef>
                          <a:spcPts val="0"/>
                        </a:spcBef>
                        <a:spcAft>
                          <a:spcPts val="0"/>
                        </a:spcAft>
                        <a:buFont typeface="Arial" panose="020B0604020202020204" pitchFamily="34" charset="0"/>
                        <a:buChar char="•"/>
                      </a:pPr>
                      <a:r>
                        <a:rPr lang="en-US" sz="1200" b="0" u="none" strike="noStrike" dirty="0">
                          <a:solidFill>
                            <a:srgbClr val="000000"/>
                          </a:solidFill>
                          <a:effectLst/>
                        </a:rPr>
                        <a:t>The National Resort</a:t>
                      </a:r>
                      <a:endParaRPr lang="en-US" sz="1200" dirty="0">
                        <a:effectLst/>
                      </a:endParaRPr>
                    </a:p>
                    <a:p>
                      <a:pPr marL="171450" indent="-171450" rtl="0" fontAlgn="t">
                        <a:spcBef>
                          <a:spcPts val="0"/>
                        </a:spcBef>
                        <a:spcAft>
                          <a:spcPts val="0"/>
                        </a:spcAft>
                        <a:buFont typeface="Arial" panose="020B0604020202020204" pitchFamily="34" charset="0"/>
                        <a:buChar char="•"/>
                      </a:pPr>
                      <a:r>
                        <a:rPr lang="en-US" sz="1200" b="0" u="none" strike="noStrike" dirty="0">
                          <a:solidFill>
                            <a:srgbClr val="000000"/>
                          </a:solidFill>
                          <a:effectLst/>
                        </a:rPr>
                        <a:t>Conservation</a:t>
                      </a:r>
                    </a:p>
                    <a:p>
                      <a:pPr marL="171450" indent="-171450" rtl="0" fontAlgn="t">
                        <a:spcBef>
                          <a:spcPts val="0"/>
                        </a:spcBef>
                        <a:spcAft>
                          <a:spcPts val="0"/>
                        </a:spcAft>
                        <a:buFont typeface="Arial" panose="020B0604020202020204" pitchFamily="34" charset="0"/>
                        <a:buChar char="•"/>
                      </a:pPr>
                      <a:endParaRPr lang="en-US" sz="1200" dirty="0">
                        <a:effectLst/>
                        <a:latin typeface="+mn-lt"/>
                      </a:endParaRPr>
                    </a:p>
                  </a:txBody>
                  <a:tcPr marL="46548" marR="46548" marT="46548" marB="46548"/>
                </a:tc>
                <a:tc>
                  <a:txBody>
                    <a:bodyPr/>
                    <a:lstStyle/>
                    <a:p>
                      <a:pPr marL="171450" indent="-171450" rtl="0" fontAlgn="base">
                        <a:spcBef>
                          <a:spcPts val="0"/>
                        </a:spcBef>
                        <a:spcAft>
                          <a:spcPts val="0"/>
                        </a:spcAft>
                        <a:buFont typeface="Arial" panose="020B0604020202020204" pitchFamily="34" charset="0"/>
                        <a:buChar char="•"/>
                      </a:pPr>
                      <a:r>
                        <a:rPr lang="en-US" sz="1200" b="0" u="none" strike="noStrike" dirty="0">
                          <a:solidFill>
                            <a:srgbClr val="000000"/>
                          </a:solidFill>
                          <a:effectLst/>
                        </a:rPr>
                        <a:t>Moderate Authority</a:t>
                      </a:r>
                    </a:p>
                    <a:p>
                      <a:pPr marL="171450" indent="-171450" rtl="0" fontAlgn="base">
                        <a:spcBef>
                          <a:spcPts val="0"/>
                        </a:spcBef>
                        <a:spcAft>
                          <a:spcPts val="0"/>
                        </a:spcAft>
                        <a:buFont typeface="Arial" panose="020B0604020202020204" pitchFamily="34" charset="0"/>
                        <a:buChar char="•"/>
                      </a:pPr>
                      <a:r>
                        <a:rPr lang="en-US" sz="1200" b="0" u="none" strike="noStrike" dirty="0">
                          <a:solidFill>
                            <a:srgbClr val="000000"/>
                          </a:solidFill>
                          <a:effectLst/>
                        </a:rPr>
                        <a:t>High Interest</a:t>
                      </a:r>
                      <a:endParaRPr lang="en-US" sz="1200" b="0" i="0" u="none" strike="noStrike" dirty="0">
                        <a:solidFill>
                          <a:srgbClr val="000000"/>
                        </a:solidFill>
                        <a:effectLst/>
                        <a:latin typeface="+mn-lt"/>
                      </a:endParaRPr>
                    </a:p>
                  </a:txBody>
                  <a:tcPr marL="46548" marR="46548" marT="46548" marB="46548"/>
                </a:tc>
                <a:tc>
                  <a:txBody>
                    <a:bodyPr/>
                    <a:lstStyle/>
                    <a:p>
                      <a:pPr rtl="0" fontAlgn="t">
                        <a:spcBef>
                          <a:spcPts val="0"/>
                        </a:spcBef>
                        <a:spcAft>
                          <a:spcPts val="0"/>
                        </a:spcAft>
                      </a:pPr>
                      <a:r>
                        <a:rPr lang="en-US" sz="1200" b="0" u="none" strike="noStrike" dirty="0">
                          <a:solidFill>
                            <a:srgbClr val="000000"/>
                          </a:solidFill>
                          <a:effectLst/>
                        </a:rPr>
                        <a:t>Community Involvement &amp; Commercial Development</a:t>
                      </a:r>
                      <a:endParaRPr lang="en-US" sz="1200" dirty="0">
                        <a:effectLst/>
                        <a:latin typeface="+mn-lt"/>
                      </a:endParaRPr>
                    </a:p>
                  </a:txBody>
                  <a:tcPr marL="46548" marR="46548" marT="46548" marB="46548"/>
                </a:tc>
                <a:extLst>
                  <a:ext uri="{0D108BD9-81ED-4DB2-BD59-A6C34878D82A}">
                    <a16:rowId xmlns:a16="http://schemas.microsoft.com/office/drawing/2014/main" val="4224557840"/>
                  </a:ext>
                </a:extLst>
              </a:tr>
              <a:tr h="904602">
                <a:tc>
                  <a:txBody>
                    <a:bodyPr/>
                    <a:lstStyle/>
                    <a:p>
                      <a:pPr rtl="0" fontAlgn="t">
                        <a:spcBef>
                          <a:spcPts val="0"/>
                        </a:spcBef>
                        <a:spcAft>
                          <a:spcPts val="0"/>
                        </a:spcAft>
                      </a:pPr>
                      <a:r>
                        <a:rPr lang="en-US" sz="1200" b="1" i="0" u="none" strike="noStrike" dirty="0">
                          <a:solidFill>
                            <a:srgbClr val="000000"/>
                          </a:solidFill>
                          <a:effectLst/>
                          <a:latin typeface="+mn-lt"/>
                        </a:rPr>
                        <a:t>Andre Joseph </a:t>
                      </a:r>
                      <a:r>
                        <a:rPr lang="en-US" sz="1200" b="1" i="0" u="none" strike="noStrike" dirty="0" err="1">
                          <a:solidFill>
                            <a:srgbClr val="000000"/>
                          </a:solidFill>
                          <a:effectLst/>
                          <a:latin typeface="+mn-lt"/>
                        </a:rPr>
                        <a:t>Witzig</a:t>
                      </a:r>
                      <a:r>
                        <a:rPr lang="en-US" sz="1200" b="1" i="0" u="none" strike="noStrike" dirty="0">
                          <a:solidFill>
                            <a:srgbClr val="000000"/>
                          </a:solidFill>
                          <a:effectLst/>
                          <a:latin typeface="+mn-lt"/>
                        </a:rPr>
                        <a:t> [The Nature Conservancy]</a:t>
                      </a:r>
                      <a:endParaRPr lang="en-US" sz="1200" dirty="0">
                        <a:effectLst/>
                        <a:latin typeface="+mn-lt"/>
                      </a:endParaRPr>
                    </a:p>
                  </a:txBody>
                  <a:tcPr marL="38100" marR="38100" marT="38100" marB="38100"/>
                </a:tc>
                <a:tc>
                  <a:txBody>
                    <a:bodyPr/>
                    <a:lstStyle/>
                    <a:p>
                      <a:pPr marL="171450" indent="-171450" rtl="0" fontAlgn="t">
                        <a:spcBef>
                          <a:spcPts val="1200"/>
                        </a:spcBef>
                        <a:spcAft>
                          <a:spcPts val="1200"/>
                        </a:spcAft>
                        <a:buFont typeface="Arial" panose="020B0604020202020204" pitchFamily="34" charset="0"/>
                        <a:buChar char="•"/>
                      </a:pPr>
                      <a:r>
                        <a:rPr lang="en-US" sz="1200" b="0" i="0" u="none" strike="noStrike" dirty="0">
                          <a:solidFill>
                            <a:srgbClr val="000000"/>
                          </a:solidFill>
                          <a:effectLst/>
                          <a:latin typeface="+mn-lt"/>
                        </a:rPr>
                        <a:t>Mangrove Restoration &amp; Safeguarding habitats which people and wildlife rely upon</a:t>
                      </a:r>
                      <a:endParaRPr lang="en-US" sz="1200" dirty="0">
                        <a:effectLst/>
                        <a:latin typeface="+mn-lt"/>
                      </a:endParaRPr>
                    </a:p>
                  </a:txBody>
                  <a:tcPr marL="38100" marR="38100" marT="38100" marB="38100"/>
                </a:tc>
                <a:tc>
                  <a:txBody>
                    <a:bodyPr/>
                    <a:lstStyle/>
                    <a:p>
                      <a:pPr marL="171450" indent="-171450" rtl="0" fontAlgn="t">
                        <a:spcBef>
                          <a:spcPts val="1200"/>
                        </a:spcBef>
                        <a:spcAft>
                          <a:spcPts val="1200"/>
                        </a:spcAft>
                        <a:buFont typeface="Arial" panose="020B0604020202020204" pitchFamily="34" charset="0"/>
                        <a:buChar char="•"/>
                      </a:pPr>
                      <a:r>
                        <a:rPr lang="en-US" sz="1200" b="0" i="0" u="none" strike="noStrike" dirty="0">
                          <a:solidFill>
                            <a:srgbClr val="000000"/>
                          </a:solidFill>
                          <a:effectLst/>
                          <a:latin typeface="+mn-lt"/>
                        </a:rPr>
                        <a:t>Moderate Authority (NGO) &amp; High Interest</a:t>
                      </a:r>
                      <a:endParaRPr lang="en-US" sz="1200" dirty="0">
                        <a:effectLst/>
                        <a:latin typeface="+mn-lt"/>
                      </a:endParaRPr>
                    </a:p>
                  </a:txBody>
                  <a:tcPr marL="38100" marR="38100" marT="38100" marB="38100"/>
                </a:tc>
                <a:tc>
                  <a:txBody>
                    <a:bodyPr/>
                    <a:lstStyle/>
                    <a:p>
                      <a:pPr rtl="0" fontAlgn="t">
                        <a:spcBef>
                          <a:spcPts val="0"/>
                        </a:spcBef>
                        <a:spcAft>
                          <a:spcPts val="0"/>
                        </a:spcAft>
                      </a:pPr>
                      <a:r>
                        <a:rPr lang="en-US" sz="1200" b="0" i="0" u="none" strike="noStrike" dirty="0">
                          <a:solidFill>
                            <a:srgbClr val="000000"/>
                          </a:solidFill>
                          <a:effectLst/>
                          <a:latin typeface="+mn-lt"/>
                        </a:rPr>
                        <a:t>A future which safeguards Grenadians and the natural environment which is relied on by people and wildlife.</a:t>
                      </a:r>
                      <a:endParaRPr lang="en-US" sz="1200" dirty="0">
                        <a:effectLst/>
                        <a:latin typeface="+mn-lt"/>
                      </a:endParaRPr>
                    </a:p>
                  </a:txBody>
                  <a:tcPr marL="38100" marR="38100" marT="38100" marB="38100"/>
                </a:tc>
                <a:extLst>
                  <a:ext uri="{0D108BD9-81ED-4DB2-BD59-A6C34878D82A}">
                    <a16:rowId xmlns:a16="http://schemas.microsoft.com/office/drawing/2014/main" val="1629895596"/>
                  </a:ext>
                </a:extLst>
              </a:tr>
            </a:tbl>
          </a:graphicData>
        </a:graphic>
      </p:graphicFrame>
    </p:spTree>
    <p:extLst>
      <p:ext uri="{BB962C8B-B14F-4D97-AF65-F5344CB8AC3E}">
        <p14:creationId xmlns:p14="http://schemas.microsoft.com/office/powerpoint/2010/main" val="1961268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1B07-34D8-297E-6971-5EA8F533D206}"/>
              </a:ext>
            </a:extLst>
          </p:cNvPr>
          <p:cNvSpPr>
            <a:spLocks noGrp="1"/>
          </p:cNvSpPr>
          <p:nvPr>
            <p:ph type="title"/>
          </p:nvPr>
        </p:nvSpPr>
        <p:spPr>
          <a:xfrm>
            <a:off x="8787865" y="2921173"/>
            <a:ext cx="2745667" cy="1015663"/>
          </a:xfrm>
        </p:spPr>
        <p:txBody>
          <a:bodyPr vert="horz" lIns="182880" tIns="182880" rIns="182880" bIns="182880" rtlCol="0" anchor="ctr">
            <a:normAutofit/>
          </a:bodyPr>
          <a:lstStyle/>
          <a:p>
            <a:r>
              <a:rPr lang="en-US" sz="2000"/>
              <a:t>Goal Statement</a:t>
            </a:r>
          </a:p>
        </p:txBody>
      </p:sp>
      <p:pic>
        <p:nvPicPr>
          <p:cNvPr id="3074" name="Picture 2">
            <a:extLst>
              <a:ext uri="{FF2B5EF4-FFF2-40B4-BE49-F238E27FC236}">
                <a16:creationId xmlns:a16="http://schemas.microsoft.com/office/drawing/2014/main" id="{B5D31B4B-A27F-489C-27B4-5D0E3D48EE8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361013" y="407847"/>
            <a:ext cx="8056407" cy="6042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188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2EAC177-3B3F-E86A-E455-9848CE030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37704" cy="686474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124E264-13A4-284C-4F26-0074F50CD2F1}"/>
              </a:ext>
            </a:extLst>
          </p:cNvPr>
          <p:cNvSpPr>
            <a:spLocks noGrp="1"/>
          </p:cNvSpPr>
          <p:nvPr>
            <p:ph type="title"/>
          </p:nvPr>
        </p:nvSpPr>
        <p:spPr>
          <a:xfrm>
            <a:off x="804672" y="2844368"/>
            <a:ext cx="5928360" cy="1188720"/>
          </a:xfrm>
          <a:solidFill>
            <a:schemeClr val="bg1">
              <a:alpha val="80000"/>
            </a:schemeClr>
          </a:solidFill>
        </p:spPr>
        <p:txBody>
          <a:bodyPr vert="horz" lIns="274320" tIns="182880" rIns="274320" bIns="182880" rtlCol="0" anchorCtr="1">
            <a:normAutofit/>
          </a:bodyPr>
          <a:lstStyle/>
          <a:p>
            <a:r>
              <a:rPr lang="en-US"/>
              <a:t>Question for The Audience</a:t>
            </a:r>
          </a:p>
        </p:txBody>
      </p:sp>
      <p:sp>
        <p:nvSpPr>
          <p:cNvPr id="1038" name="Rectangle 1037">
            <a:extLst>
              <a:ext uri="{FF2B5EF4-FFF2-40B4-BE49-F238E27FC236}">
                <a16:creationId xmlns:a16="http://schemas.microsoft.com/office/drawing/2014/main" id="{6D30FAEA-9AA7-48D9-92FC-10E00C132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1F5F91D-B5F6-8343-EB3F-AF116FCA70FE}"/>
              </a:ext>
            </a:extLst>
          </p:cNvPr>
          <p:cNvSpPr>
            <a:spLocks noGrp="1"/>
          </p:cNvSpPr>
          <p:nvPr>
            <p:ph idx="1"/>
          </p:nvPr>
        </p:nvSpPr>
        <p:spPr>
          <a:xfrm>
            <a:off x="8242273" y="973600"/>
            <a:ext cx="3374136" cy="4924280"/>
          </a:xfrm>
        </p:spPr>
        <p:txBody>
          <a:bodyPr vert="horz" lIns="91440" tIns="45720" rIns="91440" bIns="45720" rtlCol="0" anchor="ctr">
            <a:normAutofit/>
          </a:bodyPr>
          <a:lstStyle/>
          <a:p>
            <a:pPr marL="0" indent="0">
              <a:buNone/>
            </a:pPr>
            <a:r>
              <a:rPr lang="en-US" sz="2000" dirty="0">
                <a:solidFill>
                  <a:schemeClr val="tx1"/>
                </a:solidFill>
              </a:rPr>
              <a:t>Why are rules and regulations valuable when addressing global sea level rise in Grenada?</a:t>
            </a:r>
          </a:p>
        </p:txBody>
      </p:sp>
    </p:spTree>
    <p:extLst>
      <p:ext uri="{BB962C8B-B14F-4D97-AF65-F5344CB8AC3E}">
        <p14:creationId xmlns:p14="http://schemas.microsoft.com/office/powerpoint/2010/main" val="123640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Conceptual Modeling</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err="1">
                <a:solidFill>
                  <a:schemeClr val="tx1"/>
                </a:solidFill>
              </a:rPr>
              <a:t>Ashawne</a:t>
            </a:r>
            <a:r>
              <a:rPr lang="en-US" dirty="0">
                <a:solidFill>
                  <a:schemeClr val="tx1"/>
                </a:solidFill>
              </a:rPr>
              <a:t> Edwards</a:t>
            </a:r>
          </a:p>
        </p:txBody>
      </p:sp>
    </p:spTree>
    <p:extLst>
      <p:ext uri="{BB962C8B-B14F-4D97-AF65-F5344CB8AC3E}">
        <p14:creationId xmlns:p14="http://schemas.microsoft.com/office/powerpoint/2010/main" val="156105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8946-A334-E870-C914-5FA66B8AF8B8}"/>
              </a:ext>
            </a:extLst>
          </p:cNvPr>
          <p:cNvSpPr>
            <a:spLocks noGrp="1"/>
          </p:cNvSpPr>
          <p:nvPr>
            <p:ph type="title"/>
          </p:nvPr>
        </p:nvSpPr>
        <p:spPr/>
        <p:txBody>
          <a:bodyPr/>
          <a:lstStyle/>
          <a:p>
            <a:r>
              <a:rPr lang="en-US" dirty="0"/>
              <a:t>Conceptual modeling</a:t>
            </a:r>
          </a:p>
        </p:txBody>
      </p:sp>
      <p:sp>
        <p:nvSpPr>
          <p:cNvPr id="3" name="Content Placeholder 2">
            <a:extLst>
              <a:ext uri="{FF2B5EF4-FFF2-40B4-BE49-F238E27FC236}">
                <a16:creationId xmlns:a16="http://schemas.microsoft.com/office/drawing/2014/main" id="{16C47012-9389-5850-AC27-49A521A98403}"/>
              </a:ext>
            </a:extLst>
          </p:cNvPr>
          <p:cNvSpPr>
            <a:spLocks noGrp="1"/>
          </p:cNvSpPr>
          <p:nvPr>
            <p:ph idx="1"/>
          </p:nvPr>
        </p:nvSpPr>
        <p:spPr/>
        <p:txBody>
          <a:bodyPr>
            <a:normAutofit/>
          </a:bodyPr>
          <a:lstStyle/>
          <a:p>
            <a:r>
              <a:rPr lang="en-US" sz="2000" dirty="0"/>
              <a:t>No two wicked problems are the same</a:t>
            </a:r>
          </a:p>
          <a:p>
            <a:r>
              <a:rPr lang="en-US" sz="2000" dirty="0"/>
              <a:t>The wicked problem of SLR and heavy precipitation in Grenada is different than other countries </a:t>
            </a:r>
          </a:p>
          <a:p>
            <a:r>
              <a:rPr lang="en-US" sz="2000" dirty="0"/>
              <a:t>There is no solution to a wicked problem. You can only improve the situation</a:t>
            </a:r>
          </a:p>
        </p:txBody>
      </p:sp>
    </p:spTree>
    <p:extLst>
      <p:ext uri="{BB962C8B-B14F-4D97-AF65-F5344CB8AC3E}">
        <p14:creationId xmlns:p14="http://schemas.microsoft.com/office/powerpoint/2010/main" val="3279427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0" name="Rectangle"/>
          <p:cNvSpPr/>
          <p:nvPr/>
        </p:nvSpPr>
        <p:spPr>
          <a:xfrm>
            <a:off x="4892010" y="-25625"/>
            <a:ext cx="7312158" cy="6909249"/>
          </a:xfrm>
          <a:prstGeom prst="rect">
            <a:avLst/>
          </a:prstGeom>
          <a:solidFill>
            <a:srgbClr val="DCDEE0">
              <a:alpha val="55619"/>
            </a:srgbClr>
          </a:solidFill>
          <a:ln w="12700">
            <a:miter lim="400000"/>
          </a:ln>
          <a:effectLst>
            <a:outerShdw blurRad="76200" dir="18900000" rotWithShape="0">
              <a:srgbClr val="000000">
                <a:alpha val="28767"/>
              </a:srgbClr>
            </a:outerShdw>
          </a:effectLst>
        </p:spPr>
        <p:txBody>
          <a:bodyPr lIns="25400" tIns="25400" rIns="25400" bIns="25400" anchor="ct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61" name="Rectangle"/>
          <p:cNvSpPr/>
          <p:nvPr/>
        </p:nvSpPr>
        <p:spPr>
          <a:xfrm>
            <a:off x="-35269" y="-8169"/>
            <a:ext cx="4674948" cy="6874337"/>
          </a:xfrm>
          <a:prstGeom prst="rect">
            <a:avLst/>
          </a:prstGeom>
          <a:solidFill>
            <a:srgbClr val="DCDEE0">
              <a:alpha val="55619"/>
            </a:srgbClr>
          </a:solidFill>
          <a:ln w="12700">
            <a:miter lim="400000"/>
          </a:ln>
          <a:effectLst>
            <a:outerShdw blurRad="76200" dir="18900000" rotWithShape="0">
              <a:srgbClr val="000000">
                <a:alpha val="28767"/>
              </a:srgbClr>
            </a:outerShdw>
          </a:effectLst>
        </p:spPr>
        <p:txBody>
          <a:bodyPr lIns="25400" tIns="25400" rIns="25400" bIns="25400" anchor="ct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62" name="Caribbean Islands…"/>
          <p:cNvSpPr/>
          <p:nvPr/>
        </p:nvSpPr>
        <p:spPr>
          <a:xfrm>
            <a:off x="2778764" y="816356"/>
            <a:ext cx="1741188" cy="2115467"/>
          </a:xfrm>
          <a:prstGeom prst="roundRect">
            <a:avLst>
              <a:gd name="adj" fmla="val 25699"/>
            </a:avLst>
          </a:prstGeom>
          <a:solidFill>
            <a:srgbClr val="BC8027"/>
          </a:soli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dirty="0"/>
              <a:t>Caribbean Islands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Economic crises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Social crises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endParaRPr sz="2000" dirty="0"/>
          </a:p>
        </p:txBody>
      </p:sp>
      <p:sp>
        <p:nvSpPr>
          <p:cNvPr id="163" name="Continents…"/>
          <p:cNvSpPr/>
          <p:nvPr/>
        </p:nvSpPr>
        <p:spPr>
          <a:xfrm>
            <a:off x="79180" y="124257"/>
            <a:ext cx="2162147" cy="2872860"/>
          </a:xfrm>
          <a:prstGeom prst="roundRect">
            <a:avLst>
              <a:gd name="adj" fmla="val 20696"/>
            </a:avLst>
          </a:prstGeom>
          <a:solidFill>
            <a:srgbClr val="88540A"/>
          </a:soli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dirty="0"/>
              <a:t>Continents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Economic crises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Social crises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Disasters</a:t>
            </a:r>
          </a:p>
        </p:txBody>
      </p:sp>
      <p:sp>
        <p:nvSpPr>
          <p:cNvPr id="164" name="Global Ocean…"/>
          <p:cNvSpPr/>
          <p:nvPr/>
        </p:nvSpPr>
        <p:spPr>
          <a:xfrm>
            <a:off x="100598" y="4071910"/>
            <a:ext cx="4186052" cy="2216394"/>
          </a:xfrm>
          <a:prstGeom prst="roundRect">
            <a:avLst>
              <a:gd name="adj" fmla="val 20189"/>
            </a:avLst>
          </a:prstGeom>
          <a:solidFill>
            <a:srgbClr val="0065C1"/>
          </a:soli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2000" dirty="0"/>
          </a:p>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dirty="0"/>
              <a:t>Global Ocean</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pollution</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overfishing</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acidification</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warming</a:t>
            </a:r>
          </a:p>
        </p:txBody>
      </p:sp>
      <p:grpSp>
        <p:nvGrpSpPr>
          <p:cNvPr id="169" name="Group"/>
          <p:cNvGrpSpPr/>
          <p:nvPr/>
        </p:nvGrpSpPr>
        <p:grpSpPr>
          <a:xfrm>
            <a:off x="5001150" y="225738"/>
            <a:ext cx="7106070" cy="6456963"/>
            <a:chOff x="0" y="0"/>
            <a:chExt cx="14212138" cy="12913925"/>
          </a:xfrm>
        </p:grpSpPr>
        <p:sp>
          <p:nvSpPr>
            <p:cNvPr id="165" name="Rounded Rectangle"/>
            <p:cNvSpPr/>
            <p:nvPr/>
          </p:nvSpPr>
          <p:spPr>
            <a:xfrm>
              <a:off x="0" y="2063257"/>
              <a:ext cx="3043816" cy="9081322"/>
            </a:xfrm>
            <a:prstGeom prst="roundRect">
              <a:avLst>
                <a:gd name="adj" fmla="val 19936"/>
              </a:avLst>
            </a:prstGeom>
            <a:solidFill>
              <a:srgbClr val="11DAE3"/>
            </a:solidFill>
            <a:ln w="12700" cap="flat">
              <a:noFill/>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66" name="Oval"/>
            <p:cNvSpPr/>
            <p:nvPr/>
          </p:nvSpPr>
          <p:spPr>
            <a:xfrm>
              <a:off x="1303945" y="0"/>
              <a:ext cx="12908193" cy="12913925"/>
            </a:xfrm>
            <a:prstGeom prst="ellipse">
              <a:avLst/>
            </a:prstGeom>
            <a:solidFill>
              <a:srgbClr val="85DAB4"/>
            </a:solidFill>
            <a:ln w="12700" cap="flat">
              <a:noFill/>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67" name="Grenadian Islands"/>
            <p:cNvSpPr txBox="1"/>
            <p:nvPr/>
          </p:nvSpPr>
          <p:spPr>
            <a:xfrm>
              <a:off x="4088447" y="1233780"/>
              <a:ext cx="4288481" cy="7950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lgn="l" defTabSz="457200">
                <a:defRPr sz="4500">
                  <a:solidFill>
                    <a:srgbClr val="000000"/>
                  </a:solidFill>
                  <a:latin typeface="Gill Sans"/>
                  <a:ea typeface="Gill Sans"/>
                  <a:cs typeface="Gill Sans"/>
                  <a:sym typeface="Gill Sans"/>
                </a:defRPr>
              </a:lvl1pPr>
            </a:lstStyle>
            <a:p>
              <a:r>
                <a:rPr sz="2250"/>
                <a:t>Grenadian Islands</a:t>
              </a:r>
            </a:p>
          </p:txBody>
        </p:sp>
        <p:sp>
          <p:nvSpPr>
            <p:cNvPr id="168" name="Territorial Waters"/>
            <p:cNvSpPr txBox="1"/>
            <p:nvPr/>
          </p:nvSpPr>
          <p:spPr>
            <a:xfrm rot="16200000">
              <a:off x="-1308560" y="6121462"/>
              <a:ext cx="4003700" cy="7181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defRPr sz="4000">
                  <a:solidFill>
                    <a:srgbClr val="000000"/>
                  </a:solidFill>
                  <a:latin typeface="Gill Sans"/>
                  <a:ea typeface="Gill Sans"/>
                  <a:cs typeface="Gill Sans"/>
                  <a:sym typeface="Gill Sans"/>
                </a:defRPr>
              </a:lvl1pPr>
            </a:lstStyle>
            <a:p>
              <a:r>
                <a:rPr sz="2000"/>
                <a:t>Territorial Waters</a:t>
              </a:r>
            </a:p>
          </p:txBody>
        </p:sp>
      </p:grpSp>
      <p:grpSp>
        <p:nvGrpSpPr>
          <p:cNvPr id="177" name="Group"/>
          <p:cNvGrpSpPr/>
          <p:nvPr/>
        </p:nvGrpSpPr>
        <p:grpSpPr>
          <a:xfrm>
            <a:off x="662849" y="2173880"/>
            <a:ext cx="4352928" cy="3279070"/>
            <a:chOff x="0" y="0"/>
            <a:chExt cx="8705854" cy="6558139"/>
          </a:xfrm>
        </p:grpSpPr>
        <p:sp>
          <p:nvSpPr>
            <p:cNvPr id="171" name="Arrow"/>
            <p:cNvSpPr/>
            <p:nvPr/>
          </p:nvSpPr>
          <p:spPr>
            <a:xfrm rot="16200000">
              <a:off x="-759351" y="2341663"/>
              <a:ext cx="2268002" cy="749301"/>
            </a:xfrm>
            <a:prstGeom prst="rightArrow">
              <a:avLst>
                <a:gd name="adj1" fmla="val 29790"/>
                <a:gd name="adj2" fmla="val 81428"/>
              </a:avLst>
            </a:prstGeom>
            <a:solidFill>
              <a:srgbClr val="5747C1"/>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72" name="Arrow"/>
            <p:cNvSpPr/>
            <p:nvPr/>
          </p:nvSpPr>
          <p:spPr>
            <a:xfrm>
              <a:off x="7237705" y="5808839"/>
              <a:ext cx="1416516" cy="749301"/>
            </a:xfrm>
            <a:prstGeom prst="rightArrow">
              <a:avLst>
                <a:gd name="adj1" fmla="val 29790"/>
                <a:gd name="adj2" fmla="val 81428"/>
              </a:avLst>
            </a:prstGeom>
            <a:solidFill>
              <a:srgbClr val="5747C1"/>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73" name="Arrow"/>
            <p:cNvSpPr/>
            <p:nvPr/>
          </p:nvSpPr>
          <p:spPr>
            <a:xfrm rot="13500000">
              <a:off x="567021" y="387431"/>
              <a:ext cx="1250568" cy="749301"/>
            </a:xfrm>
            <a:prstGeom prst="rightArrow">
              <a:avLst>
                <a:gd name="adj1" fmla="val 29790"/>
                <a:gd name="adj2" fmla="val 81428"/>
              </a:avLst>
            </a:prstGeom>
            <a:solidFill>
              <a:srgbClr val="5747C1"/>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74" name="Arrow"/>
            <p:cNvSpPr/>
            <p:nvPr/>
          </p:nvSpPr>
          <p:spPr>
            <a:xfrm rot="8100000">
              <a:off x="887388" y="4232922"/>
              <a:ext cx="1250569" cy="749301"/>
            </a:xfrm>
            <a:prstGeom prst="rightArrow">
              <a:avLst>
                <a:gd name="adj1" fmla="val 29790"/>
                <a:gd name="adj2" fmla="val 81428"/>
              </a:avLst>
            </a:prstGeom>
            <a:solidFill>
              <a:srgbClr val="5747C1"/>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75" name="Arrow"/>
            <p:cNvSpPr/>
            <p:nvPr/>
          </p:nvSpPr>
          <p:spPr>
            <a:xfrm rot="18900000">
              <a:off x="5982405" y="332410"/>
              <a:ext cx="1250569" cy="749301"/>
            </a:xfrm>
            <a:prstGeom prst="rightArrow">
              <a:avLst>
                <a:gd name="adj1" fmla="val 29790"/>
                <a:gd name="adj2" fmla="val 81428"/>
              </a:avLst>
            </a:prstGeom>
            <a:solidFill>
              <a:srgbClr val="5747C1"/>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76" name="Arrow"/>
            <p:cNvSpPr/>
            <p:nvPr/>
          </p:nvSpPr>
          <p:spPr>
            <a:xfrm>
              <a:off x="6287747" y="2332986"/>
              <a:ext cx="2418108" cy="749301"/>
            </a:xfrm>
            <a:prstGeom prst="rightArrow">
              <a:avLst>
                <a:gd name="adj1" fmla="val 29790"/>
                <a:gd name="adj2" fmla="val 81428"/>
              </a:avLst>
            </a:prstGeom>
            <a:solidFill>
              <a:srgbClr val="5747C1"/>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grpSp>
      <p:sp>
        <p:nvSpPr>
          <p:cNvPr id="178" name="Global Climate System…"/>
          <p:cNvSpPr/>
          <p:nvPr/>
        </p:nvSpPr>
        <p:spPr>
          <a:xfrm>
            <a:off x="1378150" y="2163220"/>
            <a:ext cx="2497519" cy="2433147"/>
          </a:xfrm>
          <a:prstGeom prst="roundRect">
            <a:avLst>
              <a:gd name="adj" fmla="val 18391"/>
            </a:avLst>
          </a:prstGeom>
          <a:solidFill>
            <a:srgbClr val="00C5FF"/>
          </a:soli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dirty="0"/>
              <a:t>Global Climate System</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Earth Energy Imbalance</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Global warming</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Circulation changes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Changes in extremes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Melting of ice</a:t>
            </a:r>
          </a:p>
        </p:txBody>
      </p:sp>
      <p:grpSp>
        <p:nvGrpSpPr>
          <p:cNvPr id="184" name="Group"/>
          <p:cNvGrpSpPr/>
          <p:nvPr/>
        </p:nvGrpSpPr>
        <p:grpSpPr>
          <a:xfrm>
            <a:off x="1080917" y="495007"/>
            <a:ext cx="6187818" cy="5560912"/>
            <a:chOff x="0" y="0"/>
            <a:chExt cx="12375634" cy="11121822"/>
          </a:xfrm>
        </p:grpSpPr>
        <p:sp>
          <p:nvSpPr>
            <p:cNvPr id="179" name="Arrow"/>
            <p:cNvSpPr/>
            <p:nvPr/>
          </p:nvSpPr>
          <p:spPr>
            <a:xfrm>
              <a:off x="6424578" y="10538098"/>
              <a:ext cx="5085592" cy="583725"/>
            </a:xfrm>
            <a:prstGeom prst="rightArrow">
              <a:avLst>
                <a:gd name="adj1" fmla="val 16663"/>
                <a:gd name="adj2" fmla="val 106772"/>
              </a:avLst>
            </a:prstGeom>
            <a:solidFill>
              <a:srgbClr val="FFFFFF"/>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80" name="Double Arrow"/>
            <p:cNvSpPr/>
            <p:nvPr/>
          </p:nvSpPr>
          <p:spPr>
            <a:xfrm>
              <a:off x="2264148" y="0"/>
              <a:ext cx="10111487" cy="575781"/>
            </a:xfrm>
            <a:prstGeom prst="leftRightArrow">
              <a:avLst>
                <a:gd name="adj1" fmla="val 20011"/>
                <a:gd name="adj2" fmla="val 85421"/>
              </a:avLst>
            </a:prstGeom>
            <a:solidFill>
              <a:srgbClr val="FFFFFF"/>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81" name="Double Arrow"/>
            <p:cNvSpPr/>
            <p:nvPr/>
          </p:nvSpPr>
          <p:spPr>
            <a:xfrm>
              <a:off x="6762648" y="991153"/>
              <a:ext cx="4395758" cy="575781"/>
            </a:xfrm>
            <a:prstGeom prst="leftRightArrow">
              <a:avLst>
                <a:gd name="adj1" fmla="val 20011"/>
                <a:gd name="adj2" fmla="val 85421"/>
              </a:avLst>
            </a:prstGeom>
            <a:solidFill>
              <a:srgbClr val="FFFFFF"/>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82" name="Arrow"/>
            <p:cNvSpPr/>
            <p:nvPr/>
          </p:nvSpPr>
          <p:spPr>
            <a:xfrm rot="16200000">
              <a:off x="-816136" y="5761053"/>
              <a:ext cx="2215996" cy="583724"/>
            </a:xfrm>
            <a:prstGeom prst="rightArrow">
              <a:avLst>
                <a:gd name="adj1" fmla="val 16663"/>
                <a:gd name="adj2" fmla="val 106772"/>
              </a:avLst>
            </a:prstGeom>
            <a:solidFill>
              <a:srgbClr val="FFFFFF"/>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183" name="Double Arrow"/>
            <p:cNvSpPr/>
            <p:nvPr/>
          </p:nvSpPr>
          <p:spPr>
            <a:xfrm>
              <a:off x="2233790" y="1583225"/>
              <a:ext cx="1145168" cy="575781"/>
            </a:xfrm>
            <a:prstGeom prst="leftRightArrow">
              <a:avLst>
                <a:gd name="adj1" fmla="val 20011"/>
                <a:gd name="adj2" fmla="val 85421"/>
              </a:avLst>
            </a:prstGeom>
            <a:solidFill>
              <a:srgbClr val="FFFFFF"/>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grpSp>
      <p:grpSp>
        <p:nvGrpSpPr>
          <p:cNvPr id="189" name="Group"/>
          <p:cNvGrpSpPr/>
          <p:nvPr/>
        </p:nvGrpSpPr>
        <p:grpSpPr>
          <a:xfrm>
            <a:off x="5772935" y="3938708"/>
            <a:ext cx="5655835" cy="2651021"/>
            <a:chOff x="0" y="0"/>
            <a:chExt cx="11311669" cy="5302039"/>
          </a:xfrm>
        </p:grpSpPr>
        <p:sp>
          <p:nvSpPr>
            <p:cNvPr id="185" name="Terrestrial…"/>
            <p:cNvSpPr/>
            <p:nvPr/>
          </p:nvSpPr>
          <p:spPr>
            <a:xfrm>
              <a:off x="3694624" y="61162"/>
              <a:ext cx="4324294" cy="4324294"/>
            </a:xfrm>
            <a:prstGeom prst="ellipse">
              <a:avLst/>
            </a:prstGeom>
            <a:solidFill>
              <a:srgbClr val="356562"/>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defTabSz="56515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pPr>
              <a:r>
                <a:rPr sz="2000"/>
                <a:t>Terrestrial </a:t>
              </a:r>
            </a:p>
            <a:p>
              <a:pPr defTabSz="56515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pPr>
              <a:r>
                <a:rPr sz="2000"/>
                <a:t>Ecosystems</a:t>
              </a:r>
            </a:p>
          </p:txBody>
        </p:sp>
        <p:sp>
          <p:nvSpPr>
            <p:cNvPr id="186" name="Coastal Ecosystems"/>
            <p:cNvSpPr/>
            <p:nvPr/>
          </p:nvSpPr>
          <p:spPr>
            <a:xfrm>
              <a:off x="0" y="0"/>
              <a:ext cx="4324294" cy="2846826"/>
            </a:xfrm>
            <a:prstGeom prst="ellipse">
              <a:avLst/>
            </a:prstGeom>
            <a:solidFill>
              <a:srgbClr val="407A76"/>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lvl1pPr>
            </a:lstStyle>
            <a:p>
              <a:r>
                <a:rPr sz="2000"/>
                <a:t>Coastal Ecosystems</a:t>
              </a:r>
            </a:p>
          </p:txBody>
        </p:sp>
        <p:sp>
          <p:nvSpPr>
            <p:cNvPr id="187" name="Agricultural land"/>
            <p:cNvSpPr/>
            <p:nvPr/>
          </p:nvSpPr>
          <p:spPr>
            <a:xfrm>
              <a:off x="7520599" y="836148"/>
              <a:ext cx="3791070" cy="3485527"/>
            </a:xfrm>
            <a:prstGeom prst="ellipse">
              <a:avLst/>
            </a:prstGeom>
            <a:solidFill>
              <a:srgbClr val="356562"/>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lvl1pPr>
            </a:lstStyle>
            <a:p>
              <a:r>
                <a:rPr sz="2000" dirty="0"/>
                <a:t>Agricultural land</a:t>
              </a:r>
            </a:p>
          </p:txBody>
        </p:sp>
        <p:sp>
          <p:nvSpPr>
            <p:cNvPr id="188" name="Freshwater Ecosystems"/>
            <p:cNvSpPr/>
            <p:nvPr/>
          </p:nvSpPr>
          <p:spPr>
            <a:xfrm>
              <a:off x="5086068" y="2863985"/>
              <a:ext cx="3791070" cy="2438054"/>
            </a:xfrm>
            <a:prstGeom prst="ellipse">
              <a:avLst/>
            </a:prstGeom>
            <a:solidFill>
              <a:srgbClr val="008C91"/>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lvl1pPr>
            </a:lstStyle>
            <a:p>
              <a:r>
                <a:rPr sz="2000"/>
                <a:t>Freshwater Ecosystems</a:t>
              </a:r>
            </a:p>
          </p:txBody>
        </p:sp>
      </p:grpSp>
      <p:grpSp>
        <p:nvGrpSpPr>
          <p:cNvPr id="197" name="Group"/>
          <p:cNvGrpSpPr/>
          <p:nvPr/>
        </p:nvGrpSpPr>
        <p:grpSpPr>
          <a:xfrm>
            <a:off x="5928116" y="1487259"/>
            <a:ext cx="2617671" cy="3022624"/>
            <a:chOff x="404954" y="0"/>
            <a:chExt cx="5235339" cy="6045246"/>
          </a:xfrm>
        </p:grpSpPr>
        <p:grpSp>
          <p:nvGrpSpPr>
            <p:cNvPr id="195" name="Group"/>
            <p:cNvGrpSpPr/>
            <p:nvPr/>
          </p:nvGrpSpPr>
          <p:grpSpPr>
            <a:xfrm>
              <a:off x="404954" y="0"/>
              <a:ext cx="5235339" cy="6045246"/>
              <a:chOff x="404954" y="0"/>
              <a:chExt cx="5235337" cy="6045245"/>
            </a:xfrm>
          </p:grpSpPr>
          <p:sp>
            <p:nvSpPr>
              <p:cNvPr id="190" name="Public"/>
              <p:cNvSpPr/>
              <p:nvPr/>
            </p:nvSpPr>
            <p:spPr>
              <a:xfrm>
                <a:off x="404954" y="0"/>
                <a:ext cx="5235337" cy="60452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lvl1pPr>
              </a:lstStyle>
              <a:p>
                <a:r>
                  <a:rPr sz="1500"/>
                  <a:t>Public</a:t>
                </a:r>
              </a:p>
            </p:txBody>
          </p:sp>
          <p:sp>
            <p:nvSpPr>
              <p:cNvPr id="191" name="Residential"/>
              <p:cNvSpPr/>
              <p:nvPr/>
            </p:nvSpPr>
            <p:spPr>
              <a:xfrm>
                <a:off x="1461286" y="480714"/>
                <a:ext cx="2622872" cy="30286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1497FC"/>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lvl1pPr>
              </a:lstStyle>
              <a:p>
                <a:pPr algn="ctr"/>
                <a:r>
                  <a:rPr sz="2000" dirty="0"/>
                  <a:t>Residential</a:t>
                </a:r>
              </a:p>
            </p:txBody>
          </p:sp>
          <p:sp>
            <p:nvSpPr>
              <p:cNvPr id="192" name="Public"/>
              <p:cNvSpPr/>
              <p:nvPr/>
            </p:nvSpPr>
            <p:spPr>
              <a:xfrm>
                <a:off x="428286" y="2212502"/>
                <a:ext cx="2571496" cy="29693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65C1"/>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lvl1pPr>
              </a:lstStyle>
              <a:p>
                <a:r>
                  <a:rPr sz="2000"/>
                  <a:t>Public</a:t>
                </a:r>
              </a:p>
            </p:txBody>
          </p:sp>
          <p:sp>
            <p:nvSpPr>
              <p:cNvPr id="193" name="Built Environment"/>
              <p:cNvSpPr txBox="1"/>
              <p:nvPr/>
            </p:nvSpPr>
            <p:spPr>
              <a:xfrm>
                <a:off x="1126227" y="897982"/>
                <a:ext cx="3851436" cy="7181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lgn="l" defTabSz="457200">
                  <a:defRPr sz="4000">
                    <a:solidFill>
                      <a:srgbClr val="FFFFFF"/>
                    </a:solidFill>
                    <a:latin typeface="Gill Sans"/>
                    <a:ea typeface="Gill Sans"/>
                    <a:cs typeface="Gill Sans"/>
                    <a:sym typeface="Gill Sans"/>
                  </a:defRPr>
                </a:lvl1pPr>
              </a:lstStyle>
              <a:p>
                <a:r>
                  <a:rPr sz="2000"/>
                  <a:t>Built Environment</a:t>
                </a:r>
              </a:p>
            </p:txBody>
          </p:sp>
          <p:sp>
            <p:nvSpPr>
              <p:cNvPr id="194" name="Commercial"/>
              <p:cNvSpPr/>
              <p:nvPr/>
            </p:nvSpPr>
            <p:spPr>
              <a:xfrm>
                <a:off x="2920600" y="1889779"/>
                <a:ext cx="2623973" cy="30299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397A"/>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lvl1pPr>
              </a:lstStyle>
              <a:p>
                <a:r>
                  <a:rPr sz="2000"/>
                  <a:t>Commercial</a:t>
                </a:r>
              </a:p>
            </p:txBody>
          </p:sp>
        </p:grpSp>
        <p:sp>
          <p:nvSpPr>
            <p:cNvPr id="196" name="Infra- structure"/>
            <p:cNvSpPr txBox="1"/>
            <p:nvPr/>
          </p:nvSpPr>
          <p:spPr>
            <a:xfrm>
              <a:off x="1808705" y="4270733"/>
              <a:ext cx="2427835"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defRPr sz="4000">
                  <a:solidFill>
                    <a:srgbClr val="FFFFFF"/>
                  </a:solidFill>
                  <a:latin typeface="Gill Sans Light"/>
                  <a:ea typeface="Gill Sans Light"/>
                  <a:cs typeface="Gill Sans Light"/>
                  <a:sym typeface="Gill Sans Light"/>
                </a:defRPr>
              </a:lvl1pPr>
            </a:lstStyle>
            <a:p>
              <a:r>
                <a:rPr sz="2000"/>
                <a:t>Infra- structure</a:t>
              </a:r>
            </a:p>
          </p:txBody>
        </p:sp>
      </p:grpSp>
      <p:sp>
        <p:nvSpPr>
          <p:cNvPr id="198" name="The System"/>
          <p:cNvSpPr txBox="1"/>
          <p:nvPr/>
        </p:nvSpPr>
        <p:spPr>
          <a:xfrm>
            <a:off x="5028076" y="6347892"/>
            <a:ext cx="1761701"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457200">
              <a:defRPr sz="5000">
                <a:solidFill>
                  <a:srgbClr val="000000"/>
                </a:solidFill>
                <a:latin typeface="Helvetica"/>
                <a:ea typeface="Helvetica"/>
                <a:cs typeface="Helvetica"/>
                <a:sym typeface="Helvetica"/>
              </a:defRPr>
            </a:lvl1pPr>
          </a:lstStyle>
          <a:p>
            <a:r>
              <a:rPr sz="2500"/>
              <a:t>The System</a:t>
            </a:r>
          </a:p>
        </p:txBody>
      </p:sp>
      <p:grpSp>
        <p:nvGrpSpPr>
          <p:cNvPr id="204" name="Group"/>
          <p:cNvGrpSpPr/>
          <p:nvPr/>
        </p:nvGrpSpPr>
        <p:grpSpPr>
          <a:xfrm>
            <a:off x="8170004" y="429169"/>
            <a:ext cx="3620292" cy="3620292"/>
            <a:chOff x="0" y="0"/>
            <a:chExt cx="7240582" cy="7240582"/>
          </a:xfrm>
        </p:grpSpPr>
        <p:sp>
          <p:nvSpPr>
            <p:cNvPr id="199" name="Shape"/>
            <p:cNvSpPr/>
            <p:nvPr/>
          </p:nvSpPr>
          <p:spPr>
            <a:xfrm>
              <a:off x="0" y="0"/>
              <a:ext cx="7240582" cy="724058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DCDEE0"/>
            </a:solidFill>
            <a:ln w="12700" cap="flat">
              <a:noFill/>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200" name="Nationals"/>
            <p:cNvSpPr/>
            <p:nvPr/>
          </p:nvSpPr>
          <p:spPr>
            <a:xfrm>
              <a:off x="2066797" y="392296"/>
              <a:ext cx="3106987" cy="310698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909696"/>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lvl1pPr>
            </a:lstStyle>
            <a:p>
              <a:pPr algn="ctr"/>
              <a:r>
                <a:rPr sz="2000" dirty="0"/>
                <a:t>Nationals</a:t>
              </a:r>
            </a:p>
          </p:txBody>
        </p:sp>
        <p:sp>
          <p:nvSpPr>
            <p:cNvPr id="201" name="Other Residents"/>
            <p:cNvSpPr/>
            <p:nvPr/>
          </p:nvSpPr>
          <p:spPr>
            <a:xfrm>
              <a:off x="3523477" y="2004667"/>
              <a:ext cx="3231249" cy="32312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646D7E"/>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lvl1pPr>
            </a:lstStyle>
            <a:p>
              <a:pPr algn="ctr"/>
              <a:r>
                <a:rPr sz="2000" dirty="0"/>
                <a:t>Other Residents</a:t>
              </a:r>
            </a:p>
          </p:txBody>
        </p:sp>
        <p:sp>
          <p:nvSpPr>
            <p:cNvPr id="202" name="Visitors"/>
            <p:cNvSpPr/>
            <p:nvPr/>
          </p:nvSpPr>
          <p:spPr>
            <a:xfrm>
              <a:off x="627739" y="2080867"/>
              <a:ext cx="3485526" cy="348552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505662"/>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lvl1pPr>
            </a:lstStyle>
            <a:p>
              <a:pPr algn="ctr"/>
              <a:r>
                <a:rPr sz="2000" dirty="0"/>
                <a:t>Visitors</a:t>
              </a:r>
            </a:p>
          </p:txBody>
        </p:sp>
        <p:sp>
          <p:nvSpPr>
            <p:cNvPr id="203" name="Social Fabric"/>
            <p:cNvSpPr txBox="1"/>
            <p:nvPr/>
          </p:nvSpPr>
          <p:spPr>
            <a:xfrm>
              <a:off x="2536969" y="5083221"/>
              <a:ext cx="2682529" cy="7181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lgn="l" defTabSz="457200">
                <a:defRPr sz="4000">
                  <a:solidFill>
                    <a:srgbClr val="000000"/>
                  </a:solidFill>
                  <a:latin typeface="Gill Sans"/>
                  <a:ea typeface="Gill Sans"/>
                  <a:cs typeface="Gill Sans"/>
                  <a:sym typeface="Gill Sans"/>
                </a:defRPr>
              </a:lvl1pPr>
            </a:lstStyle>
            <a:p>
              <a:r>
                <a:rPr sz="2000"/>
                <a:t>Social Fabric</a:t>
              </a:r>
            </a:p>
          </p:txBody>
        </p:sp>
      </p:grpSp>
      <p:sp>
        <p:nvSpPr>
          <p:cNvPr id="205" name="It’s Environment"/>
          <p:cNvSpPr txBox="1"/>
          <p:nvPr/>
        </p:nvSpPr>
        <p:spPr>
          <a:xfrm>
            <a:off x="2310276" y="6347892"/>
            <a:ext cx="2344231"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457200">
              <a:defRPr sz="5000">
                <a:solidFill>
                  <a:srgbClr val="000000"/>
                </a:solidFill>
                <a:latin typeface="Helvetica"/>
                <a:ea typeface="Helvetica"/>
                <a:cs typeface="Helvetica"/>
                <a:sym typeface="Helvetica"/>
              </a:defRPr>
            </a:lvl1pPr>
          </a:lstStyle>
          <a:p>
            <a:r>
              <a:rPr sz="2500"/>
              <a:t>It’s Environment</a:t>
            </a:r>
          </a:p>
        </p:txBody>
      </p:sp>
      <p:grpSp>
        <p:nvGrpSpPr>
          <p:cNvPr id="209" name="Group"/>
          <p:cNvGrpSpPr/>
          <p:nvPr/>
        </p:nvGrpSpPr>
        <p:grpSpPr>
          <a:xfrm>
            <a:off x="352546" y="2895698"/>
            <a:ext cx="4639492" cy="2049387"/>
            <a:chOff x="0" y="0"/>
            <a:chExt cx="9278981" cy="4098772"/>
          </a:xfrm>
        </p:grpSpPr>
        <p:sp>
          <p:nvSpPr>
            <p:cNvPr id="206" name="Arrow"/>
            <p:cNvSpPr/>
            <p:nvPr/>
          </p:nvSpPr>
          <p:spPr>
            <a:xfrm rot="5400000">
              <a:off x="6214182" y="870672"/>
              <a:ext cx="2490646" cy="749301"/>
            </a:xfrm>
            <a:prstGeom prst="rightArrow">
              <a:avLst>
                <a:gd name="adj1" fmla="val 29790"/>
                <a:gd name="adj2" fmla="val 81428"/>
              </a:avLst>
            </a:prstGeom>
            <a:solidFill>
              <a:srgbClr val="88540A"/>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207" name="Arrow"/>
            <p:cNvSpPr/>
            <p:nvPr/>
          </p:nvSpPr>
          <p:spPr>
            <a:xfrm rot="5400000">
              <a:off x="-825299" y="880670"/>
              <a:ext cx="2399898" cy="749301"/>
            </a:xfrm>
            <a:prstGeom prst="rightArrow">
              <a:avLst>
                <a:gd name="adj1" fmla="val 29790"/>
                <a:gd name="adj2" fmla="val 81428"/>
              </a:avLst>
            </a:prstGeom>
            <a:solidFill>
              <a:srgbClr val="88540A"/>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208" name="Double Arrow"/>
            <p:cNvSpPr/>
            <p:nvPr/>
          </p:nvSpPr>
          <p:spPr>
            <a:xfrm>
              <a:off x="7881981" y="3453420"/>
              <a:ext cx="1397001" cy="645353"/>
            </a:xfrm>
            <a:prstGeom prst="leftRightArrow">
              <a:avLst>
                <a:gd name="adj1" fmla="val 19431"/>
                <a:gd name="adj2" fmla="val 86588"/>
              </a:avLst>
            </a:prstGeom>
            <a:solidFill>
              <a:srgbClr val="88540A"/>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grpSp>
      <p:grpSp>
        <p:nvGrpSpPr>
          <p:cNvPr id="213" name="Group"/>
          <p:cNvGrpSpPr/>
          <p:nvPr/>
        </p:nvGrpSpPr>
        <p:grpSpPr>
          <a:xfrm>
            <a:off x="7716736" y="3379835"/>
            <a:ext cx="3811055" cy="1449607"/>
            <a:chOff x="0" y="0"/>
            <a:chExt cx="7622107" cy="2899213"/>
          </a:xfrm>
        </p:grpSpPr>
        <p:sp>
          <p:nvSpPr>
            <p:cNvPr id="210" name="Rounded Rectangle"/>
            <p:cNvSpPr/>
            <p:nvPr/>
          </p:nvSpPr>
          <p:spPr>
            <a:xfrm>
              <a:off x="0" y="0"/>
              <a:ext cx="7622107" cy="2807764"/>
            </a:xfrm>
            <a:prstGeom prst="roundRect">
              <a:avLst>
                <a:gd name="adj" fmla="val 39724"/>
              </a:avLst>
            </a:prstGeom>
            <a:solidFill>
              <a:srgbClr val="FFFFFF"/>
            </a:solidFill>
            <a:ln w="12700" cap="flat">
              <a:noFill/>
              <a:miter lim="400000"/>
            </a:ln>
            <a:effectLst>
              <a:outerShdw blurRad="76200" dir="18900000" rotWithShape="0">
                <a:srgbClr val="000000">
                  <a:alpha val="80000"/>
                </a:srgbClr>
              </a:outerShdw>
            </a:effectLst>
          </p:spPr>
          <p:txBody>
            <a:bodyPr wrap="square" lIns="25400" tIns="25400" rIns="25400" bIns="25400" numCol="1" anchor="ctr">
              <a:noAutofit/>
            </a:bodyPr>
            <a:lstStyle/>
            <a:p>
              <a:pPr indent="158750" defTabSz="565150">
                <a:defRPr sz="4000">
                  <a:solidFill>
                    <a:srgbClr val="000000"/>
                  </a:solidFill>
                  <a:effectLst>
                    <a:outerShdw blurRad="25400" dist="23998" dir="2700000" rotWithShape="0">
                      <a:srgbClr val="000000">
                        <a:alpha val="31034"/>
                      </a:srgbClr>
                    </a:outerShdw>
                  </a:effectLst>
                  <a:latin typeface="Gill Sans"/>
                  <a:ea typeface="Gill Sans"/>
                  <a:cs typeface="Gill Sans"/>
                  <a:sym typeface="Gill Sans"/>
                </a:defRPr>
              </a:pPr>
              <a:endParaRPr sz="2000"/>
            </a:p>
          </p:txBody>
        </p:sp>
        <p:sp>
          <p:nvSpPr>
            <p:cNvPr id="211" name="Economy in Grenada"/>
            <p:cNvSpPr/>
            <p:nvPr/>
          </p:nvSpPr>
          <p:spPr>
            <a:xfrm>
              <a:off x="181544" y="737034"/>
              <a:ext cx="3482375" cy="13336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defRPr sz="4000">
                  <a:solidFill>
                    <a:srgbClr val="000000"/>
                  </a:solidFill>
                  <a:latin typeface="Gill Sans"/>
                  <a:ea typeface="Gill Sans"/>
                  <a:cs typeface="Gill Sans"/>
                  <a:sym typeface="Gill Sans"/>
                </a:defRPr>
              </a:lvl1pPr>
            </a:lstStyle>
            <a:p>
              <a:pPr algn="ctr"/>
              <a:r>
                <a:rPr sz="2000" dirty="0"/>
                <a:t>Economy in Grenada</a:t>
              </a:r>
            </a:p>
          </p:txBody>
        </p:sp>
        <p:sp>
          <p:nvSpPr>
            <p:cNvPr id="212" name="Service…"/>
            <p:cNvSpPr/>
            <p:nvPr/>
          </p:nvSpPr>
          <p:spPr>
            <a:xfrm>
              <a:off x="4699730" y="162921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defTabSz="228600">
                <a:defRPr sz="4000">
                  <a:solidFill>
                    <a:srgbClr val="000000"/>
                  </a:solidFill>
                  <a:latin typeface="Gill Sans Light"/>
                  <a:ea typeface="Gill Sans Light"/>
                  <a:cs typeface="Gill Sans Light"/>
                  <a:sym typeface="Gill Sans Light"/>
                </a:defRPr>
              </a:pPr>
              <a:r>
                <a:rPr sz="2000"/>
                <a:t>Service</a:t>
              </a:r>
            </a:p>
            <a:p>
              <a:pPr defTabSz="228600">
                <a:defRPr sz="4000">
                  <a:solidFill>
                    <a:srgbClr val="000000"/>
                  </a:solidFill>
                  <a:latin typeface="Gill Sans Light"/>
                  <a:ea typeface="Gill Sans Light"/>
                  <a:cs typeface="Gill Sans Light"/>
                  <a:sym typeface="Gill Sans Light"/>
                </a:defRPr>
              </a:pPr>
              <a:r>
                <a:rPr sz="2000"/>
                <a:t>Industry</a:t>
              </a:r>
            </a:p>
            <a:p>
              <a:pPr defTabSz="228600">
                <a:defRPr sz="4000">
                  <a:solidFill>
                    <a:srgbClr val="000000"/>
                  </a:solidFill>
                  <a:latin typeface="Gill Sans Light"/>
                  <a:ea typeface="Gill Sans Light"/>
                  <a:cs typeface="Gill Sans Light"/>
                  <a:sym typeface="Gill Sans Light"/>
                </a:defRPr>
              </a:pPr>
              <a:r>
                <a:rPr sz="2000"/>
                <a:t>Agriculture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89"/>
                                        </p:tgtEl>
                                        <p:attrNameLst>
                                          <p:attrName>style.visibility</p:attrName>
                                        </p:attrNameLst>
                                      </p:cBhvr>
                                      <p:to>
                                        <p:strVal val="visible"/>
                                      </p:to>
                                    </p:set>
                                    <p:animEffect transition="in" filter="fade">
                                      <p:cBhvr>
                                        <p:cTn id="12" dur="1000"/>
                                        <p:tgtEl>
                                          <p:spTgt spid="1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97"/>
                                        </p:tgtEl>
                                        <p:attrNameLst>
                                          <p:attrName>style.visibility</p:attrName>
                                        </p:attrNameLst>
                                      </p:cBhvr>
                                      <p:to>
                                        <p:strVal val="visible"/>
                                      </p:to>
                                    </p:set>
                                    <p:animEffect transition="in" filter="fade">
                                      <p:cBhvr>
                                        <p:cTn id="17" dur="1000"/>
                                        <p:tgtEl>
                                          <p:spTgt spid="1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204"/>
                                        </p:tgtEl>
                                        <p:attrNameLst>
                                          <p:attrName>style.visibility</p:attrName>
                                        </p:attrNameLst>
                                      </p:cBhvr>
                                      <p:to>
                                        <p:strVal val="visible"/>
                                      </p:to>
                                    </p:set>
                                    <p:animEffect transition="in" filter="fade">
                                      <p:cBhvr>
                                        <p:cTn id="22" dur="1000"/>
                                        <p:tgtEl>
                                          <p:spTgt spid="20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213"/>
                                        </p:tgtEl>
                                        <p:attrNameLst>
                                          <p:attrName>style.visibility</p:attrName>
                                        </p:attrNameLst>
                                      </p:cBhvr>
                                      <p:to>
                                        <p:strVal val="visible"/>
                                      </p:to>
                                    </p:set>
                                    <p:animEffect transition="in" filter="fade">
                                      <p:cBhvr>
                                        <p:cTn id="27" dur="1000"/>
                                        <p:tgtEl>
                                          <p:spTgt spid="2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164"/>
                                        </p:tgtEl>
                                        <p:attrNameLst>
                                          <p:attrName>style.visibility</p:attrName>
                                        </p:attrNameLst>
                                      </p:cBhvr>
                                      <p:to>
                                        <p:strVal val="visible"/>
                                      </p:to>
                                    </p:set>
                                    <p:animEffect transition="in" filter="fade">
                                      <p:cBhvr>
                                        <p:cTn id="32" dur="1000"/>
                                        <p:tgtEl>
                                          <p:spTgt spid="164"/>
                                        </p:tgtEl>
                                      </p:cBhvr>
                                    </p:animEffect>
                                  </p:childTnLst>
                                </p:cTn>
                              </p:par>
                            </p:childTnLst>
                          </p:cTn>
                        </p:par>
                        <p:par>
                          <p:cTn id="33" fill="hold">
                            <p:stCondLst>
                              <p:cond delay="1000"/>
                            </p:stCondLst>
                            <p:childTnLst>
                              <p:par>
                                <p:cTn id="34" presetID="10" presetClass="entr" fill="hold" grpId="0" nodeType="afterEffect">
                                  <p:stCondLst>
                                    <p:cond delay="0"/>
                                  </p:stCondLst>
                                  <p:iterate>
                                    <p:tmAbs val="0"/>
                                  </p:iterate>
                                  <p:childTnLst>
                                    <p:set>
                                      <p:cBhvr>
                                        <p:cTn id="35" fill="hold"/>
                                        <p:tgtEl>
                                          <p:spTgt spid="162"/>
                                        </p:tgtEl>
                                        <p:attrNameLst>
                                          <p:attrName>style.visibility</p:attrName>
                                        </p:attrNameLst>
                                      </p:cBhvr>
                                      <p:to>
                                        <p:strVal val="visible"/>
                                      </p:to>
                                    </p:set>
                                    <p:animEffect transition="in" filter="fade">
                                      <p:cBhvr>
                                        <p:cTn id="36" dur="1000"/>
                                        <p:tgtEl>
                                          <p:spTgt spid="162"/>
                                        </p:tgtEl>
                                      </p:cBhvr>
                                    </p:animEffect>
                                  </p:childTnLst>
                                </p:cTn>
                              </p:par>
                            </p:childTnLst>
                          </p:cTn>
                        </p:par>
                        <p:par>
                          <p:cTn id="37" fill="hold">
                            <p:stCondLst>
                              <p:cond delay="2000"/>
                            </p:stCondLst>
                            <p:childTnLst>
                              <p:par>
                                <p:cTn id="38" presetID="10" presetClass="entr" fill="hold" grpId="0" nodeType="afterEffect">
                                  <p:stCondLst>
                                    <p:cond delay="0"/>
                                  </p:stCondLst>
                                  <p:iterate>
                                    <p:tmAbs val="0"/>
                                  </p:iterate>
                                  <p:childTnLst>
                                    <p:set>
                                      <p:cBhvr>
                                        <p:cTn id="39" fill="hold"/>
                                        <p:tgtEl>
                                          <p:spTgt spid="163"/>
                                        </p:tgtEl>
                                        <p:attrNameLst>
                                          <p:attrName>style.visibility</p:attrName>
                                        </p:attrNameLst>
                                      </p:cBhvr>
                                      <p:to>
                                        <p:strVal val="visible"/>
                                      </p:to>
                                    </p:set>
                                    <p:animEffect transition="in" filter="fade">
                                      <p:cBhvr>
                                        <p:cTn id="40" dur="1000"/>
                                        <p:tgtEl>
                                          <p:spTgt spid="16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0" nodeType="clickEffect">
                                  <p:stCondLst>
                                    <p:cond delay="0"/>
                                  </p:stCondLst>
                                  <p:iterate>
                                    <p:tmAbs val="0"/>
                                  </p:iterate>
                                  <p:childTnLst>
                                    <p:set>
                                      <p:cBhvr>
                                        <p:cTn id="44" fill="hold"/>
                                        <p:tgtEl>
                                          <p:spTgt spid="178"/>
                                        </p:tgtEl>
                                        <p:attrNameLst>
                                          <p:attrName>style.visibility</p:attrName>
                                        </p:attrNameLst>
                                      </p:cBhvr>
                                      <p:to>
                                        <p:strVal val="visible"/>
                                      </p:to>
                                    </p:set>
                                    <p:animEffect transition="in" filter="fade">
                                      <p:cBhvr>
                                        <p:cTn id="45" dur="1000"/>
                                        <p:tgtEl>
                                          <p:spTgt spid="17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fill="hold" grpId="0" nodeType="clickEffect">
                                  <p:stCondLst>
                                    <p:cond delay="0"/>
                                  </p:stCondLst>
                                  <p:iterate>
                                    <p:tmAbs val="0"/>
                                  </p:iterate>
                                  <p:childTnLst>
                                    <p:set>
                                      <p:cBhvr>
                                        <p:cTn id="49" fill="hold"/>
                                        <p:tgtEl>
                                          <p:spTgt spid="177"/>
                                        </p:tgtEl>
                                        <p:attrNameLst>
                                          <p:attrName>style.visibility</p:attrName>
                                        </p:attrNameLst>
                                      </p:cBhvr>
                                      <p:to>
                                        <p:strVal val="visible"/>
                                      </p:to>
                                    </p:set>
                                    <p:animEffect transition="in" filter="fade">
                                      <p:cBhvr>
                                        <p:cTn id="50" dur="1000"/>
                                        <p:tgtEl>
                                          <p:spTgt spid="17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fill="hold" grpId="0" nodeType="clickEffect">
                                  <p:stCondLst>
                                    <p:cond delay="0"/>
                                  </p:stCondLst>
                                  <p:iterate>
                                    <p:tmAbs val="0"/>
                                  </p:iterate>
                                  <p:childTnLst>
                                    <p:set>
                                      <p:cBhvr>
                                        <p:cTn id="54" fill="hold"/>
                                        <p:tgtEl>
                                          <p:spTgt spid="209"/>
                                        </p:tgtEl>
                                        <p:attrNameLst>
                                          <p:attrName>style.visibility</p:attrName>
                                        </p:attrNameLst>
                                      </p:cBhvr>
                                      <p:to>
                                        <p:strVal val="visible"/>
                                      </p:to>
                                    </p:set>
                                    <p:animEffect transition="in" filter="fade">
                                      <p:cBhvr>
                                        <p:cTn id="55" dur="1000"/>
                                        <p:tgtEl>
                                          <p:spTgt spid="20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fill="hold" grpId="0" nodeType="clickEffect">
                                  <p:stCondLst>
                                    <p:cond delay="0"/>
                                  </p:stCondLst>
                                  <p:iterate>
                                    <p:tmAbs val="0"/>
                                  </p:iterate>
                                  <p:childTnLst>
                                    <p:set>
                                      <p:cBhvr>
                                        <p:cTn id="59" fill="hold"/>
                                        <p:tgtEl>
                                          <p:spTgt spid="184"/>
                                        </p:tgtEl>
                                        <p:attrNameLst>
                                          <p:attrName>style.visibility</p:attrName>
                                        </p:attrNameLst>
                                      </p:cBhvr>
                                      <p:to>
                                        <p:strVal val="visible"/>
                                      </p:to>
                                    </p:set>
                                    <p:animEffect transition="in" filter="fade">
                                      <p:cBhvr>
                                        <p:cTn id="60"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advAuto="0"/>
      <p:bldP spid="163" grpId="0" animBg="1" advAuto="0"/>
      <p:bldP spid="164" grpId="0" animBg="1" advAuto="0"/>
      <p:bldP spid="169" grpId="0" animBg="1" advAuto="0"/>
      <p:bldP spid="177" grpId="0" animBg="1" advAuto="0"/>
      <p:bldP spid="178" grpId="0" animBg="1" advAuto="0"/>
      <p:bldP spid="184" grpId="0" animBg="1" advAuto="0"/>
      <p:bldP spid="189" grpId="0" animBg="1" advAuto="0"/>
      <p:bldP spid="197" grpId="0" animBg="1" advAuto="0"/>
      <p:bldP spid="204" grpId="0" animBg="1" advAuto="0"/>
      <p:bldP spid="209" grpId="0" animBg="1" advAuto="0"/>
      <p:bldP spid="21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Introduction</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a:solidFill>
                  <a:schemeClr val="tx1"/>
                </a:solidFill>
              </a:rPr>
              <a:t>Jai Lewis</a:t>
            </a:r>
          </a:p>
        </p:txBody>
      </p:sp>
    </p:spTree>
    <p:extLst>
      <p:ext uri="{BB962C8B-B14F-4D97-AF65-F5344CB8AC3E}">
        <p14:creationId xmlns:p14="http://schemas.microsoft.com/office/powerpoint/2010/main" val="937643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5" name="Rectangle"/>
          <p:cNvSpPr/>
          <p:nvPr/>
        </p:nvSpPr>
        <p:spPr>
          <a:xfrm>
            <a:off x="17" y="-25625"/>
            <a:ext cx="598741" cy="6909249"/>
          </a:xfrm>
          <a:prstGeom prst="rect">
            <a:avLst/>
          </a:prstGeom>
          <a:solidFill>
            <a:srgbClr val="DCDEE0">
              <a:alpha val="55619"/>
            </a:srgbClr>
          </a:solidFill>
          <a:ln w="12700">
            <a:miter lim="400000"/>
          </a:ln>
          <a:effectLst>
            <a:outerShdw blurRad="76200" dir="18900000" rotWithShape="0">
              <a:srgbClr val="000000">
                <a:alpha val="28767"/>
              </a:srgbClr>
            </a:outerShdw>
          </a:effectLst>
        </p:spPr>
        <p:txBody>
          <a:bodyPr lIns="25400" tIns="25400" rIns="25400" bIns="25400" anchor="ctr"/>
          <a:lstStyle/>
          <a:p>
            <a:pPr algn="ct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216" name="Rounded Rectangle"/>
          <p:cNvSpPr/>
          <p:nvPr/>
        </p:nvSpPr>
        <p:spPr>
          <a:xfrm>
            <a:off x="1292750" y="419167"/>
            <a:ext cx="1521908" cy="5687810"/>
          </a:xfrm>
          <a:prstGeom prst="roundRect">
            <a:avLst>
              <a:gd name="adj" fmla="val 19936"/>
            </a:avLst>
          </a:prstGeom>
          <a:solidFill>
            <a:srgbClr val="11DAE3"/>
          </a:solidFill>
          <a:ln w="12700">
            <a:miter lim="400000"/>
          </a:ln>
          <a:effectLst>
            <a:outerShdw blurRad="76200" dir="18900000" rotWithShape="0">
              <a:srgbClr val="000000">
                <a:alpha val="80000"/>
              </a:srgbClr>
            </a:outerShdw>
          </a:effectLst>
        </p:spPr>
        <p:txBody>
          <a:bodyPr lIns="25400" tIns="25400" rIns="25400" bIns="25400" anchor="ctr"/>
          <a:lstStyle/>
          <a:p>
            <a:pPr algn="ct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217" name="Rounded Rectangle"/>
          <p:cNvSpPr/>
          <p:nvPr/>
        </p:nvSpPr>
        <p:spPr>
          <a:xfrm>
            <a:off x="2297697" y="318883"/>
            <a:ext cx="9818346" cy="6526559"/>
          </a:xfrm>
          <a:prstGeom prst="roundRect">
            <a:avLst>
              <a:gd name="adj" fmla="val 24030"/>
            </a:avLst>
          </a:prstGeom>
          <a:solidFill>
            <a:srgbClr val="85DAB4"/>
          </a:solidFill>
          <a:ln w="12700">
            <a:miter lim="400000"/>
          </a:ln>
          <a:effectLst>
            <a:outerShdw blurRad="76200" dir="18900000" rotWithShape="0">
              <a:srgbClr val="000000">
                <a:alpha val="80000"/>
              </a:srgbClr>
            </a:outerShdw>
          </a:effectLst>
        </p:spPr>
        <p:txBody>
          <a:bodyPr lIns="25400" tIns="25400" rIns="25400" bIns="25400" anchor="ctr"/>
          <a:lstStyle/>
          <a:p>
            <a:pPr algn="ct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218" name="Rectangle"/>
          <p:cNvSpPr/>
          <p:nvPr/>
        </p:nvSpPr>
        <p:spPr>
          <a:xfrm>
            <a:off x="1144449" y="0"/>
            <a:ext cx="11103589" cy="6883624"/>
          </a:xfrm>
          <a:prstGeom prst="rect">
            <a:avLst/>
          </a:prstGeom>
          <a:solidFill>
            <a:srgbClr val="DCDEE0">
              <a:alpha val="55619"/>
            </a:srgbClr>
          </a:solidFill>
          <a:ln w="12700">
            <a:miter lim="400000"/>
          </a:ln>
          <a:effectLst>
            <a:outerShdw blurRad="76200" dir="18900000" rotWithShape="0">
              <a:srgbClr val="000000">
                <a:alpha val="28767"/>
              </a:srgbClr>
            </a:outerShdw>
          </a:effectLst>
        </p:spPr>
        <p:txBody>
          <a:bodyPr lIns="25400" tIns="25400" rIns="25400" bIns="25400" anchor="ctr"/>
          <a:lstStyle/>
          <a:p>
            <a:pPr algn="ct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219" name="Territorial Waters"/>
          <p:cNvSpPr txBox="1"/>
          <p:nvPr/>
        </p:nvSpPr>
        <p:spPr>
          <a:xfrm rot="16200000">
            <a:off x="638471" y="2448269"/>
            <a:ext cx="2001850"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457200">
              <a:defRPr sz="4000">
                <a:solidFill>
                  <a:srgbClr val="000000"/>
                </a:solidFill>
                <a:latin typeface="Gill Sans"/>
                <a:ea typeface="Gill Sans"/>
                <a:cs typeface="Gill Sans"/>
                <a:sym typeface="Gill Sans"/>
              </a:defRPr>
            </a:lvl1pPr>
          </a:lstStyle>
          <a:p>
            <a:pPr algn="ctr"/>
            <a:r>
              <a:rPr sz="2000"/>
              <a:t>Territorial Waters</a:t>
            </a:r>
          </a:p>
        </p:txBody>
      </p:sp>
      <p:sp>
        <p:nvSpPr>
          <p:cNvPr id="220" name="Grenadian Islands"/>
          <p:cNvSpPr txBox="1"/>
          <p:nvPr/>
        </p:nvSpPr>
        <p:spPr>
          <a:xfrm>
            <a:off x="2920973" y="643382"/>
            <a:ext cx="2106987" cy="397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4500">
                <a:solidFill>
                  <a:srgbClr val="000000"/>
                </a:solidFill>
                <a:latin typeface="Gill Sans"/>
                <a:ea typeface="Gill Sans"/>
                <a:cs typeface="Gill Sans"/>
                <a:sym typeface="Gill Sans"/>
              </a:defRPr>
            </a:lvl1pPr>
          </a:lstStyle>
          <a:p>
            <a:pPr algn="ctr"/>
            <a:r>
              <a:rPr sz="2250"/>
              <a:t>Grenadian Islands</a:t>
            </a:r>
          </a:p>
        </p:txBody>
      </p:sp>
      <p:grpSp>
        <p:nvGrpSpPr>
          <p:cNvPr id="223" name="Group"/>
          <p:cNvGrpSpPr/>
          <p:nvPr/>
        </p:nvGrpSpPr>
        <p:grpSpPr>
          <a:xfrm>
            <a:off x="259817" y="1045086"/>
            <a:ext cx="2265268" cy="4560264"/>
            <a:chOff x="0" y="0"/>
            <a:chExt cx="4530535" cy="9120526"/>
          </a:xfrm>
        </p:grpSpPr>
        <p:sp>
          <p:nvSpPr>
            <p:cNvPr id="221" name="Arrow"/>
            <p:cNvSpPr/>
            <p:nvPr/>
          </p:nvSpPr>
          <p:spPr>
            <a:xfrm>
              <a:off x="0" y="8371226"/>
              <a:ext cx="4530536" cy="749301"/>
            </a:xfrm>
            <a:prstGeom prst="rightArrow">
              <a:avLst>
                <a:gd name="adj1" fmla="val 29790"/>
                <a:gd name="adj2" fmla="val 81428"/>
              </a:avLst>
            </a:prstGeom>
            <a:solidFill>
              <a:srgbClr val="5747C1"/>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algn="ct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222" name="Arrow"/>
            <p:cNvSpPr/>
            <p:nvPr/>
          </p:nvSpPr>
          <p:spPr>
            <a:xfrm>
              <a:off x="361623" y="0"/>
              <a:ext cx="1682697" cy="749300"/>
            </a:xfrm>
            <a:prstGeom prst="rightArrow">
              <a:avLst>
                <a:gd name="adj1" fmla="val 29790"/>
                <a:gd name="adj2" fmla="val 81428"/>
              </a:avLst>
            </a:prstGeom>
            <a:solidFill>
              <a:srgbClr val="5747C1"/>
            </a:solidFill>
            <a:ln w="38100" cap="flat">
              <a:solidFill>
                <a:srgbClr val="000000"/>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algn="ct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grpSp>
      <p:grpSp>
        <p:nvGrpSpPr>
          <p:cNvPr id="228" name="Group"/>
          <p:cNvGrpSpPr/>
          <p:nvPr/>
        </p:nvGrpSpPr>
        <p:grpSpPr>
          <a:xfrm>
            <a:off x="1819769" y="833824"/>
            <a:ext cx="4758030" cy="5860014"/>
            <a:chOff x="-307267" y="0"/>
            <a:chExt cx="9516058" cy="11720025"/>
          </a:xfrm>
        </p:grpSpPr>
        <p:sp>
          <p:nvSpPr>
            <p:cNvPr id="224" name="Coastal Ecosystems…"/>
            <p:cNvSpPr/>
            <p:nvPr/>
          </p:nvSpPr>
          <p:spPr>
            <a:xfrm>
              <a:off x="-307267" y="0"/>
              <a:ext cx="3548532" cy="9005794"/>
            </a:xfrm>
            <a:prstGeom prst="ellipse">
              <a:avLst/>
            </a:prstGeom>
            <a:solidFill>
              <a:srgbClr val="407A76"/>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pPr>
              <a:r>
                <a:rPr sz="2000" dirty="0"/>
                <a:t>Coastal Ecosystems</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coral reefs</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mangroves</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wetlands</a:t>
              </a:r>
            </a:p>
          </p:txBody>
        </p:sp>
        <p:sp>
          <p:nvSpPr>
            <p:cNvPr id="225" name="Terrestrial Ecosystems…"/>
            <p:cNvSpPr/>
            <p:nvPr/>
          </p:nvSpPr>
          <p:spPr>
            <a:xfrm>
              <a:off x="1230829" y="7395731"/>
              <a:ext cx="7747777" cy="4324294"/>
            </a:xfrm>
            <a:prstGeom prst="ellipse">
              <a:avLst/>
            </a:prstGeom>
            <a:solidFill>
              <a:srgbClr val="356562"/>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pPr>
              <a:endParaRPr sz="2000"/>
            </a:p>
            <a:p>
              <a:pPr algn="ctr" defTabSz="56515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pPr>
              <a:endParaRPr sz="2000"/>
            </a:p>
            <a:p>
              <a:pPr algn="ctr" defTabSz="56515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pPr>
              <a:r>
                <a:rPr sz="2000"/>
                <a:t>Terrestrial Ecosystems</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forests</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brushland</a:t>
              </a:r>
            </a:p>
          </p:txBody>
        </p:sp>
        <p:sp>
          <p:nvSpPr>
            <p:cNvPr id="226" name="Agricultural…"/>
            <p:cNvSpPr/>
            <p:nvPr/>
          </p:nvSpPr>
          <p:spPr>
            <a:xfrm>
              <a:off x="2866813" y="1363770"/>
              <a:ext cx="3704718" cy="5713188"/>
            </a:xfrm>
            <a:prstGeom prst="ellipse">
              <a:avLst/>
            </a:prstGeom>
            <a:solidFill>
              <a:srgbClr val="356562"/>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pPr>
              <a:r>
                <a:rPr sz="2000"/>
                <a:t>Agricultural</a:t>
              </a:r>
            </a:p>
            <a:p>
              <a:pPr algn="ctr" defTabSz="56515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pPr>
              <a:r>
                <a:rPr sz="2000"/>
                <a:t>land</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cropland</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pastures</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rangeland</a:t>
              </a:r>
            </a:p>
          </p:txBody>
        </p:sp>
        <p:sp>
          <p:nvSpPr>
            <p:cNvPr id="227" name="Freshwater Ecosystems…"/>
            <p:cNvSpPr/>
            <p:nvPr/>
          </p:nvSpPr>
          <p:spPr>
            <a:xfrm>
              <a:off x="614851" y="5837584"/>
              <a:ext cx="8593940" cy="3352069"/>
            </a:xfrm>
            <a:prstGeom prst="ellipse">
              <a:avLst/>
            </a:prstGeom>
            <a:solidFill>
              <a:srgbClr val="008C91"/>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5FFEB"/>
                  </a:solidFill>
                  <a:effectLst>
                    <a:outerShdw blurRad="25400" dist="23998" dir="2700000" rotWithShape="0">
                      <a:srgbClr val="000000">
                        <a:alpha val="31034"/>
                      </a:srgbClr>
                    </a:outerShdw>
                  </a:effectLst>
                  <a:latin typeface="Gill Sans"/>
                  <a:ea typeface="Gill Sans"/>
                  <a:cs typeface="Gill Sans"/>
                  <a:sym typeface="Gill Sans"/>
                </a:defRPr>
              </a:pPr>
              <a:r>
                <a:rPr sz="2000"/>
                <a:t>Freshwater Ecosystems</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Rivers</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lakes</a:t>
              </a:r>
            </a:p>
            <a:p>
              <a:pPr algn="ctr" defTabSz="565150">
                <a:defRPr sz="4000">
                  <a:solidFill>
                    <a:srgbClr val="F5FFEB"/>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wetlands</a:t>
              </a:r>
            </a:p>
          </p:txBody>
        </p:sp>
      </p:grpSp>
      <p:sp>
        <p:nvSpPr>
          <p:cNvPr id="229" name="The System"/>
          <p:cNvSpPr txBox="1"/>
          <p:nvPr/>
        </p:nvSpPr>
        <p:spPr>
          <a:xfrm>
            <a:off x="1135526" y="6344791"/>
            <a:ext cx="1761701"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5000">
                <a:solidFill>
                  <a:srgbClr val="000000"/>
                </a:solidFill>
                <a:latin typeface="Helvetica"/>
                <a:ea typeface="Helvetica"/>
                <a:cs typeface="Helvetica"/>
                <a:sym typeface="Helvetica"/>
              </a:defRPr>
            </a:lvl1pPr>
          </a:lstStyle>
          <a:p>
            <a:pPr algn="ctr"/>
            <a:r>
              <a:rPr sz="2500"/>
              <a:t>The System</a:t>
            </a:r>
          </a:p>
        </p:txBody>
      </p:sp>
      <p:sp>
        <p:nvSpPr>
          <p:cNvPr id="230" name="It’s Environment"/>
          <p:cNvSpPr txBox="1"/>
          <p:nvPr/>
        </p:nvSpPr>
        <p:spPr>
          <a:xfrm rot="16200000">
            <a:off x="-860094" y="3107210"/>
            <a:ext cx="2344360"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defTabSz="457200">
              <a:defRPr sz="5000">
                <a:solidFill>
                  <a:srgbClr val="000000"/>
                </a:solidFill>
                <a:latin typeface="Helvetica"/>
                <a:ea typeface="Helvetica"/>
                <a:cs typeface="Helvetica"/>
                <a:sym typeface="Helvetica"/>
              </a:defRPr>
            </a:lvl1pPr>
          </a:lstStyle>
          <a:p>
            <a:pPr algn="ctr"/>
            <a:r>
              <a:rPr sz="2500"/>
              <a:t>It’s Environment</a:t>
            </a:r>
          </a:p>
        </p:txBody>
      </p:sp>
      <p:sp>
        <p:nvSpPr>
          <p:cNvPr id="231" name="Double Arrow"/>
          <p:cNvSpPr/>
          <p:nvPr/>
        </p:nvSpPr>
        <p:spPr>
          <a:xfrm>
            <a:off x="617546" y="4660425"/>
            <a:ext cx="698501" cy="322677"/>
          </a:xfrm>
          <a:prstGeom prst="leftRightArrow">
            <a:avLst>
              <a:gd name="adj1" fmla="val 19431"/>
              <a:gd name="adj2" fmla="val 86588"/>
            </a:avLst>
          </a:prstGeom>
          <a:solidFill>
            <a:srgbClr val="88540A"/>
          </a:solidFill>
          <a:ln w="38100">
            <a:solidFill>
              <a:srgbClr val="000000"/>
            </a:solidFill>
            <a:miter lim="400000"/>
          </a:ln>
          <a:effectLst>
            <a:outerShdw blurRad="76200" dir="18900000" rotWithShape="0">
              <a:srgbClr val="000000">
                <a:alpha val="80000"/>
              </a:srgbClr>
            </a:outerShdw>
          </a:effectLst>
        </p:spPr>
        <p:txBody>
          <a:bodyPr lIns="25400" tIns="25400" rIns="25400" bIns="25400" anchor="ctr"/>
          <a:lstStyle/>
          <a:p>
            <a:pPr algn="ct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grpSp>
        <p:nvGrpSpPr>
          <p:cNvPr id="234" name="Group"/>
          <p:cNvGrpSpPr/>
          <p:nvPr/>
        </p:nvGrpSpPr>
        <p:grpSpPr>
          <a:xfrm>
            <a:off x="8354973" y="1049332"/>
            <a:ext cx="1706146" cy="1765716"/>
            <a:chOff x="0" y="0"/>
            <a:chExt cx="3412290" cy="3531430"/>
          </a:xfrm>
        </p:grpSpPr>
        <p:sp>
          <p:nvSpPr>
            <p:cNvPr id="232" name="Rounded Rectangle"/>
            <p:cNvSpPr/>
            <p:nvPr/>
          </p:nvSpPr>
          <p:spPr>
            <a:xfrm>
              <a:off x="0" y="0"/>
              <a:ext cx="3412290" cy="3531430"/>
            </a:xfrm>
            <a:prstGeom prst="roundRect">
              <a:avLst>
                <a:gd name="adj" fmla="val 34666"/>
              </a:avLst>
            </a:prstGeom>
            <a:solidFill>
              <a:srgbClr val="FFFFFF"/>
            </a:solidFill>
            <a:ln w="12700" cap="flat">
              <a:noFill/>
              <a:miter lim="400000"/>
            </a:ln>
            <a:effectLst>
              <a:outerShdw blurRad="76200" dir="18900000" rotWithShape="0">
                <a:srgbClr val="000000">
                  <a:alpha val="80000"/>
                </a:srgbClr>
              </a:outerShdw>
            </a:effectLst>
          </p:spPr>
          <p:txBody>
            <a:bodyPr wrap="square" lIns="25400" tIns="25400" rIns="25400" bIns="25400" numCol="1" anchor="ctr">
              <a:noAutofit/>
            </a:bodyPr>
            <a:lstStyle/>
            <a:p>
              <a:pPr indent="158750" algn="ctr" defTabSz="565150">
                <a:defRPr sz="4000">
                  <a:solidFill>
                    <a:srgbClr val="000000"/>
                  </a:solidFill>
                  <a:effectLst>
                    <a:outerShdw blurRad="25400" dist="23998" dir="2700000" rotWithShape="0">
                      <a:srgbClr val="000000">
                        <a:alpha val="31034"/>
                      </a:srgbClr>
                    </a:outerShdw>
                  </a:effectLst>
                  <a:latin typeface="Gill Sans"/>
                  <a:ea typeface="Gill Sans"/>
                  <a:cs typeface="Gill Sans"/>
                  <a:sym typeface="Gill Sans"/>
                </a:defRPr>
              </a:pPr>
              <a:endParaRPr sz="2000"/>
            </a:p>
          </p:txBody>
        </p:sp>
        <p:sp>
          <p:nvSpPr>
            <p:cNvPr id="233" name="Industry15%…"/>
            <p:cNvSpPr txBox="1"/>
            <p:nvPr/>
          </p:nvSpPr>
          <p:spPr>
            <a:xfrm>
              <a:off x="72358" y="328736"/>
              <a:ext cx="3242174" cy="31803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algn="ctr" defTabSz="228600">
                <a:defRPr sz="4000">
                  <a:solidFill>
                    <a:srgbClr val="000000"/>
                  </a:solidFill>
                  <a:latin typeface="Gill Sans"/>
                  <a:ea typeface="Gill Sans"/>
                  <a:cs typeface="Gill Sans"/>
                  <a:sym typeface="Gill Sans"/>
                </a:defRPr>
              </a:pPr>
              <a:r>
                <a:rPr sz="2000" dirty="0"/>
                <a:t>Industry</a:t>
              </a:r>
              <a:r>
                <a:rPr lang="en-US" sz="2000" dirty="0"/>
                <a:t> </a:t>
              </a:r>
              <a:r>
                <a:rPr sz="2000" dirty="0"/>
                <a:t>15%</a:t>
              </a:r>
            </a:p>
            <a:p>
              <a:pPr algn="ctr" defTabSz="228600">
                <a:defRPr sz="4000">
                  <a:solidFill>
                    <a:srgbClr val="000000"/>
                  </a:solidFill>
                  <a:latin typeface="Gill Sans"/>
                  <a:ea typeface="Gill Sans"/>
                  <a:cs typeface="Gill Sans"/>
                  <a:sym typeface="Gill Sans"/>
                </a:defRPr>
              </a:pPr>
              <a:r>
                <a:rPr sz="2000" dirty="0">
                  <a:latin typeface="Gill Sans Light"/>
                  <a:ea typeface="Gill Sans Light"/>
                  <a:cs typeface="Gill Sans Light"/>
                  <a:sym typeface="Gill Sans Light"/>
                </a:rPr>
                <a:t>Construction</a:t>
              </a:r>
            </a:p>
            <a:p>
              <a:pPr algn="ctr" defTabSz="228600">
                <a:defRPr sz="4000">
                  <a:solidFill>
                    <a:srgbClr val="000000"/>
                  </a:solidFill>
                  <a:latin typeface="Gill Sans Light"/>
                  <a:ea typeface="Gill Sans Light"/>
                  <a:cs typeface="Gill Sans Light"/>
                  <a:sym typeface="Gill Sans Light"/>
                </a:defRPr>
              </a:pPr>
              <a:r>
                <a:rPr sz="2000" dirty="0"/>
                <a:t>assembly</a:t>
              </a:r>
            </a:p>
            <a:p>
              <a:pPr algn="ctr" defTabSz="228600">
                <a:defRPr sz="4000">
                  <a:solidFill>
                    <a:srgbClr val="000000"/>
                  </a:solidFill>
                  <a:latin typeface="Gill Sans Light"/>
                  <a:ea typeface="Gill Sans Light"/>
                  <a:cs typeface="Gill Sans Light"/>
                  <a:sym typeface="Gill Sans Light"/>
                </a:defRPr>
              </a:pPr>
              <a:r>
                <a:rPr sz="2000" dirty="0"/>
                <a:t>food/beverages</a:t>
              </a:r>
            </a:p>
            <a:p>
              <a:pPr algn="ctr" defTabSz="228600">
                <a:defRPr sz="4000">
                  <a:solidFill>
                    <a:srgbClr val="000000"/>
                  </a:solidFill>
                  <a:latin typeface="Gill Sans Light"/>
                  <a:ea typeface="Gill Sans Light"/>
                  <a:cs typeface="Gill Sans Light"/>
                  <a:sym typeface="Gill Sans Light"/>
                </a:defRPr>
              </a:pPr>
              <a:r>
                <a:rPr sz="2000" dirty="0"/>
                <a:t>textiles</a:t>
              </a:r>
            </a:p>
          </p:txBody>
        </p:sp>
      </p:grpSp>
      <p:grpSp>
        <p:nvGrpSpPr>
          <p:cNvPr id="242" name="Group"/>
          <p:cNvGrpSpPr/>
          <p:nvPr/>
        </p:nvGrpSpPr>
        <p:grpSpPr>
          <a:xfrm>
            <a:off x="5053731" y="416580"/>
            <a:ext cx="3285025" cy="3793220"/>
            <a:chOff x="508194" y="0"/>
            <a:chExt cx="6570048" cy="7586437"/>
          </a:xfrm>
        </p:grpSpPr>
        <p:grpSp>
          <p:nvGrpSpPr>
            <p:cNvPr id="240" name="Group"/>
            <p:cNvGrpSpPr/>
            <p:nvPr/>
          </p:nvGrpSpPr>
          <p:grpSpPr>
            <a:xfrm>
              <a:off x="508194" y="0"/>
              <a:ext cx="6570048" cy="7586437"/>
              <a:chOff x="508194" y="0"/>
              <a:chExt cx="6570047" cy="7586436"/>
            </a:xfrm>
          </p:grpSpPr>
          <p:sp>
            <p:nvSpPr>
              <p:cNvPr id="235" name="Public"/>
              <p:cNvSpPr/>
              <p:nvPr/>
            </p:nvSpPr>
            <p:spPr>
              <a:xfrm>
                <a:off x="508194" y="0"/>
                <a:ext cx="6570049" cy="758643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defTabSz="113030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lvl1pPr>
              </a:lstStyle>
              <a:p>
                <a:pPr algn="ctr"/>
                <a:r>
                  <a:rPr sz="1500"/>
                  <a:t>Public</a:t>
                </a:r>
              </a:p>
            </p:txBody>
          </p:sp>
          <p:sp>
            <p:nvSpPr>
              <p:cNvPr id="236" name="Residential…"/>
              <p:cNvSpPr/>
              <p:nvPr/>
            </p:nvSpPr>
            <p:spPr>
              <a:xfrm>
                <a:off x="1833831" y="603269"/>
                <a:ext cx="3291554" cy="38007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1497FC"/>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a:t>Residential</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single family</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multi f.</a:t>
                </a:r>
              </a:p>
            </p:txBody>
          </p:sp>
          <p:sp>
            <p:nvSpPr>
              <p:cNvPr id="237" name="Public…"/>
              <p:cNvSpPr/>
              <p:nvPr/>
            </p:nvSpPr>
            <p:spPr>
              <a:xfrm>
                <a:off x="537474" y="2776564"/>
                <a:ext cx="3227081" cy="372631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65C1"/>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a:t>Public</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health</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education</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government</a:t>
                </a:r>
              </a:p>
            </p:txBody>
          </p:sp>
          <p:sp>
            <p:nvSpPr>
              <p:cNvPr id="238" name="Built Environment"/>
              <p:cNvSpPr txBox="1"/>
              <p:nvPr/>
            </p:nvSpPr>
            <p:spPr>
              <a:xfrm>
                <a:off x="1921352" y="819319"/>
                <a:ext cx="4771933" cy="860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defRPr sz="4000">
                    <a:solidFill>
                      <a:srgbClr val="FFFFFF"/>
                    </a:solidFill>
                    <a:latin typeface="Gill Sans"/>
                    <a:ea typeface="Gill Sans"/>
                    <a:cs typeface="Gill Sans"/>
                    <a:sym typeface="Gill Sans"/>
                  </a:defRPr>
                </a:lvl1pPr>
              </a:lstStyle>
              <a:p>
                <a:pPr algn="ctr"/>
                <a:r>
                  <a:rPr sz="2000"/>
                  <a:t>Built Environment</a:t>
                </a:r>
              </a:p>
            </p:txBody>
          </p:sp>
          <p:sp>
            <p:nvSpPr>
              <p:cNvPr id="239" name="Commercial…"/>
              <p:cNvSpPr/>
              <p:nvPr/>
            </p:nvSpPr>
            <p:spPr>
              <a:xfrm>
                <a:off x="3665186" y="2371564"/>
                <a:ext cx="3292935" cy="38023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397A"/>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a:t>Commercial</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offices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production</a:t>
                </a:r>
              </a:p>
            </p:txBody>
          </p:sp>
        </p:grpSp>
        <p:sp>
          <p:nvSpPr>
            <p:cNvPr id="241" name="Infra- structure"/>
            <p:cNvSpPr txBox="1"/>
            <p:nvPr/>
          </p:nvSpPr>
          <p:spPr>
            <a:xfrm>
              <a:off x="2814029" y="5224686"/>
              <a:ext cx="2427833" cy="13336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defRPr sz="4000">
                  <a:solidFill>
                    <a:srgbClr val="FFFFFF"/>
                  </a:solidFill>
                  <a:latin typeface="Gill Sans"/>
                  <a:ea typeface="Gill Sans"/>
                  <a:cs typeface="Gill Sans"/>
                  <a:sym typeface="Gill Sans"/>
                </a:defRPr>
              </a:lvl1pPr>
            </a:lstStyle>
            <a:p>
              <a:pPr algn="ctr"/>
              <a:r>
                <a:rPr sz="2000"/>
                <a:t>Infra- structure</a:t>
              </a:r>
            </a:p>
          </p:txBody>
        </p:sp>
      </p:grpSp>
      <p:grpSp>
        <p:nvGrpSpPr>
          <p:cNvPr id="248" name="Group"/>
          <p:cNvGrpSpPr/>
          <p:nvPr/>
        </p:nvGrpSpPr>
        <p:grpSpPr>
          <a:xfrm>
            <a:off x="5079312" y="3138494"/>
            <a:ext cx="4069830" cy="3711655"/>
            <a:chOff x="0" y="0"/>
            <a:chExt cx="8889520" cy="8889520"/>
          </a:xfrm>
        </p:grpSpPr>
        <p:sp>
          <p:nvSpPr>
            <p:cNvPr id="243" name="Shape"/>
            <p:cNvSpPr/>
            <p:nvPr/>
          </p:nvSpPr>
          <p:spPr>
            <a:xfrm>
              <a:off x="0" y="0"/>
              <a:ext cx="8889521" cy="88895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DCDEE0"/>
            </a:solidFill>
            <a:ln w="12700" cap="flat">
              <a:noFill/>
              <a:miter lim="400000"/>
            </a:ln>
            <a:effectLst>
              <a:outerShdw blurRad="76200" dir="18900000" rotWithShape="0">
                <a:srgbClr val="000000">
                  <a:alpha val="80000"/>
                </a:srgbClr>
              </a:outerShdw>
            </a:effectLst>
          </p:spPr>
          <p:txBody>
            <a:bodyPr wrap="square" lIns="25400" tIns="25400" rIns="25400" bIns="25400" numCol="1" anchor="ctr">
              <a:noAutofit/>
            </a:bodyPr>
            <a:lstStyle/>
            <a:p>
              <a:pPr algn="ct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
          <p:nvSpPr>
            <p:cNvPr id="244" name="Nationals…"/>
            <p:cNvSpPr/>
            <p:nvPr/>
          </p:nvSpPr>
          <p:spPr>
            <a:xfrm>
              <a:off x="2182258" y="481636"/>
              <a:ext cx="4169781" cy="416978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909696"/>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a:t>Nationals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by birth</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acquired </a:t>
              </a:r>
            </a:p>
          </p:txBody>
        </p:sp>
        <p:sp>
          <p:nvSpPr>
            <p:cNvPr id="245" name="Other Residents…"/>
            <p:cNvSpPr/>
            <p:nvPr/>
          </p:nvSpPr>
          <p:spPr>
            <a:xfrm>
              <a:off x="3833195" y="2294841"/>
              <a:ext cx="4619809" cy="461980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646D7E"/>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dirty="0"/>
                <a:t>Other Residents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students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dirty="0"/>
                <a:t>workers</a:t>
              </a:r>
            </a:p>
          </p:txBody>
        </p:sp>
        <p:sp>
          <p:nvSpPr>
            <p:cNvPr id="246" name="Visitors…"/>
            <p:cNvSpPr/>
            <p:nvPr/>
          </p:nvSpPr>
          <p:spPr>
            <a:xfrm>
              <a:off x="401664" y="2510618"/>
              <a:ext cx="4342858" cy="434285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505662"/>
            </a:solidFill>
            <a:ln w="12700" cap="flat">
              <a:no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565150">
                <a:defRPr sz="4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r>
                <a:rPr sz="2000"/>
                <a:t>Visitors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tourists</a:t>
              </a:r>
            </a:p>
            <a:p>
              <a:pPr algn="ctr" defTabSz="565150">
                <a:defRPr sz="4000">
                  <a:solidFill>
                    <a:srgbClr val="FFFFFF"/>
                  </a:solidFill>
                  <a:effectLst>
                    <a:outerShdw blurRad="25400" dist="23998" dir="2700000" rotWithShape="0">
                      <a:srgbClr val="000000">
                        <a:alpha val="31034"/>
                      </a:srgbClr>
                    </a:outerShdw>
                  </a:effectLst>
                  <a:latin typeface="Gill Sans Light"/>
                  <a:ea typeface="Gill Sans Light"/>
                  <a:cs typeface="Gill Sans Light"/>
                  <a:sym typeface="Gill Sans Light"/>
                </a:defRPr>
              </a:pPr>
              <a:r>
                <a:rPr sz="2000"/>
                <a:t>business</a:t>
              </a:r>
            </a:p>
          </p:txBody>
        </p:sp>
        <p:sp>
          <p:nvSpPr>
            <p:cNvPr id="247" name="Social Fabric"/>
            <p:cNvSpPr txBox="1"/>
            <p:nvPr/>
          </p:nvSpPr>
          <p:spPr>
            <a:xfrm>
              <a:off x="3114729" y="6260707"/>
              <a:ext cx="3283752" cy="8419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defRPr sz="4000">
                  <a:solidFill>
                    <a:srgbClr val="000000"/>
                  </a:solidFill>
                  <a:latin typeface="Gill Sans"/>
                  <a:ea typeface="Gill Sans"/>
                  <a:cs typeface="Gill Sans"/>
                  <a:sym typeface="Gill Sans"/>
                </a:defRPr>
              </a:lvl1pPr>
            </a:lstStyle>
            <a:p>
              <a:pPr algn="ctr"/>
              <a:r>
                <a:rPr sz="2000" dirty="0"/>
                <a:t>Social Fabric</a:t>
              </a:r>
            </a:p>
          </p:txBody>
        </p:sp>
      </p:grpSp>
      <p:grpSp>
        <p:nvGrpSpPr>
          <p:cNvPr id="252" name="Group"/>
          <p:cNvGrpSpPr/>
          <p:nvPr/>
        </p:nvGrpSpPr>
        <p:grpSpPr>
          <a:xfrm>
            <a:off x="8354973" y="2987740"/>
            <a:ext cx="1706145" cy="1936620"/>
            <a:chOff x="0" y="0"/>
            <a:chExt cx="3412289" cy="3873238"/>
          </a:xfrm>
        </p:grpSpPr>
        <p:sp>
          <p:nvSpPr>
            <p:cNvPr id="249" name="Rounded Rectangle"/>
            <p:cNvSpPr/>
            <p:nvPr/>
          </p:nvSpPr>
          <p:spPr>
            <a:xfrm>
              <a:off x="0" y="0"/>
              <a:ext cx="3412290" cy="3873239"/>
            </a:xfrm>
            <a:prstGeom prst="roundRect">
              <a:avLst>
                <a:gd name="adj" fmla="val 35850"/>
              </a:avLst>
            </a:prstGeom>
            <a:solidFill>
              <a:srgbClr val="FFFFFF"/>
            </a:solidFill>
            <a:ln w="12700" cap="flat">
              <a:noFill/>
              <a:miter lim="400000"/>
            </a:ln>
            <a:effectLst>
              <a:outerShdw blurRad="76200" dir="18900000" rotWithShape="0">
                <a:srgbClr val="000000">
                  <a:alpha val="80000"/>
                </a:srgbClr>
              </a:outerShdw>
            </a:effectLst>
          </p:spPr>
          <p:txBody>
            <a:bodyPr wrap="square" lIns="25400" tIns="25400" rIns="25400" bIns="25400" numCol="1" anchor="ctr">
              <a:noAutofit/>
            </a:bodyPr>
            <a:lstStyle/>
            <a:p>
              <a:pPr indent="158750" algn="ctr" defTabSz="565150">
                <a:defRPr sz="4000">
                  <a:solidFill>
                    <a:srgbClr val="000000"/>
                  </a:solidFill>
                  <a:effectLst>
                    <a:outerShdw blurRad="25400" dist="23998" dir="2700000" rotWithShape="0">
                      <a:srgbClr val="000000">
                        <a:alpha val="31034"/>
                      </a:srgbClr>
                    </a:outerShdw>
                  </a:effectLst>
                  <a:latin typeface="Gill Sans"/>
                  <a:ea typeface="Gill Sans"/>
                  <a:cs typeface="Gill Sans"/>
                  <a:sym typeface="Gill Sans"/>
                </a:defRPr>
              </a:pPr>
              <a:endParaRPr sz="2000"/>
            </a:p>
          </p:txBody>
        </p:sp>
        <p:sp>
          <p:nvSpPr>
            <p:cNvPr id="250" name="live stock…"/>
            <p:cNvSpPr txBox="1"/>
            <p:nvPr/>
          </p:nvSpPr>
          <p:spPr>
            <a:xfrm>
              <a:off x="228088" y="798436"/>
              <a:ext cx="3031819" cy="26744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algn="ctr" defTabSz="114300">
                <a:defRPr sz="4000">
                  <a:solidFill>
                    <a:srgbClr val="000000"/>
                  </a:solidFill>
                  <a:latin typeface="Gill Sans"/>
                  <a:ea typeface="Gill Sans"/>
                  <a:cs typeface="Gill Sans"/>
                  <a:sym typeface="Gill Sans"/>
                </a:defRPr>
              </a:pPr>
              <a:r>
                <a:rPr lang="en-US" sz="2000" dirty="0">
                  <a:latin typeface="Gill Sans Light"/>
                </a:rPr>
                <a:t>Livestock</a:t>
              </a:r>
            </a:p>
            <a:p>
              <a:pPr algn="ctr" defTabSz="114300">
                <a:defRPr sz="4000">
                  <a:solidFill>
                    <a:srgbClr val="000000"/>
                  </a:solidFill>
                  <a:latin typeface="Gill Sans"/>
                  <a:ea typeface="Gill Sans"/>
                  <a:cs typeface="Gill Sans"/>
                  <a:sym typeface="Gill Sans"/>
                </a:defRPr>
              </a:pPr>
              <a:r>
                <a:rPr lang="en-US" sz="2000" dirty="0">
                  <a:latin typeface="Gill Sans Light"/>
                </a:rPr>
                <a:t>Spices</a:t>
              </a:r>
            </a:p>
            <a:p>
              <a:pPr algn="ctr" defTabSz="114300">
                <a:defRPr sz="4000">
                  <a:solidFill>
                    <a:srgbClr val="000000"/>
                  </a:solidFill>
                  <a:latin typeface="Gill Sans"/>
                  <a:ea typeface="Gill Sans"/>
                  <a:cs typeface="Gill Sans"/>
                  <a:sym typeface="Gill Sans"/>
                </a:defRPr>
              </a:pPr>
              <a:r>
                <a:rPr lang="en-US" sz="2000" dirty="0">
                  <a:latin typeface="Gill Sans Light"/>
                </a:rPr>
                <a:t>Vegetables</a:t>
              </a:r>
            </a:p>
            <a:p>
              <a:pPr algn="ctr" defTabSz="114300">
                <a:defRPr sz="4000">
                  <a:solidFill>
                    <a:srgbClr val="000000"/>
                  </a:solidFill>
                  <a:latin typeface="Gill Sans"/>
                  <a:ea typeface="Gill Sans"/>
                  <a:cs typeface="Gill Sans"/>
                  <a:sym typeface="Gill Sans"/>
                </a:defRPr>
              </a:pPr>
              <a:r>
                <a:rPr lang="en-US" sz="2000" dirty="0">
                  <a:latin typeface="Gill Sans Light"/>
                </a:rPr>
                <a:t>Sugar cane</a:t>
              </a:r>
            </a:p>
          </p:txBody>
        </p:sp>
        <p:sp>
          <p:nvSpPr>
            <p:cNvPr id="251" name="Agriculture 7%"/>
            <p:cNvSpPr txBox="1"/>
            <p:nvPr/>
          </p:nvSpPr>
          <p:spPr>
            <a:xfrm>
              <a:off x="92570" y="71106"/>
              <a:ext cx="3227149" cy="1239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l" defTabSz="457200">
                <a:defRPr sz="4000">
                  <a:solidFill>
                    <a:srgbClr val="000000"/>
                  </a:solidFill>
                  <a:latin typeface="Gill Sans"/>
                  <a:ea typeface="Gill Sans"/>
                  <a:cs typeface="Gill Sans"/>
                  <a:sym typeface="Gill Sans"/>
                </a:defRPr>
              </a:lvl1pPr>
            </a:lstStyle>
            <a:p>
              <a:pPr algn="ctr"/>
              <a:r>
                <a:rPr sz="2000" dirty="0"/>
                <a:t>Agriculture 7%</a:t>
              </a:r>
            </a:p>
          </p:txBody>
        </p:sp>
      </p:grpSp>
      <p:grpSp>
        <p:nvGrpSpPr>
          <p:cNvPr id="255" name="Group"/>
          <p:cNvGrpSpPr/>
          <p:nvPr/>
        </p:nvGrpSpPr>
        <p:grpSpPr>
          <a:xfrm>
            <a:off x="10066601" y="1006133"/>
            <a:ext cx="1874651" cy="5326989"/>
            <a:chOff x="0" y="0"/>
            <a:chExt cx="3749301" cy="10653975"/>
          </a:xfrm>
        </p:grpSpPr>
        <p:sp>
          <p:nvSpPr>
            <p:cNvPr id="253" name="Rounded Rectangle"/>
            <p:cNvSpPr/>
            <p:nvPr/>
          </p:nvSpPr>
          <p:spPr>
            <a:xfrm>
              <a:off x="0" y="0"/>
              <a:ext cx="3749301" cy="10653975"/>
            </a:xfrm>
            <a:prstGeom prst="roundRect">
              <a:avLst>
                <a:gd name="adj" fmla="val 31550"/>
              </a:avLst>
            </a:prstGeom>
            <a:solidFill>
              <a:srgbClr val="FFFFFF"/>
            </a:solidFill>
            <a:ln w="12700" cap="flat">
              <a:noFill/>
              <a:miter lim="400000"/>
            </a:ln>
            <a:effectLst>
              <a:outerShdw blurRad="76200" dir="18900000" rotWithShape="0">
                <a:srgbClr val="000000">
                  <a:alpha val="80000"/>
                </a:srgbClr>
              </a:outerShdw>
            </a:effectLst>
          </p:spPr>
          <p:txBody>
            <a:bodyPr wrap="square" lIns="25400" tIns="25400" rIns="25400" bIns="25400" numCol="1" anchor="ctr">
              <a:noAutofit/>
            </a:bodyPr>
            <a:lstStyle/>
            <a:p>
              <a:pPr indent="158750" algn="ctr" defTabSz="565150">
                <a:defRPr sz="4000">
                  <a:solidFill>
                    <a:srgbClr val="000000"/>
                  </a:solidFill>
                  <a:effectLst>
                    <a:outerShdw blurRad="25400" dist="23998" dir="2700000" rotWithShape="0">
                      <a:srgbClr val="000000">
                        <a:alpha val="31034"/>
                      </a:srgbClr>
                    </a:outerShdw>
                  </a:effectLst>
                  <a:latin typeface="Gill Sans"/>
                  <a:ea typeface="Gill Sans"/>
                  <a:cs typeface="Gill Sans"/>
                  <a:sym typeface="Gill Sans"/>
                </a:defRPr>
              </a:pPr>
              <a:endParaRPr sz="2000"/>
            </a:p>
          </p:txBody>
        </p:sp>
        <p:sp>
          <p:nvSpPr>
            <p:cNvPr id="254" name="Service Industry…"/>
            <p:cNvSpPr txBox="1"/>
            <p:nvPr/>
          </p:nvSpPr>
          <p:spPr>
            <a:xfrm>
              <a:off x="123650" y="176338"/>
              <a:ext cx="3502001" cy="9951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algn="ctr" defTabSz="228600">
                <a:defRPr sz="4000">
                  <a:solidFill>
                    <a:srgbClr val="000000"/>
                  </a:solidFill>
                  <a:latin typeface="Gill Sans"/>
                  <a:ea typeface="Gill Sans"/>
                  <a:cs typeface="Gill Sans"/>
                  <a:sym typeface="Gill Sans"/>
                </a:defRPr>
              </a:pPr>
              <a:r>
                <a:rPr sz="2000"/>
                <a:t>Service Industry</a:t>
              </a:r>
            </a:p>
            <a:p>
              <a:pPr algn="ctr" defTabSz="228600">
                <a:defRPr sz="4000">
                  <a:solidFill>
                    <a:srgbClr val="000000"/>
                  </a:solidFill>
                  <a:latin typeface="Gill Sans"/>
                  <a:ea typeface="Gill Sans"/>
                  <a:cs typeface="Gill Sans"/>
                  <a:sym typeface="Gill Sans"/>
                </a:defRPr>
              </a:pPr>
              <a:r>
                <a:rPr sz="2000"/>
                <a:t>78%</a:t>
              </a:r>
            </a:p>
            <a:p>
              <a:pPr algn="ctr" defTabSz="228600">
                <a:defRPr sz="4000">
                  <a:solidFill>
                    <a:srgbClr val="000000"/>
                  </a:solidFill>
                  <a:latin typeface="Gill Sans Light"/>
                  <a:ea typeface="Gill Sans Light"/>
                  <a:cs typeface="Gill Sans Light"/>
                  <a:sym typeface="Gill Sans Light"/>
                </a:defRPr>
              </a:pPr>
              <a:r>
                <a:rPr sz="2000"/>
                <a:t>Health</a:t>
              </a:r>
            </a:p>
            <a:p>
              <a:pPr algn="ctr" defTabSz="228600">
                <a:defRPr sz="4000">
                  <a:solidFill>
                    <a:srgbClr val="000000"/>
                  </a:solidFill>
                  <a:latin typeface="Gill Sans Light"/>
                  <a:ea typeface="Gill Sans Light"/>
                  <a:cs typeface="Gill Sans Light"/>
                  <a:sym typeface="Gill Sans Light"/>
                </a:defRPr>
              </a:pPr>
              <a:r>
                <a:rPr sz="2000"/>
                <a:t>Education</a:t>
              </a:r>
            </a:p>
            <a:p>
              <a:pPr algn="ctr" defTabSz="228600">
                <a:defRPr sz="4000">
                  <a:solidFill>
                    <a:srgbClr val="000000"/>
                  </a:solidFill>
                  <a:latin typeface="Gill Sans Light"/>
                  <a:ea typeface="Gill Sans Light"/>
                  <a:cs typeface="Gill Sans Light"/>
                  <a:sym typeface="Gill Sans Light"/>
                </a:defRPr>
              </a:pPr>
              <a:r>
                <a:rPr sz="2000"/>
                <a:t>Transp./Travel</a:t>
              </a:r>
            </a:p>
            <a:p>
              <a:pPr algn="ctr" defTabSz="228600">
                <a:defRPr sz="4000">
                  <a:solidFill>
                    <a:srgbClr val="000000"/>
                  </a:solidFill>
                  <a:latin typeface="Gill Sans Light"/>
                  <a:ea typeface="Gill Sans Light"/>
                  <a:cs typeface="Gill Sans Light"/>
                  <a:sym typeface="Gill Sans Light"/>
                </a:defRPr>
              </a:pPr>
              <a:r>
                <a:rPr sz="2000"/>
                <a:t>Hospitality</a:t>
              </a:r>
            </a:p>
            <a:p>
              <a:pPr algn="ctr" defTabSz="228600">
                <a:defRPr sz="4000">
                  <a:solidFill>
                    <a:srgbClr val="000000"/>
                  </a:solidFill>
                  <a:latin typeface="Gill Sans Light"/>
                  <a:ea typeface="Gill Sans Light"/>
                  <a:cs typeface="Gill Sans Light"/>
                  <a:sym typeface="Gill Sans Light"/>
                </a:defRPr>
              </a:pPr>
              <a:r>
                <a:rPr sz="2000"/>
                <a:t>Information</a:t>
              </a:r>
            </a:p>
            <a:p>
              <a:pPr algn="ctr" defTabSz="228600">
                <a:defRPr sz="4000">
                  <a:solidFill>
                    <a:srgbClr val="000000"/>
                  </a:solidFill>
                  <a:latin typeface="Gill Sans Light"/>
                  <a:ea typeface="Gill Sans Light"/>
                  <a:cs typeface="Gill Sans Light"/>
                  <a:sym typeface="Gill Sans Light"/>
                </a:defRPr>
              </a:pPr>
              <a:r>
                <a:rPr sz="2000"/>
                <a:t>Sales/Shops</a:t>
              </a:r>
            </a:p>
            <a:p>
              <a:pPr algn="ctr" defTabSz="228600">
                <a:defRPr sz="4000">
                  <a:solidFill>
                    <a:srgbClr val="000000"/>
                  </a:solidFill>
                  <a:latin typeface="Gill Sans Light"/>
                  <a:ea typeface="Gill Sans Light"/>
                  <a:cs typeface="Gill Sans Light"/>
                  <a:sym typeface="Gill Sans Light"/>
                </a:defRPr>
              </a:pPr>
              <a:r>
                <a:rPr sz="2000"/>
                <a:t>Wellness</a:t>
              </a:r>
            </a:p>
            <a:p>
              <a:pPr algn="ctr" defTabSz="228600">
                <a:defRPr sz="4000">
                  <a:solidFill>
                    <a:srgbClr val="000000"/>
                  </a:solidFill>
                  <a:latin typeface="Gill Sans Light"/>
                  <a:ea typeface="Gill Sans Light"/>
                  <a:cs typeface="Gill Sans Light"/>
                  <a:sym typeface="Gill Sans Light"/>
                </a:defRPr>
              </a:pPr>
              <a:r>
                <a:rPr sz="2000"/>
                <a:t>EnWaWaSe</a:t>
              </a:r>
            </a:p>
            <a:p>
              <a:pPr algn="ctr" defTabSz="228600">
                <a:defRPr sz="4000">
                  <a:solidFill>
                    <a:srgbClr val="000000"/>
                  </a:solidFill>
                  <a:latin typeface="Gill Sans Light"/>
                  <a:ea typeface="Gill Sans Light"/>
                  <a:cs typeface="Gill Sans Light"/>
                  <a:sym typeface="Gill Sans Light"/>
                </a:defRPr>
              </a:pPr>
              <a:r>
                <a:rPr sz="2000"/>
                <a:t>Finance</a:t>
              </a:r>
            </a:p>
            <a:p>
              <a:pPr algn="ctr" defTabSz="228600">
                <a:defRPr sz="4000">
                  <a:solidFill>
                    <a:srgbClr val="000000"/>
                  </a:solidFill>
                  <a:latin typeface="Gill Sans Light"/>
                  <a:ea typeface="Gill Sans Light"/>
                  <a:cs typeface="Gill Sans Light"/>
                  <a:sym typeface="Gill Sans Light"/>
                </a:defRPr>
              </a:pPr>
              <a:r>
                <a:rPr sz="2000"/>
                <a:t>Insurance</a:t>
              </a:r>
            </a:p>
            <a:p>
              <a:pPr algn="ctr" defTabSz="228600">
                <a:defRPr sz="4000">
                  <a:solidFill>
                    <a:srgbClr val="000000"/>
                  </a:solidFill>
                  <a:latin typeface="Gill Sans Light"/>
                  <a:ea typeface="Gill Sans Light"/>
                  <a:cs typeface="Gill Sans Light"/>
                  <a:sym typeface="Gill Sans Light"/>
                </a:defRPr>
              </a:pPr>
              <a:r>
                <a:rPr sz="2000"/>
                <a:t>Consulting</a:t>
              </a:r>
            </a:p>
            <a:p>
              <a:pPr algn="ctr" defTabSz="228600">
                <a:defRPr sz="4000">
                  <a:solidFill>
                    <a:srgbClr val="000000"/>
                  </a:solidFill>
                  <a:latin typeface="Gill Sans Light"/>
                  <a:ea typeface="Gill Sans Light"/>
                  <a:cs typeface="Gill Sans Light"/>
                  <a:sym typeface="Gill Sans Light"/>
                </a:defRPr>
              </a:pPr>
              <a:r>
                <a:rPr sz="2000"/>
                <a:t>Culture</a:t>
              </a:r>
            </a:p>
            <a:p>
              <a:pPr algn="ctr" defTabSz="228600">
                <a:defRPr sz="4000">
                  <a:solidFill>
                    <a:srgbClr val="000000"/>
                  </a:solidFill>
                  <a:latin typeface="Gill Sans Light"/>
                  <a:ea typeface="Gill Sans Light"/>
                  <a:cs typeface="Gill Sans Light"/>
                  <a:sym typeface="Gill Sans Light"/>
                </a:defRPr>
              </a:pPr>
              <a:r>
                <a:rPr sz="2000"/>
                <a:t>Professional</a:t>
              </a:r>
            </a:p>
            <a:p>
              <a:pPr algn="ctr" defTabSz="228600">
                <a:defRPr sz="4000">
                  <a:solidFill>
                    <a:srgbClr val="000000"/>
                  </a:solidFill>
                  <a:latin typeface="Gill Sans Light"/>
                  <a:ea typeface="Gill Sans Light"/>
                  <a:cs typeface="Gill Sans Light"/>
                  <a:sym typeface="Gill Sans Light"/>
                </a:defRPr>
              </a:pPr>
              <a:r>
                <a:rPr sz="2000"/>
                <a:t>Management</a:t>
              </a:r>
            </a:p>
          </p:txBody>
        </p:sp>
      </p:grpSp>
      <p:grpSp>
        <p:nvGrpSpPr>
          <p:cNvPr id="258" name="Group"/>
          <p:cNvGrpSpPr/>
          <p:nvPr/>
        </p:nvGrpSpPr>
        <p:grpSpPr>
          <a:xfrm>
            <a:off x="8230950" y="368690"/>
            <a:ext cx="3851744" cy="6426945"/>
            <a:chOff x="0" y="0"/>
            <a:chExt cx="7703485" cy="12853889"/>
          </a:xfrm>
        </p:grpSpPr>
        <p:sp>
          <p:nvSpPr>
            <p:cNvPr id="256" name="Economy…"/>
            <p:cNvSpPr txBox="1"/>
            <p:nvPr/>
          </p:nvSpPr>
          <p:spPr>
            <a:xfrm>
              <a:off x="3031433" y="18172"/>
              <a:ext cx="3482375"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algn="ctr" defTabSz="228600">
                <a:defRPr sz="4000">
                  <a:solidFill>
                    <a:srgbClr val="000000"/>
                  </a:solidFill>
                  <a:latin typeface="Gill Sans"/>
                  <a:ea typeface="Gill Sans"/>
                  <a:cs typeface="Gill Sans"/>
                  <a:sym typeface="Gill Sans"/>
                </a:defRPr>
              </a:pPr>
              <a:r>
                <a:rPr sz="2000"/>
                <a:t>Economy</a:t>
              </a:r>
            </a:p>
            <a:p>
              <a:pPr algn="ctr" defTabSz="228600">
                <a:defRPr sz="4000">
                  <a:solidFill>
                    <a:srgbClr val="000000"/>
                  </a:solidFill>
                  <a:latin typeface="Gill Sans"/>
                  <a:ea typeface="Gill Sans"/>
                  <a:cs typeface="Gill Sans"/>
                  <a:sym typeface="Gill Sans"/>
                </a:defRPr>
              </a:pPr>
              <a:r>
                <a:rPr sz="2000"/>
                <a:t> in Grenada</a:t>
              </a:r>
            </a:p>
          </p:txBody>
        </p:sp>
        <p:sp>
          <p:nvSpPr>
            <p:cNvPr id="257" name="Rounded Rectangle"/>
            <p:cNvSpPr/>
            <p:nvPr/>
          </p:nvSpPr>
          <p:spPr>
            <a:xfrm>
              <a:off x="0" y="0"/>
              <a:ext cx="7703485" cy="12853889"/>
            </a:xfrm>
            <a:prstGeom prst="roundRect">
              <a:avLst>
                <a:gd name="adj" fmla="val 42311"/>
              </a:avLst>
            </a:prstGeom>
            <a:noFill/>
            <a:ln w="38100" cap="flat">
              <a:solidFill>
                <a:srgbClr val="FFFFFF"/>
              </a:solidFill>
              <a:prstDash val="solid"/>
              <a:miter lim="400000"/>
            </a:ln>
            <a:effectLst>
              <a:outerShdw blurRad="76200" dir="18900000" rotWithShape="0">
                <a:srgbClr val="000000">
                  <a:alpha val="80000"/>
                </a:srgbClr>
              </a:outerShdw>
            </a:effectLst>
          </p:spPr>
          <p:txBody>
            <a:bodyPr wrap="square" lIns="25400" tIns="25400" rIns="25400" bIns="25400" numCol="1" anchor="ctr">
              <a:noAutofit/>
            </a:bodyPr>
            <a:lstStyle/>
            <a:p>
              <a:pPr indent="158750" algn="ctr" defTabSz="565150">
                <a:defRPr sz="4000">
                  <a:solidFill>
                    <a:srgbClr val="000000"/>
                  </a:solidFill>
                  <a:effectLst>
                    <a:outerShdw blurRad="25400" dist="23998" dir="2700000" rotWithShape="0">
                      <a:srgbClr val="000000">
                        <a:alpha val="31034"/>
                      </a:srgbClr>
                    </a:outerShdw>
                  </a:effectLst>
                  <a:latin typeface="Gill Sans"/>
                  <a:ea typeface="Gill Sans"/>
                  <a:cs typeface="Gill Sans"/>
                  <a:sym typeface="Gill Sans"/>
                </a:defRPr>
              </a:pPr>
              <a:endParaRPr sz="2000"/>
            </a:p>
          </p:txBody>
        </p:sp>
      </p:grpSp>
      <p:sp>
        <p:nvSpPr>
          <p:cNvPr id="259" name="Double Arrow"/>
          <p:cNvSpPr/>
          <p:nvPr/>
        </p:nvSpPr>
        <p:spPr>
          <a:xfrm>
            <a:off x="273578" y="418262"/>
            <a:ext cx="9780635" cy="287891"/>
          </a:xfrm>
          <a:prstGeom prst="leftRightArrow">
            <a:avLst>
              <a:gd name="adj1" fmla="val 20011"/>
              <a:gd name="adj2" fmla="val 85421"/>
            </a:avLst>
          </a:prstGeom>
          <a:solidFill>
            <a:srgbClr val="FFFFFF"/>
          </a:solidFill>
          <a:ln w="38100">
            <a:solidFill>
              <a:srgbClr val="000000"/>
            </a:solidFill>
            <a:miter lim="400000"/>
          </a:ln>
          <a:effectLst>
            <a:outerShdw blurRad="76200" dir="18900000" rotWithShape="0">
              <a:srgbClr val="000000">
                <a:alpha val="80000"/>
              </a:srgbClr>
            </a:outerShdw>
          </a:effectLst>
        </p:spPr>
        <p:txBody>
          <a:bodyPr lIns="25400" tIns="25400" rIns="25400" bIns="25400" anchor="ctr"/>
          <a:lstStyle/>
          <a:p>
            <a:pPr algn="ctr" defTabSz="565150">
              <a:defRPr sz="3000">
                <a:solidFill>
                  <a:srgbClr val="FFFFFF"/>
                </a:solidFill>
                <a:effectLst>
                  <a:outerShdw blurRad="25400" dist="23998" dir="2700000" rotWithShape="0">
                    <a:srgbClr val="000000">
                      <a:alpha val="31034"/>
                    </a:srgbClr>
                  </a:outerShdw>
                </a:effectLst>
                <a:latin typeface="Gill Sans"/>
                <a:ea typeface="Gill Sans"/>
                <a:cs typeface="Gill Sans"/>
                <a:sym typeface="Gill Sans"/>
              </a:defRPr>
            </a:pPr>
            <a:endParaRPr sz="15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28"/>
                                        </p:tgtEl>
                                        <p:attrNameLst>
                                          <p:attrName>style.visibility</p:attrName>
                                        </p:attrNameLst>
                                      </p:cBhvr>
                                      <p:to>
                                        <p:strVal val="visible"/>
                                      </p:to>
                                    </p:set>
                                    <p:animEffect transition="in" filter="fade">
                                      <p:cBhvr>
                                        <p:cTn id="7" dur="10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42"/>
                                        </p:tgtEl>
                                        <p:attrNameLst>
                                          <p:attrName>style.visibility</p:attrName>
                                        </p:attrNameLst>
                                      </p:cBhvr>
                                      <p:to>
                                        <p:strVal val="visible"/>
                                      </p:to>
                                    </p:set>
                                    <p:animEffect transition="in" filter="fade">
                                      <p:cBhvr>
                                        <p:cTn id="12" dur="10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48"/>
                                        </p:tgtEl>
                                        <p:attrNameLst>
                                          <p:attrName>style.visibility</p:attrName>
                                        </p:attrNameLst>
                                      </p:cBhvr>
                                      <p:to>
                                        <p:strVal val="visible"/>
                                      </p:to>
                                    </p:set>
                                    <p:animEffect transition="in" filter="fade">
                                      <p:cBhvr>
                                        <p:cTn id="17" dur="1000"/>
                                        <p:tgtEl>
                                          <p:spTgt spid="2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258"/>
                                        </p:tgtEl>
                                        <p:attrNameLst>
                                          <p:attrName>style.visibility</p:attrName>
                                        </p:attrNameLst>
                                      </p:cBhvr>
                                      <p:to>
                                        <p:strVal val="visible"/>
                                      </p:to>
                                    </p:set>
                                    <p:animEffect transition="in" filter="fade">
                                      <p:cBhvr>
                                        <p:cTn id="22" dur="1000"/>
                                        <p:tgtEl>
                                          <p:spTgt spid="2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252"/>
                                        </p:tgtEl>
                                        <p:attrNameLst>
                                          <p:attrName>style.visibility</p:attrName>
                                        </p:attrNameLst>
                                      </p:cBhvr>
                                      <p:to>
                                        <p:strVal val="visible"/>
                                      </p:to>
                                    </p:set>
                                    <p:animEffect transition="in" filter="fade">
                                      <p:cBhvr>
                                        <p:cTn id="27" dur="1000"/>
                                        <p:tgtEl>
                                          <p:spTgt spid="2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234"/>
                                        </p:tgtEl>
                                        <p:attrNameLst>
                                          <p:attrName>style.visibility</p:attrName>
                                        </p:attrNameLst>
                                      </p:cBhvr>
                                      <p:to>
                                        <p:strVal val="visible"/>
                                      </p:to>
                                    </p:set>
                                    <p:animEffect transition="in" filter="fade">
                                      <p:cBhvr>
                                        <p:cTn id="32" dur="1000"/>
                                        <p:tgtEl>
                                          <p:spTgt spid="2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0" nodeType="clickEffect">
                                  <p:stCondLst>
                                    <p:cond delay="0"/>
                                  </p:stCondLst>
                                  <p:iterate>
                                    <p:tmAbs val="0"/>
                                  </p:iterate>
                                  <p:childTnLst>
                                    <p:set>
                                      <p:cBhvr>
                                        <p:cTn id="36" fill="hold"/>
                                        <p:tgtEl>
                                          <p:spTgt spid="255"/>
                                        </p:tgtEl>
                                        <p:attrNameLst>
                                          <p:attrName>style.visibility</p:attrName>
                                        </p:attrNameLst>
                                      </p:cBhvr>
                                      <p:to>
                                        <p:strVal val="visible"/>
                                      </p:to>
                                    </p:set>
                                    <p:animEffect transition="in" filter="fade">
                                      <p:cBhvr>
                                        <p:cTn id="37" dur="1000"/>
                                        <p:tgtEl>
                                          <p:spTgt spid="2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0" nodeType="clickEffect">
                                  <p:stCondLst>
                                    <p:cond delay="0"/>
                                  </p:stCondLst>
                                  <p:iterate>
                                    <p:tmAbs val="0"/>
                                  </p:iterate>
                                  <p:childTnLst>
                                    <p:set>
                                      <p:cBhvr>
                                        <p:cTn id="41" fill="hold"/>
                                        <p:tgtEl>
                                          <p:spTgt spid="223"/>
                                        </p:tgtEl>
                                        <p:attrNameLst>
                                          <p:attrName>style.visibility</p:attrName>
                                        </p:attrNameLst>
                                      </p:cBhvr>
                                      <p:to>
                                        <p:strVal val="visible"/>
                                      </p:to>
                                    </p:set>
                                    <p:animEffect transition="in" filter="fade">
                                      <p:cBhvr>
                                        <p:cTn id="42" dur="1000"/>
                                        <p:tgtEl>
                                          <p:spTgt spid="2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0" nodeType="clickEffect">
                                  <p:stCondLst>
                                    <p:cond delay="0"/>
                                  </p:stCondLst>
                                  <p:iterate>
                                    <p:tmAbs val="0"/>
                                  </p:iterate>
                                  <p:childTnLst>
                                    <p:set>
                                      <p:cBhvr>
                                        <p:cTn id="46" fill="hold"/>
                                        <p:tgtEl>
                                          <p:spTgt spid="231"/>
                                        </p:tgtEl>
                                        <p:attrNameLst>
                                          <p:attrName>style.visibility</p:attrName>
                                        </p:attrNameLst>
                                      </p:cBhvr>
                                      <p:to>
                                        <p:strVal val="visible"/>
                                      </p:to>
                                    </p:set>
                                    <p:animEffect transition="in" filter="fade">
                                      <p:cBhvr>
                                        <p:cTn id="47" dur="1000"/>
                                        <p:tgtEl>
                                          <p:spTgt spid="2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fill="hold" grpId="0" nodeType="clickEffect">
                                  <p:stCondLst>
                                    <p:cond delay="0"/>
                                  </p:stCondLst>
                                  <p:iterate>
                                    <p:tmAbs val="0"/>
                                  </p:iterate>
                                  <p:childTnLst>
                                    <p:set>
                                      <p:cBhvr>
                                        <p:cTn id="51" fill="hold"/>
                                        <p:tgtEl>
                                          <p:spTgt spid="259"/>
                                        </p:tgtEl>
                                        <p:attrNameLst>
                                          <p:attrName>style.visibility</p:attrName>
                                        </p:attrNameLst>
                                      </p:cBhvr>
                                      <p:to>
                                        <p:strVal val="visible"/>
                                      </p:to>
                                    </p:set>
                                    <p:animEffect transition="in" filter="fade">
                                      <p:cBhvr>
                                        <p:cTn id="52"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advAuto="0"/>
      <p:bldP spid="228" grpId="0" animBg="1" advAuto="0"/>
      <p:bldP spid="231" grpId="0" animBg="1" advAuto="0"/>
      <p:bldP spid="234" grpId="0" animBg="1" advAuto="0"/>
      <p:bldP spid="242" grpId="0" animBg="1" advAuto="0"/>
      <p:bldP spid="248" grpId="0" animBg="1" advAuto="0"/>
      <p:bldP spid="252" grpId="0" animBg="1" advAuto="0"/>
      <p:bldP spid="255" grpId="0" animBg="1" advAuto="0"/>
      <p:bldP spid="258" grpId="0" animBg="1" advAuto="0"/>
      <p:bldP spid="259"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9BF2-D3DB-F012-8CFE-4AF06E395B81}"/>
              </a:ext>
            </a:extLst>
          </p:cNvPr>
          <p:cNvSpPr>
            <a:spLocks noGrp="1"/>
          </p:cNvSpPr>
          <p:nvPr>
            <p:ph type="title"/>
          </p:nvPr>
        </p:nvSpPr>
        <p:spPr/>
        <p:txBody>
          <a:bodyPr/>
          <a:lstStyle/>
          <a:p>
            <a:r>
              <a:rPr lang="en-US"/>
              <a:t>Terrestrial Waters and Land areas </a:t>
            </a:r>
            <a:endParaRPr lang="en-US" dirty="0"/>
          </a:p>
        </p:txBody>
      </p:sp>
      <p:sp>
        <p:nvSpPr>
          <p:cNvPr id="3" name="Content Placeholder 2">
            <a:extLst>
              <a:ext uri="{FF2B5EF4-FFF2-40B4-BE49-F238E27FC236}">
                <a16:creationId xmlns:a16="http://schemas.microsoft.com/office/drawing/2014/main" id="{1487E565-D92F-73DE-CE72-3784C5E5F815}"/>
              </a:ext>
            </a:extLst>
          </p:cNvPr>
          <p:cNvSpPr>
            <a:spLocks noGrp="1"/>
          </p:cNvSpPr>
          <p:nvPr>
            <p:ph sz="half" idx="1"/>
          </p:nvPr>
        </p:nvSpPr>
        <p:spPr>
          <a:xfrm>
            <a:off x="1581912" y="2638043"/>
            <a:ext cx="4271771" cy="3538821"/>
          </a:xfrm>
        </p:spPr>
        <p:txBody>
          <a:bodyPr>
            <a:normAutofit/>
          </a:bodyPr>
          <a:lstStyle/>
          <a:p>
            <a:pPr marL="0" indent="0" rtl="0" fontAlgn="base">
              <a:spcBef>
                <a:spcPts val="0"/>
              </a:spcBef>
              <a:spcAft>
                <a:spcPts val="0"/>
              </a:spcAft>
              <a:buNone/>
            </a:pPr>
            <a:r>
              <a:rPr lang="en-US" sz="1600" b="1" i="0" u="none" strike="noStrike" dirty="0">
                <a:effectLst/>
              </a:rPr>
              <a:t>Terrestrial waters (salt)</a:t>
            </a:r>
          </a:p>
          <a:p>
            <a:pPr fontAlgn="base">
              <a:spcBef>
                <a:spcPts val="0"/>
              </a:spcBef>
            </a:pPr>
            <a:r>
              <a:rPr lang="en-US" sz="1600" b="0" i="0" u="none" strike="noStrike" dirty="0">
                <a:effectLst/>
              </a:rPr>
              <a:t>Coral reefs</a:t>
            </a:r>
          </a:p>
          <a:p>
            <a:pPr fontAlgn="base">
              <a:spcBef>
                <a:spcPts val="0"/>
              </a:spcBef>
            </a:pPr>
            <a:r>
              <a:rPr lang="en-US" sz="1600" b="0" i="0" u="none" strike="noStrike" dirty="0">
                <a:effectLst/>
              </a:rPr>
              <a:t>Other marine ecosystems </a:t>
            </a:r>
          </a:p>
          <a:p>
            <a:pPr fontAlgn="base">
              <a:spcBef>
                <a:spcPts val="0"/>
              </a:spcBef>
            </a:pPr>
            <a:r>
              <a:rPr lang="en-US" sz="1600" b="0" i="0" u="none" strike="noStrike" dirty="0">
                <a:effectLst/>
              </a:rPr>
              <a:t>Mangroves</a:t>
            </a:r>
            <a:endParaRPr lang="en-US" sz="1600" dirty="0"/>
          </a:p>
          <a:p>
            <a:pPr fontAlgn="base">
              <a:spcBef>
                <a:spcPts val="0"/>
              </a:spcBef>
            </a:pPr>
            <a:r>
              <a:rPr lang="en-US" sz="1600" b="0" i="0" u="none" strike="noStrike" dirty="0">
                <a:effectLst/>
              </a:rPr>
              <a:t>Beaches</a:t>
            </a:r>
          </a:p>
          <a:p>
            <a:pPr marL="0" indent="0" rtl="0" fontAlgn="base">
              <a:spcBef>
                <a:spcPts val="0"/>
              </a:spcBef>
              <a:spcAft>
                <a:spcPts val="0"/>
              </a:spcAft>
              <a:buNone/>
            </a:pPr>
            <a:endParaRPr lang="en-US" sz="1600" b="0" i="0" u="none" strike="noStrike" dirty="0">
              <a:effectLst/>
            </a:endParaRPr>
          </a:p>
          <a:p>
            <a:pPr marL="0" indent="0" rtl="0" fontAlgn="base">
              <a:spcBef>
                <a:spcPts val="0"/>
              </a:spcBef>
              <a:spcAft>
                <a:spcPts val="0"/>
              </a:spcAft>
              <a:buNone/>
            </a:pPr>
            <a:r>
              <a:rPr lang="en-US" sz="1600" b="1" i="0" u="none" strike="noStrike" dirty="0">
                <a:effectLst/>
              </a:rPr>
              <a:t>Terrestrial waters (fresh)</a:t>
            </a:r>
          </a:p>
          <a:p>
            <a:pPr fontAlgn="base">
              <a:spcBef>
                <a:spcPts val="0"/>
              </a:spcBef>
            </a:pPr>
            <a:r>
              <a:rPr lang="en-US" sz="1600" b="0" i="0" u="none" strike="noStrike" dirty="0">
                <a:effectLst/>
              </a:rPr>
              <a:t>Wetlands</a:t>
            </a:r>
            <a:endParaRPr lang="en-US" sz="1600" dirty="0"/>
          </a:p>
          <a:p>
            <a:pPr fontAlgn="base">
              <a:spcBef>
                <a:spcPts val="0"/>
              </a:spcBef>
            </a:pPr>
            <a:r>
              <a:rPr lang="en-US" sz="1600" b="0" i="0" u="none" strike="noStrike" dirty="0">
                <a:effectLst/>
              </a:rPr>
              <a:t>Rivers</a:t>
            </a:r>
            <a:endParaRPr lang="en-US" sz="1600" dirty="0"/>
          </a:p>
          <a:p>
            <a:pPr fontAlgn="base">
              <a:spcBef>
                <a:spcPts val="0"/>
              </a:spcBef>
            </a:pPr>
            <a:r>
              <a:rPr lang="en-US" sz="1600" b="0" i="0" u="none" strike="noStrike" dirty="0">
                <a:effectLst/>
              </a:rPr>
              <a:t>Lakes</a:t>
            </a:r>
          </a:p>
          <a:p>
            <a:pPr fontAlgn="base">
              <a:spcBef>
                <a:spcPts val="0"/>
              </a:spcBef>
            </a:pPr>
            <a:r>
              <a:rPr lang="en-US" sz="1600" b="0" i="0" u="none" strike="noStrike" dirty="0">
                <a:effectLst/>
              </a:rPr>
              <a:t>Springs</a:t>
            </a:r>
          </a:p>
        </p:txBody>
      </p:sp>
      <p:sp>
        <p:nvSpPr>
          <p:cNvPr id="7" name="Content Placeholder 6">
            <a:extLst>
              <a:ext uri="{FF2B5EF4-FFF2-40B4-BE49-F238E27FC236}">
                <a16:creationId xmlns:a16="http://schemas.microsoft.com/office/drawing/2014/main" id="{2578A3D4-3CDD-5893-F10B-64B57C5CE15A}"/>
              </a:ext>
            </a:extLst>
          </p:cNvPr>
          <p:cNvSpPr>
            <a:spLocks noGrp="1"/>
          </p:cNvSpPr>
          <p:nvPr>
            <p:ph sz="half" idx="2"/>
          </p:nvPr>
        </p:nvSpPr>
        <p:spPr/>
        <p:txBody>
          <a:bodyPr>
            <a:normAutofit/>
          </a:bodyPr>
          <a:lstStyle/>
          <a:p>
            <a:pPr marL="0" indent="0" rtl="0" fontAlgn="base">
              <a:spcBef>
                <a:spcPts val="0"/>
              </a:spcBef>
              <a:spcAft>
                <a:spcPts val="0"/>
              </a:spcAft>
              <a:buNone/>
            </a:pPr>
            <a:r>
              <a:rPr lang="en-US" sz="1600" b="1" i="0" u="none" strike="noStrike" dirty="0">
                <a:effectLst/>
              </a:rPr>
              <a:t>Agricultural land</a:t>
            </a:r>
          </a:p>
          <a:p>
            <a:pPr fontAlgn="base">
              <a:spcBef>
                <a:spcPts val="0"/>
              </a:spcBef>
            </a:pPr>
            <a:r>
              <a:rPr lang="en-US" sz="1600" dirty="0"/>
              <a:t>A</a:t>
            </a:r>
            <a:r>
              <a:rPr lang="en-US" sz="1600" b="0" i="0" u="none" strike="noStrike" dirty="0">
                <a:effectLst/>
              </a:rPr>
              <a:t>reas transformed for human purposes</a:t>
            </a:r>
          </a:p>
          <a:p>
            <a:pPr fontAlgn="base">
              <a:spcBef>
                <a:spcPts val="0"/>
              </a:spcBef>
            </a:pPr>
            <a:r>
              <a:rPr lang="en-US" sz="1600" b="0" i="0" u="none" strike="noStrike" dirty="0">
                <a:effectLst/>
              </a:rPr>
              <a:t>Forested areas for agriculture (50%)</a:t>
            </a:r>
          </a:p>
          <a:p>
            <a:pPr fontAlgn="base">
              <a:spcBef>
                <a:spcPts val="0"/>
              </a:spcBef>
            </a:pPr>
            <a:r>
              <a:rPr lang="en-US" sz="1600" b="0" i="0" u="none" strike="noStrike" dirty="0">
                <a:effectLst/>
              </a:rPr>
              <a:t>Cropland and pastures</a:t>
            </a:r>
          </a:p>
        </p:txBody>
      </p:sp>
      <p:pic>
        <p:nvPicPr>
          <p:cNvPr id="3074" name="Picture 2">
            <a:extLst>
              <a:ext uri="{FF2B5EF4-FFF2-40B4-BE49-F238E27FC236}">
                <a16:creationId xmlns:a16="http://schemas.microsoft.com/office/drawing/2014/main" id="{9AF7D6E1-187F-D600-3409-EA0C44FFB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660" y="4407452"/>
            <a:ext cx="2773001" cy="22730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CD7FFC0-2EA2-1599-2CB1-C71E9124E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098" y="4407452"/>
            <a:ext cx="2486902" cy="22730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CB5A820-F747-5AEA-03CE-1130BC186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840" y="4407452"/>
            <a:ext cx="3030707" cy="227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684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895F8C-7400-F2C3-89C5-3101988EDBAD}"/>
              </a:ext>
            </a:extLst>
          </p:cNvPr>
          <p:cNvSpPr>
            <a:spLocks noGrp="1"/>
          </p:cNvSpPr>
          <p:nvPr>
            <p:ph type="title"/>
          </p:nvPr>
        </p:nvSpPr>
        <p:spPr>
          <a:xfrm>
            <a:off x="5445496" y="978776"/>
            <a:ext cx="5925310" cy="1174991"/>
          </a:xfrm>
        </p:spPr>
        <p:txBody>
          <a:bodyPr>
            <a:normAutofit/>
          </a:bodyPr>
          <a:lstStyle/>
          <a:p>
            <a:r>
              <a:rPr lang="en-US" sz="2400"/>
              <a:t>Built environment</a:t>
            </a:r>
          </a:p>
        </p:txBody>
      </p:sp>
      <p:pic>
        <p:nvPicPr>
          <p:cNvPr id="2050" name="Picture 2">
            <a:extLst>
              <a:ext uri="{FF2B5EF4-FFF2-40B4-BE49-F238E27FC236}">
                <a16:creationId xmlns:a16="http://schemas.microsoft.com/office/drawing/2014/main" id="{C55D16A8-3569-60A5-99F1-418A494557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97" r="24570"/>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2">
            <a:extLst>
              <a:ext uri="{FF2B5EF4-FFF2-40B4-BE49-F238E27FC236}">
                <a16:creationId xmlns:a16="http://schemas.microsoft.com/office/drawing/2014/main" id="{890F6A60-2468-DEBF-F2B7-6F4CE00FAABA}"/>
              </a:ext>
            </a:extLst>
          </p:cNvPr>
          <p:cNvGraphicFramePr>
            <a:graphicFrameLocks noGrp="1"/>
          </p:cNvGraphicFramePr>
          <p:nvPr>
            <p:ph idx="1"/>
            <p:extLst>
              <p:ext uri="{D42A27DB-BD31-4B8C-83A1-F6EECF244321}">
                <p14:modId xmlns:p14="http://schemas.microsoft.com/office/powerpoint/2010/main" val="275146854"/>
              </p:ext>
            </p:extLst>
          </p:nvPr>
        </p:nvGraphicFramePr>
        <p:xfrm>
          <a:off x="5445496" y="2640692"/>
          <a:ext cx="5925310" cy="3255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3CFDB74-2030-E21F-1ED3-0BB401737777}"/>
              </a:ext>
            </a:extLst>
          </p:cNvPr>
          <p:cNvSpPr txBox="1"/>
          <p:nvPr/>
        </p:nvSpPr>
        <p:spPr>
          <a:xfrm>
            <a:off x="6858207" y="2212563"/>
            <a:ext cx="3099888" cy="369332"/>
          </a:xfrm>
          <a:prstGeom prst="rect">
            <a:avLst/>
          </a:prstGeom>
          <a:noFill/>
        </p:spPr>
        <p:txBody>
          <a:bodyPr wrap="none" rtlCol="0">
            <a:spAutoFit/>
          </a:bodyPr>
          <a:lstStyle/>
          <a:p>
            <a:r>
              <a:rPr lang="en-US" dirty="0"/>
              <a:t>Mostly in/near the coastal zone</a:t>
            </a:r>
          </a:p>
        </p:txBody>
      </p:sp>
    </p:spTree>
    <p:extLst>
      <p:ext uri="{BB962C8B-B14F-4D97-AF65-F5344CB8AC3E}">
        <p14:creationId xmlns:p14="http://schemas.microsoft.com/office/powerpoint/2010/main" val="2131563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1F2E-BF03-C430-D538-F5FE79677B57}"/>
              </a:ext>
            </a:extLst>
          </p:cNvPr>
          <p:cNvSpPr>
            <a:spLocks noGrp="1"/>
          </p:cNvSpPr>
          <p:nvPr>
            <p:ph type="title"/>
          </p:nvPr>
        </p:nvSpPr>
        <p:spPr>
          <a:xfrm>
            <a:off x="8787865" y="2921173"/>
            <a:ext cx="2745667" cy="1015663"/>
          </a:xfrm>
        </p:spPr>
        <p:txBody>
          <a:bodyPr vert="horz" lIns="182880" tIns="182880" rIns="182880" bIns="182880" rtlCol="0" anchor="ctr">
            <a:normAutofit/>
          </a:bodyPr>
          <a:lstStyle/>
          <a:p>
            <a:r>
              <a:rPr lang="en-US" sz="1400">
                <a:solidFill>
                  <a:srgbClr val="262626"/>
                </a:solidFill>
              </a:rPr>
              <a:t>Exogenic and endogenic hazards</a:t>
            </a:r>
          </a:p>
        </p:txBody>
      </p:sp>
      <p:sp>
        <p:nvSpPr>
          <p:cNvPr id="2055" name="Rectangle 2054">
            <a:extLst>
              <a:ext uri="{FF2B5EF4-FFF2-40B4-BE49-F238E27FC236}">
                <a16:creationId xmlns:a16="http://schemas.microsoft.com/office/drawing/2014/main" id="{B8AFBB67-2575-4F5A-96CF-CD2EB02A1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354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D40B25E-C924-4F10-A231-257181D28D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812265"/>
            <a:ext cx="8135425" cy="523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390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5171-5A0F-D750-1FA6-7DD6DDEA7F42}"/>
              </a:ext>
            </a:extLst>
          </p:cNvPr>
          <p:cNvSpPr>
            <a:spLocks noGrp="1"/>
          </p:cNvSpPr>
          <p:nvPr>
            <p:ph type="title"/>
          </p:nvPr>
        </p:nvSpPr>
        <p:spPr/>
        <p:txBody>
          <a:bodyPr>
            <a:noAutofit/>
          </a:bodyPr>
          <a:lstStyle/>
          <a:p>
            <a:r>
              <a:rPr lang="en-US" dirty="0"/>
              <a:t>Endogenic Hazards Caused by Exogenic Hazards</a:t>
            </a:r>
          </a:p>
        </p:txBody>
      </p:sp>
      <p:sp>
        <p:nvSpPr>
          <p:cNvPr id="3" name="Content Placeholder 2">
            <a:extLst>
              <a:ext uri="{FF2B5EF4-FFF2-40B4-BE49-F238E27FC236}">
                <a16:creationId xmlns:a16="http://schemas.microsoft.com/office/drawing/2014/main" id="{75472BDF-D510-5E3B-B349-CC890743417F}"/>
              </a:ext>
            </a:extLst>
          </p:cNvPr>
          <p:cNvSpPr>
            <a:spLocks noGrp="1"/>
          </p:cNvSpPr>
          <p:nvPr>
            <p:ph sz="half" idx="1"/>
          </p:nvPr>
        </p:nvSpPr>
        <p:spPr>
          <a:xfrm>
            <a:off x="1581912" y="2638043"/>
            <a:ext cx="4756403" cy="3255263"/>
          </a:xfrm>
        </p:spPr>
        <p:txBody>
          <a:bodyPr>
            <a:noAutofit/>
          </a:bodyPr>
          <a:lstStyle/>
          <a:p>
            <a:pPr marL="0" indent="0">
              <a:buNone/>
            </a:pPr>
            <a:r>
              <a:rPr lang="en-US" sz="2000" b="1" dirty="0"/>
              <a:t>Coastal flooding (caused by storm surges)</a:t>
            </a:r>
          </a:p>
          <a:p>
            <a:r>
              <a:rPr lang="en-US" sz="2000" dirty="0"/>
              <a:t>Impacts major roads and buildings</a:t>
            </a:r>
          </a:p>
          <a:p>
            <a:r>
              <a:rPr lang="en-US" sz="2000" dirty="0"/>
              <a:t>Leads to erosion  </a:t>
            </a:r>
          </a:p>
          <a:p>
            <a:pPr marL="0" indent="0">
              <a:buNone/>
            </a:pPr>
            <a:endParaRPr lang="en-US" sz="2000" dirty="0"/>
          </a:p>
          <a:p>
            <a:pPr marL="0" indent="0">
              <a:buNone/>
            </a:pPr>
            <a:r>
              <a:rPr lang="en-US" sz="2000" b="1" dirty="0"/>
              <a:t>Inundation</a:t>
            </a:r>
            <a:r>
              <a:rPr lang="en-US" sz="2000" dirty="0"/>
              <a:t> </a:t>
            </a:r>
          </a:p>
          <a:p>
            <a:r>
              <a:rPr lang="en-US" sz="2000" dirty="0"/>
              <a:t>Impacts agricultural land</a:t>
            </a:r>
          </a:p>
          <a:p>
            <a:endParaRPr lang="en-US" sz="2000" dirty="0"/>
          </a:p>
        </p:txBody>
      </p:sp>
      <p:sp>
        <p:nvSpPr>
          <p:cNvPr id="4" name="Content Placeholder 3">
            <a:extLst>
              <a:ext uri="{FF2B5EF4-FFF2-40B4-BE49-F238E27FC236}">
                <a16:creationId xmlns:a16="http://schemas.microsoft.com/office/drawing/2014/main" id="{D62BFF0B-154B-F7CB-B0B8-60BE0EA156BE}"/>
              </a:ext>
            </a:extLst>
          </p:cNvPr>
          <p:cNvSpPr>
            <a:spLocks noGrp="1"/>
          </p:cNvSpPr>
          <p:nvPr>
            <p:ph sz="half" idx="2"/>
          </p:nvPr>
        </p:nvSpPr>
        <p:spPr>
          <a:xfrm>
            <a:off x="6338315" y="2638044"/>
            <a:ext cx="4270247" cy="3255264"/>
          </a:xfrm>
        </p:spPr>
        <p:txBody>
          <a:bodyPr>
            <a:normAutofit lnSpcReduction="10000"/>
          </a:bodyPr>
          <a:lstStyle/>
          <a:p>
            <a:pPr marL="0" indent="0">
              <a:buNone/>
            </a:pPr>
            <a:r>
              <a:rPr lang="en-US" sz="2000" b="1" dirty="0"/>
              <a:t>Social/economic problems </a:t>
            </a:r>
          </a:p>
          <a:p>
            <a:r>
              <a:rPr lang="en-US" sz="2000" dirty="0"/>
              <a:t>Destruction of commercial buildings</a:t>
            </a:r>
          </a:p>
          <a:p>
            <a:r>
              <a:rPr lang="en-US" sz="2000" dirty="0"/>
              <a:t>Disruption to supply chains</a:t>
            </a:r>
          </a:p>
          <a:p>
            <a:pPr marL="0" indent="0">
              <a:buNone/>
            </a:pPr>
            <a:endParaRPr lang="en-US" sz="2000" dirty="0"/>
          </a:p>
          <a:p>
            <a:pPr marL="0" indent="0">
              <a:buNone/>
            </a:pPr>
            <a:r>
              <a:rPr lang="en-US" sz="2000" b="1" dirty="0"/>
              <a:t>Environmental degradation</a:t>
            </a:r>
          </a:p>
          <a:p>
            <a:r>
              <a:rPr lang="en-US" sz="2000" dirty="0"/>
              <a:t>Results from coastal/river flooding</a:t>
            </a:r>
          </a:p>
          <a:p>
            <a:r>
              <a:rPr lang="en-US" sz="2000" dirty="0"/>
              <a:t>Increase pollution caused by flooding events</a:t>
            </a:r>
          </a:p>
        </p:txBody>
      </p:sp>
    </p:spTree>
    <p:extLst>
      <p:ext uri="{BB962C8B-B14F-4D97-AF65-F5344CB8AC3E}">
        <p14:creationId xmlns:p14="http://schemas.microsoft.com/office/powerpoint/2010/main" val="762933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Exposed Assets</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a:solidFill>
                  <a:schemeClr val="tx1"/>
                </a:solidFill>
              </a:rPr>
              <a:t>Adelle Novak</a:t>
            </a:r>
          </a:p>
        </p:txBody>
      </p:sp>
    </p:spTree>
    <p:extLst>
      <p:ext uri="{BB962C8B-B14F-4D97-AF65-F5344CB8AC3E}">
        <p14:creationId xmlns:p14="http://schemas.microsoft.com/office/powerpoint/2010/main" val="1729511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34ADDC-C07F-2941-A038-4D7DCE3B4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40" r="19493"/>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A58968-BC8F-74E4-30EF-BDFA48414AEB}"/>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Types of assets</a:t>
            </a:r>
          </a:p>
        </p:txBody>
      </p:sp>
      <p:sp>
        <p:nvSpPr>
          <p:cNvPr id="4" name="Text Placeholder 3">
            <a:extLst>
              <a:ext uri="{FF2B5EF4-FFF2-40B4-BE49-F238E27FC236}">
                <a16:creationId xmlns:a16="http://schemas.microsoft.com/office/drawing/2014/main" id="{2F2FA15C-E69E-FEC0-F6D2-68C9D7A41D3E}"/>
              </a:ext>
            </a:extLst>
          </p:cNvPr>
          <p:cNvSpPr>
            <a:spLocks noGrp="1"/>
          </p:cNvSpPr>
          <p:nvPr>
            <p:ph type="body" sz="half" idx="2"/>
          </p:nvPr>
        </p:nvSpPr>
        <p:spPr>
          <a:xfrm>
            <a:off x="6743941" y="976129"/>
            <a:ext cx="4804931" cy="4919815"/>
          </a:xfrm>
        </p:spPr>
        <p:txBody>
          <a:bodyPr vert="horz" lIns="91440" tIns="45720" rIns="91440" bIns="45720" rtlCol="0" anchor="ctr">
            <a:normAutofit/>
          </a:bodyPr>
          <a:lstStyle/>
          <a:p>
            <a:pPr marL="0" indent="-228600" algn="l">
              <a:spcAft>
                <a:spcPts val="1200"/>
              </a:spcAft>
              <a:buFont typeface="Arial" panose="020B0604020202020204" pitchFamily="34" charset="0"/>
              <a:buChar char="•"/>
            </a:pPr>
            <a:r>
              <a:rPr lang="en-US" sz="1600" b="0" i="0" u="none" strike="noStrike" dirty="0">
                <a:solidFill>
                  <a:schemeClr val="tx1">
                    <a:lumMod val="85000"/>
                    <a:lumOff val="15000"/>
                  </a:schemeClr>
                </a:solidFill>
                <a:effectLst/>
              </a:rPr>
              <a:t>Natural Environment</a:t>
            </a:r>
          </a:p>
          <a:p>
            <a:pPr marL="0" indent="-228600" algn="l">
              <a:spcAft>
                <a:spcPts val="1200"/>
              </a:spcAft>
              <a:buFont typeface="Arial" panose="020B0604020202020204" pitchFamily="34" charset="0"/>
              <a:buChar char="•"/>
            </a:pPr>
            <a:r>
              <a:rPr lang="en-US" sz="1600" b="0" i="0" u="none" strike="noStrike" dirty="0">
                <a:solidFill>
                  <a:schemeClr val="tx1">
                    <a:lumMod val="85000"/>
                    <a:lumOff val="15000"/>
                  </a:schemeClr>
                </a:solidFill>
                <a:effectLst/>
              </a:rPr>
              <a:t>Built Environment</a:t>
            </a:r>
          </a:p>
          <a:p>
            <a:pPr marL="0" indent="-228600" algn="l">
              <a:spcAft>
                <a:spcPts val="1200"/>
              </a:spcAft>
              <a:buFont typeface="Arial" panose="020B0604020202020204" pitchFamily="34" charset="0"/>
              <a:buChar char="•"/>
            </a:pPr>
            <a:r>
              <a:rPr lang="en-US" sz="1600" b="0" i="0" u="none" strike="noStrike" dirty="0">
                <a:solidFill>
                  <a:schemeClr val="tx1">
                    <a:lumMod val="85000"/>
                    <a:lumOff val="15000"/>
                  </a:schemeClr>
                </a:solidFill>
                <a:effectLst/>
              </a:rPr>
              <a:t>Production</a:t>
            </a:r>
          </a:p>
          <a:p>
            <a:pPr marL="0" indent="-228600" algn="l" fontAlgn="base">
              <a:spcAft>
                <a:spcPts val="0"/>
              </a:spcAft>
              <a:buFont typeface="Arial" panose="020B0604020202020204" pitchFamily="34" charset="0"/>
              <a:buChar char="•"/>
            </a:pPr>
            <a:r>
              <a:rPr lang="en-US" sz="1600" b="0" i="0" u="none" strike="noStrike" dirty="0">
                <a:solidFill>
                  <a:schemeClr val="tx1">
                    <a:lumMod val="85000"/>
                    <a:lumOff val="15000"/>
                  </a:schemeClr>
                </a:solidFill>
                <a:effectLst/>
              </a:rPr>
              <a:t>Core Asset</a:t>
            </a:r>
          </a:p>
          <a:p>
            <a:pPr lvl="1" indent="-228600" fontAlgn="base">
              <a:buFont typeface="Arial" panose="020B0604020202020204" pitchFamily="34" charset="0"/>
              <a:buChar char="•"/>
            </a:pPr>
            <a:r>
              <a:rPr lang="en-US" sz="1600" b="0" i="0" u="none" strike="noStrike" dirty="0">
                <a:effectLst/>
              </a:rPr>
              <a:t>Most valuable, and is affected by all other assets &amp; hazards</a:t>
            </a:r>
          </a:p>
          <a:p>
            <a:pPr algn="l"/>
            <a:endParaRPr lang="en-US" sz="1600" b="0" i="0" u="sng" dirty="0">
              <a:solidFill>
                <a:schemeClr val="tx1">
                  <a:lumMod val="85000"/>
                  <a:lumOff val="15000"/>
                </a:schemeClr>
              </a:solidFill>
              <a:effectLst/>
            </a:endParaRPr>
          </a:p>
          <a:p>
            <a:pPr algn="l"/>
            <a:r>
              <a:rPr lang="en-US" sz="1600" b="0" i="0" u="sng" dirty="0">
                <a:solidFill>
                  <a:schemeClr val="tx1">
                    <a:lumMod val="85000"/>
                    <a:lumOff val="15000"/>
                  </a:schemeClr>
                </a:solidFill>
                <a:effectLst/>
              </a:rPr>
              <a:t>Determining Factors:</a:t>
            </a:r>
            <a:r>
              <a:rPr lang="en-US" sz="1600" b="0" i="0" u="none" strike="noStrike" dirty="0">
                <a:solidFill>
                  <a:schemeClr val="tx1">
                    <a:lumMod val="85000"/>
                    <a:lumOff val="15000"/>
                  </a:schemeClr>
                </a:solidFill>
                <a:effectLst/>
              </a:rPr>
              <a:t> value, service, associated hazards, and relativity to the sea level rise (SLR) &amp; extreme precipitation</a:t>
            </a:r>
            <a:endParaRPr lang="en-US" sz="1600" dirty="0">
              <a:solidFill>
                <a:schemeClr val="tx1">
                  <a:lumMod val="85000"/>
                  <a:lumOff val="15000"/>
                </a:schemeClr>
              </a:solidFill>
            </a:endParaRPr>
          </a:p>
          <a:p>
            <a:pPr indent="-228600" algn="l">
              <a:buFont typeface="Arial" panose="020B0604020202020204" pitchFamily="34" charset="0"/>
              <a:buChar char="•"/>
            </a:pPr>
            <a:endParaRPr lang="en-US" sz="1600" dirty="0">
              <a:solidFill>
                <a:schemeClr val="tx1">
                  <a:lumMod val="85000"/>
                  <a:lumOff val="15000"/>
                </a:schemeClr>
              </a:solidFill>
            </a:endParaRPr>
          </a:p>
        </p:txBody>
      </p:sp>
    </p:spTree>
    <p:extLst>
      <p:ext uri="{BB962C8B-B14F-4D97-AF65-F5344CB8AC3E}">
        <p14:creationId xmlns:p14="http://schemas.microsoft.com/office/powerpoint/2010/main" val="1094723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BE5C025-B499-81AB-CB5A-1FAC3CC0C5C6}"/>
              </a:ext>
            </a:extLst>
          </p:cNvPr>
          <p:cNvGraphicFramePr>
            <a:graphicFrameLocks noGrp="1"/>
          </p:cNvGraphicFramePr>
          <p:nvPr>
            <p:extLst>
              <p:ext uri="{D42A27DB-BD31-4B8C-83A1-F6EECF244321}">
                <p14:modId xmlns:p14="http://schemas.microsoft.com/office/powerpoint/2010/main" val="3614680131"/>
              </p:ext>
            </p:extLst>
          </p:nvPr>
        </p:nvGraphicFramePr>
        <p:xfrm>
          <a:off x="606415" y="557969"/>
          <a:ext cx="7866073" cy="6035040"/>
        </p:xfrm>
        <a:graphic>
          <a:graphicData uri="http://schemas.openxmlformats.org/drawingml/2006/table">
            <a:tbl>
              <a:tblPr firstRow="1" firstCol="1" bandRow="1">
                <a:tableStyleId>{21E4AEA4-8DFA-4A89-87EB-49C32662AFE0}</a:tableStyleId>
              </a:tblPr>
              <a:tblGrid>
                <a:gridCol w="1329814">
                  <a:extLst>
                    <a:ext uri="{9D8B030D-6E8A-4147-A177-3AD203B41FA5}">
                      <a16:colId xmlns:a16="http://schemas.microsoft.com/office/drawing/2014/main" val="2475202202"/>
                    </a:ext>
                  </a:extLst>
                </a:gridCol>
                <a:gridCol w="2101240">
                  <a:extLst>
                    <a:ext uri="{9D8B030D-6E8A-4147-A177-3AD203B41FA5}">
                      <a16:colId xmlns:a16="http://schemas.microsoft.com/office/drawing/2014/main" val="3239038227"/>
                    </a:ext>
                  </a:extLst>
                </a:gridCol>
                <a:gridCol w="2101240">
                  <a:extLst>
                    <a:ext uri="{9D8B030D-6E8A-4147-A177-3AD203B41FA5}">
                      <a16:colId xmlns:a16="http://schemas.microsoft.com/office/drawing/2014/main" val="363833245"/>
                    </a:ext>
                  </a:extLst>
                </a:gridCol>
                <a:gridCol w="2333779">
                  <a:extLst>
                    <a:ext uri="{9D8B030D-6E8A-4147-A177-3AD203B41FA5}">
                      <a16:colId xmlns:a16="http://schemas.microsoft.com/office/drawing/2014/main" val="1019056616"/>
                    </a:ext>
                  </a:extLst>
                </a:gridCol>
              </a:tblGrid>
              <a:tr h="583230">
                <a:tc>
                  <a:txBody>
                    <a:bodyPr/>
                    <a:lstStyle/>
                    <a:p>
                      <a:r>
                        <a:rPr lang="en-US" sz="1800" dirty="0">
                          <a:solidFill>
                            <a:schemeClr val="tx1"/>
                          </a:solidFill>
                        </a:rPr>
                        <a:t>Natural Assets</a:t>
                      </a:r>
                    </a:p>
                  </a:txBody>
                  <a:tcPr/>
                </a:tc>
                <a:tc>
                  <a:txBody>
                    <a:bodyPr/>
                    <a:lstStyle/>
                    <a:p>
                      <a:r>
                        <a:rPr lang="en-US" sz="1800" dirty="0">
                          <a:solidFill>
                            <a:schemeClr val="tx1"/>
                          </a:solidFill>
                        </a:rPr>
                        <a:t>Service</a:t>
                      </a:r>
                    </a:p>
                  </a:txBody>
                  <a:tcPr/>
                </a:tc>
                <a:tc>
                  <a:txBody>
                    <a:bodyPr/>
                    <a:lstStyle/>
                    <a:p>
                      <a:r>
                        <a:rPr lang="en-US" sz="1800" dirty="0">
                          <a:solidFill>
                            <a:schemeClr val="tx1"/>
                          </a:solidFill>
                        </a:rPr>
                        <a:t>Value</a:t>
                      </a:r>
                    </a:p>
                  </a:txBody>
                  <a:tcPr/>
                </a:tc>
                <a:tc>
                  <a:txBody>
                    <a:bodyPr/>
                    <a:lstStyle/>
                    <a:p>
                      <a:r>
                        <a:rPr lang="en-US" sz="1800" dirty="0">
                          <a:solidFill>
                            <a:schemeClr val="tx1"/>
                          </a:solidFill>
                        </a:rPr>
                        <a:t>Associated Hazards</a:t>
                      </a:r>
                    </a:p>
                  </a:txBody>
                  <a:tcPr/>
                </a:tc>
                <a:extLst>
                  <a:ext uri="{0D108BD9-81ED-4DB2-BD59-A6C34878D82A}">
                    <a16:rowId xmlns:a16="http://schemas.microsoft.com/office/drawing/2014/main" val="4035193624"/>
                  </a:ext>
                </a:extLst>
              </a:tr>
              <a:tr h="2655066">
                <a:tc>
                  <a:txBody>
                    <a:bodyPr/>
                    <a:lstStyle/>
                    <a:p>
                      <a:r>
                        <a:rPr lang="en-US" sz="1800" dirty="0">
                          <a:solidFill>
                            <a:schemeClr val="tx1"/>
                          </a:solidFill>
                        </a:rPr>
                        <a:t>Mangroves</a:t>
                      </a:r>
                    </a:p>
                  </a:txBody>
                  <a:tcPr/>
                </a:tc>
                <a:tc>
                  <a:txBody>
                    <a:bodyPr/>
                    <a:lstStyle/>
                    <a:p>
                      <a:pPr marL="285750" indent="-285750">
                        <a:buFont typeface="Arial" panose="020B0604020202020204" pitchFamily="34" charset="0"/>
                        <a:buChar char="•"/>
                      </a:pPr>
                      <a:r>
                        <a:rPr lang="en-US" sz="1800" dirty="0">
                          <a:solidFill>
                            <a:schemeClr val="tx1"/>
                          </a:solidFill>
                        </a:rPr>
                        <a:t>Protects inland from natural disasters</a:t>
                      </a:r>
                    </a:p>
                    <a:p>
                      <a:pPr marL="285750" indent="-285750">
                        <a:buFont typeface="Arial" panose="020B0604020202020204" pitchFamily="34" charset="0"/>
                        <a:buChar char="•"/>
                      </a:pPr>
                      <a:r>
                        <a:rPr lang="en-US" sz="1800" dirty="0">
                          <a:solidFill>
                            <a:schemeClr val="tx1"/>
                          </a:solidFill>
                        </a:rPr>
                        <a:t>Serves as a nursery for several species</a:t>
                      </a:r>
                    </a:p>
                    <a:p>
                      <a:pPr marL="285750" indent="-285750">
                        <a:buFont typeface="Arial" panose="020B0604020202020204" pitchFamily="34" charset="0"/>
                        <a:buChar char="•"/>
                      </a:pPr>
                      <a:r>
                        <a:rPr lang="en-US" sz="1800" dirty="0">
                          <a:solidFill>
                            <a:schemeClr val="tx1"/>
                          </a:solidFill>
                        </a:rPr>
                        <a:t>Value to other ecosystems</a:t>
                      </a:r>
                    </a:p>
                    <a:p>
                      <a:pPr marL="285750" indent="-285750">
                        <a:buFont typeface="Arial" panose="020B0604020202020204" pitchFamily="34" charset="0"/>
                        <a:buChar char="•"/>
                      </a:pPr>
                      <a:r>
                        <a:rPr lang="en-US" sz="1800" dirty="0">
                          <a:solidFill>
                            <a:schemeClr val="tx1"/>
                          </a:solidFill>
                        </a:rPr>
                        <a:t>Resources</a:t>
                      </a:r>
                    </a:p>
                    <a:p>
                      <a:pPr marL="285750" indent="-285750">
                        <a:buFont typeface="Arial" panose="020B0604020202020204" pitchFamily="34" charset="0"/>
                        <a:buChar char="•"/>
                      </a:pPr>
                      <a:r>
                        <a:rPr lang="en-US" sz="1800" dirty="0">
                          <a:solidFill>
                            <a:schemeClr val="tx1"/>
                          </a:solidFill>
                        </a:rPr>
                        <a:t>Filter pollutants from water</a:t>
                      </a:r>
                    </a:p>
                  </a:txBody>
                  <a:tcPr/>
                </a:tc>
                <a:tc>
                  <a:txBody>
                    <a:bodyPr/>
                    <a:lstStyle/>
                    <a:p>
                      <a:pPr marL="0" indent="0">
                        <a:buFont typeface="Wingdings" panose="05000000000000000000" pitchFamily="2" charset="2"/>
                        <a:buNone/>
                      </a:pPr>
                      <a:r>
                        <a:rPr lang="en-US" sz="1800" dirty="0">
                          <a:solidFill>
                            <a:schemeClr val="tx1"/>
                          </a:solidFill>
                        </a:rPr>
                        <a:t>Mangroves protect over billions of dollars worth of global flooding damage every year (2022, Michael Beck and Pelayo Menendez).</a:t>
                      </a:r>
                    </a:p>
                  </a:txBody>
                  <a:tcPr/>
                </a:tc>
                <a:tc>
                  <a:txBody>
                    <a:bodyPr/>
                    <a:lstStyle/>
                    <a:p>
                      <a:pPr marL="285750" indent="-285750" rtl="0">
                        <a:buFont typeface="Arial" panose="020B0604020202020204" pitchFamily="34" charset="0"/>
                        <a:buChar char="•"/>
                      </a:pPr>
                      <a:r>
                        <a:rPr lang="en-US" sz="1800" b="0" u="none" strike="noStrike" kern="1200" dirty="0">
                          <a:solidFill>
                            <a:schemeClr val="tx1"/>
                          </a:solidFill>
                          <a:effectLst/>
                        </a:rPr>
                        <a:t>Sea level rise</a:t>
                      </a:r>
                    </a:p>
                    <a:p>
                      <a:pPr marL="285750" indent="-285750" rtl="0">
                        <a:buFont typeface="Arial" panose="020B0604020202020204" pitchFamily="34" charset="0"/>
                        <a:buChar char="•"/>
                      </a:pPr>
                      <a:r>
                        <a:rPr lang="en-US" sz="1800" b="0" u="none" strike="noStrike" kern="1200" dirty="0">
                          <a:solidFill>
                            <a:schemeClr val="tx1"/>
                          </a:solidFill>
                          <a:effectLst/>
                        </a:rPr>
                        <a:t>Ocean warming</a:t>
                      </a:r>
                    </a:p>
                    <a:p>
                      <a:pPr marL="285750" indent="-285750" rtl="0">
                        <a:buFont typeface="Arial" panose="020B0604020202020204" pitchFamily="34" charset="0"/>
                        <a:buChar char="•"/>
                      </a:pPr>
                      <a:r>
                        <a:rPr lang="en-US" sz="1800" b="0" u="none" strike="noStrike" kern="1200" dirty="0">
                          <a:solidFill>
                            <a:schemeClr val="tx1"/>
                          </a:solidFill>
                          <a:effectLst/>
                        </a:rPr>
                        <a:t>Unchecked expansion</a:t>
                      </a:r>
                    </a:p>
                    <a:p>
                      <a:pPr marL="285750" indent="-285750" rtl="0">
                        <a:buFont typeface="Arial" panose="020B0604020202020204" pitchFamily="34" charset="0"/>
                        <a:buChar char="•"/>
                      </a:pPr>
                      <a:r>
                        <a:rPr lang="en-US" sz="1800" b="0" u="none" strike="noStrike" kern="1200" dirty="0">
                          <a:solidFill>
                            <a:schemeClr val="tx1"/>
                          </a:solidFill>
                          <a:effectLst/>
                        </a:rPr>
                        <a:t>Sea Walls/Dikes</a:t>
                      </a:r>
                    </a:p>
                    <a:p>
                      <a:pPr marL="285750" lvl="0" indent="-285750" rtl="0">
                        <a:buFont typeface="Arial" panose="020B0604020202020204" pitchFamily="34" charset="0"/>
                        <a:buChar char="•"/>
                      </a:pPr>
                      <a:r>
                        <a:rPr lang="en-US" sz="1800" b="0" u="none" strike="noStrike" kern="1200" dirty="0">
                          <a:solidFill>
                            <a:schemeClr val="tx1"/>
                          </a:solidFill>
                          <a:effectLst/>
                        </a:rPr>
                        <a:t>Inequitable Wealth Distribution</a:t>
                      </a:r>
                      <a:endParaRPr lang="en-US" sz="1800" b="0" dirty="0">
                        <a:solidFill>
                          <a:schemeClr val="tx1"/>
                        </a:solidFill>
                        <a:effectLst/>
                      </a:endParaRPr>
                    </a:p>
                  </a:txBody>
                  <a:tcPr/>
                </a:tc>
                <a:extLst>
                  <a:ext uri="{0D108BD9-81ED-4DB2-BD59-A6C34878D82A}">
                    <a16:rowId xmlns:a16="http://schemas.microsoft.com/office/drawing/2014/main" val="2173226683"/>
                  </a:ext>
                </a:extLst>
              </a:tr>
              <a:tr h="1833009">
                <a:tc>
                  <a:txBody>
                    <a:bodyPr/>
                    <a:lstStyle/>
                    <a:p>
                      <a:r>
                        <a:rPr lang="en-US" sz="1800" dirty="0">
                          <a:solidFill>
                            <a:schemeClr val="tx1"/>
                          </a:solidFill>
                        </a:rPr>
                        <a:t>Sandy Beaches</a:t>
                      </a:r>
                    </a:p>
                  </a:txBody>
                  <a:tcPr/>
                </a:tc>
                <a:tc>
                  <a:txBody>
                    <a:bodyPr/>
                    <a:lstStyle/>
                    <a:p>
                      <a:pPr marL="285750" indent="-285750">
                        <a:buFont typeface="Arial" panose="020B0604020202020204" pitchFamily="34" charset="0"/>
                        <a:buChar char="•"/>
                      </a:pPr>
                      <a:r>
                        <a:rPr lang="en-US" sz="1800" dirty="0">
                          <a:solidFill>
                            <a:schemeClr val="tx1"/>
                          </a:solidFill>
                        </a:rPr>
                        <a:t>Public access recreation (community hotspots)</a:t>
                      </a:r>
                    </a:p>
                    <a:p>
                      <a:pPr marL="285750" indent="-285750">
                        <a:buFont typeface="Arial" panose="020B0604020202020204" pitchFamily="34" charset="0"/>
                        <a:buChar char="•"/>
                      </a:pPr>
                      <a:r>
                        <a:rPr lang="en-US" sz="1800" dirty="0">
                          <a:solidFill>
                            <a:schemeClr val="tx1"/>
                          </a:solidFill>
                        </a:rPr>
                        <a:t>Value to other ecosystems</a:t>
                      </a:r>
                    </a:p>
                    <a:p>
                      <a:pPr marL="285750" indent="-285750">
                        <a:buFont typeface="Arial" panose="020B0604020202020204" pitchFamily="34" charset="0"/>
                        <a:buChar char="•"/>
                      </a:pPr>
                      <a:r>
                        <a:rPr lang="en-US" sz="1800" dirty="0">
                          <a:solidFill>
                            <a:schemeClr val="tx1"/>
                          </a:solidFill>
                        </a:rPr>
                        <a:t>Turtle nesting habitat (critical)</a:t>
                      </a:r>
                    </a:p>
                  </a:txBody>
                  <a:tcPr/>
                </a:tc>
                <a:tc>
                  <a:txBody>
                    <a:bodyPr/>
                    <a:lstStyle/>
                    <a:p>
                      <a:pPr marL="0" indent="0">
                        <a:buFont typeface="Wingdings" panose="05000000000000000000" pitchFamily="2" charset="2"/>
                        <a:buNone/>
                      </a:pPr>
                      <a:r>
                        <a:rPr lang="en-US" sz="1800" dirty="0">
                          <a:solidFill>
                            <a:schemeClr val="tx1"/>
                          </a:solidFill>
                        </a:rPr>
                        <a:t>Beach restoration is very expensive, if feasible at all (2018, Song)</a:t>
                      </a:r>
                    </a:p>
                  </a:txBody>
                  <a:tcPr/>
                </a:tc>
                <a:tc>
                  <a:txBody>
                    <a:bodyPr/>
                    <a:lstStyle/>
                    <a:p>
                      <a:pPr marL="285750" indent="-285750" rtl="0">
                        <a:buFont typeface="Arial" panose="020B0604020202020204" pitchFamily="34" charset="0"/>
                        <a:buChar char="•"/>
                      </a:pPr>
                      <a:r>
                        <a:rPr lang="en-US" sz="1800" b="0" u="none" strike="noStrike" kern="1200" dirty="0">
                          <a:solidFill>
                            <a:schemeClr val="tx1"/>
                          </a:solidFill>
                          <a:effectLst/>
                        </a:rPr>
                        <a:t>Dependency on foreign investment</a:t>
                      </a:r>
                    </a:p>
                    <a:p>
                      <a:pPr marL="285750" indent="-285750" rtl="0">
                        <a:buFont typeface="Arial" panose="020B0604020202020204" pitchFamily="34" charset="0"/>
                        <a:buChar char="•"/>
                      </a:pPr>
                      <a:r>
                        <a:rPr lang="en-US" sz="1800" b="0" u="none" strike="noStrike" kern="1200" dirty="0">
                          <a:solidFill>
                            <a:schemeClr val="tx1"/>
                          </a:solidFill>
                          <a:effectLst/>
                        </a:rPr>
                        <a:t>Construction</a:t>
                      </a:r>
                    </a:p>
                    <a:p>
                      <a:pPr marL="285750" indent="-285750" rtl="0">
                        <a:buFont typeface="Arial" panose="020B0604020202020204" pitchFamily="34" charset="0"/>
                        <a:buChar char="•"/>
                      </a:pPr>
                      <a:r>
                        <a:rPr lang="en-US" sz="1800" b="0" u="none" strike="noStrike" kern="1200" dirty="0">
                          <a:solidFill>
                            <a:schemeClr val="tx1"/>
                          </a:solidFill>
                          <a:effectLst/>
                        </a:rPr>
                        <a:t>Coastal Erosion</a:t>
                      </a:r>
                      <a:endParaRPr lang="en-US" sz="1800" b="0" dirty="0">
                        <a:solidFill>
                          <a:schemeClr val="tx1"/>
                        </a:solidFill>
                        <a:effectLst/>
                      </a:endParaRPr>
                    </a:p>
                  </a:txBody>
                  <a:tcPr/>
                </a:tc>
                <a:extLst>
                  <a:ext uri="{0D108BD9-81ED-4DB2-BD59-A6C34878D82A}">
                    <a16:rowId xmlns:a16="http://schemas.microsoft.com/office/drawing/2014/main" val="38636026"/>
                  </a:ext>
                </a:extLst>
              </a:tr>
            </a:tbl>
          </a:graphicData>
        </a:graphic>
      </p:graphicFrame>
      <p:pic>
        <p:nvPicPr>
          <p:cNvPr id="3074" name="Picture 2">
            <a:extLst>
              <a:ext uri="{FF2B5EF4-FFF2-40B4-BE49-F238E27FC236}">
                <a16:creationId xmlns:a16="http://schemas.microsoft.com/office/drawing/2014/main" id="{87ABD6CB-DB32-D64D-DE87-F9F4A5A32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655"/>
          <a:stretch/>
        </p:blipFill>
        <p:spPr bwMode="auto">
          <a:xfrm>
            <a:off x="8815529" y="157988"/>
            <a:ext cx="3157395" cy="654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03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BE5C025-B499-81AB-CB5A-1FAC3CC0C5C6}"/>
              </a:ext>
            </a:extLst>
          </p:cNvPr>
          <p:cNvGraphicFramePr>
            <a:graphicFrameLocks noGrp="1"/>
          </p:cNvGraphicFramePr>
          <p:nvPr>
            <p:extLst>
              <p:ext uri="{D42A27DB-BD31-4B8C-83A1-F6EECF244321}">
                <p14:modId xmlns:p14="http://schemas.microsoft.com/office/powerpoint/2010/main" val="2990843028"/>
              </p:ext>
            </p:extLst>
          </p:nvPr>
        </p:nvGraphicFramePr>
        <p:xfrm>
          <a:off x="321517" y="495663"/>
          <a:ext cx="8751046" cy="5866674"/>
        </p:xfrm>
        <a:graphic>
          <a:graphicData uri="http://schemas.openxmlformats.org/drawingml/2006/table">
            <a:tbl>
              <a:tblPr firstRow="1" firstCol="1" bandRow="1">
                <a:tableStyleId>{21E4AEA4-8DFA-4A89-87EB-49C32662AFE0}</a:tableStyleId>
              </a:tblPr>
              <a:tblGrid>
                <a:gridCol w="1718298">
                  <a:extLst>
                    <a:ext uri="{9D8B030D-6E8A-4147-A177-3AD203B41FA5}">
                      <a16:colId xmlns:a16="http://schemas.microsoft.com/office/drawing/2014/main" val="2475202202"/>
                    </a:ext>
                  </a:extLst>
                </a:gridCol>
                <a:gridCol w="1885825">
                  <a:extLst>
                    <a:ext uri="{9D8B030D-6E8A-4147-A177-3AD203B41FA5}">
                      <a16:colId xmlns:a16="http://schemas.microsoft.com/office/drawing/2014/main" val="3239038227"/>
                    </a:ext>
                  </a:extLst>
                </a:gridCol>
                <a:gridCol w="2438529">
                  <a:extLst>
                    <a:ext uri="{9D8B030D-6E8A-4147-A177-3AD203B41FA5}">
                      <a16:colId xmlns:a16="http://schemas.microsoft.com/office/drawing/2014/main" val="2195368291"/>
                    </a:ext>
                  </a:extLst>
                </a:gridCol>
                <a:gridCol w="2708394">
                  <a:extLst>
                    <a:ext uri="{9D8B030D-6E8A-4147-A177-3AD203B41FA5}">
                      <a16:colId xmlns:a16="http://schemas.microsoft.com/office/drawing/2014/main" val="1019056616"/>
                    </a:ext>
                  </a:extLst>
                </a:gridCol>
              </a:tblGrid>
              <a:tr h="675837">
                <a:tc>
                  <a:txBody>
                    <a:bodyPr/>
                    <a:lstStyle/>
                    <a:p>
                      <a:r>
                        <a:rPr lang="en-US" sz="1800" dirty="0">
                          <a:solidFill>
                            <a:schemeClr val="tx1"/>
                          </a:solidFill>
                        </a:rPr>
                        <a:t>Built Environment</a:t>
                      </a:r>
                    </a:p>
                  </a:txBody>
                  <a:tcPr/>
                </a:tc>
                <a:tc>
                  <a:txBody>
                    <a:bodyPr/>
                    <a:lstStyle/>
                    <a:p>
                      <a:r>
                        <a:rPr lang="en-US" sz="1800" dirty="0">
                          <a:solidFill>
                            <a:schemeClr val="tx1"/>
                          </a:solidFill>
                        </a:rPr>
                        <a:t>Purpose</a:t>
                      </a:r>
                    </a:p>
                  </a:txBody>
                  <a:tcPr/>
                </a:tc>
                <a:tc>
                  <a:txBody>
                    <a:bodyPr/>
                    <a:lstStyle/>
                    <a:p>
                      <a:r>
                        <a:rPr lang="en-US" sz="1800" dirty="0">
                          <a:solidFill>
                            <a:schemeClr val="tx1"/>
                          </a:solidFill>
                        </a:rPr>
                        <a:t>Value</a:t>
                      </a:r>
                    </a:p>
                  </a:txBody>
                  <a:tcPr/>
                </a:tc>
                <a:tc>
                  <a:txBody>
                    <a:bodyPr/>
                    <a:lstStyle/>
                    <a:p>
                      <a:r>
                        <a:rPr lang="en-US" sz="1800" dirty="0">
                          <a:solidFill>
                            <a:schemeClr val="tx1"/>
                          </a:solidFill>
                        </a:rPr>
                        <a:t>Associated Hazards</a:t>
                      </a:r>
                    </a:p>
                  </a:txBody>
                  <a:tcPr/>
                </a:tc>
                <a:extLst>
                  <a:ext uri="{0D108BD9-81ED-4DB2-BD59-A6C34878D82A}">
                    <a16:rowId xmlns:a16="http://schemas.microsoft.com/office/drawing/2014/main" val="4035193624"/>
                  </a:ext>
                </a:extLst>
              </a:tr>
              <a:tr h="1962128">
                <a:tc>
                  <a:txBody>
                    <a:bodyPr/>
                    <a:lstStyle/>
                    <a:p>
                      <a:pPr marL="0" indent="0" rtl="0" fontAlgn="t">
                        <a:spcBef>
                          <a:spcPts val="0"/>
                        </a:spcBef>
                        <a:spcAft>
                          <a:spcPts val="0"/>
                        </a:spcAft>
                        <a:buFont typeface="Wingdings" panose="05000000000000000000" pitchFamily="2" charset="2"/>
                        <a:buNone/>
                      </a:pPr>
                      <a:r>
                        <a:rPr lang="en-US" sz="1800" b="1" u="none" strike="noStrike" dirty="0">
                          <a:solidFill>
                            <a:schemeClr val="tx1"/>
                          </a:solidFill>
                          <a:effectLst/>
                        </a:rPr>
                        <a:t>Airports</a:t>
                      </a:r>
                      <a:endParaRPr lang="en-US" sz="1800" b="1" dirty="0">
                        <a:solidFill>
                          <a:schemeClr val="tx1"/>
                        </a:solidFill>
                        <a:effectLst/>
                        <a:latin typeface="+mn-lt"/>
                      </a:endParaRPr>
                    </a:p>
                  </a:txBody>
                  <a:tcPr marL="63500" marR="63500" marT="63500" marB="63500"/>
                </a:tc>
                <a:tc>
                  <a:txBody>
                    <a:bodyPr/>
                    <a:lstStyle/>
                    <a:p>
                      <a:pPr marL="285750" indent="-285750" rtl="0" fontAlgn="t">
                        <a:spcBef>
                          <a:spcPts val="0"/>
                        </a:spcBef>
                        <a:spcAft>
                          <a:spcPts val="0"/>
                        </a:spcAft>
                        <a:buFont typeface="Arial" panose="020B0604020202020204" pitchFamily="34" charset="0"/>
                        <a:buChar char="•"/>
                      </a:pPr>
                      <a:r>
                        <a:rPr lang="fr-FR" sz="1600" b="0" u="none" strike="noStrike" dirty="0" err="1">
                          <a:solidFill>
                            <a:schemeClr val="tx1"/>
                          </a:solidFill>
                          <a:effectLst/>
                        </a:rPr>
                        <a:t>Tourism</a:t>
                      </a:r>
                      <a:endParaRPr lang="fr-FR"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fr-FR" sz="1600" b="0" u="none" strike="noStrike" dirty="0">
                          <a:solidFill>
                            <a:schemeClr val="tx1"/>
                          </a:solidFill>
                          <a:effectLst/>
                        </a:rPr>
                        <a:t>Materials (import/export)</a:t>
                      </a:r>
                      <a:endParaRPr lang="fr-FR"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fr-FR" sz="1600" b="0" u="none" strike="noStrike" dirty="0">
                          <a:solidFill>
                            <a:schemeClr val="tx1"/>
                          </a:solidFill>
                          <a:effectLst/>
                        </a:rPr>
                        <a:t>Transportation </a:t>
                      </a:r>
                      <a:endParaRPr lang="fr-FR" sz="1600" dirty="0">
                        <a:solidFill>
                          <a:schemeClr val="tx1"/>
                        </a:solidFill>
                        <a:effectLst/>
                        <a:latin typeface="+mn-lt"/>
                      </a:endParaRPr>
                    </a:p>
                  </a:txBody>
                  <a:tcPr marL="63500" marR="63500" marT="63500" marB="63500"/>
                </a:tc>
                <a:tc>
                  <a:txBody>
                    <a:bodyPr/>
                    <a:lstStyle/>
                    <a:p>
                      <a:pPr marL="0" indent="0" rtl="0" fontAlgn="t">
                        <a:spcBef>
                          <a:spcPts val="0"/>
                        </a:spcBef>
                        <a:spcAft>
                          <a:spcPts val="0"/>
                        </a:spcAft>
                        <a:buFont typeface="Arial" panose="020B0604020202020204" pitchFamily="34" charset="0"/>
                        <a:buNone/>
                      </a:pPr>
                      <a:r>
                        <a:rPr lang="fr-FR" sz="1600" dirty="0">
                          <a:solidFill>
                            <a:schemeClr val="tx1"/>
                          </a:solidFill>
                          <a:effectLst/>
                        </a:rPr>
                        <a:t>The </a:t>
                      </a:r>
                      <a:r>
                        <a:rPr lang="fr-FR" sz="1600" dirty="0" err="1">
                          <a:solidFill>
                            <a:schemeClr val="tx1"/>
                          </a:solidFill>
                          <a:effectLst/>
                        </a:rPr>
                        <a:t>airport</a:t>
                      </a:r>
                      <a:r>
                        <a:rPr lang="fr-FR" sz="1600" dirty="0">
                          <a:solidFill>
                            <a:schemeClr val="tx1"/>
                          </a:solidFill>
                          <a:effectLst/>
                        </a:rPr>
                        <a:t> in Grenada, Maurice Bishop International, </a:t>
                      </a:r>
                      <a:r>
                        <a:rPr lang="fr-FR" sz="1600" dirty="0" err="1">
                          <a:solidFill>
                            <a:schemeClr val="tx1"/>
                          </a:solidFill>
                          <a:effectLst/>
                        </a:rPr>
                        <a:t>contributes</a:t>
                      </a:r>
                      <a:r>
                        <a:rPr lang="fr-FR" sz="1600" dirty="0">
                          <a:solidFill>
                            <a:schemeClr val="tx1"/>
                          </a:solidFill>
                          <a:effectLst/>
                        </a:rPr>
                        <a:t> $23 million to the </a:t>
                      </a:r>
                      <a:r>
                        <a:rPr lang="fr-FR" sz="1600" dirty="0" err="1">
                          <a:solidFill>
                            <a:schemeClr val="tx1"/>
                          </a:solidFill>
                          <a:effectLst/>
                        </a:rPr>
                        <a:t>economy</a:t>
                      </a:r>
                      <a:r>
                        <a:rPr lang="fr-FR" sz="1600" dirty="0">
                          <a:solidFill>
                            <a:schemeClr val="tx1"/>
                          </a:solidFill>
                          <a:effectLst/>
                        </a:rPr>
                        <a:t>, and </a:t>
                      </a:r>
                      <a:r>
                        <a:rPr lang="fr-FR" sz="1600" dirty="0" err="1">
                          <a:solidFill>
                            <a:schemeClr val="tx1"/>
                          </a:solidFill>
                          <a:effectLst/>
                        </a:rPr>
                        <a:t>provides</a:t>
                      </a:r>
                      <a:r>
                        <a:rPr lang="fr-FR" sz="1600" dirty="0">
                          <a:solidFill>
                            <a:schemeClr val="tx1"/>
                          </a:solidFill>
                          <a:effectLst/>
                        </a:rPr>
                        <a:t> 1,700 jobs (2009, Oxford </a:t>
                      </a:r>
                      <a:r>
                        <a:rPr lang="fr-FR" sz="1600" dirty="0" err="1">
                          <a:solidFill>
                            <a:schemeClr val="tx1"/>
                          </a:solidFill>
                          <a:effectLst/>
                        </a:rPr>
                        <a:t>Economics</a:t>
                      </a:r>
                      <a:r>
                        <a:rPr lang="fr-FR" sz="1600" dirty="0">
                          <a:solidFill>
                            <a:schemeClr val="tx1"/>
                          </a:solidFill>
                          <a:effectLst/>
                        </a:rPr>
                        <a:t>)</a:t>
                      </a:r>
                      <a:endParaRPr lang="fr-FR" sz="1600" dirty="0">
                        <a:solidFill>
                          <a:schemeClr val="tx1"/>
                        </a:solidFill>
                        <a:effectLst/>
                        <a:latin typeface="+mn-lt"/>
                      </a:endParaRPr>
                    </a:p>
                  </a:txBody>
                  <a:tcPr marL="63500" marR="63500" marT="63500" marB="63500"/>
                </a:tc>
                <a:tc>
                  <a:txBody>
                    <a:bodyPr/>
                    <a:lstStyle/>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Expansion (Carriacou) </a:t>
                      </a:r>
                      <a:endParaRPr lang="en-US"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Dependency on Tourism </a:t>
                      </a:r>
                      <a:endParaRPr lang="en-US"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SLR</a:t>
                      </a:r>
                      <a:endParaRPr lang="en-US"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Tropical Storms</a:t>
                      </a:r>
                      <a:endParaRPr lang="en-US" sz="1600" dirty="0">
                        <a:solidFill>
                          <a:schemeClr val="tx1"/>
                        </a:solidFill>
                        <a:effectLst/>
                        <a:latin typeface="+mn-lt"/>
                      </a:endParaRPr>
                    </a:p>
                  </a:txBody>
                  <a:tcPr marL="63500" marR="63500" marT="63500" marB="63500"/>
                </a:tc>
                <a:extLst>
                  <a:ext uri="{0D108BD9-81ED-4DB2-BD59-A6C34878D82A}">
                    <a16:rowId xmlns:a16="http://schemas.microsoft.com/office/drawing/2014/main" val="2173226683"/>
                  </a:ext>
                </a:extLst>
              </a:tr>
              <a:tr h="1498430">
                <a:tc>
                  <a:txBody>
                    <a:bodyPr/>
                    <a:lstStyle/>
                    <a:p>
                      <a:r>
                        <a:rPr lang="en-US" dirty="0">
                          <a:solidFill>
                            <a:schemeClr val="tx1"/>
                          </a:solidFill>
                        </a:rPr>
                        <a:t>Tourism Infrastructure</a:t>
                      </a:r>
                    </a:p>
                  </a:txBody>
                  <a:tcPr marL="63500" marR="63500" marT="63500" marB="63500"/>
                </a:tc>
                <a:tc>
                  <a:txBody>
                    <a:bodyPr/>
                    <a:lstStyle/>
                    <a:p>
                      <a:pPr marL="285750" indent="-285750">
                        <a:buFont typeface="Arial" panose="020B0604020202020204" pitchFamily="34" charset="0"/>
                        <a:buChar char="•"/>
                      </a:pPr>
                      <a:r>
                        <a:rPr lang="en-US" sz="1600" dirty="0">
                          <a:solidFill>
                            <a:schemeClr val="tx1"/>
                          </a:solidFill>
                        </a:rPr>
                        <a:t>Economic backbone</a:t>
                      </a:r>
                    </a:p>
                  </a:txBody>
                  <a:tcPr marL="63500" marR="63500" marT="63500" marB="63500"/>
                </a:tc>
                <a:tc>
                  <a:txBody>
                    <a:bodyPr/>
                    <a:lstStyle/>
                    <a:p>
                      <a:r>
                        <a:rPr lang="en-US" sz="1600" dirty="0">
                          <a:solidFill>
                            <a:schemeClr val="tx1"/>
                          </a:solidFill>
                        </a:rPr>
                        <a:t>Coastal businesses are at risk from natural disasters, potentially requiring billions of dollars to recover (2021, UN).</a:t>
                      </a:r>
                    </a:p>
                  </a:txBody>
                  <a:tcPr marL="63500" marR="63500" marT="63500" marB="63500"/>
                </a:tc>
                <a:tc>
                  <a:txBody>
                    <a:bodyPr/>
                    <a:lstStyle/>
                    <a:p>
                      <a:pPr marL="285750" indent="-285750">
                        <a:buFont typeface="Arial" panose="020B0604020202020204" pitchFamily="34" charset="0"/>
                        <a:buChar char="•"/>
                      </a:pPr>
                      <a:r>
                        <a:rPr lang="en-US" sz="1600" dirty="0">
                          <a:solidFill>
                            <a:schemeClr val="tx1"/>
                          </a:solidFill>
                        </a:rPr>
                        <a:t>SLR</a:t>
                      </a:r>
                    </a:p>
                    <a:p>
                      <a:pPr marL="285750" indent="-285750">
                        <a:buFont typeface="Arial" panose="020B0604020202020204" pitchFamily="34" charset="0"/>
                        <a:buChar char="•"/>
                      </a:pPr>
                      <a:r>
                        <a:rPr lang="en-US" sz="1600" dirty="0">
                          <a:solidFill>
                            <a:schemeClr val="tx1"/>
                          </a:solidFill>
                        </a:rPr>
                        <a:t>Tropical storms</a:t>
                      </a:r>
                    </a:p>
                    <a:p>
                      <a:pPr marL="285750" indent="-285750">
                        <a:buFont typeface="Arial" panose="020B0604020202020204" pitchFamily="34" charset="0"/>
                        <a:buChar char="•"/>
                      </a:pPr>
                      <a:r>
                        <a:rPr lang="en-US" sz="1600" dirty="0">
                          <a:solidFill>
                            <a:schemeClr val="tx1"/>
                          </a:solidFill>
                        </a:rPr>
                        <a:t>Dependency on foreign investment</a:t>
                      </a:r>
                    </a:p>
                    <a:p>
                      <a:pPr marL="285750" indent="-285750">
                        <a:buFont typeface="Arial" panose="020B0604020202020204" pitchFamily="34" charset="0"/>
                        <a:buChar char="•"/>
                      </a:pPr>
                      <a:r>
                        <a:rPr lang="en-US" sz="1600" dirty="0">
                          <a:solidFill>
                            <a:schemeClr val="tx1"/>
                          </a:solidFill>
                        </a:rPr>
                        <a:t>Coastal erosion</a:t>
                      </a:r>
                    </a:p>
                  </a:txBody>
                  <a:tcPr marL="63500" marR="63500" marT="63500" marB="63500"/>
                </a:tc>
                <a:extLst>
                  <a:ext uri="{0D108BD9-81ED-4DB2-BD59-A6C34878D82A}">
                    <a16:rowId xmlns:a16="http://schemas.microsoft.com/office/drawing/2014/main" val="38636026"/>
                  </a:ext>
                </a:extLst>
              </a:tr>
              <a:tr h="1730279">
                <a:tc>
                  <a:txBody>
                    <a:bodyPr/>
                    <a:lstStyle/>
                    <a:p>
                      <a:pPr rtl="0" fontAlgn="t">
                        <a:spcBef>
                          <a:spcPts val="0"/>
                        </a:spcBef>
                        <a:spcAft>
                          <a:spcPts val="0"/>
                        </a:spcAft>
                      </a:pPr>
                      <a:r>
                        <a:rPr lang="en-US" sz="1800" b="1" u="none" strike="noStrike" dirty="0">
                          <a:solidFill>
                            <a:schemeClr val="tx1"/>
                          </a:solidFill>
                          <a:effectLst/>
                        </a:rPr>
                        <a:t>Roadways</a:t>
                      </a:r>
                      <a:endParaRPr lang="en-US" sz="1800" b="1" dirty="0">
                        <a:solidFill>
                          <a:schemeClr val="tx1"/>
                        </a:solidFill>
                        <a:effectLst/>
                        <a:latin typeface="+mn-lt"/>
                      </a:endParaRPr>
                    </a:p>
                  </a:txBody>
                  <a:tcPr marL="63500" marR="63500" marT="63500" marB="63500"/>
                </a:tc>
                <a:tc>
                  <a:txBody>
                    <a:bodyPr/>
                    <a:lstStyle/>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Transportation</a:t>
                      </a:r>
                      <a:endParaRPr lang="en-US"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Integral for island functioning</a:t>
                      </a:r>
                      <a:endParaRPr lang="en-US" sz="1600" dirty="0">
                        <a:solidFill>
                          <a:schemeClr val="tx1"/>
                        </a:solidFill>
                        <a:effectLst/>
                        <a:latin typeface="+mn-lt"/>
                      </a:endParaRPr>
                    </a:p>
                  </a:txBody>
                  <a:tcPr marL="63500" marR="63500" marT="63500" marB="63500"/>
                </a:tc>
                <a:tc>
                  <a:txBody>
                    <a:bodyPr/>
                    <a:lstStyle/>
                    <a:p>
                      <a:pPr marL="0" indent="0" rtl="0" fontAlgn="t">
                        <a:spcBef>
                          <a:spcPts val="0"/>
                        </a:spcBef>
                        <a:spcAft>
                          <a:spcPts val="0"/>
                        </a:spcAft>
                        <a:buFont typeface="Arial" panose="020B0604020202020204" pitchFamily="34" charset="0"/>
                        <a:buNone/>
                      </a:pPr>
                      <a:r>
                        <a:rPr lang="en-US" sz="1600" dirty="0">
                          <a:solidFill>
                            <a:schemeClr val="tx1"/>
                          </a:solidFill>
                          <a:effectLst/>
                        </a:rPr>
                        <a:t>To maintain or restore roads would cost even more, when dealing with implications that arise from rapid climate change (2019, </a:t>
                      </a:r>
                      <a:r>
                        <a:rPr lang="en-US" sz="1600" dirty="0" err="1">
                          <a:solidFill>
                            <a:schemeClr val="tx1"/>
                          </a:solidFill>
                          <a:effectLst/>
                        </a:rPr>
                        <a:t>BigIslandNow</a:t>
                      </a:r>
                      <a:r>
                        <a:rPr lang="en-US" sz="1600" dirty="0">
                          <a:solidFill>
                            <a:schemeClr val="tx1"/>
                          </a:solidFill>
                          <a:effectLst/>
                        </a:rPr>
                        <a:t>).</a:t>
                      </a:r>
                      <a:endParaRPr lang="en-US" sz="1600" dirty="0">
                        <a:solidFill>
                          <a:schemeClr val="tx1"/>
                        </a:solidFill>
                        <a:effectLst/>
                        <a:latin typeface="+mn-lt"/>
                      </a:endParaRPr>
                    </a:p>
                  </a:txBody>
                  <a:tcPr marL="63500" marR="63500" marT="63500" marB="63500"/>
                </a:tc>
                <a:tc>
                  <a:txBody>
                    <a:bodyPr/>
                    <a:lstStyle/>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Erosion </a:t>
                      </a:r>
                      <a:endParaRPr lang="en-US"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Tidal Flooding</a:t>
                      </a:r>
                      <a:endParaRPr lang="en-US"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Storm Surge</a:t>
                      </a:r>
                      <a:endParaRPr lang="en-US"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Landslides/Mudslides</a:t>
                      </a:r>
                      <a:endParaRPr lang="en-US"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Heavy Precipitation</a:t>
                      </a:r>
                      <a:endParaRPr lang="en-US" sz="16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600" b="0" u="none" strike="noStrike" dirty="0">
                          <a:solidFill>
                            <a:schemeClr val="tx1"/>
                          </a:solidFill>
                          <a:effectLst/>
                        </a:rPr>
                        <a:t>SLR</a:t>
                      </a:r>
                    </a:p>
                  </a:txBody>
                  <a:tcPr marL="63500" marR="63500" marT="63500" marB="63500"/>
                </a:tc>
                <a:extLst>
                  <a:ext uri="{0D108BD9-81ED-4DB2-BD59-A6C34878D82A}">
                    <a16:rowId xmlns:a16="http://schemas.microsoft.com/office/drawing/2014/main" val="1735038424"/>
                  </a:ext>
                </a:extLst>
              </a:tr>
            </a:tbl>
          </a:graphicData>
        </a:graphic>
      </p:graphicFrame>
      <p:pic>
        <p:nvPicPr>
          <p:cNvPr id="4098" name="Picture 2">
            <a:extLst>
              <a:ext uri="{FF2B5EF4-FFF2-40B4-BE49-F238E27FC236}">
                <a16:creationId xmlns:a16="http://schemas.microsoft.com/office/drawing/2014/main" id="{4F1F8D54-1B03-3382-E9E8-DC98AE91EF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247" t="72292" r="19715"/>
          <a:stretch/>
        </p:blipFill>
        <p:spPr bwMode="auto">
          <a:xfrm>
            <a:off x="9190835" y="1485900"/>
            <a:ext cx="2896389"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36C08FF-5E02-37B7-EF91-A6B4EEFD61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16" t="72292" r="53384"/>
          <a:stretch/>
        </p:blipFill>
        <p:spPr bwMode="auto">
          <a:xfrm>
            <a:off x="9190835" y="3471863"/>
            <a:ext cx="2897247" cy="221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892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aphicFrame>
        <p:nvGraphicFramePr>
          <p:cNvPr id="192" name="Google Shape;192;p30"/>
          <p:cNvGraphicFramePr/>
          <p:nvPr>
            <p:extLst>
              <p:ext uri="{D42A27DB-BD31-4B8C-83A1-F6EECF244321}">
                <p14:modId xmlns:p14="http://schemas.microsoft.com/office/powerpoint/2010/main" val="1694387647"/>
              </p:ext>
            </p:extLst>
          </p:nvPr>
        </p:nvGraphicFramePr>
        <p:xfrm>
          <a:off x="303216" y="752816"/>
          <a:ext cx="8292144" cy="5352367"/>
        </p:xfrm>
        <a:graphic>
          <a:graphicData uri="http://schemas.openxmlformats.org/drawingml/2006/table">
            <a:tbl>
              <a:tblPr firstRow="1" firstCol="1" bandRow="1">
                <a:tableStyleId>{21E4AEA4-8DFA-4A89-87EB-49C32662AFE0}</a:tableStyleId>
              </a:tblPr>
              <a:tblGrid>
                <a:gridCol w="1413042">
                  <a:extLst>
                    <a:ext uri="{9D8B030D-6E8A-4147-A177-3AD203B41FA5}">
                      <a16:colId xmlns:a16="http://schemas.microsoft.com/office/drawing/2014/main" val="20000"/>
                    </a:ext>
                  </a:extLst>
                </a:gridCol>
                <a:gridCol w="1663713">
                  <a:extLst>
                    <a:ext uri="{9D8B030D-6E8A-4147-A177-3AD203B41FA5}">
                      <a16:colId xmlns:a16="http://schemas.microsoft.com/office/drawing/2014/main" val="20001"/>
                    </a:ext>
                  </a:extLst>
                </a:gridCol>
                <a:gridCol w="2957684">
                  <a:extLst>
                    <a:ext uri="{9D8B030D-6E8A-4147-A177-3AD203B41FA5}">
                      <a16:colId xmlns:a16="http://schemas.microsoft.com/office/drawing/2014/main" val="20002"/>
                    </a:ext>
                  </a:extLst>
                </a:gridCol>
                <a:gridCol w="2257705">
                  <a:extLst>
                    <a:ext uri="{9D8B030D-6E8A-4147-A177-3AD203B41FA5}">
                      <a16:colId xmlns:a16="http://schemas.microsoft.com/office/drawing/2014/main" val="20003"/>
                    </a:ext>
                  </a:extLst>
                </a:gridCol>
              </a:tblGrid>
              <a:tr h="535073">
                <a:tc>
                  <a:txBody>
                    <a:bodyPr/>
                    <a:lstStyle/>
                    <a:p>
                      <a:pPr marL="0" marR="0" lvl="0" indent="0" algn="l" rtl="0">
                        <a:spcBef>
                          <a:spcPts val="0"/>
                        </a:spcBef>
                        <a:spcAft>
                          <a:spcPts val="0"/>
                        </a:spcAft>
                        <a:buNone/>
                      </a:pPr>
                      <a:r>
                        <a:rPr lang="en-US" sz="1800">
                          <a:solidFill>
                            <a:schemeClr val="tx1"/>
                          </a:solidFill>
                        </a:rPr>
                        <a:t>Production</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tx1"/>
                          </a:solidFill>
                        </a:rPr>
                        <a:t>Purpose</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tx1"/>
                          </a:solidFill>
                        </a:rPr>
                        <a:t>Value</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tx1"/>
                          </a:solidFill>
                        </a:rPr>
                        <a:t>Associated Hazards</a:t>
                      </a:r>
                      <a:endParaRPr>
                        <a:solidFill>
                          <a:schemeClr val="tx1"/>
                        </a:solidFill>
                      </a:endParaRPr>
                    </a:p>
                  </a:txBody>
                  <a:tcPr marL="91450" marR="91450" marT="45725" marB="45725"/>
                </a:tc>
                <a:extLst>
                  <a:ext uri="{0D108BD9-81ED-4DB2-BD59-A6C34878D82A}">
                    <a16:rowId xmlns:a16="http://schemas.microsoft.com/office/drawing/2014/main" val="10000"/>
                  </a:ext>
                </a:extLst>
              </a:tr>
              <a:tr h="1367980">
                <a:tc>
                  <a:txBody>
                    <a:bodyPr/>
                    <a:lstStyle/>
                    <a:p>
                      <a:pPr marL="0" marR="0" lvl="0" indent="0" algn="l" rtl="0">
                        <a:spcBef>
                          <a:spcPts val="0"/>
                        </a:spcBef>
                        <a:spcAft>
                          <a:spcPts val="0"/>
                        </a:spcAft>
                        <a:buNone/>
                      </a:pPr>
                      <a:r>
                        <a:rPr lang="en-US" sz="1800" b="1" u="none" strike="noStrike" dirty="0">
                          <a:solidFill>
                            <a:schemeClr val="tx1"/>
                          </a:solidFill>
                        </a:rPr>
                        <a:t>Cocoa/</a:t>
                      </a:r>
                    </a:p>
                    <a:p>
                      <a:pPr marL="0" marR="0" lvl="0" indent="0" algn="l" rtl="0">
                        <a:spcBef>
                          <a:spcPts val="0"/>
                        </a:spcBef>
                        <a:spcAft>
                          <a:spcPts val="0"/>
                        </a:spcAft>
                        <a:buNone/>
                      </a:pPr>
                      <a:r>
                        <a:rPr lang="en-US" sz="1800" b="1" u="none" strike="noStrike" dirty="0">
                          <a:solidFill>
                            <a:schemeClr val="tx1"/>
                          </a:solidFill>
                        </a:rPr>
                        <a:t>Nutmeg Trees</a:t>
                      </a:r>
                      <a:endParaRPr sz="1800" b="1" dirty="0">
                        <a:solidFill>
                          <a:schemeClr val="tx1"/>
                        </a:solidFill>
                        <a:latin typeface="Gill Sans"/>
                        <a:ea typeface="Gill Sans"/>
                        <a:cs typeface="Gill Sans"/>
                        <a:sym typeface="Gill Sans"/>
                      </a:endParaRPr>
                    </a:p>
                  </a:txBody>
                  <a:tcPr marL="63500" marR="63500" marT="63500" marB="63500"/>
                </a:tc>
                <a:tc>
                  <a:txBody>
                    <a:bodyPr/>
                    <a:lstStyle/>
                    <a:p>
                      <a:pPr marL="285750" marR="0" lvl="0" indent="-285750" algn="l" rtl="0">
                        <a:spcBef>
                          <a:spcPts val="0"/>
                        </a:spcBef>
                        <a:spcAft>
                          <a:spcPts val="0"/>
                        </a:spcAft>
                        <a:buClr>
                          <a:srgbClr val="000000"/>
                        </a:buClr>
                        <a:buSzPts val="1800"/>
                        <a:buFont typeface="Arial"/>
                        <a:buChar char="•"/>
                      </a:pPr>
                      <a:r>
                        <a:rPr lang="en-US" sz="1800" b="0" u="none" strike="noStrike">
                          <a:solidFill>
                            <a:schemeClr val="tx1"/>
                          </a:solidFill>
                        </a:rPr>
                        <a:t>Economy (major export)</a:t>
                      </a:r>
                      <a:endParaRPr>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a:solidFill>
                            <a:schemeClr val="tx1"/>
                          </a:solidFill>
                        </a:rPr>
                        <a:t>Food Security</a:t>
                      </a:r>
                      <a:endParaRPr>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a:solidFill>
                            <a:schemeClr val="tx1"/>
                          </a:solidFill>
                        </a:rPr>
                        <a:t>Culture</a:t>
                      </a:r>
                      <a:endParaRPr>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a:solidFill>
                            <a:schemeClr val="tx1"/>
                          </a:solidFill>
                        </a:rPr>
                        <a:t>Tourism</a:t>
                      </a:r>
                      <a:endParaRPr sz="1800">
                        <a:solidFill>
                          <a:schemeClr val="tx1"/>
                        </a:solidFill>
                        <a:latin typeface="Gill Sans"/>
                        <a:ea typeface="Gill Sans"/>
                        <a:cs typeface="Gill Sans"/>
                        <a:sym typeface="Gill Sans"/>
                      </a:endParaRPr>
                    </a:p>
                  </a:txBody>
                  <a:tcPr marL="63500" marR="63500" marT="63500" marB="63500"/>
                </a:tc>
                <a:tc>
                  <a:txBody>
                    <a:bodyPr/>
                    <a:lstStyle/>
                    <a:p>
                      <a:pPr marL="0" marR="0" lvl="0" indent="0" algn="l" rtl="0">
                        <a:spcBef>
                          <a:spcPts val="0"/>
                        </a:spcBef>
                        <a:spcAft>
                          <a:spcPts val="0"/>
                        </a:spcAft>
                        <a:buClr>
                          <a:schemeClr val="dk1"/>
                        </a:buClr>
                        <a:buSzPts val="1800"/>
                        <a:buFont typeface="Arial"/>
                        <a:buNone/>
                      </a:pPr>
                      <a:r>
                        <a:rPr lang="en-US" sz="1800" dirty="0">
                          <a:solidFill>
                            <a:schemeClr val="tx1"/>
                          </a:solidFill>
                          <a:sym typeface="Gill Sans"/>
                        </a:rPr>
                        <a:t>The natural environment is at risk, and products which rely on it will face serious consequences if preventative measures are not taken (2021, UN)</a:t>
                      </a:r>
                      <a:endParaRPr dirty="0">
                        <a:solidFill>
                          <a:schemeClr val="tx1"/>
                        </a:solidFill>
                      </a:endParaRPr>
                    </a:p>
                  </a:txBody>
                  <a:tcPr marL="63500" marR="63500" marT="63500" marB="63500"/>
                </a:tc>
                <a:tc>
                  <a:txBody>
                    <a:bodyPr/>
                    <a:lstStyle/>
                    <a:p>
                      <a:pPr marL="285750" marR="0" lvl="0" indent="-285750" algn="l" rtl="0">
                        <a:spcBef>
                          <a:spcPts val="0"/>
                        </a:spcBef>
                        <a:spcAft>
                          <a:spcPts val="0"/>
                        </a:spcAft>
                        <a:buClr>
                          <a:srgbClr val="000000"/>
                        </a:buClr>
                        <a:buSzPts val="1800"/>
                        <a:buFont typeface="Arial"/>
                        <a:buChar char="•"/>
                      </a:pPr>
                      <a:r>
                        <a:rPr lang="en-US" sz="1800" b="0" u="none" strike="noStrike">
                          <a:solidFill>
                            <a:schemeClr val="tx1"/>
                          </a:solidFill>
                        </a:rPr>
                        <a:t>Tropical Storms/Hurricanes</a:t>
                      </a:r>
                      <a:endParaRPr>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a:solidFill>
                            <a:schemeClr val="tx1"/>
                          </a:solidFill>
                        </a:rPr>
                        <a:t>Heavy Precipitation</a:t>
                      </a:r>
                      <a:endParaRPr>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a:solidFill>
                            <a:schemeClr val="tx1"/>
                          </a:solidFill>
                        </a:rPr>
                        <a:t>Sea Level Rise</a:t>
                      </a:r>
                      <a:endParaRPr sz="1800">
                        <a:solidFill>
                          <a:schemeClr val="tx1"/>
                        </a:solidFill>
                        <a:latin typeface="Gill Sans"/>
                        <a:ea typeface="Gill Sans"/>
                        <a:cs typeface="Gill Sans"/>
                        <a:sym typeface="Gill Sans"/>
                      </a:endParaRPr>
                    </a:p>
                  </a:txBody>
                  <a:tcPr marL="63500" marR="63500" marT="63500" marB="63500"/>
                </a:tc>
                <a:extLst>
                  <a:ext uri="{0D108BD9-81ED-4DB2-BD59-A6C34878D82A}">
                    <a16:rowId xmlns:a16="http://schemas.microsoft.com/office/drawing/2014/main" val="10001"/>
                  </a:ext>
                </a:extLst>
              </a:tr>
              <a:tr h="2665037">
                <a:tc>
                  <a:txBody>
                    <a:bodyPr/>
                    <a:lstStyle/>
                    <a:p>
                      <a:pPr marL="0" marR="0" lvl="0" indent="0" algn="l" rtl="0">
                        <a:spcBef>
                          <a:spcPts val="0"/>
                        </a:spcBef>
                        <a:spcAft>
                          <a:spcPts val="0"/>
                        </a:spcAft>
                        <a:buNone/>
                      </a:pPr>
                      <a:r>
                        <a:rPr lang="en-US" sz="1800" b="1" u="none" strike="noStrike" dirty="0">
                          <a:solidFill>
                            <a:schemeClr val="tx1"/>
                          </a:solidFill>
                        </a:rPr>
                        <a:t>Agriculture</a:t>
                      </a:r>
                      <a:endParaRPr sz="1800" b="1" dirty="0">
                        <a:solidFill>
                          <a:schemeClr val="tx1"/>
                        </a:solidFill>
                        <a:latin typeface="Gill Sans"/>
                        <a:ea typeface="Gill Sans"/>
                        <a:cs typeface="Gill Sans"/>
                        <a:sym typeface="Gill Sans"/>
                      </a:endParaRPr>
                    </a:p>
                  </a:txBody>
                  <a:tcPr marL="63500" marR="63500" marT="63500" marB="63500"/>
                </a:tc>
                <a:tc>
                  <a:txBody>
                    <a:bodyPr/>
                    <a:lstStyle/>
                    <a:p>
                      <a:pPr marL="285750" marR="0" lvl="0" indent="-285750" algn="l" rtl="0">
                        <a:spcBef>
                          <a:spcPts val="0"/>
                        </a:spcBef>
                        <a:spcAft>
                          <a:spcPts val="0"/>
                        </a:spcAft>
                        <a:buClr>
                          <a:srgbClr val="000000"/>
                        </a:buClr>
                        <a:buSzPts val="1800"/>
                        <a:buFont typeface="Arial"/>
                        <a:buChar char="•"/>
                      </a:pPr>
                      <a:r>
                        <a:rPr lang="en-US" sz="1800" b="0" u="none" strike="noStrike" dirty="0">
                          <a:solidFill>
                            <a:schemeClr val="tx1"/>
                          </a:solidFill>
                        </a:rPr>
                        <a:t>Economy</a:t>
                      </a:r>
                      <a:endParaRPr dirty="0">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dirty="0">
                          <a:solidFill>
                            <a:schemeClr val="tx1"/>
                          </a:solidFill>
                        </a:rPr>
                        <a:t>Food Security </a:t>
                      </a:r>
                      <a:endParaRPr dirty="0">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dirty="0">
                          <a:solidFill>
                            <a:schemeClr val="tx1"/>
                          </a:solidFill>
                          <a:sym typeface="Gill Sans"/>
                        </a:rPr>
                        <a:t>Local/ commercial farms</a:t>
                      </a:r>
                      <a:endParaRPr sz="1800" dirty="0">
                        <a:solidFill>
                          <a:schemeClr val="tx1"/>
                        </a:solidFill>
                        <a:latin typeface="Gill Sans"/>
                        <a:ea typeface="Gill Sans"/>
                        <a:cs typeface="Gill Sans"/>
                        <a:sym typeface="Gill Sans"/>
                      </a:endParaRPr>
                    </a:p>
                  </a:txBody>
                  <a:tcPr marL="63500" marR="63500" marT="63500" marB="63500"/>
                </a:tc>
                <a:tc>
                  <a:txBody>
                    <a:bodyPr/>
                    <a:lstStyle/>
                    <a:p>
                      <a:pPr marL="0" marR="0" lvl="0" indent="0" algn="l" rtl="0">
                        <a:spcBef>
                          <a:spcPts val="0"/>
                        </a:spcBef>
                        <a:spcAft>
                          <a:spcPts val="0"/>
                        </a:spcAft>
                        <a:buClr>
                          <a:schemeClr val="dk1"/>
                        </a:buClr>
                        <a:buSzPts val="1800"/>
                        <a:buFont typeface="Arial"/>
                        <a:buNone/>
                      </a:pPr>
                      <a:r>
                        <a:rPr lang="en-US" sz="1800" dirty="0">
                          <a:solidFill>
                            <a:schemeClr val="tx1"/>
                          </a:solidFill>
                          <a:sym typeface="Gill Sans"/>
                        </a:rPr>
                        <a:t>As an island, Grenada is already naturally dependent on imported food. The cost of food security may be expensive now, but the cost to have food insecurity is much higher as imports increase (2013, Global Community)</a:t>
                      </a:r>
                      <a:endParaRPr dirty="0">
                        <a:solidFill>
                          <a:schemeClr val="tx1"/>
                        </a:solidFill>
                      </a:endParaRPr>
                    </a:p>
                  </a:txBody>
                  <a:tcPr marL="63500" marR="63500" marT="63500" marB="63500"/>
                </a:tc>
                <a:tc>
                  <a:txBody>
                    <a:bodyPr/>
                    <a:lstStyle/>
                    <a:p>
                      <a:pPr marL="285750" marR="0" lvl="0" indent="-285750" algn="l" rtl="0">
                        <a:spcBef>
                          <a:spcPts val="0"/>
                        </a:spcBef>
                        <a:spcAft>
                          <a:spcPts val="0"/>
                        </a:spcAft>
                        <a:buClr>
                          <a:srgbClr val="000000"/>
                        </a:buClr>
                        <a:buSzPts val="1800"/>
                        <a:buFont typeface="Arial"/>
                        <a:buChar char="•"/>
                      </a:pPr>
                      <a:r>
                        <a:rPr lang="en-US" sz="1800" b="0" u="none" strike="noStrike" dirty="0">
                          <a:solidFill>
                            <a:schemeClr val="tx1"/>
                          </a:solidFill>
                        </a:rPr>
                        <a:t>Tropical Storms/Hurricanes </a:t>
                      </a:r>
                      <a:endParaRPr dirty="0">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dirty="0">
                          <a:solidFill>
                            <a:schemeClr val="tx1"/>
                          </a:solidFill>
                        </a:rPr>
                        <a:t>Heavy Precipitation</a:t>
                      </a:r>
                      <a:endParaRPr dirty="0">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dirty="0">
                          <a:solidFill>
                            <a:schemeClr val="tx1"/>
                          </a:solidFill>
                        </a:rPr>
                        <a:t>Sea Level Rise</a:t>
                      </a:r>
                      <a:endParaRPr dirty="0">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dirty="0">
                          <a:solidFill>
                            <a:schemeClr val="tx1"/>
                          </a:solidFill>
                        </a:rPr>
                        <a:t>Flooding</a:t>
                      </a:r>
                      <a:endParaRPr dirty="0">
                        <a:solidFill>
                          <a:schemeClr val="tx1"/>
                        </a:solidFill>
                      </a:endParaRPr>
                    </a:p>
                    <a:p>
                      <a:pPr marL="285750" marR="0" lvl="0" indent="-285750" algn="l" rtl="0">
                        <a:spcBef>
                          <a:spcPts val="0"/>
                        </a:spcBef>
                        <a:spcAft>
                          <a:spcPts val="0"/>
                        </a:spcAft>
                        <a:buClr>
                          <a:srgbClr val="000000"/>
                        </a:buClr>
                        <a:buSzPts val="1800"/>
                        <a:buFont typeface="Arial"/>
                        <a:buChar char="•"/>
                      </a:pPr>
                      <a:r>
                        <a:rPr lang="en-US" sz="1800" b="0" u="none" strike="noStrike" dirty="0">
                          <a:solidFill>
                            <a:schemeClr val="tx1"/>
                          </a:solidFill>
                        </a:rPr>
                        <a:t>Landslides</a:t>
                      </a:r>
                      <a:endParaRPr sz="1800" dirty="0">
                        <a:solidFill>
                          <a:schemeClr val="tx1"/>
                        </a:solidFill>
                        <a:latin typeface="Gill Sans"/>
                        <a:ea typeface="Gill Sans"/>
                        <a:cs typeface="Gill Sans"/>
                        <a:sym typeface="Gill Sans"/>
                      </a:endParaRPr>
                    </a:p>
                  </a:txBody>
                  <a:tcPr marL="63500" marR="63500" marT="63500" marB="63500"/>
                </a:tc>
                <a:extLst>
                  <a:ext uri="{0D108BD9-81ED-4DB2-BD59-A6C34878D82A}">
                    <a16:rowId xmlns:a16="http://schemas.microsoft.com/office/drawing/2014/main" val="10002"/>
                  </a:ext>
                </a:extLst>
              </a:tr>
            </a:tbl>
          </a:graphicData>
        </a:graphic>
      </p:graphicFrame>
      <p:pic>
        <p:nvPicPr>
          <p:cNvPr id="5122" name="Picture 2">
            <a:extLst>
              <a:ext uri="{FF2B5EF4-FFF2-40B4-BE49-F238E27FC236}">
                <a16:creationId xmlns:a16="http://schemas.microsoft.com/office/drawing/2014/main" id="{7E0841B2-A305-5B9B-8540-3CA532B870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503" t="78154" r="14951"/>
          <a:stretch/>
        </p:blipFill>
        <p:spPr bwMode="auto">
          <a:xfrm>
            <a:off x="8700894" y="1529859"/>
            <a:ext cx="3384837" cy="17584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74AD26B-C767-3F52-C9FA-791CFC849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52" t="78285" r="58450" b="489"/>
          <a:stretch/>
        </p:blipFill>
        <p:spPr bwMode="auto">
          <a:xfrm>
            <a:off x="8700894" y="3794066"/>
            <a:ext cx="3384837" cy="1263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E0AD9-9DAA-ADA4-B247-6C341D0F7900}"/>
              </a:ext>
            </a:extLst>
          </p:cNvPr>
          <p:cNvSpPr>
            <a:spLocks noGrp="1"/>
          </p:cNvSpPr>
          <p:nvPr>
            <p:ph type="title"/>
          </p:nvPr>
        </p:nvSpPr>
        <p:spPr/>
        <p:txBody>
          <a:bodyPr/>
          <a:lstStyle/>
          <a:p>
            <a:r>
              <a:rPr lang="en-US" dirty="0"/>
              <a:t>Grenada</a:t>
            </a:r>
          </a:p>
        </p:txBody>
      </p:sp>
      <p:sp>
        <p:nvSpPr>
          <p:cNvPr id="9" name="Content Placeholder 8">
            <a:extLst>
              <a:ext uri="{FF2B5EF4-FFF2-40B4-BE49-F238E27FC236}">
                <a16:creationId xmlns:a16="http://schemas.microsoft.com/office/drawing/2014/main" id="{F88C2D18-F031-51B0-CC09-5745CC3E50E0}"/>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E0249516-9D8E-3769-B48F-F1F659C2C2ED}"/>
              </a:ext>
            </a:extLst>
          </p:cNvPr>
          <p:cNvSpPr>
            <a:spLocks noGrp="1"/>
          </p:cNvSpPr>
          <p:nvPr>
            <p:ph sz="half" idx="2"/>
          </p:nvPr>
        </p:nvSpPr>
        <p:spPr>
          <a:xfrm>
            <a:off x="6385560" y="2638044"/>
            <a:ext cx="4514088" cy="3101982"/>
          </a:xfrm>
        </p:spPr>
        <p:txBody>
          <a:bodyPr>
            <a:noAutofit/>
          </a:bodyPr>
          <a:lstStyle/>
          <a:p>
            <a:pPr marL="0" indent="0">
              <a:buNone/>
            </a:pPr>
            <a:r>
              <a:rPr lang="en-US" sz="1600" dirty="0"/>
              <a:t>Grenada is a small island nation in the Southern Caribbean and part of the Lesser Antilles island chain. </a:t>
            </a:r>
          </a:p>
          <a:p>
            <a:r>
              <a:rPr lang="en-US" sz="1600" dirty="0"/>
              <a:t>Economy is heavily based on tourism and agricultural exports</a:t>
            </a:r>
          </a:p>
          <a:p>
            <a:r>
              <a:rPr lang="en-US" sz="1600" dirty="0"/>
              <a:t>Like other small island nations, Grenada is negatively impacted by a problem they did not cause</a:t>
            </a:r>
          </a:p>
          <a:p>
            <a:pPr lvl="1"/>
            <a:r>
              <a:rPr lang="en-US" sz="1400" dirty="0"/>
              <a:t>The triple challenge: pollution, sea level rise, and biodiversity loss</a:t>
            </a:r>
          </a:p>
          <a:p>
            <a:pPr lvl="1"/>
            <a:r>
              <a:rPr lang="en-US" sz="1400" dirty="0"/>
              <a:t>These challenges can not be isolated and addressed individually</a:t>
            </a:r>
          </a:p>
        </p:txBody>
      </p:sp>
      <p:pic>
        <p:nvPicPr>
          <p:cNvPr id="7" name="Picture 6" descr="A city with a body of water in the background&#10;&#10;Description automatically generated with low confidence">
            <a:extLst>
              <a:ext uri="{FF2B5EF4-FFF2-40B4-BE49-F238E27FC236}">
                <a16:creationId xmlns:a16="http://schemas.microsoft.com/office/drawing/2014/main" id="{D530F2AE-06BA-86E6-F31D-323ECA30957A}"/>
              </a:ext>
            </a:extLst>
          </p:cNvPr>
          <p:cNvPicPr>
            <a:picLocks noChangeAspect="1"/>
          </p:cNvPicPr>
          <p:nvPr/>
        </p:nvPicPr>
        <p:blipFill>
          <a:blip r:embed="rId3"/>
          <a:stretch>
            <a:fillRect/>
          </a:stretch>
        </p:blipFill>
        <p:spPr>
          <a:xfrm>
            <a:off x="1292352" y="2560320"/>
            <a:ext cx="4803648" cy="3538728"/>
          </a:xfrm>
          <a:prstGeom prst="rect">
            <a:avLst/>
          </a:prstGeom>
        </p:spPr>
      </p:pic>
    </p:spTree>
    <p:extLst>
      <p:ext uri="{BB962C8B-B14F-4D97-AF65-F5344CB8AC3E}">
        <p14:creationId xmlns:p14="http://schemas.microsoft.com/office/powerpoint/2010/main" val="1837040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843C35-AD8D-A6CE-2ADC-D6D2049EE4FE}"/>
              </a:ext>
            </a:extLst>
          </p:cNvPr>
          <p:cNvGraphicFramePr>
            <a:graphicFrameLocks noGrp="1"/>
          </p:cNvGraphicFramePr>
          <p:nvPr>
            <p:extLst>
              <p:ext uri="{D42A27DB-BD31-4B8C-83A1-F6EECF244321}">
                <p14:modId xmlns:p14="http://schemas.microsoft.com/office/powerpoint/2010/main" val="881304397"/>
              </p:ext>
            </p:extLst>
          </p:nvPr>
        </p:nvGraphicFramePr>
        <p:xfrm>
          <a:off x="754446" y="613114"/>
          <a:ext cx="10667533" cy="3355230"/>
        </p:xfrm>
        <a:graphic>
          <a:graphicData uri="http://schemas.openxmlformats.org/drawingml/2006/table">
            <a:tbl>
              <a:tblPr firstRow="1" firstCol="1" bandRow="1">
                <a:tableStyleId>{21E4AEA4-8DFA-4A89-87EB-49C32662AFE0}</a:tableStyleId>
              </a:tblPr>
              <a:tblGrid>
                <a:gridCol w="1420859">
                  <a:extLst>
                    <a:ext uri="{9D8B030D-6E8A-4147-A177-3AD203B41FA5}">
                      <a16:colId xmlns:a16="http://schemas.microsoft.com/office/drawing/2014/main" val="2475202202"/>
                    </a:ext>
                  </a:extLst>
                </a:gridCol>
                <a:gridCol w="2972569">
                  <a:extLst>
                    <a:ext uri="{9D8B030D-6E8A-4147-A177-3AD203B41FA5}">
                      <a16:colId xmlns:a16="http://schemas.microsoft.com/office/drawing/2014/main" val="3239038227"/>
                    </a:ext>
                  </a:extLst>
                </a:gridCol>
                <a:gridCol w="2972569">
                  <a:extLst>
                    <a:ext uri="{9D8B030D-6E8A-4147-A177-3AD203B41FA5}">
                      <a16:colId xmlns:a16="http://schemas.microsoft.com/office/drawing/2014/main" val="2435004261"/>
                    </a:ext>
                  </a:extLst>
                </a:gridCol>
                <a:gridCol w="3301536">
                  <a:extLst>
                    <a:ext uri="{9D8B030D-6E8A-4147-A177-3AD203B41FA5}">
                      <a16:colId xmlns:a16="http://schemas.microsoft.com/office/drawing/2014/main" val="1019056616"/>
                    </a:ext>
                  </a:extLst>
                </a:gridCol>
              </a:tblGrid>
              <a:tr h="879998">
                <a:tc>
                  <a:txBody>
                    <a:bodyPr/>
                    <a:lstStyle/>
                    <a:p>
                      <a:r>
                        <a:rPr lang="en-US" sz="1800" dirty="0">
                          <a:solidFill>
                            <a:schemeClr val="tx1"/>
                          </a:solidFill>
                        </a:rPr>
                        <a:t>Core Assets</a:t>
                      </a:r>
                    </a:p>
                  </a:txBody>
                  <a:tcPr/>
                </a:tc>
                <a:tc>
                  <a:txBody>
                    <a:bodyPr/>
                    <a:lstStyle/>
                    <a:p>
                      <a:r>
                        <a:rPr lang="en-US" sz="1800" dirty="0">
                          <a:solidFill>
                            <a:schemeClr val="tx1"/>
                          </a:solidFill>
                        </a:rPr>
                        <a:t>Purpose</a:t>
                      </a:r>
                    </a:p>
                  </a:txBody>
                  <a:tcPr/>
                </a:tc>
                <a:tc>
                  <a:txBody>
                    <a:bodyPr/>
                    <a:lstStyle/>
                    <a:p>
                      <a:r>
                        <a:rPr lang="en-US" sz="1800" dirty="0">
                          <a:solidFill>
                            <a:schemeClr val="tx1"/>
                          </a:solidFill>
                        </a:rPr>
                        <a:t>Value</a:t>
                      </a:r>
                    </a:p>
                  </a:txBody>
                  <a:tcPr/>
                </a:tc>
                <a:tc>
                  <a:txBody>
                    <a:bodyPr/>
                    <a:lstStyle/>
                    <a:p>
                      <a:r>
                        <a:rPr lang="en-US" sz="1800" dirty="0">
                          <a:solidFill>
                            <a:schemeClr val="tx1"/>
                          </a:solidFill>
                        </a:rPr>
                        <a:t>Associated Hazards</a:t>
                      </a:r>
                    </a:p>
                  </a:txBody>
                  <a:tcPr/>
                </a:tc>
                <a:extLst>
                  <a:ext uri="{0D108BD9-81ED-4DB2-BD59-A6C34878D82A}">
                    <a16:rowId xmlns:a16="http://schemas.microsoft.com/office/drawing/2014/main" val="4035193624"/>
                  </a:ext>
                </a:extLst>
              </a:tr>
              <a:tr h="2475232">
                <a:tc>
                  <a:txBody>
                    <a:bodyPr/>
                    <a:lstStyle/>
                    <a:p>
                      <a:pPr rtl="0" fontAlgn="t">
                        <a:spcBef>
                          <a:spcPts val="0"/>
                        </a:spcBef>
                        <a:spcAft>
                          <a:spcPts val="0"/>
                        </a:spcAft>
                      </a:pPr>
                      <a:r>
                        <a:rPr lang="en-US" sz="1800" b="1" u="none" strike="noStrike" dirty="0">
                          <a:solidFill>
                            <a:schemeClr val="tx1"/>
                          </a:solidFill>
                          <a:effectLst/>
                        </a:rPr>
                        <a:t>The Local People</a:t>
                      </a:r>
                      <a:endParaRPr lang="en-US" sz="1800" b="1" dirty="0">
                        <a:solidFill>
                          <a:schemeClr val="tx1"/>
                        </a:solidFill>
                        <a:effectLst/>
                        <a:latin typeface="+mn-lt"/>
                      </a:endParaRPr>
                    </a:p>
                  </a:txBody>
                  <a:tcPr marL="63500" marR="63500" marT="63500" marB="63500"/>
                </a:tc>
                <a:tc>
                  <a:txBody>
                    <a:bodyPr/>
                    <a:lstStyle/>
                    <a:p>
                      <a:pPr marL="285750" indent="-285750" rtl="0" fontAlgn="t">
                        <a:spcBef>
                          <a:spcPts val="0"/>
                        </a:spcBef>
                        <a:spcAft>
                          <a:spcPts val="0"/>
                        </a:spcAft>
                        <a:buFont typeface="Arial" panose="020B0604020202020204" pitchFamily="34" charset="0"/>
                        <a:buChar char="•"/>
                      </a:pPr>
                      <a:r>
                        <a:rPr lang="en-US" sz="1800" b="0" u="none" strike="noStrike" dirty="0">
                          <a:solidFill>
                            <a:schemeClr val="tx1"/>
                          </a:solidFill>
                          <a:effectLst/>
                        </a:rPr>
                        <a:t>Economy</a:t>
                      </a:r>
                      <a:endParaRPr lang="en-US" sz="18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800" b="0" u="none" strike="noStrike" dirty="0">
                          <a:solidFill>
                            <a:schemeClr val="tx1"/>
                          </a:solidFill>
                          <a:effectLst/>
                        </a:rPr>
                        <a:t>Culture</a:t>
                      </a:r>
                      <a:endParaRPr lang="en-US" sz="18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800" b="0" u="none" strike="noStrike" dirty="0">
                          <a:solidFill>
                            <a:schemeClr val="tx1"/>
                          </a:solidFill>
                          <a:effectLst/>
                        </a:rPr>
                        <a:t>Source of value for all other assets (Core Asset)</a:t>
                      </a:r>
                      <a:endParaRPr lang="en-US" sz="1800" dirty="0">
                        <a:solidFill>
                          <a:schemeClr val="tx1"/>
                        </a:solidFill>
                        <a:effectLst/>
                      </a:endParaRPr>
                    </a:p>
                    <a:p>
                      <a:pPr marL="285750" indent="-285750" rtl="0" fontAlgn="t">
                        <a:spcBef>
                          <a:spcPts val="0"/>
                        </a:spcBef>
                        <a:spcAft>
                          <a:spcPts val="0"/>
                        </a:spcAft>
                        <a:buFont typeface="Arial" panose="020B0604020202020204" pitchFamily="34" charset="0"/>
                        <a:buChar char="•"/>
                      </a:pPr>
                      <a:r>
                        <a:rPr lang="en-US" sz="1800" b="0" u="none" strike="noStrike" dirty="0">
                          <a:solidFill>
                            <a:schemeClr val="tx1"/>
                          </a:solidFill>
                          <a:effectLst/>
                        </a:rPr>
                        <a:t>Cost of human life</a:t>
                      </a:r>
                      <a:endParaRPr lang="en-US" sz="1800" dirty="0">
                        <a:solidFill>
                          <a:schemeClr val="tx1"/>
                        </a:solidFill>
                        <a:effectLst/>
                        <a:latin typeface="+mn-lt"/>
                      </a:endParaRPr>
                    </a:p>
                  </a:txBody>
                  <a:tcPr marL="63500" marR="63500" marT="63500" marB="63500"/>
                </a:tc>
                <a:tc>
                  <a:txBody>
                    <a:bodyPr/>
                    <a:lstStyle/>
                    <a:p>
                      <a:pPr marL="0" indent="0" rtl="0" fontAlgn="t">
                        <a:spcBef>
                          <a:spcPts val="0"/>
                        </a:spcBef>
                        <a:spcAft>
                          <a:spcPts val="0"/>
                        </a:spcAft>
                        <a:buFont typeface="Arial" panose="020B0604020202020204" pitchFamily="34" charset="0"/>
                        <a:buNone/>
                      </a:pPr>
                      <a:r>
                        <a:rPr lang="en-US" sz="1800" dirty="0">
                          <a:solidFill>
                            <a:schemeClr val="tx1"/>
                          </a:solidFill>
                          <a:effectLst/>
                        </a:rPr>
                        <a:t>Natural disasters enhanced by rapid climate change will cost trillions of dollars (2020, UNDRR/CRED)</a:t>
                      </a:r>
                      <a:endParaRPr lang="en-US" sz="1800" dirty="0">
                        <a:solidFill>
                          <a:schemeClr val="tx1"/>
                        </a:solidFill>
                        <a:effectLst/>
                        <a:latin typeface="+mn-lt"/>
                      </a:endParaRPr>
                    </a:p>
                  </a:txBody>
                  <a:tcPr marL="63500" marR="63500" marT="63500" marB="63500"/>
                </a:tc>
                <a:tc>
                  <a:txBody>
                    <a:bodyPr/>
                    <a:lstStyle/>
                    <a:p>
                      <a:pPr marL="285750" indent="-285750" rtl="0" fontAlgn="t">
                        <a:spcBef>
                          <a:spcPts val="0"/>
                        </a:spcBef>
                        <a:spcAft>
                          <a:spcPts val="0"/>
                        </a:spcAft>
                        <a:buFont typeface="Arial" panose="020B0604020202020204" pitchFamily="34" charset="0"/>
                        <a:buChar char="•"/>
                      </a:pPr>
                      <a:r>
                        <a:rPr lang="en-US" sz="1800" b="0" u="none" strike="noStrike" dirty="0">
                          <a:solidFill>
                            <a:schemeClr val="tx1"/>
                          </a:solidFill>
                          <a:effectLst/>
                        </a:rPr>
                        <a:t>All Hazards</a:t>
                      </a:r>
                      <a:endParaRPr lang="en-US" sz="1800" dirty="0">
                        <a:solidFill>
                          <a:schemeClr val="tx1"/>
                        </a:solidFill>
                        <a:effectLst/>
                        <a:latin typeface="+mn-lt"/>
                      </a:endParaRPr>
                    </a:p>
                  </a:txBody>
                  <a:tcPr marL="63500" marR="63500" marT="63500" marB="63500"/>
                </a:tc>
                <a:extLst>
                  <a:ext uri="{0D108BD9-81ED-4DB2-BD59-A6C34878D82A}">
                    <a16:rowId xmlns:a16="http://schemas.microsoft.com/office/drawing/2014/main" val="2173226683"/>
                  </a:ext>
                </a:extLst>
              </a:tr>
            </a:tbl>
          </a:graphicData>
        </a:graphic>
      </p:graphicFrame>
      <p:sp>
        <p:nvSpPr>
          <p:cNvPr id="4" name="TextBox 3">
            <a:extLst>
              <a:ext uri="{FF2B5EF4-FFF2-40B4-BE49-F238E27FC236}">
                <a16:creationId xmlns:a16="http://schemas.microsoft.com/office/drawing/2014/main" id="{8C1073F0-458A-71C1-91E2-74575D42709B}"/>
              </a:ext>
            </a:extLst>
          </p:cNvPr>
          <p:cNvSpPr txBox="1"/>
          <p:nvPr/>
        </p:nvSpPr>
        <p:spPr>
          <a:xfrm>
            <a:off x="4979963" y="4767558"/>
            <a:ext cx="6231987" cy="1477328"/>
          </a:xfrm>
          <a:prstGeom prst="rect">
            <a:avLst/>
          </a:prstGeom>
          <a:noFill/>
        </p:spPr>
        <p:txBody>
          <a:bodyPr wrap="square">
            <a:spAutoFit/>
          </a:bodyPr>
          <a:lstStyle/>
          <a:p>
            <a:r>
              <a:rPr lang="en-US" sz="1800" b="0" i="0" u="none" strike="noStrike" dirty="0">
                <a:solidFill>
                  <a:srgbClr val="000000"/>
                </a:solidFill>
                <a:effectLst/>
                <a:latin typeface="+mn-lt"/>
              </a:rPr>
              <a:t>The Grenadian citizens are exposed to all the possible hazards previously mentioned. It is known that Grenadians are vital to Grenada’s system, and unequal risk distribution will greatly affect the outcome of possible futures for sea level rise and extreme precipitation.</a:t>
            </a:r>
            <a:endParaRPr lang="en-US" sz="1800" dirty="0">
              <a:latin typeface="+mn-lt"/>
            </a:endParaRPr>
          </a:p>
        </p:txBody>
      </p:sp>
      <p:pic>
        <p:nvPicPr>
          <p:cNvPr id="6146" name="Picture 2">
            <a:extLst>
              <a:ext uri="{FF2B5EF4-FFF2-40B4-BE49-F238E27FC236}">
                <a16:creationId xmlns:a16="http://schemas.microsoft.com/office/drawing/2014/main" id="{4C2FE01A-ABD0-4A09-D5E6-1D6FFDFF3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88" t="60394" r="64346"/>
          <a:stretch/>
        </p:blipFill>
        <p:spPr bwMode="auto">
          <a:xfrm>
            <a:off x="1260883" y="4212198"/>
            <a:ext cx="3451794" cy="25880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F86B4FB-8588-1DCE-C9D1-A65030D01E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28" t="35897" r="19061"/>
          <a:stretch/>
        </p:blipFill>
        <p:spPr bwMode="auto">
          <a:xfrm>
            <a:off x="-11895" y="-48753"/>
            <a:ext cx="7549599" cy="691349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124E264-13A4-284C-4F26-0074F50CD2F1}"/>
              </a:ext>
            </a:extLst>
          </p:cNvPr>
          <p:cNvSpPr>
            <a:spLocks noGrp="1"/>
          </p:cNvSpPr>
          <p:nvPr>
            <p:ph type="title"/>
          </p:nvPr>
        </p:nvSpPr>
        <p:spPr>
          <a:xfrm>
            <a:off x="804672" y="2844368"/>
            <a:ext cx="5928360" cy="1188720"/>
          </a:xfrm>
          <a:solidFill>
            <a:schemeClr val="bg1">
              <a:alpha val="80000"/>
            </a:schemeClr>
          </a:solidFill>
        </p:spPr>
        <p:txBody>
          <a:bodyPr vert="horz" lIns="274320" tIns="182880" rIns="274320" bIns="182880" rtlCol="0" anchorCtr="1">
            <a:normAutofit/>
          </a:bodyPr>
          <a:lstStyle/>
          <a:p>
            <a:r>
              <a:rPr lang="en-US"/>
              <a:t>Question for The Audience</a:t>
            </a:r>
          </a:p>
        </p:txBody>
      </p:sp>
      <p:sp>
        <p:nvSpPr>
          <p:cNvPr id="1038" name="Rectangle 1037">
            <a:extLst>
              <a:ext uri="{FF2B5EF4-FFF2-40B4-BE49-F238E27FC236}">
                <a16:creationId xmlns:a16="http://schemas.microsoft.com/office/drawing/2014/main" id="{6D30FAEA-9AA7-48D9-92FC-10E00C132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1F5F91D-B5F6-8343-EB3F-AF116FCA70FE}"/>
              </a:ext>
            </a:extLst>
          </p:cNvPr>
          <p:cNvSpPr>
            <a:spLocks noGrp="1"/>
          </p:cNvSpPr>
          <p:nvPr>
            <p:ph idx="1"/>
          </p:nvPr>
        </p:nvSpPr>
        <p:spPr>
          <a:xfrm>
            <a:off x="8242273" y="973600"/>
            <a:ext cx="3374136" cy="4924280"/>
          </a:xfrm>
        </p:spPr>
        <p:txBody>
          <a:bodyPr vert="horz" lIns="91440" tIns="45720" rIns="91440" bIns="45720" rtlCol="0" anchor="ctr">
            <a:normAutofit/>
          </a:bodyPr>
          <a:lstStyle/>
          <a:p>
            <a:r>
              <a:rPr lang="en-US" sz="2000" dirty="0"/>
              <a:t>Which assets would you prioritize? Why?</a:t>
            </a:r>
          </a:p>
        </p:txBody>
      </p:sp>
    </p:spTree>
    <p:extLst>
      <p:ext uri="{BB962C8B-B14F-4D97-AF65-F5344CB8AC3E}">
        <p14:creationId xmlns:p14="http://schemas.microsoft.com/office/powerpoint/2010/main" val="927604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Fragilities</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a:solidFill>
                  <a:schemeClr val="tx1"/>
                </a:solidFill>
              </a:rPr>
              <a:t>Alivia Markham</a:t>
            </a:r>
          </a:p>
        </p:txBody>
      </p:sp>
    </p:spTree>
    <p:extLst>
      <p:ext uri="{BB962C8B-B14F-4D97-AF65-F5344CB8AC3E}">
        <p14:creationId xmlns:p14="http://schemas.microsoft.com/office/powerpoint/2010/main" val="1683994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C883-ADE1-9301-A81C-28C3FAE27DB4}"/>
              </a:ext>
            </a:extLst>
          </p:cNvPr>
          <p:cNvSpPr>
            <a:spLocks noGrp="1"/>
          </p:cNvSpPr>
          <p:nvPr>
            <p:ph type="title"/>
          </p:nvPr>
        </p:nvSpPr>
        <p:spPr/>
        <p:txBody>
          <a:bodyPr/>
          <a:lstStyle/>
          <a:p>
            <a:r>
              <a:rPr lang="en-US" dirty="0"/>
              <a:t>Fragilities</a:t>
            </a:r>
          </a:p>
        </p:txBody>
      </p:sp>
      <p:sp>
        <p:nvSpPr>
          <p:cNvPr id="3" name="Content Placeholder 2">
            <a:extLst>
              <a:ext uri="{FF2B5EF4-FFF2-40B4-BE49-F238E27FC236}">
                <a16:creationId xmlns:a16="http://schemas.microsoft.com/office/drawing/2014/main" id="{E19127E8-C496-A47F-BDA5-E3A0993665BB}"/>
              </a:ext>
            </a:extLst>
          </p:cNvPr>
          <p:cNvSpPr>
            <a:spLocks noGrp="1"/>
          </p:cNvSpPr>
          <p:nvPr>
            <p:ph idx="1"/>
          </p:nvPr>
        </p:nvSpPr>
        <p:spPr/>
        <p:txBody>
          <a:bodyPr>
            <a:normAutofit/>
          </a:bodyPr>
          <a:lstStyle/>
          <a:p>
            <a:pPr marL="0" indent="0">
              <a:buNone/>
            </a:pPr>
            <a:r>
              <a:rPr lang="en-US" dirty="0"/>
              <a:t>A fragility is a constitutional system property that can lead to degradation of the system’s functioning or to significant changes in the system if exposed to external or internal hazards. </a:t>
            </a:r>
          </a:p>
        </p:txBody>
      </p:sp>
    </p:spTree>
    <p:extLst>
      <p:ext uri="{BB962C8B-B14F-4D97-AF65-F5344CB8AC3E}">
        <p14:creationId xmlns:p14="http://schemas.microsoft.com/office/powerpoint/2010/main" val="39288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396AE3EE-480F-5DB4-DCCC-618D3B117A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652" r="3" b="3"/>
          <a:stretch/>
        </p:blipFill>
        <p:spPr bwMode="auto">
          <a:xfrm>
            <a:off x="0" y="4261339"/>
            <a:ext cx="3814088" cy="259666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D02047-27BA-B4A5-5C3B-600F0CE8872F}"/>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a:bodyPr>
          <a:lstStyle/>
          <a:p>
            <a:r>
              <a:rPr lang="en-US" sz="2600"/>
              <a:t>Built Environment</a:t>
            </a:r>
          </a:p>
        </p:txBody>
      </p:sp>
      <p:pic>
        <p:nvPicPr>
          <p:cNvPr id="1028" name="Picture 4">
            <a:extLst>
              <a:ext uri="{FF2B5EF4-FFF2-40B4-BE49-F238E27FC236}">
                <a16:creationId xmlns:a16="http://schemas.microsoft.com/office/drawing/2014/main" id="{DFAC6EAA-2FAF-A0EC-4973-F9A31BFC60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62" t="50597" r="15401" b="25209"/>
          <a:stretch/>
        </p:blipFill>
        <p:spPr bwMode="auto">
          <a:xfrm>
            <a:off x="3196004" y="-3"/>
            <a:ext cx="2510527" cy="3059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FA8380D-21AE-C604-E1FE-2148E8925E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 t="19801" r="37167" b="8513"/>
          <a:stretch/>
        </p:blipFill>
        <p:spPr bwMode="auto">
          <a:xfrm>
            <a:off x="3196004" y="3059722"/>
            <a:ext cx="2510527" cy="379827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12C8301-DC39-4702-7359-A52EBC07A22A}"/>
              </a:ext>
            </a:extLst>
          </p:cNvPr>
          <p:cNvSpPr>
            <a:spLocks noGrp="1"/>
          </p:cNvSpPr>
          <p:nvPr>
            <p:ph type="body" sz="half" idx="2"/>
          </p:nvPr>
        </p:nvSpPr>
        <p:spPr>
          <a:xfrm>
            <a:off x="6119732" y="2858703"/>
            <a:ext cx="5285791" cy="3042547"/>
          </a:xfrm>
        </p:spPr>
        <p:txBody>
          <a:bodyPr vert="horz" lIns="91440" tIns="45720" rIns="91440" bIns="45720" rtlCol="0" anchorCtr="0">
            <a:normAutofit/>
          </a:bodyPr>
          <a:lstStyle/>
          <a:p>
            <a:pPr indent="-228600" algn="l">
              <a:buClr>
                <a:schemeClr val="bg1"/>
              </a:buClr>
              <a:buFont typeface="Arial" panose="020B0604020202020204" pitchFamily="34" charset="0"/>
              <a:buChar char="•"/>
            </a:pPr>
            <a:r>
              <a:rPr lang="en-US" sz="1800" dirty="0">
                <a:solidFill>
                  <a:schemeClr val="tx1"/>
                </a:solidFill>
              </a:rPr>
              <a:t>Steep topography is less stable</a:t>
            </a:r>
          </a:p>
          <a:p>
            <a:pPr indent="-228600" algn="l">
              <a:buClr>
                <a:schemeClr val="bg1"/>
              </a:buClr>
              <a:buFont typeface="Arial" panose="020B0604020202020204" pitchFamily="34" charset="0"/>
              <a:buChar char="•"/>
            </a:pPr>
            <a:r>
              <a:rPr lang="en-US" sz="1800" dirty="0">
                <a:solidFill>
                  <a:schemeClr val="tx1"/>
                </a:solidFill>
              </a:rPr>
              <a:t>Low lying areas</a:t>
            </a:r>
          </a:p>
          <a:p>
            <a:pPr indent="-228600" algn="l">
              <a:buClr>
                <a:schemeClr val="bg1"/>
              </a:buClr>
              <a:buFont typeface="Arial" panose="020B0604020202020204" pitchFamily="34" charset="0"/>
              <a:buChar char="•"/>
            </a:pPr>
            <a:r>
              <a:rPr lang="en-US" sz="1800" dirty="0">
                <a:solidFill>
                  <a:schemeClr val="tx1"/>
                </a:solidFill>
              </a:rPr>
              <a:t>Incomplete sewage</a:t>
            </a:r>
          </a:p>
          <a:p>
            <a:pPr indent="-228600" algn="l">
              <a:buClr>
                <a:schemeClr val="bg1"/>
              </a:buClr>
              <a:buFont typeface="Arial" panose="020B0604020202020204" pitchFamily="34" charset="0"/>
              <a:buChar char="•"/>
            </a:pPr>
            <a:r>
              <a:rPr lang="en-US" sz="1800" dirty="0">
                <a:solidFill>
                  <a:schemeClr val="tx1"/>
                </a:solidFill>
              </a:rPr>
              <a:t>Inability of beaches and mangroves to move horizontally</a:t>
            </a:r>
          </a:p>
          <a:p>
            <a:pPr indent="-228600" algn="l">
              <a:buFont typeface="Arial" panose="020B0604020202020204" pitchFamily="34" charset="0"/>
              <a:buChar char="•"/>
            </a:pPr>
            <a:endParaRPr lang="en-US" sz="1800" dirty="0">
              <a:solidFill>
                <a:schemeClr val="tx1"/>
              </a:solidFill>
            </a:endParaRPr>
          </a:p>
        </p:txBody>
      </p:sp>
      <p:pic>
        <p:nvPicPr>
          <p:cNvPr id="1026" name="Picture 2">
            <a:extLst>
              <a:ext uri="{FF2B5EF4-FFF2-40B4-BE49-F238E27FC236}">
                <a16:creationId xmlns:a16="http://schemas.microsoft.com/office/drawing/2014/main" id="{B4CF8AD8-34E0-5C81-6FA4-B872DB37D7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3196004" cy="426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257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62" name="Picture 14">
            <a:extLst>
              <a:ext uri="{FF2B5EF4-FFF2-40B4-BE49-F238E27FC236}">
                <a16:creationId xmlns:a16="http://schemas.microsoft.com/office/drawing/2014/main" id="{E7B8F339-C6FD-7F12-70C3-8DACE46532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70" r="3" b="9885"/>
          <a:stretch/>
        </p:blipFill>
        <p:spPr bwMode="auto">
          <a:xfrm>
            <a:off x="20" y="4571997"/>
            <a:ext cx="5315041" cy="2286002"/>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6">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C16B6-FA6A-2992-ED64-EBB7FD1F0B7A}"/>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a:bodyPr>
          <a:lstStyle/>
          <a:p>
            <a:r>
              <a:rPr lang="en-US" sz="2600"/>
              <a:t>Natural Environment</a:t>
            </a:r>
          </a:p>
        </p:txBody>
      </p:sp>
      <p:pic>
        <p:nvPicPr>
          <p:cNvPr id="2060" name="Picture 12">
            <a:extLst>
              <a:ext uri="{FF2B5EF4-FFF2-40B4-BE49-F238E27FC236}">
                <a16:creationId xmlns:a16="http://schemas.microsoft.com/office/drawing/2014/main" id="{6B37193A-67CD-078B-9901-FF6E39FA0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34" t="17595" r="24257" b="16382"/>
          <a:stretch/>
        </p:blipFill>
        <p:spPr bwMode="auto">
          <a:xfrm>
            <a:off x="-1" y="0"/>
            <a:ext cx="5315041" cy="22872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4B8F8DF-EA27-80C4-7B6C-4480FB8C23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597" r="-2" b="25209"/>
          <a:stretch/>
        </p:blipFill>
        <p:spPr bwMode="auto">
          <a:xfrm>
            <a:off x="20" y="2285998"/>
            <a:ext cx="5315041" cy="2285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799C0982-0EA8-E5E9-6161-19CBCEE4F828}"/>
              </a:ext>
            </a:extLst>
          </p:cNvPr>
          <p:cNvSpPr>
            <a:spLocks noGrp="1"/>
          </p:cNvSpPr>
          <p:nvPr>
            <p:ph type="body" sz="half" idx="2"/>
          </p:nvPr>
        </p:nvSpPr>
        <p:spPr>
          <a:xfrm>
            <a:off x="6119732" y="2858703"/>
            <a:ext cx="5285791" cy="3042547"/>
          </a:xfrm>
        </p:spPr>
        <p:txBody>
          <a:bodyPr vert="horz" lIns="91440" tIns="45720" rIns="91440" bIns="45720" rtlCol="0" anchor="t" anchorCtr="0">
            <a:normAutofit/>
          </a:bodyPr>
          <a:lstStyle/>
          <a:p>
            <a:pPr marL="285750" indent="-285750" algn="l">
              <a:buClr>
                <a:schemeClr val="bg1"/>
              </a:buClr>
              <a:buFont typeface="Arial" panose="020B0604020202020204" pitchFamily="34" charset="0"/>
              <a:buChar char="•"/>
            </a:pPr>
            <a:r>
              <a:rPr lang="en-US" sz="1800" dirty="0">
                <a:solidFill>
                  <a:schemeClr val="tx1"/>
                </a:solidFill>
              </a:rPr>
              <a:t>Coral reefs’ narrow tolerance of changing environmental conditions</a:t>
            </a:r>
          </a:p>
          <a:p>
            <a:pPr marL="285750" indent="-285750" algn="l">
              <a:buClr>
                <a:schemeClr val="bg1"/>
              </a:buClr>
              <a:buFont typeface="Arial" panose="020B0604020202020204" pitchFamily="34" charset="0"/>
              <a:buChar char="•"/>
            </a:pPr>
            <a:r>
              <a:rPr lang="en-US" sz="1800" dirty="0">
                <a:solidFill>
                  <a:schemeClr val="tx1"/>
                </a:solidFill>
              </a:rPr>
              <a:t>Mangroves unable to migrate vertically</a:t>
            </a:r>
          </a:p>
          <a:p>
            <a:pPr marL="285750" indent="-285750" algn="l">
              <a:buClr>
                <a:schemeClr val="bg1"/>
              </a:buClr>
              <a:buFont typeface="Arial" panose="020B0604020202020204" pitchFamily="34" charset="0"/>
              <a:buChar char="•"/>
            </a:pPr>
            <a:r>
              <a:rPr lang="en-US" sz="1800" dirty="0">
                <a:solidFill>
                  <a:schemeClr val="tx1"/>
                </a:solidFill>
              </a:rPr>
              <a:t>Long maturation period of valuable crops</a:t>
            </a:r>
          </a:p>
        </p:txBody>
      </p:sp>
    </p:spTree>
    <p:extLst>
      <p:ext uri="{BB962C8B-B14F-4D97-AF65-F5344CB8AC3E}">
        <p14:creationId xmlns:p14="http://schemas.microsoft.com/office/powerpoint/2010/main" val="4077340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6DB651B-2CAA-6DAC-102C-0AB4576BB5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55" r="3" b="31500"/>
          <a:stretch/>
        </p:blipFill>
        <p:spPr bwMode="auto">
          <a:xfrm>
            <a:off x="20" y="4571997"/>
            <a:ext cx="5315041" cy="2286002"/>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a:bodyPr>
          <a:lstStyle/>
          <a:p>
            <a:r>
              <a:rPr lang="en-US" sz="2600"/>
              <a:t>Socio-economic System</a:t>
            </a:r>
          </a:p>
        </p:txBody>
      </p:sp>
      <p:pic>
        <p:nvPicPr>
          <p:cNvPr id="3078" name="Picture 6">
            <a:extLst>
              <a:ext uri="{FF2B5EF4-FFF2-40B4-BE49-F238E27FC236}">
                <a16:creationId xmlns:a16="http://schemas.microsoft.com/office/drawing/2014/main" id="{515D0B85-ACFE-A6AA-35A9-14164B030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652" r="3" b="3"/>
          <a:stretch/>
        </p:blipFill>
        <p:spPr bwMode="auto">
          <a:xfrm>
            <a:off x="20" y="-2"/>
            <a:ext cx="531504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 aerial view of a beautiful landscape&#10;&#10;Description automatically generated with low confidence">
            <a:extLst>
              <a:ext uri="{FF2B5EF4-FFF2-40B4-BE49-F238E27FC236}">
                <a16:creationId xmlns:a16="http://schemas.microsoft.com/office/drawing/2014/main" id="{1CE33D40-3725-8602-592F-633B35C24F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870" r="1" b="42873"/>
          <a:stretch/>
        </p:blipFill>
        <p:spPr bwMode="auto">
          <a:xfrm>
            <a:off x="20" y="2285998"/>
            <a:ext cx="5315041" cy="2285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119732" y="2858703"/>
            <a:ext cx="5285791" cy="3042547"/>
          </a:xfrm>
        </p:spPr>
        <p:txBody>
          <a:bodyPr vert="horz" lIns="91440" tIns="45720" rIns="91440" bIns="45720" rtlCol="0">
            <a:normAutofit/>
          </a:bodyPr>
          <a:lstStyle/>
          <a:p>
            <a:pPr indent="-228600" algn="l">
              <a:buClr>
                <a:schemeClr val="bg1"/>
              </a:buClr>
              <a:buFont typeface="Arial" panose="020B0604020202020204" pitchFamily="34" charset="0"/>
              <a:buChar char="•"/>
            </a:pPr>
            <a:r>
              <a:rPr lang="en-US" sz="1800" dirty="0">
                <a:solidFill>
                  <a:schemeClr val="tx1"/>
                </a:solidFill>
              </a:rPr>
              <a:t>Inequitable/polarized wealth distribution</a:t>
            </a:r>
          </a:p>
          <a:p>
            <a:pPr indent="-228600" algn="l">
              <a:buClr>
                <a:schemeClr val="bg1"/>
              </a:buClr>
              <a:buFont typeface="Arial" panose="020B0604020202020204" pitchFamily="34" charset="0"/>
              <a:buChar char="•"/>
            </a:pPr>
            <a:r>
              <a:rPr lang="en-US" sz="1800" dirty="0">
                <a:solidFill>
                  <a:schemeClr val="tx1"/>
                </a:solidFill>
              </a:rPr>
              <a:t>Lack of foresight/education in current developments</a:t>
            </a:r>
          </a:p>
          <a:p>
            <a:pPr indent="-228600" algn="l">
              <a:buClr>
                <a:schemeClr val="bg1"/>
              </a:buClr>
              <a:buFont typeface="Arial" panose="020B0604020202020204" pitchFamily="34" charset="0"/>
              <a:buChar char="•"/>
            </a:pPr>
            <a:r>
              <a:rPr lang="en-US" sz="1800" dirty="0">
                <a:solidFill>
                  <a:schemeClr val="tx1"/>
                </a:solidFill>
              </a:rPr>
              <a:t>International supply chain</a:t>
            </a:r>
          </a:p>
          <a:p>
            <a:pPr indent="-228600" algn="l">
              <a:buClr>
                <a:schemeClr val="bg1"/>
              </a:buClr>
              <a:buFont typeface="Arial" panose="020B0604020202020204" pitchFamily="34" charset="0"/>
              <a:buChar char="•"/>
            </a:pPr>
            <a:r>
              <a:rPr lang="en-US" sz="1800" dirty="0">
                <a:solidFill>
                  <a:schemeClr val="tx1"/>
                </a:solidFill>
              </a:rPr>
              <a:t>Limited capacity of healthcare</a:t>
            </a:r>
          </a:p>
          <a:p>
            <a:pPr indent="-228600" algn="l">
              <a:buClr>
                <a:schemeClr val="bg1"/>
              </a:buClr>
              <a:buFont typeface="Arial" panose="020B0604020202020204" pitchFamily="34" charset="0"/>
              <a:buChar char="•"/>
            </a:pPr>
            <a:r>
              <a:rPr lang="en-US" sz="1800" dirty="0">
                <a:solidFill>
                  <a:schemeClr val="tx1"/>
                </a:solidFill>
              </a:rPr>
              <a:t>Economic homogenization </a:t>
            </a:r>
          </a:p>
          <a:p>
            <a:pPr indent="-228600" algn="l">
              <a:buClr>
                <a:schemeClr val="bg1"/>
              </a:buClr>
              <a:buFont typeface="Arial" panose="020B0604020202020204" pitchFamily="34" charset="0"/>
              <a:buChar char="•"/>
            </a:pPr>
            <a:r>
              <a:rPr lang="en-US" sz="1800" dirty="0">
                <a:solidFill>
                  <a:schemeClr val="tx1"/>
                </a:solidFill>
              </a:rPr>
              <a:t>Food security </a:t>
            </a:r>
          </a:p>
          <a:p>
            <a:pPr indent="-228600" algn="l">
              <a:buClr>
                <a:schemeClr val="bg1"/>
              </a:buClr>
              <a:buFont typeface="Arial" panose="020B0604020202020204" pitchFamily="34" charset="0"/>
              <a:buChar char="•"/>
            </a:pPr>
            <a:r>
              <a:rPr lang="en-US" sz="1800" dirty="0">
                <a:solidFill>
                  <a:schemeClr val="tx1"/>
                </a:solidFill>
              </a:rPr>
              <a:t>Diminished availability of land</a:t>
            </a:r>
          </a:p>
        </p:txBody>
      </p:sp>
    </p:spTree>
    <p:extLst>
      <p:ext uri="{BB962C8B-B14F-4D97-AF65-F5344CB8AC3E}">
        <p14:creationId xmlns:p14="http://schemas.microsoft.com/office/powerpoint/2010/main" val="3484819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body of water with boats in it and trees around it&#10;&#10;Description automatically generated with medium confidence">
            <a:extLst>
              <a:ext uri="{FF2B5EF4-FFF2-40B4-BE49-F238E27FC236}">
                <a16:creationId xmlns:a16="http://schemas.microsoft.com/office/drawing/2014/main" id="{6B68562D-1675-1323-A401-9E27F0C9FB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5" r="14972"/>
          <a:stretch/>
        </p:blipFill>
        <p:spPr bwMode="auto">
          <a:xfrm>
            <a:off x="20" y="10"/>
            <a:ext cx="7537684"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124E264-13A4-284C-4F26-0074F50CD2F1}"/>
              </a:ext>
            </a:extLst>
          </p:cNvPr>
          <p:cNvSpPr>
            <a:spLocks noGrp="1"/>
          </p:cNvSpPr>
          <p:nvPr>
            <p:ph type="title"/>
          </p:nvPr>
        </p:nvSpPr>
        <p:spPr>
          <a:xfrm>
            <a:off x="804672" y="2844368"/>
            <a:ext cx="5928360" cy="1188720"/>
          </a:xfrm>
          <a:solidFill>
            <a:schemeClr val="bg1">
              <a:alpha val="80000"/>
            </a:schemeClr>
          </a:solidFill>
        </p:spPr>
        <p:txBody>
          <a:bodyPr vert="horz" lIns="274320" tIns="182880" rIns="274320" bIns="182880" rtlCol="0" anchorCtr="1">
            <a:normAutofit/>
          </a:bodyPr>
          <a:lstStyle/>
          <a:p>
            <a:r>
              <a:rPr lang="en-US"/>
              <a:t>Question for The Audience</a:t>
            </a:r>
          </a:p>
        </p:txBody>
      </p:sp>
      <p:sp>
        <p:nvSpPr>
          <p:cNvPr id="1038" name="Rectangle 1037">
            <a:extLst>
              <a:ext uri="{FF2B5EF4-FFF2-40B4-BE49-F238E27FC236}">
                <a16:creationId xmlns:a16="http://schemas.microsoft.com/office/drawing/2014/main" id="{6D30FAEA-9AA7-48D9-92FC-10E00C132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1F5F91D-B5F6-8343-EB3F-AF116FCA70FE}"/>
              </a:ext>
            </a:extLst>
          </p:cNvPr>
          <p:cNvSpPr>
            <a:spLocks noGrp="1"/>
          </p:cNvSpPr>
          <p:nvPr>
            <p:ph idx="1"/>
          </p:nvPr>
        </p:nvSpPr>
        <p:spPr>
          <a:xfrm>
            <a:off x="8242273" y="973600"/>
            <a:ext cx="3374136" cy="4924280"/>
          </a:xfrm>
        </p:spPr>
        <p:txBody>
          <a:bodyPr vert="horz" lIns="91440" tIns="45720" rIns="91440" bIns="45720" rtlCol="0" anchor="ctr">
            <a:normAutofit/>
          </a:bodyPr>
          <a:lstStyle/>
          <a:p>
            <a:pPr marL="0" indent="0">
              <a:buNone/>
            </a:pPr>
            <a:r>
              <a:rPr lang="en-US" sz="2000" dirty="0">
                <a:solidFill>
                  <a:schemeClr val="tx1"/>
                </a:solidFill>
              </a:rPr>
              <a:t>What do you believe is the biggest fragility in Grenada?</a:t>
            </a:r>
          </a:p>
        </p:txBody>
      </p:sp>
    </p:spTree>
    <p:extLst>
      <p:ext uri="{BB962C8B-B14F-4D97-AF65-F5344CB8AC3E}">
        <p14:creationId xmlns:p14="http://schemas.microsoft.com/office/powerpoint/2010/main" val="2446598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Hazards</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err="1">
                <a:solidFill>
                  <a:schemeClr val="tx1"/>
                </a:solidFill>
              </a:rPr>
              <a:t>Ashawne</a:t>
            </a:r>
            <a:r>
              <a:rPr lang="en-US" dirty="0">
                <a:solidFill>
                  <a:schemeClr val="tx1"/>
                </a:solidFill>
              </a:rPr>
              <a:t> Edwards</a:t>
            </a:r>
          </a:p>
        </p:txBody>
      </p:sp>
    </p:spTree>
    <p:extLst>
      <p:ext uri="{BB962C8B-B14F-4D97-AF65-F5344CB8AC3E}">
        <p14:creationId xmlns:p14="http://schemas.microsoft.com/office/powerpoint/2010/main" val="3448074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8968-BC8F-74E4-30EF-BDFA48414AEB}"/>
              </a:ext>
            </a:extLst>
          </p:cNvPr>
          <p:cNvSpPr>
            <a:spLocks noGrp="1"/>
          </p:cNvSpPr>
          <p:nvPr>
            <p:ph type="title"/>
          </p:nvPr>
        </p:nvSpPr>
        <p:spPr>
          <a:xfrm>
            <a:off x="804672" y="964692"/>
            <a:ext cx="3066937" cy="1188720"/>
          </a:xfrm>
        </p:spPr>
        <p:txBody>
          <a:bodyPr>
            <a:normAutofit/>
          </a:bodyPr>
          <a:lstStyle/>
          <a:p>
            <a:r>
              <a:rPr lang="en-US" dirty="0"/>
              <a:t>Hazards</a:t>
            </a:r>
          </a:p>
        </p:txBody>
      </p:sp>
      <p:sp>
        <p:nvSpPr>
          <p:cNvPr id="3" name="Content Placeholder 2">
            <a:extLst>
              <a:ext uri="{FF2B5EF4-FFF2-40B4-BE49-F238E27FC236}">
                <a16:creationId xmlns:a16="http://schemas.microsoft.com/office/drawing/2014/main" id="{6F24BAAE-A5A8-541A-6CB0-C135E3E94D4B}"/>
              </a:ext>
            </a:extLst>
          </p:cNvPr>
          <p:cNvSpPr>
            <a:spLocks noGrp="1"/>
          </p:cNvSpPr>
          <p:nvPr>
            <p:ph idx="1"/>
          </p:nvPr>
        </p:nvSpPr>
        <p:spPr>
          <a:xfrm>
            <a:off x="803244" y="2638044"/>
            <a:ext cx="3063765" cy="3263206"/>
          </a:xfrm>
        </p:spPr>
        <p:txBody>
          <a:bodyPr>
            <a:normAutofit/>
          </a:bodyPr>
          <a:lstStyle/>
          <a:p>
            <a:pPr marL="0" indent="0">
              <a:buNone/>
            </a:pPr>
            <a:r>
              <a:rPr lang="en-US" dirty="0"/>
              <a:t>Grenada is exposed to a wide range of endogenic and exogenic hazards.</a:t>
            </a:r>
          </a:p>
          <a:p>
            <a:pPr marL="0" indent="0">
              <a:buNone/>
            </a:pPr>
            <a:endParaRPr lang="en-US" dirty="0"/>
          </a:p>
          <a:p>
            <a:pPr marL="0" indent="0">
              <a:buNone/>
            </a:pPr>
            <a:r>
              <a:rPr lang="en-US" dirty="0"/>
              <a:t>The latter of these cause more intense and frequent hydrometeorological hazards.</a:t>
            </a:r>
          </a:p>
          <a:p>
            <a:pPr marL="0" indent="0">
              <a:buNone/>
            </a:pPr>
            <a:endParaRPr lang="en-US" dirty="0"/>
          </a:p>
        </p:txBody>
      </p:sp>
      <p:sp>
        <p:nvSpPr>
          <p:cNvPr id="1031" name="Rectangle 1030">
            <a:extLst>
              <a:ext uri="{FF2B5EF4-FFF2-40B4-BE49-F238E27FC236}">
                <a16:creationId xmlns:a16="http://schemas.microsoft.com/office/drawing/2014/main" id="{3BBEBD03-E4CE-4B72-8DF2-6E737BDDF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77221359-7E5B-428B-8817-A7C510427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imeline&#10;&#10;Description automatically generated">
            <a:extLst>
              <a:ext uri="{FF2B5EF4-FFF2-40B4-BE49-F238E27FC236}">
                <a16:creationId xmlns:a16="http://schemas.microsoft.com/office/drawing/2014/main" id="{F3B3C349-3D5C-10B3-9BDE-DBDC797D31C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7802" y="2016314"/>
            <a:ext cx="6558192" cy="283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254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BF79-0AF5-9074-9086-66E4E67039DF}"/>
              </a:ext>
            </a:extLst>
          </p:cNvPr>
          <p:cNvSpPr>
            <a:spLocks noGrp="1"/>
          </p:cNvSpPr>
          <p:nvPr>
            <p:ph type="title"/>
          </p:nvPr>
        </p:nvSpPr>
        <p:spPr/>
        <p:txBody>
          <a:bodyPr/>
          <a:lstStyle/>
          <a:p>
            <a:r>
              <a:rPr lang="en-US" dirty="0"/>
              <a:t>The Planning and Development Authority</a:t>
            </a:r>
          </a:p>
        </p:txBody>
      </p:sp>
      <p:sp>
        <p:nvSpPr>
          <p:cNvPr id="3" name="Content Placeholder 2">
            <a:extLst>
              <a:ext uri="{FF2B5EF4-FFF2-40B4-BE49-F238E27FC236}">
                <a16:creationId xmlns:a16="http://schemas.microsoft.com/office/drawing/2014/main" id="{B6A3DE66-E3F3-8693-BFEC-536D7F995258}"/>
              </a:ext>
            </a:extLst>
          </p:cNvPr>
          <p:cNvSpPr>
            <a:spLocks noGrp="1"/>
          </p:cNvSpPr>
          <p:nvPr>
            <p:ph idx="1"/>
          </p:nvPr>
        </p:nvSpPr>
        <p:spPr/>
        <p:txBody>
          <a:bodyPr/>
          <a:lstStyle/>
          <a:p>
            <a:pPr marL="0" indent="0">
              <a:buNone/>
            </a:pPr>
            <a:r>
              <a:rPr lang="en-US" dirty="0"/>
              <a:t>Focused on regulating orderly and responsible land use and development</a:t>
            </a:r>
          </a:p>
          <a:p>
            <a:pPr marL="0" indent="0">
              <a:buNone/>
            </a:pPr>
            <a:r>
              <a:rPr lang="en-US" dirty="0"/>
              <a:t>Interested in forward planning – 50-year plan</a:t>
            </a:r>
          </a:p>
          <a:p>
            <a:pPr lvl="1"/>
            <a:r>
              <a:rPr lang="en-US" dirty="0"/>
              <a:t>Modern resettlement plan</a:t>
            </a:r>
          </a:p>
          <a:p>
            <a:pPr lvl="1"/>
            <a:r>
              <a:rPr lang="en-US" dirty="0"/>
              <a:t>Advanced livelihood for Grenada</a:t>
            </a:r>
          </a:p>
          <a:p>
            <a:pPr lvl="1"/>
            <a:r>
              <a:rPr lang="en-US" dirty="0"/>
              <a:t>Identifying and isolating hazards to reduce impacts on Grenadian society</a:t>
            </a:r>
          </a:p>
          <a:p>
            <a:pPr lvl="1"/>
            <a:r>
              <a:rPr lang="en-US" dirty="0"/>
              <a:t>Zoning plans based on analyzed impacts on tourism, agriculture, and development</a:t>
            </a:r>
          </a:p>
          <a:p>
            <a:pPr lvl="1"/>
            <a:endParaRPr lang="en-US" dirty="0"/>
          </a:p>
        </p:txBody>
      </p:sp>
    </p:spTree>
    <p:extLst>
      <p:ext uri="{BB962C8B-B14F-4D97-AF65-F5344CB8AC3E}">
        <p14:creationId xmlns:p14="http://schemas.microsoft.com/office/powerpoint/2010/main" val="1546321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242AA-83CF-C9EB-7576-34C6E427DA31}"/>
              </a:ext>
            </a:extLst>
          </p:cNvPr>
          <p:cNvSpPr>
            <a:spLocks noGrp="1"/>
          </p:cNvSpPr>
          <p:nvPr>
            <p:ph type="title"/>
          </p:nvPr>
        </p:nvSpPr>
        <p:spPr/>
        <p:txBody>
          <a:bodyPr>
            <a:normAutofit/>
          </a:bodyPr>
          <a:lstStyle/>
          <a:p>
            <a:r>
              <a:rPr lang="en-US" dirty="0"/>
              <a:t>Climate Change Related Hazards</a:t>
            </a:r>
          </a:p>
        </p:txBody>
      </p:sp>
      <p:pic>
        <p:nvPicPr>
          <p:cNvPr id="5122" name="Picture 2">
            <a:extLst>
              <a:ext uri="{FF2B5EF4-FFF2-40B4-BE49-F238E27FC236}">
                <a16:creationId xmlns:a16="http://schemas.microsoft.com/office/drawing/2014/main" id="{ACD1A2BB-02FB-271C-218E-376B3C10D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245" y="2364521"/>
            <a:ext cx="9053511" cy="3847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E6F73A-7DAB-D367-2B21-F96445125684}"/>
              </a:ext>
            </a:extLst>
          </p:cNvPr>
          <p:cNvSpPr txBox="1"/>
          <p:nvPr/>
        </p:nvSpPr>
        <p:spPr>
          <a:xfrm>
            <a:off x="1569244" y="6211669"/>
            <a:ext cx="4859867" cy="646331"/>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rPr>
              <a:t>Far more events of rapid intensification</a:t>
            </a:r>
            <a:endParaRPr lang="en-US" b="0" dirty="0">
              <a:effectLst/>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Storms become more intense in a short period </a:t>
            </a:r>
          </a:p>
        </p:txBody>
      </p:sp>
    </p:spTree>
    <p:extLst>
      <p:ext uri="{BB962C8B-B14F-4D97-AF65-F5344CB8AC3E}">
        <p14:creationId xmlns:p14="http://schemas.microsoft.com/office/powerpoint/2010/main" val="1035664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B7AB3E0-F4BA-E02F-4B67-8ED33BF959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7421" b="24193"/>
          <a:stretch/>
        </p:blipFill>
        <p:spPr bwMode="auto">
          <a:xfrm>
            <a:off x="20" y="3429001"/>
            <a:ext cx="5315041" cy="342900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ECD6E6E8-151D-4402-8E0B-B529FBDC6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FCCA7-72AB-6959-EE5D-43FE20CFB475}"/>
              </a:ext>
            </a:extLst>
          </p:cNvPr>
          <p:cNvSpPr>
            <a:spLocks noGrp="1"/>
          </p:cNvSpPr>
          <p:nvPr>
            <p:ph type="title"/>
          </p:nvPr>
        </p:nvSpPr>
        <p:spPr>
          <a:xfrm>
            <a:off x="6119732" y="1290025"/>
            <a:ext cx="5291327" cy="1188720"/>
          </a:xfrm>
          <a:solidFill>
            <a:srgbClr val="FFFFFF"/>
          </a:solidFill>
          <a:ln>
            <a:solidFill>
              <a:srgbClr val="404040"/>
            </a:solidFill>
          </a:ln>
        </p:spPr>
        <p:txBody>
          <a:bodyPr>
            <a:normAutofit/>
          </a:bodyPr>
          <a:lstStyle/>
          <a:p>
            <a:r>
              <a:rPr lang="en-US" sz="2400" dirty="0">
                <a:solidFill>
                  <a:srgbClr val="262626"/>
                </a:solidFill>
              </a:rPr>
              <a:t>Contribution</a:t>
            </a:r>
            <a:r>
              <a:rPr lang="en-US" dirty="0">
                <a:solidFill>
                  <a:srgbClr val="262626"/>
                </a:solidFill>
              </a:rPr>
              <a:t> to SLR</a:t>
            </a:r>
          </a:p>
        </p:txBody>
      </p:sp>
      <p:pic>
        <p:nvPicPr>
          <p:cNvPr id="2052" name="Picture 4">
            <a:extLst>
              <a:ext uri="{FF2B5EF4-FFF2-40B4-BE49-F238E27FC236}">
                <a16:creationId xmlns:a16="http://schemas.microsoft.com/office/drawing/2014/main" id="{4CD2CD2E-1A48-CA81-66D1-9440F9C8D3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3982"/>
          <a:stretch/>
        </p:blipFill>
        <p:spPr bwMode="auto">
          <a:xfrm>
            <a:off x="20" y="-2"/>
            <a:ext cx="5315041" cy="34290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224DE56-7AF9-AB02-49A6-3670AE472E67}"/>
              </a:ext>
            </a:extLst>
          </p:cNvPr>
          <p:cNvSpPr>
            <a:spLocks noGrp="1"/>
          </p:cNvSpPr>
          <p:nvPr>
            <p:ph idx="1"/>
          </p:nvPr>
        </p:nvSpPr>
        <p:spPr>
          <a:xfrm>
            <a:off x="6119732" y="2858703"/>
            <a:ext cx="5285791" cy="3042547"/>
          </a:xfrm>
        </p:spPr>
        <p:txBody>
          <a:bodyPr>
            <a:normAutofit/>
          </a:bodyPr>
          <a:lstStyle/>
          <a:p>
            <a:pPr marL="0" indent="0">
              <a:buNone/>
            </a:pPr>
            <a:r>
              <a:rPr lang="en-US" dirty="0">
                <a:solidFill>
                  <a:schemeClr val="tx1"/>
                </a:solidFill>
              </a:rPr>
              <a:t>Changes in the height of the sea and land surface:</a:t>
            </a:r>
          </a:p>
          <a:p>
            <a:pPr>
              <a:buClr>
                <a:schemeClr val="bg1"/>
              </a:buClr>
            </a:pPr>
            <a:r>
              <a:rPr lang="en-US" dirty="0">
                <a:solidFill>
                  <a:schemeClr val="tx1"/>
                </a:solidFill>
              </a:rPr>
              <a:t>For Grenada its on the order of 5 mm/</a:t>
            </a:r>
            <a:r>
              <a:rPr lang="en-US" dirty="0" err="1">
                <a:solidFill>
                  <a:schemeClr val="tx1"/>
                </a:solidFill>
              </a:rPr>
              <a:t>yr</a:t>
            </a:r>
            <a:endParaRPr lang="en-US" dirty="0">
              <a:solidFill>
                <a:schemeClr val="tx1"/>
              </a:solidFill>
            </a:endParaRPr>
          </a:p>
          <a:p>
            <a:pPr>
              <a:buClr>
                <a:schemeClr val="bg1"/>
              </a:buClr>
            </a:pPr>
            <a:r>
              <a:rPr lang="en-US" dirty="0">
                <a:solidFill>
                  <a:schemeClr val="tx1"/>
                </a:solidFill>
              </a:rPr>
              <a:t>Melting of glaciers and ice sheets (large uncertainty on the impact on Grenada)</a:t>
            </a:r>
          </a:p>
          <a:p>
            <a:pPr>
              <a:buClr>
                <a:schemeClr val="bg1"/>
              </a:buClr>
            </a:pPr>
            <a:r>
              <a:rPr lang="en-US" dirty="0">
                <a:solidFill>
                  <a:schemeClr val="tx1"/>
                </a:solidFill>
              </a:rPr>
              <a:t>Change in ocean heat content and mass balance of the ocean</a:t>
            </a:r>
          </a:p>
          <a:p>
            <a:pPr>
              <a:buClr>
                <a:schemeClr val="bg1"/>
              </a:buClr>
            </a:pPr>
            <a:r>
              <a:rPr lang="en-US" dirty="0">
                <a:solidFill>
                  <a:schemeClr val="tx1"/>
                </a:solidFill>
              </a:rPr>
              <a:t>Ocean circulation</a:t>
            </a:r>
          </a:p>
        </p:txBody>
      </p:sp>
    </p:spTree>
    <p:extLst>
      <p:ext uri="{BB962C8B-B14F-4D97-AF65-F5344CB8AC3E}">
        <p14:creationId xmlns:p14="http://schemas.microsoft.com/office/powerpoint/2010/main" val="1801441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F168ABB-7EF2-10F5-1AEF-A1A1A1C10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868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a:bodyPr>
          <a:lstStyle/>
          <a:p>
            <a:r>
              <a:rPr lang="en-US" sz="2400" dirty="0"/>
              <a:t>Local SLR Trajectory</a:t>
            </a:r>
          </a:p>
        </p:txBody>
      </p:sp>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119732" y="2658533"/>
            <a:ext cx="5285791" cy="3785810"/>
          </a:xfrm>
        </p:spPr>
        <p:txBody>
          <a:bodyPr vert="horz" lIns="91440" tIns="45720" rIns="91440" bIns="45720" rtlCol="0">
            <a:normAutofit lnSpcReduction="10000"/>
          </a:bodyPr>
          <a:lstStyle/>
          <a:p>
            <a:pPr algn="l"/>
            <a:r>
              <a:rPr lang="en-US" sz="1800" b="1" dirty="0">
                <a:solidFill>
                  <a:schemeClr val="tx1"/>
                </a:solidFill>
              </a:rPr>
              <a:t>Constant LSLR </a:t>
            </a:r>
            <a:r>
              <a:rPr lang="en-US" sz="1800" dirty="0">
                <a:solidFill>
                  <a:schemeClr val="tx1"/>
                </a:solidFill>
              </a:rPr>
              <a:t>(red) </a:t>
            </a:r>
            <a:r>
              <a:rPr lang="en-US" sz="1800" dirty="0">
                <a:solidFill>
                  <a:schemeClr val="accent1"/>
                </a:solidFill>
              </a:rPr>
              <a:t>Constant adaptation</a:t>
            </a:r>
          </a:p>
          <a:p>
            <a:pPr marL="742950" lvl="1" indent="-285750">
              <a:buClr>
                <a:schemeClr val="bg1"/>
              </a:buClr>
              <a:buFont typeface="Arial" panose="020B0604020202020204" pitchFamily="34" charset="0"/>
              <a:buChar char="•"/>
            </a:pPr>
            <a:r>
              <a:rPr lang="en-US" sz="1600" dirty="0">
                <a:solidFill>
                  <a:schemeClr val="tx1"/>
                </a:solidFill>
              </a:rPr>
              <a:t>Linear increase in SLR</a:t>
            </a:r>
          </a:p>
          <a:p>
            <a:pPr marL="742950" lvl="1" indent="-285750">
              <a:buClr>
                <a:schemeClr val="bg1"/>
              </a:buClr>
              <a:buFont typeface="Arial" panose="020B0604020202020204" pitchFamily="34" charset="0"/>
              <a:buChar char="•"/>
            </a:pPr>
            <a:r>
              <a:rPr lang="en-US" sz="1600" dirty="0">
                <a:solidFill>
                  <a:schemeClr val="tx1"/>
                </a:solidFill>
              </a:rPr>
              <a:t>Adaptation is required early on</a:t>
            </a:r>
          </a:p>
          <a:p>
            <a:pPr algn="l"/>
            <a:r>
              <a:rPr lang="en-US" sz="1800" b="1" dirty="0">
                <a:solidFill>
                  <a:schemeClr val="tx1"/>
                </a:solidFill>
              </a:rPr>
              <a:t>Exponential LSLR </a:t>
            </a:r>
            <a:r>
              <a:rPr lang="en-US" sz="1800" dirty="0">
                <a:solidFill>
                  <a:schemeClr val="tx1"/>
                </a:solidFill>
              </a:rPr>
              <a:t>(purple) </a:t>
            </a:r>
            <a:r>
              <a:rPr lang="en-US" sz="1800" dirty="0">
                <a:solidFill>
                  <a:schemeClr val="accent1"/>
                </a:solidFill>
              </a:rPr>
              <a:t>Delayed preparation</a:t>
            </a:r>
          </a:p>
          <a:p>
            <a:pPr marL="742950" lvl="1" indent="-285750">
              <a:buClr>
                <a:schemeClr val="bg1"/>
              </a:buClr>
              <a:buFont typeface="Arial" panose="020B0604020202020204" pitchFamily="34" charset="0"/>
              <a:buChar char="•"/>
            </a:pPr>
            <a:r>
              <a:rPr lang="en-US" sz="1600" dirty="0">
                <a:solidFill>
                  <a:schemeClr val="tx1"/>
                </a:solidFill>
              </a:rPr>
              <a:t>Delays the rate of adaptation</a:t>
            </a:r>
          </a:p>
          <a:p>
            <a:pPr marL="742950" lvl="1" indent="-285750">
              <a:buClr>
                <a:schemeClr val="bg1"/>
              </a:buClr>
              <a:buFont typeface="Arial" panose="020B0604020202020204" pitchFamily="34" charset="0"/>
              <a:buChar char="•"/>
            </a:pPr>
            <a:r>
              <a:rPr lang="en-US" sz="1600" dirty="0">
                <a:solidFill>
                  <a:schemeClr val="tx1"/>
                </a:solidFill>
              </a:rPr>
              <a:t>Damage to buildings and the economy will increase rapidly (as LSLR gets higher)</a:t>
            </a:r>
          </a:p>
          <a:p>
            <a:pPr algn="l"/>
            <a:r>
              <a:rPr lang="en-US" sz="1800" b="1" dirty="0">
                <a:solidFill>
                  <a:schemeClr val="tx1"/>
                </a:solidFill>
              </a:rPr>
              <a:t>Low/Rapid LSLR </a:t>
            </a:r>
            <a:r>
              <a:rPr lang="en-US" sz="1800" dirty="0">
                <a:solidFill>
                  <a:schemeClr val="tx1"/>
                </a:solidFill>
              </a:rPr>
              <a:t>(black) </a:t>
            </a:r>
            <a:r>
              <a:rPr lang="en-US" sz="1800" dirty="0">
                <a:solidFill>
                  <a:schemeClr val="accent1"/>
                </a:solidFill>
              </a:rPr>
              <a:t>Too late</a:t>
            </a:r>
          </a:p>
          <a:p>
            <a:pPr marL="742950" lvl="1" indent="-285750">
              <a:buClr>
                <a:schemeClr val="bg1"/>
              </a:buClr>
              <a:buFont typeface="Arial" panose="020B0604020202020204" pitchFamily="34" charset="0"/>
              <a:buChar char="•"/>
            </a:pPr>
            <a:r>
              <a:rPr lang="en-US" sz="1600" dirty="0">
                <a:solidFill>
                  <a:schemeClr val="tx1"/>
                </a:solidFill>
              </a:rPr>
              <a:t>Low risk awareness &amp; adaptation rate</a:t>
            </a:r>
          </a:p>
          <a:p>
            <a:pPr marL="742950" lvl="1" indent="-285750">
              <a:buClr>
                <a:schemeClr val="bg1"/>
              </a:buClr>
              <a:buFont typeface="Arial" panose="020B0604020202020204" pitchFamily="34" charset="0"/>
              <a:buChar char="•"/>
            </a:pPr>
            <a:r>
              <a:rPr lang="en-US" sz="1600" dirty="0">
                <a:solidFill>
                  <a:schemeClr val="tx1"/>
                </a:solidFill>
              </a:rPr>
              <a:t>Build environment would not be ready for should a rapid increase </a:t>
            </a:r>
          </a:p>
        </p:txBody>
      </p:sp>
      <p:pic>
        <p:nvPicPr>
          <p:cNvPr id="5" name="Picture 2">
            <a:extLst>
              <a:ext uri="{FF2B5EF4-FFF2-40B4-BE49-F238E27FC236}">
                <a16:creationId xmlns:a16="http://schemas.microsoft.com/office/drawing/2014/main" id="{37123E8D-3B3A-CBE5-26F4-749E85C90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61" y="286467"/>
            <a:ext cx="4907895" cy="628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338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Autofit/>
          </a:bodyPr>
          <a:lstStyle/>
          <a:p>
            <a:r>
              <a:rPr lang="en-US" sz="2400" dirty="0"/>
              <a:t>Air Temperature regarding Stored Atmospheric Water</a:t>
            </a:r>
            <a:endParaRPr lang="en-US" sz="2000" dirty="0"/>
          </a:p>
        </p:txBody>
      </p:sp>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119732" y="2858703"/>
            <a:ext cx="5285791" cy="3585640"/>
          </a:xfrm>
        </p:spPr>
        <p:txBody>
          <a:bodyPr vert="horz" lIns="91440" tIns="45720" rIns="91440" bIns="45720" rtlCol="0">
            <a:normAutofit/>
          </a:bodyPr>
          <a:lstStyle/>
          <a:p>
            <a:pPr marL="285750" indent="-285750" algn="l">
              <a:buClr>
                <a:schemeClr val="bg1"/>
              </a:buClr>
              <a:buFont typeface="Arial" panose="020B0604020202020204" pitchFamily="34" charset="0"/>
              <a:buChar char="•"/>
            </a:pPr>
            <a:r>
              <a:rPr lang="en-US" sz="2000" dirty="0">
                <a:solidFill>
                  <a:schemeClr val="tx1"/>
                </a:solidFill>
              </a:rPr>
              <a:t>Warmer atmosphere takes long to reach 100% humidity</a:t>
            </a:r>
          </a:p>
          <a:p>
            <a:pPr marL="285750" indent="-285750" algn="l">
              <a:buClr>
                <a:schemeClr val="bg1"/>
              </a:buClr>
              <a:buFont typeface="Arial" panose="020B0604020202020204" pitchFamily="34" charset="0"/>
              <a:buChar char="•"/>
            </a:pPr>
            <a:r>
              <a:rPr lang="en-US" sz="2000" dirty="0">
                <a:solidFill>
                  <a:schemeClr val="tx1"/>
                </a:solidFill>
              </a:rPr>
              <a:t>When rain falls there a lot more water to contribute to heavy precipitation/flooding</a:t>
            </a:r>
          </a:p>
          <a:p>
            <a:pPr marL="285750" indent="-285750" algn="l">
              <a:buClr>
                <a:schemeClr val="bg1"/>
              </a:buClr>
              <a:buFont typeface="Arial" panose="020B0604020202020204" pitchFamily="34" charset="0"/>
              <a:buChar char="•"/>
            </a:pPr>
            <a:r>
              <a:rPr lang="en-US" sz="2000" dirty="0">
                <a:solidFill>
                  <a:schemeClr val="tx1"/>
                </a:solidFill>
                <a:ea typeface="Helvetica Neue" panose="02000503000000020004" pitchFamily="2" charset="0"/>
                <a:cs typeface="Helvetica Neue" panose="02000503000000020004" pitchFamily="2" charset="0"/>
              </a:rPr>
              <a:t>1</a:t>
            </a:r>
            <a:r>
              <a:rPr lang="en-US" sz="2000" dirty="0">
                <a:solidFill>
                  <a:schemeClr val="tx1"/>
                </a:solidFill>
              </a:rPr>
              <a:t>℃ increase in air temperature = 7% increase in water stored in the atmosphere</a:t>
            </a:r>
          </a:p>
        </p:txBody>
      </p:sp>
      <p:pic>
        <p:nvPicPr>
          <p:cNvPr id="3" name="Picture 2">
            <a:extLst>
              <a:ext uri="{FF2B5EF4-FFF2-40B4-BE49-F238E27FC236}">
                <a16:creationId xmlns:a16="http://schemas.microsoft.com/office/drawing/2014/main" id="{705FF4C8-2D78-F492-240A-5779E4FEC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94" y="1290025"/>
            <a:ext cx="5652135" cy="5497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41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A615-9F67-0526-412B-2C518D842AA0}"/>
              </a:ext>
            </a:extLst>
          </p:cNvPr>
          <p:cNvSpPr>
            <a:spLocks noGrp="1"/>
          </p:cNvSpPr>
          <p:nvPr>
            <p:ph type="title"/>
          </p:nvPr>
        </p:nvSpPr>
        <p:spPr/>
        <p:txBody>
          <a:bodyPr/>
          <a:lstStyle/>
          <a:p>
            <a:r>
              <a:rPr lang="en-US" dirty="0"/>
              <a:t>The trade off</a:t>
            </a:r>
          </a:p>
        </p:txBody>
      </p:sp>
      <p:sp>
        <p:nvSpPr>
          <p:cNvPr id="3" name="Content Placeholder 2">
            <a:extLst>
              <a:ext uri="{FF2B5EF4-FFF2-40B4-BE49-F238E27FC236}">
                <a16:creationId xmlns:a16="http://schemas.microsoft.com/office/drawing/2014/main" id="{50B5918E-9AD2-FB0C-B56E-D17365048CF1}"/>
              </a:ext>
            </a:extLst>
          </p:cNvPr>
          <p:cNvSpPr>
            <a:spLocks noGrp="1"/>
          </p:cNvSpPr>
          <p:nvPr>
            <p:ph idx="1"/>
          </p:nvPr>
        </p:nvSpPr>
        <p:spPr/>
        <p:txBody>
          <a:bodyPr/>
          <a:lstStyle/>
          <a:p>
            <a:r>
              <a:rPr lang="en-US" dirty="0"/>
              <a:t>Preparing society for potentially extreme storms in the future (high cost)</a:t>
            </a:r>
          </a:p>
          <a:p>
            <a:r>
              <a:rPr lang="en-US" dirty="0"/>
              <a:t>In many assessments of climate change impacts, the worst cases are ignored</a:t>
            </a:r>
          </a:p>
        </p:txBody>
      </p:sp>
    </p:spTree>
    <p:extLst>
      <p:ext uri="{BB962C8B-B14F-4D97-AF65-F5344CB8AC3E}">
        <p14:creationId xmlns:p14="http://schemas.microsoft.com/office/powerpoint/2010/main" val="3571082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C748-DBCE-EACA-E366-F9F99A97ED2F}"/>
              </a:ext>
            </a:extLst>
          </p:cNvPr>
          <p:cNvSpPr>
            <a:spLocks noGrp="1"/>
          </p:cNvSpPr>
          <p:nvPr>
            <p:ph type="title"/>
          </p:nvPr>
        </p:nvSpPr>
        <p:spPr/>
        <p:txBody>
          <a:bodyPr/>
          <a:lstStyle/>
          <a:p>
            <a:r>
              <a:rPr lang="en-US" dirty="0"/>
              <a:t>Probability density function (pdf)</a:t>
            </a:r>
          </a:p>
        </p:txBody>
      </p:sp>
      <p:sp>
        <p:nvSpPr>
          <p:cNvPr id="3" name="Content Placeholder 2">
            <a:extLst>
              <a:ext uri="{FF2B5EF4-FFF2-40B4-BE49-F238E27FC236}">
                <a16:creationId xmlns:a16="http://schemas.microsoft.com/office/drawing/2014/main" id="{01CDE994-8D1E-8C64-5A4C-7767635AC5E3}"/>
              </a:ext>
            </a:extLst>
          </p:cNvPr>
          <p:cNvSpPr>
            <a:spLocks noGrp="1"/>
          </p:cNvSpPr>
          <p:nvPr>
            <p:ph idx="1"/>
          </p:nvPr>
        </p:nvSpPr>
        <p:spPr/>
        <p:txBody>
          <a:bodyPr/>
          <a:lstStyle/>
          <a:p>
            <a:pPr marL="0" indent="0">
              <a:buNone/>
            </a:pPr>
            <a:r>
              <a:rPr lang="en-US" dirty="0"/>
              <a:t>The probability an event will take place</a:t>
            </a:r>
          </a:p>
          <a:p>
            <a:pPr lvl="1"/>
            <a:r>
              <a:rPr lang="en-US" dirty="0"/>
              <a:t>Can be used to model the frequency and intensity of hydrometeorological hazards </a:t>
            </a:r>
          </a:p>
          <a:p>
            <a:pPr marL="0" indent="0">
              <a:buNone/>
            </a:pPr>
            <a:r>
              <a:rPr lang="en-US" dirty="0"/>
              <a:t>The Long Tail of (PDF)</a:t>
            </a:r>
          </a:p>
          <a:p>
            <a:pPr lvl="1"/>
            <a:r>
              <a:rPr lang="en-US" dirty="0"/>
              <a:t>The chance an extreme hazard taking place </a:t>
            </a:r>
          </a:p>
          <a:p>
            <a:pPr lvl="1"/>
            <a:r>
              <a:rPr lang="en-US" dirty="0"/>
              <a:t>Ex: an extremely rare heavy precipitation event that causes major flooding in certain areas</a:t>
            </a:r>
          </a:p>
        </p:txBody>
      </p:sp>
    </p:spTree>
    <p:extLst>
      <p:ext uri="{BB962C8B-B14F-4D97-AF65-F5344CB8AC3E}">
        <p14:creationId xmlns:p14="http://schemas.microsoft.com/office/powerpoint/2010/main" val="3232461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Foresight &amp; Possible Futures</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a:solidFill>
                  <a:schemeClr val="tx1"/>
                </a:solidFill>
              </a:rPr>
              <a:t>Meagan Duncan</a:t>
            </a:r>
          </a:p>
        </p:txBody>
      </p:sp>
    </p:spTree>
    <p:extLst>
      <p:ext uri="{BB962C8B-B14F-4D97-AF65-F5344CB8AC3E}">
        <p14:creationId xmlns:p14="http://schemas.microsoft.com/office/powerpoint/2010/main" val="4155364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a:bodyPr>
          <a:lstStyle/>
          <a:p>
            <a:r>
              <a:rPr lang="en-US" sz="2400" dirty="0"/>
              <a:t>What is foresight and why do we need it?</a:t>
            </a:r>
          </a:p>
        </p:txBody>
      </p:sp>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119732" y="2858703"/>
            <a:ext cx="5285791" cy="3585640"/>
          </a:xfrm>
        </p:spPr>
        <p:txBody>
          <a:bodyPr vert="horz" lIns="91440" tIns="45720" rIns="91440" bIns="45720" rtlCol="0">
            <a:normAutofit/>
          </a:bodyPr>
          <a:lstStyle/>
          <a:p>
            <a:pPr algn="l">
              <a:buClr>
                <a:schemeClr val="bg1"/>
              </a:buClr>
            </a:pPr>
            <a:r>
              <a:rPr lang="en-US" sz="1800" dirty="0">
                <a:solidFill>
                  <a:schemeClr val="tx1"/>
                </a:solidFill>
              </a:rPr>
              <a:t>Foresight:</a:t>
            </a:r>
          </a:p>
          <a:p>
            <a:pPr marL="285750" indent="-285750" algn="l">
              <a:buClr>
                <a:schemeClr val="bg1"/>
              </a:buClr>
              <a:buFont typeface="Arial" panose="020B0604020202020204" pitchFamily="34" charset="0"/>
              <a:buChar char="•"/>
            </a:pPr>
            <a:r>
              <a:rPr lang="en-US" sz="1800" dirty="0">
                <a:solidFill>
                  <a:schemeClr val="tx1"/>
                </a:solidFill>
              </a:rPr>
              <a:t>Does not attempt to predict the future</a:t>
            </a:r>
          </a:p>
          <a:p>
            <a:pPr marL="285750" indent="-285750" algn="l">
              <a:buClr>
                <a:schemeClr val="bg1"/>
              </a:buClr>
              <a:buFont typeface="Arial" panose="020B0604020202020204" pitchFamily="34" charset="0"/>
              <a:buChar char="•"/>
            </a:pPr>
            <a:r>
              <a:rPr lang="en-US" sz="1800" dirty="0">
                <a:solidFill>
                  <a:schemeClr val="tx1"/>
                </a:solidFill>
              </a:rPr>
              <a:t>Uses past and present knowledge to model possible futures</a:t>
            </a:r>
          </a:p>
          <a:p>
            <a:pPr marL="285750" indent="-285750" algn="l">
              <a:buClr>
                <a:schemeClr val="bg1"/>
              </a:buClr>
              <a:buFont typeface="Arial" panose="020B0604020202020204" pitchFamily="34" charset="0"/>
              <a:buChar char="•"/>
            </a:pPr>
            <a:r>
              <a:rPr lang="en-US" sz="1800" dirty="0">
                <a:solidFill>
                  <a:schemeClr val="tx1"/>
                </a:solidFill>
              </a:rPr>
              <a:t>Accounts for varying levels of stakeholder action</a:t>
            </a:r>
          </a:p>
          <a:p>
            <a:pPr marL="285750" indent="-285750" algn="l">
              <a:buClr>
                <a:schemeClr val="bg1"/>
              </a:buClr>
              <a:buFont typeface="Arial" panose="020B0604020202020204" pitchFamily="34" charset="0"/>
              <a:buChar char="•"/>
            </a:pPr>
            <a:r>
              <a:rPr lang="en-US" sz="1800" dirty="0">
                <a:solidFill>
                  <a:schemeClr val="tx1"/>
                </a:solidFill>
              </a:rPr>
              <a:t>Effective when used with a hazard scenario baseline </a:t>
            </a:r>
          </a:p>
          <a:p>
            <a:pPr marL="285750" indent="-285750" algn="l">
              <a:buClr>
                <a:schemeClr val="bg1"/>
              </a:buClr>
              <a:buFont typeface="Arial" panose="020B0604020202020204" pitchFamily="34" charset="0"/>
              <a:buChar char="•"/>
            </a:pPr>
            <a:r>
              <a:rPr lang="en-US" sz="1800" dirty="0">
                <a:solidFill>
                  <a:schemeClr val="tx1"/>
                </a:solidFill>
              </a:rPr>
              <a:t>Should be utilized prior to the planning stage of a system’s response</a:t>
            </a:r>
          </a:p>
        </p:txBody>
      </p:sp>
      <p:pic>
        <p:nvPicPr>
          <p:cNvPr id="5" name="Picture 2">
            <a:extLst>
              <a:ext uri="{FF2B5EF4-FFF2-40B4-BE49-F238E27FC236}">
                <a16:creationId xmlns:a16="http://schemas.microsoft.com/office/drawing/2014/main" id="{32CE4B32-C436-5AA5-3FD9-B70F21746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11" y="1290025"/>
            <a:ext cx="5831830" cy="4168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AF65E5-4A89-C37E-3120-830247C4D3B0}"/>
              </a:ext>
            </a:extLst>
          </p:cNvPr>
          <p:cNvSpPr txBox="1"/>
          <p:nvPr/>
        </p:nvSpPr>
        <p:spPr>
          <a:xfrm>
            <a:off x="921915" y="5458375"/>
            <a:ext cx="4193022" cy="430887"/>
          </a:xfrm>
          <a:prstGeom prst="rect">
            <a:avLst/>
          </a:prstGeom>
          <a:noFill/>
        </p:spPr>
        <p:txBody>
          <a:bodyPr wrap="square">
            <a:spAutoFit/>
          </a:bodyPr>
          <a:lstStyle/>
          <a:p>
            <a:r>
              <a:rPr lang="fr-FR" sz="1100" dirty="0"/>
              <a:t>Source: https://www.exploringfutures.net/generic-foresight-process</a:t>
            </a:r>
          </a:p>
          <a:p>
            <a:endParaRPr lang="fr-FR" sz="1100" dirty="0"/>
          </a:p>
        </p:txBody>
      </p:sp>
    </p:spTree>
    <p:extLst>
      <p:ext uri="{BB962C8B-B14F-4D97-AF65-F5344CB8AC3E}">
        <p14:creationId xmlns:p14="http://schemas.microsoft.com/office/powerpoint/2010/main" val="765478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5553A83-E29D-28DF-3D95-801B9BFEE6FC}"/>
              </a:ext>
            </a:extLst>
          </p:cNvPr>
          <p:cNvGraphicFramePr>
            <a:graphicFrameLocks noGrp="1"/>
          </p:cNvGraphicFramePr>
          <p:nvPr>
            <p:extLst>
              <p:ext uri="{D42A27DB-BD31-4B8C-83A1-F6EECF244321}">
                <p14:modId xmlns:p14="http://schemas.microsoft.com/office/powerpoint/2010/main" val="2172233608"/>
              </p:ext>
            </p:extLst>
          </p:nvPr>
        </p:nvGraphicFramePr>
        <p:xfrm>
          <a:off x="222142" y="687030"/>
          <a:ext cx="11747715" cy="5483939"/>
        </p:xfrm>
        <a:graphic>
          <a:graphicData uri="http://schemas.openxmlformats.org/drawingml/2006/table">
            <a:tbl>
              <a:tblPr firstRow="1">
                <a:tableStyleId>{2D5ABB26-0587-4C30-8999-92F81FD0307C}</a:tableStyleId>
              </a:tblPr>
              <a:tblGrid>
                <a:gridCol w="3915905">
                  <a:extLst>
                    <a:ext uri="{9D8B030D-6E8A-4147-A177-3AD203B41FA5}">
                      <a16:colId xmlns:a16="http://schemas.microsoft.com/office/drawing/2014/main" val="3813062241"/>
                    </a:ext>
                  </a:extLst>
                </a:gridCol>
                <a:gridCol w="3915905">
                  <a:extLst>
                    <a:ext uri="{9D8B030D-6E8A-4147-A177-3AD203B41FA5}">
                      <a16:colId xmlns:a16="http://schemas.microsoft.com/office/drawing/2014/main" val="2511152795"/>
                    </a:ext>
                  </a:extLst>
                </a:gridCol>
                <a:gridCol w="3915905">
                  <a:extLst>
                    <a:ext uri="{9D8B030D-6E8A-4147-A177-3AD203B41FA5}">
                      <a16:colId xmlns:a16="http://schemas.microsoft.com/office/drawing/2014/main" val="1723268641"/>
                    </a:ext>
                  </a:extLst>
                </a:gridCol>
              </a:tblGrid>
              <a:tr h="1094819">
                <a:tc>
                  <a:txBody>
                    <a:bodyPr/>
                    <a:lstStyle/>
                    <a:p>
                      <a:pPr algn="ctr"/>
                      <a:r>
                        <a:rPr lang="en-US" sz="2000" b="1" dirty="0">
                          <a:solidFill>
                            <a:schemeClr val="tx1"/>
                          </a:solidFill>
                        </a:rPr>
                        <a:t>Sea Level Rise</a:t>
                      </a:r>
                    </a:p>
                  </a:txBody>
                  <a:tcPr/>
                </a:tc>
                <a:tc>
                  <a:txBody>
                    <a:bodyPr/>
                    <a:lstStyle/>
                    <a:p>
                      <a:pPr algn="ctr"/>
                      <a:r>
                        <a:rPr lang="en-US" sz="2000" b="1" dirty="0">
                          <a:solidFill>
                            <a:schemeClr val="tx1"/>
                          </a:solidFill>
                        </a:rPr>
                        <a:t>Hurricanes, Storm Surge, and Extreme Precipitation Events</a:t>
                      </a:r>
                    </a:p>
                  </a:txBody>
                  <a:tcPr/>
                </a:tc>
                <a:tc>
                  <a:txBody>
                    <a:bodyPr/>
                    <a:lstStyle/>
                    <a:p>
                      <a:pPr algn="ctr"/>
                      <a:r>
                        <a:rPr lang="en-US" sz="2000" b="1" dirty="0">
                          <a:solidFill>
                            <a:schemeClr val="tx1"/>
                          </a:solidFill>
                        </a:rPr>
                        <a:t>Droughts and Heatwaves</a:t>
                      </a:r>
                    </a:p>
                  </a:txBody>
                  <a:tcPr/>
                </a:tc>
                <a:extLst>
                  <a:ext uri="{0D108BD9-81ED-4DB2-BD59-A6C34878D82A}">
                    <a16:rowId xmlns:a16="http://schemas.microsoft.com/office/drawing/2014/main" val="1622014105"/>
                  </a:ext>
                </a:extLst>
              </a:tr>
              <a:tr h="1094819">
                <a:tc>
                  <a:txBody>
                    <a:bodyPr/>
                    <a:lstStyle/>
                    <a:p>
                      <a:pPr rtl="0" fontAlgn="base"/>
                      <a:r>
                        <a:rPr lang="en-US" sz="1800" u="none" strike="noStrike" kern="1200" dirty="0">
                          <a:effectLst/>
                        </a:rPr>
                        <a:t>Comprehensive Response: </a:t>
                      </a:r>
                    </a:p>
                    <a:p>
                      <a:pPr marL="742950" lvl="1" indent="-285750" rtl="0" fontAlgn="base">
                        <a:buFont typeface="Arial" panose="020B0604020202020204" pitchFamily="34" charset="0"/>
                        <a:buChar char="•"/>
                      </a:pPr>
                      <a:r>
                        <a:rPr lang="en-US" sz="1800" u="none" strike="noStrike" kern="1200" dirty="0">
                          <a:effectLst/>
                        </a:rPr>
                        <a:t>Migration of current vital/non-vital infrastructure and services above 3m</a:t>
                      </a:r>
                    </a:p>
                    <a:p>
                      <a:pPr marL="742950" lvl="1" indent="-285750" rtl="0" fontAlgn="base">
                        <a:buFont typeface="Arial" panose="020B0604020202020204" pitchFamily="34" charset="0"/>
                        <a:buChar char="•"/>
                      </a:pPr>
                      <a:r>
                        <a:rPr lang="en-US" sz="1800" u="none" strike="noStrike" kern="1200" dirty="0">
                          <a:effectLst/>
                        </a:rPr>
                        <a:t>discontinuance of low-lying construction</a:t>
                      </a:r>
                      <a:endParaRPr lang="en-US" sz="1800" b="0" i="0" u="none" strike="noStrike" kern="1200" dirty="0">
                        <a:solidFill>
                          <a:schemeClr val="tx1"/>
                        </a:solidFill>
                        <a:effectLst/>
                        <a:latin typeface="+mn-lt"/>
                        <a:ea typeface="+mn-ea"/>
                        <a:cs typeface="+mn-cs"/>
                      </a:endParaRPr>
                    </a:p>
                  </a:txBody>
                  <a:tcPr/>
                </a:tc>
                <a:tc>
                  <a:txBody>
                    <a:bodyPr/>
                    <a:lstStyle/>
                    <a:p>
                      <a:pPr rtl="0" fontAlgn="base"/>
                      <a:r>
                        <a:rPr lang="en-US" sz="1800" u="none" strike="noStrike" kern="1200" dirty="0">
                          <a:effectLst/>
                        </a:rPr>
                        <a:t>Comprehensive Response:</a:t>
                      </a:r>
                    </a:p>
                    <a:p>
                      <a:pPr marL="742950" lvl="1" indent="-285750" rtl="0" fontAlgn="base">
                        <a:buFont typeface="Arial" panose="020B0604020202020204" pitchFamily="34" charset="0"/>
                        <a:buChar char="•"/>
                      </a:pPr>
                      <a:r>
                        <a:rPr lang="en-US" sz="1800" u="none" strike="noStrike" kern="1200" dirty="0">
                          <a:effectLst/>
                        </a:rPr>
                        <a:t>Inland migration</a:t>
                      </a:r>
                    </a:p>
                    <a:p>
                      <a:pPr marL="742950" lvl="1" indent="-285750" rtl="0" fontAlgn="base">
                        <a:buFont typeface="Arial" panose="020B0604020202020204" pitchFamily="34" charset="0"/>
                        <a:buChar char="•"/>
                      </a:pPr>
                      <a:r>
                        <a:rPr lang="en-US" sz="1800" u="none" strike="noStrike" kern="1200" dirty="0">
                          <a:effectLst/>
                        </a:rPr>
                        <a:t>Soil stabilization</a:t>
                      </a:r>
                    </a:p>
                    <a:p>
                      <a:pPr marL="742950" lvl="1" indent="-285750" rtl="0" fontAlgn="base">
                        <a:buFont typeface="Arial" panose="020B0604020202020204" pitchFamily="34" charset="0"/>
                        <a:buChar char="•"/>
                      </a:pPr>
                      <a:r>
                        <a:rPr lang="en-US" sz="1800" u="none" strike="noStrike" kern="1200" dirty="0">
                          <a:effectLst/>
                        </a:rPr>
                        <a:t>Reinforcing infrastructure</a:t>
                      </a:r>
                      <a:endParaRPr lang="en-US" sz="1800" b="0" i="0" u="none" strike="noStrike" kern="1200" dirty="0">
                        <a:solidFill>
                          <a:schemeClr val="tx1"/>
                        </a:solidFill>
                        <a:effectLst/>
                        <a:latin typeface="+mn-lt"/>
                        <a:ea typeface="+mn-ea"/>
                        <a:cs typeface="+mn-cs"/>
                      </a:endParaRPr>
                    </a:p>
                  </a:txBody>
                  <a:tcPr/>
                </a:tc>
                <a:tc>
                  <a:txBody>
                    <a:bodyPr/>
                    <a:lstStyle/>
                    <a:p>
                      <a:pPr rtl="0" fontAlgn="base"/>
                      <a:r>
                        <a:rPr lang="en-US" sz="1800" u="none" strike="noStrike" kern="1200" dirty="0">
                          <a:effectLst/>
                        </a:rPr>
                        <a:t>Comprehensive Response:</a:t>
                      </a:r>
                    </a:p>
                    <a:p>
                      <a:pPr marL="742950" lvl="1" indent="-285750" rtl="0" fontAlgn="base">
                        <a:buFont typeface="Arial" panose="020B0604020202020204" pitchFamily="34" charset="0"/>
                        <a:buChar char="•"/>
                      </a:pPr>
                      <a:r>
                        <a:rPr lang="en-US" sz="1800" u="none" strike="noStrike" kern="1200" dirty="0">
                          <a:effectLst/>
                        </a:rPr>
                        <a:t>Increased water capture during wet season</a:t>
                      </a:r>
                    </a:p>
                    <a:p>
                      <a:pPr marL="742950" lvl="1" indent="-285750" rtl="0" fontAlgn="base">
                        <a:buFont typeface="Arial" panose="020B0604020202020204" pitchFamily="34" charset="0"/>
                        <a:buChar char="•"/>
                      </a:pPr>
                      <a:r>
                        <a:rPr lang="en-US" sz="1800" u="none" strike="noStrike" kern="1200" dirty="0">
                          <a:effectLst/>
                        </a:rPr>
                        <a:t>Expanded storage capacity</a:t>
                      </a:r>
                    </a:p>
                    <a:p>
                      <a:pPr marL="742950" lvl="1" indent="-285750" rtl="0" fontAlgn="base">
                        <a:buFont typeface="Arial" panose="020B0604020202020204" pitchFamily="34" charset="0"/>
                        <a:buChar char="•"/>
                      </a:pPr>
                      <a:r>
                        <a:rPr lang="en-US" sz="1800" u="none" strike="noStrike" kern="1200" dirty="0">
                          <a:effectLst/>
                        </a:rPr>
                        <a:t>Conservative Use</a:t>
                      </a:r>
                      <a:endParaRPr lang="en-US" sz="1800" b="0" i="0" u="none" strike="noStrike" kern="1200" dirty="0">
                        <a:solidFill>
                          <a:schemeClr val="tx1"/>
                        </a:solidFill>
                        <a:effectLst/>
                        <a:latin typeface="+mn-lt"/>
                        <a:ea typeface="+mn-ea"/>
                        <a:cs typeface="+mn-cs"/>
                      </a:endParaRPr>
                    </a:p>
                  </a:txBody>
                  <a:tcPr/>
                </a:tc>
                <a:extLst>
                  <a:ext uri="{0D108BD9-81ED-4DB2-BD59-A6C34878D82A}">
                    <a16:rowId xmlns:a16="http://schemas.microsoft.com/office/drawing/2014/main" val="235325196"/>
                  </a:ext>
                </a:extLst>
              </a:tr>
              <a:tr h="1094819">
                <a:tc>
                  <a:txBody>
                    <a:bodyPr/>
                    <a:lstStyle/>
                    <a:p>
                      <a:pPr rtl="0" fontAlgn="base"/>
                      <a:r>
                        <a:rPr lang="en-US" sz="1800" u="none" strike="noStrike" kern="1200" dirty="0">
                          <a:effectLst/>
                        </a:rPr>
                        <a:t>Moderate Response:</a:t>
                      </a:r>
                    </a:p>
                    <a:p>
                      <a:pPr marL="742950" lvl="1" indent="-285750" rtl="0" fontAlgn="base">
                        <a:buFont typeface="Arial" panose="020B0604020202020204" pitchFamily="34" charset="0"/>
                        <a:buChar char="•"/>
                      </a:pPr>
                      <a:r>
                        <a:rPr lang="en-US" sz="1800" u="none" strike="noStrike" kern="1200" dirty="0">
                          <a:effectLst/>
                        </a:rPr>
                        <a:t>Focus on critical infrastructure migration such as hospitals/grocers</a:t>
                      </a:r>
                      <a:endParaRPr lang="en-US" sz="1800" b="0" i="0" u="none" strike="noStrike" kern="1200" dirty="0">
                        <a:solidFill>
                          <a:schemeClr val="tx1"/>
                        </a:solidFill>
                        <a:effectLst/>
                        <a:latin typeface="+mn-lt"/>
                        <a:ea typeface="+mn-ea"/>
                        <a:cs typeface="+mn-cs"/>
                      </a:endParaRPr>
                    </a:p>
                  </a:txBody>
                  <a:tcPr/>
                </a:tc>
                <a:tc>
                  <a:txBody>
                    <a:bodyPr/>
                    <a:lstStyle/>
                    <a:p>
                      <a:pPr rtl="0" fontAlgn="base"/>
                      <a:r>
                        <a:rPr lang="en-US" sz="1800" u="none" strike="noStrike" kern="1200" dirty="0">
                          <a:effectLst/>
                        </a:rPr>
                        <a:t>Moderate Response:</a:t>
                      </a:r>
                    </a:p>
                    <a:p>
                      <a:pPr marL="742950" lvl="1" indent="-285750" rtl="0" fontAlgn="base">
                        <a:buFont typeface="Arial" panose="020B0604020202020204" pitchFamily="34" charset="0"/>
                        <a:buChar char="•"/>
                      </a:pPr>
                      <a:r>
                        <a:rPr lang="en-US" sz="1800" u="none" strike="noStrike" kern="1200" dirty="0">
                          <a:effectLst/>
                        </a:rPr>
                        <a:t>Critical infrastructure migration</a:t>
                      </a:r>
                      <a:endParaRPr lang="en-US" sz="1800" b="0" i="0" u="none" strike="noStrike" kern="1200" dirty="0">
                        <a:solidFill>
                          <a:schemeClr val="tx1"/>
                        </a:solidFill>
                        <a:effectLst/>
                        <a:latin typeface="+mn-lt"/>
                        <a:ea typeface="+mn-ea"/>
                        <a:cs typeface="+mn-cs"/>
                      </a:endParaRPr>
                    </a:p>
                  </a:txBody>
                  <a:tcPr/>
                </a:tc>
                <a:tc>
                  <a:txBody>
                    <a:bodyPr/>
                    <a:lstStyle/>
                    <a:p>
                      <a:pPr rtl="0" fontAlgn="base"/>
                      <a:r>
                        <a:rPr lang="en-US" sz="1800" u="none" strike="noStrike" kern="1200" dirty="0">
                          <a:effectLst/>
                        </a:rPr>
                        <a:t>Moderate Response:</a:t>
                      </a:r>
                    </a:p>
                    <a:p>
                      <a:pPr marL="742950" lvl="1" indent="-285750" rtl="0" fontAlgn="base">
                        <a:buFont typeface="Arial" panose="020B0604020202020204" pitchFamily="34" charset="0"/>
                        <a:buChar char="•"/>
                      </a:pPr>
                      <a:r>
                        <a:rPr lang="en-US" sz="1800" u="none" strike="noStrike" kern="1200" dirty="0">
                          <a:effectLst/>
                        </a:rPr>
                        <a:t>Increased water capture during wet season</a:t>
                      </a:r>
                      <a:endParaRPr lang="en-US" sz="1800" b="0" i="0" u="none" strike="noStrike" kern="1200" dirty="0">
                        <a:solidFill>
                          <a:schemeClr val="tx1"/>
                        </a:solidFill>
                        <a:effectLst/>
                        <a:latin typeface="+mn-lt"/>
                        <a:ea typeface="+mn-ea"/>
                        <a:cs typeface="+mn-cs"/>
                      </a:endParaRPr>
                    </a:p>
                  </a:txBody>
                  <a:tcPr/>
                </a:tc>
                <a:extLst>
                  <a:ext uri="{0D108BD9-81ED-4DB2-BD59-A6C34878D82A}">
                    <a16:rowId xmlns:a16="http://schemas.microsoft.com/office/drawing/2014/main" val="3502096447"/>
                  </a:ext>
                </a:extLst>
              </a:tr>
              <a:tr h="1094819">
                <a:tc>
                  <a:txBody>
                    <a:bodyPr/>
                    <a:lstStyle/>
                    <a:p>
                      <a:pPr rtl="0" fontAlgn="base"/>
                      <a:r>
                        <a:rPr lang="en-US" sz="1800" u="none" strike="noStrike" kern="1200" dirty="0">
                          <a:effectLst/>
                        </a:rPr>
                        <a:t>No Action: </a:t>
                      </a:r>
                    </a:p>
                    <a:p>
                      <a:pPr marL="742950" lvl="1" indent="-285750" rtl="0" fontAlgn="base">
                        <a:buFont typeface="Arial" panose="020B0604020202020204" pitchFamily="34" charset="0"/>
                        <a:buChar char="•"/>
                      </a:pPr>
                      <a:r>
                        <a:rPr lang="en-US" sz="1800" u="none" strike="noStrike" kern="1200" dirty="0">
                          <a:effectLst/>
                        </a:rPr>
                        <a:t>No migration</a:t>
                      </a:r>
                    </a:p>
                    <a:p>
                      <a:pPr marL="742950" lvl="1" indent="-285750" rtl="0" fontAlgn="base">
                        <a:buFont typeface="Arial" panose="020B0604020202020204" pitchFamily="34" charset="0"/>
                        <a:buChar char="•"/>
                      </a:pPr>
                      <a:r>
                        <a:rPr lang="en-US" sz="1800" u="none" strike="noStrike" kern="1200" dirty="0">
                          <a:effectLst/>
                        </a:rPr>
                        <a:t>Continued coastal construction</a:t>
                      </a:r>
                      <a:endParaRPr lang="en-US" sz="1800" b="0" i="0" u="none" strike="noStrike" kern="1200" dirty="0">
                        <a:solidFill>
                          <a:schemeClr val="tx1"/>
                        </a:solidFill>
                        <a:effectLst/>
                        <a:latin typeface="+mn-lt"/>
                        <a:ea typeface="+mn-ea"/>
                        <a:cs typeface="+mn-cs"/>
                      </a:endParaRPr>
                    </a:p>
                  </a:txBody>
                  <a:tcPr/>
                </a:tc>
                <a:tc>
                  <a:txBody>
                    <a:bodyPr/>
                    <a:lstStyle/>
                    <a:p>
                      <a:pPr rtl="0" fontAlgn="base"/>
                      <a:r>
                        <a:rPr lang="en-US" sz="1800" u="none" strike="noStrike" kern="1200" dirty="0">
                          <a:effectLst/>
                        </a:rPr>
                        <a:t>No Action:</a:t>
                      </a:r>
                    </a:p>
                    <a:p>
                      <a:pPr marL="742950" lvl="1" indent="-285750" rtl="0" fontAlgn="base">
                        <a:buFont typeface="Arial" panose="020B0604020202020204" pitchFamily="34" charset="0"/>
                        <a:buChar char="•"/>
                      </a:pPr>
                      <a:r>
                        <a:rPr lang="en-US" sz="1800" u="none" strike="noStrike" kern="1200" dirty="0">
                          <a:effectLst/>
                        </a:rPr>
                        <a:t>No migration</a:t>
                      </a:r>
                    </a:p>
                    <a:p>
                      <a:pPr marL="742950" lvl="1" indent="-285750" rtl="0" fontAlgn="base">
                        <a:buFont typeface="Arial" panose="020B0604020202020204" pitchFamily="34" charset="0"/>
                        <a:buChar char="•"/>
                      </a:pPr>
                      <a:r>
                        <a:rPr lang="en-US" sz="1800" u="none" strike="noStrike" kern="1200" dirty="0">
                          <a:effectLst/>
                        </a:rPr>
                        <a:t>No reinforcement to built or natural environment</a:t>
                      </a:r>
                      <a:endParaRPr lang="en-US" sz="1800" b="0" i="0" u="none" strike="noStrike" kern="1200" dirty="0">
                        <a:solidFill>
                          <a:schemeClr val="tx1"/>
                        </a:solidFill>
                        <a:effectLst/>
                        <a:latin typeface="+mn-lt"/>
                        <a:ea typeface="+mn-ea"/>
                        <a:cs typeface="+mn-cs"/>
                      </a:endParaRPr>
                    </a:p>
                  </a:txBody>
                  <a:tcPr/>
                </a:tc>
                <a:tc>
                  <a:txBody>
                    <a:bodyPr/>
                    <a:lstStyle/>
                    <a:p>
                      <a:pPr rtl="0" fontAlgn="base"/>
                      <a:r>
                        <a:rPr lang="en-US" sz="1800" u="none" strike="noStrike" kern="1200" dirty="0">
                          <a:effectLst/>
                        </a:rPr>
                        <a:t>No Action:</a:t>
                      </a:r>
                    </a:p>
                    <a:p>
                      <a:pPr marL="742950" lvl="1" indent="-285750" rtl="0" fontAlgn="base">
                        <a:buFont typeface="Arial" panose="020B0604020202020204" pitchFamily="34" charset="0"/>
                        <a:buChar char="•"/>
                      </a:pPr>
                      <a:r>
                        <a:rPr lang="en-US" sz="1800" u="none" strike="noStrike" kern="1200" dirty="0">
                          <a:effectLst/>
                        </a:rPr>
                        <a:t>No increased water capture or expanded storage</a:t>
                      </a:r>
                    </a:p>
                    <a:p>
                      <a:pPr marL="742950" lvl="1" indent="-285750" rtl="0" fontAlgn="base">
                        <a:buFont typeface="Arial" panose="020B0604020202020204" pitchFamily="34" charset="0"/>
                        <a:buChar char="•"/>
                      </a:pPr>
                      <a:r>
                        <a:rPr lang="en-US" sz="1800" u="none" strike="noStrike" kern="1200" dirty="0">
                          <a:effectLst/>
                        </a:rPr>
                        <a:t>Unsustainable water consumption allowed</a:t>
                      </a:r>
                      <a:endParaRPr lang="en-US" sz="1800" b="0" i="0" u="none" strike="noStrike" kern="1200" dirty="0">
                        <a:solidFill>
                          <a:schemeClr val="tx1"/>
                        </a:solidFill>
                        <a:effectLst/>
                        <a:latin typeface="+mn-lt"/>
                        <a:ea typeface="+mn-ea"/>
                        <a:cs typeface="+mn-cs"/>
                      </a:endParaRPr>
                    </a:p>
                  </a:txBody>
                  <a:tcPr/>
                </a:tc>
                <a:extLst>
                  <a:ext uri="{0D108BD9-81ED-4DB2-BD59-A6C34878D82A}">
                    <a16:rowId xmlns:a16="http://schemas.microsoft.com/office/drawing/2014/main" val="1976378585"/>
                  </a:ext>
                </a:extLst>
              </a:tr>
            </a:tbl>
          </a:graphicData>
        </a:graphic>
      </p:graphicFrame>
    </p:spTree>
    <p:extLst>
      <p:ext uri="{BB962C8B-B14F-4D97-AF65-F5344CB8AC3E}">
        <p14:creationId xmlns:p14="http://schemas.microsoft.com/office/powerpoint/2010/main" val="4057545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4834-8D8B-6E16-F275-0DBF620BA0A8}"/>
              </a:ext>
            </a:extLst>
          </p:cNvPr>
          <p:cNvSpPr>
            <a:spLocks noGrp="1"/>
          </p:cNvSpPr>
          <p:nvPr>
            <p:ph type="title"/>
          </p:nvPr>
        </p:nvSpPr>
        <p:spPr>
          <a:xfrm>
            <a:off x="5445496" y="978776"/>
            <a:ext cx="5925310" cy="1174991"/>
          </a:xfrm>
        </p:spPr>
        <p:txBody>
          <a:bodyPr>
            <a:normAutofit/>
          </a:bodyPr>
          <a:lstStyle/>
          <a:p>
            <a:r>
              <a:rPr lang="en-US" sz="2400"/>
              <a:t>The challenge</a:t>
            </a:r>
          </a:p>
        </p:txBody>
      </p:sp>
      <p:pic>
        <p:nvPicPr>
          <p:cNvPr id="5" name="Picture 4" descr="Map&#10;&#10;Description automatically generated">
            <a:extLst>
              <a:ext uri="{FF2B5EF4-FFF2-40B4-BE49-F238E27FC236}">
                <a16:creationId xmlns:a16="http://schemas.microsoft.com/office/drawing/2014/main" id="{E06F858F-4951-5270-9133-1014808C9DC2}"/>
              </a:ext>
            </a:extLst>
          </p:cNvPr>
          <p:cNvPicPr>
            <a:picLocks noChangeAspect="1"/>
          </p:cNvPicPr>
          <p:nvPr/>
        </p:nvPicPr>
        <p:blipFill rotWithShape="1">
          <a:blip r:embed="rId2"/>
          <a:srcRect l="-6712" r="-286"/>
          <a:stretch/>
        </p:blipFill>
        <p:spPr>
          <a:xfrm>
            <a:off x="-353290" y="10"/>
            <a:ext cx="5631872" cy="6857990"/>
          </a:xfrm>
          <a:prstGeom prst="rect">
            <a:avLst/>
          </a:prstGeom>
        </p:spPr>
      </p:pic>
      <p:sp>
        <p:nvSpPr>
          <p:cNvPr id="3" name="Content Placeholder 2">
            <a:extLst>
              <a:ext uri="{FF2B5EF4-FFF2-40B4-BE49-F238E27FC236}">
                <a16:creationId xmlns:a16="http://schemas.microsoft.com/office/drawing/2014/main" id="{BB66195A-6C64-44D6-026A-4C8E5A096537}"/>
              </a:ext>
            </a:extLst>
          </p:cNvPr>
          <p:cNvSpPr>
            <a:spLocks noGrp="1"/>
          </p:cNvSpPr>
          <p:nvPr>
            <p:ph idx="1"/>
          </p:nvPr>
        </p:nvSpPr>
        <p:spPr>
          <a:xfrm>
            <a:off x="5445496" y="2640692"/>
            <a:ext cx="5925310" cy="3255252"/>
          </a:xfrm>
        </p:spPr>
        <p:txBody>
          <a:bodyPr>
            <a:normAutofit/>
          </a:bodyPr>
          <a:lstStyle/>
          <a:p>
            <a:r>
              <a:rPr lang="en-US"/>
              <a:t>In general, the challenge Grenada faces involves preparing for sea level rise and heavy precipitation, which threatens coastal livelihood, tourism, and freshwater resources. </a:t>
            </a:r>
          </a:p>
          <a:p>
            <a:r>
              <a:rPr lang="en-US"/>
              <a:t>However, it is also important to understand that this general challenge is connected to other issues, such as drought and pollution. </a:t>
            </a:r>
          </a:p>
          <a:p>
            <a:pPr lvl="1"/>
            <a:r>
              <a:rPr lang="en-US"/>
              <a:t>The complexity of this challenge requires a multi-faceted approach</a:t>
            </a:r>
          </a:p>
          <a:p>
            <a:pPr lvl="1"/>
            <a:r>
              <a:rPr lang="en-US"/>
              <a:t>Lack of action will have significant consequences</a:t>
            </a:r>
            <a:endParaRPr lang="en-US" dirty="0"/>
          </a:p>
        </p:txBody>
      </p:sp>
    </p:spTree>
    <p:extLst>
      <p:ext uri="{BB962C8B-B14F-4D97-AF65-F5344CB8AC3E}">
        <p14:creationId xmlns:p14="http://schemas.microsoft.com/office/powerpoint/2010/main" val="1958004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8A472A6-3AE0-7843-55AC-F16A0213BF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20" r="6351" b="2772"/>
          <a:stretch/>
        </p:blipFill>
        <p:spPr bwMode="auto">
          <a:xfrm>
            <a:off x="848066" y="698240"/>
            <a:ext cx="10495868" cy="54615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5E96DD-3FBD-FA7E-502E-79563740A663}"/>
              </a:ext>
            </a:extLst>
          </p:cNvPr>
          <p:cNvSpPr txBox="1"/>
          <p:nvPr/>
        </p:nvSpPr>
        <p:spPr>
          <a:xfrm>
            <a:off x="8601027" y="6320135"/>
            <a:ext cx="3590973" cy="923330"/>
          </a:xfrm>
          <a:prstGeom prst="rect">
            <a:avLst/>
          </a:prstGeom>
          <a:noFill/>
        </p:spPr>
        <p:txBody>
          <a:bodyPr wrap="square">
            <a:spAutoFit/>
          </a:bodyPr>
          <a:lstStyle/>
          <a:p>
            <a:pPr rtl="0">
              <a:spcBef>
                <a:spcPts val="0"/>
              </a:spcBef>
              <a:spcAft>
                <a:spcPts val="0"/>
              </a:spcAft>
            </a:pPr>
            <a:r>
              <a:rPr lang="en-US" sz="1800" b="1" i="0" u="none" strike="noStrike" dirty="0">
                <a:solidFill>
                  <a:srgbClr val="000000"/>
                </a:solidFill>
                <a:effectLst/>
              </a:rPr>
              <a:t>Source: </a:t>
            </a:r>
            <a:r>
              <a:rPr lang="en-US" sz="1800" b="1" i="0" u="none" strike="noStrike" dirty="0" err="1">
                <a:solidFill>
                  <a:srgbClr val="000000"/>
                </a:solidFill>
                <a:effectLst/>
              </a:rPr>
              <a:t>Faldi</a:t>
            </a:r>
            <a:r>
              <a:rPr lang="en-US" sz="1800" b="1" i="0" u="none" strike="noStrike" dirty="0">
                <a:solidFill>
                  <a:srgbClr val="000000"/>
                </a:solidFill>
                <a:effectLst/>
              </a:rPr>
              <a:t> and </a:t>
            </a:r>
            <a:r>
              <a:rPr lang="en-US" sz="1800" b="1" i="0" u="none" strike="noStrike" dirty="0" err="1">
                <a:solidFill>
                  <a:srgbClr val="000000"/>
                </a:solidFill>
                <a:effectLst/>
              </a:rPr>
              <a:t>Macchi</a:t>
            </a:r>
            <a:r>
              <a:rPr lang="en-US" sz="1800" b="1" i="0" u="none" strike="noStrike" dirty="0">
                <a:solidFill>
                  <a:srgbClr val="000000"/>
                </a:solidFill>
                <a:effectLst/>
              </a:rPr>
              <a:t> (2017)</a:t>
            </a:r>
            <a:endParaRPr lang="en-US" b="1" dirty="0">
              <a:effectLst/>
            </a:endParaRPr>
          </a:p>
          <a:p>
            <a:br>
              <a:rPr lang="en-US" b="1" dirty="0"/>
            </a:br>
            <a:endParaRPr lang="en-US" b="1" dirty="0"/>
          </a:p>
        </p:txBody>
      </p:sp>
    </p:spTree>
    <p:extLst>
      <p:ext uri="{BB962C8B-B14F-4D97-AF65-F5344CB8AC3E}">
        <p14:creationId xmlns:p14="http://schemas.microsoft.com/office/powerpoint/2010/main" val="3738698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15F7-15C1-6DDF-F1C1-025A09F42EFA}"/>
              </a:ext>
            </a:extLst>
          </p:cNvPr>
          <p:cNvSpPr>
            <a:spLocks noGrp="1"/>
          </p:cNvSpPr>
          <p:nvPr>
            <p:ph type="title"/>
          </p:nvPr>
        </p:nvSpPr>
        <p:spPr/>
        <p:txBody>
          <a:bodyPr/>
          <a:lstStyle/>
          <a:p>
            <a:r>
              <a:rPr lang="en-US" dirty="0"/>
              <a:t>Back Casting</a:t>
            </a:r>
          </a:p>
        </p:txBody>
      </p:sp>
      <p:sp>
        <p:nvSpPr>
          <p:cNvPr id="3" name="Content Placeholder 2">
            <a:extLst>
              <a:ext uri="{FF2B5EF4-FFF2-40B4-BE49-F238E27FC236}">
                <a16:creationId xmlns:a16="http://schemas.microsoft.com/office/drawing/2014/main" id="{54662E60-1BC4-8979-9F14-72D5F045D863}"/>
              </a:ext>
            </a:extLst>
          </p:cNvPr>
          <p:cNvSpPr>
            <a:spLocks noGrp="1"/>
          </p:cNvSpPr>
          <p:nvPr>
            <p:ph sz="half" idx="1"/>
          </p:nvPr>
        </p:nvSpPr>
        <p:spPr/>
        <p:txBody>
          <a:bodyPr>
            <a:noAutofit/>
          </a:bodyPr>
          <a:lstStyle/>
          <a:p>
            <a:pPr marL="0" indent="0">
              <a:buNone/>
            </a:pPr>
            <a:r>
              <a:rPr lang="en-US" sz="1700" dirty="0">
                <a:solidFill>
                  <a:schemeClr val="tx1"/>
                </a:solidFill>
              </a:rPr>
              <a:t>Desirable Future (f</a:t>
            </a:r>
            <a:r>
              <a:rPr lang="en-US" sz="1700" b="0" i="0" u="none" strike="noStrike" dirty="0">
                <a:solidFill>
                  <a:schemeClr val="tx1"/>
                </a:solidFill>
                <a:effectLst/>
              </a:rPr>
              <a:t>ormulated based on the goal statement):</a:t>
            </a:r>
            <a:endParaRPr lang="en-US" sz="1700" dirty="0">
              <a:solidFill>
                <a:schemeClr val="tx1"/>
              </a:solidFill>
            </a:endParaRPr>
          </a:p>
          <a:p>
            <a:pPr rtl="0">
              <a:spcBef>
                <a:spcPts val="0"/>
              </a:spcBef>
              <a:spcAft>
                <a:spcPts val="1200"/>
              </a:spcAft>
            </a:pPr>
            <a:r>
              <a:rPr lang="en-US" sz="1700" b="0" i="0" u="none" strike="noStrike" dirty="0">
                <a:solidFill>
                  <a:schemeClr val="tx1"/>
                </a:solidFill>
                <a:effectLst/>
              </a:rPr>
              <a:t>SLR doesn’t negatively impact daily living</a:t>
            </a:r>
          </a:p>
          <a:p>
            <a:pPr rtl="0" fontAlgn="base">
              <a:spcBef>
                <a:spcPts val="0"/>
              </a:spcBef>
              <a:spcAft>
                <a:spcPts val="1200"/>
              </a:spcAft>
            </a:pPr>
            <a:r>
              <a:rPr lang="en-US" sz="1700" b="0" i="0" u="none" strike="noStrike" dirty="0">
                <a:solidFill>
                  <a:schemeClr val="tx1"/>
                </a:solidFill>
                <a:effectLst/>
              </a:rPr>
              <a:t>Minimal risk of harm/damage from extreme weather and flooding via a reinforced/resilient environment</a:t>
            </a:r>
          </a:p>
          <a:p>
            <a:pPr rtl="0" fontAlgn="base">
              <a:spcBef>
                <a:spcPts val="0"/>
              </a:spcBef>
              <a:spcAft>
                <a:spcPts val="1200"/>
              </a:spcAft>
            </a:pPr>
            <a:r>
              <a:rPr lang="en-US" sz="1700" b="0" i="0" u="none" strike="noStrike" dirty="0">
                <a:solidFill>
                  <a:schemeClr val="tx1"/>
                </a:solidFill>
                <a:effectLst/>
              </a:rPr>
              <a:t>Water supply adequately meets the needs of the island without relying on costly, supplemental imports</a:t>
            </a:r>
            <a:endParaRPr lang="en-US" sz="1700" dirty="0">
              <a:solidFill>
                <a:schemeClr val="tx1"/>
              </a:solidFill>
            </a:endParaRPr>
          </a:p>
          <a:p>
            <a:pPr marL="0" indent="0">
              <a:buNone/>
            </a:pPr>
            <a:endParaRPr lang="en-US" sz="1700" dirty="0">
              <a:solidFill>
                <a:schemeClr val="tx1"/>
              </a:solidFill>
            </a:endParaRPr>
          </a:p>
        </p:txBody>
      </p:sp>
      <p:sp>
        <p:nvSpPr>
          <p:cNvPr id="4" name="Content Placeholder 3">
            <a:extLst>
              <a:ext uri="{FF2B5EF4-FFF2-40B4-BE49-F238E27FC236}">
                <a16:creationId xmlns:a16="http://schemas.microsoft.com/office/drawing/2014/main" id="{A69D02A3-E07C-4E92-C559-88522FCDB832}"/>
              </a:ext>
            </a:extLst>
          </p:cNvPr>
          <p:cNvSpPr>
            <a:spLocks noGrp="1"/>
          </p:cNvSpPr>
          <p:nvPr>
            <p:ph sz="half" idx="2"/>
          </p:nvPr>
        </p:nvSpPr>
        <p:spPr/>
        <p:txBody>
          <a:bodyPr/>
          <a:lstStyle/>
          <a:p>
            <a:pPr marL="0" indent="0">
              <a:buNone/>
            </a:pPr>
            <a:r>
              <a:rPr lang="en-US" sz="1800" dirty="0">
                <a:solidFill>
                  <a:schemeClr val="tx1"/>
                </a:solidFill>
              </a:rPr>
              <a:t>How do we get there?</a:t>
            </a:r>
          </a:p>
          <a:p>
            <a:r>
              <a:rPr lang="en-US" sz="1800" dirty="0">
                <a:solidFill>
                  <a:schemeClr val="tx1"/>
                </a:solidFill>
              </a:rPr>
              <a:t>Engaging in comprehensive system responses</a:t>
            </a:r>
          </a:p>
          <a:p>
            <a:r>
              <a:rPr lang="en-US" sz="1800" dirty="0">
                <a:solidFill>
                  <a:schemeClr val="tx1"/>
                </a:solidFill>
              </a:rPr>
              <a:t>Changing attitudes toward the definition of economy</a:t>
            </a:r>
          </a:p>
          <a:p>
            <a:r>
              <a:rPr lang="en-US" sz="1800" dirty="0">
                <a:solidFill>
                  <a:schemeClr val="tx1"/>
                </a:solidFill>
              </a:rPr>
              <a:t>Transformation of current living practices to create a resilient system</a:t>
            </a:r>
            <a:endParaRPr lang="en-US" dirty="0"/>
          </a:p>
        </p:txBody>
      </p:sp>
    </p:spTree>
    <p:extLst>
      <p:ext uri="{BB962C8B-B14F-4D97-AF65-F5344CB8AC3E}">
        <p14:creationId xmlns:p14="http://schemas.microsoft.com/office/powerpoint/2010/main" val="3057008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a:bodyPr>
          <a:lstStyle/>
          <a:p>
            <a:r>
              <a:rPr lang="en-US" sz="2800" dirty="0"/>
              <a:t>Defining Archetypal Outcomes</a:t>
            </a:r>
            <a:endParaRPr lang="en-US" sz="2600" dirty="0"/>
          </a:p>
        </p:txBody>
      </p:sp>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119732" y="2858703"/>
            <a:ext cx="5285791" cy="3585640"/>
          </a:xfrm>
        </p:spPr>
        <p:txBody>
          <a:bodyPr vert="horz" lIns="91440" tIns="45720" rIns="91440" bIns="45720" rtlCol="0">
            <a:noAutofit/>
          </a:bodyPr>
          <a:lstStyle/>
          <a:p>
            <a:pPr algn="l"/>
            <a:r>
              <a:rPr lang="en-US" sz="1600" b="1" dirty="0">
                <a:solidFill>
                  <a:schemeClr val="tx1"/>
                </a:solidFill>
              </a:rPr>
              <a:t>Collapse</a:t>
            </a:r>
            <a:r>
              <a:rPr lang="en-US" sz="1600" dirty="0">
                <a:solidFill>
                  <a:schemeClr val="tx1"/>
                </a:solidFill>
              </a:rPr>
              <a:t> -  worst outcome archetypal future being driven primarily by a lack of action, exacerbated by the rapid development of hazards</a:t>
            </a:r>
          </a:p>
          <a:p>
            <a:pPr algn="l"/>
            <a:r>
              <a:rPr lang="en-US" sz="1600" b="1" dirty="0">
                <a:solidFill>
                  <a:schemeClr val="tx1"/>
                </a:solidFill>
              </a:rPr>
              <a:t>Continue</a:t>
            </a:r>
            <a:r>
              <a:rPr lang="en-US" sz="1600" dirty="0">
                <a:solidFill>
                  <a:schemeClr val="tx1"/>
                </a:solidFill>
              </a:rPr>
              <a:t> - would be expected if a system maintained its current trajectory with no change</a:t>
            </a:r>
          </a:p>
          <a:p>
            <a:pPr algn="l"/>
            <a:r>
              <a:rPr lang="en-US" sz="1600" b="1" dirty="0">
                <a:solidFill>
                  <a:schemeClr val="tx1"/>
                </a:solidFill>
              </a:rPr>
              <a:t>Discipline</a:t>
            </a:r>
            <a:r>
              <a:rPr lang="en-US" sz="1600" dirty="0">
                <a:solidFill>
                  <a:schemeClr val="tx1"/>
                </a:solidFill>
              </a:rPr>
              <a:t> - a system’s response incorporates and maintains actions intended to mitigate the effect of hazards, can strict adherence to a limited range of response-based mitigation or the deployment of long-term planning that addresses some, but not all, of the hazards impacting the system</a:t>
            </a:r>
          </a:p>
          <a:p>
            <a:pPr algn="l"/>
            <a:r>
              <a:rPr lang="en-US" sz="1600" b="1" dirty="0">
                <a:solidFill>
                  <a:schemeClr val="tx1"/>
                </a:solidFill>
              </a:rPr>
              <a:t>Transformation-</a:t>
            </a:r>
            <a:r>
              <a:rPr lang="en-US" sz="1600" dirty="0">
                <a:solidFill>
                  <a:schemeClr val="tx1"/>
                </a:solidFill>
              </a:rPr>
              <a:t> embodies the most desirable, best-case outcomes for a system</a:t>
            </a:r>
          </a:p>
        </p:txBody>
      </p:sp>
      <p:pic>
        <p:nvPicPr>
          <p:cNvPr id="5" name="Picture 2">
            <a:extLst>
              <a:ext uri="{FF2B5EF4-FFF2-40B4-BE49-F238E27FC236}">
                <a16:creationId xmlns:a16="http://schemas.microsoft.com/office/drawing/2014/main" id="{A5A87C01-983C-94F4-C1E1-3E56569411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2355" y="1127612"/>
            <a:ext cx="5674876" cy="4602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390BDC-0EA4-D10C-A5FE-157638BFD390}"/>
              </a:ext>
            </a:extLst>
          </p:cNvPr>
          <p:cNvSpPr txBox="1"/>
          <p:nvPr/>
        </p:nvSpPr>
        <p:spPr>
          <a:xfrm>
            <a:off x="-107518" y="5755584"/>
            <a:ext cx="6096000" cy="1077218"/>
          </a:xfrm>
          <a:prstGeom prst="rect">
            <a:avLst/>
          </a:prstGeom>
          <a:noFill/>
        </p:spPr>
        <p:txBody>
          <a:bodyPr wrap="square">
            <a:spAutoFit/>
          </a:bodyPr>
          <a:lstStyle/>
          <a:p>
            <a:pPr marL="457200" algn="l" rtl="0">
              <a:spcBef>
                <a:spcPts val="0"/>
              </a:spcBef>
              <a:spcAft>
                <a:spcPts val="0"/>
              </a:spcAft>
            </a:pPr>
            <a:r>
              <a:rPr lang="en-US" sz="1600" b="1" i="1" u="none" strike="noStrike" dirty="0">
                <a:solidFill>
                  <a:schemeClr val="accent1"/>
                </a:solidFill>
                <a:effectLst/>
              </a:rPr>
              <a:t>In order to achieve a Transformative future, trajectories must involve a total reestablishment of current processes based on a value shift away from continuing trends and towards revitalizing action.</a:t>
            </a:r>
            <a:endParaRPr lang="en-US" sz="1600" dirty="0">
              <a:solidFill>
                <a:schemeClr val="accent1"/>
              </a:solidFill>
            </a:endParaRPr>
          </a:p>
        </p:txBody>
      </p:sp>
    </p:spTree>
    <p:extLst>
      <p:ext uri="{BB962C8B-B14F-4D97-AF65-F5344CB8AC3E}">
        <p14:creationId xmlns:p14="http://schemas.microsoft.com/office/powerpoint/2010/main" val="2571326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1C10176-62BB-BE05-2FDE-1AD17AB371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0" b="833"/>
          <a:stretch/>
        </p:blipFill>
        <p:spPr bwMode="auto">
          <a:xfrm>
            <a:off x="964545" y="606972"/>
            <a:ext cx="10262910" cy="5644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F38553-A0B9-C57E-5584-ABBF1E449074}"/>
              </a:ext>
            </a:extLst>
          </p:cNvPr>
          <p:cNvSpPr txBox="1"/>
          <p:nvPr/>
        </p:nvSpPr>
        <p:spPr>
          <a:xfrm>
            <a:off x="1718317" y="6332143"/>
            <a:ext cx="9322526" cy="369332"/>
          </a:xfrm>
          <a:prstGeom prst="rect">
            <a:avLst/>
          </a:prstGeom>
          <a:noFill/>
        </p:spPr>
        <p:txBody>
          <a:bodyPr wrap="square">
            <a:spAutoFit/>
          </a:bodyPr>
          <a:lstStyle/>
          <a:p>
            <a:pPr marL="457200" rtl="0">
              <a:spcBef>
                <a:spcPts val="0"/>
              </a:spcBef>
              <a:spcAft>
                <a:spcPts val="1200"/>
              </a:spcAft>
            </a:pPr>
            <a:r>
              <a:rPr lang="en-US" sz="1800" b="1" i="0" u="none" strike="noStrike" dirty="0">
                <a:effectLst/>
              </a:rPr>
              <a:t>Desired futures from </a:t>
            </a:r>
            <a:r>
              <a:rPr lang="en-US" sz="1800" b="1" i="0" u="none" strike="noStrike" dirty="0" err="1">
                <a:effectLst/>
              </a:rPr>
              <a:t>backcasting</a:t>
            </a:r>
            <a:r>
              <a:rPr lang="en-US" sz="1800" b="1" i="0" u="none" strike="noStrike" dirty="0">
                <a:effectLst/>
              </a:rPr>
              <a:t> reside within </a:t>
            </a:r>
            <a:r>
              <a:rPr lang="en-US" sz="1800" b="1" i="0" dirty="0">
                <a:solidFill>
                  <a:schemeClr val="accent1"/>
                </a:solidFill>
                <a:effectLst/>
              </a:rPr>
              <a:t>Transformation</a:t>
            </a:r>
            <a:r>
              <a:rPr lang="en-US" sz="1800" b="1" i="0" u="none" strike="noStrike" dirty="0">
                <a:effectLst/>
              </a:rPr>
              <a:t> archetype</a:t>
            </a:r>
            <a:endParaRPr lang="en-US" b="1" dirty="0"/>
          </a:p>
        </p:txBody>
      </p:sp>
      <p:sp>
        <p:nvSpPr>
          <p:cNvPr id="4" name="Rectangle 3">
            <a:extLst>
              <a:ext uri="{FF2B5EF4-FFF2-40B4-BE49-F238E27FC236}">
                <a16:creationId xmlns:a16="http://schemas.microsoft.com/office/drawing/2014/main" id="{95AC95F6-D1A0-F0F1-27D9-CB921D070A7F}"/>
              </a:ext>
            </a:extLst>
          </p:cNvPr>
          <p:cNvSpPr/>
          <p:nvPr/>
        </p:nvSpPr>
        <p:spPr>
          <a:xfrm>
            <a:off x="5798916" y="1238491"/>
            <a:ext cx="5289631" cy="659756"/>
          </a:xfrm>
          <a:prstGeom prst="rect">
            <a:avLst/>
          </a:prstGeom>
          <a:ln>
            <a:solidFill>
              <a:schemeClr val="bg1"/>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ED1619-BE86-B6AA-D887-5731404E8366}"/>
              </a:ext>
            </a:extLst>
          </p:cNvPr>
          <p:cNvSpPr/>
          <p:nvPr/>
        </p:nvSpPr>
        <p:spPr>
          <a:xfrm>
            <a:off x="6379580" y="2687256"/>
            <a:ext cx="4708968" cy="659756"/>
          </a:xfrm>
          <a:prstGeom prst="rect">
            <a:avLst/>
          </a:prstGeom>
          <a:ln>
            <a:solidFill>
              <a:schemeClr val="bg1"/>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67E756-5DA8-115B-EFAA-AFAB9278E903}"/>
              </a:ext>
            </a:extLst>
          </p:cNvPr>
          <p:cNvSpPr/>
          <p:nvPr/>
        </p:nvSpPr>
        <p:spPr>
          <a:xfrm>
            <a:off x="6238754" y="4247909"/>
            <a:ext cx="4849793" cy="520861"/>
          </a:xfrm>
          <a:prstGeom prst="rect">
            <a:avLst/>
          </a:prstGeom>
          <a:ln>
            <a:solidFill>
              <a:schemeClr val="bg1"/>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C784FD-31FC-0212-EA3A-0988327F8E0E}"/>
              </a:ext>
            </a:extLst>
          </p:cNvPr>
          <p:cNvSpPr/>
          <p:nvPr/>
        </p:nvSpPr>
        <p:spPr>
          <a:xfrm>
            <a:off x="5798915" y="5619508"/>
            <a:ext cx="5289631" cy="467543"/>
          </a:xfrm>
          <a:prstGeom prst="rect">
            <a:avLst/>
          </a:prstGeom>
          <a:ln>
            <a:solidFill>
              <a:schemeClr val="bg1"/>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8529E3B-16E9-2DCD-0A05-72DD960A8A0C}"/>
              </a:ext>
            </a:extLst>
          </p:cNvPr>
          <p:cNvSpPr/>
          <p:nvPr/>
        </p:nvSpPr>
        <p:spPr>
          <a:xfrm rot="532171">
            <a:off x="1326174" y="416165"/>
            <a:ext cx="6718228" cy="3410077"/>
          </a:xfrm>
          <a:prstGeom prst="triangle">
            <a:avLst>
              <a:gd name="adj" fmla="val 717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t>COLLAPSE!</a:t>
            </a:r>
          </a:p>
        </p:txBody>
      </p:sp>
    </p:spTree>
    <p:extLst>
      <p:ext uri="{BB962C8B-B14F-4D97-AF65-F5344CB8AC3E}">
        <p14:creationId xmlns:p14="http://schemas.microsoft.com/office/powerpoint/2010/main" val="297862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6F14-42AF-F961-1A18-95F3733B58A0}"/>
              </a:ext>
            </a:extLst>
          </p:cNvPr>
          <p:cNvSpPr>
            <a:spLocks noGrp="1"/>
          </p:cNvSpPr>
          <p:nvPr>
            <p:ph type="title"/>
          </p:nvPr>
        </p:nvSpPr>
        <p:spPr/>
        <p:txBody>
          <a:bodyPr/>
          <a:lstStyle/>
          <a:p>
            <a:r>
              <a:rPr lang="en-US" dirty="0"/>
              <a:t>Questions for the Audience</a:t>
            </a:r>
          </a:p>
        </p:txBody>
      </p:sp>
      <p:sp>
        <p:nvSpPr>
          <p:cNvPr id="3" name="Content Placeholder 2">
            <a:extLst>
              <a:ext uri="{FF2B5EF4-FFF2-40B4-BE49-F238E27FC236}">
                <a16:creationId xmlns:a16="http://schemas.microsoft.com/office/drawing/2014/main" id="{331A75DA-7CE9-11DA-8AA8-313EA7E390F5}"/>
              </a:ext>
            </a:extLst>
          </p:cNvPr>
          <p:cNvSpPr>
            <a:spLocks noGrp="1"/>
          </p:cNvSpPr>
          <p:nvPr>
            <p:ph idx="1"/>
          </p:nvPr>
        </p:nvSpPr>
        <p:spPr/>
        <p:txBody>
          <a:bodyPr/>
          <a:lstStyle/>
          <a:p>
            <a:pPr marL="0" indent="0">
              <a:buNone/>
            </a:pPr>
            <a:r>
              <a:rPr lang="en-US" dirty="0"/>
              <a:t>What does a desirable future for Grenada look like from your perspective, and what can you do as a stakeholder to ensure Grenada is guided towards this future?</a:t>
            </a:r>
          </a:p>
          <a:p>
            <a:pPr marL="0" indent="0">
              <a:buNone/>
            </a:pPr>
            <a:endParaRPr lang="en-US" dirty="0"/>
          </a:p>
        </p:txBody>
      </p:sp>
    </p:spTree>
    <p:extLst>
      <p:ext uri="{BB962C8B-B14F-4D97-AF65-F5344CB8AC3E}">
        <p14:creationId xmlns:p14="http://schemas.microsoft.com/office/powerpoint/2010/main" val="1793769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Risk Assessments</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err="1">
                <a:solidFill>
                  <a:schemeClr val="tx1"/>
                </a:solidFill>
              </a:rPr>
              <a:t>Blaizen</a:t>
            </a:r>
            <a:r>
              <a:rPr lang="en-US" dirty="0">
                <a:solidFill>
                  <a:schemeClr val="tx1"/>
                </a:solidFill>
              </a:rPr>
              <a:t> Bloom</a:t>
            </a:r>
          </a:p>
        </p:txBody>
      </p:sp>
    </p:spTree>
    <p:extLst>
      <p:ext uri="{BB962C8B-B14F-4D97-AF65-F5344CB8AC3E}">
        <p14:creationId xmlns:p14="http://schemas.microsoft.com/office/powerpoint/2010/main" val="1091525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6BEC-037C-5BA4-373B-8B7741B6347E}"/>
              </a:ext>
            </a:extLst>
          </p:cNvPr>
          <p:cNvSpPr>
            <a:spLocks noGrp="1"/>
          </p:cNvSpPr>
          <p:nvPr>
            <p:ph type="title"/>
          </p:nvPr>
        </p:nvSpPr>
        <p:spPr/>
        <p:txBody>
          <a:bodyPr>
            <a:normAutofit/>
          </a:bodyPr>
          <a:lstStyle/>
          <a:p>
            <a:r>
              <a:rPr lang="en-US" b="0" i="0" u="none" strike="noStrike" dirty="0">
                <a:solidFill>
                  <a:srgbClr val="262626"/>
                </a:solidFill>
                <a:effectLst/>
                <a:cs typeface="Gill Sans" panose="020B0502020104020203" pitchFamily="34" charset="-79"/>
              </a:rPr>
              <a:t>WHAT IS RISK ASSESSMENT?</a:t>
            </a:r>
            <a:endParaRPr lang="en-US" sz="4000" dirty="0"/>
          </a:p>
        </p:txBody>
      </p:sp>
      <p:sp>
        <p:nvSpPr>
          <p:cNvPr id="3" name="Content Placeholder 2">
            <a:extLst>
              <a:ext uri="{FF2B5EF4-FFF2-40B4-BE49-F238E27FC236}">
                <a16:creationId xmlns:a16="http://schemas.microsoft.com/office/drawing/2014/main" id="{7BF9FAE9-9C4C-9ADC-7E35-C8089565FAAA}"/>
              </a:ext>
            </a:extLst>
          </p:cNvPr>
          <p:cNvSpPr>
            <a:spLocks noGrp="1"/>
          </p:cNvSpPr>
          <p:nvPr>
            <p:ph sz="half" idx="1"/>
          </p:nvPr>
        </p:nvSpPr>
        <p:spPr/>
        <p:txBody>
          <a:bodyPr>
            <a:noAutofit/>
          </a:bodyPr>
          <a:lstStyle/>
          <a:p>
            <a:pPr marL="0" indent="0" rtl="0">
              <a:spcBef>
                <a:spcPts val="0"/>
              </a:spcBef>
              <a:spcAft>
                <a:spcPts val="0"/>
              </a:spcAft>
              <a:buNone/>
            </a:pPr>
            <a:r>
              <a:rPr lang="en-US" sz="2000" b="0" i="0" u="none" strike="noStrike" dirty="0">
                <a:solidFill>
                  <a:srgbClr val="262626"/>
                </a:solidFill>
                <a:effectLst/>
                <a:cs typeface="Gill Sans" panose="020B0502020104020203" pitchFamily="34" charset="-79"/>
              </a:rPr>
              <a:t>How do we Quantify Risk?</a:t>
            </a:r>
            <a:endParaRPr lang="en-US" sz="2000" b="0" dirty="0">
              <a:effectLst/>
            </a:endParaRPr>
          </a:p>
          <a:p>
            <a:pPr rtl="0" fontAlgn="base">
              <a:spcBef>
                <a:spcPts val="100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Identifying Hazards</a:t>
            </a:r>
            <a:endParaRPr lang="en-US" sz="2000" b="0" i="0" u="none" strike="noStrike" dirty="0">
              <a:solidFill>
                <a:srgbClr val="418AB3"/>
              </a:solidFill>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Analyzing Probability &amp; Impact of Hazard Scenarios</a:t>
            </a:r>
            <a:endParaRPr lang="en-US" sz="2000" b="0" i="0" u="none" strike="noStrike" dirty="0">
              <a:solidFill>
                <a:srgbClr val="418AB3"/>
              </a:solidFill>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Exposure &amp; Value of Fragile Assets</a:t>
            </a:r>
            <a:endParaRPr lang="en-US" sz="2000" b="0" i="0" u="none" strike="noStrike" dirty="0">
              <a:solidFill>
                <a:srgbClr val="418AB3"/>
              </a:solidFill>
              <a:effectLst/>
            </a:endParaRPr>
          </a:p>
          <a:p>
            <a:pPr marL="0" indent="0" rtl="0">
              <a:spcBef>
                <a:spcPts val="1000"/>
              </a:spcBef>
              <a:spcAft>
                <a:spcPts val="0"/>
              </a:spcAft>
              <a:buNone/>
            </a:pPr>
            <a:endParaRPr lang="en-US" sz="2000" b="0" dirty="0">
              <a:solidFill>
                <a:srgbClr val="262626"/>
              </a:solidFill>
              <a:effectLst/>
              <a:cs typeface="Gill Sans" panose="020B0502020104020203" pitchFamily="34" charset="-79"/>
            </a:endParaRPr>
          </a:p>
        </p:txBody>
      </p:sp>
      <p:sp>
        <p:nvSpPr>
          <p:cNvPr id="4" name="Content Placeholder 3">
            <a:extLst>
              <a:ext uri="{FF2B5EF4-FFF2-40B4-BE49-F238E27FC236}">
                <a16:creationId xmlns:a16="http://schemas.microsoft.com/office/drawing/2014/main" id="{BFDB8B8D-1610-131E-B3C0-1CA5A1878FF8}"/>
              </a:ext>
            </a:extLst>
          </p:cNvPr>
          <p:cNvSpPr>
            <a:spLocks noGrp="1"/>
          </p:cNvSpPr>
          <p:nvPr>
            <p:ph sz="half" idx="2"/>
          </p:nvPr>
        </p:nvSpPr>
        <p:spPr/>
        <p:txBody>
          <a:bodyPr>
            <a:normAutofit/>
          </a:bodyPr>
          <a:lstStyle/>
          <a:p>
            <a:pPr marL="0" indent="0" rtl="0">
              <a:spcBef>
                <a:spcPts val="1000"/>
              </a:spcBef>
              <a:spcAft>
                <a:spcPts val="0"/>
              </a:spcAft>
              <a:buNone/>
            </a:pPr>
            <a:r>
              <a:rPr lang="en-US" sz="2000" b="0" i="0" u="none" strike="noStrike" dirty="0">
                <a:solidFill>
                  <a:srgbClr val="262626"/>
                </a:solidFill>
                <a:effectLst/>
                <a:cs typeface="Gill Sans" panose="020B0502020104020203" pitchFamily="34" charset="-79"/>
              </a:rPr>
              <a:t>When do we Assess Risk?</a:t>
            </a:r>
            <a:endParaRPr lang="en-US" sz="2000" b="0" dirty="0">
              <a:effectLst/>
            </a:endParaRPr>
          </a:p>
          <a:p>
            <a:pPr rtl="0" fontAlgn="base">
              <a:spcBef>
                <a:spcPts val="100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When we travel</a:t>
            </a:r>
            <a:endParaRPr lang="en-US" sz="2000" b="0" i="0" u="none" strike="noStrike" dirty="0">
              <a:solidFill>
                <a:srgbClr val="418AB3"/>
              </a:solidFill>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Deciding when to go to the doctor</a:t>
            </a:r>
          </a:p>
          <a:p>
            <a:pPr rtl="0" fontAlgn="base">
              <a:spcBef>
                <a:spcPts val="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Choosing a place of work</a:t>
            </a:r>
            <a:endParaRPr lang="en-US" sz="2000" b="0" i="0" u="none" strike="noStrike" dirty="0">
              <a:solidFill>
                <a:srgbClr val="418AB3"/>
              </a:solidFill>
              <a:effectLst/>
            </a:endParaRPr>
          </a:p>
        </p:txBody>
      </p:sp>
    </p:spTree>
    <p:extLst>
      <p:ext uri="{BB962C8B-B14F-4D97-AF65-F5344CB8AC3E}">
        <p14:creationId xmlns:p14="http://schemas.microsoft.com/office/powerpoint/2010/main" val="3718879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BE70-EEFB-FFEC-B9D9-9FC53E5C1C5B}"/>
              </a:ext>
            </a:extLst>
          </p:cNvPr>
          <p:cNvSpPr>
            <a:spLocks noGrp="1"/>
          </p:cNvSpPr>
          <p:nvPr>
            <p:ph type="title"/>
          </p:nvPr>
        </p:nvSpPr>
        <p:spPr/>
        <p:txBody>
          <a:bodyPr>
            <a:normAutofit/>
          </a:bodyPr>
          <a:lstStyle/>
          <a:p>
            <a:pPr algn="ctr" rtl="0">
              <a:spcBef>
                <a:spcPts val="0"/>
              </a:spcBef>
              <a:spcAft>
                <a:spcPts val="0"/>
              </a:spcAft>
            </a:pPr>
            <a:r>
              <a:rPr lang="en-US" b="0" i="0" u="none" strike="noStrike" dirty="0">
                <a:solidFill>
                  <a:srgbClr val="262626"/>
                </a:solidFill>
                <a:effectLst/>
                <a:cs typeface="Gill Sans" panose="020B0502020104020203" pitchFamily="34" charset="-79"/>
              </a:rPr>
              <a:t>WHY IS ASSESSING RISK IMPORTANT?</a:t>
            </a:r>
            <a:endParaRPr lang="en-US" sz="4000" dirty="0"/>
          </a:p>
        </p:txBody>
      </p:sp>
      <p:sp>
        <p:nvSpPr>
          <p:cNvPr id="3" name="Content Placeholder 2">
            <a:extLst>
              <a:ext uri="{FF2B5EF4-FFF2-40B4-BE49-F238E27FC236}">
                <a16:creationId xmlns:a16="http://schemas.microsoft.com/office/drawing/2014/main" id="{A8268663-C930-2A2B-F65F-2E432033274F}"/>
              </a:ext>
            </a:extLst>
          </p:cNvPr>
          <p:cNvSpPr>
            <a:spLocks noGrp="1"/>
          </p:cNvSpPr>
          <p:nvPr>
            <p:ph idx="1"/>
          </p:nvPr>
        </p:nvSpPr>
        <p:spPr>
          <a:xfrm>
            <a:off x="2231136" y="2638044"/>
            <a:ext cx="7729728" cy="3904996"/>
          </a:xfrm>
        </p:spPr>
        <p:txBody>
          <a:bodyPr>
            <a:normAutofit/>
          </a:bodyPr>
          <a:lstStyle/>
          <a:p>
            <a:pPr marL="0" indent="0" rtl="0">
              <a:spcBef>
                <a:spcPts val="1000"/>
              </a:spcBef>
              <a:spcAft>
                <a:spcPts val="0"/>
              </a:spcAft>
              <a:buNone/>
            </a:pPr>
            <a:r>
              <a:rPr lang="en-US" sz="2000" b="0" i="0" u="none" strike="noStrike" dirty="0">
                <a:solidFill>
                  <a:srgbClr val="262626"/>
                </a:solidFill>
                <a:effectLst/>
                <a:cs typeface="Gill Sans" panose="020B0502020104020203" pitchFamily="34" charset="-79"/>
              </a:rPr>
              <a:t>Purpose of Assessing Risk:</a:t>
            </a:r>
            <a:endParaRPr lang="en-US" sz="2000" b="0" dirty="0">
              <a:effectLst/>
            </a:endParaRPr>
          </a:p>
          <a:p>
            <a:pPr rtl="0" fontAlgn="base">
              <a:spcBef>
                <a:spcPts val="100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Allows us to identify the highest risk hazards within our system</a:t>
            </a:r>
            <a:endParaRPr lang="en-US" sz="2000" b="0" i="0" u="none" strike="noStrike" dirty="0">
              <a:solidFill>
                <a:srgbClr val="418AB3"/>
              </a:solidFill>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Informs our decision making on what interventions to examine and recommendations to conclude with</a:t>
            </a:r>
            <a:endParaRPr lang="en-US" sz="2000" b="0" i="0" u="none" strike="noStrike" dirty="0">
              <a:solidFill>
                <a:srgbClr val="418AB3"/>
              </a:solidFill>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Highlights the most vulnerable populations and geographic areas</a:t>
            </a:r>
            <a:endParaRPr lang="en-US" sz="2000" dirty="0">
              <a:solidFill>
                <a:srgbClr val="418AB3"/>
              </a:solidFill>
            </a:endParaRPr>
          </a:p>
          <a:p>
            <a:pPr rtl="0" fontAlgn="base">
              <a:spcBef>
                <a:spcPts val="0"/>
              </a:spcBef>
              <a:spcAft>
                <a:spcPts val="0"/>
              </a:spcAft>
              <a:buFont typeface="Arial" panose="020B0604020202020204" pitchFamily="34" charset="0"/>
              <a:buChar char="•"/>
            </a:pPr>
            <a:r>
              <a:rPr lang="en-US" sz="2000" b="0" i="0" u="none" strike="noStrike" dirty="0">
                <a:solidFill>
                  <a:srgbClr val="262626"/>
                </a:solidFill>
                <a:effectLst/>
                <a:cs typeface="Gill Sans" panose="020B0502020104020203" pitchFamily="34" charset="-79"/>
              </a:rPr>
              <a:t>Occurs multiple times to allow reassessment on interventions and effects within the system</a:t>
            </a:r>
            <a:endParaRPr lang="en-US" sz="2000" b="0" i="0" u="none" strike="noStrike" dirty="0">
              <a:solidFill>
                <a:srgbClr val="418AB3"/>
              </a:solidFill>
              <a:effectLst/>
            </a:endParaRPr>
          </a:p>
        </p:txBody>
      </p:sp>
    </p:spTree>
    <p:extLst>
      <p:ext uri="{BB962C8B-B14F-4D97-AF65-F5344CB8AC3E}">
        <p14:creationId xmlns:p14="http://schemas.microsoft.com/office/powerpoint/2010/main" val="239820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EB8D-98B5-0AC2-D4D8-2C2B1FFD761E}"/>
              </a:ext>
            </a:extLst>
          </p:cNvPr>
          <p:cNvSpPr>
            <a:spLocks noGrp="1"/>
          </p:cNvSpPr>
          <p:nvPr>
            <p:ph type="title"/>
          </p:nvPr>
        </p:nvSpPr>
        <p:spPr/>
        <p:txBody>
          <a:bodyPr/>
          <a:lstStyle/>
          <a:p>
            <a:r>
              <a:rPr lang="en-US" dirty="0"/>
              <a:t>Visualizing risk</a:t>
            </a:r>
          </a:p>
        </p:txBody>
      </p:sp>
      <p:pic>
        <p:nvPicPr>
          <p:cNvPr id="1026" name="Picture 2">
            <a:extLst>
              <a:ext uri="{FF2B5EF4-FFF2-40B4-BE49-F238E27FC236}">
                <a16:creationId xmlns:a16="http://schemas.microsoft.com/office/drawing/2014/main" id="{A5B82C57-B454-AEFA-4286-7828F4E54B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41" t="11095" b="3613"/>
          <a:stretch/>
        </p:blipFill>
        <p:spPr bwMode="auto">
          <a:xfrm>
            <a:off x="1506093" y="2153412"/>
            <a:ext cx="9179814"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135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a:bodyPr>
          <a:lstStyle/>
          <a:p>
            <a:r>
              <a:rPr lang="en-US" sz="3200" dirty="0"/>
              <a:t>Mean Sea level rise</a:t>
            </a:r>
            <a:endParaRPr lang="en-US" sz="2600" dirty="0"/>
          </a:p>
        </p:txBody>
      </p:sp>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749143" y="2858703"/>
            <a:ext cx="4656380" cy="3585640"/>
          </a:xfrm>
        </p:spPr>
        <p:txBody>
          <a:bodyPr vert="horz" lIns="91440" tIns="45720" rIns="91440" bIns="45720" rtlCol="0" anchor="t" anchorCtr="0">
            <a:normAutofit/>
          </a:bodyPr>
          <a:lstStyle/>
          <a:p>
            <a:pPr algn="l"/>
            <a:r>
              <a:rPr lang="en-US" sz="1800" dirty="0">
                <a:solidFill>
                  <a:schemeClr val="tx1"/>
                </a:solidFill>
              </a:rPr>
              <a:t>Probability of Occurring:</a:t>
            </a:r>
          </a:p>
          <a:p>
            <a:pPr marL="285750" indent="-285750" algn="l">
              <a:buClr>
                <a:schemeClr val="bg1"/>
              </a:buClr>
              <a:buFont typeface="Arial" panose="020B0604020202020204" pitchFamily="34" charset="0"/>
              <a:buChar char="•"/>
            </a:pPr>
            <a:r>
              <a:rPr lang="en-US" sz="1800" dirty="0">
                <a:solidFill>
                  <a:schemeClr val="tx1"/>
                </a:solidFill>
              </a:rPr>
              <a:t>Ocean warming</a:t>
            </a:r>
          </a:p>
          <a:p>
            <a:pPr marL="285750" indent="-285750" algn="l">
              <a:buClr>
                <a:schemeClr val="bg1"/>
              </a:buClr>
              <a:buFont typeface="Arial" panose="020B0604020202020204" pitchFamily="34" charset="0"/>
              <a:buChar char="•"/>
            </a:pPr>
            <a:r>
              <a:rPr lang="en-US" sz="1800" dirty="0">
                <a:solidFill>
                  <a:schemeClr val="tx1"/>
                </a:solidFill>
              </a:rPr>
              <a:t>Glacial melt</a:t>
            </a:r>
          </a:p>
          <a:p>
            <a:pPr algn="l"/>
            <a:br>
              <a:rPr lang="en-US" sz="1800" dirty="0">
                <a:solidFill>
                  <a:schemeClr val="tx1"/>
                </a:solidFill>
              </a:rPr>
            </a:br>
            <a:r>
              <a:rPr lang="en-US" sz="1800" dirty="0">
                <a:solidFill>
                  <a:schemeClr val="tx1"/>
                </a:solidFill>
              </a:rPr>
              <a:t>Impact on Fragile Assets:</a:t>
            </a:r>
          </a:p>
          <a:p>
            <a:pPr marL="285750" indent="-285750" algn="l">
              <a:buClr>
                <a:schemeClr val="bg1"/>
              </a:buClr>
              <a:buFont typeface="Arial" panose="020B0604020202020204" pitchFamily="34" charset="0"/>
              <a:buChar char="•"/>
            </a:pPr>
            <a:r>
              <a:rPr lang="en-US" sz="1800" dirty="0">
                <a:solidFill>
                  <a:schemeClr val="tx1"/>
                </a:solidFill>
              </a:rPr>
              <a:t>Flooding of coastal settlements</a:t>
            </a:r>
          </a:p>
          <a:p>
            <a:pPr marL="285750" indent="-285750" algn="l">
              <a:buClr>
                <a:schemeClr val="bg1"/>
              </a:buClr>
              <a:buFont typeface="Arial" panose="020B0604020202020204" pitchFamily="34" charset="0"/>
              <a:buChar char="•"/>
            </a:pPr>
            <a:r>
              <a:rPr lang="en-US" sz="1800" dirty="0">
                <a:solidFill>
                  <a:schemeClr val="tx1"/>
                </a:solidFill>
              </a:rPr>
              <a:t>Destruction of critical infrastructure</a:t>
            </a:r>
          </a:p>
          <a:p>
            <a:pPr marL="285750" indent="-285750" algn="l">
              <a:buClr>
                <a:schemeClr val="bg1"/>
              </a:buClr>
              <a:buFont typeface="Arial" panose="020B0604020202020204" pitchFamily="34" charset="0"/>
              <a:buChar char="•"/>
            </a:pPr>
            <a:r>
              <a:rPr lang="en-US" sz="1800" dirty="0">
                <a:solidFill>
                  <a:schemeClr val="tx1"/>
                </a:solidFill>
              </a:rPr>
              <a:t>Mangrove, coral reef loss</a:t>
            </a:r>
          </a:p>
        </p:txBody>
      </p:sp>
      <p:pic>
        <p:nvPicPr>
          <p:cNvPr id="6" name="Google Shape;160;p3" descr="A screenshot of a computer&#10;&#10;Description automatically generated with medium confidence">
            <a:extLst>
              <a:ext uri="{FF2B5EF4-FFF2-40B4-BE49-F238E27FC236}">
                <a16:creationId xmlns:a16="http://schemas.microsoft.com/office/drawing/2014/main" id="{4CD06BDA-67EE-15B4-B6B4-22C3B89BAFBD}"/>
              </a:ext>
            </a:extLst>
          </p:cNvPr>
          <p:cNvPicPr preferRelativeResize="0">
            <a:picLocks/>
          </p:cNvPicPr>
          <p:nvPr/>
        </p:nvPicPr>
        <p:blipFill rotWithShape="1">
          <a:blip r:embed="rId2">
            <a:alphaModFix/>
          </a:blip>
          <a:srcRect l="8378"/>
          <a:stretch/>
        </p:blipFill>
        <p:spPr>
          <a:xfrm>
            <a:off x="0" y="1828800"/>
            <a:ext cx="6749143" cy="5029200"/>
          </a:xfrm>
          <a:prstGeom prst="rect">
            <a:avLst/>
          </a:prstGeom>
          <a:noFill/>
          <a:ln>
            <a:noFill/>
          </a:ln>
        </p:spPr>
      </p:pic>
    </p:spTree>
    <p:extLst>
      <p:ext uri="{BB962C8B-B14F-4D97-AF65-F5344CB8AC3E}">
        <p14:creationId xmlns:p14="http://schemas.microsoft.com/office/powerpoint/2010/main" val="1224142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A419-0564-A26F-3BFC-64796348B8E9}"/>
              </a:ext>
            </a:extLst>
          </p:cNvPr>
          <p:cNvSpPr>
            <a:spLocks noGrp="1"/>
          </p:cNvSpPr>
          <p:nvPr>
            <p:ph type="title"/>
          </p:nvPr>
        </p:nvSpPr>
        <p:spPr>
          <a:xfrm>
            <a:off x="1295402" y="585892"/>
            <a:ext cx="9601196" cy="1303867"/>
          </a:xfrm>
        </p:spPr>
        <p:txBody>
          <a:bodyPr anchor="ctr">
            <a:normAutofit/>
          </a:bodyPr>
          <a:lstStyle/>
          <a:p>
            <a:r>
              <a:rPr lang="en-US" sz="3600" dirty="0"/>
              <a:t>MARI Case Study Template</a:t>
            </a:r>
          </a:p>
        </p:txBody>
      </p:sp>
      <p:pic>
        <p:nvPicPr>
          <p:cNvPr id="5" name="Picture 4">
            <a:extLst>
              <a:ext uri="{FF2B5EF4-FFF2-40B4-BE49-F238E27FC236}">
                <a16:creationId xmlns:a16="http://schemas.microsoft.com/office/drawing/2014/main" id="{C26E7903-361B-4EB1-39DC-7CCE116414B4}"/>
              </a:ext>
            </a:extLst>
          </p:cNvPr>
          <p:cNvPicPr>
            <a:picLocks noChangeAspect="1"/>
          </p:cNvPicPr>
          <p:nvPr/>
        </p:nvPicPr>
        <p:blipFill>
          <a:blip r:embed="rId3"/>
          <a:stretch>
            <a:fillRect/>
          </a:stretch>
        </p:blipFill>
        <p:spPr>
          <a:xfrm>
            <a:off x="1131692" y="1983848"/>
            <a:ext cx="9928615" cy="4781684"/>
          </a:xfrm>
          <a:prstGeom prst="rect">
            <a:avLst/>
          </a:prstGeom>
        </p:spPr>
      </p:pic>
    </p:spTree>
    <p:extLst>
      <p:ext uri="{BB962C8B-B14F-4D97-AF65-F5344CB8AC3E}">
        <p14:creationId xmlns:p14="http://schemas.microsoft.com/office/powerpoint/2010/main" val="2384961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fontScale="90000"/>
          </a:bodyPr>
          <a:lstStyle/>
          <a:p>
            <a:r>
              <a:rPr lang="en-US" sz="3600" dirty="0"/>
              <a:t>Rate of Sea Level Rise</a:t>
            </a:r>
            <a:endParaRPr lang="en-US" sz="2600" dirty="0"/>
          </a:p>
        </p:txBody>
      </p:sp>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119732" y="2858703"/>
            <a:ext cx="5285791" cy="3585640"/>
          </a:xfrm>
        </p:spPr>
        <p:txBody>
          <a:bodyPr vert="horz" lIns="91440" tIns="45720" rIns="91440" bIns="45720" rtlCol="0">
            <a:normAutofit/>
          </a:bodyPr>
          <a:lstStyle/>
          <a:p>
            <a:pPr algn="l">
              <a:buClr>
                <a:schemeClr val="bg1"/>
              </a:buClr>
            </a:pPr>
            <a:r>
              <a:rPr lang="en-US" sz="1800" dirty="0">
                <a:solidFill>
                  <a:schemeClr val="tx1"/>
                </a:solidFill>
              </a:rPr>
              <a:t>Probability of Occurring:</a:t>
            </a:r>
          </a:p>
          <a:p>
            <a:pPr marL="285750" indent="-285750" algn="l">
              <a:buClr>
                <a:schemeClr val="bg1"/>
              </a:buClr>
              <a:buFont typeface="Arial" panose="020B0604020202020204" pitchFamily="34" charset="0"/>
              <a:buChar char="•"/>
            </a:pPr>
            <a:r>
              <a:rPr lang="en-US" sz="1800" dirty="0">
                <a:solidFill>
                  <a:schemeClr val="tx1"/>
                </a:solidFill>
              </a:rPr>
              <a:t>Historic, exponential trends</a:t>
            </a:r>
          </a:p>
          <a:p>
            <a:pPr marL="285750" indent="-285750" algn="l">
              <a:buClr>
                <a:schemeClr val="bg1"/>
              </a:buClr>
              <a:buFont typeface="Arial" panose="020B0604020202020204" pitchFamily="34" charset="0"/>
              <a:buChar char="•"/>
            </a:pPr>
            <a:r>
              <a:rPr lang="en-US" sz="1800" dirty="0">
                <a:solidFill>
                  <a:schemeClr val="tx1"/>
                </a:solidFill>
              </a:rPr>
              <a:t>Glacial instability for rapid collapse</a:t>
            </a:r>
          </a:p>
          <a:p>
            <a:pPr algn="l">
              <a:buClr>
                <a:schemeClr val="bg1"/>
              </a:buClr>
            </a:pPr>
            <a:br>
              <a:rPr lang="en-US" sz="1800" dirty="0">
                <a:solidFill>
                  <a:schemeClr val="tx1"/>
                </a:solidFill>
              </a:rPr>
            </a:br>
            <a:r>
              <a:rPr lang="en-US" sz="1800" dirty="0">
                <a:solidFill>
                  <a:schemeClr val="tx1"/>
                </a:solidFill>
              </a:rPr>
              <a:t>Impact on Fragile Assets:</a:t>
            </a:r>
          </a:p>
          <a:p>
            <a:pPr marL="285750" indent="-285750" algn="l">
              <a:buClr>
                <a:schemeClr val="bg1"/>
              </a:buClr>
              <a:buFont typeface="Arial" panose="020B0604020202020204" pitchFamily="34" charset="0"/>
              <a:buChar char="•"/>
            </a:pPr>
            <a:r>
              <a:rPr lang="en-US" sz="1800" dirty="0">
                <a:solidFill>
                  <a:schemeClr val="tx1"/>
                </a:solidFill>
              </a:rPr>
              <a:t>Inability for Grenada to adapt to changes</a:t>
            </a:r>
          </a:p>
          <a:p>
            <a:pPr marL="285750" indent="-285750" algn="l">
              <a:buClr>
                <a:schemeClr val="bg1"/>
              </a:buClr>
              <a:buFont typeface="Arial" panose="020B0604020202020204" pitchFamily="34" charset="0"/>
              <a:buChar char="•"/>
            </a:pPr>
            <a:r>
              <a:rPr lang="en-US" sz="1800" dirty="0">
                <a:solidFill>
                  <a:schemeClr val="tx1"/>
                </a:solidFill>
              </a:rPr>
              <a:t>Lack of public support for adaptation</a:t>
            </a:r>
          </a:p>
        </p:txBody>
      </p:sp>
      <p:pic>
        <p:nvPicPr>
          <p:cNvPr id="3" name="Google Shape;167;p4" descr="A screenshot of a computer&#10;&#10;Description automatically generated with medium confidence">
            <a:extLst>
              <a:ext uri="{FF2B5EF4-FFF2-40B4-BE49-F238E27FC236}">
                <a16:creationId xmlns:a16="http://schemas.microsoft.com/office/drawing/2014/main" id="{E71B8D8B-7B91-1DD6-B3AC-76145E33A179}"/>
              </a:ext>
            </a:extLst>
          </p:cNvPr>
          <p:cNvPicPr preferRelativeResize="0"/>
          <p:nvPr/>
        </p:nvPicPr>
        <p:blipFill rotWithShape="1">
          <a:blip r:embed="rId2">
            <a:alphaModFix/>
          </a:blip>
          <a:srcRect l="9996" t="17055" r="1635" b="3345"/>
          <a:stretch/>
        </p:blipFill>
        <p:spPr>
          <a:xfrm>
            <a:off x="135055" y="2685142"/>
            <a:ext cx="6497974" cy="4005944"/>
          </a:xfrm>
          <a:prstGeom prst="rect">
            <a:avLst/>
          </a:prstGeom>
          <a:noFill/>
          <a:ln>
            <a:noFill/>
          </a:ln>
        </p:spPr>
      </p:pic>
    </p:spTree>
    <p:extLst>
      <p:ext uri="{BB962C8B-B14F-4D97-AF65-F5344CB8AC3E}">
        <p14:creationId xmlns:p14="http://schemas.microsoft.com/office/powerpoint/2010/main" val="2473372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fontScale="90000"/>
          </a:bodyPr>
          <a:lstStyle/>
          <a:p>
            <a:r>
              <a:rPr lang="en-US" sz="4000" dirty="0"/>
              <a:t>Heavy Precipitation</a:t>
            </a:r>
            <a:endParaRPr lang="en-US" sz="2600" dirty="0"/>
          </a:p>
        </p:txBody>
      </p:sp>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648893" y="2858703"/>
            <a:ext cx="4756630" cy="3585640"/>
          </a:xfrm>
        </p:spPr>
        <p:txBody>
          <a:bodyPr vert="horz" lIns="91440" tIns="45720" rIns="91440" bIns="45720" rtlCol="0">
            <a:normAutofit/>
          </a:bodyPr>
          <a:lstStyle/>
          <a:p>
            <a:pPr algn="l">
              <a:buClr>
                <a:schemeClr val="bg1"/>
              </a:buClr>
            </a:pPr>
            <a:r>
              <a:rPr lang="en-US" sz="1800" dirty="0">
                <a:solidFill>
                  <a:schemeClr val="tx1"/>
                </a:solidFill>
              </a:rPr>
              <a:t>Occurrence Probability:</a:t>
            </a:r>
          </a:p>
          <a:p>
            <a:pPr marL="285750" indent="-285750" algn="l">
              <a:buClr>
                <a:schemeClr val="bg1"/>
              </a:buClr>
              <a:buFont typeface="Arial" panose="020B0604020202020204" pitchFamily="34" charset="0"/>
              <a:buChar char="•"/>
            </a:pPr>
            <a:r>
              <a:rPr lang="en-US" sz="1800" dirty="0">
                <a:solidFill>
                  <a:schemeClr val="tx1"/>
                </a:solidFill>
              </a:rPr>
              <a:t>Increasing global frequency</a:t>
            </a:r>
          </a:p>
          <a:p>
            <a:pPr marL="285750" indent="-285750" algn="l">
              <a:buClr>
                <a:schemeClr val="bg1"/>
              </a:buClr>
              <a:buFont typeface="Arial" panose="020B0604020202020204" pitchFamily="34" charset="0"/>
              <a:buChar char="•"/>
            </a:pPr>
            <a:r>
              <a:rPr lang="en-US" sz="1800" dirty="0">
                <a:solidFill>
                  <a:schemeClr val="tx1"/>
                </a:solidFill>
              </a:rPr>
              <a:t>Atmospheric temperature increases</a:t>
            </a:r>
          </a:p>
          <a:p>
            <a:pPr algn="l">
              <a:buClr>
                <a:schemeClr val="bg1"/>
              </a:buClr>
            </a:pPr>
            <a:endParaRPr lang="en-US" sz="1800" dirty="0">
              <a:solidFill>
                <a:schemeClr val="tx1"/>
              </a:solidFill>
            </a:endParaRPr>
          </a:p>
          <a:p>
            <a:pPr algn="l">
              <a:buClr>
                <a:schemeClr val="bg1"/>
              </a:buClr>
            </a:pPr>
            <a:r>
              <a:rPr lang="en-US" sz="1800" dirty="0">
                <a:solidFill>
                  <a:schemeClr val="tx1"/>
                </a:solidFill>
              </a:rPr>
              <a:t>Exposure of Fragile Assets:</a:t>
            </a:r>
          </a:p>
          <a:p>
            <a:pPr marL="285750" indent="-285750" algn="l">
              <a:buClr>
                <a:schemeClr val="bg1"/>
              </a:buClr>
              <a:buFont typeface="Arial" panose="020B0604020202020204" pitchFamily="34" charset="0"/>
              <a:buChar char="•"/>
            </a:pPr>
            <a:r>
              <a:rPr lang="en-US" sz="1800" dirty="0">
                <a:solidFill>
                  <a:schemeClr val="tx1"/>
                </a:solidFill>
              </a:rPr>
              <a:t>Landslides onto roadways</a:t>
            </a:r>
          </a:p>
          <a:p>
            <a:pPr marL="742950" lvl="1" indent="-285750">
              <a:buClr>
                <a:schemeClr val="bg1"/>
              </a:buClr>
              <a:buFont typeface="Arial" panose="020B0604020202020204" pitchFamily="34" charset="0"/>
              <a:buChar char="•"/>
            </a:pPr>
            <a:r>
              <a:rPr lang="en-US" sz="1700" dirty="0">
                <a:solidFill>
                  <a:schemeClr val="tx1"/>
                </a:solidFill>
              </a:rPr>
              <a:t>i.e. Deadliest Car Accident in Grenada</a:t>
            </a:r>
          </a:p>
          <a:p>
            <a:pPr marL="285750" indent="-285750" algn="l">
              <a:buClr>
                <a:schemeClr val="bg1"/>
              </a:buClr>
              <a:buFont typeface="Arial" panose="020B0604020202020204" pitchFamily="34" charset="0"/>
              <a:buChar char="•"/>
            </a:pPr>
            <a:r>
              <a:rPr lang="en-US" sz="1800" dirty="0">
                <a:solidFill>
                  <a:schemeClr val="tx1"/>
                </a:solidFill>
              </a:rPr>
              <a:t>Heightened flooding of coastal populations; St. George’s</a:t>
            </a:r>
          </a:p>
        </p:txBody>
      </p:sp>
      <p:pic>
        <p:nvPicPr>
          <p:cNvPr id="5" name="Google Shape;174;p5" descr="Graphical user interface&#10;&#10;Description automatically generated">
            <a:extLst>
              <a:ext uri="{FF2B5EF4-FFF2-40B4-BE49-F238E27FC236}">
                <a16:creationId xmlns:a16="http://schemas.microsoft.com/office/drawing/2014/main" id="{FB43EB52-EA44-F331-08D3-29845FB8CE8B}"/>
              </a:ext>
            </a:extLst>
          </p:cNvPr>
          <p:cNvPicPr preferRelativeResize="0">
            <a:picLocks/>
          </p:cNvPicPr>
          <p:nvPr/>
        </p:nvPicPr>
        <p:blipFill rotWithShape="1">
          <a:blip r:embed="rId2">
            <a:alphaModFix/>
          </a:blip>
          <a:srcRect l="8170"/>
          <a:stretch/>
        </p:blipFill>
        <p:spPr>
          <a:xfrm>
            <a:off x="0" y="1861530"/>
            <a:ext cx="6715688" cy="4996470"/>
          </a:xfrm>
          <a:prstGeom prst="rect">
            <a:avLst/>
          </a:prstGeom>
          <a:noFill/>
          <a:ln>
            <a:noFill/>
          </a:ln>
        </p:spPr>
      </p:pic>
    </p:spTree>
    <p:extLst>
      <p:ext uri="{BB962C8B-B14F-4D97-AF65-F5344CB8AC3E}">
        <p14:creationId xmlns:p14="http://schemas.microsoft.com/office/powerpoint/2010/main" val="2227156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fontScale="90000"/>
          </a:bodyPr>
          <a:lstStyle/>
          <a:p>
            <a:r>
              <a:rPr lang="en-US" sz="4000" dirty="0"/>
              <a:t>Hurricanes &amp; Storm Surge</a:t>
            </a:r>
            <a:endParaRPr lang="en-US" sz="2600" dirty="0"/>
          </a:p>
        </p:txBody>
      </p:sp>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576858" y="2858703"/>
            <a:ext cx="4828665" cy="3585640"/>
          </a:xfrm>
        </p:spPr>
        <p:txBody>
          <a:bodyPr vert="horz" lIns="91440" tIns="45720" rIns="91440" bIns="45720" rtlCol="0">
            <a:normAutofit/>
          </a:bodyPr>
          <a:lstStyle/>
          <a:p>
            <a:pPr algn="l">
              <a:buClr>
                <a:schemeClr val="bg1"/>
              </a:buClr>
            </a:pPr>
            <a:r>
              <a:rPr lang="en-US" sz="1800" dirty="0">
                <a:solidFill>
                  <a:schemeClr val="tx1"/>
                </a:solidFill>
              </a:rPr>
              <a:t>Occurrence Probability:</a:t>
            </a:r>
          </a:p>
          <a:p>
            <a:pPr marL="285750" indent="-285750" algn="l">
              <a:buClr>
                <a:schemeClr val="bg1"/>
              </a:buClr>
              <a:buFont typeface="Arial" panose="020B0604020202020204" pitchFamily="34" charset="0"/>
              <a:buChar char="•"/>
            </a:pPr>
            <a:r>
              <a:rPr lang="en-US" sz="1800" dirty="0">
                <a:solidFill>
                  <a:schemeClr val="tx1"/>
                </a:solidFill>
              </a:rPr>
              <a:t>Warming of oceans</a:t>
            </a:r>
          </a:p>
          <a:p>
            <a:pPr marL="285750" indent="-285750" algn="l">
              <a:buClr>
                <a:schemeClr val="bg1"/>
              </a:buClr>
              <a:buFont typeface="Arial" panose="020B0604020202020204" pitchFamily="34" charset="0"/>
              <a:buChar char="•"/>
            </a:pPr>
            <a:r>
              <a:rPr lang="en-US" sz="1800" dirty="0">
                <a:solidFill>
                  <a:schemeClr val="tx1"/>
                </a:solidFill>
              </a:rPr>
              <a:t>Increased atmospheric water content</a:t>
            </a:r>
          </a:p>
          <a:p>
            <a:pPr algn="l">
              <a:buClr>
                <a:schemeClr val="bg1"/>
              </a:buClr>
            </a:pPr>
            <a:br>
              <a:rPr lang="en-US" sz="1800" dirty="0">
                <a:solidFill>
                  <a:schemeClr val="tx1"/>
                </a:solidFill>
              </a:rPr>
            </a:br>
            <a:r>
              <a:rPr lang="en-US" sz="1800" dirty="0">
                <a:solidFill>
                  <a:schemeClr val="tx1"/>
                </a:solidFill>
              </a:rPr>
              <a:t>Exposure of Fragile Assets:</a:t>
            </a:r>
          </a:p>
          <a:p>
            <a:pPr marL="285750" indent="-285750" algn="l">
              <a:buClr>
                <a:schemeClr val="bg1"/>
              </a:buClr>
              <a:buFont typeface="Arial" panose="020B0604020202020204" pitchFamily="34" charset="0"/>
              <a:buChar char="•"/>
            </a:pPr>
            <a:r>
              <a:rPr lang="en-US" sz="1800" dirty="0">
                <a:solidFill>
                  <a:schemeClr val="tx1"/>
                </a:solidFill>
              </a:rPr>
              <a:t>More severe storm surges impacting coastal communities</a:t>
            </a:r>
          </a:p>
          <a:p>
            <a:pPr marL="285750" indent="-285750" algn="l">
              <a:buClr>
                <a:schemeClr val="bg1"/>
              </a:buClr>
              <a:buFont typeface="Arial" panose="020B0604020202020204" pitchFamily="34" charset="0"/>
              <a:buChar char="•"/>
            </a:pPr>
            <a:r>
              <a:rPr lang="en-US" sz="1800" dirty="0">
                <a:solidFill>
                  <a:schemeClr val="tx1"/>
                </a:solidFill>
              </a:rPr>
              <a:t>Stronger winds &amp; rainfall of landing hurricanes</a:t>
            </a:r>
          </a:p>
        </p:txBody>
      </p:sp>
      <p:pic>
        <p:nvPicPr>
          <p:cNvPr id="5" name="Picture 2">
            <a:extLst>
              <a:ext uri="{FF2B5EF4-FFF2-40B4-BE49-F238E27FC236}">
                <a16:creationId xmlns:a16="http://schemas.microsoft.com/office/drawing/2014/main" id="{CFF7C2B8-739D-8CBD-AC67-6FC87CD96E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00" r="1"/>
          <a:stretch/>
        </p:blipFill>
        <p:spPr bwMode="auto">
          <a:xfrm>
            <a:off x="0" y="1828800"/>
            <a:ext cx="657685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211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2BC4338A-B505-4F56-A233-2A7A820B0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BE716-89C0-021A-3792-C9196A46E353}"/>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fontScale="90000"/>
          </a:bodyPr>
          <a:lstStyle/>
          <a:p>
            <a:r>
              <a:rPr lang="en-US" sz="4400" dirty="0"/>
              <a:t>Droughts &amp; Heatwaves</a:t>
            </a:r>
            <a:endParaRPr lang="en-US" sz="2600" dirty="0"/>
          </a:p>
        </p:txBody>
      </p:sp>
      <p:sp>
        <p:nvSpPr>
          <p:cNvPr id="4" name="Text Placeholder 3">
            <a:extLst>
              <a:ext uri="{FF2B5EF4-FFF2-40B4-BE49-F238E27FC236}">
                <a16:creationId xmlns:a16="http://schemas.microsoft.com/office/drawing/2014/main" id="{85B073D1-0D6B-2DD7-8597-4172D892C460}"/>
              </a:ext>
            </a:extLst>
          </p:cNvPr>
          <p:cNvSpPr>
            <a:spLocks noGrp="1"/>
          </p:cNvSpPr>
          <p:nvPr>
            <p:ph type="body" sz="half" idx="2"/>
          </p:nvPr>
        </p:nvSpPr>
        <p:spPr>
          <a:xfrm>
            <a:off x="6560964" y="2858703"/>
            <a:ext cx="4844559" cy="3585640"/>
          </a:xfrm>
        </p:spPr>
        <p:txBody>
          <a:bodyPr vert="horz" lIns="91440" tIns="45720" rIns="91440" bIns="45720" rtlCol="0">
            <a:normAutofit/>
          </a:bodyPr>
          <a:lstStyle/>
          <a:p>
            <a:pPr algn="l">
              <a:buClr>
                <a:schemeClr val="bg1"/>
              </a:buClr>
            </a:pPr>
            <a:r>
              <a:rPr lang="en-US" sz="1800" dirty="0">
                <a:solidFill>
                  <a:schemeClr val="tx1"/>
                </a:solidFill>
              </a:rPr>
              <a:t>Occurrence Probability:</a:t>
            </a:r>
          </a:p>
          <a:p>
            <a:pPr marL="285750" indent="-285750" algn="l">
              <a:buClr>
                <a:schemeClr val="bg1"/>
              </a:buClr>
              <a:buFont typeface="Arial" panose="020B0604020202020204" pitchFamily="34" charset="0"/>
              <a:buChar char="•"/>
            </a:pPr>
            <a:r>
              <a:rPr lang="en-US" sz="1800" dirty="0">
                <a:solidFill>
                  <a:schemeClr val="tx1"/>
                </a:solidFill>
              </a:rPr>
              <a:t>Success rate of Paris Accords for reducing emissions</a:t>
            </a:r>
          </a:p>
          <a:p>
            <a:pPr marL="285750" indent="-285750" algn="l">
              <a:buClr>
                <a:schemeClr val="bg1"/>
              </a:buClr>
              <a:buFont typeface="Arial" panose="020B0604020202020204" pitchFamily="34" charset="0"/>
              <a:buChar char="•"/>
            </a:pPr>
            <a:r>
              <a:rPr lang="en-US" sz="1800" dirty="0">
                <a:solidFill>
                  <a:schemeClr val="tx1"/>
                </a:solidFill>
              </a:rPr>
              <a:t>Probability of emission overshoot</a:t>
            </a:r>
          </a:p>
          <a:p>
            <a:pPr algn="l">
              <a:buClr>
                <a:schemeClr val="bg1"/>
              </a:buClr>
            </a:pPr>
            <a:br>
              <a:rPr lang="en-US" sz="1800" dirty="0">
                <a:solidFill>
                  <a:schemeClr val="tx1"/>
                </a:solidFill>
              </a:rPr>
            </a:br>
            <a:r>
              <a:rPr lang="en-US" sz="1800" dirty="0">
                <a:solidFill>
                  <a:schemeClr val="tx1"/>
                </a:solidFill>
              </a:rPr>
              <a:t>Exposure of Fragile Assets:</a:t>
            </a:r>
          </a:p>
          <a:p>
            <a:pPr marL="285750" indent="-285750" algn="l">
              <a:buClr>
                <a:schemeClr val="bg1"/>
              </a:buClr>
              <a:buFont typeface="Arial" panose="020B0604020202020204" pitchFamily="34" charset="0"/>
              <a:buChar char="•"/>
            </a:pPr>
            <a:r>
              <a:rPr lang="en-US" sz="1800" dirty="0">
                <a:solidFill>
                  <a:schemeClr val="tx1"/>
                </a:solidFill>
              </a:rPr>
              <a:t>Extended dry periods; shorter wet periods</a:t>
            </a:r>
          </a:p>
          <a:p>
            <a:pPr marL="285750" indent="-285750" algn="l">
              <a:buClr>
                <a:schemeClr val="bg1"/>
              </a:buClr>
              <a:buFont typeface="Arial" panose="020B0604020202020204" pitchFamily="34" charset="0"/>
              <a:buChar char="•"/>
            </a:pPr>
            <a:r>
              <a:rPr lang="en-US" sz="1800" dirty="0">
                <a:solidFill>
                  <a:schemeClr val="tx1"/>
                </a:solidFill>
              </a:rPr>
              <a:t>Drier soil = Worse Landslides</a:t>
            </a:r>
          </a:p>
        </p:txBody>
      </p:sp>
      <p:pic>
        <p:nvPicPr>
          <p:cNvPr id="3" name="Google Shape;181;p6">
            <a:extLst>
              <a:ext uri="{FF2B5EF4-FFF2-40B4-BE49-F238E27FC236}">
                <a16:creationId xmlns:a16="http://schemas.microsoft.com/office/drawing/2014/main" id="{142A34CA-F3A2-A2F5-FE7D-AEC1E72C3F5A}"/>
              </a:ext>
            </a:extLst>
          </p:cNvPr>
          <p:cNvPicPr preferRelativeResize="0">
            <a:picLocks/>
          </p:cNvPicPr>
          <p:nvPr/>
        </p:nvPicPr>
        <p:blipFill rotWithShape="1">
          <a:blip r:embed="rId2">
            <a:alphaModFix/>
          </a:blip>
          <a:srcRect l="9323"/>
          <a:stretch/>
        </p:blipFill>
        <p:spPr>
          <a:xfrm>
            <a:off x="-15893" y="1981926"/>
            <a:ext cx="6576857" cy="4876073"/>
          </a:xfrm>
          <a:prstGeom prst="rect">
            <a:avLst/>
          </a:prstGeom>
          <a:noFill/>
          <a:ln>
            <a:noFill/>
          </a:ln>
        </p:spPr>
      </p:pic>
    </p:spTree>
    <p:extLst>
      <p:ext uri="{BB962C8B-B14F-4D97-AF65-F5344CB8AC3E}">
        <p14:creationId xmlns:p14="http://schemas.microsoft.com/office/powerpoint/2010/main" val="262811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219D-B0F9-0F94-E726-807BAB5A886A}"/>
              </a:ext>
            </a:extLst>
          </p:cNvPr>
          <p:cNvSpPr>
            <a:spLocks noGrp="1"/>
          </p:cNvSpPr>
          <p:nvPr>
            <p:ph type="title"/>
          </p:nvPr>
        </p:nvSpPr>
        <p:spPr/>
        <p:txBody>
          <a:bodyPr/>
          <a:lstStyle/>
          <a:p>
            <a:r>
              <a:rPr lang="en-US" dirty="0" err="1"/>
              <a:t>Slr</a:t>
            </a:r>
            <a:r>
              <a:rPr lang="en-US" dirty="0"/>
              <a:t> for </a:t>
            </a:r>
            <a:r>
              <a:rPr lang="en-US" dirty="0" err="1"/>
              <a:t>grenada</a:t>
            </a:r>
            <a:endParaRPr lang="en-US" dirty="0"/>
          </a:p>
        </p:txBody>
      </p:sp>
      <p:pic>
        <p:nvPicPr>
          <p:cNvPr id="3" name="Picture 8">
            <a:extLst>
              <a:ext uri="{FF2B5EF4-FFF2-40B4-BE49-F238E27FC236}">
                <a16:creationId xmlns:a16="http://schemas.microsoft.com/office/drawing/2014/main" id="{85A01449-6285-69F1-9E36-554CC7C8C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356" y="2371076"/>
            <a:ext cx="3217334" cy="41990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F7C4E25-EBCE-9273-67FB-394D53C25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310" y="2371076"/>
            <a:ext cx="3217334" cy="419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459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226E-4564-9C47-5721-5CC4F9B71DD1}"/>
              </a:ext>
            </a:extLst>
          </p:cNvPr>
          <p:cNvSpPr>
            <a:spLocks noGrp="1"/>
          </p:cNvSpPr>
          <p:nvPr>
            <p:ph type="title"/>
          </p:nvPr>
        </p:nvSpPr>
        <p:spPr/>
        <p:txBody>
          <a:bodyPr/>
          <a:lstStyle/>
          <a:p>
            <a:r>
              <a:rPr lang="en-US" dirty="0"/>
              <a:t>Past </a:t>
            </a:r>
            <a:r>
              <a:rPr lang="en-US" dirty="0" err="1"/>
              <a:t>slr</a:t>
            </a:r>
            <a:endParaRPr lang="en-US" dirty="0"/>
          </a:p>
        </p:txBody>
      </p:sp>
      <p:pic>
        <p:nvPicPr>
          <p:cNvPr id="3076" name="Picture 4">
            <a:extLst>
              <a:ext uri="{FF2B5EF4-FFF2-40B4-BE49-F238E27FC236}">
                <a16:creationId xmlns:a16="http://schemas.microsoft.com/office/drawing/2014/main" id="{75500460-6CFD-9D1B-BCE7-01376EB8F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333" y="2335403"/>
            <a:ext cx="3217333" cy="41990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8C802D-9EFD-42C0-6F10-88A83C552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69" y="2335403"/>
            <a:ext cx="3217333" cy="41990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A78E8FD-E424-C38A-0A39-DC53199BD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198" y="2335403"/>
            <a:ext cx="3217333" cy="419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759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0B17D-5BCD-490B-A82F-EA0663D48A85}"/>
              </a:ext>
            </a:extLst>
          </p:cNvPr>
          <p:cNvSpPr>
            <a:spLocks noGrp="1"/>
          </p:cNvSpPr>
          <p:nvPr>
            <p:ph type="title"/>
          </p:nvPr>
        </p:nvSpPr>
        <p:spPr/>
        <p:txBody>
          <a:bodyPr/>
          <a:lstStyle/>
          <a:p>
            <a:r>
              <a:rPr lang="en-US" dirty="0"/>
              <a:t>Future </a:t>
            </a:r>
            <a:r>
              <a:rPr lang="en-US" dirty="0" err="1"/>
              <a:t>slr</a:t>
            </a:r>
            <a:r>
              <a:rPr lang="en-US" dirty="0"/>
              <a:t> projections</a:t>
            </a:r>
          </a:p>
        </p:txBody>
      </p:sp>
      <p:pic>
        <p:nvPicPr>
          <p:cNvPr id="2050" name="Picture 2">
            <a:extLst>
              <a:ext uri="{FF2B5EF4-FFF2-40B4-BE49-F238E27FC236}">
                <a16:creationId xmlns:a16="http://schemas.microsoft.com/office/drawing/2014/main" id="{AFEDF639-B627-8534-C5F5-3E03318C2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66" y="2421876"/>
            <a:ext cx="3217333" cy="41990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F7DF3D8-7989-CA8A-FD8A-D934BBAB0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334" y="2420070"/>
            <a:ext cx="3217334" cy="41990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D2EDCD2-50D7-18CF-EED1-175A3695C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3" y="2420070"/>
            <a:ext cx="3217333" cy="419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4063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F8B3-007C-2FC2-FAB5-DF3198C77E25}"/>
              </a:ext>
            </a:extLst>
          </p:cNvPr>
          <p:cNvSpPr>
            <a:spLocks noGrp="1"/>
          </p:cNvSpPr>
          <p:nvPr>
            <p:ph type="title"/>
          </p:nvPr>
        </p:nvSpPr>
        <p:spPr/>
        <p:txBody>
          <a:bodyPr/>
          <a:lstStyle/>
          <a:p>
            <a:r>
              <a:rPr lang="en-US" dirty="0"/>
              <a:t>Questions for the audience</a:t>
            </a:r>
          </a:p>
        </p:txBody>
      </p:sp>
      <p:sp>
        <p:nvSpPr>
          <p:cNvPr id="3" name="Content Placeholder 2">
            <a:extLst>
              <a:ext uri="{FF2B5EF4-FFF2-40B4-BE49-F238E27FC236}">
                <a16:creationId xmlns:a16="http://schemas.microsoft.com/office/drawing/2014/main" id="{47B708CD-607C-F8F8-ED92-DE8189853BC9}"/>
              </a:ext>
            </a:extLst>
          </p:cNvPr>
          <p:cNvSpPr>
            <a:spLocks noGrp="1"/>
          </p:cNvSpPr>
          <p:nvPr>
            <p:ph idx="1"/>
          </p:nvPr>
        </p:nvSpPr>
        <p:spPr/>
        <p:txBody>
          <a:bodyPr/>
          <a:lstStyle/>
          <a:p>
            <a:r>
              <a:rPr lang="en-US" dirty="0"/>
              <a:t>Which futures do you think pose the greatest risk to Grenada over the next century?</a:t>
            </a:r>
          </a:p>
          <a:p>
            <a:r>
              <a:rPr lang="en-US" dirty="0"/>
              <a:t>What areas are under threat the most in the risk assessments?</a:t>
            </a:r>
          </a:p>
        </p:txBody>
      </p:sp>
    </p:spTree>
    <p:extLst>
      <p:ext uri="{BB962C8B-B14F-4D97-AF65-F5344CB8AC3E}">
        <p14:creationId xmlns:p14="http://schemas.microsoft.com/office/powerpoint/2010/main" val="2285180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Assessing Interventions</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a:solidFill>
                  <a:schemeClr val="tx1"/>
                </a:solidFill>
              </a:rPr>
              <a:t>Rocco Boyd</a:t>
            </a:r>
          </a:p>
        </p:txBody>
      </p:sp>
    </p:spTree>
    <p:extLst>
      <p:ext uri="{BB962C8B-B14F-4D97-AF65-F5344CB8AC3E}">
        <p14:creationId xmlns:p14="http://schemas.microsoft.com/office/powerpoint/2010/main" val="2579626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E8FB-14AE-4A6A-A860-40753B269DB4}"/>
              </a:ext>
            </a:extLst>
          </p:cNvPr>
          <p:cNvSpPr>
            <a:spLocks noGrp="1"/>
          </p:cNvSpPr>
          <p:nvPr>
            <p:ph type="title"/>
          </p:nvPr>
        </p:nvSpPr>
        <p:spPr/>
        <p:txBody>
          <a:bodyPr/>
          <a:lstStyle/>
          <a:p>
            <a:r>
              <a:rPr lang="en-US" dirty="0"/>
              <a:t>Possible Interventions</a:t>
            </a:r>
          </a:p>
        </p:txBody>
      </p:sp>
      <p:sp>
        <p:nvSpPr>
          <p:cNvPr id="3" name="Content Placeholder 2">
            <a:extLst>
              <a:ext uri="{FF2B5EF4-FFF2-40B4-BE49-F238E27FC236}">
                <a16:creationId xmlns:a16="http://schemas.microsoft.com/office/drawing/2014/main" id="{98F4FAD4-1552-AA6F-D0E4-574013446A71}"/>
              </a:ext>
            </a:extLst>
          </p:cNvPr>
          <p:cNvSpPr>
            <a:spLocks noGrp="1"/>
          </p:cNvSpPr>
          <p:nvPr>
            <p:ph sz="half" idx="1"/>
          </p:nvPr>
        </p:nvSpPr>
        <p:spPr>
          <a:xfrm>
            <a:off x="2231136" y="2638043"/>
            <a:ext cx="3864864" cy="3101982"/>
          </a:xfrm>
        </p:spPr>
        <p:txBody>
          <a:bodyPr>
            <a:noAutofit/>
          </a:bodyPr>
          <a:lstStyle/>
          <a:p>
            <a:pPr marL="0" indent="0" rtl="0">
              <a:spcBef>
                <a:spcPts val="0"/>
              </a:spcBef>
              <a:spcAft>
                <a:spcPts val="0"/>
              </a:spcAft>
              <a:buNone/>
            </a:pPr>
            <a:r>
              <a:rPr lang="en-US" sz="1500" b="1" i="0" u="none" strike="noStrike" dirty="0">
                <a:solidFill>
                  <a:srgbClr val="262626"/>
                </a:solidFill>
                <a:effectLst/>
                <a:latin typeface="Gill Sans" panose="020B0502020104020203" pitchFamily="34" charset="-79"/>
                <a:cs typeface="Gill Sans" panose="020B0502020104020203" pitchFamily="34" charset="-79"/>
              </a:rPr>
              <a:t>Built Environment </a:t>
            </a:r>
            <a:endParaRPr lang="en-US" sz="1500" b="0" dirty="0">
              <a:effectLst/>
            </a:endParaRPr>
          </a:p>
          <a:p>
            <a:pPr rtl="0" fontAlgn="base">
              <a:spcBef>
                <a:spcPts val="1000"/>
              </a:spcBef>
              <a:spcAft>
                <a:spcPts val="0"/>
              </a:spcAft>
              <a:buFont typeface="Arial" panose="020B0604020202020204" pitchFamily="34" charset="0"/>
              <a:buChar char="•"/>
            </a:pPr>
            <a:r>
              <a:rPr lang="en-US" sz="1500" b="0" i="0" u="none" strike="noStrike" dirty="0">
                <a:solidFill>
                  <a:srgbClr val="262626"/>
                </a:solidFill>
                <a:effectLst/>
                <a:latin typeface="Gill Sans" panose="020B0502020104020203" pitchFamily="34" charset="-79"/>
                <a:cs typeface="Gill Sans" panose="020B0502020104020203" pitchFamily="34" charset="-79"/>
              </a:rPr>
              <a:t>Identifying critical Infrastructure </a:t>
            </a:r>
            <a:endParaRPr lang="en-US" sz="1500" b="0" i="0" u="none" strike="noStrike" dirty="0">
              <a:solidFill>
                <a:srgbClr val="9BAFB5"/>
              </a:solidFill>
              <a:effectLst/>
              <a:latin typeface="Noto Sans Symbols"/>
            </a:endParaRPr>
          </a:p>
          <a:p>
            <a:pPr rtl="0" fontAlgn="base">
              <a:spcBef>
                <a:spcPts val="1000"/>
              </a:spcBef>
              <a:spcAft>
                <a:spcPts val="0"/>
              </a:spcAft>
              <a:buFont typeface="Arial" panose="020B0604020202020204" pitchFamily="34" charset="0"/>
              <a:buChar char="•"/>
            </a:pPr>
            <a:r>
              <a:rPr lang="en-US" sz="1500" b="0" i="0" u="none" strike="noStrike" dirty="0">
                <a:solidFill>
                  <a:srgbClr val="262626"/>
                </a:solidFill>
                <a:effectLst/>
                <a:latin typeface="Gill Sans" panose="020B0502020104020203" pitchFamily="34" charset="-79"/>
                <a:cs typeface="Gill Sans" panose="020B0502020104020203" pitchFamily="34" charset="-79"/>
              </a:rPr>
              <a:t>Preparing for migration </a:t>
            </a:r>
            <a:endParaRPr lang="en-US" sz="1500" b="0" i="0" u="none" strike="noStrike" dirty="0">
              <a:solidFill>
                <a:srgbClr val="9BAFB5"/>
              </a:solidFill>
              <a:effectLst/>
              <a:latin typeface="Noto Sans Symbols"/>
            </a:endParaRPr>
          </a:p>
          <a:p>
            <a:pPr rtl="0" fontAlgn="base">
              <a:spcBef>
                <a:spcPts val="1000"/>
              </a:spcBef>
              <a:spcAft>
                <a:spcPts val="0"/>
              </a:spcAft>
              <a:buFont typeface="Arial" panose="020B0604020202020204" pitchFamily="34" charset="0"/>
              <a:buChar char="•"/>
            </a:pPr>
            <a:r>
              <a:rPr lang="en-US" sz="1500" b="0" i="0" u="none" strike="noStrike" dirty="0">
                <a:solidFill>
                  <a:srgbClr val="262626"/>
                </a:solidFill>
                <a:effectLst/>
                <a:latin typeface="Gill Sans" panose="020B0502020104020203" pitchFamily="34" charset="-79"/>
                <a:cs typeface="Gill Sans" panose="020B0502020104020203" pitchFamily="34" charset="-79"/>
              </a:rPr>
              <a:t>Creation of seawalls</a:t>
            </a:r>
            <a:endParaRPr lang="en-US" sz="1500" b="0" i="0" u="none" strike="noStrike" dirty="0">
              <a:solidFill>
                <a:srgbClr val="9BAFB5"/>
              </a:solidFill>
              <a:effectLst/>
              <a:latin typeface="Noto Sans Symbols"/>
            </a:endParaRPr>
          </a:p>
          <a:p>
            <a:pPr rtl="0" fontAlgn="base">
              <a:spcBef>
                <a:spcPts val="1000"/>
              </a:spcBef>
              <a:spcAft>
                <a:spcPts val="0"/>
              </a:spcAft>
              <a:buFont typeface="Arial" panose="020B0604020202020204" pitchFamily="34" charset="0"/>
              <a:buChar char="•"/>
            </a:pPr>
            <a:r>
              <a:rPr lang="en-US" sz="1500" b="0" i="0" u="none" strike="noStrike" dirty="0">
                <a:solidFill>
                  <a:srgbClr val="262626"/>
                </a:solidFill>
                <a:effectLst/>
                <a:latin typeface="Gill Sans" panose="020B0502020104020203" pitchFamily="34" charset="-79"/>
                <a:cs typeface="Gill Sans" panose="020B0502020104020203" pitchFamily="34" charset="-79"/>
              </a:rPr>
              <a:t>Mapping and preparing future flood zones</a:t>
            </a:r>
            <a:endParaRPr lang="en-US" sz="1500" b="0" i="0" u="none" strike="noStrike" dirty="0">
              <a:solidFill>
                <a:srgbClr val="9BAFB5"/>
              </a:solidFill>
              <a:effectLst/>
              <a:latin typeface="Noto Sans Symbols"/>
            </a:endParaRPr>
          </a:p>
          <a:p>
            <a:pPr rtl="0" fontAlgn="base">
              <a:spcBef>
                <a:spcPts val="1000"/>
              </a:spcBef>
              <a:spcAft>
                <a:spcPts val="0"/>
              </a:spcAft>
              <a:buFont typeface="Arial" panose="020B0604020202020204" pitchFamily="34" charset="0"/>
              <a:buChar char="•"/>
            </a:pPr>
            <a:r>
              <a:rPr lang="en-US" sz="1500" b="0" i="0" u="none" strike="noStrike" dirty="0">
                <a:solidFill>
                  <a:srgbClr val="262626"/>
                </a:solidFill>
                <a:effectLst/>
                <a:latin typeface="Gill Sans" panose="020B0502020104020203" pitchFamily="34" charset="-79"/>
                <a:cs typeface="Gill Sans" panose="020B0502020104020203" pitchFamily="34" charset="-79"/>
              </a:rPr>
              <a:t>Increase resilience of electric grid </a:t>
            </a:r>
            <a:endParaRPr lang="en-US" sz="1500" dirty="0">
              <a:solidFill>
                <a:srgbClr val="9BAFB5"/>
              </a:solidFill>
              <a:latin typeface="Arial" panose="020B0604020202020204" pitchFamily="34" charset="0"/>
            </a:endParaRPr>
          </a:p>
          <a:p>
            <a:pPr marL="0" indent="0" rtl="0" fontAlgn="base">
              <a:spcBef>
                <a:spcPts val="1000"/>
              </a:spcBef>
              <a:spcAft>
                <a:spcPts val="0"/>
              </a:spcAft>
              <a:buNone/>
            </a:pPr>
            <a:r>
              <a:rPr lang="en-US" sz="1500" b="1" i="0" u="none" strike="noStrike" dirty="0">
                <a:solidFill>
                  <a:srgbClr val="262626"/>
                </a:solidFill>
                <a:effectLst/>
                <a:latin typeface="Gill Sans" panose="020B0502020104020203" pitchFamily="34" charset="-79"/>
                <a:cs typeface="Gill Sans" panose="020B0502020104020203" pitchFamily="34" charset="-79"/>
              </a:rPr>
              <a:t>Ecosystems</a:t>
            </a:r>
            <a:endParaRPr lang="en-US" sz="1500" b="0" dirty="0">
              <a:effectLst/>
            </a:endParaRPr>
          </a:p>
          <a:p>
            <a:pPr rtl="0" fontAlgn="base">
              <a:spcBef>
                <a:spcPts val="1000"/>
              </a:spcBef>
              <a:spcAft>
                <a:spcPts val="0"/>
              </a:spcAft>
              <a:buFont typeface="Arial" panose="020B0604020202020204" pitchFamily="34" charset="0"/>
              <a:buChar char="•"/>
            </a:pPr>
            <a:r>
              <a:rPr lang="en-US" sz="1500" b="0" i="0" u="none" strike="noStrike" dirty="0">
                <a:solidFill>
                  <a:srgbClr val="262626"/>
                </a:solidFill>
                <a:effectLst/>
                <a:latin typeface="Gill Sans" panose="020B0502020104020203" pitchFamily="34" charset="-79"/>
                <a:cs typeface="Gill Sans" panose="020B0502020104020203" pitchFamily="34" charset="-79"/>
              </a:rPr>
              <a:t>Mangrove restoration</a:t>
            </a:r>
            <a:endParaRPr lang="en-US" sz="1500" b="0" i="0" u="none" strike="noStrike" dirty="0">
              <a:solidFill>
                <a:srgbClr val="9BAFB5"/>
              </a:solidFill>
              <a:effectLst/>
              <a:latin typeface="Noto Sans Symbols"/>
            </a:endParaRPr>
          </a:p>
          <a:p>
            <a:pPr rtl="0" fontAlgn="base">
              <a:spcBef>
                <a:spcPts val="1000"/>
              </a:spcBef>
              <a:spcAft>
                <a:spcPts val="0"/>
              </a:spcAft>
              <a:buFont typeface="Arial" panose="020B0604020202020204" pitchFamily="34" charset="0"/>
              <a:buChar char="•"/>
            </a:pPr>
            <a:r>
              <a:rPr lang="en-US" sz="1500" b="0" i="0" u="none" strike="noStrike" dirty="0">
                <a:solidFill>
                  <a:srgbClr val="262626"/>
                </a:solidFill>
                <a:effectLst/>
                <a:latin typeface="Gill Sans" panose="020B0502020104020203" pitchFamily="34" charset="-79"/>
                <a:cs typeface="Gill Sans" panose="020B0502020104020203" pitchFamily="34" charset="-79"/>
              </a:rPr>
              <a:t>Natural landslide prevention</a:t>
            </a:r>
            <a:endParaRPr lang="en-US" sz="1500" b="0" i="0" u="none" strike="noStrike" dirty="0">
              <a:solidFill>
                <a:srgbClr val="9BAFB5"/>
              </a:solidFill>
              <a:effectLst/>
              <a:latin typeface="Noto Sans Symbols"/>
            </a:endParaRPr>
          </a:p>
        </p:txBody>
      </p:sp>
      <p:sp>
        <p:nvSpPr>
          <p:cNvPr id="4" name="Content Placeholder 3">
            <a:extLst>
              <a:ext uri="{FF2B5EF4-FFF2-40B4-BE49-F238E27FC236}">
                <a16:creationId xmlns:a16="http://schemas.microsoft.com/office/drawing/2014/main" id="{08E043B7-CBD5-7B61-3D46-9A3C2499FB27}"/>
              </a:ext>
            </a:extLst>
          </p:cNvPr>
          <p:cNvSpPr>
            <a:spLocks noGrp="1"/>
          </p:cNvSpPr>
          <p:nvPr>
            <p:ph sz="half" idx="2"/>
          </p:nvPr>
        </p:nvSpPr>
        <p:spPr>
          <a:xfrm>
            <a:off x="6338316" y="2638043"/>
            <a:ext cx="3622548" cy="3704699"/>
          </a:xfrm>
        </p:spPr>
        <p:txBody>
          <a:bodyPr>
            <a:normAutofit fontScale="85000" lnSpcReduction="10000"/>
          </a:bodyPr>
          <a:lstStyle/>
          <a:p>
            <a:pPr marL="0" indent="0" rtl="0">
              <a:spcBef>
                <a:spcPts val="1000"/>
              </a:spcBef>
              <a:spcAft>
                <a:spcPts val="0"/>
              </a:spcAft>
              <a:buNone/>
            </a:pPr>
            <a:r>
              <a:rPr lang="en-US" sz="1800" b="1" i="0" u="none" strike="noStrike" dirty="0">
                <a:solidFill>
                  <a:srgbClr val="262626"/>
                </a:solidFill>
                <a:effectLst/>
                <a:latin typeface="Gill Sans" panose="020B0502020104020203" pitchFamily="34" charset="-79"/>
                <a:cs typeface="Gill Sans" panose="020B0502020104020203" pitchFamily="34" charset="-79"/>
              </a:rPr>
              <a:t>Local Economy</a:t>
            </a:r>
            <a:endParaRPr lang="en-US" sz="1400"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Gill Sans" panose="020B0502020104020203" pitchFamily="34" charset="-79"/>
                <a:cs typeface="Gill Sans" panose="020B0502020104020203" pitchFamily="34" charset="-79"/>
              </a:rPr>
              <a:t>Strengthening global supply chain</a:t>
            </a:r>
            <a:endParaRPr lang="en-US" sz="1800" b="0" i="0" u="none" strike="noStrike" dirty="0">
              <a:solidFill>
                <a:srgbClr val="9BAFB5"/>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Gill Sans" panose="020B0502020104020203" pitchFamily="34" charset="-79"/>
                <a:cs typeface="Gill Sans" panose="020B0502020104020203" pitchFamily="34" charset="-79"/>
              </a:rPr>
              <a:t>Sustainable tourism</a:t>
            </a:r>
            <a:endParaRPr lang="en-US" sz="1800" b="0" i="0" u="none" strike="noStrike" dirty="0">
              <a:solidFill>
                <a:srgbClr val="9BAFB5"/>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Gill Sans" panose="020B0502020104020203" pitchFamily="34" charset="-79"/>
                <a:cs typeface="Gill Sans" panose="020B0502020104020203" pitchFamily="34" charset="-79"/>
              </a:rPr>
              <a:t>Desalination of seawater</a:t>
            </a:r>
            <a:endParaRPr lang="en-US" sz="1800" b="0" i="0" u="none" strike="noStrike" dirty="0">
              <a:solidFill>
                <a:srgbClr val="9BAFB5"/>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Gill Sans" panose="020B0502020104020203" pitchFamily="34" charset="-79"/>
                <a:cs typeface="Gill Sans" panose="020B0502020104020203" pitchFamily="34" charset="-79"/>
              </a:rPr>
              <a:t>Atmospheric extraction of water</a:t>
            </a:r>
            <a:endParaRPr lang="en-US" sz="1800" b="0" i="0" u="none" strike="noStrike" dirty="0">
              <a:solidFill>
                <a:srgbClr val="9BAFB5"/>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Gill Sans" panose="020B0502020104020203" pitchFamily="34" charset="-79"/>
                <a:cs typeface="Gill Sans" panose="020B0502020104020203" pitchFamily="34" charset="-79"/>
              </a:rPr>
              <a:t>Swales for agricultural use</a:t>
            </a:r>
            <a:endParaRPr lang="en-US" sz="1800" b="0" i="0" u="none" strike="noStrike" dirty="0">
              <a:solidFill>
                <a:srgbClr val="9BAFB5"/>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Gill Sans" panose="020B0502020104020203" pitchFamily="34" charset="-79"/>
                <a:cs typeface="Gill Sans" panose="020B0502020104020203" pitchFamily="34" charset="-79"/>
              </a:rPr>
              <a:t>Improvements for stored water</a:t>
            </a:r>
            <a:endParaRPr lang="en-US" sz="1800" b="0" i="0" u="none" strike="noStrike" dirty="0">
              <a:solidFill>
                <a:srgbClr val="9BAFB5"/>
              </a:solidFill>
              <a:effectLst/>
              <a:latin typeface="Noto Sans Symbols"/>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Gill Sans" panose="020B0502020104020203" pitchFamily="34" charset="-79"/>
                <a:cs typeface="Gill Sans" panose="020B0502020104020203" pitchFamily="34" charset="-79"/>
              </a:rPr>
              <a:t>Improved rain capture systems </a:t>
            </a:r>
            <a:endParaRPr lang="en-US" sz="1800" b="0" i="0" u="none" strike="noStrike" dirty="0">
              <a:solidFill>
                <a:srgbClr val="9BAFB5"/>
              </a:solidFill>
              <a:effectLst/>
              <a:latin typeface="Noto Sans Symbols"/>
            </a:endParaRPr>
          </a:p>
          <a:p>
            <a:pPr marL="0" indent="0" rtl="0">
              <a:spcBef>
                <a:spcPts val="1000"/>
              </a:spcBef>
              <a:spcAft>
                <a:spcPts val="0"/>
              </a:spcAft>
              <a:buNone/>
            </a:pPr>
            <a:r>
              <a:rPr lang="en-US" sz="1800" b="1" i="0" u="none" strike="noStrike" dirty="0">
                <a:solidFill>
                  <a:srgbClr val="262626"/>
                </a:solidFill>
                <a:effectLst/>
                <a:latin typeface="Gill Sans" panose="020B0502020104020203" pitchFamily="34" charset="-79"/>
                <a:cs typeface="Gill Sans" panose="020B0502020104020203" pitchFamily="34" charset="-79"/>
              </a:rPr>
              <a:t>Social Fabric</a:t>
            </a:r>
            <a:endParaRPr lang="en-US" sz="1400"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Gill Sans" panose="020B0502020104020203" pitchFamily="34" charset="-79"/>
                <a:cs typeface="Gill Sans" panose="020B0502020104020203" pitchFamily="34" charset="-79"/>
              </a:rPr>
              <a:t>Public education programs</a:t>
            </a:r>
            <a:endParaRPr lang="en-US" sz="1800" b="0" i="0" u="none" strike="noStrike" dirty="0">
              <a:solidFill>
                <a:srgbClr val="9BAFB5"/>
              </a:solidFill>
              <a:effectLst/>
              <a:latin typeface="Noto Sans Symbols"/>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Gill Sans" panose="020B0502020104020203" pitchFamily="34" charset="-79"/>
                <a:cs typeface="Gill Sans" panose="020B0502020104020203" pitchFamily="34" charset="-79"/>
              </a:rPr>
              <a:t>Dynamic education in school systems</a:t>
            </a:r>
            <a:endParaRPr lang="en-US" sz="1800" b="0" i="0" u="none" strike="noStrike" dirty="0">
              <a:solidFill>
                <a:srgbClr val="9BAFB5"/>
              </a:solidFill>
              <a:effectLst/>
              <a:latin typeface="Noto Sans Symbols"/>
            </a:endParaRPr>
          </a:p>
        </p:txBody>
      </p:sp>
    </p:spTree>
    <p:extLst>
      <p:ext uri="{BB962C8B-B14F-4D97-AF65-F5344CB8AC3E}">
        <p14:creationId xmlns:p14="http://schemas.microsoft.com/office/powerpoint/2010/main" val="916284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2149-93F3-24E5-4D3E-E1AFC77FF7AC}"/>
              </a:ext>
            </a:extLst>
          </p:cNvPr>
          <p:cNvSpPr>
            <a:spLocks noGrp="1"/>
          </p:cNvSpPr>
          <p:nvPr>
            <p:ph type="title"/>
          </p:nvPr>
        </p:nvSpPr>
        <p:spPr/>
        <p:txBody>
          <a:bodyPr/>
          <a:lstStyle/>
          <a:p>
            <a:r>
              <a:rPr lang="en-US" dirty="0"/>
              <a:t>Risk informed decisions</a:t>
            </a:r>
          </a:p>
        </p:txBody>
      </p:sp>
      <p:sp>
        <p:nvSpPr>
          <p:cNvPr id="3" name="Content Placeholder 2">
            <a:extLst>
              <a:ext uri="{FF2B5EF4-FFF2-40B4-BE49-F238E27FC236}">
                <a16:creationId xmlns:a16="http://schemas.microsoft.com/office/drawing/2014/main" id="{A805DB5A-7740-56E7-3A7B-2792611CC0C2}"/>
              </a:ext>
            </a:extLst>
          </p:cNvPr>
          <p:cNvSpPr>
            <a:spLocks noGrp="1"/>
          </p:cNvSpPr>
          <p:nvPr>
            <p:ph idx="1"/>
          </p:nvPr>
        </p:nvSpPr>
        <p:spPr>
          <a:xfrm>
            <a:off x="2231136" y="2638044"/>
            <a:ext cx="7729728" cy="3958699"/>
          </a:xfrm>
        </p:spPr>
        <p:txBody>
          <a:bodyPr>
            <a:normAutofit fontScale="85000" lnSpcReduction="10000"/>
          </a:bodyPr>
          <a:lstStyle/>
          <a:p>
            <a:pPr marL="0" indent="0">
              <a:buNone/>
            </a:pPr>
            <a:r>
              <a:rPr lang="en-US" sz="1600" b="1" dirty="0"/>
              <a:t>Fragility</a:t>
            </a:r>
          </a:p>
          <a:p>
            <a:r>
              <a:rPr lang="en-US" sz="1600" dirty="0"/>
              <a:t>Constitutional property of an asset to be damaged by a hazard</a:t>
            </a:r>
          </a:p>
          <a:p>
            <a:pPr marL="0" indent="0">
              <a:buNone/>
            </a:pPr>
            <a:r>
              <a:rPr lang="en-US" sz="1600" b="1" dirty="0"/>
              <a:t>Hazard</a:t>
            </a:r>
          </a:p>
          <a:p>
            <a:r>
              <a:rPr lang="en-US" sz="1600" dirty="0"/>
              <a:t>A potentially harmful event</a:t>
            </a:r>
          </a:p>
          <a:p>
            <a:pPr marL="0" indent="0">
              <a:buNone/>
            </a:pPr>
            <a:r>
              <a:rPr lang="en-US" sz="1600" b="1" dirty="0"/>
              <a:t>Exposed assets</a:t>
            </a:r>
          </a:p>
          <a:p>
            <a:r>
              <a:rPr lang="en-US" sz="1600" dirty="0"/>
              <a:t>Valuable resources that may be impacted by the anticipated hazards</a:t>
            </a:r>
          </a:p>
          <a:p>
            <a:pPr marL="0" indent="0">
              <a:buNone/>
            </a:pPr>
            <a:r>
              <a:rPr lang="en-US" sz="1600" b="1" dirty="0"/>
              <a:t>Risk</a:t>
            </a:r>
          </a:p>
          <a:p>
            <a:r>
              <a:rPr lang="en-US" sz="1600" dirty="0"/>
              <a:t>The potential for unwanted consequences where something of value faces an uncertain outcome</a:t>
            </a:r>
          </a:p>
          <a:p>
            <a:pPr marL="0" indent="0">
              <a:buNone/>
            </a:pPr>
            <a:r>
              <a:rPr lang="en-US" sz="1600" b="1" dirty="0"/>
              <a:t>Risk Assessment</a:t>
            </a:r>
          </a:p>
          <a:p>
            <a:r>
              <a:rPr lang="en-US" sz="1600" dirty="0"/>
              <a:t>Extension of the hazard scenario(s) by mapping the severity of a particular future against the probability of its occurrence </a:t>
            </a:r>
          </a:p>
          <a:p>
            <a:pPr lvl="1"/>
            <a:r>
              <a:rPr lang="en-US" sz="1400" dirty="0"/>
              <a:t>Dependent on hazards, fragilities, and assets</a:t>
            </a:r>
          </a:p>
          <a:p>
            <a:pPr lvl="1"/>
            <a:r>
              <a:rPr lang="en-US" sz="1400" dirty="0"/>
              <a:t>Used to inform decision-making</a:t>
            </a:r>
          </a:p>
          <a:p>
            <a:endParaRPr lang="en-US" sz="1600" dirty="0"/>
          </a:p>
        </p:txBody>
      </p:sp>
    </p:spTree>
    <p:extLst>
      <p:ext uri="{BB962C8B-B14F-4D97-AF65-F5344CB8AC3E}">
        <p14:creationId xmlns:p14="http://schemas.microsoft.com/office/powerpoint/2010/main" val="14539913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162600D-B7E2-21E2-62F8-DE54269B3DE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161" r="30839"/>
          <a:stretch/>
        </p:blipFill>
        <p:spPr bwMode="auto">
          <a:xfrm>
            <a:off x="321" y="7041"/>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DA2AB3-B9B6-630A-3ADE-C6550157329E}"/>
              </a:ext>
            </a:extLst>
          </p:cNvPr>
          <p:cNvSpPr>
            <a:spLocks noGrp="1"/>
          </p:cNvSpPr>
          <p:nvPr>
            <p:ph type="title"/>
          </p:nvPr>
        </p:nvSpPr>
        <p:spPr>
          <a:xfrm>
            <a:off x="804672" y="2841505"/>
            <a:ext cx="4487298" cy="1174991"/>
          </a:xfrm>
          <a:solidFill>
            <a:schemeClr val="bg1">
              <a:alpha val="80000"/>
            </a:schemeClr>
          </a:solidFill>
        </p:spPr>
        <p:txBody>
          <a:bodyPr vert="horz" lIns="182880" tIns="182880" rIns="182880" bIns="182880" rtlCol="0" anchor="ctr">
            <a:normAutofit/>
          </a:bodyPr>
          <a:lstStyle/>
          <a:p>
            <a:pPr>
              <a:spcAft>
                <a:spcPts val="0"/>
              </a:spcAft>
            </a:pPr>
            <a:r>
              <a:rPr lang="en-US" sz="2400">
                <a:solidFill>
                  <a:schemeClr val="tx1">
                    <a:lumMod val="85000"/>
                    <a:lumOff val="15000"/>
                  </a:schemeClr>
                </a:solidFill>
              </a:rPr>
              <a:t>Interventions </a:t>
            </a:r>
            <a:r>
              <a:rPr lang="en-US" sz="2400" b="0" i="0" u="none" strike="noStrike">
                <a:solidFill>
                  <a:schemeClr val="tx1">
                    <a:lumMod val="85000"/>
                    <a:lumOff val="15000"/>
                  </a:schemeClr>
                </a:solidFill>
                <a:effectLst/>
              </a:rPr>
              <a:t>–</a:t>
            </a:r>
            <a:br>
              <a:rPr lang="en-US" sz="2400">
                <a:solidFill>
                  <a:schemeClr val="tx1">
                    <a:lumMod val="85000"/>
                    <a:lumOff val="15000"/>
                  </a:schemeClr>
                </a:solidFill>
              </a:rPr>
            </a:br>
            <a:r>
              <a:rPr lang="en-US" sz="2400" b="0" i="0" u="none" strike="noStrike">
                <a:solidFill>
                  <a:schemeClr val="tx1">
                    <a:lumMod val="85000"/>
                    <a:lumOff val="15000"/>
                  </a:schemeClr>
                </a:solidFill>
                <a:effectLst/>
              </a:rPr>
              <a:t>Built Environment</a:t>
            </a:r>
            <a:endParaRPr lang="en-US" sz="2400">
              <a:solidFill>
                <a:schemeClr val="tx1">
                  <a:lumMod val="85000"/>
                  <a:lumOff val="15000"/>
                </a:schemeClr>
              </a:solidFill>
            </a:endParaRPr>
          </a:p>
        </p:txBody>
      </p:sp>
      <p:sp>
        <p:nvSpPr>
          <p:cNvPr id="4" name="Text Placeholder 3">
            <a:extLst>
              <a:ext uri="{FF2B5EF4-FFF2-40B4-BE49-F238E27FC236}">
                <a16:creationId xmlns:a16="http://schemas.microsoft.com/office/drawing/2014/main" id="{6CE45179-4B4F-FED1-0B20-465EB54906AB}"/>
              </a:ext>
            </a:extLst>
          </p:cNvPr>
          <p:cNvSpPr>
            <a:spLocks noGrp="1"/>
          </p:cNvSpPr>
          <p:nvPr>
            <p:ph type="body" sz="half" idx="2"/>
          </p:nvPr>
        </p:nvSpPr>
        <p:spPr>
          <a:xfrm>
            <a:off x="6743941" y="976129"/>
            <a:ext cx="4804931" cy="4919815"/>
          </a:xfrm>
        </p:spPr>
        <p:txBody>
          <a:bodyPr vert="horz" lIns="91440" tIns="45720" rIns="91440" bIns="45720" rtlCol="0" anchor="ctr" anchorCtr="0">
            <a:normAutofit/>
          </a:bodyPr>
          <a:lstStyle/>
          <a:p>
            <a:pPr algn="l"/>
            <a:r>
              <a:rPr lang="en-US" sz="1600" b="1" dirty="0">
                <a:solidFill>
                  <a:schemeClr val="tx1">
                    <a:lumMod val="85000"/>
                    <a:lumOff val="15000"/>
                  </a:schemeClr>
                </a:solidFill>
              </a:rPr>
              <a:t>Identifying Critical Infrastructure</a:t>
            </a:r>
          </a:p>
          <a:p>
            <a:pPr algn="l"/>
            <a:r>
              <a:rPr lang="en-US" sz="1600" dirty="0">
                <a:solidFill>
                  <a:schemeClr val="tx1">
                    <a:lumMod val="85000"/>
                    <a:lumOff val="15000"/>
                  </a:schemeClr>
                </a:solidFill>
              </a:rPr>
              <a:t>Pros</a:t>
            </a:r>
          </a:p>
          <a:p>
            <a:pPr marL="285750" indent="-228600" algn="l">
              <a:buFont typeface="Arial" panose="020B0604020202020204" pitchFamily="34" charset="0"/>
              <a:buChar char="•"/>
            </a:pPr>
            <a:r>
              <a:rPr lang="en-US" sz="1600" dirty="0">
                <a:solidFill>
                  <a:schemeClr val="tx1">
                    <a:lumMod val="85000"/>
                    <a:lumOff val="15000"/>
                  </a:schemeClr>
                </a:solidFill>
              </a:rPr>
              <a:t>Early identification of high-risk areas</a:t>
            </a:r>
          </a:p>
          <a:p>
            <a:pPr marL="285750" indent="-228600" algn="l">
              <a:buFont typeface="Arial" panose="020B0604020202020204" pitchFamily="34" charset="0"/>
              <a:buChar char="•"/>
            </a:pPr>
            <a:r>
              <a:rPr lang="en-US" sz="1600" dirty="0">
                <a:solidFill>
                  <a:schemeClr val="tx1">
                    <a:lumMod val="85000"/>
                    <a:lumOff val="15000"/>
                  </a:schemeClr>
                </a:solidFill>
              </a:rPr>
              <a:t>Timely preparation of infrastructure to move</a:t>
            </a:r>
          </a:p>
          <a:p>
            <a:pPr algn="l"/>
            <a:r>
              <a:rPr lang="en-US" sz="1600" dirty="0">
                <a:solidFill>
                  <a:schemeClr val="tx1">
                    <a:lumMod val="85000"/>
                    <a:lumOff val="15000"/>
                  </a:schemeClr>
                </a:solidFill>
              </a:rPr>
              <a:t>Cons</a:t>
            </a:r>
          </a:p>
          <a:p>
            <a:pPr marL="285750" indent="-228600" algn="l">
              <a:buFont typeface="Arial" panose="020B0604020202020204" pitchFamily="34" charset="0"/>
              <a:buChar char="•"/>
            </a:pPr>
            <a:r>
              <a:rPr lang="en-US" sz="1600" dirty="0">
                <a:solidFill>
                  <a:schemeClr val="tx1">
                    <a:lumMod val="85000"/>
                    <a:lumOff val="15000"/>
                  </a:schemeClr>
                </a:solidFill>
              </a:rPr>
              <a:t>Logistics of movements</a:t>
            </a:r>
          </a:p>
          <a:p>
            <a:pPr marL="285750" indent="-228600" algn="l">
              <a:buFont typeface="Arial" panose="020B0604020202020204" pitchFamily="34" charset="0"/>
              <a:buChar char="•"/>
            </a:pPr>
            <a:r>
              <a:rPr lang="en-US" sz="1600" dirty="0">
                <a:solidFill>
                  <a:schemeClr val="tx1">
                    <a:lumMod val="85000"/>
                    <a:lumOff val="15000"/>
                  </a:schemeClr>
                </a:solidFill>
              </a:rPr>
              <a:t>Costs </a:t>
            </a:r>
          </a:p>
          <a:p>
            <a:pPr marL="285750" indent="-228600" algn="l">
              <a:buFont typeface="Arial" panose="020B0604020202020204" pitchFamily="34" charset="0"/>
              <a:buChar char="•"/>
            </a:pPr>
            <a:r>
              <a:rPr lang="en-US" sz="1600" dirty="0">
                <a:solidFill>
                  <a:schemeClr val="tx1">
                    <a:lumMod val="85000"/>
                    <a:lumOff val="15000"/>
                  </a:schemeClr>
                </a:solidFill>
              </a:rPr>
              <a:t>Time it would take to move </a:t>
            </a:r>
          </a:p>
        </p:txBody>
      </p:sp>
    </p:spTree>
    <p:extLst>
      <p:ext uri="{BB962C8B-B14F-4D97-AF65-F5344CB8AC3E}">
        <p14:creationId xmlns:p14="http://schemas.microsoft.com/office/powerpoint/2010/main" val="1883593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CD91918-4F08-3A9F-3EBE-F04D6C7EFD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71" r="-1" b="19147"/>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AB50CD-9935-1BA2-6AB6-D6F52C85D3D2}"/>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a:solidFill>
                  <a:schemeClr val="bg1"/>
                </a:solidFill>
              </a:rPr>
              <a:t>Interventions </a:t>
            </a:r>
            <a:r>
              <a:rPr lang="en-US" sz="2400" b="0" i="0" u="none" strike="noStrike">
                <a:solidFill>
                  <a:schemeClr val="bg1"/>
                </a:solidFill>
                <a:effectLst/>
              </a:rPr>
              <a:t>–</a:t>
            </a:r>
            <a:br>
              <a:rPr lang="en-US" sz="2400">
                <a:solidFill>
                  <a:schemeClr val="bg1"/>
                </a:solidFill>
              </a:rPr>
            </a:br>
            <a:r>
              <a:rPr lang="en-US" sz="2400">
                <a:solidFill>
                  <a:schemeClr val="bg1"/>
                </a:solidFill>
              </a:rPr>
              <a:t>built environment</a:t>
            </a:r>
          </a:p>
        </p:txBody>
      </p:sp>
      <p:sp>
        <p:nvSpPr>
          <p:cNvPr id="8" name="Text Placeholder 5">
            <a:extLst>
              <a:ext uri="{FF2B5EF4-FFF2-40B4-BE49-F238E27FC236}">
                <a16:creationId xmlns:a16="http://schemas.microsoft.com/office/drawing/2014/main" id="{7C08E061-BEBC-6B12-3EA3-75A76303D643}"/>
              </a:ext>
            </a:extLst>
          </p:cNvPr>
          <p:cNvSpPr>
            <a:spLocks noGrp="1"/>
          </p:cNvSpPr>
          <p:nvPr>
            <p:ph type="body" sz="half" idx="2"/>
          </p:nvPr>
        </p:nvSpPr>
        <p:spPr>
          <a:xfrm>
            <a:off x="6743941" y="976129"/>
            <a:ext cx="4804931" cy="4919815"/>
          </a:xfrm>
        </p:spPr>
        <p:txBody>
          <a:bodyPr vert="horz" lIns="91440" tIns="45720" rIns="91440" bIns="45720" rtlCol="0" anchor="ctr">
            <a:normAutofit/>
          </a:bodyPr>
          <a:lstStyle/>
          <a:p>
            <a:pPr algn="l"/>
            <a:r>
              <a:rPr lang="en-US" sz="1600" b="1" dirty="0">
                <a:solidFill>
                  <a:schemeClr val="tx1">
                    <a:lumMod val="85000"/>
                    <a:lumOff val="15000"/>
                  </a:schemeClr>
                </a:solidFill>
              </a:rPr>
              <a:t>Preparing the Built Environment to Move to Higher Grounds</a:t>
            </a:r>
          </a:p>
          <a:p>
            <a:pPr algn="l"/>
            <a:r>
              <a:rPr lang="en-US" sz="1600" dirty="0">
                <a:solidFill>
                  <a:schemeClr val="tx1">
                    <a:lumMod val="85000"/>
                    <a:lumOff val="15000"/>
                  </a:schemeClr>
                </a:solidFill>
              </a:rPr>
              <a:t>Pros</a:t>
            </a:r>
          </a:p>
          <a:p>
            <a:pPr marL="342900" indent="-228600" algn="l">
              <a:buFont typeface="Arial" panose="020B0604020202020204" pitchFamily="34" charset="0"/>
              <a:buChar char="•"/>
            </a:pPr>
            <a:r>
              <a:rPr lang="en-US" sz="1600" dirty="0">
                <a:solidFill>
                  <a:schemeClr val="tx1">
                    <a:lumMod val="85000"/>
                    <a:lumOff val="15000"/>
                  </a:schemeClr>
                </a:solidFill>
              </a:rPr>
              <a:t>Movement of populations out of high-risk areas</a:t>
            </a:r>
          </a:p>
          <a:p>
            <a:pPr marL="342900" indent="-228600" algn="l">
              <a:buFont typeface="Arial" panose="020B0604020202020204" pitchFamily="34" charset="0"/>
              <a:buChar char="•"/>
            </a:pPr>
            <a:r>
              <a:rPr lang="en-US" sz="1600" dirty="0">
                <a:solidFill>
                  <a:schemeClr val="tx1">
                    <a:lumMod val="85000"/>
                    <a:lumOff val="15000"/>
                  </a:schemeClr>
                </a:solidFill>
              </a:rPr>
              <a:t>Allows for mangroves and beaches to migrate </a:t>
            </a:r>
          </a:p>
          <a:p>
            <a:pPr algn="l"/>
            <a:r>
              <a:rPr lang="en-US" sz="1600" dirty="0">
                <a:solidFill>
                  <a:schemeClr val="tx1">
                    <a:lumMod val="85000"/>
                    <a:lumOff val="15000"/>
                  </a:schemeClr>
                </a:solidFill>
              </a:rPr>
              <a:t>Cons</a:t>
            </a:r>
          </a:p>
          <a:p>
            <a:pPr marL="342900" indent="-228600" algn="l">
              <a:buFont typeface="Arial" panose="020B0604020202020204" pitchFamily="34" charset="0"/>
              <a:buChar char="•"/>
            </a:pPr>
            <a:r>
              <a:rPr lang="en-US" sz="1600" dirty="0">
                <a:solidFill>
                  <a:schemeClr val="tx1">
                    <a:lumMod val="85000"/>
                    <a:lumOff val="15000"/>
                  </a:schemeClr>
                </a:solidFill>
              </a:rPr>
              <a:t>Environmental impact</a:t>
            </a:r>
          </a:p>
          <a:p>
            <a:pPr marL="800100" lvl="1" indent="-228600">
              <a:buFont typeface="Arial" panose="020B0604020202020204" pitchFamily="34" charset="0"/>
              <a:buChar char="•"/>
            </a:pPr>
            <a:r>
              <a:rPr lang="en-US" sz="1600" dirty="0"/>
              <a:t>Further research would be needed to determine environmental impact of the movement of the built infrastructure </a:t>
            </a:r>
          </a:p>
        </p:txBody>
      </p:sp>
    </p:spTree>
    <p:extLst>
      <p:ext uri="{BB962C8B-B14F-4D97-AF65-F5344CB8AC3E}">
        <p14:creationId xmlns:p14="http://schemas.microsoft.com/office/powerpoint/2010/main" val="841711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4478DBF8-6FAB-C603-B8E9-6739921F7BC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285" r="24049"/>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AB50CD-9935-1BA2-6AB6-D6F52C85D3D2}"/>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a:solidFill>
                  <a:schemeClr val="bg1"/>
                </a:solidFill>
              </a:rPr>
              <a:t>Interventions </a:t>
            </a:r>
            <a:r>
              <a:rPr lang="en-US" sz="2400" b="0" i="0" u="none" strike="noStrike">
                <a:solidFill>
                  <a:schemeClr val="bg1"/>
                </a:solidFill>
                <a:effectLst/>
              </a:rPr>
              <a:t>–</a:t>
            </a:r>
            <a:br>
              <a:rPr lang="en-US" sz="2400">
                <a:solidFill>
                  <a:schemeClr val="bg1"/>
                </a:solidFill>
              </a:rPr>
            </a:br>
            <a:r>
              <a:rPr lang="en-US" sz="2400">
                <a:solidFill>
                  <a:schemeClr val="bg1"/>
                </a:solidFill>
              </a:rPr>
              <a:t>Built environment</a:t>
            </a:r>
          </a:p>
        </p:txBody>
      </p:sp>
      <p:sp>
        <p:nvSpPr>
          <p:cNvPr id="8" name="Text Placeholder 5">
            <a:extLst>
              <a:ext uri="{FF2B5EF4-FFF2-40B4-BE49-F238E27FC236}">
                <a16:creationId xmlns:a16="http://schemas.microsoft.com/office/drawing/2014/main" id="{7C08E061-BEBC-6B12-3EA3-75A76303D643}"/>
              </a:ext>
            </a:extLst>
          </p:cNvPr>
          <p:cNvSpPr>
            <a:spLocks noGrp="1"/>
          </p:cNvSpPr>
          <p:nvPr>
            <p:ph type="body" sz="half" idx="2"/>
          </p:nvPr>
        </p:nvSpPr>
        <p:spPr>
          <a:xfrm>
            <a:off x="6743941" y="976129"/>
            <a:ext cx="4804931" cy="4919815"/>
          </a:xfrm>
        </p:spPr>
        <p:txBody>
          <a:bodyPr vert="horz" lIns="91440" tIns="45720" rIns="91440" bIns="45720" rtlCol="0" anchor="ctr">
            <a:normAutofit/>
          </a:bodyPr>
          <a:lstStyle/>
          <a:p>
            <a:pPr algn="l"/>
            <a:r>
              <a:rPr lang="en-US" sz="1600" b="1" dirty="0">
                <a:solidFill>
                  <a:schemeClr val="tx1">
                    <a:lumMod val="85000"/>
                    <a:lumOff val="15000"/>
                  </a:schemeClr>
                </a:solidFill>
              </a:rPr>
              <a:t>Sea walls at identified locations</a:t>
            </a:r>
          </a:p>
          <a:p>
            <a:pPr algn="l"/>
            <a:r>
              <a:rPr lang="en-US" sz="1600" dirty="0">
                <a:solidFill>
                  <a:schemeClr val="tx1">
                    <a:lumMod val="85000"/>
                    <a:lumOff val="15000"/>
                  </a:schemeClr>
                </a:solidFill>
              </a:rPr>
              <a:t>Target areas would include around the port in St. Georges and Grenville </a:t>
            </a:r>
          </a:p>
          <a:p>
            <a:pPr algn="l"/>
            <a:r>
              <a:rPr lang="en-US" sz="1600" dirty="0">
                <a:solidFill>
                  <a:schemeClr val="tx1">
                    <a:lumMod val="85000"/>
                    <a:lumOff val="15000"/>
                  </a:schemeClr>
                </a:solidFill>
              </a:rPr>
              <a:t>Pros</a:t>
            </a:r>
          </a:p>
          <a:p>
            <a:pPr marL="628650" lvl="1" indent="-228600">
              <a:buFont typeface="Arial" panose="020B0604020202020204" pitchFamily="34" charset="0"/>
              <a:buChar char="•"/>
            </a:pPr>
            <a:r>
              <a:rPr lang="en-US" sz="1600" dirty="0"/>
              <a:t>Keeps seawater out	</a:t>
            </a:r>
          </a:p>
          <a:p>
            <a:pPr algn="l"/>
            <a:r>
              <a:rPr lang="en-US" sz="1600" dirty="0">
                <a:solidFill>
                  <a:schemeClr val="tx1">
                    <a:lumMod val="85000"/>
                    <a:lumOff val="15000"/>
                  </a:schemeClr>
                </a:solidFill>
              </a:rPr>
              <a:t>Cons</a:t>
            </a:r>
          </a:p>
          <a:p>
            <a:pPr marL="628650" lvl="1" indent="-228600">
              <a:buFont typeface="Arial" panose="020B0604020202020204" pitchFamily="34" charset="0"/>
              <a:buChar char="•"/>
            </a:pPr>
            <a:r>
              <a:rPr lang="en-US" sz="1600" dirty="0"/>
              <a:t>Cement used may not be able to withstand the sea water, resulting in leaks</a:t>
            </a:r>
          </a:p>
          <a:p>
            <a:pPr marL="628650" lvl="1" indent="-228600">
              <a:buFont typeface="Arial" panose="020B0604020202020204" pitchFamily="34" charset="0"/>
              <a:buChar char="•"/>
            </a:pPr>
            <a:r>
              <a:rPr lang="en-US" sz="1600" dirty="0"/>
              <a:t>Cement may contain harmful chemicals and microplastics which would affect local marine communities if dislodged</a:t>
            </a:r>
          </a:p>
          <a:p>
            <a:pPr marL="628650" lvl="1" indent="-228600">
              <a:buFont typeface="Arial" panose="020B0604020202020204" pitchFamily="34" charset="0"/>
              <a:buChar char="•"/>
            </a:pPr>
            <a:r>
              <a:rPr lang="en-US" sz="1600" dirty="0"/>
              <a:t>Intensify beach/coastal erosion</a:t>
            </a:r>
          </a:p>
        </p:txBody>
      </p:sp>
    </p:spTree>
    <p:extLst>
      <p:ext uri="{BB962C8B-B14F-4D97-AF65-F5344CB8AC3E}">
        <p14:creationId xmlns:p14="http://schemas.microsoft.com/office/powerpoint/2010/main" val="421397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162600D-B7E2-21E2-62F8-DE54269B3DE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161" r="30839"/>
          <a:stretch/>
        </p:blipFill>
        <p:spPr bwMode="auto">
          <a:xfrm>
            <a:off x="321" y="7041"/>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DA2AB3-B9B6-630A-3ADE-C6550157329E}"/>
              </a:ext>
            </a:extLst>
          </p:cNvPr>
          <p:cNvSpPr>
            <a:spLocks noGrp="1"/>
          </p:cNvSpPr>
          <p:nvPr>
            <p:ph type="title"/>
          </p:nvPr>
        </p:nvSpPr>
        <p:spPr>
          <a:xfrm>
            <a:off x="804672" y="2841505"/>
            <a:ext cx="4487298" cy="1174991"/>
          </a:xfrm>
          <a:solidFill>
            <a:schemeClr val="bg1">
              <a:alpha val="80000"/>
            </a:schemeClr>
          </a:solidFill>
        </p:spPr>
        <p:txBody>
          <a:bodyPr vert="horz" lIns="182880" tIns="182880" rIns="182880" bIns="182880" rtlCol="0" anchor="ctr">
            <a:normAutofit/>
          </a:bodyPr>
          <a:lstStyle/>
          <a:p>
            <a:pPr>
              <a:spcAft>
                <a:spcPts val="0"/>
              </a:spcAft>
            </a:pPr>
            <a:r>
              <a:rPr lang="en-US" sz="2400" dirty="0">
                <a:solidFill>
                  <a:schemeClr val="tx1">
                    <a:lumMod val="85000"/>
                    <a:lumOff val="15000"/>
                  </a:schemeClr>
                </a:solidFill>
              </a:rPr>
              <a:t>Interventions </a:t>
            </a:r>
            <a:r>
              <a:rPr lang="en-US" sz="2400" b="0" i="0" u="none" strike="noStrike" dirty="0">
                <a:solidFill>
                  <a:schemeClr val="tx1">
                    <a:lumMod val="85000"/>
                    <a:lumOff val="15000"/>
                  </a:schemeClr>
                </a:solidFill>
                <a:effectLst/>
              </a:rPr>
              <a:t>–</a:t>
            </a:r>
            <a:br>
              <a:rPr lang="en-US" sz="2400" dirty="0">
                <a:solidFill>
                  <a:schemeClr val="tx1">
                    <a:lumMod val="85000"/>
                    <a:lumOff val="15000"/>
                  </a:schemeClr>
                </a:solidFill>
              </a:rPr>
            </a:br>
            <a:r>
              <a:rPr lang="en-US" sz="2400" b="0" i="0" u="none" strike="noStrike" dirty="0">
                <a:solidFill>
                  <a:schemeClr val="tx1">
                    <a:lumMod val="85000"/>
                    <a:lumOff val="15000"/>
                  </a:schemeClr>
                </a:solidFill>
                <a:effectLst/>
              </a:rPr>
              <a:t>Built Environment</a:t>
            </a:r>
            <a:endParaRPr lang="en-US" sz="2400" dirty="0">
              <a:solidFill>
                <a:schemeClr val="tx1">
                  <a:lumMod val="85000"/>
                  <a:lumOff val="15000"/>
                </a:schemeClr>
              </a:solidFill>
            </a:endParaRPr>
          </a:p>
        </p:txBody>
      </p:sp>
      <p:sp>
        <p:nvSpPr>
          <p:cNvPr id="4" name="Text Placeholder 3">
            <a:extLst>
              <a:ext uri="{FF2B5EF4-FFF2-40B4-BE49-F238E27FC236}">
                <a16:creationId xmlns:a16="http://schemas.microsoft.com/office/drawing/2014/main" id="{6CE45179-4B4F-FED1-0B20-465EB54906AB}"/>
              </a:ext>
            </a:extLst>
          </p:cNvPr>
          <p:cNvSpPr>
            <a:spLocks noGrp="1"/>
          </p:cNvSpPr>
          <p:nvPr>
            <p:ph type="body" sz="half" idx="2"/>
          </p:nvPr>
        </p:nvSpPr>
        <p:spPr>
          <a:xfrm>
            <a:off x="6743941" y="976129"/>
            <a:ext cx="4804931" cy="4919815"/>
          </a:xfrm>
        </p:spPr>
        <p:txBody>
          <a:bodyPr vert="horz" lIns="91440" tIns="45720" rIns="91440" bIns="45720" rtlCol="0" anchor="ctr" anchorCtr="0">
            <a:normAutofit/>
          </a:bodyPr>
          <a:lstStyle/>
          <a:p>
            <a:pPr algn="l"/>
            <a:r>
              <a:rPr lang="en-US" sz="1600" b="1" dirty="0">
                <a:solidFill>
                  <a:schemeClr val="tx1">
                    <a:lumMod val="85000"/>
                    <a:lumOff val="15000"/>
                  </a:schemeClr>
                </a:solidFill>
              </a:rPr>
              <a:t>Mapping and Preparations of Future Flood Zones</a:t>
            </a:r>
          </a:p>
          <a:p>
            <a:pPr marL="285750" indent="-285750" algn="l">
              <a:buFont typeface="Arial" panose="020B0604020202020204" pitchFamily="34" charset="0"/>
              <a:buChar char="•"/>
            </a:pPr>
            <a:r>
              <a:rPr lang="en-US" sz="1600" dirty="0">
                <a:solidFill>
                  <a:schemeClr val="tx1">
                    <a:lumMod val="85000"/>
                    <a:lumOff val="15000"/>
                  </a:schemeClr>
                </a:solidFill>
              </a:rPr>
              <a:t>Similar to identification of critical infrastructure</a:t>
            </a:r>
          </a:p>
          <a:p>
            <a:pPr algn="l"/>
            <a:r>
              <a:rPr lang="en-US" sz="1600" dirty="0">
                <a:solidFill>
                  <a:schemeClr val="tx1">
                    <a:lumMod val="85000"/>
                    <a:lumOff val="15000"/>
                  </a:schemeClr>
                </a:solidFill>
              </a:rPr>
              <a:t>Pros</a:t>
            </a:r>
          </a:p>
          <a:p>
            <a:pPr marL="742950" lvl="1" indent="-285750">
              <a:buFont typeface="Arial" panose="020B0604020202020204" pitchFamily="34" charset="0"/>
              <a:buChar char="•"/>
            </a:pPr>
            <a:r>
              <a:rPr lang="en-US" sz="1600" dirty="0"/>
              <a:t>Better mapping of soil and land</a:t>
            </a:r>
          </a:p>
          <a:p>
            <a:pPr marL="742950" lvl="1" indent="-285750">
              <a:buFont typeface="Arial" panose="020B0604020202020204" pitchFamily="34" charset="0"/>
              <a:buChar char="•"/>
            </a:pPr>
            <a:r>
              <a:rPr lang="en-US" sz="1600" dirty="0"/>
              <a:t>Improvements in rainfall data gathering</a:t>
            </a:r>
          </a:p>
          <a:p>
            <a:pPr marL="742950" lvl="1" indent="-285750">
              <a:buFont typeface="Arial" panose="020B0604020202020204" pitchFamily="34" charset="0"/>
              <a:buChar char="•"/>
            </a:pPr>
            <a:r>
              <a:rPr lang="en-US" sz="1600" dirty="0"/>
              <a:t>Identification of future flood zones</a:t>
            </a:r>
          </a:p>
          <a:p>
            <a:pPr marL="742950" lvl="1" indent="-285750">
              <a:buFont typeface="Arial" panose="020B0604020202020204" pitchFamily="34" charset="0"/>
              <a:buChar char="•"/>
            </a:pPr>
            <a:r>
              <a:rPr lang="en-US" sz="1600" dirty="0"/>
              <a:t>LiDAR DEM already Available</a:t>
            </a:r>
          </a:p>
          <a:p>
            <a:pPr algn="l"/>
            <a:r>
              <a:rPr lang="en-US" sz="1600" dirty="0">
                <a:solidFill>
                  <a:schemeClr val="tx1">
                    <a:lumMod val="85000"/>
                    <a:lumOff val="15000"/>
                  </a:schemeClr>
                </a:solidFill>
              </a:rPr>
              <a:t>Cons</a:t>
            </a:r>
          </a:p>
          <a:p>
            <a:pPr marL="742950" lvl="1" indent="-285750">
              <a:buFont typeface="Arial" panose="020B0604020202020204" pitchFamily="34" charset="0"/>
              <a:buChar char="•"/>
            </a:pPr>
            <a:r>
              <a:rPr lang="en-US" sz="1600" dirty="0"/>
              <a:t>Logistics of conducting LiDAR surveys</a:t>
            </a:r>
          </a:p>
          <a:p>
            <a:pPr marL="742950" lvl="1" indent="-285750">
              <a:buFont typeface="Arial" panose="020B0604020202020204" pitchFamily="34" charset="0"/>
              <a:buChar char="•"/>
            </a:pPr>
            <a:r>
              <a:rPr lang="en-US" sz="1600" dirty="0"/>
              <a:t>Costs</a:t>
            </a:r>
          </a:p>
        </p:txBody>
      </p:sp>
    </p:spTree>
    <p:extLst>
      <p:ext uri="{BB962C8B-B14F-4D97-AF65-F5344CB8AC3E}">
        <p14:creationId xmlns:p14="http://schemas.microsoft.com/office/powerpoint/2010/main" val="21465694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80480C-BD7D-DEB8-B273-9831B9270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60" r="20440"/>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D4F7B8D-7246-EF2E-F827-24CBFFE23969}"/>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a:solidFill>
                  <a:schemeClr val="bg1"/>
                </a:solidFill>
              </a:rPr>
              <a:t>Interventions </a:t>
            </a:r>
            <a:r>
              <a:rPr lang="en-US" sz="2400" b="0" i="0" u="none" strike="noStrike">
                <a:solidFill>
                  <a:schemeClr val="bg1"/>
                </a:solidFill>
                <a:effectLst/>
              </a:rPr>
              <a:t>–</a:t>
            </a:r>
            <a:br>
              <a:rPr lang="en-US" sz="2400">
                <a:solidFill>
                  <a:schemeClr val="bg1"/>
                </a:solidFill>
              </a:rPr>
            </a:br>
            <a:r>
              <a:rPr lang="en-US" sz="2400" b="0" i="0" u="none" strike="noStrike">
                <a:solidFill>
                  <a:schemeClr val="bg1"/>
                </a:solidFill>
                <a:effectLst/>
              </a:rPr>
              <a:t>Built Environment</a:t>
            </a:r>
            <a:endParaRPr lang="en-US" sz="2400">
              <a:solidFill>
                <a:schemeClr val="bg1"/>
              </a:solidFill>
            </a:endParaRPr>
          </a:p>
        </p:txBody>
      </p:sp>
      <p:sp>
        <p:nvSpPr>
          <p:cNvPr id="4" name="Text Placeholder 3">
            <a:extLst>
              <a:ext uri="{FF2B5EF4-FFF2-40B4-BE49-F238E27FC236}">
                <a16:creationId xmlns:a16="http://schemas.microsoft.com/office/drawing/2014/main" id="{27B6756E-2EB5-D57F-1BC6-5DF448DEA119}"/>
              </a:ext>
            </a:extLst>
          </p:cNvPr>
          <p:cNvSpPr>
            <a:spLocks noGrp="1"/>
          </p:cNvSpPr>
          <p:nvPr>
            <p:ph type="body" sz="half" idx="2"/>
          </p:nvPr>
        </p:nvSpPr>
        <p:spPr>
          <a:xfrm>
            <a:off x="6743941" y="976129"/>
            <a:ext cx="4804931" cy="4919815"/>
          </a:xfrm>
        </p:spPr>
        <p:txBody>
          <a:bodyPr vert="horz" lIns="91440" tIns="45720" rIns="91440" bIns="45720" rtlCol="0" anchor="ctr" anchorCtr="0">
            <a:normAutofit/>
          </a:bodyPr>
          <a:lstStyle/>
          <a:p>
            <a:pPr algn="l"/>
            <a:r>
              <a:rPr lang="en-US" sz="1600" b="1" dirty="0">
                <a:solidFill>
                  <a:schemeClr val="tx1">
                    <a:lumMod val="85000"/>
                    <a:lumOff val="15000"/>
                  </a:schemeClr>
                </a:solidFill>
              </a:rPr>
              <a:t>Increasing Resilience of Critical Electrical Service Infrastructure</a:t>
            </a:r>
          </a:p>
          <a:p>
            <a:pPr indent="-228600" algn="l">
              <a:buFont typeface="Arial" panose="020B0604020202020204" pitchFamily="34" charset="0"/>
              <a:buChar char="•"/>
            </a:pPr>
            <a:r>
              <a:rPr lang="en-US" sz="1600" dirty="0">
                <a:solidFill>
                  <a:schemeClr val="tx1">
                    <a:lumMod val="85000"/>
                    <a:lumOff val="15000"/>
                  </a:schemeClr>
                </a:solidFill>
              </a:rPr>
              <a:t>Decentralization of Electrical Grid</a:t>
            </a:r>
          </a:p>
          <a:p>
            <a:pPr algn="l"/>
            <a:r>
              <a:rPr lang="en-US" sz="1600" dirty="0">
                <a:solidFill>
                  <a:schemeClr val="tx1">
                    <a:lumMod val="85000"/>
                    <a:lumOff val="15000"/>
                  </a:schemeClr>
                </a:solidFill>
              </a:rPr>
              <a:t>Pros</a:t>
            </a:r>
          </a:p>
          <a:p>
            <a:pPr lvl="1" indent="-228600">
              <a:buFont typeface="Arial" panose="020B0604020202020204" pitchFamily="34" charset="0"/>
              <a:buChar char="•"/>
            </a:pPr>
            <a:r>
              <a:rPr lang="en-US" sz="1600" dirty="0"/>
              <a:t>Increased resilience of electric grid</a:t>
            </a:r>
          </a:p>
          <a:p>
            <a:pPr lvl="1" indent="-228600">
              <a:buFont typeface="Arial" panose="020B0604020202020204" pitchFamily="34" charset="0"/>
              <a:buChar char="•"/>
            </a:pPr>
            <a:r>
              <a:rPr lang="en-US" sz="1600" dirty="0"/>
              <a:t>Shift towards renewable energy</a:t>
            </a:r>
          </a:p>
          <a:p>
            <a:pPr algn="l"/>
            <a:r>
              <a:rPr lang="en-US" sz="1600" dirty="0">
                <a:solidFill>
                  <a:schemeClr val="tx1">
                    <a:lumMod val="85000"/>
                    <a:lumOff val="15000"/>
                  </a:schemeClr>
                </a:solidFill>
              </a:rPr>
              <a:t>Cons</a:t>
            </a:r>
          </a:p>
          <a:p>
            <a:pPr lvl="1" indent="-228600">
              <a:buFont typeface="Arial" panose="020B0604020202020204" pitchFamily="34" charset="0"/>
              <a:buChar char="•"/>
            </a:pPr>
            <a:r>
              <a:rPr lang="en-US" sz="1600" dirty="0"/>
              <a:t>Costs</a:t>
            </a:r>
          </a:p>
          <a:p>
            <a:pPr lvl="1" indent="-228600">
              <a:buFont typeface="Arial" panose="020B0604020202020204" pitchFamily="34" charset="0"/>
              <a:buChar char="•"/>
            </a:pPr>
            <a:r>
              <a:rPr lang="en-US" sz="1600" dirty="0"/>
              <a:t>Possible disproportionate considerations</a:t>
            </a:r>
          </a:p>
          <a:p>
            <a:pPr lvl="1" indent="-228600">
              <a:buFont typeface="Arial" panose="020B0604020202020204" pitchFamily="34" charset="0"/>
              <a:buChar char="•"/>
            </a:pPr>
            <a:r>
              <a:rPr lang="en-US" sz="1600" dirty="0"/>
              <a:t>Logistics of installation </a:t>
            </a:r>
          </a:p>
          <a:p>
            <a:pPr indent="-228600" algn="l">
              <a:buFont typeface="Arial" panose="020B0604020202020204" pitchFamily="34" charset="0"/>
              <a:buChar char="•"/>
            </a:pPr>
            <a:endParaRPr lang="en-US" sz="1600" dirty="0">
              <a:solidFill>
                <a:schemeClr val="tx1">
                  <a:lumMod val="85000"/>
                  <a:lumOff val="15000"/>
                </a:schemeClr>
              </a:solidFill>
            </a:endParaRPr>
          </a:p>
        </p:txBody>
      </p:sp>
    </p:spTree>
    <p:extLst>
      <p:ext uri="{BB962C8B-B14F-4D97-AF65-F5344CB8AC3E}">
        <p14:creationId xmlns:p14="http://schemas.microsoft.com/office/powerpoint/2010/main" val="2810339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1C820F-8DED-79B7-4BE5-7677CD32F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164" y="0"/>
            <a:ext cx="31588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2413DB3E-584A-6F33-075A-545F602038FE}"/>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5574" r="-1" b="21144"/>
          <a:stretch/>
        </p:blipFill>
        <p:spPr bwMode="auto">
          <a:xfrm>
            <a:off x="642" y="10"/>
            <a:ext cx="30476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33C407-DC51-C577-7FE6-1663FA5FAB90}"/>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Interventions –</a:t>
            </a:r>
            <a:br>
              <a:rPr lang="en-US" sz="2400" dirty="0">
                <a:solidFill>
                  <a:schemeClr val="bg1"/>
                </a:solidFill>
              </a:rPr>
            </a:br>
            <a:r>
              <a:rPr lang="en-US" sz="2400" dirty="0">
                <a:solidFill>
                  <a:schemeClr val="bg1"/>
                </a:solidFill>
              </a:rPr>
              <a:t>ecosystem</a:t>
            </a:r>
          </a:p>
        </p:txBody>
      </p:sp>
      <p:sp>
        <p:nvSpPr>
          <p:cNvPr id="4" name="Text Placeholder 3">
            <a:extLst>
              <a:ext uri="{FF2B5EF4-FFF2-40B4-BE49-F238E27FC236}">
                <a16:creationId xmlns:a16="http://schemas.microsoft.com/office/drawing/2014/main" id="{7737028B-2EE6-8040-0735-6A3C253D20C1}"/>
              </a:ext>
            </a:extLst>
          </p:cNvPr>
          <p:cNvSpPr>
            <a:spLocks noGrp="1"/>
          </p:cNvSpPr>
          <p:nvPr>
            <p:ph type="body" sz="half" idx="2"/>
          </p:nvPr>
        </p:nvSpPr>
        <p:spPr>
          <a:xfrm>
            <a:off x="6743941" y="976129"/>
            <a:ext cx="4804931" cy="4919815"/>
          </a:xfrm>
        </p:spPr>
        <p:txBody>
          <a:bodyPr vert="horz" lIns="91440" tIns="45720" rIns="91440" bIns="45720" rtlCol="0" anchor="ctr" anchorCtr="0">
            <a:normAutofit/>
          </a:bodyPr>
          <a:lstStyle/>
          <a:p>
            <a:pPr algn="l"/>
            <a:r>
              <a:rPr lang="en-US" sz="1600" b="1" dirty="0">
                <a:solidFill>
                  <a:schemeClr val="tx1">
                    <a:lumMod val="85000"/>
                    <a:lumOff val="15000"/>
                  </a:schemeClr>
                </a:solidFill>
              </a:rPr>
              <a:t>Natural Landslide Prevention System</a:t>
            </a:r>
          </a:p>
          <a:p>
            <a:pPr indent="-228600" algn="l">
              <a:buFont typeface="Arial" panose="020B0604020202020204" pitchFamily="34" charset="0"/>
              <a:buChar char="•"/>
            </a:pPr>
            <a:r>
              <a:rPr lang="en-US" sz="1600" dirty="0">
                <a:solidFill>
                  <a:schemeClr val="tx1">
                    <a:lumMod val="85000"/>
                    <a:lumOff val="15000"/>
                  </a:schemeClr>
                </a:solidFill>
              </a:rPr>
              <a:t>Use of hedges, trees, crops, mangroves, etc. to stabilize soil</a:t>
            </a:r>
          </a:p>
          <a:p>
            <a:pPr algn="l"/>
            <a:r>
              <a:rPr lang="en-US" sz="1600" dirty="0">
                <a:solidFill>
                  <a:schemeClr val="tx1">
                    <a:lumMod val="85000"/>
                    <a:lumOff val="15000"/>
                  </a:schemeClr>
                </a:solidFill>
              </a:rPr>
              <a:t>Pros</a:t>
            </a:r>
          </a:p>
          <a:p>
            <a:pPr lvl="1" indent="-228600">
              <a:buFont typeface="Arial" panose="020B0604020202020204" pitchFamily="34" charset="0"/>
              <a:buChar char="•"/>
            </a:pPr>
            <a:r>
              <a:rPr lang="en-US" sz="1600" dirty="0"/>
              <a:t>Additional crops could be planted</a:t>
            </a:r>
          </a:p>
          <a:p>
            <a:pPr lvl="1" indent="-228600">
              <a:buFont typeface="Arial" panose="020B0604020202020204" pitchFamily="34" charset="0"/>
              <a:buChar char="•"/>
            </a:pPr>
            <a:r>
              <a:rPr lang="en-US" sz="1600" dirty="0"/>
              <a:t>Ground stabilization </a:t>
            </a:r>
          </a:p>
          <a:p>
            <a:pPr lvl="1" indent="-228600">
              <a:buFont typeface="Arial" panose="020B0604020202020204" pitchFamily="34" charset="0"/>
              <a:buChar char="•"/>
            </a:pPr>
            <a:r>
              <a:rPr lang="en-US" sz="1600" dirty="0"/>
              <a:t>Protection of valuable agricultural lands and infrastructure</a:t>
            </a:r>
          </a:p>
          <a:p>
            <a:pPr algn="l"/>
            <a:r>
              <a:rPr lang="en-US" sz="1600" dirty="0">
                <a:solidFill>
                  <a:schemeClr val="tx1">
                    <a:lumMod val="85000"/>
                    <a:lumOff val="15000"/>
                  </a:schemeClr>
                </a:solidFill>
              </a:rPr>
              <a:t>Cons</a:t>
            </a:r>
          </a:p>
          <a:p>
            <a:pPr lvl="1" indent="-228600">
              <a:buFont typeface="Arial" panose="020B0604020202020204" pitchFamily="34" charset="0"/>
              <a:buChar char="•"/>
            </a:pPr>
            <a:r>
              <a:rPr lang="en-US" sz="1600" dirty="0"/>
              <a:t>Additional land needed</a:t>
            </a:r>
          </a:p>
          <a:p>
            <a:pPr lvl="1" indent="-228600">
              <a:buFont typeface="Arial" panose="020B0604020202020204" pitchFamily="34" charset="0"/>
              <a:buChar char="•"/>
            </a:pPr>
            <a:r>
              <a:rPr lang="en-US" sz="1600" dirty="0"/>
              <a:t>Logistics </a:t>
            </a:r>
          </a:p>
        </p:txBody>
      </p:sp>
    </p:spTree>
    <p:extLst>
      <p:ext uri="{BB962C8B-B14F-4D97-AF65-F5344CB8AC3E}">
        <p14:creationId xmlns:p14="http://schemas.microsoft.com/office/powerpoint/2010/main" val="3412936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266" name="Picture 2" descr="A fenced in area with a pond and trees and mountains in the background&#10;&#10;Description automatically generated with low confidence">
            <a:extLst>
              <a:ext uri="{FF2B5EF4-FFF2-40B4-BE49-F238E27FC236}">
                <a16:creationId xmlns:a16="http://schemas.microsoft.com/office/drawing/2014/main" id="{B9A85852-D4E1-0864-4705-4F296D00316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866" r="-1" b="3852"/>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AB50CD-9935-1BA2-6AB6-D6F52C85D3D2}"/>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a:solidFill>
                  <a:schemeClr val="bg1"/>
                </a:solidFill>
              </a:rPr>
              <a:t>Interventions –</a:t>
            </a:r>
            <a:br>
              <a:rPr lang="en-US" sz="2400">
                <a:solidFill>
                  <a:schemeClr val="bg1"/>
                </a:solidFill>
              </a:rPr>
            </a:br>
            <a:r>
              <a:rPr lang="en-US" sz="2400">
                <a:solidFill>
                  <a:schemeClr val="bg1"/>
                </a:solidFill>
              </a:rPr>
              <a:t>ecosystem</a:t>
            </a:r>
          </a:p>
        </p:txBody>
      </p:sp>
      <p:sp>
        <p:nvSpPr>
          <p:cNvPr id="8" name="Text Placeholder 5">
            <a:extLst>
              <a:ext uri="{FF2B5EF4-FFF2-40B4-BE49-F238E27FC236}">
                <a16:creationId xmlns:a16="http://schemas.microsoft.com/office/drawing/2014/main" id="{7C08E061-BEBC-6B12-3EA3-75A76303D643}"/>
              </a:ext>
            </a:extLst>
          </p:cNvPr>
          <p:cNvSpPr>
            <a:spLocks noGrp="1"/>
          </p:cNvSpPr>
          <p:nvPr>
            <p:ph type="body" sz="half" idx="2"/>
          </p:nvPr>
        </p:nvSpPr>
        <p:spPr>
          <a:xfrm>
            <a:off x="6743941" y="976129"/>
            <a:ext cx="4804931" cy="4919815"/>
          </a:xfrm>
        </p:spPr>
        <p:txBody>
          <a:bodyPr vert="horz" lIns="91440" tIns="45720" rIns="91440" bIns="45720" rtlCol="0" anchor="ctr">
            <a:normAutofit/>
          </a:bodyPr>
          <a:lstStyle/>
          <a:p>
            <a:pPr algn="l"/>
            <a:r>
              <a:rPr lang="en-US" sz="1600" b="1" dirty="0">
                <a:solidFill>
                  <a:schemeClr val="tx1">
                    <a:lumMod val="85000"/>
                    <a:lumOff val="15000"/>
                  </a:schemeClr>
                </a:solidFill>
              </a:rPr>
              <a:t>Further development of mangrove restoration projects</a:t>
            </a:r>
          </a:p>
          <a:p>
            <a:pPr indent="-228600" algn="l">
              <a:buFont typeface="Arial" panose="020B0604020202020204" pitchFamily="34" charset="0"/>
              <a:buChar char="•"/>
            </a:pPr>
            <a:r>
              <a:rPr lang="en-US" sz="1600" dirty="0">
                <a:solidFill>
                  <a:schemeClr val="tx1">
                    <a:lumMod val="85000"/>
                    <a:lumOff val="15000"/>
                  </a:schemeClr>
                </a:solidFill>
              </a:rPr>
              <a:t>Restoring water flow within impounded mangrove systems</a:t>
            </a:r>
          </a:p>
          <a:p>
            <a:pPr algn="l"/>
            <a:r>
              <a:rPr lang="en-US" sz="1600" dirty="0">
                <a:solidFill>
                  <a:schemeClr val="tx1">
                    <a:lumMod val="85000"/>
                    <a:lumOff val="15000"/>
                  </a:schemeClr>
                </a:solidFill>
              </a:rPr>
              <a:t>Pros</a:t>
            </a:r>
          </a:p>
          <a:p>
            <a:pPr lvl="1" indent="-228600">
              <a:buFont typeface="Arial" panose="020B0604020202020204" pitchFamily="34" charset="0"/>
              <a:buChar char="•"/>
            </a:pPr>
            <a:r>
              <a:rPr lang="en-US" sz="1600" dirty="0"/>
              <a:t>Naturally maintain water quality </a:t>
            </a:r>
          </a:p>
          <a:p>
            <a:pPr lvl="1" indent="-228600">
              <a:buFont typeface="Arial" panose="020B0604020202020204" pitchFamily="34" charset="0"/>
              <a:buChar char="•"/>
            </a:pPr>
            <a:r>
              <a:rPr lang="en-US" sz="1600" dirty="0"/>
              <a:t>Limits storm surge and local sea level rise</a:t>
            </a:r>
          </a:p>
          <a:p>
            <a:pPr algn="l"/>
            <a:r>
              <a:rPr lang="en-US" sz="1600" dirty="0">
                <a:solidFill>
                  <a:schemeClr val="tx1">
                    <a:lumMod val="85000"/>
                    <a:lumOff val="15000"/>
                  </a:schemeClr>
                </a:solidFill>
              </a:rPr>
              <a:t>Cons</a:t>
            </a:r>
          </a:p>
          <a:p>
            <a:pPr lvl="1" indent="-228600">
              <a:buFont typeface="Arial" panose="020B0604020202020204" pitchFamily="34" charset="0"/>
              <a:buChar char="•"/>
            </a:pPr>
            <a:r>
              <a:rPr lang="en-US" sz="1600" dirty="0"/>
              <a:t>Prevents coastal development</a:t>
            </a:r>
          </a:p>
        </p:txBody>
      </p:sp>
    </p:spTree>
    <p:extLst>
      <p:ext uri="{BB962C8B-B14F-4D97-AF65-F5344CB8AC3E}">
        <p14:creationId xmlns:p14="http://schemas.microsoft.com/office/powerpoint/2010/main" val="2405818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B0A4A-C1C3-063A-ACCC-4A57687286A4}"/>
              </a:ext>
            </a:extLst>
          </p:cNvPr>
          <p:cNvSpPr>
            <a:spLocks noGrp="1"/>
          </p:cNvSpPr>
          <p:nvPr>
            <p:ph type="title"/>
          </p:nvPr>
        </p:nvSpPr>
        <p:spPr/>
        <p:txBody>
          <a:bodyPr>
            <a:normAutofit/>
          </a:bodyPr>
          <a:lstStyle/>
          <a:p>
            <a:r>
              <a:rPr lang="en-US" dirty="0"/>
              <a:t>Interventions –</a:t>
            </a:r>
            <a:br>
              <a:rPr lang="en-US" dirty="0"/>
            </a:br>
            <a:r>
              <a:rPr lang="en-US" sz="2400" dirty="0"/>
              <a:t>Local economy</a:t>
            </a:r>
            <a:endParaRPr lang="en-US" sz="1600" dirty="0"/>
          </a:p>
        </p:txBody>
      </p:sp>
      <p:sp>
        <p:nvSpPr>
          <p:cNvPr id="6" name="Text Placeholder 5">
            <a:extLst>
              <a:ext uri="{FF2B5EF4-FFF2-40B4-BE49-F238E27FC236}">
                <a16:creationId xmlns:a16="http://schemas.microsoft.com/office/drawing/2014/main" id="{DC9C372F-F91D-BBB6-53A1-AF74BE5E69F6}"/>
              </a:ext>
            </a:extLst>
          </p:cNvPr>
          <p:cNvSpPr>
            <a:spLocks noGrp="1"/>
          </p:cNvSpPr>
          <p:nvPr>
            <p:ph sz="half" idx="1"/>
          </p:nvPr>
        </p:nvSpPr>
        <p:spPr/>
        <p:txBody>
          <a:bodyPr>
            <a:noAutofit/>
          </a:bodyPr>
          <a:lstStyle/>
          <a:p>
            <a:pPr marL="0" indent="0" rtl="0">
              <a:spcBef>
                <a:spcPts val="1000"/>
              </a:spcBef>
              <a:spcAft>
                <a:spcPts val="0"/>
              </a:spcAft>
              <a:buNone/>
            </a:pPr>
            <a:r>
              <a:rPr lang="en-US" sz="1800" b="1" i="0" u="none" strike="noStrike" dirty="0">
                <a:solidFill>
                  <a:schemeClr val="tx1"/>
                </a:solidFill>
                <a:effectLst/>
                <a:latin typeface="Gill Sans" panose="020B0502020104020203" pitchFamily="34" charset="-79"/>
                <a:cs typeface="Gill Sans" panose="020B0502020104020203" pitchFamily="34" charset="-79"/>
              </a:rPr>
              <a:t>Strengthening Supply Chain</a:t>
            </a:r>
            <a:endParaRPr lang="en-US" sz="1600" b="0" dirty="0">
              <a:solidFill>
                <a:schemeClr val="tx1"/>
              </a:solidFill>
              <a:effectLst/>
            </a:endParaRPr>
          </a:p>
          <a:p>
            <a:pPr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Strengthening or reinforcement of supply chains</a:t>
            </a:r>
            <a:endParaRPr lang="en-US" sz="1600" b="0" dirty="0">
              <a:solidFill>
                <a:schemeClr val="tx1"/>
              </a:solidFill>
              <a:effectLst/>
            </a:endParaRPr>
          </a:p>
          <a:p>
            <a:pPr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Identification of all aspects of supply chain</a:t>
            </a:r>
            <a:endParaRPr lang="en-US" sz="1600" b="0" dirty="0">
              <a:solidFill>
                <a:schemeClr val="tx1"/>
              </a:solidFill>
              <a:effectLst/>
            </a:endParaRPr>
          </a:p>
          <a:p>
            <a:pPr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Diversification of suppliers </a:t>
            </a:r>
            <a:endParaRPr lang="en-US" sz="1600" b="0" dirty="0">
              <a:solidFill>
                <a:schemeClr val="tx1"/>
              </a:solidFill>
              <a:effectLst/>
            </a:endParaRPr>
          </a:p>
          <a:p>
            <a:pPr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Supply chain reinforcement</a:t>
            </a:r>
            <a:endParaRPr lang="en-US" sz="1600" b="0" dirty="0">
              <a:solidFill>
                <a:schemeClr val="tx1"/>
              </a:solidFill>
              <a:effectLst/>
            </a:endParaRPr>
          </a:p>
        </p:txBody>
      </p:sp>
      <p:sp>
        <p:nvSpPr>
          <p:cNvPr id="3" name="Content Placeholder 2">
            <a:extLst>
              <a:ext uri="{FF2B5EF4-FFF2-40B4-BE49-F238E27FC236}">
                <a16:creationId xmlns:a16="http://schemas.microsoft.com/office/drawing/2014/main" id="{124026D6-B0EF-CDA2-D2FC-632C34E9FA50}"/>
              </a:ext>
            </a:extLst>
          </p:cNvPr>
          <p:cNvSpPr>
            <a:spLocks noGrp="1"/>
          </p:cNvSpPr>
          <p:nvPr>
            <p:ph sz="half" idx="2"/>
          </p:nvPr>
        </p:nvSpPr>
        <p:spPr>
          <a:xfrm>
            <a:off x="6338315" y="2638044"/>
            <a:ext cx="4270247" cy="3648456"/>
          </a:xfrm>
        </p:spPr>
        <p:txBody>
          <a:bodyPr>
            <a:normAutofit/>
          </a:bodyPr>
          <a:lstStyle/>
          <a:p>
            <a:pPr marL="0" indent="0" rtl="0">
              <a:spcBef>
                <a:spcPts val="1000"/>
              </a:spcBef>
              <a:spcAft>
                <a:spcPts val="0"/>
              </a:spcAft>
              <a:buNone/>
            </a:pPr>
            <a:endParaRPr lang="en-US" sz="1800" b="0" i="0" u="none" strike="noStrike" dirty="0">
              <a:solidFill>
                <a:schemeClr val="tx1"/>
              </a:solidFill>
              <a:effectLst/>
              <a:latin typeface="Gill Sans" panose="020B0502020104020203" pitchFamily="34" charset="-79"/>
              <a:cs typeface="Gill Sans" panose="020B0502020104020203" pitchFamily="34" charset="-79"/>
            </a:endParaRPr>
          </a:p>
          <a:p>
            <a:pPr marL="0" indent="0" rtl="0">
              <a:spcBef>
                <a:spcPts val="1000"/>
              </a:spcBef>
              <a:spcAft>
                <a:spcPts val="0"/>
              </a:spcAft>
              <a:buNone/>
            </a:pPr>
            <a:r>
              <a:rPr lang="en-US" sz="1800" b="0" i="0" u="none" strike="noStrike" dirty="0">
                <a:solidFill>
                  <a:schemeClr val="tx1"/>
                </a:solidFill>
                <a:effectLst/>
                <a:latin typeface="Gill Sans" panose="020B0502020104020203" pitchFamily="34" charset="-79"/>
                <a:cs typeface="Gill Sans" panose="020B0502020104020203" pitchFamily="34" charset="-79"/>
              </a:rPr>
              <a:t>Pros</a:t>
            </a:r>
            <a:endParaRPr lang="en-US" sz="1600" b="0" dirty="0">
              <a:solidFill>
                <a:schemeClr val="tx1"/>
              </a:solidFill>
              <a:effectLst/>
            </a:endParaRPr>
          </a:p>
          <a:p>
            <a:pPr marL="457200"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Strengthening of supply chain</a:t>
            </a:r>
            <a:endParaRPr lang="en-US" sz="1600" b="0" dirty="0">
              <a:solidFill>
                <a:schemeClr val="tx1"/>
              </a:solidFill>
              <a:effectLst/>
            </a:endParaRPr>
          </a:p>
          <a:p>
            <a:pPr marL="457200"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Economic stability</a:t>
            </a:r>
            <a:endParaRPr lang="en-US" sz="1600" b="0" dirty="0">
              <a:solidFill>
                <a:schemeClr val="tx1"/>
              </a:solidFill>
              <a:effectLst/>
            </a:endParaRPr>
          </a:p>
          <a:p>
            <a:pPr marL="457200"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Consistent Economy</a:t>
            </a:r>
            <a:endParaRPr lang="en-US" sz="1600" b="0" dirty="0">
              <a:solidFill>
                <a:schemeClr val="tx1"/>
              </a:solidFill>
              <a:effectLst/>
            </a:endParaRPr>
          </a:p>
          <a:p>
            <a:pPr marL="0" indent="0" rtl="0">
              <a:spcBef>
                <a:spcPts val="1000"/>
              </a:spcBef>
              <a:spcAft>
                <a:spcPts val="0"/>
              </a:spcAft>
              <a:buNone/>
            </a:pPr>
            <a:r>
              <a:rPr lang="en-US" sz="1800" b="0" i="0" u="none" strike="noStrike" dirty="0">
                <a:solidFill>
                  <a:schemeClr val="tx1"/>
                </a:solidFill>
                <a:effectLst/>
                <a:latin typeface="Gill Sans" panose="020B0502020104020203" pitchFamily="34" charset="-79"/>
                <a:cs typeface="Gill Sans" panose="020B0502020104020203" pitchFamily="34" charset="-79"/>
              </a:rPr>
              <a:t>Cons</a:t>
            </a:r>
            <a:endParaRPr lang="en-US" sz="1600" b="0" dirty="0">
              <a:solidFill>
                <a:schemeClr val="tx1"/>
              </a:solidFill>
              <a:effectLst/>
            </a:endParaRPr>
          </a:p>
          <a:p>
            <a:pPr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Logistics and complexity of trade routes</a:t>
            </a:r>
            <a:endParaRPr lang="en-US" sz="1600" b="0" dirty="0">
              <a:solidFill>
                <a:schemeClr val="tx1"/>
              </a:solidFill>
              <a:effectLst/>
            </a:endParaRPr>
          </a:p>
          <a:p>
            <a:pPr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High costs of reinforcement</a:t>
            </a:r>
            <a:endParaRPr lang="en-US" sz="1600" b="0" dirty="0">
              <a:solidFill>
                <a:schemeClr val="tx1"/>
              </a:solidFill>
              <a:effectLst/>
            </a:endParaRPr>
          </a:p>
          <a:p>
            <a:pPr rtl="0">
              <a:spcBef>
                <a:spcPts val="1000"/>
              </a:spcBef>
              <a:spcAft>
                <a:spcPts val="0"/>
              </a:spcAft>
            </a:pPr>
            <a:r>
              <a:rPr lang="en-US" sz="1800" b="0" i="0" u="none" strike="noStrike" dirty="0">
                <a:solidFill>
                  <a:schemeClr val="tx1"/>
                </a:solidFill>
                <a:effectLst/>
                <a:latin typeface="Gill Sans" panose="020B0502020104020203" pitchFamily="34" charset="-79"/>
                <a:cs typeface="Gill Sans" panose="020B0502020104020203" pitchFamily="34" charset="-79"/>
              </a:rPr>
              <a:t>Trade offs with sustainability goals</a:t>
            </a:r>
            <a:endParaRPr lang="en-US" sz="1600" b="0" dirty="0">
              <a:solidFill>
                <a:schemeClr val="tx1"/>
              </a:solidFill>
              <a:effectLst/>
            </a:endParaRPr>
          </a:p>
          <a:p>
            <a:endParaRPr lang="en-US" dirty="0"/>
          </a:p>
        </p:txBody>
      </p:sp>
    </p:spTree>
    <p:extLst>
      <p:ext uri="{BB962C8B-B14F-4D97-AF65-F5344CB8AC3E}">
        <p14:creationId xmlns:p14="http://schemas.microsoft.com/office/powerpoint/2010/main" val="34311661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2FC9512-41BF-50C3-A77F-196E9C298D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17" r="-1" b="28601"/>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C5DA61B0-0225-15D7-F611-5A8EE1AB39BF}"/>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a:solidFill>
                  <a:schemeClr val="bg1"/>
                </a:solidFill>
              </a:rPr>
              <a:t>Interventions –</a:t>
            </a:r>
            <a:br>
              <a:rPr lang="en-US" sz="2400">
                <a:solidFill>
                  <a:schemeClr val="bg1"/>
                </a:solidFill>
              </a:rPr>
            </a:br>
            <a:r>
              <a:rPr lang="en-US" sz="2400">
                <a:solidFill>
                  <a:schemeClr val="bg1"/>
                </a:solidFill>
              </a:rPr>
              <a:t>Local economy</a:t>
            </a:r>
          </a:p>
        </p:txBody>
      </p:sp>
      <p:sp>
        <p:nvSpPr>
          <p:cNvPr id="8" name="Text Placeholder 5">
            <a:extLst>
              <a:ext uri="{FF2B5EF4-FFF2-40B4-BE49-F238E27FC236}">
                <a16:creationId xmlns:a16="http://schemas.microsoft.com/office/drawing/2014/main" id="{7C08E061-BEBC-6B12-3EA3-75A76303D643}"/>
              </a:ext>
            </a:extLst>
          </p:cNvPr>
          <p:cNvSpPr>
            <a:spLocks noGrp="1"/>
          </p:cNvSpPr>
          <p:nvPr>
            <p:ph type="body" sz="half" idx="2"/>
          </p:nvPr>
        </p:nvSpPr>
        <p:spPr>
          <a:xfrm>
            <a:off x="6743941" y="976129"/>
            <a:ext cx="4804931" cy="4919815"/>
          </a:xfrm>
        </p:spPr>
        <p:txBody>
          <a:bodyPr vert="horz" lIns="91440" tIns="45720" rIns="91440" bIns="45720" rtlCol="0" anchor="ctr" anchorCtr="0">
            <a:normAutofit/>
          </a:bodyPr>
          <a:lstStyle/>
          <a:p>
            <a:pPr algn="l">
              <a:spcAft>
                <a:spcPts val="0"/>
              </a:spcAft>
            </a:pPr>
            <a:r>
              <a:rPr lang="en-US" sz="1600" b="1" i="0" u="none" strike="noStrike" dirty="0">
                <a:solidFill>
                  <a:schemeClr val="tx1">
                    <a:lumMod val="85000"/>
                    <a:lumOff val="15000"/>
                  </a:schemeClr>
                </a:solidFill>
                <a:effectLst/>
              </a:rPr>
              <a:t>Sustainable Tourism</a:t>
            </a:r>
            <a:endParaRPr lang="en-US" sz="1600" b="1" dirty="0">
              <a:solidFill>
                <a:schemeClr val="tx1">
                  <a:lumMod val="85000"/>
                  <a:lumOff val="15000"/>
                </a:schemeClr>
              </a:solidFill>
              <a:effectLst/>
            </a:endParaRPr>
          </a:p>
          <a:p>
            <a:pPr marL="285750" indent="-228600" algn="l">
              <a:spcAft>
                <a:spcPts val="0"/>
              </a:spcAft>
              <a:buFont typeface="Arial" panose="020B0604020202020204" pitchFamily="34" charset="0"/>
              <a:buChar char="•"/>
            </a:pPr>
            <a:r>
              <a:rPr lang="en-US" sz="1600" i="0" u="none" strike="noStrike" dirty="0">
                <a:solidFill>
                  <a:schemeClr val="tx1">
                    <a:lumMod val="85000"/>
                    <a:lumOff val="15000"/>
                  </a:schemeClr>
                </a:solidFill>
                <a:effectLst/>
              </a:rPr>
              <a:t>Ecotourism or cultural tourism that seeks to preserve the identity of Grenada while still preserving the tourism industry</a:t>
            </a:r>
            <a:endParaRPr lang="en-US" sz="1600" dirty="0">
              <a:solidFill>
                <a:schemeClr val="tx1">
                  <a:lumMod val="85000"/>
                  <a:lumOff val="15000"/>
                </a:schemeClr>
              </a:solidFill>
              <a:effectLst/>
            </a:endParaRPr>
          </a:p>
          <a:p>
            <a:pPr algn="l">
              <a:spcAft>
                <a:spcPts val="0"/>
              </a:spcAft>
            </a:pPr>
            <a:r>
              <a:rPr lang="en-US" sz="1600" i="0" u="none" strike="noStrike" dirty="0">
                <a:solidFill>
                  <a:schemeClr val="tx1">
                    <a:lumMod val="85000"/>
                    <a:lumOff val="15000"/>
                  </a:schemeClr>
                </a:solidFill>
                <a:effectLst/>
              </a:rPr>
              <a:t>Pros</a:t>
            </a:r>
            <a:endParaRPr lang="en-US" sz="1600" dirty="0">
              <a:solidFill>
                <a:schemeClr val="tx1">
                  <a:lumMod val="85000"/>
                  <a:lumOff val="15000"/>
                </a:schemeClr>
              </a:solidFill>
              <a:effectLst/>
            </a:endParaRPr>
          </a:p>
          <a:p>
            <a:pPr marL="285750" indent="-228600" algn="l">
              <a:spcAft>
                <a:spcPts val="0"/>
              </a:spcAft>
              <a:buFont typeface="Arial" panose="020B0604020202020204" pitchFamily="34" charset="0"/>
              <a:buChar char="•"/>
            </a:pPr>
            <a:r>
              <a:rPr lang="en-US" sz="1600" i="0" u="none" strike="noStrike" dirty="0">
                <a:solidFill>
                  <a:schemeClr val="tx1">
                    <a:lumMod val="85000"/>
                    <a:lumOff val="15000"/>
                  </a:schemeClr>
                </a:solidFill>
                <a:effectLst/>
              </a:rPr>
              <a:t>Cultural preservation </a:t>
            </a:r>
            <a:endParaRPr lang="en-US" sz="1600" dirty="0">
              <a:solidFill>
                <a:schemeClr val="tx1">
                  <a:lumMod val="85000"/>
                  <a:lumOff val="15000"/>
                </a:schemeClr>
              </a:solidFill>
              <a:effectLst/>
            </a:endParaRPr>
          </a:p>
          <a:p>
            <a:pPr marL="285750" indent="-228600" algn="l">
              <a:spcAft>
                <a:spcPts val="0"/>
              </a:spcAft>
              <a:buFont typeface="Arial" panose="020B0604020202020204" pitchFamily="34" charset="0"/>
              <a:buChar char="•"/>
            </a:pPr>
            <a:r>
              <a:rPr lang="en-US" sz="1600" i="0" u="none" strike="noStrike" dirty="0">
                <a:solidFill>
                  <a:schemeClr val="tx1">
                    <a:lumMod val="85000"/>
                    <a:lumOff val="15000"/>
                  </a:schemeClr>
                </a:solidFill>
                <a:effectLst/>
              </a:rPr>
              <a:t>Environmental protection</a:t>
            </a:r>
            <a:endParaRPr lang="en-US" sz="1600" dirty="0">
              <a:solidFill>
                <a:schemeClr val="tx1">
                  <a:lumMod val="85000"/>
                  <a:lumOff val="15000"/>
                </a:schemeClr>
              </a:solidFill>
              <a:effectLst/>
            </a:endParaRPr>
          </a:p>
          <a:p>
            <a:pPr marL="285750" indent="-228600" algn="l">
              <a:spcAft>
                <a:spcPts val="0"/>
              </a:spcAft>
              <a:buFont typeface="Arial" panose="020B0604020202020204" pitchFamily="34" charset="0"/>
              <a:buChar char="•"/>
            </a:pPr>
            <a:r>
              <a:rPr lang="en-US" sz="1600" i="0" u="none" strike="noStrike" dirty="0">
                <a:solidFill>
                  <a:schemeClr val="tx1">
                    <a:lumMod val="85000"/>
                    <a:lumOff val="15000"/>
                  </a:schemeClr>
                </a:solidFill>
                <a:effectLst/>
              </a:rPr>
              <a:t>Protection of tourism industry</a:t>
            </a:r>
            <a:endParaRPr lang="en-US" sz="1600" dirty="0">
              <a:solidFill>
                <a:schemeClr val="tx1">
                  <a:lumMod val="85000"/>
                  <a:lumOff val="15000"/>
                </a:schemeClr>
              </a:solidFill>
              <a:effectLst/>
            </a:endParaRPr>
          </a:p>
          <a:p>
            <a:pPr algn="l">
              <a:spcAft>
                <a:spcPts val="0"/>
              </a:spcAft>
            </a:pPr>
            <a:r>
              <a:rPr lang="en-US" sz="1600" i="0" u="none" strike="noStrike" dirty="0">
                <a:solidFill>
                  <a:schemeClr val="tx1">
                    <a:lumMod val="85000"/>
                    <a:lumOff val="15000"/>
                  </a:schemeClr>
                </a:solidFill>
                <a:effectLst/>
              </a:rPr>
              <a:t>Cons</a:t>
            </a:r>
            <a:endParaRPr lang="en-US" sz="1600" dirty="0">
              <a:solidFill>
                <a:schemeClr val="tx1">
                  <a:lumMod val="85000"/>
                  <a:lumOff val="15000"/>
                </a:schemeClr>
              </a:solidFill>
              <a:effectLst/>
            </a:endParaRPr>
          </a:p>
          <a:p>
            <a:pPr marL="285750" indent="-228600" algn="l">
              <a:spcAft>
                <a:spcPts val="0"/>
              </a:spcAft>
              <a:buFont typeface="Arial" panose="020B0604020202020204" pitchFamily="34" charset="0"/>
              <a:buChar char="•"/>
            </a:pPr>
            <a:r>
              <a:rPr lang="en-US" sz="1600" i="0" u="none" strike="noStrike" dirty="0">
                <a:solidFill>
                  <a:schemeClr val="tx1">
                    <a:lumMod val="85000"/>
                    <a:lumOff val="15000"/>
                  </a:schemeClr>
                </a:solidFill>
                <a:effectLst/>
              </a:rPr>
              <a:t>Increased costs </a:t>
            </a:r>
            <a:endParaRPr lang="en-US" sz="1600" dirty="0">
              <a:solidFill>
                <a:schemeClr val="tx1">
                  <a:lumMod val="85000"/>
                  <a:lumOff val="15000"/>
                </a:schemeClr>
              </a:solidFill>
              <a:effectLst/>
            </a:endParaRPr>
          </a:p>
          <a:p>
            <a:pPr marL="285750" indent="-228600" algn="l">
              <a:spcAft>
                <a:spcPts val="0"/>
              </a:spcAft>
              <a:buFont typeface="Arial" panose="020B0604020202020204" pitchFamily="34" charset="0"/>
              <a:buChar char="•"/>
            </a:pPr>
            <a:r>
              <a:rPr lang="en-US" sz="1600" i="0" u="none" strike="noStrike" dirty="0">
                <a:solidFill>
                  <a:schemeClr val="tx1">
                    <a:lumMod val="85000"/>
                    <a:lumOff val="15000"/>
                  </a:schemeClr>
                </a:solidFill>
                <a:effectLst/>
              </a:rPr>
              <a:t>Reduced options for tourists</a:t>
            </a:r>
            <a:endParaRPr lang="en-US" sz="1600" dirty="0">
              <a:solidFill>
                <a:schemeClr val="tx1">
                  <a:lumMod val="85000"/>
                  <a:lumOff val="15000"/>
                </a:schemeClr>
              </a:solidFill>
              <a:effectLst/>
            </a:endParaRPr>
          </a:p>
          <a:p>
            <a:pPr marL="285750" indent="-228600" algn="l">
              <a:spcAft>
                <a:spcPts val="0"/>
              </a:spcAft>
              <a:buFont typeface="Arial" panose="020B0604020202020204" pitchFamily="34" charset="0"/>
              <a:buChar char="•"/>
            </a:pPr>
            <a:r>
              <a:rPr lang="en-US" sz="1600" i="0" u="none" strike="noStrike" dirty="0">
                <a:solidFill>
                  <a:schemeClr val="tx1">
                    <a:lumMod val="85000"/>
                    <a:lumOff val="15000"/>
                  </a:schemeClr>
                </a:solidFill>
                <a:effectLst/>
              </a:rPr>
              <a:t>Logistics</a:t>
            </a:r>
            <a:endParaRPr lang="en-US" sz="1600" dirty="0">
              <a:solidFill>
                <a:schemeClr val="tx1">
                  <a:lumMod val="85000"/>
                  <a:lumOff val="15000"/>
                </a:schemeClr>
              </a:solidFill>
              <a:effectLst/>
            </a:endParaRPr>
          </a:p>
        </p:txBody>
      </p:sp>
    </p:spTree>
    <p:extLst>
      <p:ext uri="{BB962C8B-B14F-4D97-AF65-F5344CB8AC3E}">
        <p14:creationId xmlns:p14="http://schemas.microsoft.com/office/powerpoint/2010/main" val="14740245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0E61B82-D472-0D2B-C10E-2F92453DC4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8" r="28885" b="-2"/>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C5DA61B0-0225-15D7-F611-5A8EE1AB39BF}"/>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Interventions –</a:t>
            </a:r>
            <a:br>
              <a:rPr lang="en-US" sz="2400" dirty="0">
                <a:solidFill>
                  <a:schemeClr val="bg1"/>
                </a:solidFill>
              </a:rPr>
            </a:br>
            <a:r>
              <a:rPr lang="en-US" sz="2400" dirty="0">
                <a:solidFill>
                  <a:schemeClr val="bg1"/>
                </a:solidFill>
              </a:rPr>
              <a:t>Local economy</a:t>
            </a:r>
          </a:p>
        </p:txBody>
      </p:sp>
      <p:sp>
        <p:nvSpPr>
          <p:cNvPr id="8" name="Text Placeholder 5">
            <a:extLst>
              <a:ext uri="{FF2B5EF4-FFF2-40B4-BE49-F238E27FC236}">
                <a16:creationId xmlns:a16="http://schemas.microsoft.com/office/drawing/2014/main" id="{7C08E061-BEBC-6B12-3EA3-75A76303D643}"/>
              </a:ext>
            </a:extLst>
          </p:cNvPr>
          <p:cNvSpPr>
            <a:spLocks noGrp="1"/>
          </p:cNvSpPr>
          <p:nvPr>
            <p:ph type="body" sz="half" idx="2"/>
          </p:nvPr>
        </p:nvSpPr>
        <p:spPr>
          <a:xfrm>
            <a:off x="6743941" y="976129"/>
            <a:ext cx="4804931" cy="4919815"/>
          </a:xfrm>
        </p:spPr>
        <p:txBody>
          <a:bodyPr vert="horz" lIns="91440" tIns="45720" rIns="91440" bIns="45720" rtlCol="0" anchor="ctr" anchorCtr="0">
            <a:normAutofit/>
          </a:bodyPr>
          <a:lstStyle/>
          <a:p>
            <a:pPr algn="l"/>
            <a:r>
              <a:rPr lang="en-US" sz="1600" b="1" dirty="0">
                <a:solidFill>
                  <a:schemeClr val="tx1">
                    <a:lumMod val="85000"/>
                    <a:lumOff val="15000"/>
                  </a:schemeClr>
                </a:solidFill>
              </a:rPr>
              <a:t>Swale usage for farms</a:t>
            </a:r>
          </a:p>
          <a:p>
            <a:pPr indent="-228600" algn="l">
              <a:buFont typeface="Arial" panose="020B0604020202020204" pitchFamily="34" charset="0"/>
              <a:buChar char="•"/>
            </a:pPr>
            <a:r>
              <a:rPr lang="en-US" sz="1600" dirty="0">
                <a:solidFill>
                  <a:schemeClr val="tx1">
                    <a:lumMod val="85000"/>
                    <a:lumOff val="15000"/>
                  </a:schemeClr>
                </a:solidFill>
              </a:rPr>
              <a:t>Built lakes or ponds that capture rainwater and runoff</a:t>
            </a:r>
          </a:p>
          <a:p>
            <a:pPr algn="l"/>
            <a:r>
              <a:rPr lang="en-US" sz="1600" dirty="0">
                <a:solidFill>
                  <a:schemeClr val="tx1">
                    <a:lumMod val="85000"/>
                    <a:lumOff val="15000"/>
                  </a:schemeClr>
                </a:solidFill>
              </a:rPr>
              <a:t>Pros</a:t>
            </a:r>
          </a:p>
          <a:p>
            <a:pPr lvl="1" indent="-228600">
              <a:buFont typeface="Arial" panose="020B0604020202020204" pitchFamily="34" charset="0"/>
              <a:buChar char="•"/>
            </a:pPr>
            <a:r>
              <a:rPr lang="en-US" sz="1600" dirty="0"/>
              <a:t>Capture rainwater/runoff</a:t>
            </a:r>
          </a:p>
          <a:p>
            <a:pPr lvl="1" indent="-228600">
              <a:buFont typeface="Arial" panose="020B0604020202020204" pitchFamily="34" charset="0"/>
              <a:buChar char="•"/>
            </a:pPr>
            <a:r>
              <a:rPr lang="en-US" sz="1600" dirty="0"/>
              <a:t>Sustainable water storage</a:t>
            </a:r>
          </a:p>
          <a:p>
            <a:pPr lvl="1" indent="-228600">
              <a:buFont typeface="Arial" panose="020B0604020202020204" pitchFamily="34" charset="0"/>
              <a:buChar char="•"/>
            </a:pPr>
            <a:r>
              <a:rPr lang="en-US" sz="1600" dirty="0"/>
              <a:t>Halts soil erosion</a:t>
            </a:r>
          </a:p>
          <a:p>
            <a:pPr algn="l"/>
            <a:r>
              <a:rPr lang="en-US" sz="1600" dirty="0">
                <a:solidFill>
                  <a:schemeClr val="tx1">
                    <a:lumMod val="85000"/>
                    <a:lumOff val="15000"/>
                  </a:schemeClr>
                </a:solidFill>
              </a:rPr>
              <a:t>Cons</a:t>
            </a:r>
          </a:p>
          <a:p>
            <a:pPr lvl="1" indent="-228600">
              <a:buFont typeface="Arial" panose="020B0604020202020204" pitchFamily="34" charset="0"/>
              <a:buChar char="•"/>
            </a:pPr>
            <a:r>
              <a:rPr lang="en-US" sz="1600" dirty="0"/>
              <a:t>Contamination of groundwater</a:t>
            </a:r>
          </a:p>
          <a:p>
            <a:pPr lvl="1" indent="-228600">
              <a:buFont typeface="Arial" panose="020B0604020202020204" pitchFamily="34" charset="0"/>
              <a:buChar char="•"/>
            </a:pPr>
            <a:r>
              <a:rPr lang="en-US" sz="1600" dirty="0"/>
              <a:t>Mosquito breeding ground</a:t>
            </a:r>
          </a:p>
          <a:p>
            <a:pPr lvl="1" indent="-228600">
              <a:buFont typeface="Arial" panose="020B0604020202020204" pitchFamily="34" charset="0"/>
              <a:buChar char="•"/>
            </a:pPr>
            <a:r>
              <a:rPr lang="en-US" sz="1600" dirty="0"/>
              <a:t>High evaporation rates</a:t>
            </a:r>
          </a:p>
        </p:txBody>
      </p:sp>
    </p:spTree>
    <p:extLst>
      <p:ext uri="{BB962C8B-B14F-4D97-AF65-F5344CB8AC3E}">
        <p14:creationId xmlns:p14="http://schemas.microsoft.com/office/powerpoint/2010/main" val="1221660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Decision Space</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a:solidFill>
                  <a:schemeClr val="tx1"/>
                </a:solidFill>
              </a:rPr>
              <a:t>Adelle Novak</a:t>
            </a:r>
          </a:p>
        </p:txBody>
      </p:sp>
    </p:spTree>
    <p:extLst>
      <p:ext uri="{BB962C8B-B14F-4D97-AF65-F5344CB8AC3E}">
        <p14:creationId xmlns:p14="http://schemas.microsoft.com/office/powerpoint/2010/main" val="40733272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B272-0DB6-E49A-8BFC-2EA68E21A6A7}"/>
              </a:ext>
            </a:extLst>
          </p:cNvPr>
          <p:cNvSpPr>
            <a:spLocks noGrp="1"/>
          </p:cNvSpPr>
          <p:nvPr>
            <p:ph type="title"/>
          </p:nvPr>
        </p:nvSpPr>
        <p:spPr/>
        <p:txBody>
          <a:bodyPr/>
          <a:lstStyle/>
          <a:p>
            <a:r>
              <a:rPr lang="en-US" sz="2800" dirty="0">
                <a:solidFill>
                  <a:schemeClr val="tx1"/>
                </a:solidFill>
              </a:rPr>
              <a:t>Interventions –</a:t>
            </a:r>
            <a:br>
              <a:rPr lang="en-US" sz="2800" dirty="0">
                <a:solidFill>
                  <a:schemeClr val="tx1"/>
                </a:solidFill>
              </a:rPr>
            </a:br>
            <a:r>
              <a:rPr lang="en-US" sz="2800" dirty="0">
                <a:solidFill>
                  <a:schemeClr val="tx1"/>
                </a:solidFill>
              </a:rPr>
              <a:t>Local economy</a:t>
            </a:r>
            <a:endParaRPr lang="en-US" dirty="0">
              <a:solidFill>
                <a:schemeClr val="tx1"/>
              </a:solidFill>
            </a:endParaRPr>
          </a:p>
        </p:txBody>
      </p:sp>
      <p:graphicFrame>
        <p:nvGraphicFramePr>
          <p:cNvPr id="4" name="Table 4">
            <a:extLst>
              <a:ext uri="{FF2B5EF4-FFF2-40B4-BE49-F238E27FC236}">
                <a16:creationId xmlns:a16="http://schemas.microsoft.com/office/drawing/2014/main" id="{DD1C37CD-B882-E1B6-942B-323A387D502C}"/>
              </a:ext>
            </a:extLst>
          </p:cNvPr>
          <p:cNvGraphicFramePr>
            <a:graphicFrameLocks noGrp="1"/>
          </p:cNvGraphicFramePr>
          <p:nvPr>
            <p:ph idx="1"/>
            <p:extLst>
              <p:ext uri="{D42A27DB-BD31-4B8C-83A1-F6EECF244321}">
                <p14:modId xmlns:p14="http://schemas.microsoft.com/office/powerpoint/2010/main" val="3725062168"/>
              </p:ext>
            </p:extLst>
          </p:nvPr>
        </p:nvGraphicFramePr>
        <p:xfrm>
          <a:off x="928576" y="2361979"/>
          <a:ext cx="10334847" cy="3749040"/>
        </p:xfrm>
        <a:graphic>
          <a:graphicData uri="http://schemas.openxmlformats.org/drawingml/2006/table">
            <a:tbl>
              <a:tblPr firstRow="1" firstCol="1" bandRow="1">
                <a:tableStyleId>{21E4AEA4-8DFA-4A89-87EB-49C32662AFE0}</a:tableStyleId>
              </a:tblPr>
              <a:tblGrid>
                <a:gridCol w="3444949">
                  <a:extLst>
                    <a:ext uri="{9D8B030D-6E8A-4147-A177-3AD203B41FA5}">
                      <a16:colId xmlns:a16="http://schemas.microsoft.com/office/drawing/2014/main" val="936498979"/>
                    </a:ext>
                  </a:extLst>
                </a:gridCol>
                <a:gridCol w="3444949">
                  <a:extLst>
                    <a:ext uri="{9D8B030D-6E8A-4147-A177-3AD203B41FA5}">
                      <a16:colId xmlns:a16="http://schemas.microsoft.com/office/drawing/2014/main" val="2855654333"/>
                    </a:ext>
                  </a:extLst>
                </a:gridCol>
                <a:gridCol w="3444949">
                  <a:extLst>
                    <a:ext uri="{9D8B030D-6E8A-4147-A177-3AD203B41FA5}">
                      <a16:colId xmlns:a16="http://schemas.microsoft.com/office/drawing/2014/main" val="1859957794"/>
                    </a:ext>
                  </a:extLst>
                </a:gridCol>
              </a:tblGrid>
              <a:tr h="370840">
                <a:tc>
                  <a:txBody>
                    <a:bodyPr/>
                    <a:lstStyle/>
                    <a:p>
                      <a:pPr algn="ctr"/>
                      <a:r>
                        <a:rPr lang="en-US" dirty="0">
                          <a:solidFill>
                            <a:schemeClr val="tx1"/>
                          </a:solidFill>
                        </a:rPr>
                        <a:t>Intervention</a:t>
                      </a:r>
                    </a:p>
                  </a:txBody>
                  <a:tcPr/>
                </a:tc>
                <a:tc>
                  <a:txBody>
                    <a:bodyPr/>
                    <a:lstStyle/>
                    <a:p>
                      <a:pPr algn="ctr"/>
                      <a:r>
                        <a:rPr lang="en-US" dirty="0">
                          <a:solidFill>
                            <a:schemeClr val="tx1"/>
                          </a:solidFill>
                        </a:rPr>
                        <a:t>Pros</a:t>
                      </a:r>
                    </a:p>
                  </a:txBody>
                  <a:tcPr/>
                </a:tc>
                <a:tc>
                  <a:txBody>
                    <a:bodyPr/>
                    <a:lstStyle/>
                    <a:p>
                      <a:pPr algn="ctr"/>
                      <a:r>
                        <a:rPr lang="en-US" dirty="0">
                          <a:solidFill>
                            <a:schemeClr val="tx1"/>
                          </a:solidFill>
                        </a:rPr>
                        <a:t>Cons</a:t>
                      </a:r>
                    </a:p>
                  </a:txBody>
                  <a:tcPr/>
                </a:tc>
                <a:extLst>
                  <a:ext uri="{0D108BD9-81ED-4DB2-BD59-A6C34878D82A}">
                    <a16:rowId xmlns:a16="http://schemas.microsoft.com/office/drawing/2014/main" val="2157360826"/>
                  </a:ext>
                </a:extLst>
              </a:tr>
              <a:tr h="370840">
                <a:tc>
                  <a:txBody>
                    <a:bodyPr/>
                    <a:lstStyle/>
                    <a:p>
                      <a:pPr algn="l"/>
                      <a:r>
                        <a:rPr lang="en-US" dirty="0">
                          <a:solidFill>
                            <a:schemeClr val="tx1"/>
                          </a:solidFill>
                        </a:rPr>
                        <a:t>Desalination of water</a:t>
                      </a:r>
                    </a:p>
                  </a:txBody>
                  <a:tcPr/>
                </a:tc>
                <a:tc>
                  <a:txBody>
                    <a:bodyPr/>
                    <a:lstStyle/>
                    <a:p>
                      <a:pPr marL="285750" indent="-285750" algn="l" fontAlgn="t">
                        <a:buFont typeface="Arial" panose="020B0604020202020204" pitchFamily="34" charset="0"/>
                        <a:buChar char="•"/>
                      </a:pPr>
                      <a:r>
                        <a:rPr lang="en-US" dirty="0">
                          <a:effectLst/>
                          <a:latin typeface="+mn-lt"/>
                        </a:rPr>
                        <a:t>Grenada is surrounded by water</a:t>
                      </a:r>
                    </a:p>
                    <a:p>
                      <a:pPr marL="285750" indent="-285750" algn="l" fontAlgn="t">
                        <a:buFont typeface="Arial" panose="020B0604020202020204" pitchFamily="34" charset="0"/>
                        <a:buChar char="•"/>
                      </a:pPr>
                      <a:r>
                        <a:rPr lang="en-US" dirty="0">
                          <a:effectLst/>
                          <a:latin typeface="+mn-lt"/>
                        </a:rPr>
                        <a:t>Sustainable source of freshwater</a:t>
                      </a:r>
                    </a:p>
                    <a:p>
                      <a:pPr marL="615950" indent="-285750" algn="l" rtl="0" fontAlgn="base">
                        <a:spcBef>
                          <a:spcPts val="1000"/>
                        </a:spcBef>
                        <a:spcAft>
                          <a:spcPts val="0"/>
                        </a:spcAft>
                        <a:buFont typeface="Arial" panose="020B0604020202020204" pitchFamily="34" charset="0"/>
                        <a:buChar char="•"/>
                      </a:pPr>
                      <a:endParaRPr lang="en-US" dirty="0">
                        <a:effectLst/>
                        <a:latin typeface="+mn-lt"/>
                      </a:endParaRPr>
                    </a:p>
                  </a:txBody>
                  <a:tcPr marR="95250" marT="95250" marB="95250"/>
                </a:tc>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262626"/>
                          </a:solidFill>
                          <a:effectLst/>
                          <a:latin typeface="+mn-lt"/>
                          <a:cs typeface="Gill Sans" panose="020B0502020104020203" pitchFamily="34" charset="-79"/>
                        </a:rPr>
                        <a:t>Relatively new process </a:t>
                      </a:r>
                      <a:endParaRPr lang="en-US" sz="1800" b="0" i="0" u="none" strike="noStrike" dirty="0">
                        <a:solidFill>
                          <a:srgbClr val="418AB3"/>
                        </a:solidFill>
                        <a:effectLst/>
                        <a:latin typeface="+mn-lt"/>
                        <a:cs typeface="+mn-cs"/>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262626"/>
                          </a:solidFill>
                          <a:effectLst/>
                          <a:latin typeface="+mn-lt"/>
                          <a:cs typeface="Gill Sans" panose="020B0502020104020203" pitchFamily="34" charset="-79"/>
                        </a:rPr>
                        <a:t>High cost</a:t>
                      </a:r>
                      <a:endParaRPr lang="en-US" sz="1800" b="0" i="0" u="none" strike="noStrike" dirty="0">
                        <a:solidFill>
                          <a:srgbClr val="418AB3"/>
                        </a:solidFill>
                        <a:effectLst/>
                        <a:latin typeface="+mn-lt"/>
                        <a:cs typeface="+mn-cs"/>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262626"/>
                          </a:solidFill>
                          <a:effectLst/>
                          <a:latin typeface="+mn-lt"/>
                          <a:cs typeface="Gill Sans" panose="020B0502020104020203" pitchFamily="34" charset="-79"/>
                        </a:rPr>
                        <a:t>Not energy efficient</a:t>
                      </a:r>
                      <a:endParaRPr lang="en-US" sz="1800" b="0" i="0" u="none" strike="noStrike" dirty="0">
                        <a:solidFill>
                          <a:srgbClr val="418AB3"/>
                        </a:solidFill>
                        <a:effectLst/>
                        <a:latin typeface="+mn-lt"/>
                        <a:cs typeface="+mn-cs"/>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262626"/>
                          </a:solidFill>
                          <a:effectLst/>
                          <a:latin typeface="+mn-lt"/>
                          <a:cs typeface="Gill Sans" panose="020B0502020104020203" pitchFamily="34" charset="-79"/>
                        </a:rPr>
                        <a:t>Negative on the environment</a:t>
                      </a:r>
                      <a:endParaRPr lang="en-US" sz="1800" b="0" i="0" u="none" strike="noStrike" dirty="0">
                        <a:solidFill>
                          <a:srgbClr val="418AB3"/>
                        </a:solidFill>
                        <a:effectLst/>
                        <a:latin typeface="+mn-lt"/>
                      </a:endParaRPr>
                    </a:p>
                  </a:txBody>
                  <a:tcPr marR="95250" marT="95250" marB="95250"/>
                </a:tc>
                <a:extLst>
                  <a:ext uri="{0D108BD9-81ED-4DB2-BD59-A6C34878D82A}">
                    <a16:rowId xmlns:a16="http://schemas.microsoft.com/office/drawing/2014/main" val="1978019732"/>
                  </a:ext>
                </a:extLst>
              </a:tr>
              <a:tr h="370840">
                <a:tc>
                  <a:txBody>
                    <a:bodyPr/>
                    <a:lstStyle/>
                    <a:p>
                      <a:pPr algn="l"/>
                      <a:r>
                        <a:rPr lang="en-US" dirty="0">
                          <a:solidFill>
                            <a:schemeClr val="tx1"/>
                          </a:solidFill>
                        </a:rPr>
                        <a:t>Atmospheric extraction of water</a:t>
                      </a:r>
                    </a:p>
                  </a:txBody>
                  <a:tcPr/>
                </a:tc>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262626"/>
                          </a:solidFill>
                          <a:effectLst/>
                          <a:latin typeface="+mn-lt"/>
                          <a:cs typeface="Gill Sans" panose="020B0502020104020203" pitchFamily="34" charset="-79"/>
                        </a:rPr>
                        <a:t>High concentration of atmospheric water</a:t>
                      </a:r>
                      <a:endParaRPr lang="en-US" sz="1800" b="0" i="0" u="none" strike="noStrike" dirty="0">
                        <a:solidFill>
                          <a:srgbClr val="418AB3"/>
                        </a:solidFill>
                        <a:effectLst/>
                        <a:latin typeface="+mn-lt"/>
                      </a:endParaRPr>
                    </a:p>
                  </a:txBody>
                  <a:tcPr marR="95250" marT="95250" marB="95250"/>
                </a:tc>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262626"/>
                          </a:solidFill>
                          <a:effectLst/>
                          <a:latin typeface="+mn-lt"/>
                          <a:cs typeface="Gill Sans" panose="020B0502020104020203" pitchFamily="34" charset="-79"/>
                        </a:rPr>
                        <a:t>Efficient materials still in development </a:t>
                      </a:r>
                      <a:endParaRPr lang="en-US" sz="1800" b="0" i="0" u="none" strike="noStrike" dirty="0">
                        <a:solidFill>
                          <a:srgbClr val="418AB3"/>
                        </a:solidFill>
                        <a:effectLst/>
                        <a:latin typeface="+mn-lt"/>
                        <a:cs typeface="+mn-cs"/>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262626"/>
                          </a:solidFill>
                          <a:effectLst/>
                          <a:latin typeface="+mn-lt"/>
                          <a:cs typeface="Gill Sans" panose="020B0502020104020203" pitchFamily="34" charset="-79"/>
                        </a:rPr>
                        <a:t>Small storage systems</a:t>
                      </a:r>
                      <a:endParaRPr lang="en-US" sz="1800" b="0" i="0" u="none" strike="noStrike" dirty="0">
                        <a:solidFill>
                          <a:srgbClr val="418AB3"/>
                        </a:solidFill>
                        <a:effectLst/>
                        <a:latin typeface="+mn-lt"/>
                        <a:cs typeface="+mn-cs"/>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262626"/>
                          </a:solidFill>
                          <a:effectLst/>
                          <a:latin typeface="+mn-lt"/>
                          <a:cs typeface="Gill Sans" panose="020B0502020104020203" pitchFamily="34" charset="-79"/>
                        </a:rPr>
                        <a:t>High cost</a:t>
                      </a:r>
                    </a:p>
                    <a:p>
                      <a:pPr marL="387350" indent="-285750" algn="l" rtl="0" fontAlgn="base">
                        <a:spcBef>
                          <a:spcPts val="1000"/>
                        </a:spcBef>
                        <a:spcAft>
                          <a:spcPts val="0"/>
                        </a:spcAft>
                        <a:buFont typeface="Arial" panose="020B0604020202020204" pitchFamily="34" charset="0"/>
                        <a:buChar char="•"/>
                      </a:pPr>
                      <a:endParaRPr lang="en-US" sz="1800" b="0" i="0" u="none" strike="noStrike" dirty="0">
                        <a:solidFill>
                          <a:srgbClr val="262626"/>
                        </a:solidFill>
                        <a:effectLst/>
                        <a:latin typeface="+mn-lt"/>
                        <a:cs typeface="Gill Sans" panose="020B0502020104020203" pitchFamily="34" charset="-79"/>
                      </a:endParaRPr>
                    </a:p>
                  </a:txBody>
                  <a:tcPr marR="95250" marT="95250" marB="95250"/>
                </a:tc>
                <a:extLst>
                  <a:ext uri="{0D108BD9-81ED-4DB2-BD59-A6C34878D82A}">
                    <a16:rowId xmlns:a16="http://schemas.microsoft.com/office/drawing/2014/main" val="2728891851"/>
                  </a:ext>
                </a:extLst>
              </a:tr>
            </a:tbl>
          </a:graphicData>
        </a:graphic>
      </p:graphicFrame>
    </p:spTree>
    <p:extLst>
      <p:ext uri="{BB962C8B-B14F-4D97-AF65-F5344CB8AC3E}">
        <p14:creationId xmlns:p14="http://schemas.microsoft.com/office/powerpoint/2010/main" val="4388127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B272-0DB6-E49A-8BFC-2EA68E21A6A7}"/>
              </a:ext>
            </a:extLst>
          </p:cNvPr>
          <p:cNvSpPr>
            <a:spLocks noGrp="1"/>
          </p:cNvSpPr>
          <p:nvPr>
            <p:ph type="title"/>
          </p:nvPr>
        </p:nvSpPr>
        <p:spPr/>
        <p:txBody>
          <a:bodyPr/>
          <a:lstStyle/>
          <a:p>
            <a:r>
              <a:rPr lang="en-US" sz="2800" dirty="0">
                <a:solidFill>
                  <a:schemeClr val="tx1"/>
                </a:solidFill>
              </a:rPr>
              <a:t>Interventions –</a:t>
            </a:r>
            <a:br>
              <a:rPr lang="en-US" sz="2800" dirty="0">
                <a:solidFill>
                  <a:schemeClr val="tx1"/>
                </a:solidFill>
              </a:rPr>
            </a:br>
            <a:r>
              <a:rPr lang="en-US" sz="2800" dirty="0">
                <a:solidFill>
                  <a:schemeClr val="tx1"/>
                </a:solidFill>
              </a:rPr>
              <a:t>Local economy</a:t>
            </a:r>
            <a:endParaRPr lang="en-US" dirty="0">
              <a:solidFill>
                <a:schemeClr val="tx1"/>
              </a:solidFill>
            </a:endParaRPr>
          </a:p>
        </p:txBody>
      </p:sp>
      <p:graphicFrame>
        <p:nvGraphicFramePr>
          <p:cNvPr id="4" name="Table 4">
            <a:extLst>
              <a:ext uri="{FF2B5EF4-FFF2-40B4-BE49-F238E27FC236}">
                <a16:creationId xmlns:a16="http://schemas.microsoft.com/office/drawing/2014/main" id="{DD1C37CD-B882-E1B6-942B-323A387D502C}"/>
              </a:ext>
            </a:extLst>
          </p:cNvPr>
          <p:cNvGraphicFramePr>
            <a:graphicFrameLocks noGrp="1"/>
          </p:cNvGraphicFramePr>
          <p:nvPr>
            <p:ph idx="1"/>
            <p:extLst>
              <p:ext uri="{D42A27DB-BD31-4B8C-83A1-F6EECF244321}">
                <p14:modId xmlns:p14="http://schemas.microsoft.com/office/powerpoint/2010/main" val="3958965077"/>
              </p:ext>
            </p:extLst>
          </p:nvPr>
        </p:nvGraphicFramePr>
        <p:xfrm>
          <a:off x="928576" y="2361979"/>
          <a:ext cx="10334847" cy="3637280"/>
        </p:xfrm>
        <a:graphic>
          <a:graphicData uri="http://schemas.openxmlformats.org/drawingml/2006/table">
            <a:tbl>
              <a:tblPr firstRow="1" firstCol="1" bandRow="1">
                <a:tableStyleId>{21E4AEA4-8DFA-4A89-87EB-49C32662AFE0}</a:tableStyleId>
              </a:tblPr>
              <a:tblGrid>
                <a:gridCol w="3444949">
                  <a:extLst>
                    <a:ext uri="{9D8B030D-6E8A-4147-A177-3AD203B41FA5}">
                      <a16:colId xmlns:a16="http://schemas.microsoft.com/office/drawing/2014/main" val="936498979"/>
                    </a:ext>
                  </a:extLst>
                </a:gridCol>
                <a:gridCol w="3444949">
                  <a:extLst>
                    <a:ext uri="{9D8B030D-6E8A-4147-A177-3AD203B41FA5}">
                      <a16:colId xmlns:a16="http://schemas.microsoft.com/office/drawing/2014/main" val="2855654333"/>
                    </a:ext>
                  </a:extLst>
                </a:gridCol>
                <a:gridCol w="3444949">
                  <a:extLst>
                    <a:ext uri="{9D8B030D-6E8A-4147-A177-3AD203B41FA5}">
                      <a16:colId xmlns:a16="http://schemas.microsoft.com/office/drawing/2014/main" val="1859957794"/>
                    </a:ext>
                  </a:extLst>
                </a:gridCol>
              </a:tblGrid>
              <a:tr h="370840">
                <a:tc>
                  <a:txBody>
                    <a:bodyPr/>
                    <a:lstStyle/>
                    <a:p>
                      <a:pPr algn="ctr"/>
                      <a:r>
                        <a:rPr lang="en-US" dirty="0">
                          <a:solidFill>
                            <a:schemeClr val="tx1"/>
                          </a:solidFill>
                        </a:rPr>
                        <a:t>Intervention</a:t>
                      </a:r>
                    </a:p>
                  </a:txBody>
                  <a:tcPr/>
                </a:tc>
                <a:tc>
                  <a:txBody>
                    <a:bodyPr/>
                    <a:lstStyle/>
                    <a:p>
                      <a:pPr algn="ctr"/>
                      <a:r>
                        <a:rPr lang="en-US" dirty="0">
                          <a:solidFill>
                            <a:schemeClr val="tx1"/>
                          </a:solidFill>
                        </a:rPr>
                        <a:t>Pros</a:t>
                      </a:r>
                    </a:p>
                  </a:txBody>
                  <a:tcPr/>
                </a:tc>
                <a:tc>
                  <a:txBody>
                    <a:bodyPr/>
                    <a:lstStyle/>
                    <a:p>
                      <a:pPr algn="ctr"/>
                      <a:r>
                        <a:rPr lang="en-US" dirty="0">
                          <a:solidFill>
                            <a:schemeClr val="tx1"/>
                          </a:solidFill>
                        </a:rPr>
                        <a:t>Cons</a:t>
                      </a:r>
                    </a:p>
                  </a:txBody>
                  <a:tcPr/>
                </a:tc>
                <a:extLst>
                  <a:ext uri="{0D108BD9-81ED-4DB2-BD59-A6C34878D82A}">
                    <a16:rowId xmlns:a16="http://schemas.microsoft.com/office/drawing/2014/main" val="2157360826"/>
                  </a:ext>
                </a:extLst>
              </a:tr>
              <a:tr h="370840">
                <a:tc>
                  <a:txBody>
                    <a:bodyPr/>
                    <a:lstStyle/>
                    <a:p>
                      <a:pPr marL="0" indent="0" rtl="0" fontAlgn="t">
                        <a:spcBef>
                          <a:spcPts val="0"/>
                        </a:spcBef>
                        <a:spcAft>
                          <a:spcPts val="0"/>
                        </a:spcAft>
                        <a:buFont typeface="Arial" panose="020B0604020202020204" pitchFamily="34" charset="0"/>
                        <a:buNone/>
                      </a:pPr>
                      <a:r>
                        <a:rPr lang="en-US" sz="1800" b="1" i="0" u="none" strike="noStrike">
                          <a:solidFill>
                            <a:srgbClr val="000000"/>
                          </a:solidFill>
                          <a:effectLst/>
                          <a:latin typeface="+mn-lt"/>
                        </a:rPr>
                        <a:t>Improved Capture of Rainwater</a:t>
                      </a:r>
                      <a:endParaRPr lang="en-US" sz="1800" b="1">
                        <a:effectLst/>
                        <a:latin typeface="+mn-lt"/>
                      </a:endParaRPr>
                    </a:p>
                  </a:txBody>
                  <a:tcPr marL="95250" marR="95250" marT="95250" marB="95250"/>
                </a:tc>
                <a:tc>
                  <a:txBody>
                    <a:bodyPr/>
                    <a:lstStyle/>
                    <a:p>
                      <a:pPr marL="387350" indent="-285750"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mn-lt"/>
                          <a:cs typeface="Gill Sans" panose="020B0502020104020203" pitchFamily="34" charset="-79"/>
                        </a:rPr>
                        <a:t>Already implemented in some areas</a:t>
                      </a:r>
                      <a:endParaRPr lang="en-US" sz="1800" b="0" i="0" u="none" strike="noStrike" dirty="0">
                        <a:solidFill>
                          <a:srgbClr val="418AB3"/>
                        </a:solidFill>
                        <a:effectLst/>
                        <a:latin typeface="+mn-lt"/>
                      </a:endParaRPr>
                    </a:p>
                    <a:p>
                      <a:pPr marL="387350" indent="-285750"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mn-lt"/>
                          <a:cs typeface="Gill Sans" panose="020B0502020104020203" pitchFamily="34" charset="-79"/>
                        </a:rPr>
                        <a:t>Conserves water</a:t>
                      </a:r>
                      <a:endParaRPr lang="en-US" sz="1800" b="0" i="0" u="none" strike="noStrike" dirty="0">
                        <a:solidFill>
                          <a:srgbClr val="418AB3"/>
                        </a:solidFill>
                        <a:effectLst/>
                        <a:latin typeface="+mn-lt"/>
                      </a:endParaRPr>
                    </a:p>
                    <a:p>
                      <a:pPr marL="387350" indent="-285750"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mn-lt"/>
                          <a:cs typeface="Gill Sans" panose="020B0502020104020203" pitchFamily="34" charset="-79"/>
                        </a:rPr>
                        <a:t>Lowers freshwater demand</a:t>
                      </a:r>
                    </a:p>
                    <a:p>
                      <a:pPr marL="387350" indent="-285750" rtl="0" fontAlgn="base">
                        <a:spcBef>
                          <a:spcPts val="1000"/>
                        </a:spcBef>
                        <a:spcAft>
                          <a:spcPts val="0"/>
                        </a:spcAft>
                        <a:buFont typeface="Arial" panose="020B0604020202020204" pitchFamily="34" charset="0"/>
                        <a:buChar char="•"/>
                      </a:pPr>
                      <a:endParaRPr lang="en-US" sz="1600" b="0" i="0" u="none" strike="noStrike" dirty="0">
                        <a:solidFill>
                          <a:srgbClr val="262626"/>
                        </a:solidFill>
                        <a:effectLst/>
                        <a:latin typeface="+mn-lt"/>
                        <a:cs typeface="Gill Sans" panose="020B0502020104020203" pitchFamily="34" charset="-79"/>
                      </a:endParaRPr>
                    </a:p>
                  </a:txBody>
                  <a:tcPr marL="95250" marR="95250" marT="95250" marB="95250"/>
                </a:tc>
                <a:tc>
                  <a:txBody>
                    <a:bodyPr/>
                    <a:lstStyle/>
                    <a:p>
                      <a:pPr marL="387350" indent="-285750"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mn-lt"/>
                          <a:cs typeface="Gill Sans" panose="020B0502020104020203" pitchFamily="34" charset="-79"/>
                        </a:rPr>
                        <a:t>Efficiency issue with longer dry season</a:t>
                      </a:r>
                      <a:endParaRPr lang="en-US" sz="1800" b="0" i="0" u="none" strike="noStrike" dirty="0">
                        <a:solidFill>
                          <a:srgbClr val="418AB3"/>
                        </a:solidFill>
                        <a:effectLst/>
                        <a:latin typeface="+mn-lt"/>
                      </a:endParaRPr>
                    </a:p>
                    <a:p>
                      <a:pPr marL="387350" indent="-285750"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mn-lt"/>
                          <a:cs typeface="Gill Sans" panose="020B0502020104020203" pitchFamily="34" charset="-79"/>
                        </a:rPr>
                        <a:t>Poor water quality  </a:t>
                      </a:r>
                      <a:endParaRPr lang="en-US" sz="1800" b="0" i="0" u="none" strike="noStrike" dirty="0">
                        <a:solidFill>
                          <a:srgbClr val="418AB3"/>
                        </a:solidFill>
                        <a:effectLst/>
                        <a:latin typeface="+mn-lt"/>
                      </a:endParaRPr>
                    </a:p>
                    <a:p>
                      <a:pPr marL="387350" indent="-285750"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latin typeface="+mn-lt"/>
                          <a:cs typeface="Gill Sans" panose="020B0502020104020203" pitchFamily="34" charset="-79"/>
                        </a:rPr>
                        <a:t>Is local infrastructure capable?</a:t>
                      </a:r>
                      <a:br>
                        <a:rPr lang="en-US" dirty="0">
                          <a:effectLst/>
                          <a:latin typeface="+mn-lt"/>
                        </a:rPr>
                      </a:br>
                      <a:br>
                        <a:rPr lang="en-US" dirty="0">
                          <a:effectLst/>
                          <a:latin typeface="+mn-lt"/>
                        </a:rPr>
                      </a:br>
                      <a:endParaRPr lang="en-US" dirty="0">
                        <a:effectLst/>
                        <a:latin typeface="+mn-lt"/>
                      </a:endParaRPr>
                    </a:p>
                  </a:txBody>
                  <a:tcPr marL="95250" marR="95250" marT="95250" marB="95250"/>
                </a:tc>
                <a:extLst>
                  <a:ext uri="{0D108BD9-81ED-4DB2-BD59-A6C34878D82A}">
                    <a16:rowId xmlns:a16="http://schemas.microsoft.com/office/drawing/2014/main" val="1978019732"/>
                  </a:ext>
                </a:extLst>
              </a:tr>
              <a:tr h="370840">
                <a:tc>
                  <a:txBody>
                    <a:bodyPr/>
                    <a:lstStyle/>
                    <a:p>
                      <a:pPr marL="0" indent="0" rtl="0" fontAlgn="t">
                        <a:spcBef>
                          <a:spcPts val="0"/>
                        </a:spcBef>
                        <a:spcAft>
                          <a:spcPts val="0"/>
                        </a:spcAft>
                        <a:buFont typeface="Arial" panose="020B0604020202020204" pitchFamily="34" charset="0"/>
                        <a:buNone/>
                      </a:pPr>
                      <a:r>
                        <a:rPr lang="en-US" sz="1800" b="1" i="0" u="none" strike="noStrike" dirty="0">
                          <a:solidFill>
                            <a:srgbClr val="000000"/>
                          </a:solidFill>
                          <a:effectLst/>
                          <a:latin typeface="+mn-lt"/>
                        </a:rPr>
                        <a:t>Improved Storage of Rainwater </a:t>
                      </a:r>
                      <a:endParaRPr lang="en-US" sz="1800" b="1" dirty="0">
                        <a:effectLst/>
                        <a:latin typeface="+mn-lt"/>
                      </a:endParaRPr>
                    </a:p>
                  </a:txBody>
                  <a:tcPr marL="95250" marR="95250" marT="95250" marB="95250"/>
                </a:tc>
                <a:tc>
                  <a:txBody>
                    <a:bodyPr/>
                    <a:lstStyle/>
                    <a:p>
                      <a:pPr marL="285750" indent="-285750" fontAlgn="t">
                        <a:buFont typeface="Arial" panose="020B0604020202020204" pitchFamily="34" charset="0"/>
                        <a:buChar char="•"/>
                      </a:pPr>
                      <a:r>
                        <a:rPr lang="en-US" dirty="0">
                          <a:effectLst/>
                          <a:latin typeface="+mn-lt"/>
                        </a:rPr>
                        <a:t>Drought preparedness</a:t>
                      </a:r>
                    </a:p>
                    <a:p>
                      <a:pPr marL="285750" indent="-285750" fontAlgn="t">
                        <a:buFont typeface="Arial" panose="020B0604020202020204" pitchFamily="34" charset="0"/>
                        <a:buChar char="•"/>
                      </a:pPr>
                      <a:r>
                        <a:rPr lang="en-US" dirty="0">
                          <a:effectLst/>
                          <a:latin typeface="+mn-lt"/>
                        </a:rPr>
                        <a:t>Low freshwater demand</a:t>
                      </a:r>
                    </a:p>
                  </a:txBody>
                  <a:tcPr marL="95250" marR="95250" marT="95250" marB="95250"/>
                </a:tc>
                <a:tc>
                  <a:txBody>
                    <a:bodyPr/>
                    <a:lstStyle/>
                    <a:p>
                      <a:pPr marL="285750" indent="-285750" rtl="0" fontAlgn="base">
                        <a:spcBef>
                          <a:spcPts val="1000"/>
                        </a:spcBef>
                        <a:spcAft>
                          <a:spcPts val="0"/>
                        </a:spcAft>
                        <a:buFont typeface="Arial" panose="020B0604020202020204" pitchFamily="34" charset="0"/>
                        <a:buChar char="•"/>
                      </a:pPr>
                      <a:r>
                        <a:rPr lang="en-US" sz="1600" b="0" i="0" u="none" strike="noStrike" dirty="0">
                          <a:solidFill>
                            <a:srgbClr val="000000"/>
                          </a:solidFill>
                          <a:effectLst/>
                          <a:latin typeface="+mn-lt"/>
                          <a:cs typeface="Gill Sans" panose="020B0502020104020203" pitchFamily="34" charset="-79"/>
                        </a:rPr>
                        <a:t>Personal Use</a:t>
                      </a:r>
                      <a:endParaRPr lang="en-US" sz="1600" b="0" i="0" u="none" strike="noStrike" dirty="0">
                        <a:solidFill>
                          <a:srgbClr val="418AB3"/>
                        </a:solidFill>
                        <a:effectLst/>
                        <a:latin typeface="+mn-lt"/>
                      </a:endParaRPr>
                    </a:p>
                    <a:p>
                      <a:pPr marL="285750" indent="-285750" rtl="0" fontAlgn="base">
                        <a:spcBef>
                          <a:spcPts val="1000"/>
                        </a:spcBef>
                        <a:spcAft>
                          <a:spcPts val="0"/>
                        </a:spcAft>
                        <a:buFont typeface="Arial" panose="020B0604020202020204" pitchFamily="34" charset="0"/>
                        <a:buChar char="•"/>
                      </a:pPr>
                      <a:r>
                        <a:rPr lang="en-US" sz="1600" b="0" i="0" u="none" strike="noStrike" dirty="0">
                          <a:solidFill>
                            <a:srgbClr val="262626"/>
                          </a:solidFill>
                          <a:effectLst/>
                          <a:latin typeface="+mn-lt"/>
                          <a:cs typeface="Gill Sans" panose="020B0502020104020203" pitchFamily="34" charset="-79"/>
                        </a:rPr>
                        <a:t>Cost </a:t>
                      </a:r>
                    </a:p>
                    <a:p>
                      <a:pPr marL="285750" marR="0" lvl="0" indent="-28575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lang="en-US" sz="1600" b="0" i="0" u="none" strike="noStrike" dirty="0">
                          <a:solidFill>
                            <a:srgbClr val="262626"/>
                          </a:solidFill>
                          <a:effectLst/>
                          <a:latin typeface="+mn-lt"/>
                          <a:cs typeface="Gill Sans" panose="020B0502020104020203" pitchFamily="34" charset="-79"/>
                        </a:rPr>
                        <a:t>Space for storage</a:t>
                      </a:r>
                      <a:endParaRPr lang="en-US" sz="1600" b="0" i="0" u="none" strike="noStrike" dirty="0">
                        <a:solidFill>
                          <a:srgbClr val="418AB3"/>
                        </a:solidFill>
                        <a:effectLst/>
                        <a:latin typeface="+mn-lt"/>
                      </a:endParaRPr>
                    </a:p>
                  </a:txBody>
                  <a:tcPr marL="95250" marR="95250" marT="95250" marB="95250"/>
                </a:tc>
                <a:extLst>
                  <a:ext uri="{0D108BD9-81ED-4DB2-BD59-A6C34878D82A}">
                    <a16:rowId xmlns:a16="http://schemas.microsoft.com/office/drawing/2014/main" val="2728891851"/>
                  </a:ext>
                </a:extLst>
              </a:tr>
            </a:tbl>
          </a:graphicData>
        </a:graphic>
      </p:graphicFrame>
    </p:spTree>
    <p:extLst>
      <p:ext uri="{BB962C8B-B14F-4D97-AF65-F5344CB8AC3E}">
        <p14:creationId xmlns:p14="http://schemas.microsoft.com/office/powerpoint/2010/main" val="2860461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6B4F8B6-74EB-A2C6-2CF6-9BCC42555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AB50CD-9935-1BA2-6AB6-D6F52C85D3D2}"/>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Interventions –</a:t>
            </a:r>
            <a:br>
              <a:rPr lang="en-US" sz="2400" dirty="0">
                <a:solidFill>
                  <a:schemeClr val="bg1"/>
                </a:solidFill>
              </a:rPr>
            </a:br>
            <a:r>
              <a:rPr lang="en-US" sz="2400" dirty="0">
                <a:solidFill>
                  <a:schemeClr val="bg1"/>
                </a:solidFill>
              </a:rPr>
              <a:t>social fabric</a:t>
            </a:r>
          </a:p>
        </p:txBody>
      </p:sp>
      <p:sp>
        <p:nvSpPr>
          <p:cNvPr id="8" name="Text Placeholder 5">
            <a:extLst>
              <a:ext uri="{FF2B5EF4-FFF2-40B4-BE49-F238E27FC236}">
                <a16:creationId xmlns:a16="http://schemas.microsoft.com/office/drawing/2014/main" id="{7C08E061-BEBC-6B12-3EA3-75A76303D643}"/>
              </a:ext>
            </a:extLst>
          </p:cNvPr>
          <p:cNvSpPr>
            <a:spLocks noGrp="1"/>
          </p:cNvSpPr>
          <p:nvPr>
            <p:ph type="body" sz="half" idx="2"/>
          </p:nvPr>
        </p:nvSpPr>
        <p:spPr>
          <a:xfrm>
            <a:off x="6900673" y="1492519"/>
            <a:ext cx="4804931" cy="3872962"/>
          </a:xfrm>
        </p:spPr>
        <p:txBody>
          <a:bodyPr vert="horz" lIns="91440" tIns="45720" rIns="91440" bIns="45720" rtlCol="0" anchor="t" anchorCtr="0">
            <a:normAutofit/>
          </a:bodyPr>
          <a:lstStyle/>
          <a:p>
            <a:pPr marL="0" indent="0" algn="l">
              <a:buNone/>
            </a:pPr>
            <a:r>
              <a:rPr lang="en-US" sz="1600" b="1" dirty="0">
                <a:solidFill>
                  <a:schemeClr val="tx1">
                    <a:lumMod val="85000"/>
                    <a:lumOff val="15000"/>
                  </a:schemeClr>
                </a:solidFill>
              </a:rPr>
              <a:t>Public Education Programs</a:t>
            </a:r>
          </a:p>
          <a:p>
            <a:pPr marL="285750" indent="-285750" algn="l">
              <a:buFont typeface="Arial" panose="020B0604020202020204" pitchFamily="34" charset="0"/>
              <a:buChar char="•"/>
            </a:pPr>
            <a:r>
              <a:rPr lang="en-US" sz="1600" dirty="0">
                <a:solidFill>
                  <a:schemeClr val="tx1">
                    <a:lumMod val="85000"/>
                    <a:lumOff val="15000"/>
                  </a:schemeClr>
                </a:solidFill>
              </a:rPr>
              <a:t>Using such social media platforms as Spice Isle Review or The Grenadian Voice</a:t>
            </a:r>
          </a:p>
          <a:p>
            <a:pPr algn="l"/>
            <a:r>
              <a:rPr lang="en-US" sz="1600" dirty="0">
                <a:solidFill>
                  <a:schemeClr val="tx1">
                    <a:lumMod val="85000"/>
                    <a:lumOff val="15000"/>
                  </a:schemeClr>
                </a:solidFill>
              </a:rPr>
              <a:t>Pros</a:t>
            </a:r>
          </a:p>
          <a:p>
            <a:pPr marL="742950" lvl="1" indent="-285750">
              <a:buFont typeface="Arial" panose="020B0604020202020204" pitchFamily="34" charset="0"/>
              <a:buChar char="•"/>
            </a:pPr>
            <a:r>
              <a:rPr lang="en-US" sz="1600" dirty="0"/>
              <a:t>Education for older generations</a:t>
            </a:r>
          </a:p>
          <a:p>
            <a:pPr marL="742950" lvl="1" indent="-285750">
              <a:buFont typeface="Arial" panose="020B0604020202020204" pitchFamily="34" charset="0"/>
              <a:buChar char="•"/>
            </a:pPr>
            <a:r>
              <a:rPr lang="en-US" sz="1600" dirty="0"/>
              <a:t>Encourage interaction</a:t>
            </a:r>
          </a:p>
          <a:p>
            <a:pPr marL="742950" lvl="1" indent="-285750">
              <a:buFont typeface="Arial" panose="020B0604020202020204" pitchFamily="34" charset="0"/>
              <a:buChar char="•"/>
            </a:pPr>
            <a:r>
              <a:rPr lang="en-US" sz="1600" dirty="0"/>
              <a:t>Increased understanding of climate change</a:t>
            </a:r>
          </a:p>
          <a:p>
            <a:pPr marL="742950" lvl="1" indent="-285750">
              <a:buFont typeface="Arial" panose="020B0604020202020204" pitchFamily="34" charset="0"/>
              <a:buChar char="•"/>
            </a:pPr>
            <a:r>
              <a:rPr lang="en-US" sz="1600" dirty="0"/>
              <a:t>Inexpensive</a:t>
            </a:r>
          </a:p>
          <a:p>
            <a:pPr algn="l"/>
            <a:r>
              <a:rPr lang="en-US" sz="1600" dirty="0">
                <a:solidFill>
                  <a:schemeClr val="tx1">
                    <a:lumMod val="85000"/>
                    <a:lumOff val="15000"/>
                  </a:schemeClr>
                </a:solidFill>
              </a:rPr>
              <a:t>Cons</a:t>
            </a:r>
          </a:p>
          <a:p>
            <a:pPr marL="742950" lvl="1" indent="-285750">
              <a:buFont typeface="Arial" panose="020B0604020202020204" pitchFamily="34" charset="0"/>
              <a:buChar char="•"/>
            </a:pPr>
            <a:r>
              <a:rPr lang="en-US" sz="1600" dirty="0"/>
              <a:t>Eco-grief</a:t>
            </a:r>
          </a:p>
        </p:txBody>
      </p:sp>
    </p:spTree>
    <p:extLst>
      <p:ext uri="{BB962C8B-B14F-4D97-AF65-F5344CB8AC3E}">
        <p14:creationId xmlns:p14="http://schemas.microsoft.com/office/powerpoint/2010/main" val="10673272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0066-433E-8B30-5BEF-547E4034F6BF}"/>
              </a:ext>
            </a:extLst>
          </p:cNvPr>
          <p:cNvSpPr>
            <a:spLocks noGrp="1"/>
          </p:cNvSpPr>
          <p:nvPr>
            <p:ph type="title"/>
          </p:nvPr>
        </p:nvSpPr>
        <p:spPr/>
        <p:txBody>
          <a:bodyPr/>
          <a:lstStyle/>
          <a:p>
            <a:r>
              <a:rPr lang="en-US" sz="2800" dirty="0">
                <a:solidFill>
                  <a:schemeClr val="tx1"/>
                </a:solidFill>
              </a:rPr>
              <a:t>Interventions –</a:t>
            </a:r>
            <a:br>
              <a:rPr lang="en-US" sz="2800" dirty="0">
                <a:solidFill>
                  <a:schemeClr val="tx1"/>
                </a:solidFill>
              </a:rPr>
            </a:br>
            <a:r>
              <a:rPr lang="en-US" sz="2800" dirty="0">
                <a:solidFill>
                  <a:schemeClr val="tx1"/>
                </a:solidFill>
              </a:rPr>
              <a:t>social fabric</a:t>
            </a:r>
            <a:endParaRPr lang="en-US" dirty="0">
              <a:solidFill>
                <a:schemeClr val="tx1"/>
              </a:solidFill>
            </a:endParaRPr>
          </a:p>
        </p:txBody>
      </p:sp>
      <p:sp>
        <p:nvSpPr>
          <p:cNvPr id="3" name="Content Placeholder 2">
            <a:extLst>
              <a:ext uri="{FF2B5EF4-FFF2-40B4-BE49-F238E27FC236}">
                <a16:creationId xmlns:a16="http://schemas.microsoft.com/office/drawing/2014/main" id="{BB89790F-E7A5-82BF-2789-0D4F2D76325C}"/>
              </a:ext>
            </a:extLst>
          </p:cNvPr>
          <p:cNvSpPr>
            <a:spLocks noGrp="1"/>
          </p:cNvSpPr>
          <p:nvPr>
            <p:ph idx="1"/>
          </p:nvPr>
        </p:nvSpPr>
        <p:spPr>
          <a:xfrm>
            <a:off x="2231136" y="2638044"/>
            <a:ext cx="7729728" cy="3991356"/>
          </a:xfrm>
        </p:spPr>
        <p:txBody>
          <a:bodyPr>
            <a:normAutofit/>
          </a:bodyPr>
          <a:lstStyle/>
          <a:p>
            <a:pPr marL="0" indent="0" rtl="0">
              <a:spcBef>
                <a:spcPts val="0"/>
              </a:spcBef>
              <a:spcAft>
                <a:spcPts val="0"/>
              </a:spcAft>
              <a:buNone/>
            </a:pPr>
            <a:r>
              <a:rPr lang="en-US" sz="1600" b="1" i="0" u="none" strike="noStrike" dirty="0">
                <a:solidFill>
                  <a:srgbClr val="262626"/>
                </a:solidFill>
                <a:effectLst/>
                <a:latin typeface="Gill Sans" panose="020B0502020104020203" pitchFamily="34" charset="-79"/>
                <a:cs typeface="Gill Sans" panose="020B0502020104020203" pitchFamily="34" charset="-79"/>
              </a:rPr>
              <a:t>Dynamic Climate Education Programs in Schools</a:t>
            </a:r>
            <a:endParaRPr lang="en-US" sz="1600" b="0" dirty="0">
              <a:effectLst/>
            </a:endParaRPr>
          </a:p>
          <a:p>
            <a:pPr rtl="0">
              <a:spcBef>
                <a:spcPts val="1000"/>
              </a:spcBef>
              <a:spcAft>
                <a:spcPts val="0"/>
              </a:spcAft>
            </a:pPr>
            <a:r>
              <a:rPr lang="en-US" sz="1600" b="0" i="0" u="none" strike="noStrike" dirty="0">
                <a:solidFill>
                  <a:srgbClr val="262626"/>
                </a:solidFill>
                <a:effectLst/>
                <a:latin typeface="Gill Sans" panose="020B0502020104020203" pitchFamily="34" charset="-79"/>
                <a:cs typeface="Gill Sans" panose="020B0502020104020203" pitchFamily="34" charset="-79"/>
              </a:rPr>
              <a:t>Would vary based on grade level</a:t>
            </a:r>
            <a:endParaRPr lang="en-US" sz="1600" b="0" dirty="0">
              <a:effectLst/>
            </a:endParaRPr>
          </a:p>
          <a:p>
            <a:pPr marL="0" indent="0" rtl="0">
              <a:spcBef>
                <a:spcPts val="1000"/>
              </a:spcBef>
              <a:spcAft>
                <a:spcPts val="0"/>
              </a:spcAft>
              <a:buNone/>
            </a:pPr>
            <a:r>
              <a:rPr lang="en-US" sz="1600" b="0" i="0" u="none" strike="noStrike" dirty="0">
                <a:solidFill>
                  <a:srgbClr val="262626"/>
                </a:solidFill>
                <a:effectLst/>
                <a:latin typeface="Gill Sans" panose="020B0502020104020203" pitchFamily="34" charset="-79"/>
                <a:cs typeface="Gill Sans" panose="020B0502020104020203" pitchFamily="34" charset="-79"/>
              </a:rPr>
              <a:t>Pros</a:t>
            </a:r>
            <a:endParaRPr lang="en-US" sz="1600" b="0" dirty="0">
              <a:effectLst/>
            </a:endParaRPr>
          </a:p>
          <a:p>
            <a:pPr marL="330200" rtl="0" fontAlgn="base">
              <a:spcBef>
                <a:spcPts val="1000"/>
              </a:spcBef>
              <a:spcAft>
                <a:spcPts val="0"/>
              </a:spcAft>
              <a:buFont typeface="Arial" panose="020B0604020202020204" pitchFamily="34" charset="0"/>
              <a:buChar char="•"/>
            </a:pPr>
            <a:r>
              <a:rPr lang="en-US" sz="1600" b="0" i="0" u="none" strike="noStrike" dirty="0">
                <a:solidFill>
                  <a:srgbClr val="262626"/>
                </a:solidFill>
                <a:effectLst/>
                <a:latin typeface="Gill Sans" panose="020B0502020104020203" pitchFamily="34" charset="-79"/>
                <a:cs typeface="Gill Sans" panose="020B0502020104020203" pitchFamily="34" charset="-79"/>
              </a:rPr>
              <a:t>Raise awareness</a:t>
            </a:r>
            <a:endParaRPr lang="en-US" sz="1600" b="0" i="0" u="none" strike="noStrike" dirty="0">
              <a:solidFill>
                <a:srgbClr val="9BAFB5"/>
              </a:solidFill>
              <a:effectLst/>
              <a:latin typeface="Noto Sans Symbols"/>
            </a:endParaRPr>
          </a:p>
          <a:p>
            <a:pPr marL="330200" rtl="0" fontAlgn="base">
              <a:spcBef>
                <a:spcPts val="1000"/>
              </a:spcBef>
              <a:spcAft>
                <a:spcPts val="0"/>
              </a:spcAft>
              <a:buFont typeface="Arial" panose="020B0604020202020204" pitchFamily="34" charset="0"/>
              <a:buChar char="•"/>
            </a:pPr>
            <a:r>
              <a:rPr lang="en-US" sz="1600" b="0" i="0" u="none" strike="noStrike" dirty="0">
                <a:solidFill>
                  <a:srgbClr val="262626"/>
                </a:solidFill>
                <a:effectLst/>
                <a:latin typeface="Gill Sans" panose="020B0502020104020203" pitchFamily="34" charset="-79"/>
                <a:cs typeface="Gill Sans" panose="020B0502020104020203" pitchFamily="34" charset="-79"/>
              </a:rPr>
              <a:t>Spread message to younger generations</a:t>
            </a:r>
            <a:endParaRPr lang="en-US" sz="1600" b="0" i="0" u="none" strike="noStrike" dirty="0">
              <a:solidFill>
                <a:srgbClr val="9BAFB5"/>
              </a:solidFill>
              <a:effectLst/>
              <a:latin typeface="Noto Sans Symbols"/>
            </a:endParaRPr>
          </a:p>
          <a:p>
            <a:pPr marL="330200" rtl="0" fontAlgn="base">
              <a:spcBef>
                <a:spcPts val="1000"/>
              </a:spcBef>
              <a:spcAft>
                <a:spcPts val="0"/>
              </a:spcAft>
              <a:buFont typeface="Arial" panose="020B0604020202020204" pitchFamily="34" charset="0"/>
              <a:buChar char="•"/>
            </a:pPr>
            <a:r>
              <a:rPr lang="en-US" sz="1600" b="0" i="0" u="none" strike="noStrike" dirty="0">
                <a:solidFill>
                  <a:srgbClr val="262626"/>
                </a:solidFill>
                <a:effectLst/>
                <a:latin typeface="Gill Sans" panose="020B0502020104020203" pitchFamily="34" charset="-79"/>
                <a:cs typeface="Gill Sans" panose="020B0502020104020203" pitchFamily="34" charset="-79"/>
              </a:rPr>
              <a:t>Interactions mapping software</a:t>
            </a:r>
            <a:endParaRPr lang="en-US" sz="1600" b="0" i="0" u="none" strike="noStrike" dirty="0">
              <a:solidFill>
                <a:srgbClr val="9BAFB5"/>
              </a:solidFill>
              <a:effectLst/>
              <a:latin typeface="Noto Sans Symbols"/>
            </a:endParaRPr>
          </a:p>
          <a:p>
            <a:pPr marL="0" indent="0" rtl="0">
              <a:spcBef>
                <a:spcPts val="1000"/>
              </a:spcBef>
              <a:spcAft>
                <a:spcPts val="0"/>
              </a:spcAft>
              <a:buNone/>
            </a:pPr>
            <a:r>
              <a:rPr lang="en-US" sz="1600" b="0" i="0" u="none" strike="noStrike" dirty="0">
                <a:solidFill>
                  <a:srgbClr val="262626"/>
                </a:solidFill>
                <a:effectLst/>
                <a:latin typeface="Gill Sans" panose="020B0502020104020203" pitchFamily="34" charset="-79"/>
                <a:cs typeface="Gill Sans" panose="020B0502020104020203" pitchFamily="34" charset="-79"/>
              </a:rPr>
              <a:t>Cons</a:t>
            </a:r>
            <a:endParaRPr lang="en-US" sz="1600" b="0" dirty="0">
              <a:effectLst/>
            </a:endParaRPr>
          </a:p>
          <a:p>
            <a:pPr marL="330200" rtl="0" fontAlgn="base">
              <a:spcBef>
                <a:spcPts val="1000"/>
              </a:spcBef>
              <a:spcAft>
                <a:spcPts val="0"/>
              </a:spcAft>
              <a:buFont typeface="Arial" panose="020B0604020202020204" pitchFamily="34" charset="0"/>
              <a:buChar char="•"/>
            </a:pPr>
            <a:r>
              <a:rPr lang="en-US" sz="1600" b="0" i="0" u="none" strike="noStrike" dirty="0">
                <a:solidFill>
                  <a:srgbClr val="262626"/>
                </a:solidFill>
                <a:effectLst/>
                <a:latin typeface="Gill Sans" panose="020B0502020104020203" pitchFamily="34" charset="-79"/>
                <a:cs typeface="Gill Sans" panose="020B0502020104020203" pitchFamily="34" charset="-79"/>
              </a:rPr>
              <a:t>Eco-grief</a:t>
            </a:r>
            <a:endParaRPr lang="en-US" sz="1600" b="0" i="0" u="none" strike="noStrike" dirty="0">
              <a:solidFill>
                <a:srgbClr val="9BAFB5"/>
              </a:solidFill>
              <a:effectLst/>
              <a:latin typeface="Noto Sans Symbols"/>
            </a:endParaRPr>
          </a:p>
          <a:p>
            <a:pPr marL="330200" rtl="0" fontAlgn="base">
              <a:spcBef>
                <a:spcPts val="1000"/>
              </a:spcBef>
              <a:spcAft>
                <a:spcPts val="0"/>
              </a:spcAft>
              <a:buFont typeface="Arial" panose="020B0604020202020204" pitchFamily="34" charset="0"/>
              <a:buChar char="•"/>
            </a:pPr>
            <a:r>
              <a:rPr lang="en-US" sz="1600" b="0" i="0" u="none" strike="noStrike" dirty="0">
                <a:solidFill>
                  <a:srgbClr val="262626"/>
                </a:solidFill>
                <a:effectLst/>
                <a:latin typeface="Gill Sans" panose="020B0502020104020203" pitchFamily="34" charset="-79"/>
                <a:cs typeface="Gill Sans" panose="020B0502020104020203" pitchFamily="34" charset="-79"/>
              </a:rPr>
              <a:t>Focus of local colleges in medical field</a:t>
            </a:r>
            <a:endParaRPr lang="en-US" sz="1600" b="0" i="0" u="none" strike="noStrike" dirty="0">
              <a:solidFill>
                <a:srgbClr val="9BAFB5"/>
              </a:solidFill>
              <a:effectLst/>
              <a:latin typeface="Noto Sans Symbols"/>
            </a:endParaRPr>
          </a:p>
          <a:p>
            <a:pPr marL="330200" rtl="0" fontAlgn="base">
              <a:spcBef>
                <a:spcPts val="1000"/>
              </a:spcBef>
              <a:spcAft>
                <a:spcPts val="0"/>
              </a:spcAft>
              <a:buFont typeface="Arial" panose="020B0604020202020204" pitchFamily="34" charset="0"/>
              <a:buChar char="•"/>
            </a:pPr>
            <a:r>
              <a:rPr lang="en-US" sz="1600" b="0" i="0" u="none" strike="noStrike" dirty="0">
                <a:solidFill>
                  <a:srgbClr val="262626"/>
                </a:solidFill>
                <a:effectLst/>
                <a:latin typeface="Gill Sans" panose="020B0502020104020203" pitchFamily="34" charset="-79"/>
                <a:cs typeface="Gill Sans" panose="020B0502020104020203" pitchFamily="34" charset="-79"/>
              </a:rPr>
              <a:t>Logistics of implication </a:t>
            </a:r>
            <a:endParaRPr lang="en-US" sz="1600" b="0" i="0" u="none" strike="noStrike" dirty="0">
              <a:solidFill>
                <a:srgbClr val="9BAFB5"/>
              </a:solidFill>
              <a:effectLst/>
              <a:latin typeface="Noto Sans Symbols"/>
            </a:endParaRPr>
          </a:p>
          <a:p>
            <a:endParaRPr lang="en-US" sz="1600" dirty="0"/>
          </a:p>
        </p:txBody>
      </p:sp>
    </p:spTree>
    <p:extLst>
      <p:ext uri="{BB962C8B-B14F-4D97-AF65-F5344CB8AC3E}">
        <p14:creationId xmlns:p14="http://schemas.microsoft.com/office/powerpoint/2010/main" val="15988640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Discussion &amp; Conclusions</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err="1">
                <a:solidFill>
                  <a:schemeClr val="tx1"/>
                </a:solidFill>
              </a:rPr>
              <a:t>Blaizen</a:t>
            </a:r>
            <a:r>
              <a:rPr lang="en-US" dirty="0">
                <a:solidFill>
                  <a:schemeClr val="tx1"/>
                </a:solidFill>
              </a:rPr>
              <a:t> Bloom</a:t>
            </a:r>
          </a:p>
        </p:txBody>
      </p:sp>
    </p:spTree>
    <p:extLst>
      <p:ext uri="{BB962C8B-B14F-4D97-AF65-F5344CB8AC3E}">
        <p14:creationId xmlns:p14="http://schemas.microsoft.com/office/powerpoint/2010/main" val="213287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4159-A9C5-C9D3-493C-25E1B33A5F45}"/>
              </a:ext>
            </a:extLst>
          </p:cNvPr>
          <p:cNvSpPr>
            <a:spLocks noGrp="1"/>
          </p:cNvSpPr>
          <p:nvPr>
            <p:ph type="title"/>
          </p:nvPr>
        </p:nvSpPr>
        <p:spPr/>
        <p:txBody>
          <a:bodyPr>
            <a:normAutofit/>
          </a:bodyPr>
          <a:lstStyle/>
          <a:p>
            <a:r>
              <a:rPr lang="en-US" dirty="0"/>
              <a:t>Moving Forward with the Results</a:t>
            </a:r>
          </a:p>
        </p:txBody>
      </p:sp>
      <p:sp>
        <p:nvSpPr>
          <p:cNvPr id="3" name="Content Placeholder 2">
            <a:extLst>
              <a:ext uri="{FF2B5EF4-FFF2-40B4-BE49-F238E27FC236}">
                <a16:creationId xmlns:a16="http://schemas.microsoft.com/office/drawing/2014/main" id="{CE640E17-5DAE-ACE9-FB9A-AE5BB1BF36D1}"/>
              </a:ext>
            </a:extLst>
          </p:cNvPr>
          <p:cNvSpPr>
            <a:spLocks noGrp="1"/>
          </p:cNvSpPr>
          <p:nvPr>
            <p:ph idx="1"/>
          </p:nvPr>
        </p:nvSpPr>
        <p:spPr/>
        <p:txBody>
          <a:bodyPr>
            <a:normAutofit/>
          </a:bodyPr>
          <a:lstStyle/>
          <a:p>
            <a:pPr marL="0" indent="0" rtl="0">
              <a:spcBef>
                <a:spcPts val="0"/>
              </a:spcBef>
              <a:spcAft>
                <a:spcPts val="0"/>
              </a:spcAft>
              <a:buNone/>
            </a:pPr>
            <a:r>
              <a:rPr lang="en-US" sz="1800" b="0" i="0" u="none" strike="noStrike" dirty="0">
                <a:solidFill>
                  <a:srgbClr val="262626"/>
                </a:solidFill>
                <a:effectLst/>
              </a:rPr>
              <a:t>Engaging more stakeholders:</a:t>
            </a:r>
            <a:endParaRPr lang="en-US"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rPr>
              <a:t>Limited meetings in-person from limitations of time in Grenada</a:t>
            </a:r>
            <a:endParaRPr lang="en-US" sz="1800" b="0" i="0" u="none" strike="noStrike" dirty="0">
              <a:solidFill>
                <a:srgbClr val="9BAFB5"/>
              </a:solidFill>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rPr>
              <a:t>Incorporating more diverse perspectives from general citizens</a:t>
            </a:r>
            <a:endParaRPr lang="en-US" sz="1800" b="0" i="0" u="none" strike="noStrike" dirty="0">
              <a:solidFill>
                <a:srgbClr val="9BAFB5"/>
              </a:solidFill>
              <a:effectLst/>
            </a:endParaRPr>
          </a:p>
          <a:p>
            <a:pPr marL="0" indent="0" rtl="0">
              <a:spcBef>
                <a:spcPts val="1000"/>
              </a:spcBef>
              <a:spcAft>
                <a:spcPts val="0"/>
              </a:spcAft>
              <a:buNone/>
            </a:pPr>
            <a:br>
              <a:rPr lang="en-US" b="0" dirty="0">
                <a:effectLst/>
              </a:rPr>
            </a:br>
            <a:r>
              <a:rPr lang="en-US" sz="1800" b="0" i="0" u="none" strike="noStrike" dirty="0">
                <a:solidFill>
                  <a:srgbClr val="262626"/>
                </a:solidFill>
                <a:effectLst/>
              </a:rPr>
              <a:t>Future focus possibilities:</a:t>
            </a:r>
            <a:endParaRPr lang="en-US"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262626"/>
                </a:solidFill>
                <a:effectLst/>
              </a:rPr>
              <a:t>Intersection with other major issues facing Grenadian stakeholders, ex:</a:t>
            </a:r>
            <a:endParaRPr lang="en-US" sz="1800" b="0" i="0" u="none" strike="noStrike" dirty="0">
              <a:solidFill>
                <a:srgbClr val="9BAFB5"/>
              </a:solidFill>
              <a:effectLst/>
            </a:endParaRPr>
          </a:p>
          <a:p>
            <a:pPr marL="742950" lvl="1" indent="-285750" rtl="0" fontAlgn="base">
              <a:spcBef>
                <a:spcPts val="1000"/>
              </a:spcBef>
              <a:spcAft>
                <a:spcPts val="0"/>
              </a:spcAft>
              <a:buFont typeface="Arial" panose="020B0604020202020204" pitchFamily="34" charset="0"/>
              <a:buChar char="•"/>
            </a:pPr>
            <a:r>
              <a:rPr lang="en-US" sz="1600" b="0" i="0" u="none" strike="noStrike" dirty="0">
                <a:solidFill>
                  <a:srgbClr val="262626"/>
                </a:solidFill>
                <a:effectLst/>
              </a:rPr>
              <a:t>Environmental Issues: Climate Change, Mass Species Extinction, &amp; Pollution</a:t>
            </a:r>
            <a:endParaRPr lang="en-US" sz="1800" b="0" i="0" u="none" strike="noStrike" dirty="0">
              <a:solidFill>
                <a:srgbClr val="9BAFB5"/>
              </a:solidFill>
              <a:effectLst/>
            </a:endParaRPr>
          </a:p>
          <a:p>
            <a:pPr marL="742950" lvl="1" indent="-285750" rtl="0" fontAlgn="base">
              <a:spcBef>
                <a:spcPts val="1000"/>
              </a:spcBef>
              <a:spcAft>
                <a:spcPts val="0"/>
              </a:spcAft>
              <a:buFont typeface="Arial" panose="020B0604020202020204" pitchFamily="34" charset="0"/>
              <a:buChar char="•"/>
            </a:pPr>
            <a:r>
              <a:rPr lang="en-US" sz="1600" b="0" i="0" u="none" strike="noStrike" dirty="0">
                <a:solidFill>
                  <a:srgbClr val="262626"/>
                </a:solidFill>
                <a:effectLst/>
              </a:rPr>
              <a:t>Economic Challenges: Poverty, Wealth Inequality, Food Insecurity</a:t>
            </a:r>
            <a:endParaRPr lang="en-US" sz="1800" b="0" i="0" u="none" strike="noStrike" dirty="0">
              <a:solidFill>
                <a:srgbClr val="9BAFB5"/>
              </a:solidFill>
              <a:effectLst/>
            </a:endParaRPr>
          </a:p>
        </p:txBody>
      </p:sp>
      <p:sp>
        <p:nvSpPr>
          <p:cNvPr id="5" name="TextBox 4">
            <a:extLst>
              <a:ext uri="{FF2B5EF4-FFF2-40B4-BE49-F238E27FC236}">
                <a16:creationId xmlns:a16="http://schemas.microsoft.com/office/drawing/2014/main" id="{CC48BA01-8281-2141-5421-E75F9C010D9F}"/>
              </a:ext>
            </a:extLst>
          </p:cNvPr>
          <p:cNvSpPr txBox="1"/>
          <p:nvPr/>
        </p:nvSpPr>
        <p:spPr>
          <a:xfrm>
            <a:off x="3049524" y="3244334"/>
            <a:ext cx="6099048" cy="369332"/>
          </a:xfrm>
          <a:prstGeom prst="rect">
            <a:avLst/>
          </a:prstGeom>
          <a:noFill/>
        </p:spPr>
        <p:txBody>
          <a:bodyPr wrap="square">
            <a:spAutoFit/>
          </a:bodyPr>
          <a:lstStyle/>
          <a:p>
            <a:r>
              <a:rPr lang="en-US" b="0" dirty="0">
                <a:effectLst/>
              </a:rPr>
              <a:t> </a:t>
            </a:r>
            <a:endParaRPr lang="en-US" dirty="0"/>
          </a:p>
        </p:txBody>
      </p:sp>
      <p:sp>
        <p:nvSpPr>
          <p:cNvPr id="7" name="TextBox 6">
            <a:extLst>
              <a:ext uri="{FF2B5EF4-FFF2-40B4-BE49-F238E27FC236}">
                <a16:creationId xmlns:a16="http://schemas.microsoft.com/office/drawing/2014/main" id="{C5CCEBB1-AC51-D5E2-7797-4644B9AC7DA0}"/>
              </a:ext>
            </a:extLst>
          </p:cNvPr>
          <p:cNvSpPr txBox="1"/>
          <p:nvPr/>
        </p:nvSpPr>
        <p:spPr>
          <a:xfrm>
            <a:off x="3049524" y="3244334"/>
            <a:ext cx="6099048"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40993825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48A-AA3C-C617-D70D-B2B0512D2689}"/>
              </a:ext>
            </a:extLst>
          </p:cNvPr>
          <p:cNvSpPr>
            <a:spLocks noGrp="1"/>
          </p:cNvSpPr>
          <p:nvPr>
            <p:ph type="ctrTitle"/>
          </p:nvPr>
        </p:nvSpPr>
        <p:spPr/>
        <p:txBody>
          <a:bodyPr/>
          <a:lstStyle/>
          <a:p>
            <a:r>
              <a:rPr lang="en-US" dirty="0"/>
              <a:t>Recommendations</a:t>
            </a:r>
          </a:p>
        </p:txBody>
      </p:sp>
      <p:sp>
        <p:nvSpPr>
          <p:cNvPr id="3" name="Subtitle 2">
            <a:extLst>
              <a:ext uri="{FF2B5EF4-FFF2-40B4-BE49-F238E27FC236}">
                <a16:creationId xmlns:a16="http://schemas.microsoft.com/office/drawing/2014/main" id="{3DA78E66-D53E-1212-6EDE-5B371865D0F4}"/>
              </a:ext>
            </a:extLst>
          </p:cNvPr>
          <p:cNvSpPr>
            <a:spLocks noGrp="1"/>
          </p:cNvSpPr>
          <p:nvPr>
            <p:ph type="subTitle" idx="1"/>
          </p:nvPr>
        </p:nvSpPr>
        <p:spPr/>
        <p:txBody>
          <a:bodyPr/>
          <a:lstStyle/>
          <a:p>
            <a:r>
              <a:rPr lang="en-US" dirty="0">
                <a:solidFill>
                  <a:schemeClr val="tx1"/>
                </a:solidFill>
              </a:rPr>
              <a:t>Alivia Markham</a:t>
            </a:r>
          </a:p>
        </p:txBody>
      </p:sp>
    </p:spTree>
    <p:extLst>
      <p:ext uri="{BB962C8B-B14F-4D97-AF65-F5344CB8AC3E}">
        <p14:creationId xmlns:p14="http://schemas.microsoft.com/office/powerpoint/2010/main" val="5452253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9244-5B43-9F07-A31D-713C6933FE46}"/>
              </a:ext>
            </a:extLst>
          </p:cNvPr>
          <p:cNvSpPr>
            <a:spLocks noGrp="1"/>
          </p:cNvSpPr>
          <p:nvPr>
            <p:ph type="title"/>
          </p:nvPr>
        </p:nvSpPr>
        <p:spPr/>
        <p:txBody>
          <a:bodyPr/>
          <a:lstStyle/>
          <a:p>
            <a:r>
              <a:rPr lang="en-US" dirty="0"/>
              <a:t>What are recommendations?</a:t>
            </a:r>
          </a:p>
        </p:txBody>
      </p:sp>
      <p:sp>
        <p:nvSpPr>
          <p:cNvPr id="3" name="Content Placeholder 2">
            <a:extLst>
              <a:ext uri="{FF2B5EF4-FFF2-40B4-BE49-F238E27FC236}">
                <a16:creationId xmlns:a16="http://schemas.microsoft.com/office/drawing/2014/main" id="{11F0C518-BC95-82A7-4160-BA0228ABD4AF}"/>
              </a:ext>
            </a:extLst>
          </p:cNvPr>
          <p:cNvSpPr>
            <a:spLocks noGrp="1"/>
          </p:cNvSpPr>
          <p:nvPr>
            <p:ph idx="1"/>
          </p:nvPr>
        </p:nvSpPr>
        <p:spPr/>
        <p:txBody>
          <a:bodyPr/>
          <a:lstStyle/>
          <a:p>
            <a:r>
              <a:rPr lang="en-US" dirty="0"/>
              <a:t>Specific transformative interventions </a:t>
            </a:r>
          </a:p>
          <a:p>
            <a:r>
              <a:rPr lang="en-US" dirty="0"/>
              <a:t>Realistic potential for future impact </a:t>
            </a:r>
          </a:p>
          <a:p>
            <a:r>
              <a:rPr lang="en-US" dirty="0"/>
              <a:t>Clarify the recommendations to specific stakeholders </a:t>
            </a:r>
          </a:p>
          <a:p>
            <a:r>
              <a:rPr lang="en-US" dirty="0"/>
              <a:t>Clarify who plays a major role in implementing these recommendations</a:t>
            </a:r>
          </a:p>
          <a:p>
            <a:endParaRPr lang="en-US" dirty="0"/>
          </a:p>
        </p:txBody>
      </p:sp>
    </p:spTree>
    <p:extLst>
      <p:ext uri="{BB962C8B-B14F-4D97-AF65-F5344CB8AC3E}">
        <p14:creationId xmlns:p14="http://schemas.microsoft.com/office/powerpoint/2010/main" val="6859164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C7DE69-9246-4C6D-B903-F8ACF4C0E855}"/>
              </a:ext>
            </a:extLst>
          </p:cNvPr>
          <p:cNvSpPr>
            <a:spLocks noGrp="1"/>
          </p:cNvSpPr>
          <p:nvPr>
            <p:ph type="title"/>
          </p:nvPr>
        </p:nvSpPr>
        <p:spPr>
          <a:xfrm>
            <a:off x="640080" y="2530227"/>
            <a:ext cx="3401568" cy="1495794"/>
          </a:xfrm>
          <a:noFill/>
          <a:ln>
            <a:solidFill>
              <a:srgbClr val="FFFFFF"/>
            </a:solidFill>
          </a:ln>
        </p:spPr>
        <p:txBody>
          <a:bodyPr>
            <a:normAutofit/>
          </a:bodyPr>
          <a:lstStyle/>
          <a:p>
            <a:r>
              <a:rPr lang="en-US" sz="2000" dirty="0">
                <a:solidFill>
                  <a:schemeClr val="bg1"/>
                </a:solidFill>
              </a:rPr>
              <a:t>Making Recommendations</a:t>
            </a:r>
          </a:p>
        </p:txBody>
      </p:sp>
      <p:sp useBgFill="1">
        <p:nvSpPr>
          <p:cNvPr id="23" name="Rectangle 22">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6" descr="SmartArt">
            <a:extLst>
              <a:ext uri="{FF2B5EF4-FFF2-40B4-BE49-F238E27FC236}">
                <a16:creationId xmlns:a16="http://schemas.microsoft.com/office/drawing/2014/main" id="{D23DCD64-5A0D-8FB4-8C98-5F3F512E9D46}"/>
              </a:ext>
            </a:extLst>
          </p:cNvPr>
          <p:cNvGraphicFramePr/>
          <p:nvPr>
            <p:extLst>
              <p:ext uri="{D42A27DB-BD31-4B8C-83A1-F6EECF244321}">
                <p14:modId xmlns:p14="http://schemas.microsoft.com/office/powerpoint/2010/main" val="3079511160"/>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7277494"/>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22EDBB-3D96-7936-FBB5-C23ACE571F47}"/>
              </a:ext>
            </a:extLst>
          </p:cNvPr>
          <p:cNvSpPr>
            <a:spLocks noGrp="1"/>
          </p:cNvSpPr>
          <p:nvPr>
            <p:ph idx="1"/>
          </p:nvPr>
        </p:nvSpPr>
        <p:spPr/>
        <p:txBody>
          <a:bodyPr>
            <a:normAutofit/>
          </a:bodyPr>
          <a:lstStyle/>
          <a:p>
            <a:pPr algn="just"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Gill Sans" panose="020B0502020104020203" pitchFamily="34" charset="-79"/>
                <a:cs typeface="Gill Sans" panose="020B0502020104020203" pitchFamily="34" charset="-79"/>
              </a:rPr>
              <a:t>Not one single stakeholder is responsible for making these decisions</a:t>
            </a:r>
            <a:endParaRPr lang="en-US" sz="1800" b="0" i="0" u="none" strike="noStrike" dirty="0">
              <a:solidFill>
                <a:srgbClr val="418AB3"/>
              </a:solidFill>
              <a:effectLst/>
              <a:latin typeface="Arial" panose="020B0604020202020204" pitchFamily="34" charset="0"/>
            </a:endParaRPr>
          </a:p>
          <a:p>
            <a:pPr algn="just" rtl="0" fontAlgn="base">
              <a:spcBef>
                <a:spcPts val="1100"/>
              </a:spcBef>
              <a:spcAft>
                <a:spcPts val="0"/>
              </a:spcAft>
              <a:buFont typeface="Arial" panose="020B0604020202020204" pitchFamily="34" charset="0"/>
              <a:buChar char="•"/>
            </a:pPr>
            <a:r>
              <a:rPr lang="en-US" sz="1800" b="0" i="0" u="none" strike="noStrike" dirty="0">
                <a:solidFill>
                  <a:srgbClr val="000000"/>
                </a:solidFill>
                <a:effectLst/>
                <a:latin typeface="Gill Sans" panose="020B0502020104020203" pitchFamily="34" charset="-79"/>
                <a:cs typeface="Gill Sans" panose="020B0502020104020203" pitchFamily="34" charset="-79"/>
              </a:rPr>
              <a:t>Sea level rise is already causing flooding, increasing the severity of storm surges, causing erosion/landslides, inundation, etc.</a:t>
            </a:r>
            <a:endParaRPr lang="en-US" sz="1800" b="0" i="0" u="none" strike="noStrike" dirty="0">
              <a:solidFill>
                <a:srgbClr val="418AB3"/>
              </a:solidFill>
              <a:effectLst/>
              <a:latin typeface="Arial" panose="020B0604020202020204" pitchFamily="34" charset="0"/>
            </a:endParaRPr>
          </a:p>
          <a:p>
            <a:pPr algn="just" rtl="0" fontAlgn="base">
              <a:spcBef>
                <a:spcPts val="1100"/>
              </a:spcBef>
              <a:spcAft>
                <a:spcPts val="0"/>
              </a:spcAft>
              <a:buFont typeface="Arial" panose="020B0604020202020204" pitchFamily="34" charset="0"/>
              <a:buChar char="•"/>
            </a:pPr>
            <a:r>
              <a:rPr lang="en-US" sz="1800" b="0" i="0" u="none" strike="noStrike" dirty="0">
                <a:solidFill>
                  <a:srgbClr val="000000"/>
                </a:solidFill>
                <a:effectLst/>
                <a:latin typeface="Gill Sans" panose="020B0502020104020203" pitchFamily="34" charset="-79"/>
                <a:cs typeface="Gill Sans" panose="020B0502020104020203" pitchFamily="34" charset="-79"/>
              </a:rPr>
              <a:t>As the climate continues to change, we will experience a further increase in sea level rise, extreme precipitation events, and an increase in the severity of droughts and heatwaves. </a:t>
            </a:r>
            <a:endParaRPr lang="en-US" sz="1800" b="0" i="0" u="none" strike="noStrike" dirty="0">
              <a:solidFill>
                <a:srgbClr val="418AB3"/>
              </a:solidFill>
              <a:effectLst/>
              <a:latin typeface="Arial" panose="020B0604020202020204" pitchFamily="34" charset="0"/>
            </a:endParaRPr>
          </a:p>
          <a:p>
            <a:pPr algn="just" rtl="0" fontAlgn="base">
              <a:spcBef>
                <a:spcPts val="1100"/>
              </a:spcBef>
              <a:spcAft>
                <a:spcPts val="0"/>
              </a:spcAft>
              <a:buFont typeface="Arial" panose="020B0604020202020204" pitchFamily="34" charset="0"/>
              <a:buChar char="•"/>
            </a:pPr>
            <a:r>
              <a:rPr lang="en-US" sz="1800" b="0" i="0" u="none" strike="noStrike" dirty="0">
                <a:solidFill>
                  <a:srgbClr val="000000"/>
                </a:solidFill>
                <a:effectLst/>
                <a:latin typeface="Gill Sans" panose="020B0502020104020203" pitchFamily="34" charset="-79"/>
                <a:cs typeface="Gill Sans" panose="020B0502020104020203" pitchFamily="34" charset="-79"/>
              </a:rPr>
              <a:t>We do not exactly know the future of climate change and are unsure of what to expect</a:t>
            </a:r>
            <a:endParaRPr lang="en-US" sz="1800" b="0" i="0" u="none" strike="noStrike" dirty="0">
              <a:solidFill>
                <a:srgbClr val="418AB3"/>
              </a:solidFill>
              <a:effectLst/>
              <a:latin typeface="Arial" panose="020B0604020202020204" pitchFamily="34" charset="0"/>
            </a:endParaRPr>
          </a:p>
        </p:txBody>
      </p:sp>
      <p:grpSp>
        <p:nvGrpSpPr>
          <p:cNvPr id="2" name="Group 1">
            <a:extLst>
              <a:ext uri="{FF2B5EF4-FFF2-40B4-BE49-F238E27FC236}">
                <a16:creationId xmlns:a16="http://schemas.microsoft.com/office/drawing/2014/main" id="{AA154F03-5FDC-7571-7A71-DD659253E3F5}"/>
              </a:ext>
            </a:extLst>
          </p:cNvPr>
          <p:cNvGrpSpPr/>
          <p:nvPr/>
        </p:nvGrpSpPr>
        <p:grpSpPr>
          <a:xfrm>
            <a:off x="3481585" y="767524"/>
            <a:ext cx="5228828" cy="1583055"/>
            <a:chOff x="0" y="0"/>
            <a:chExt cx="5228828" cy="1583055"/>
          </a:xfrm>
        </p:grpSpPr>
        <p:sp>
          <p:nvSpPr>
            <p:cNvPr id="7" name="Rectangle: Rounded Corners 6">
              <a:extLst>
                <a:ext uri="{FF2B5EF4-FFF2-40B4-BE49-F238E27FC236}">
                  <a16:creationId xmlns:a16="http://schemas.microsoft.com/office/drawing/2014/main" id="{B15EA8C5-D6C7-F95A-F9C8-1308EA1EF540}"/>
                </a:ext>
              </a:extLst>
            </p:cNvPr>
            <p:cNvSpPr/>
            <p:nvPr/>
          </p:nvSpPr>
          <p:spPr>
            <a:xfrm>
              <a:off x="0" y="0"/>
              <a:ext cx="5228828" cy="1583055"/>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7A5BB9FA-485F-5052-83E3-E1204905D5D3}"/>
                </a:ext>
              </a:extLst>
            </p:cNvPr>
            <p:cNvSpPr txBox="1"/>
            <p:nvPr/>
          </p:nvSpPr>
          <p:spPr>
            <a:xfrm>
              <a:off x="46366" y="46366"/>
              <a:ext cx="5182462" cy="1490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Recognizing that…</a:t>
              </a:r>
            </a:p>
          </p:txBody>
        </p:sp>
      </p:grpSp>
    </p:spTree>
    <p:extLst>
      <p:ext uri="{BB962C8B-B14F-4D97-AF65-F5344CB8AC3E}">
        <p14:creationId xmlns:p14="http://schemas.microsoft.com/office/powerpoint/2010/main" val="3272717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5B34B-11F7-5CCB-DF17-89E7B6F57DA9}"/>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1700" u="sng" dirty="0">
                <a:solidFill>
                  <a:srgbClr val="FFFFFF"/>
                </a:solidFill>
              </a:rPr>
              <a:t>Participatory Modeling: </a:t>
            </a:r>
            <a:r>
              <a:rPr lang="en-US" sz="1700" dirty="0">
                <a:solidFill>
                  <a:srgbClr val="FFFFFF"/>
                </a:solidFill>
              </a:rPr>
              <a:t>Understanding the system to discover ideas</a:t>
            </a:r>
          </a:p>
        </p:txBody>
      </p:sp>
      <p:sp>
        <p:nvSpPr>
          <p:cNvPr id="3" name="Content Placeholder 2">
            <a:extLst>
              <a:ext uri="{FF2B5EF4-FFF2-40B4-BE49-F238E27FC236}">
                <a16:creationId xmlns:a16="http://schemas.microsoft.com/office/drawing/2014/main" id="{D01BC001-D537-0B1F-7054-3F4A043DD0E5}"/>
              </a:ext>
            </a:extLst>
          </p:cNvPr>
          <p:cNvSpPr>
            <a:spLocks noGrp="1"/>
          </p:cNvSpPr>
          <p:nvPr>
            <p:ph idx="1"/>
          </p:nvPr>
        </p:nvSpPr>
        <p:spPr>
          <a:xfrm>
            <a:off x="1316984" y="1283546"/>
            <a:ext cx="5715917" cy="3914063"/>
          </a:xfrm>
        </p:spPr>
        <p:txBody>
          <a:bodyPr anchor="ctr">
            <a:normAutofit/>
          </a:bodyPr>
          <a:lstStyle/>
          <a:p>
            <a:pPr marL="0" indent="0">
              <a:lnSpc>
                <a:spcPct val="90000"/>
              </a:lnSpc>
              <a:buNone/>
            </a:pPr>
            <a:r>
              <a:rPr lang="en-US" sz="1500" u="sng" dirty="0">
                <a:solidFill>
                  <a:srgbClr val="404040"/>
                </a:solidFill>
              </a:rPr>
              <a:t>Methods &amp; Outcomes:</a:t>
            </a:r>
          </a:p>
          <a:p>
            <a:pPr marL="457200" indent="-457200">
              <a:lnSpc>
                <a:spcPct val="90000"/>
              </a:lnSpc>
              <a:buFont typeface="+mj-lt"/>
              <a:buAutoNum type="arabicPeriod"/>
            </a:pPr>
            <a:r>
              <a:rPr lang="en-US" sz="1500" dirty="0">
                <a:solidFill>
                  <a:srgbClr val="404040"/>
                </a:solidFill>
              </a:rPr>
              <a:t>Determining Stakeholders </a:t>
            </a:r>
          </a:p>
          <a:p>
            <a:pPr marL="457200" indent="-457200">
              <a:lnSpc>
                <a:spcPct val="90000"/>
              </a:lnSpc>
              <a:buFont typeface="+mj-lt"/>
              <a:buAutoNum type="arabicPeriod"/>
            </a:pPr>
            <a:r>
              <a:rPr lang="en-US" sz="1500" dirty="0">
                <a:solidFill>
                  <a:srgbClr val="404040"/>
                </a:solidFill>
              </a:rPr>
              <a:t>Mapping of the decision space </a:t>
            </a:r>
          </a:p>
          <a:p>
            <a:pPr marL="457200" indent="-457200">
              <a:lnSpc>
                <a:spcPct val="90000"/>
              </a:lnSpc>
              <a:buFont typeface="+mj-lt"/>
              <a:buAutoNum type="arabicPeriod"/>
            </a:pPr>
            <a:r>
              <a:rPr lang="en-US" sz="1500" dirty="0">
                <a:solidFill>
                  <a:srgbClr val="404040"/>
                </a:solidFill>
              </a:rPr>
              <a:t>Rules &amp; Regulations within the system</a:t>
            </a:r>
          </a:p>
          <a:p>
            <a:pPr marL="457200" indent="-457200">
              <a:lnSpc>
                <a:spcPct val="90000"/>
              </a:lnSpc>
              <a:buFont typeface="+mj-lt"/>
              <a:buAutoNum type="arabicPeriod"/>
            </a:pPr>
            <a:r>
              <a:rPr lang="en-US" sz="1500" dirty="0">
                <a:solidFill>
                  <a:srgbClr val="404040"/>
                </a:solidFill>
              </a:rPr>
              <a:t>Role Play </a:t>
            </a:r>
          </a:p>
          <a:p>
            <a:pPr lvl="1">
              <a:lnSpc>
                <a:spcPct val="90000"/>
              </a:lnSpc>
            </a:pPr>
            <a:r>
              <a:rPr lang="en-US" sz="1500" dirty="0">
                <a:solidFill>
                  <a:srgbClr val="404040"/>
                </a:solidFill>
              </a:rPr>
              <a:t>Used to discuss the decision space, when in-person meetings with the stakeholders are not feasible</a:t>
            </a:r>
          </a:p>
          <a:p>
            <a:pPr lvl="1">
              <a:lnSpc>
                <a:spcPct val="90000"/>
              </a:lnSpc>
            </a:pPr>
            <a:r>
              <a:rPr lang="en-US" sz="1500" dirty="0">
                <a:solidFill>
                  <a:srgbClr val="404040"/>
                </a:solidFill>
              </a:rPr>
              <a:t>Authority &amp; Interest of stakeholders</a:t>
            </a:r>
          </a:p>
          <a:p>
            <a:pPr marL="457200" indent="-457200">
              <a:lnSpc>
                <a:spcPct val="90000"/>
              </a:lnSpc>
              <a:buFont typeface="+mj-lt"/>
              <a:buAutoNum type="arabicPeriod"/>
            </a:pPr>
            <a:r>
              <a:rPr lang="en-US" sz="1500" dirty="0">
                <a:solidFill>
                  <a:srgbClr val="404040"/>
                </a:solidFill>
              </a:rPr>
              <a:t>Stakeholder Meetings</a:t>
            </a:r>
          </a:p>
          <a:p>
            <a:pPr lvl="1">
              <a:lnSpc>
                <a:spcPct val="90000"/>
              </a:lnSpc>
            </a:pPr>
            <a:r>
              <a:rPr lang="en-US" sz="1500" dirty="0">
                <a:solidFill>
                  <a:srgbClr val="404040"/>
                </a:solidFill>
              </a:rPr>
              <a:t>Meetings held in Grenada </a:t>
            </a:r>
          </a:p>
          <a:p>
            <a:pPr marL="457200" indent="-457200">
              <a:lnSpc>
                <a:spcPct val="90000"/>
              </a:lnSpc>
              <a:buFont typeface="+mj-lt"/>
              <a:buAutoNum type="arabicPeriod"/>
            </a:pPr>
            <a:r>
              <a:rPr lang="en-US" sz="1500" dirty="0">
                <a:solidFill>
                  <a:srgbClr val="404040"/>
                </a:solidFill>
              </a:rPr>
              <a:t>Goal Statement</a:t>
            </a:r>
          </a:p>
          <a:p>
            <a:pPr lvl="1">
              <a:lnSpc>
                <a:spcPct val="90000"/>
              </a:lnSpc>
            </a:pPr>
            <a:r>
              <a:rPr lang="en-US" sz="1500" dirty="0">
                <a:solidFill>
                  <a:srgbClr val="404040"/>
                </a:solidFill>
              </a:rPr>
              <a:t>Statement agreed upon by all stakeholders </a:t>
            </a:r>
          </a:p>
        </p:txBody>
      </p:sp>
    </p:spTree>
    <p:extLst>
      <p:ext uri="{BB962C8B-B14F-4D97-AF65-F5344CB8AC3E}">
        <p14:creationId xmlns:p14="http://schemas.microsoft.com/office/powerpoint/2010/main" val="19649864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0BA9C6-E388-CB35-5059-A713204F5B82}"/>
              </a:ext>
            </a:extLst>
          </p:cNvPr>
          <p:cNvSpPr>
            <a:spLocks noGrp="1"/>
          </p:cNvSpPr>
          <p:nvPr>
            <p:ph idx="1"/>
          </p:nvPr>
        </p:nvSpPr>
        <p:spPr/>
        <p:txBody>
          <a:bodyPr>
            <a:normAutofit/>
          </a:bodyPr>
          <a:lstStyle/>
          <a:p>
            <a:pPr rtl="0" fontAlgn="base">
              <a:spcBef>
                <a:spcPts val="1100"/>
              </a:spcBef>
              <a:spcAft>
                <a:spcPts val="0"/>
              </a:spcAft>
              <a:buFont typeface="Arial" panose="020B0604020202020204" pitchFamily="34" charset="0"/>
              <a:buChar char="•"/>
            </a:pPr>
            <a:r>
              <a:rPr lang="en-US" sz="2000" b="0" i="0" u="none" strike="noStrike" dirty="0">
                <a:solidFill>
                  <a:srgbClr val="000000"/>
                </a:solidFill>
                <a:effectLst/>
              </a:rPr>
              <a:t>The Planning &amp; Development Authority wants to do something but has limited resources/influence</a:t>
            </a: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rPr>
              <a:t>The people are concerned about climate change </a:t>
            </a: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rPr>
              <a:t>Ministry of Agriculture is invested in the conservation missions being put forward by the Grenada Fund for Conservation</a:t>
            </a:r>
          </a:p>
          <a:p>
            <a:pPr rtl="0" fontAlgn="base">
              <a:spcBef>
                <a:spcPts val="0"/>
              </a:spcBef>
              <a:spcAft>
                <a:spcPts val="1100"/>
              </a:spcAft>
              <a:buFont typeface="Arial" panose="020B0604020202020204" pitchFamily="34" charset="0"/>
              <a:buChar char="•"/>
            </a:pPr>
            <a:r>
              <a:rPr lang="en-US" sz="2000" b="0" i="0" u="none" strike="noStrike" dirty="0">
                <a:solidFill>
                  <a:srgbClr val="000000"/>
                </a:solidFill>
                <a:effectLst/>
              </a:rPr>
              <a:t>Grenada Fund for Conservation already has several outreach and educational programs which could be built upon</a:t>
            </a:r>
          </a:p>
        </p:txBody>
      </p:sp>
      <p:grpSp>
        <p:nvGrpSpPr>
          <p:cNvPr id="2" name="Group 1">
            <a:extLst>
              <a:ext uri="{FF2B5EF4-FFF2-40B4-BE49-F238E27FC236}">
                <a16:creationId xmlns:a16="http://schemas.microsoft.com/office/drawing/2014/main" id="{9F7DE023-8140-16E2-3A85-A5AB2DF22F35}"/>
              </a:ext>
            </a:extLst>
          </p:cNvPr>
          <p:cNvGrpSpPr/>
          <p:nvPr/>
        </p:nvGrpSpPr>
        <p:grpSpPr>
          <a:xfrm>
            <a:off x="3481585" y="767524"/>
            <a:ext cx="5228828" cy="1583055"/>
            <a:chOff x="461367" y="1846897"/>
            <a:chExt cx="5228828" cy="1583055"/>
          </a:xfrm>
        </p:grpSpPr>
        <p:sp>
          <p:nvSpPr>
            <p:cNvPr id="7" name="Rectangle: Rounded Corners 6">
              <a:extLst>
                <a:ext uri="{FF2B5EF4-FFF2-40B4-BE49-F238E27FC236}">
                  <a16:creationId xmlns:a16="http://schemas.microsoft.com/office/drawing/2014/main" id="{520864E7-ADB8-2D10-4D1C-951F2F2C7836}"/>
                </a:ext>
              </a:extLst>
            </p:cNvPr>
            <p:cNvSpPr/>
            <p:nvPr/>
          </p:nvSpPr>
          <p:spPr>
            <a:xfrm>
              <a:off x="461367" y="1846897"/>
              <a:ext cx="5228828" cy="1583055"/>
            </a:xfrm>
            <a:prstGeom prst="roundRect">
              <a:avLst>
                <a:gd name="adj" fmla="val 10000"/>
              </a:avLst>
            </a:prstGeom>
          </p:spPr>
          <p:style>
            <a:lnRef idx="0">
              <a:schemeClr val="lt1">
                <a:hueOff val="0"/>
                <a:satOff val="0"/>
                <a:lumOff val="0"/>
                <a:alphaOff val="0"/>
              </a:schemeClr>
            </a:lnRef>
            <a:fillRef idx="3">
              <a:schemeClr val="accent5">
                <a:hueOff val="-941356"/>
                <a:satOff val="-12503"/>
                <a:lumOff val="196"/>
                <a:alphaOff val="0"/>
              </a:schemeClr>
            </a:fillRef>
            <a:effectRef idx="2">
              <a:schemeClr val="accent5">
                <a:hueOff val="-941356"/>
                <a:satOff val="-12503"/>
                <a:lumOff val="196"/>
                <a:alphaOff val="0"/>
              </a:schemeClr>
            </a:effectRef>
            <a:fontRef idx="minor">
              <a:schemeClr val="lt1"/>
            </a:fontRef>
          </p:style>
        </p:sp>
        <p:sp>
          <p:nvSpPr>
            <p:cNvPr id="8" name="Rectangle: Rounded Corners 4">
              <a:extLst>
                <a:ext uri="{FF2B5EF4-FFF2-40B4-BE49-F238E27FC236}">
                  <a16:creationId xmlns:a16="http://schemas.microsoft.com/office/drawing/2014/main" id="{FCB72580-3C6D-7828-F9F9-AABB2C0BE7D5}"/>
                </a:ext>
              </a:extLst>
            </p:cNvPr>
            <p:cNvSpPr txBox="1"/>
            <p:nvPr/>
          </p:nvSpPr>
          <p:spPr>
            <a:xfrm>
              <a:off x="507733" y="1893263"/>
              <a:ext cx="5182462" cy="1490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000" kern="1200" dirty="0"/>
                <a:t>Acknowledging that…</a:t>
              </a:r>
            </a:p>
          </p:txBody>
        </p:sp>
      </p:grpSp>
    </p:spTree>
    <p:extLst>
      <p:ext uri="{BB962C8B-B14F-4D97-AF65-F5344CB8AC3E}">
        <p14:creationId xmlns:p14="http://schemas.microsoft.com/office/powerpoint/2010/main" val="2142668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4C9B6-1293-6B92-522E-692DEEEB650D}"/>
              </a:ext>
            </a:extLst>
          </p:cNvPr>
          <p:cNvSpPr>
            <a:spLocks noGrp="1"/>
          </p:cNvSpPr>
          <p:nvPr>
            <p:ph idx="1"/>
          </p:nvPr>
        </p:nvSpPr>
        <p:spPr>
          <a:xfrm>
            <a:off x="2231136" y="2638044"/>
            <a:ext cx="7729728" cy="3777270"/>
          </a:xfrm>
        </p:spPr>
        <p:txBody>
          <a:bodyPr>
            <a:normAutofit lnSpcReduction="10000"/>
          </a:bodyPr>
          <a:lstStyle/>
          <a:p>
            <a:pPr marL="0" indent="0" rtl="0" fontAlgn="base">
              <a:spcBef>
                <a:spcPts val="1100"/>
              </a:spcBef>
              <a:spcAft>
                <a:spcPts val="0"/>
              </a:spcAft>
              <a:buNone/>
            </a:pPr>
            <a:r>
              <a:rPr lang="en-US" b="0" i="0" u="none" strike="noStrike" dirty="0">
                <a:solidFill>
                  <a:srgbClr val="000000"/>
                </a:solidFill>
                <a:effectLst/>
              </a:rPr>
              <a:t>Identifying Critical Infrastructure</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Highlights high-risk areas and buildings that can be targeted for moving</a:t>
            </a:r>
          </a:p>
          <a:p>
            <a:pPr lvl="1" indent="0" rtl="0" fontAlgn="base">
              <a:spcBef>
                <a:spcPts val="0"/>
              </a:spcBef>
              <a:spcAft>
                <a:spcPts val="0"/>
              </a:spcAft>
              <a:buNone/>
            </a:pPr>
            <a:endParaRPr lang="en-US" sz="1800" b="0" i="0" u="none" strike="noStrike" dirty="0">
              <a:solidFill>
                <a:srgbClr val="000000"/>
              </a:solidFill>
              <a:effectLst/>
            </a:endParaRPr>
          </a:p>
          <a:p>
            <a:pPr marL="0" indent="0" rtl="0" fontAlgn="base">
              <a:spcBef>
                <a:spcPts val="0"/>
              </a:spcBef>
              <a:spcAft>
                <a:spcPts val="0"/>
              </a:spcAft>
              <a:buNone/>
            </a:pPr>
            <a:r>
              <a:rPr lang="en-US" b="0" i="0" u="none" strike="noStrike" dirty="0">
                <a:solidFill>
                  <a:srgbClr val="000000"/>
                </a:solidFill>
                <a:effectLst/>
              </a:rPr>
              <a:t>Preparing built environment and people to move</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Movement of population centers out of high-risk areas </a:t>
            </a:r>
          </a:p>
          <a:p>
            <a:pPr lvl="1" indent="0" rtl="0" fontAlgn="base">
              <a:spcBef>
                <a:spcPts val="0"/>
              </a:spcBef>
              <a:spcAft>
                <a:spcPts val="0"/>
              </a:spcAft>
              <a:buNone/>
            </a:pPr>
            <a:endParaRPr lang="en-US" sz="1800" b="0" i="0" u="none" strike="noStrike" dirty="0">
              <a:solidFill>
                <a:srgbClr val="000000"/>
              </a:solidFill>
              <a:effectLst/>
            </a:endParaRPr>
          </a:p>
          <a:p>
            <a:pPr marL="0" indent="0" rtl="0" fontAlgn="base">
              <a:spcBef>
                <a:spcPts val="0"/>
              </a:spcBef>
              <a:spcAft>
                <a:spcPts val="0"/>
              </a:spcAft>
              <a:buNone/>
            </a:pPr>
            <a:r>
              <a:rPr lang="en-US" b="0" i="0" u="none" strike="noStrike" dirty="0">
                <a:solidFill>
                  <a:srgbClr val="000000"/>
                </a:solidFill>
                <a:effectLst/>
              </a:rPr>
              <a:t>Seawalls</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rPr>
              <a:t>Constructed in specific areas, around St. George’s and Grenville, to keep out sea water</a:t>
            </a:r>
          </a:p>
          <a:p>
            <a:pPr lvl="1" indent="0" rtl="0" fontAlgn="base">
              <a:spcBef>
                <a:spcPts val="0"/>
              </a:spcBef>
              <a:spcAft>
                <a:spcPts val="0"/>
              </a:spcAft>
              <a:buNone/>
            </a:pPr>
            <a:endParaRPr lang="en-US" sz="1800" b="0" i="0" u="none" strike="noStrike" dirty="0">
              <a:solidFill>
                <a:srgbClr val="000000"/>
              </a:solidFill>
              <a:effectLst/>
            </a:endParaRPr>
          </a:p>
          <a:p>
            <a:pPr marL="0" indent="0" rtl="0" fontAlgn="base">
              <a:spcBef>
                <a:spcPts val="0"/>
              </a:spcBef>
              <a:spcAft>
                <a:spcPts val="0"/>
              </a:spcAft>
              <a:buNone/>
            </a:pPr>
            <a:r>
              <a:rPr lang="en-US" b="0" i="0" u="none" strike="noStrike" dirty="0">
                <a:solidFill>
                  <a:srgbClr val="000000"/>
                </a:solidFill>
                <a:effectLst/>
              </a:rPr>
              <a:t>Mapping and Preparation of Future Flood Zones </a:t>
            </a:r>
          </a:p>
          <a:p>
            <a:pPr marL="742950" lvl="1" indent="-285750" rtl="0" fontAlgn="base">
              <a:spcBef>
                <a:spcPts val="0"/>
              </a:spcBef>
              <a:spcAft>
                <a:spcPts val="1200"/>
              </a:spcAft>
              <a:buFont typeface="Arial" panose="020B0604020202020204" pitchFamily="34" charset="0"/>
              <a:buChar char="•"/>
            </a:pPr>
            <a:r>
              <a:rPr lang="en-US" sz="1800" b="0" i="0" u="none" strike="noStrike" dirty="0">
                <a:solidFill>
                  <a:srgbClr val="000000"/>
                </a:solidFill>
                <a:effectLst/>
              </a:rPr>
              <a:t>Increased mapping and data collection to identify future flood zones</a:t>
            </a:r>
          </a:p>
          <a:p>
            <a:pPr marL="742950" lvl="1" indent="-285750" rtl="0" fontAlgn="base">
              <a:spcBef>
                <a:spcPts val="0"/>
              </a:spcBef>
              <a:spcAft>
                <a:spcPts val="1200"/>
              </a:spcAft>
              <a:buFont typeface="Arial" panose="020B0604020202020204" pitchFamily="34" charset="0"/>
              <a:buChar char="•"/>
            </a:pPr>
            <a:r>
              <a:rPr lang="en-US" sz="1800" b="0" i="0" u="none" strike="noStrike" dirty="0">
                <a:solidFill>
                  <a:srgbClr val="000000"/>
                </a:solidFill>
                <a:effectLst/>
              </a:rPr>
              <a:t>Provides early warning system for high-risk areas to begin moving out of flood zones</a:t>
            </a:r>
          </a:p>
        </p:txBody>
      </p:sp>
      <p:grpSp>
        <p:nvGrpSpPr>
          <p:cNvPr id="2" name="Group 1">
            <a:extLst>
              <a:ext uri="{FF2B5EF4-FFF2-40B4-BE49-F238E27FC236}">
                <a16:creationId xmlns:a16="http://schemas.microsoft.com/office/drawing/2014/main" id="{ABAD3399-2D00-A9B2-03EC-9F4AE06654F5}"/>
              </a:ext>
            </a:extLst>
          </p:cNvPr>
          <p:cNvGrpSpPr/>
          <p:nvPr/>
        </p:nvGrpSpPr>
        <p:grpSpPr>
          <a:xfrm>
            <a:off x="3481585" y="843779"/>
            <a:ext cx="5228828" cy="1583055"/>
            <a:chOff x="922734" y="3693795"/>
            <a:chExt cx="5228828" cy="1583055"/>
          </a:xfrm>
        </p:grpSpPr>
        <p:sp>
          <p:nvSpPr>
            <p:cNvPr id="7" name="Rectangle: Rounded Corners 6">
              <a:extLst>
                <a:ext uri="{FF2B5EF4-FFF2-40B4-BE49-F238E27FC236}">
                  <a16:creationId xmlns:a16="http://schemas.microsoft.com/office/drawing/2014/main" id="{4211AA93-5A8A-4DD8-4688-6C55DF2DA963}"/>
                </a:ext>
              </a:extLst>
            </p:cNvPr>
            <p:cNvSpPr/>
            <p:nvPr/>
          </p:nvSpPr>
          <p:spPr>
            <a:xfrm>
              <a:off x="922734" y="3693795"/>
              <a:ext cx="5228828" cy="1583055"/>
            </a:xfrm>
            <a:prstGeom prst="roundRect">
              <a:avLst>
                <a:gd name="adj" fmla="val 10000"/>
              </a:avLst>
            </a:prstGeom>
          </p:spPr>
          <p:style>
            <a:lnRef idx="0">
              <a:schemeClr val="lt1">
                <a:hueOff val="0"/>
                <a:satOff val="0"/>
                <a:lumOff val="0"/>
                <a:alphaOff val="0"/>
              </a:schemeClr>
            </a:lnRef>
            <a:fillRef idx="3">
              <a:schemeClr val="accent5">
                <a:hueOff val="-1882712"/>
                <a:satOff val="-25007"/>
                <a:lumOff val="393"/>
                <a:alphaOff val="0"/>
              </a:schemeClr>
            </a:fillRef>
            <a:effectRef idx="2">
              <a:schemeClr val="accent5">
                <a:hueOff val="-1882712"/>
                <a:satOff val="-25007"/>
                <a:lumOff val="393"/>
                <a:alphaOff val="0"/>
              </a:schemeClr>
            </a:effectRef>
            <a:fontRef idx="minor">
              <a:schemeClr val="lt1"/>
            </a:fontRef>
          </p:style>
        </p:sp>
        <p:sp>
          <p:nvSpPr>
            <p:cNvPr id="8" name="Rectangle: Rounded Corners 4">
              <a:extLst>
                <a:ext uri="{FF2B5EF4-FFF2-40B4-BE49-F238E27FC236}">
                  <a16:creationId xmlns:a16="http://schemas.microsoft.com/office/drawing/2014/main" id="{C3F45AAD-CDC0-642E-3CF1-3CE74597BFAF}"/>
                </a:ext>
              </a:extLst>
            </p:cNvPr>
            <p:cNvSpPr txBox="1"/>
            <p:nvPr/>
          </p:nvSpPr>
          <p:spPr>
            <a:xfrm>
              <a:off x="969100" y="3740161"/>
              <a:ext cx="5182462" cy="1490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3600" kern="1200" dirty="0"/>
                <a:t>Planning and Development Authority</a:t>
              </a:r>
            </a:p>
          </p:txBody>
        </p:sp>
      </p:grpSp>
    </p:spTree>
    <p:extLst>
      <p:ext uri="{BB962C8B-B14F-4D97-AF65-F5344CB8AC3E}">
        <p14:creationId xmlns:p14="http://schemas.microsoft.com/office/powerpoint/2010/main" val="15052313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4C9B6-1293-6B92-522E-692DEEEB650D}"/>
              </a:ext>
            </a:extLst>
          </p:cNvPr>
          <p:cNvSpPr>
            <a:spLocks noGrp="1"/>
          </p:cNvSpPr>
          <p:nvPr>
            <p:ph idx="1"/>
          </p:nvPr>
        </p:nvSpPr>
        <p:spPr>
          <a:xfrm>
            <a:off x="2231136" y="2638044"/>
            <a:ext cx="7729728" cy="3603099"/>
          </a:xfrm>
        </p:spPr>
        <p:txBody>
          <a:bodyPr>
            <a:normAutofit/>
          </a:bodyPr>
          <a:lstStyle/>
          <a:p>
            <a:pPr marL="0" indent="0" rtl="0" fontAlgn="base">
              <a:spcBef>
                <a:spcPts val="0"/>
              </a:spcBef>
              <a:spcAft>
                <a:spcPts val="0"/>
              </a:spcAft>
              <a:buNone/>
            </a:pPr>
            <a:r>
              <a:rPr lang="en-US" sz="2000" b="0" i="0" u="none" strike="noStrike" dirty="0">
                <a:solidFill>
                  <a:srgbClr val="000000"/>
                </a:solidFill>
                <a:effectLst/>
              </a:rPr>
              <a:t>Develop natural systems of landslide prevention</a:t>
            </a:r>
          </a:p>
          <a:p>
            <a:pPr marL="742950" lvl="1" indent="-285750" rtl="0" fontAlgn="base">
              <a:spcBef>
                <a:spcPts val="0"/>
              </a:spcBef>
              <a:spcAft>
                <a:spcPts val="0"/>
              </a:spcAft>
              <a:buFont typeface="Arial" panose="020B0604020202020204" pitchFamily="34" charset="0"/>
              <a:buChar char="•"/>
            </a:pPr>
            <a:r>
              <a:rPr lang="en-US" sz="2000" b="0" i="0" u="none" strike="noStrike" dirty="0">
                <a:solidFill>
                  <a:srgbClr val="000000"/>
                </a:solidFill>
                <a:effectLst/>
              </a:rPr>
              <a:t>Planting of additional crops along riverbeds </a:t>
            </a:r>
          </a:p>
          <a:p>
            <a:pPr marL="742950" lvl="1" indent="-285750" rtl="0" fontAlgn="base">
              <a:spcBef>
                <a:spcPts val="0"/>
              </a:spcBef>
              <a:spcAft>
                <a:spcPts val="0"/>
              </a:spcAft>
              <a:buFont typeface="Arial" panose="020B0604020202020204" pitchFamily="34" charset="0"/>
              <a:buChar char="•"/>
            </a:pPr>
            <a:r>
              <a:rPr lang="en-US" sz="2000" b="0" i="0" u="none" strike="noStrike" dirty="0">
                <a:solidFill>
                  <a:srgbClr val="000000"/>
                </a:solidFill>
                <a:effectLst/>
              </a:rPr>
              <a:t>Placement of native trees/shrubs along rivers in population centers</a:t>
            </a:r>
          </a:p>
        </p:txBody>
      </p:sp>
      <p:grpSp>
        <p:nvGrpSpPr>
          <p:cNvPr id="2" name="Group 1">
            <a:extLst>
              <a:ext uri="{FF2B5EF4-FFF2-40B4-BE49-F238E27FC236}">
                <a16:creationId xmlns:a16="http://schemas.microsoft.com/office/drawing/2014/main" id="{B1D5281F-27C7-80CA-DFDF-69230F2C426F}"/>
              </a:ext>
            </a:extLst>
          </p:cNvPr>
          <p:cNvGrpSpPr/>
          <p:nvPr/>
        </p:nvGrpSpPr>
        <p:grpSpPr>
          <a:xfrm>
            <a:off x="3458402" y="843779"/>
            <a:ext cx="5275194" cy="1583055"/>
            <a:chOff x="922734" y="3693795"/>
            <a:chExt cx="5275194" cy="1583055"/>
          </a:xfrm>
        </p:grpSpPr>
        <p:sp>
          <p:nvSpPr>
            <p:cNvPr id="7" name="Rectangle: Rounded Corners 6">
              <a:extLst>
                <a:ext uri="{FF2B5EF4-FFF2-40B4-BE49-F238E27FC236}">
                  <a16:creationId xmlns:a16="http://schemas.microsoft.com/office/drawing/2014/main" id="{561AB4F4-FD52-A34D-C6CD-2322512488E4}"/>
                </a:ext>
              </a:extLst>
            </p:cNvPr>
            <p:cNvSpPr/>
            <p:nvPr/>
          </p:nvSpPr>
          <p:spPr>
            <a:xfrm>
              <a:off x="922734" y="3693795"/>
              <a:ext cx="5228828" cy="1583055"/>
            </a:xfrm>
            <a:prstGeom prst="roundRect">
              <a:avLst>
                <a:gd name="adj" fmla="val 10000"/>
              </a:avLst>
            </a:prstGeom>
          </p:spPr>
          <p:style>
            <a:lnRef idx="0">
              <a:schemeClr val="lt1">
                <a:hueOff val="0"/>
                <a:satOff val="0"/>
                <a:lumOff val="0"/>
                <a:alphaOff val="0"/>
              </a:schemeClr>
            </a:lnRef>
            <a:fillRef idx="3">
              <a:schemeClr val="accent5">
                <a:hueOff val="-1882712"/>
                <a:satOff val="-25007"/>
                <a:lumOff val="393"/>
                <a:alphaOff val="0"/>
              </a:schemeClr>
            </a:fillRef>
            <a:effectRef idx="2">
              <a:schemeClr val="accent5">
                <a:hueOff val="-1882712"/>
                <a:satOff val="-25007"/>
                <a:lumOff val="393"/>
                <a:alphaOff val="0"/>
              </a:schemeClr>
            </a:effectRef>
            <a:fontRef idx="minor">
              <a:schemeClr val="lt1"/>
            </a:fontRef>
          </p:style>
        </p:sp>
        <p:sp>
          <p:nvSpPr>
            <p:cNvPr id="8" name="Rectangle: Rounded Corners 4">
              <a:extLst>
                <a:ext uri="{FF2B5EF4-FFF2-40B4-BE49-F238E27FC236}">
                  <a16:creationId xmlns:a16="http://schemas.microsoft.com/office/drawing/2014/main" id="{4B91BD67-4DAF-0CF4-1FB2-559D1A79133D}"/>
                </a:ext>
              </a:extLst>
            </p:cNvPr>
            <p:cNvSpPr txBox="1"/>
            <p:nvPr/>
          </p:nvSpPr>
          <p:spPr>
            <a:xfrm>
              <a:off x="969100" y="3740161"/>
              <a:ext cx="5228828" cy="1490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000" kern="1200" dirty="0"/>
                <a:t>Ministry of Agriculture</a:t>
              </a:r>
            </a:p>
          </p:txBody>
        </p:sp>
      </p:grpSp>
    </p:spTree>
    <p:extLst>
      <p:ext uri="{BB962C8B-B14F-4D97-AF65-F5344CB8AC3E}">
        <p14:creationId xmlns:p14="http://schemas.microsoft.com/office/powerpoint/2010/main" val="14327675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4C9B6-1293-6B92-522E-692DEEEB650D}"/>
              </a:ext>
            </a:extLst>
          </p:cNvPr>
          <p:cNvSpPr>
            <a:spLocks noGrp="1"/>
          </p:cNvSpPr>
          <p:nvPr>
            <p:ph idx="1"/>
          </p:nvPr>
        </p:nvSpPr>
        <p:spPr>
          <a:xfrm>
            <a:off x="2231136" y="2638044"/>
            <a:ext cx="7729728" cy="3603099"/>
          </a:xfrm>
        </p:spPr>
        <p:txBody>
          <a:bodyPr>
            <a:normAutofit/>
          </a:bodyPr>
          <a:lstStyle/>
          <a:p>
            <a:pPr marL="0" indent="0" rtl="0">
              <a:spcBef>
                <a:spcPts val="0"/>
              </a:spcBef>
              <a:spcAft>
                <a:spcPts val="0"/>
              </a:spcAft>
              <a:buNone/>
            </a:pPr>
            <a:r>
              <a:rPr lang="en-US" sz="2000" b="0" i="0" u="none" strike="noStrike" dirty="0">
                <a:solidFill>
                  <a:srgbClr val="000000"/>
                </a:solidFill>
                <a:effectLst/>
                <a:latin typeface="Gill Sans" panose="020B0502020104020203" pitchFamily="34" charset="-79"/>
                <a:cs typeface="Gill Sans" panose="020B0502020104020203" pitchFamily="34" charset="-79"/>
              </a:rPr>
              <a:t>Improvements to the storage of water</a:t>
            </a:r>
            <a:endParaRPr lang="en-US" sz="2000" b="0" dirty="0">
              <a:effectLst/>
            </a:endParaRPr>
          </a:p>
          <a:p>
            <a:pPr marL="355600"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Gill Sans" panose="020B0502020104020203" pitchFamily="34" charset="-79"/>
                <a:cs typeface="Gill Sans" panose="020B0502020104020203" pitchFamily="34" charset="-79"/>
              </a:rPr>
              <a:t>Larger containers to cope with longer dry seasons </a:t>
            </a:r>
            <a:endParaRPr lang="en-US" sz="2000" b="0" i="0" u="none" strike="noStrike" dirty="0">
              <a:solidFill>
                <a:srgbClr val="418AB3"/>
              </a:solidFill>
              <a:effectLst/>
              <a:latin typeface="Arial" panose="020B0604020202020204" pitchFamily="34" charset="0"/>
            </a:endParaRPr>
          </a:p>
          <a:p>
            <a:pPr marL="0" indent="0">
              <a:spcBef>
                <a:spcPts val="0"/>
              </a:spcBef>
              <a:buNone/>
            </a:pPr>
            <a:endParaRPr lang="en-US" sz="2000" i="0" u="none" strike="noStrike" dirty="0">
              <a:solidFill>
                <a:srgbClr val="000000"/>
              </a:solidFill>
              <a:latin typeface="Gill Sans" panose="020B0502020104020203" pitchFamily="34" charset="-79"/>
              <a:cs typeface="Gill Sans" panose="020B0502020104020203" pitchFamily="34" charset="-79"/>
            </a:endParaRPr>
          </a:p>
          <a:p>
            <a:pPr marL="0" indent="0">
              <a:spcBef>
                <a:spcPts val="0"/>
              </a:spcBef>
              <a:buNone/>
            </a:pPr>
            <a:r>
              <a:rPr lang="en-US" sz="2000" b="0" i="0" u="none" strike="noStrike" dirty="0">
                <a:solidFill>
                  <a:srgbClr val="000000"/>
                </a:solidFill>
                <a:effectLst/>
                <a:latin typeface="Gill Sans" panose="020B0502020104020203" pitchFamily="34" charset="-79"/>
                <a:cs typeface="Gill Sans" panose="020B0502020104020203" pitchFamily="34" charset="-79"/>
              </a:rPr>
              <a:t>Development of rainwater capture systems</a:t>
            </a:r>
            <a:endParaRPr lang="en-US" sz="2000" dirty="0"/>
          </a:p>
          <a:p>
            <a:pPr lvl="1">
              <a:spcBef>
                <a:spcPts val="0"/>
              </a:spcBef>
            </a:pPr>
            <a:r>
              <a:rPr lang="en-US" sz="2000" b="0" i="0" u="none" strike="noStrike" dirty="0">
                <a:solidFill>
                  <a:srgbClr val="000000"/>
                </a:solidFill>
                <a:effectLst/>
                <a:latin typeface="Gill Sans" panose="020B0502020104020203" pitchFamily="34" charset="-79"/>
                <a:cs typeface="Gill Sans" panose="020B0502020104020203" pitchFamily="34" charset="-79"/>
              </a:rPr>
              <a:t>Reduced reliance on freshwater reserves</a:t>
            </a:r>
          </a:p>
          <a:p>
            <a:pPr lvl="1">
              <a:spcBef>
                <a:spcPts val="0"/>
              </a:spcBef>
            </a:pPr>
            <a:r>
              <a:rPr lang="en-US" sz="2000" b="0" i="0" u="none" strike="noStrike" dirty="0">
                <a:solidFill>
                  <a:srgbClr val="000000"/>
                </a:solidFill>
                <a:effectLst/>
                <a:latin typeface="Gill Sans" panose="020B0502020104020203" pitchFamily="34" charset="-79"/>
                <a:cs typeface="Gill Sans" panose="020B0502020104020203" pitchFamily="34" charset="-79"/>
              </a:rPr>
              <a:t>Efficient method of water capture</a:t>
            </a:r>
            <a:endParaRPr lang="en-US" sz="2000" b="0" i="0" u="none" strike="noStrike" dirty="0">
              <a:solidFill>
                <a:srgbClr val="418AB3"/>
              </a:solidFill>
              <a:effectLst/>
              <a:latin typeface="Arial" panose="020B0604020202020204" pitchFamily="34" charset="0"/>
            </a:endParaRPr>
          </a:p>
        </p:txBody>
      </p:sp>
      <p:grpSp>
        <p:nvGrpSpPr>
          <p:cNvPr id="2" name="Group 1">
            <a:extLst>
              <a:ext uri="{FF2B5EF4-FFF2-40B4-BE49-F238E27FC236}">
                <a16:creationId xmlns:a16="http://schemas.microsoft.com/office/drawing/2014/main" id="{B1D5281F-27C7-80CA-DFDF-69230F2C426F}"/>
              </a:ext>
            </a:extLst>
          </p:cNvPr>
          <p:cNvGrpSpPr/>
          <p:nvPr/>
        </p:nvGrpSpPr>
        <p:grpSpPr>
          <a:xfrm>
            <a:off x="3458402" y="843779"/>
            <a:ext cx="5275194" cy="1583055"/>
            <a:chOff x="922734" y="3693795"/>
            <a:chExt cx="5275194" cy="1583055"/>
          </a:xfrm>
        </p:grpSpPr>
        <p:sp>
          <p:nvSpPr>
            <p:cNvPr id="7" name="Rectangle: Rounded Corners 6">
              <a:extLst>
                <a:ext uri="{FF2B5EF4-FFF2-40B4-BE49-F238E27FC236}">
                  <a16:creationId xmlns:a16="http://schemas.microsoft.com/office/drawing/2014/main" id="{561AB4F4-FD52-A34D-C6CD-2322512488E4}"/>
                </a:ext>
              </a:extLst>
            </p:cNvPr>
            <p:cNvSpPr/>
            <p:nvPr/>
          </p:nvSpPr>
          <p:spPr>
            <a:xfrm>
              <a:off x="922734" y="3693795"/>
              <a:ext cx="5228828" cy="1583055"/>
            </a:xfrm>
            <a:prstGeom prst="roundRect">
              <a:avLst>
                <a:gd name="adj" fmla="val 10000"/>
              </a:avLst>
            </a:prstGeom>
          </p:spPr>
          <p:style>
            <a:lnRef idx="0">
              <a:schemeClr val="lt1">
                <a:hueOff val="0"/>
                <a:satOff val="0"/>
                <a:lumOff val="0"/>
                <a:alphaOff val="0"/>
              </a:schemeClr>
            </a:lnRef>
            <a:fillRef idx="3">
              <a:schemeClr val="accent5">
                <a:hueOff val="-1882712"/>
                <a:satOff val="-25007"/>
                <a:lumOff val="393"/>
                <a:alphaOff val="0"/>
              </a:schemeClr>
            </a:fillRef>
            <a:effectRef idx="2">
              <a:schemeClr val="accent5">
                <a:hueOff val="-1882712"/>
                <a:satOff val="-25007"/>
                <a:lumOff val="393"/>
                <a:alphaOff val="0"/>
              </a:schemeClr>
            </a:effectRef>
            <a:fontRef idx="minor">
              <a:schemeClr val="lt1"/>
            </a:fontRef>
          </p:style>
        </p:sp>
        <p:sp>
          <p:nvSpPr>
            <p:cNvPr id="8" name="Rectangle: Rounded Corners 4">
              <a:extLst>
                <a:ext uri="{FF2B5EF4-FFF2-40B4-BE49-F238E27FC236}">
                  <a16:creationId xmlns:a16="http://schemas.microsoft.com/office/drawing/2014/main" id="{4B91BD67-4DAF-0CF4-1FB2-559D1A79133D}"/>
                </a:ext>
              </a:extLst>
            </p:cNvPr>
            <p:cNvSpPr txBox="1"/>
            <p:nvPr/>
          </p:nvSpPr>
          <p:spPr>
            <a:xfrm>
              <a:off x="969100" y="3740161"/>
              <a:ext cx="5228828" cy="1490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000" kern="1200" dirty="0"/>
                <a:t>NAWASA</a:t>
              </a:r>
            </a:p>
          </p:txBody>
        </p:sp>
      </p:grpSp>
    </p:spTree>
    <p:extLst>
      <p:ext uri="{BB962C8B-B14F-4D97-AF65-F5344CB8AC3E}">
        <p14:creationId xmlns:p14="http://schemas.microsoft.com/office/powerpoint/2010/main" val="32780222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4C9B6-1293-6B92-522E-692DEEEB650D}"/>
              </a:ext>
            </a:extLst>
          </p:cNvPr>
          <p:cNvSpPr>
            <a:spLocks noGrp="1"/>
          </p:cNvSpPr>
          <p:nvPr>
            <p:ph idx="1"/>
          </p:nvPr>
        </p:nvSpPr>
        <p:spPr>
          <a:xfrm>
            <a:off x="2231136" y="2638044"/>
            <a:ext cx="7729728" cy="3603099"/>
          </a:xfrm>
        </p:spPr>
        <p:txBody>
          <a:bodyPr>
            <a:normAutofit/>
          </a:bodyPr>
          <a:lstStyle/>
          <a:p>
            <a:pPr marL="0" indent="0" fontAlgn="base">
              <a:spcBef>
                <a:spcPts val="1100"/>
              </a:spcBef>
              <a:buNone/>
            </a:pPr>
            <a:r>
              <a:rPr lang="en-US" sz="2000" b="0" i="0" u="none" strike="noStrike" dirty="0">
                <a:solidFill>
                  <a:srgbClr val="000000"/>
                </a:solidFill>
                <a:effectLst/>
              </a:rPr>
              <a:t>Public education programs</a:t>
            </a:r>
          </a:p>
          <a:p>
            <a:pPr lvl="1" fontAlgn="base">
              <a:spcBef>
                <a:spcPts val="1100"/>
              </a:spcBef>
            </a:pPr>
            <a:r>
              <a:rPr lang="en-US" sz="1800" dirty="0">
                <a:solidFill>
                  <a:srgbClr val="000000"/>
                </a:solidFill>
              </a:rPr>
              <a:t>Helps to inform public issues regarding climate change</a:t>
            </a:r>
          </a:p>
          <a:p>
            <a:pPr lvl="1" fontAlgn="base">
              <a:spcBef>
                <a:spcPts val="1100"/>
              </a:spcBef>
            </a:pPr>
            <a:r>
              <a:rPr lang="en-US" sz="1800" b="0" i="0" u="none" strike="noStrike" dirty="0">
                <a:solidFill>
                  <a:srgbClr val="000000"/>
                </a:solidFill>
                <a:effectLst/>
              </a:rPr>
              <a:t>Generates public support</a:t>
            </a:r>
          </a:p>
        </p:txBody>
      </p:sp>
      <p:grpSp>
        <p:nvGrpSpPr>
          <p:cNvPr id="2" name="Group 1">
            <a:extLst>
              <a:ext uri="{FF2B5EF4-FFF2-40B4-BE49-F238E27FC236}">
                <a16:creationId xmlns:a16="http://schemas.microsoft.com/office/drawing/2014/main" id="{403E0AA6-2C1A-1CAB-2E0F-24DBFFBF41D3}"/>
              </a:ext>
            </a:extLst>
          </p:cNvPr>
          <p:cNvGrpSpPr/>
          <p:nvPr/>
        </p:nvGrpSpPr>
        <p:grpSpPr>
          <a:xfrm>
            <a:off x="3481585" y="843779"/>
            <a:ext cx="5228828" cy="1583055"/>
            <a:chOff x="922734" y="3693795"/>
            <a:chExt cx="5228828" cy="1583055"/>
          </a:xfrm>
        </p:grpSpPr>
        <p:sp>
          <p:nvSpPr>
            <p:cNvPr id="7" name="Rectangle: Rounded Corners 6">
              <a:extLst>
                <a:ext uri="{FF2B5EF4-FFF2-40B4-BE49-F238E27FC236}">
                  <a16:creationId xmlns:a16="http://schemas.microsoft.com/office/drawing/2014/main" id="{FE5CF87C-2848-A881-D2F8-C39490125C2F}"/>
                </a:ext>
              </a:extLst>
            </p:cNvPr>
            <p:cNvSpPr/>
            <p:nvPr/>
          </p:nvSpPr>
          <p:spPr>
            <a:xfrm>
              <a:off x="922734" y="3693795"/>
              <a:ext cx="5228828" cy="1583055"/>
            </a:xfrm>
            <a:prstGeom prst="roundRect">
              <a:avLst>
                <a:gd name="adj" fmla="val 10000"/>
              </a:avLst>
            </a:prstGeom>
          </p:spPr>
          <p:style>
            <a:lnRef idx="0">
              <a:schemeClr val="lt1">
                <a:hueOff val="0"/>
                <a:satOff val="0"/>
                <a:lumOff val="0"/>
                <a:alphaOff val="0"/>
              </a:schemeClr>
            </a:lnRef>
            <a:fillRef idx="3">
              <a:schemeClr val="accent5">
                <a:hueOff val="-1882712"/>
                <a:satOff val="-25007"/>
                <a:lumOff val="393"/>
                <a:alphaOff val="0"/>
              </a:schemeClr>
            </a:fillRef>
            <a:effectRef idx="2">
              <a:schemeClr val="accent5">
                <a:hueOff val="-1882712"/>
                <a:satOff val="-25007"/>
                <a:lumOff val="393"/>
                <a:alphaOff val="0"/>
              </a:schemeClr>
            </a:effectRef>
            <a:fontRef idx="minor">
              <a:schemeClr val="lt1"/>
            </a:fontRef>
          </p:style>
        </p:sp>
        <p:sp>
          <p:nvSpPr>
            <p:cNvPr id="8" name="Rectangle: Rounded Corners 4">
              <a:extLst>
                <a:ext uri="{FF2B5EF4-FFF2-40B4-BE49-F238E27FC236}">
                  <a16:creationId xmlns:a16="http://schemas.microsoft.com/office/drawing/2014/main" id="{5B77783B-F4C7-F0E7-C65D-85B269834394}"/>
                </a:ext>
              </a:extLst>
            </p:cNvPr>
            <p:cNvSpPr txBox="1"/>
            <p:nvPr/>
          </p:nvSpPr>
          <p:spPr>
            <a:xfrm>
              <a:off x="969100" y="3740161"/>
              <a:ext cx="5182462" cy="1490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3600" kern="1200" dirty="0"/>
                <a:t>Grenada Fund for Conservation</a:t>
              </a:r>
            </a:p>
          </p:txBody>
        </p:sp>
      </p:grpSp>
    </p:spTree>
    <p:extLst>
      <p:ext uri="{BB962C8B-B14F-4D97-AF65-F5344CB8AC3E}">
        <p14:creationId xmlns:p14="http://schemas.microsoft.com/office/powerpoint/2010/main" val="40803230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4C9B6-1293-6B92-522E-692DEEEB650D}"/>
              </a:ext>
            </a:extLst>
          </p:cNvPr>
          <p:cNvSpPr>
            <a:spLocks noGrp="1"/>
          </p:cNvSpPr>
          <p:nvPr>
            <p:ph idx="1"/>
          </p:nvPr>
        </p:nvSpPr>
        <p:spPr>
          <a:xfrm>
            <a:off x="2231136" y="2638044"/>
            <a:ext cx="7729728" cy="3603099"/>
          </a:xfrm>
        </p:spPr>
        <p:txBody>
          <a:bodyPr>
            <a:normAutofit/>
          </a:bodyPr>
          <a:lstStyle/>
          <a:p>
            <a:pPr marL="0" indent="0" rtl="0" fontAlgn="base">
              <a:spcBef>
                <a:spcPts val="1100"/>
              </a:spcBef>
              <a:spcAft>
                <a:spcPts val="0"/>
              </a:spcAft>
              <a:buNone/>
            </a:pPr>
            <a:r>
              <a:rPr lang="en-US" sz="2000" b="0" i="0" u="none" strike="noStrike" dirty="0">
                <a:solidFill>
                  <a:srgbClr val="000000"/>
                </a:solidFill>
                <a:effectLst/>
              </a:rPr>
              <a:t>Further education for students on climate change</a:t>
            </a:r>
          </a:p>
          <a:p>
            <a:pPr lvl="1" fontAlgn="base">
              <a:spcBef>
                <a:spcPts val="1100"/>
              </a:spcBef>
            </a:pPr>
            <a:r>
              <a:rPr lang="en-US" sz="1800" dirty="0">
                <a:solidFill>
                  <a:srgbClr val="000000"/>
                </a:solidFill>
              </a:rPr>
              <a:t>Variable education at each grade level</a:t>
            </a:r>
          </a:p>
          <a:p>
            <a:pPr lvl="1" fontAlgn="base">
              <a:spcBef>
                <a:spcPts val="1100"/>
              </a:spcBef>
            </a:pPr>
            <a:r>
              <a:rPr lang="en-US" sz="1800" b="0" i="0" u="none" strike="noStrike" dirty="0">
                <a:solidFill>
                  <a:srgbClr val="000000"/>
                </a:solidFill>
                <a:effectLst/>
              </a:rPr>
              <a:t>Mapping software taught at higher grade levels to better identify flood ris</a:t>
            </a:r>
            <a:r>
              <a:rPr lang="en-US" sz="1800" dirty="0">
                <a:solidFill>
                  <a:srgbClr val="000000"/>
                </a:solidFill>
              </a:rPr>
              <a:t>k areas in Grenada</a:t>
            </a:r>
            <a:endParaRPr lang="en-US" sz="1800" b="0" i="0" u="none" strike="noStrike" dirty="0">
              <a:solidFill>
                <a:srgbClr val="000000"/>
              </a:solidFill>
              <a:effectLst/>
            </a:endParaRPr>
          </a:p>
        </p:txBody>
      </p:sp>
      <p:grpSp>
        <p:nvGrpSpPr>
          <p:cNvPr id="2" name="Group 1">
            <a:extLst>
              <a:ext uri="{FF2B5EF4-FFF2-40B4-BE49-F238E27FC236}">
                <a16:creationId xmlns:a16="http://schemas.microsoft.com/office/drawing/2014/main" id="{4CDBDD1B-85B6-0087-D8FF-0CC42855E2CF}"/>
              </a:ext>
            </a:extLst>
          </p:cNvPr>
          <p:cNvGrpSpPr/>
          <p:nvPr/>
        </p:nvGrpSpPr>
        <p:grpSpPr>
          <a:xfrm>
            <a:off x="3481585" y="843779"/>
            <a:ext cx="5275194" cy="1583055"/>
            <a:chOff x="922734" y="3693795"/>
            <a:chExt cx="5275194" cy="1583055"/>
          </a:xfrm>
        </p:grpSpPr>
        <p:sp>
          <p:nvSpPr>
            <p:cNvPr id="7" name="Rectangle: Rounded Corners 6">
              <a:extLst>
                <a:ext uri="{FF2B5EF4-FFF2-40B4-BE49-F238E27FC236}">
                  <a16:creationId xmlns:a16="http://schemas.microsoft.com/office/drawing/2014/main" id="{05448C5F-3DF2-36A6-BDDB-22682E58CF4B}"/>
                </a:ext>
              </a:extLst>
            </p:cNvPr>
            <p:cNvSpPr/>
            <p:nvPr/>
          </p:nvSpPr>
          <p:spPr>
            <a:xfrm>
              <a:off x="922734" y="3693795"/>
              <a:ext cx="5228828" cy="1583055"/>
            </a:xfrm>
            <a:prstGeom prst="roundRect">
              <a:avLst>
                <a:gd name="adj" fmla="val 10000"/>
              </a:avLst>
            </a:prstGeom>
          </p:spPr>
          <p:style>
            <a:lnRef idx="0">
              <a:schemeClr val="lt1">
                <a:hueOff val="0"/>
                <a:satOff val="0"/>
                <a:lumOff val="0"/>
                <a:alphaOff val="0"/>
              </a:schemeClr>
            </a:lnRef>
            <a:fillRef idx="3">
              <a:schemeClr val="accent5">
                <a:hueOff val="-1882712"/>
                <a:satOff val="-25007"/>
                <a:lumOff val="393"/>
                <a:alphaOff val="0"/>
              </a:schemeClr>
            </a:fillRef>
            <a:effectRef idx="2">
              <a:schemeClr val="accent5">
                <a:hueOff val="-1882712"/>
                <a:satOff val="-25007"/>
                <a:lumOff val="393"/>
                <a:alphaOff val="0"/>
              </a:schemeClr>
            </a:effectRef>
            <a:fontRef idx="minor">
              <a:schemeClr val="lt1"/>
            </a:fontRef>
          </p:style>
        </p:sp>
        <p:sp>
          <p:nvSpPr>
            <p:cNvPr id="8" name="Rectangle: Rounded Corners 4">
              <a:extLst>
                <a:ext uri="{FF2B5EF4-FFF2-40B4-BE49-F238E27FC236}">
                  <a16:creationId xmlns:a16="http://schemas.microsoft.com/office/drawing/2014/main" id="{5017CD5A-6550-241C-21E0-F98170646694}"/>
                </a:ext>
              </a:extLst>
            </p:cNvPr>
            <p:cNvSpPr txBox="1"/>
            <p:nvPr/>
          </p:nvSpPr>
          <p:spPr>
            <a:xfrm>
              <a:off x="969100" y="3740161"/>
              <a:ext cx="5228828" cy="1490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Education</a:t>
              </a:r>
            </a:p>
          </p:txBody>
        </p:sp>
      </p:grpSp>
    </p:spTree>
    <p:extLst>
      <p:ext uri="{BB962C8B-B14F-4D97-AF65-F5344CB8AC3E}">
        <p14:creationId xmlns:p14="http://schemas.microsoft.com/office/powerpoint/2010/main" val="2508071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Grenada - Wikipedia">
            <a:extLst>
              <a:ext uri="{FF2B5EF4-FFF2-40B4-BE49-F238E27FC236}">
                <a16:creationId xmlns:a16="http://schemas.microsoft.com/office/drawing/2014/main" id="{313BF085-8B39-51B6-21FC-DFC4C679C57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0"/>
            <a:ext cx="121911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774D57-151E-4936-9AF4-E70073D4EB30}"/>
              </a:ext>
            </a:extLst>
          </p:cNvPr>
          <p:cNvSpPr>
            <a:spLocks noGrp="1"/>
          </p:cNvSpPr>
          <p:nvPr>
            <p:ph type="ctrTitle"/>
          </p:nvPr>
        </p:nvSpPr>
        <p:spPr>
          <a:xfrm>
            <a:off x="1599756" y="2606040"/>
            <a:ext cx="8991600" cy="1645920"/>
          </a:xfrm>
          <a:noFill/>
          <a:ln w="38100" cap="sq">
            <a:solidFill>
              <a:schemeClr val="tx1"/>
            </a:solidFill>
            <a:miter lim="800000"/>
          </a:ln>
        </p:spPr>
        <p:txBody>
          <a:bodyPr anchor="ctr">
            <a:normAutofit/>
          </a:bodyPr>
          <a:lstStyle/>
          <a:p>
            <a:r>
              <a:rPr lang="en-US" sz="2900" dirty="0">
                <a:solidFill>
                  <a:schemeClr val="tx1"/>
                </a:solidFill>
              </a:rPr>
              <a:t>Questions?</a:t>
            </a:r>
          </a:p>
        </p:txBody>
      </p:sp>
    </p:spTree>
    <p:extLst>
      <p:ext uri="{BB962C8B-B14F-4D97-AF65-F5344CB8AC3E}">
        <p14:creationId xmlns:p14="http://schemas.microsoft.com/office/powerpoint/2010/main" val="1397863059"/>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7e85d48-e779-48c4-a6a2-6155474f4a0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0B22D76FE2A142910A1869C5FD3C8C" ma:contentTypeVersion="9" ma:contentTypeDescription="Create a new document." ma:contentTypeScope="" ma:versionID="46cc24c2a8cb689a5bb673c30a20e0ea">
  <xsd:schema xmlns:xsd="http://www.w3.org/2001/XMLSchema" xmlns:xs="http://www.w3.org/2001/XMLSchema" xmlns:p="http://schemas.microsoft.com/office/2006/metadata/properties" xmlns:ns3="46281e18-2a15-48d1-9d46-6d9828ab6980" xmlns:ns4="97e85d48-e779-48c4-a6a2-6155474f4a00" targetNamespace="http://schemas.microsoft.com/office/2006/metadata/properties" ma:root="true" ma:fieldsID="dcaed02c6aa54bfbba6d6d16364f5929" ns3:_="" ns4:_="">
    <xsd:import namespace="46281e18-2a15-48d1-9d46-6d9828ab6980"/>
    <xsd:import namespace="97e85d48-e779-48c4-a6a2-6155474f4a0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281e18-2a15-48d1-9d46-6d9828ab69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e85d48-e779-48c4-a6a2-6155474f4a0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_activity" ma:index="16"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5A39CB-C45B-4F08-829C-AB9550EE08FE}">
  <ds:schemaRefs>
    <ds:schemaRef ds:uri="http://schemas.microsoft.com/sharepoint/v3/contenttype/forms"/>
  </ds:schemaRefs>
</ds:datastoreItem>
</file>

<file path=customXml/itemProps2.xml><?xml version="1.0" encoding="utf-8"?>
<ds:datastoreItem xmlns:ds="http://schemas.openxmlformats.org/officeDocument/2006/customXml" ds:itemID="{E0C6F0FA-5858-4AD1-8F89-D32310719A51}">
  <ds:schemaRefs>
    <ds:schemaRef ds:uri="http://purl.org/dc/terms/"/>
    <ds:schemaRef ds:uri="http://purl.org/dc/dcmitype/"/>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97e85d48-e779-48c4-a6a2-6155474f4a00"/>
    <ds:schemaRef ds:uri="46281e18-2a15-48d1-9d46-6d9828ab6980"/>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BDD343CF-DDE3-4C2C-AAF4-25CB13F798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281e18-2a15-48d1-9d46-6d9828ab6980"/>
    <ds:schemaRef ds:uri="97e85d48-e779-48c4-a6a2-6155474f4a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TM10001115[[fn=Parcel]]</Template>
  <TotalTime>5165</TotalTime>
  <Words>4002</Words>
  <Application>Microsoft Macintosh PowerPoint</Application>
  <PresentationFormat>Widescreen</PresentationFormat>
  <Paragraphs>872</Paragraphs>
  <Slides>96</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Arial</vt:lpstr>
      <vt:lpstr>Calibri</vt:lpstr>
      <vt:lpstr>Gill Sans</vt:lpstr>
      <vt:lpstr>Gill Sans Light</vt:lpstr>
      <vt:lpstr>Gill Sans MT</vt:lpstr>
      <vt:lpstr>Helvetica</vt:lpstr>
      <vt:lpstr>Noto Sans Symbols</vt:lpstr>
      <vt:lpstr>Wingdings</vt:lpstr>
      <vt:lpstr>Parcel</vt:lpstr>
      <vt:lpstr>Preparing the Built Environment in Grenada for Future Sea Level Rise and Extreme Precipitation Events</vt:lpstr>
      <vt:lpstr>Introduction</vt:lpstr>
      <vt:lpstr>Grenada</vt:lpstr>
      <vt:lpstr>The Planning and Development Authority</vt:lpstr>
      <vt:lpstr>The challenge</vt:lpstr>
      <vt:lpstr>MARI Case Study Template</vt:lpstr>
      <vt:lpstr>Risk informed decisions</vt:lpstr>
      <vt:lpstr>Decision Space</vt:lpstr>
      <vt:lpstr>Participatory Modeling: Understanding the system to discover ideas</vt:lpstr>
      <vt:lpstr>PowerPoint Presentation</vt:lpstr>
      <vt:lpstr>PowerPoint Presentation</vt:lpstr>
      <vt:lpstr>Role Play</vt:lpstr>
      <vt:lpstr>Role Play summary</vt:lpstr>
      <vt:lpstr>In-Person Meetings</vt:lpstr>
      <vt:lpstr>Goal Statement</vt:lpstr>
      <vt:lpstr>Question for The Audience</vt:lpstr>
      <vt:lpstr>Conceptual Modeling</vt:lpstr>
      <vt:lpstr>Conceptual modeling</vt:lpstr>
      <vt:lpstr>PowerPoint Presentation</vt:lpstr>
      <vt:lpstr>PowerPoint Presentation</vt:lpstr>
      <vt:lpstr>Terrestrial Waters and Land areas </vt:lpstr>
      <vt:lpstr>Built environment</vt:lpstr>
      <vt:lpstr>Exogenic and endogenic hazards</vt:lpstr>
      <vt:lpstr>Endogenic Hazards Caused by Exogenic Hazards</vt:lpstr>
      <vt:lpstr>Exposed Assets</vt:lpstr>
      <vt:lpstr>Types of assets</vt:lpstr>
      <vt:lpstr>PowerPoint Presentation</vt:lpstr>
      <vt:lpstr>PowerPoint Presentation</vt:lpstr>
      <vt:lpstr>PowerPoint Presentation</vt:lpstr>
      <vt:lpstr>PowerPoint Presentation</vt:lpstr>
      <vt:lpstr>Question for The Audience</vt:lpstr>
      <vt:lpstr>Fragilities</vt:lpstr>
      <vt:lpstr>Fragilities</vt:lpstr>
      <vt:lpstr>Built Environment</vt:lpstr>
      <vt:lpstr>Natural Environment</vt:lpstr>
      <vt:lpstr>Socio-economic System</vt:lpstr>
      <vt:lpstr>Question for The Audience</vt:lpstr>
      <vt:lpstr>Hazards</vt:lpstr>
      <vt:lpstr>Hazards</vt:lpstr>
      <vt:lpstr>Climate Change Related Hazards</vt:lpstr>
      <vt:lpstr>Contribution to SLR</vt:lpstr>
      <vt:lpstr>PowerPoint Presentation</vt:lpstr>
      <vt:lpstr>Local SLR Trajectory</vt:lpstr>
      <vt:lpstr>Air Temperature regarding Stored Atmospheric Water</vt:lpstr>
      <vt:lpstr>The trade off</vt:lpstr>
      <vt:lpstr>Probability density function (pdf)</vt:lpstr>
      <vt:lpstr>Foresight &amp; Possible Futures</vt:lpstr>
      <vt:lpstr>What is foresight and why do we need it?</vt:lpstr>
      <vt:lpstr>PowerPoint Presentation</vt:lpstr>
      <vt:lpstr>PowerPoint Presentation</vt:lpstr>
      <vt:lpstr>Back Casting</vt:lpstr>
      <vt:lpstr>Defining Archetypal Outcomes</vt:lpstr>
      <vt:lpstr>PowerPoint Presentation</vt:lpstr>
      <vt:lpstr>Questions for the Audience</vt:lpstr>
      <vt:lpstr>Risk Assessments</vt:lpstr>
      <vt:lpstr>WHAT IS RISK ASSESSMENT?</vt:lpstr>
      <vt:lpstr>WHY IS ASSESSING RISK IMPORTANT?</vt:lpstr>
      <vt:lpstr>Visualizing risk</vt:lpstr>
      <vt:lpstr>Mean Sea level rise</vt:lpstr>
      <vt:lpstr>Rate of Sea Level Rise</vt:lpstr>
      <vt:lpstr>Heavy Precipitation</vt:lpstr>
      <vt:lpstr>Hurricanes &amp; Storm Surge</vt:lpstr>
      <vt:lpstr>Droughts &amp; Heatwaves</vt:lpstr>
      <vt:lpstr>Slr for grenada</vt:lpstr>
      <vt:lpstr>Past slr</vt:lpstr>
      <vt:lpstr>Future slr projections</vt:lpstr>
      <vt:lpstr>Questions for the audience</vt:lpstr>
      <vt:lpstr>Assessing Interventions</vt:lpstr>
      <vt:lpstr>Possible Interventions</vt:lpstr>
      <vt:lpstr>Interventions – Built Environment</vt:lpstr>
      <vt:lpstr>Interventions – built environment</vt:lpstr>
      <vt:lpstr>Interventions – Built environment</vt:lpstr>
      <vt:lpstr>Interventions – Built Environment</vt:lpstr>
      <vt:lpstr>Interventions – Built Environment</vt:lpstr>
      <vt:lpstr>Interventions – ecosystem</vt:lpstr>
      <vt:lpstr>Interventions – ecosystem</vt:lpstr>
      <vt:lpstr>Interventions – Local economy</vt:lpstr>
      <vt:lpstr>Interventions – Local economy</vt:lpstr>
      <vt:lpstr>Interventions – Local economy</vt:lpstr>
      <vt:lpstr>Interventions – Local economy</vt:lpstr>
      <vt:lpstr>Interventions – Local economy</vt:lpstr>
      <vt:lpstr>Interventions – social fabric</vt:lpstr>
      <vt:lpstr>Interventions – social fabric</vt:lpstr>
      <vt:lpstr>Discussion &amp; Conclusions</vt:lpstr>
      <vt:lpstr>Moving Forward with the Results</vt:lpstr>
      <vt:lpstr>Recommendations</vt:lpstr>
      <vt:lpstr>What are recommendations?</vt:lpstr>
      <vt:lpstr>Making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the Built Environment in Grenada for Future Sea Level Rise and Extreme Precipitation Events</dc:title>
  <dc:creator>LEWIS, JAI</dc:creator>
  <cp:lastModifiedBy>Jai Lewis</cp:lastModifiedBy>
  <cp:revision>77</cp:revision>
  <dcterms:created xsi:type="dcterms:W3CDTF">2023-04-05T22:39:49Z</dcterms:created>
  <dcterms:modified xsi:type="dcterms:W3CDTF">2023-05-10T17:54:22Z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0x010100230B22D76FE2A142910A1869C5FD3C8C</vt:lpwstr>
  </property>
</Properties>
</file>