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368" r:id="rId3"/>
    <p:sldId id="339" r:id="rId4"/>
    <p:sldId id="355" r:id="rId5"/>
    <p:sldId id="326" r:id="rId6"/>
    <p:sldId id="353" r:id="rId7"/>
    <p:sldId id="369" r:id="rId8"/>
    <p:sldId id="361" r:id="rId9"/>
    <p:sldId id="366" r:id="rId10"/>
    <p:sldId id="348" r:id="rId11"/>
    <p:sldId id="388" r:id="rId12"/>
    <p:sldId id="382" r:id="rId13"/>
    <p:sldId id="362" r:id="rId14"/>
    <p:sldId id="383" r:id="rId15"/>
    <p:sldId id="342" r:id="rId16"/>
    <p:sldId id="385" r:id="rId17"/>
    <p:sldId id="376" r:id="rId18"/>
    <p:sldId id="380" r:id="rId19"/>
    <p:sldId id="379" r:id="rId20"/>
  </p:sldIdLst>
  <p:sldSz cx="9144000" cy="6858000" type="screen4x3"/>
  <p:notesSz cx="7077075" cy="90281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4609E0-9886-4512-BBFF-4A84CA3F8620}" v="606" dt="2023-05-10T14:53:37.417"/>
    <p1510:client id="{DEB0CE11-0964-4164-A845-64EE86291184}" v="1" dt="2023-05-10T14:57:47.580"/>
  </p1510:revLst>
</p1510:revInfo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4" autoAdjust="0"/>
    <p:restoredTop sz="93792" autoAdjust="0"/>
  </p:normalViewPr>
  <p:slideViewPr>
    <p:cSldViewPr snapToGrid="0" snapToObjects="1">
      <p:cViewPr varScale="1">
        <p:scale>
          <a:sx n="67" d="100"/>
          <a:sy n="67" d="100"/>
        </p:scale>
        <p:origin x="1256" y="-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nzales, Amanda L" userId="2e73695a-7ff4-469d-a29e-7ddd56e53017" providerId="ADAL" clId="{DEB0CE11-0964-4164-A845-64EE86291184}"/>
    <pc:docChg chg="custSel delSld modSld">
      <pc:chgData name="Gonzales, Amanda L" userId="2e73695a-7ff4-469d-a29e-7ddd56e53017" providerId="ADAL" clId="{DEB0CE11-0964-4164-A845-64EE86291184}" dt="2023-05-10T15:05:15.015" v="77" actId="255"/>
      <pc:docMkLst>
        <pc:docMk/>
      </pc:docMkLst>
      <pc:sldChg chg="modNotesTx">
        <pc:chgData name="Gonzales, Amanda L" userId="2e73695a-7ff4-469d-a29e-7ddd56e53017" providerId="ADAL" clId="{DEB0CE11-0964-4164-A845-64EE86291184}" dt="2023-05-10T15:01:25.803" v="36" actId="20577"/>
        <pc:sldMkLst>
          <pc:docMk/>
          <pc:sldMk cId="1479332613" sldId="256"/>
        </pc:sldMkLst>
      </pc:sldChg>
      <pc:sldChg chg="delSp modSp del mod">
        <pc:chgData name="Gonzales, Amanda L" userId="2e73695a-7ff4-469d-a29e-7ddd56e53017" providerId="ADAL" clId="{DEB0CE11-0964-4164-A845-64EE86291184}" dt="2023-05-10T14:59:04.323" v="22" actId="2696"/>
        <pc:sldMkLst>
          <pc:docMk/>
          <pc:sldMk cId="1199509100" sldId="258"/>
        </pc:sldMkLst>
        <pc:spChg chg="del mod">
          <ac:chgData name="Gonzales, Amanda L" userId="2e73695a-7ff4-469d-a29e-7ddd56e53017" providerId="ADAL" clId="{DEB0CE11-0964-4164-A845-64EE86291184}" dt="2023-05-10T14:57:45.345" v="2" actId="21"/>
          <ac:spMkLst>
            <pc:docMk/>
            <pc:sldMk cId="1199509100" sldId="258"/>
            <ac:spMk id="2" creationId="{C340AD2F-7E52-4F33-A1BF-E0BB39169D4F}"/>
          </ac:spMkLst>
        </pc:spChg>
      </pc:sldChg>
      <pc:sldChg chg="modNotesTx">
        <pc:chgData name="Gonzales, Amanda L" userId="2e73695a-7ff4-469d-a29e-7ddd56e53017" providerId="ADAL" clId="{DEB0CE11-0964-4164-A845-64EE86291184}" dt="2023-05-10T15:01:44.072" v="40" actId="20577"/>
        <pc:sldMkLst>
          <pc:docMk/>
          <pc:sldMk cId="2516403042" sldId="326"/>
        </pc:sldMkLst>
      </pc:sldChg>
      <pc:sldChg chg="modNotesTx">
        <pc:chgData name="Gonzales, Amanda L" userId="2e73695a-7ff4-469d-a29e-7ddd56e53017" providerId="ADAL" clId="{DEB0CE11-0964-4164-A845-64EE86291184}" dt="2023-05-10T15:02:27.257" v="48" actId="20577"/>
        <pc:sldMkLst>
          <pc:docMk/>
          <pc:sldMk cId="1770228259" sldId="342"/>
        </pc:sldMkLst>
      </pc:sldChg>
      <pc:sldChg chg="del">
        <pc:chgData name="Gonzales, Amanda L" userId="2e73695a-7ff4-469d-a29e-7ddd56e53017" providerId="ADAL" clId="{DEB0CE11-0964-4164-A845-64EE86291184}" dt="2023-05-10T14:57:37.274" v="0" actId="2696"/>
        <pc:sldMkLst>
          <pc:docMk/>
          <pc:sldMk cId="2748000827" sldId="343"/>
        </pc:sldMkLst>
      </pc:sldChg>
      <pc:sldChg chg="modNotesTx">
        <pc:chgData name="Gonzales, Amanda L" userId="2e73695a-7ff4-469d-a29e-7ddd56e53017" providerId="ADAL" clId="{DEB0CE11-0964-4164-A845-64EE86291184}" dt="2023-05-10T15:02:06.745" v="44" actId="20577"/>
        <pc:sldMkLst>
          <pc:docMk/>
          <pc:sldMk cId="1596963802" sldId="348"/>
        </pc:sldMkLst>
      </pc:sldChg>
      <pc:sldChg chg="del">
        <pc:chgData name="Gonzales, Amanda L" userId="2e73695a-7ff4-469d-a29e-7ddd56e53017" providerId="ADAL" clId="{DEB0CE11-0964-4164-A845-64EE86291184}" dt="2023-05-10T14:57:37.274" v="0" actId="2696"/>
        <pc:sldMkLst>
          <pc:docMk/>
          <pc:sldMk cId="4027743828" sldId="354"/>
        </pc:sldMkLst>
      </pc:sldChg>
      <pc:sldChg chg="modNotesTx">
        <pc:chgData name="Gonzales, Amanda L" userId="2e73695a-7ff4-469d-a29e-7ddd56e53017" providerId="ADAL" clId="{DEB0CE11-0964-4164-A845-64EE86291184}" dt="2023-05-10T15:01:41.351" v="39" actId="20577"/>
        <pc:sldMkLst>
          <pc:docMk/>
          <pc:sldMk cId="3058436377" sldId="355"/>
        </pc:sldMkLst>
      </pc:sldChg>
      <pc:sldChg chg="del">
        <pc:chgData name="Gonzales, Amanda L" userId="2e73695a-7ff4-469d-a29e-7ddd56e53017" providerId="ADAL" clId="{DEB0CE11-0964-4164-A845-64EE86291184}" dt="2023-05-10T14:57:37.274" v="0" actId="2696"/>
        <pc:sldMkLst>
          <pc:docMk/>
          <pc:sldMk cId="936543534" sldId="360"/>
        </pc:sldMkLst>
      </pc:sldChg>
      <pc:sldChg chg="modNotesTx">
        <pc:chgData name="Gonzales, Amanda L" userId="2e73695a-7ff4-469d-a29e-7ddd56e53017" providerId="ADAL" clId="{DEB0CE11-0964-4164-A845-64EE86291184}" dt="2023-05-10T15:01:56.169" v="42" actId="20577"/>
        <pc:sldMkLst>
          <pc:docMk/>
          <pc:sldMk cId="2099198875" sldId="361"/>
        </pc:sldMkLst>
      </pc:sldChg>
      <pc:sldChg chg="del">
        <pc:chgData name="Gonzales, Amanda L" userId="2e73695a-7ff4-469d-a29e-7ddd56e53017" providerId="ADAL" clId="{DEB0CE11-0964-4164-A845-64EE86291184}" dt="2023-05-10T14:57:37.274" v="0" actId="2696"/>
        <pc:sldMkLst>
          <pc:docMk/>
          <pc:sldMk cId="1460043571" sldId="365"/>
        </pc:sldMkLst>
      </pc:sldChg>
      <pc:sldChg chg="modNotesTx">
        <pc:chgData name="Gonzales, Amanda L" userId="2e73695a-7ff4-469d-a29e-7ddd56e53017" providerId="ADAL" clId="{DEB0CE11-0964-4164-A845-64EE86291184}" dt="2023-05-10T15:02:00.985" v="43" actId="20577"/>
        <pc:sldMkLst>
          <pc:docMk/>
          <pc:sldMk cId="3911598648" sldId="366"/>
        </pc:sldMkLst>
      </pc:sldChg>
      <pc:sldChg chg="modNotesTx">
        <pc:chgData name="Gonzales, Amanda L" userId="2e73695a-7ff4-469d-a29e-7ddd56e53017" providerId="ADAL" clId="{DEB0CE11-0964-4164-A845-64EE86291184}" dt="2023-05-10T15:01:29.023" v="37" actId="20577"/>
        <pc:sldMkLst>
          <pc:docMk/>
          <pc:sldMk cId="3621054966" sldId="368"/>
        </pc:sldMkLst>
      </pc:sldChg>
      <pc:sldChg chg="modNotesTx">
        <pc:chgData name="Gonzales, Amanda L" userId="2e73695a-7ff4-469d-a29e-7ddd56e53017" providerId="ADAL" clId="{DEB0CE11-0964-4164-A845-64EE86291184}" dt="2023-05-10T15:01:52.562" v="41" actId="20577"/>
        <pc:sldMkLst>
          <pc:docMk/>
          <pc:sldMk cId="1542767678" sldId="369"/>
        </pc:sldMkLst>
      </pc:sldChg>
      <pc:sldChg chg="del">
        <pc:chgData name="Gonzales, Amanda L" userId="2e73695a-7ff4-469d-a29e-7ddd56e53017" providerId="ADAL" clId="{DEB0CE11-0964-4164-A845-64EE86291184}" dt="2023-05-10T14:59:04.323" v="22" actId="2696"/>
        <pc:sldMkLst>
          <pc:docMk/>
          <pc:sldMk cId="801614423" sldId="370"/>
        </pc:sldMkLst>
      </pc:sldChg>
      <pc:sldChg chg="addSp modSp mod">
        <pc:chgData name="Gonzales, Amanda L" userId="2e73695a-7ff4-469d-a29e-7ddd56e53017" providerId="ADAL" clId="{DEB0CE11-0964-4164-A845-64EE86291184}" dt="2023-05-10T15:05:15.015" v="77" actId="255"/>
        <pc:sldMkLst>
          <pc:docMk/>
          <pc:sldMk cId="300823286" sldId="379"/>
        </pc:sldMkLst>
        <pc:spChg chg="add mod">
          <ac:chgData name="Gonzales, Amanda L" userId="2e73695a-7ff4-469d-a29e-7ddd56e53017" providerId="ADAL" clId="{DEB0CE11-0964-4164-A845-64EE86291184}" dt="2023-05-10T15:05:15.015" v="77" actId="255"/>
          <ac:spMkLst>
            <pc:docMk/>
            <pc:sldMk cId="300823286" sldId="379"/>
            <ac:spMk id="2" creationId="{22E556F9-B8A3-D89E-BAE1-99C0FEBB4A94}"/>
          </ac:spMkLst>
        </pc:spChg>
        <pc:spChg chg="mod">
          <ac:chgData name="Gonzales, Amanda L" userId="2e73695a-7ff4-469d-a29e-7ddd56e53017" providerId="ADAL" clId="{DEB0CE11-0964-4164-A845-64EE86291184}" dt="2023-05-10T14:59:16.986" v="35" actId="5793"/>
          <ac:spMkLst>
            <pc:docMk/>
            <pc:sldMk cId="300823286" sldId="379"/>
            <ac:spMk id="3" creationId="{FDAADF0C-7E56-6173-8365-72E251902A6A}"/>
          </ac:spMkLst>
        </pc:spChg>
        <pc:spChg chg="mod">
          <ac:chgData name="Gonzales, Amanda L" userId="2e73695a-7ff4-469d-a29e-7ddd56e53017" providerId="ADAL" clId="{DEB0CE11-0964-4164-A845-64EE86291184}" dt="2023-05-10T14:58:25.304" v="9" actId="2711"/>
          <ac:spMkLst>
            <pc:docMk/>
            <pc:sldMk cId="300823286" sldId="379"/>
            <ac:spMk id="5" creationId="{9754AF9B-762B-0AAD-466B-58F2243DBB7F}"/>
          </ac:spMkLst>
        </pc:spChg>
        <pc:spChg chg="mod">
          <ac:chgData name="Gonzales, Amanda L" userId="2e73695a-7ff4-469d-a29e-7ddd56e53017" providerId="ADAL" clId="{DEB0CE11-0964-4164-A845-64EE86291184}" dt="2023-05-10T14:58:57.867" v="21" actId="14100"/>
          <ac:spMkLst>
            <pc:docMk/>
            <pc:sldMk cId="300823286" sldId="379"/>
            <ac:spMk id="6" creationId="{B20458AE-27FE-CA4C-6B3A-11F11B6BE53D}"/>
          </ac:spMkLst>
        </pc:spChg>
      </pc:sldChg>
      <pc:sldChg chg="modNotesTx">
        <pc:chgData name="Gonzales, Amanda L" userId="2e73695a-7ff4-469d-a29e-7ddd56e53017" providerId="ADAL" clId="{DEB0CE11-0964-4164-A845-64EE86291184}" dt="2023-05-10T15:02:17.793" v="46" actId="20577"/>
        <pc:sldMkLst>
          <pc:docMk/>
          <pc:sldMk cId="1606363013" sldId="382"/>
        </pc:sldMkLst>
      </pc:sldChg>
      <pc:sldChg chg="modNotesTx">
        <pc:chgData name="Gonzales, Amanda L" userId="2e73695a-7ff4-469d-a29e-7ddd56e53017" providerId="ADAL" clId="{DEB0CE11-0964-4164-A845-64EE86291184}" dt="2023-05-10T15:02:23.292" v="47" actId="20577"/>
        <pc:sldMkLst>
          <pc:docMk/>
          <pc:sldMk cId="647927613" sldId="383"/>
        </pc:sldMkLst>
      </pc:sldChg>
      <pc:sldChg chg="del">
        <pc:chgData name="Gonzales, Amanda L" userId="2e73695a-7ff4-469d-a29e-7ddd56e53017" providerId="ADAL" clId="{DEB0CE11-0964-4164-A845-64EE86291184}" dt="2023-05-10T14:57:37.274" v="0" actId="2696"/>
        <pc:sldMkLst>
          <pc:docMk/>
          <pc:sldMk cId="3230090113" sldId="387"/>
        </pc:sldMkLst>
      </pc:sldChg>
      <pc:sldChg chg="modNotesTx">
        <pc:chgData name="Gonzales, Amanda L" userId="2e73695a-7ff4-469d-a29e-7ddd56e53017" providerId="ADAL" clId="{DEB0CE11-0964-4164-A845-64EE86291184}" dt="2023-05-10T15:02:11.403" v="45" actId="20577"/>
        <pc:sldMkLst>
          <pc:docMk/>
          <pc:sldMk cId="3226085596" sldId="388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4" Type="http://schemas.openxmlformats.org/officeDocument/2006/relationships/image" Target="../media/image2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image" Target="../media/image22.jpg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4" Type="http://schemas.openxmlformats.org/officeDocument/2006/relationships/image" Target="../media/image2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image" Target="../media/image22.jpg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929305-EE99-42F2-8368-712701EE6D8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3F21F8-6ABB-4747-8C3E-0961BD116261}">
      <dgm:prSet phldrT="[Text]"/>
      <dgm:spPr>
        <a:solidFill>
          <a:schemeClr val="accent3">
            <a:lumMod val="40000"/>
            <a:lumOff val="60000"/>
          </a:schemeClr>
        </a:solidFill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b="1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Conservation of Endangered Species and their Habitats</a:t>
          </a:r>
          <a:endParaRPr lang="en-US" b="1" dirty="0"/>
        </a:p>
      </dgm:t>
    </dgm:pt>
    <dgm:pt modelId="{D8CCADC0-28EB-4A45-8E43-6FC1EAD68A3A}" type="parTrans" cxnId="{918660D7-09AF-4AB1-BF3F-B51244FDF937}">
      <dgm:prSet/>
      <dgm:spPr/>
      <dgm:t>
        <a:bodyPr/>
        <a:lstStyle/>
        <a:p>
          <a:endParaRPr lang="en-US"/>
        </a:p>
      </dgm:t>
    </dgm:pt>
    <dgm:pt modelId="{BA745589-6550-4341-BFF7-C06670574D1C}" type="sibTrans" cxnId="{918660D7-09AF-4AB1-BF3F-B51244FDF937}">
      <dgm:prSet/>
      <dgm:spPr/>
      <dgm:t>
        <a:bodyPr/>
        <a:lstStyle/>
        <a:p>
          <a:endParaRPr lang="en-US"/>
        </a:p>
      </dgm:t>
    </dgm:pt>
    <dgm:pt modelId="{373CFD16-FA07-46AC-BE80-1B3577A48254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en-US" b="1" dirty="0">
            <a:solidFill>
              <a:schemeClr val="tx1">
                <a:lumMod val="85000"/>
                <a:lumOff val="15000"/>
              </a:schemeClr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r>
            <a:rPr lang="en-US" b="1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Addressing Illegal Trade of Wildlife</a:t>
          </a:r>
          <a:br>
            <a:rPr lang="en-US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rPr>
          </a:br>
          <a:endParaRPr lang="en-US" dirty="0"/>
        </a:p>
      </dgm:t>
    </dgm:pt>
    <dgm:pt modelId="{F1C6D56B-691A-4F1A-AD56-43F5FD31C492}" type="parTrans" cxnId="{40076FAC-0FBA-4F50-9AB4-0FCC37104F3B}">
      <dgm:prSet/>
      <dgm:spPr/>
      <dgm:t>
        <a:bodyPr/>
        <a:lstStyle/>
        <a:p>
          <a:endParaRPr lang="en-US"/>
        </a:p>
      </dgm:t>
    </dgm:pt>
    <dgm:pt modelId="{166C5FFF-857C-4D7D-B93C-C177B006514E}" type="sibTrans" cxnId="{40076FAC-0FBA-4F50-9AB4-0FCC37104F3B}">
      <dgm:prSet/>
      <dgm:spPr/>
      <dgm:t>
        <a:bodyPr/>
        <a:lstStyle/>
        <a:p>
          <a:endParaRPr lang="en-US"/>
        </a:p>
      </dgm:t>
    </dgm:pt>
    <dgm:pt modelId="{E5DE69B8-84E9-44E5-A451-E3B38ED49739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b="1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Protected Areas Management and Conservation</a:t>
          </a:r>
          <a:endParaRPr lang="en-US" b="1" dirty="0"/>
        </a:p>
      </dgm:t>
    </dgm:pt>
    <dgm:pt modelId="{2F7C4C81-D382-4838-A41C-4B7BD66751ED}" type="parTrans" cxnId="{1C8B95C7-F393-455F-8AA1-F351DC3CAB99}">
      <dgm:prSet/>
      <dgm:spPr/>
      <dgm:t>
        <a:bodyPr/>
        <a:lstStyle/>
        <a:p>
          <a:endParaRPr lang="en-US"/>
        </a:p>
      </dgm:t>
    </dgm:pt>
    <dgm:pt modelId="{3DF02044-3E6F-4173-B00D-018EF8D77460}" type="sibTrans" cxnId="{1C8B95C7-F393-455F-8AA1-F351DC3CAB99}">
      <dgm:prSet/>
      <dgm:spPr/>
      <dgm:t>
        <a:bodyPr/>
        <a:lstStyle/>
        <a:p>
          <a:endParaRPr lang="en-US"/>
        </a:p>
      </dgm:t>
    </dgm:pt>
    <dgm:pt modelId="{CB291B36-F86D-4D5D-A9DB-28395CA6CA9B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Sustainable  Use of Natural Resources</a:t>
          </a:r>
        </a:p>
      </dgm:t>
    </dgm:pt>
    <dgm:pt modelId="{10402052-F42C-41E5-9D20-3031A6682C4A}" type="parTrans" cxnId="{481F2189-B38D-4E15-BDC8-F58170350322}">
      <dgm:prSet/>
      <dgm:spPr/>
      <dgm:t>
        <a:bodyPr/>
        <a:lstStyle/>
        <a:p>
          <a:endParaRPr lang="en-US"/>
        </a:p>
      </dgm:t>
    </dgm:pt>
    <dgm:pt modelId="{8B4C211F-3AAD-4001-B6F5-351966A44AF9}" type="sibTrans" cxnId="{481F2189-B38D-4E15-BDC8-F58170350322}">
      <dgm:prSet/>
      <dgm:spPr/>
      <dgm:t>
        <a:bodyPr/>
        <a:lstStyle/>
        <a:p>
          <a:endParaRPr lang="en-US"/>
        </a:p>
      </dgm:t>
    </dgm:pt>
    <dgm:pt modelId="{3CE7C8BC-6B27-4254-81FF-315DA0765A88}" type="pres">
      <dgm:prSet presAssocID="{09929305-EE99-42F2-8368-712701EE6D85}" presName="Name0" presStyleCnt="0">
        <dgm:presLayoutVars>
          <dgm:chMax val="7"/>
          <dgm:chPref val="7"/>
          <dgm:dir/>
        </dgm:presLayoutVars>
      </dgm:prSet>
      <dgm:spPr/>
    </dgm:pt>
    <dgm:pt modelId="{CCBACEF6-1238-4F7B-8EEF-4BBF969BF323}" type="pres">
      <dgm:prSet presAssocID="{09929305-EE99-42F2-8368-712701EE6D85}" presName="Name1" presStyleCnt="0"/>
      <dgm:spPr/>
    </dgm:pt>
    <dgm:pt modelId="{B9B98BEB-995A-4B88-8351-D4EB78C0BB43}" type="pres">
      <dgm:prSet presAssocID="{09929305-EE99-42F2-8368-712701EE6D85}" presName="cycle" presStyleCnt="0"/>
      <dgm:spPr/>
    </dgm:pt>
    <dgm:pt modelId="{1748A593-0361-4A1A-920A-40D687F6B209}" type="pres">
      <dgm:prSet presAssocID="{09929305-EE99-42F2-8368-712701EE6D85}" presName="srcNode" presStyleLbl="node1" presStyleIdx="0" presStyleCnt="4"/>
      <dgm:spPr/>
    </dgm:pt>
    <dgm:pt modelId="{DD9F864B-2423-4E72-B482-1B2721AC25EF}" type="pres">
      <dgm:prSet presAssocID="{09929305-EE99-42F2-8368-712701EE6D85}" presName="conn" presStyleLbl="parChTrans1D2" presStyleIdx="0" presStyleCnt="1"/>
      <dgm:spPr/>
    </dgm:pt>
    <dgm:pt modelId="{F05B6677-D2B6-443D-BEFF-ED73EA1AAB5B}" type="pres">
      <dgm:prSet presAssocID="{09929305-EE99-42F2-8368-712701EE6D85}" presName="extraNode" presStyleLbl="node1" presStyleIdx="0" presStyleCnt="4"/>
      <dgm:spPr/>
    </dgm:pt>
    <dgm:pt modelId="{499F9706-C9DF-46E4-A3F9-3BB544F19AE1}" type="pres">
      <dgm:prSet presAssocID="{09929305-EE99-42F2-8368-712701EE6D85}" presName="dstNode" presStyleLbl="node1" presStyleIdx="0" presStyleCnt="4"/>
      <dgm:spPr/>
    </dgm:pt>
    <dgm:pt modelId="{94DFFFE7-A806-4731-B0A2-9858592E9567}" type="pres">
      <dgm:prSet presAssocID="{703F21F8-6ABB-4747-8C3E-0961BD116261}" presName="text_1" presStyleLbl="node1" presStyleIdx="0" presStyleCnt="4">
        <dgm:presLayoutVars>
          <dgm:bulletEnabled val="1"/>
        </dgm:presLayoutVars>
      </dgm:prSet>
      <dgm:spPr/>
    </dgm:pt>
    <dgm:pt modelId="{0DE8E9F4-DDE6-4E57-A1B5-5B1239A9F7D0}" type="pres">
      <dgm:prSet presAssocID="{703F21F8-6ABB-4747-8C3E-0961BD116261}" presName="accent_1" presStyleCnt="0"/>
      <dgm:spPr/>
    </dgm:pt>
    <dgm:pt modelId="{53613061-D3B0-4F63-8148-4C557E8A77CD}" type="pres">
      <dgm:prSet presAssocID="{703F21F8-6ABB-4747-8C3E-0961BD116261}" presName="accentRepeatNode" presStyleLbl="solidFgAcc1" presStyleIdx="0" presStyleCnt="4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chemeClr val="tx1"/>
          </a:solidFill>
        </a:ln>
      </dgm:spPr>
    </dgm:pt>
    <dgm:pt modelId="{A08E9A8E-EF61-4378-8718-7054F9CBC10B}" type="pres">
      <dgm:prSet presAssocID="{373CFD16-FA07-46AC-BE80-1B3577A48254}" presName="text_2" presStyleLbl="node1" presStyleIdx="1" presStyleCnt="4">
        <dgm:presLayoutVars>
          <dgm:bulletEnabled val="1"/>
        </dgm:presLayoutVars>
      </dgm:prSet>
      <dgm:spPr/>
    </dgm:pt>
    <dgm:pt modelId="{B59550EE-71C1-441E-B821-7D8BBF516BB2}" type="pres">
      <dgm:prSet presAssocID="{373CFD16-FA07-46AC-BE80-1B3577A48254}" presName="accent_2" presStyleCnt="0"/>
      <dgm:spPr/>
    </dgm:pt>
    <dgm:pt modelId="{9FF3B088-DBD3-41B6-BBDC-09D23F86D0FD}" type="pres">
      <dgm:prSet presAssocID="{373CFD16-FA07-46AC-BE80-1B3577A48254}" presName="accentRepeatNode" presStyleLbl="solidFgAcc1" presStyleIdx="1" presStyleCnt="4"/>
      <dgm:spPr>
        <a:blipFill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</dgm:spPr>
    </dgm:pt>
    <dgm:pt modelId="{C5AE7311-FBA1-4690-854C-C1D1D40DEB0C}" type="pres">
      <dgm:prSet presAssocID="{E5DE69B8-84E9-44E5-A451-E3B38ED49739}" presName="text_3" presStyleLbl="node1" presStyleIdx="2" presStyleCnt="4">
        <dgm:presLayoutVars>
          <dgm:bulletEnabled val="1"/>
        </dgm:presLayoutVars>
      </dgm:prSet>
      <dgm:spPr/>
    </dgm:pt>
    <dgm:pt modelId="{DE6644BD-8039-494C-B9F3-B67EBD69902F}" type="pres">
      <dgm:prSet presAssocID="{E5DE69B8-84E9-44E5-A451-E3B38ED49739}" presName="accent_3" presStyleCnt="0"/>
      <dgm:spPr/>
    </dgm:pt>
    <dgm:pt modelId="{12AA81F3-2231-4203-B7BE-7540623D4E80}" type="pres">
      <dgm:prSet presAssocID="{E5DE69B8-84E9-44E5-A451-E3B38ED49739}" presName="accentRepeatNode" presStyleLbl="solidFgAcc1" presStyleIdx="2" presStyleCnt="4"/>
      <dgm:spPr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  <a:ln>
          <a:solidFill>
            <a:schemeClr val="tx1"/>
          </a:solidFill>
        </a:ln>
      </dgm:spPr>
    </dgm:pt>
    <dgm:pt modelId="{A1B4D53E-0FD3-4962-9EF0-2C170E9EE386}" type="pres">
      <dgm:prSet presAssocID="{CB291B36-F86D-4D5D-A9DB-28395CA6CA9B}" presName="text_4" presStyleLbl="node1" presStyleIdx="3" presStyleCnt="4">
        <dgm:presLayoutVars>
          <dgm:bulletEnabled val="1"/>
        </dgm:presLayoutVars>
      </dgm:prSet>
      <dgm:spPr/>
    </dgm:pt>
    <dgm:pt modelId="{325F2D3B-8A44-49C0-8FE4-C2A4D916E715}" type="pres">
      <dgm:prSet presAssocID="{CB291B36-F86D-4D5D-A9DB-28395CA6CA9B}" presName="accent_4" presStyleCnt="0"/>
      <dgm:spPr/>
    </dgm:pt>
    <dgm:pt modelId="{359C1743-43DF-40D5-A832-6230DAEDEB36}" type="pres">
      <dgm:prSet presAssocID="{CB291B36-F86D-4D5D-A9DB-28395CA6CA9B}" presName="accentRepeatNode" presStyleLbl="solidFgAcc1" presStyleIdx="3" presStyleCnt="4"/>
      <dgm:spPr>
        <a:blipFill rotWithShape="0">
          <a:blip xmlns:r="http://schemas.openxmlformats.org/officeDocument/2006/relationships" r:embed="rId4"/>
          <a:srcRect/>
          <a:stretch>
            <a:fillRect t="-25000" b="-25000"/>
          </a:stretch>
        </a:blipFill>
      </dgm:spPr>
    </dgm:pt>
  </dgm:ptLst>
  <dgm:cxnLst>
    <dgm:cxn modelId="{0451D221-14B0-4330-A656-D2BB6D61932A}" type="presOf" srcId="{CB291B36-F86D-4D5D-A9DB-28395CA6CA9B}" destId="{A1B4D53E-0FD3-4962-9EF0-2C170E9EE386}" srcOrd="0" destOrd="0" presId="urn:microsoft.com/office/officeart/2008/layout/VerticalCurvedList"/>
    <dgm:cxn modelId="{0DB67D70-4263-477D-AD76-11BD96F60A8F}" type="presOf" srcId="{703F21F8-6ABB-4747-8C3E-0961BD116261}" destId="{94DFFFE7-A806-4731-B0A2-9858592E9567}" srcOrd="0" destOrd="0" presId="urn:microsoft.com/office/officeart/2008/layout/VerticalCurvedList"/>
    <dgm:cxn modelId="{481F2189-B38D-4E15-BDC8-F58170350322}" srcId="{09929305-EE99-42F2-8368-712701EE6D85}" destId="{CB291B36-F86D-4D5D-A9DB-28395CA6CA9B}" srcOrd="3" destOrd="0" parTransId="{10402052-F42C-41E5-9D20-3031A6682C4A}" sibTransId="{8B4C211F-3AAD-4001-B6F5-351966A44AF9}"/>
    <dgm:cxn modelId="{7B33009C-1E72-4A13-AB96-27FA39B0EDB5}" type="presOf" srcId="{E5DE69B8-84E9-44E5-A451-E3B38ED49739}" destId="{C5AE7311-FBA1-4690-854C-C1D1D40DEB0C}" srcOrd="0" destOrd="0" presId="urn:microsoft.com/office/officeart/2008/layout/VerticalCurvedList"/>
    <dgm:cxn modelId="{6D706A9F-4FE5-4D4B-B8FA-3E871DAF84B7}" type="presOf" srcId="{09929305-EE99-42F2-8368-712701EE6D85}" destId="{3CE7C8BC-6B27-4254-81FF-315DA0765A88}" srcOrd="0" destOrd="0" presId="urn:microsoft.com/office/officeart/2008/layout/VerticalCurvedList"/>
    <dgm:cxn modelId="{9A3E19A9-4C39-408D-9B67-3728AD73E8B2}" type="presOf" srcId="{373CFD16-FA07-46AC-BE80-1B3577A48254}" destId="{A08E9A8E-EF61-4378-8718-7054F9CBC10B}" srcOrd="0" destOrd="0" presId="urn:microsoft.com/office/officeart/2008/layout/VerticalCurvedList"/>
    <dgm:cxn modelId="{40076FAC-0FBA-4F50-9AB4-0FCC37104F3B}" srcId="{09929305-EE99-42F2-8368-712701EE6D85}" destId="{373CFD16-FA07-46AC-BE80-1B3577A48254}" srcOrd="1" destOrd="0" parTransId="{F1C6D56B-691A-4F1A-AD56-43F5FD31C492}" sibTransId="{166C5FFF-857C-4D7D-B93C-C177B006514E}"/>
    <dgm:cxn modelId="{1C8B95C7-F393-455F-8AA1-F351DC3CAB99}" srcId="{09929305-EE99-42F2-8368-712701EE6D85}" destId="{E5DE69B8-84E9-44E5-A451-E3B38ED49739}" srcOrd="2" destOrd="0" parTransId="{2F7C4C81-D382-4838-A41C-4B7BD66751ED}" sibTransId="{3DF02044-3E6F-4173-B00D-018EF8D77460}"/>
    <dgm:cxn modelId="{918660D7-09AF-4AB1-BF3F-B51244FDF937}" srcId="{09929305-EE99-42F2-8368-712701EE6D85}" destId="{703F21F8-6ABB-4747-8C3E-0961BD116261}" srcOrd="0" destOrd="0" parTransId="{D8CCADC0-28EB-4A45-8E43-6FC1EAD68A3A}" sibTransId="{BA745589-6550-4341-BFF7-C06670574D1C}"/>
    <dgm:cxn modelId="{47471DDA-5160-443F-B484-21635CD1C995}" type="presOf" srcId="{BA745589-6550-4341-BFF7-C06670574D1C}" destId="{DD9F864B-2423-4E72-B482-1B2721AC25EF}" srcOrd="0" destOrd="0" presId="urn:microsoft.com/office/officeart/2008/layout/VerticalCurvedList"/>
    <dgm:cxn modelId="{0C8FC7F5-CC3C-47B3-87C1-866139C8F1ED}" type="presParOf" srcId="{3CE7C8BC-6B27-4254-81FF-315DA0765A88}" destId="{CCBACEF6-1238-4F7B-8EEF-4BBF969BF323}" srcOrd="0" destOrd="0" presId="urn:microsoft.com/office/officeart/2008/layout/VerticalCurvedList"/>
    <dgm:cxn modelId="{40313A73-5C26-4C6C-8AF4-49AF78920673}" type="presParOf" srcId="{CCBACEF6-1238-4F7B-8EEF-4BBF969BF323}" destId="{B9B98BEB-995A-4B88-8351-D4EB78C0BB43}" srcOrd="0" destOrd="0" presId="urn:microsoft.com/office/officeart/2008/layout/VerticalCurvedList"/>
    <dgm:cxn modelId="{398D2BC0-BBBE-4732-8D8C-31698E6402A4}" type="presParOf" srcId="{B9B98BEB-995A-4B88-8351-D4EB78C0BB43}" destId="{1748A593-0361-4A1A-920A-40D687F6B209}" srcOrd="0" destOrd="0" presId="urn:microsoft.com/office/officeart/2008/layout/VerticalCurvedList"/>
    <dgm:cxn modelId="{7F83447E-43EE-4A66-92B9-D0F2246E42E1}" type="presParOf" srcId="{B9B98BEB-995A-4B88-8351-D4EB78C0BB43}" destId="{DD9F864B-2423-4E72-B482-1B2721AC25EF}" srcOrd="1" destOrd="0" presId="urn:microsoft.com/office/officeart/2008/layout/VerticalCurvedList"/>
    <dgm:cxn modelId="{C54E5C35-E70D-4DDA-B436-0E4EF9A48C8C}" type="presParOf" srcId="{B9B98BEB-995A-4B88-8351-D4EB78C0BB43}" destId="{F05B6677-D2B6-443D-BEFF-ED73EA1AAB5B}" srcOrd="2" destOrd="0" presId="urn:microsoft.com/office/officeart/2008/layout/VerticalCurvedList"/>
    <dgm:cxn modelId="{186C9E2D-C59C-40A0-884E-EF3B2B5ADDBE}" type="presParOf" srcId="{B9B98BEB-995A-4B88-8351-D4EB78C0BB43}" destId="{499F9706-C9DF-46E4-A3F9-3BB544F19AE1}" srcOrd="3" destOrd="0" presId="urn:microsoft.com/office/officeart/2008/layout/VerticalCurvedList"/>
    <dgm:cxn modelId="{969D69C1-FA69-4FCF-847E-D2B1126B5F29}" type="presParOf" srcId="{CCBACEF6-1238-4F7B-8EEF-4BBF969BF323}" destId="{94DFFFE7-A806-4731-B0A2-9858592E9567}" srcOrd="1" destOrd="0" presId="urn:microsoft.com/office/officeart/2008/layout/VerticalCurvedList"/>
    <dgm:cxn modelId="{0E5B2C9A-0D34-4944-88C2-6199A3E09A99}" type="presParOf" srcId="{CCBACEF6-1238-4F7B-8EEF-4BBF969BF323}" destId="{0DE8E9F4-DDE6-4E57-A1B5-5B1239A9F7D0}" srcOrd="2" destOrd="0" presId="urn:microsoft.com/office/officeart/2008/layout/VerticalCurvedList"/>
    <dgm:cxn modelId="{A21C3F97-0DB7-4136-823C-C35175987252}" type="presParOf" srcId="{0DE8E9F4-DDE6-4E57-A1B5-5B1239A9F7D0}" destId="{53613061-D3B0-4F63-8148-4C557E8A77CD}" srcOrd="0" destOrd="0" presId="urn:microsoft.com/office/officeart/2008/layout/VerticalCurvedList"/>
    <dgm:cxn modelId="{4F8936D9-80A7-4297-AD84-35F6782B29A0}" type="presParOf" srcId="{CCBACEF6-1238-4F7B-8EEF-4BBF969BF323}" destId="{A08E9A8E-EF61-4378-8718-7054F9CBC10B}" srcOrd="3" destOrd="0" presId="urn:microsoft.com/office/officeart/2008/layout/VerticalCurvedList"/>
    <dgm:cxn modelId="{F1C02FA0-4CCC-41AD-8E4F-EC512F9719B6}" type="presParOf" srcId="{CCBACEF6-1238-4F7B-8EEF-4BBF969BF323}" destId="{B59550EE-71C1-441E-B821-7D8BBF516BB2}" srcOrd="4" destOrd="0" presId="urn:microsoft.com/office/officeart/2008/layout/VerticalCurvedList"/>
    <dgm:cxn modelId="{31CF2869-364A-4BAB-9867-C5CDFA505D8F}" type="presParOf" srcId="{B59550EE-71C1-441E-B821-7D8BBF516BB2}" destId="{9FF3B088-DBD3-41B6-BBDC-09D23F86D0FD}" srcOrd="0" destOrd="0" presId="urn:microsoft.com/office/officeart/2008/layout/VerticalCurvedList"/>
    <dgm:cxn modelId="{4BED45E1-C57A-49E3-900C-248EE8350F2E}" type="presParOf" srcId="{CCBACEF6-1238-4F7B-8EEF-4BBF969BF323}" destId="{C5AE7311-FBA1-4690-854C-C1D1D40DEB0C}" srcOrd="5" destOrd="0" presId="urn:microsoft.com/office/officeart/2008/layout/VerticalCurvedList"/>
    <dgm:cxn modelId="{AE6F4B3B-9BE5-4E05-9044-7F75009C3A6A}" type="presParOf" srcId="{CCBACEF6-1238-4F7B-8EEF-4BBF969BF323}" destId="{DE6644BD-8039-494C-B9F3-B67EBD69902F}" srcOrd="6" destOrd="0" presId="urn:microsoft.com/office/officeart/2008/layout/VerticalCurvedList"/>
    <dgm:cxn modelId="{FC7EDB4F-E8B6-400A-B949-B54E71C11173}" type="presParOf" srcId="{DE6644BD-8039-494C-B9F3-B67EBD69902F}" destId="{12AA81F3-2231-4203-B7BE-7540623D4E80}" srcOrd="0" destOrd="0" presId="urn:microsoft.com/office/officeart/2008/layout/VerticalCurvedList"/>
    <dgm:cxn modelId="{9FBFEC8E-FE16-426D-840B-BF4FF8E2ADA9}" type="presParOf" srcId="{CCBACEF6-1238-4F7B-8EEF-4BBF969BF323}" destId="{A1B4D53E-0FD3-4962-9EF0-2C170E9EE386}" srcOrd="7" destOrd="0" presId="urn:microsoft.com/office/officeart/2008/layout/VerticalCurvedList"/>
    <dgm:cxn modelId="{D616791B-FB8D-4590-8098-C4FD675A0CDD}" type="presParOf" srcId="{CCBACEF6-1238-4F7B-8EEF-4BBF969BF323}" destId="{325F2D3B-8A44-49C0-8FE4-C2A4D916E715}" srcOrd="8" destOrd="0" presId="urn:microsoft.com/office/officeart/2008/layout/VerticalCurvedList"/>
    <dgm:cxn modelId="{1E8AA6B6-59EF-4F69-B3AA-F96C2379A9A7}" type="presParOf" srcId="{325F2D3B-8A44-49C0-8FE4-C2A4D916E715}" destId="{359C1743-43DF-40D5-A832-6230DAEDEB3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F38D82-67AB-45B3-AC59-66D861E817C3}" type="doc">
      <dgm:prSet loTypeId="urn:microsoft.com/office/officeart/2005/8/layout/hList7" loCatId="process" qsTypeId="urn:microsoft.com/office/officeart/2005/8/quickstyle/simple1" qsCatId="simple" csTypeId="urn:microsoft.com/office/officeart/2005/8/colors/accent3_4" csCatId="accent3" phldr="1"/>
      <dgm:spPr/>
    </dgm:pt>
    <dgm:pt modelId="{CCD9DFA9-FA54-4311-AF6B-52FA190CEABC}">
      <dgm:prSet phldrT="[Text]"/>
      <dgm:spPr/>
      <dgm:t>
        <a:bodyPr/>
        <a:lstStyle/>
        <a:p>
          <a:r>
            <a:rPr lang="en-US" b="1" dirty="0"/>
            <a:t>Data Gathering and </a:t>
          </a:r>
        </a:p>
        <a:p>
          <a:r>
            <a:rPr lang="en-US" b="1" dirty="0"/>
            <a:t>Applied  Science</a:t>
          </a:r>
        </a:p>
      </dgm:t>
    </dgm:pt>
    <dgm:pt modelId="{7E2CE5B7-B886-4461-A560-1B07DCBC77AD}" type="parTrans" cxnId="{A411ADAA-79AD-40AD-8B78-1EB06DB55DEF}">
      <dgm:prSet/>
      <dgm:spPr/>
      <dgm:t>
        <a:bodyPr/>
        <a:lstStyle/>
        <a:p>
          <a:endParaRPr lang="en-US"/>
        </a:p>
      </dgm:t>
    </dgm:pt>
    <dgm:pt modelId="{9B526936-C72E-411D-8FF6-BEF940828C1A}" type="sibTrans" cxnId="{A411ADAA-79AD-40AD-8B78-1EB06DB55DEF}">
      <dgm:prSet/>
      <dgm:spPr/>
      <dgm:t>
        <a:bodyPr/>
        <a:lstStyle/>
        <a:p>
          <a:endParaRPr lang="en-US"/>
        </a:p>
      </dgm:t>
    </dgm:pt>
    <dgm:pt modelId="{7A895AD6-6A6F-45CA-AE83-1A46D73F960D}">
      <dgm:prSet phldrT="[Text]"/>
      <dgm:spPr/>
      <dgm:t>
        <a:bodyPr/>
        <a:lstStyle/>
        <a:p>
          <a:r>
            <a:rPr lang="en-US" b="1"/>
            <a:t>Building Conservation Capacity </a:t>
          </a:r>
          <a:endParaRPr lang="en-US" b="1" dirty="0"/>
        </a:p>
      </dgm:t>
    </dgm:pt>
    <dgm:pt modelId="{29D6AEBA-163E-4FE6-9B76-7EBCEA153B86}" type="parTrans" cxnId="{CF5EEF94-D1C8-49D7-8208-E33DC36292FE}">
      <dgm:prSet/>
      <dgm:spPr/>
      <dgm:t>
        <a:bodyPr/>
        <a:lstStyle/>
        <a:p>
          <a:endParaRPr lang="en-US"/>
        </a:p>
      </dgm:t>
    </dgm:pt>
    <dgm:pt modelId="{8F2F5D53-6293-4C90-AD1E-828B97D1DCDB}" type="sibTrans" cxnId="{CF5EEF94-D1C8-49D7-8208-E33DC36292FE}">
      <dgm:prSet/>
      <dgm:spPr/>
      <dgm:t>
        <a:bodyPr/>
        <a:lstStyle/>
        <a:p>
          <a:endParaRPr lang="en-US"/>
        </a:p>
      </dgm:t>
    </dgm:pt>
    <dgm:pt modelId="{B9E02AA7-C381-4B53-B29F-33A898892D4A}">
      <dgm:prSet/>
      <dgm:spPr/>
      <dgm:t>
        <a:bodyPr/>
        <a:lstStyle/>
        <a:p>
          <a:r>
            <a:rPr lang="en-US" b="1" dirty="0"/>
            <a:t>Outreach, Education, and Behavior Change</a:t>
          </a:r>
        </a:p>
      </dgm:t>
    </dgm:pt>
    <dgm:pt modelId="{3B05C9C1-01ED-49C4-A56B-4DB16FE2C16A}" type="parTrans" cxnId="{2042DE8F-8F1A-458A-831F-78FC4FCC4801}">
      <dgm:prSet/>
      <dgm:spPr/>
      <dgm:t>
        <a:bodyPr/>
        <a:lstStyle/>
        <a:p>
          <a:endParaRPr lang="en-US"/>
        </a:p>
      </dgm:t>
    </dgm:pt>
    <dgm:pt modelId="{7A94BD92-D7FB-4D0C-B76F-8F5D9467EF9F}" type="sibTrans" cxnId="{2042DE8F-8F1A-458A-831F-78FC4FCC4801}">
      <dgm:prSet/>
      <dgm:spPr/>
      <dgm:t>
        <a:bodyPr/>
        <a:lstStyle/>
        <a:p>
          <a:endParaRPr lang="en-US"/>
        </a:p>
      </dgm:t>
    </dgm:pt>
    <dgm:pt modelId="{B80B96D3-999D-4F4F-A55F-A2F34B90B103}">
      <dgm:prSet/>
      <dgm:spPr/>
      <dgm:t>
        <a:bodyPr/>
        <a:lstStyle/>
        <a:p>
          <a:r>
            <a:rPr lang="en-US" b="1" dirty="0"/>
            <a:t>Enforcement and Patrolling</a:t>
          </a:r>
        </a:p>
        <a:p>
          <a:endParaRPr lang="en-US" b="1" dirty="0"/>
        </a:p>
      </dgm:t>
    </dgm:pt>
    <dgm:pt modelId="{732203C3-3479-47A2-BAE9-CAE23F8605AE}" type="parTrans" cxnId="{15ED0D69-50DE-4D9B-8CCE-AB9FBE3DB682}">
      <dgm:prSet/>
      <dgm:spPr/>
      <dgm:t>
        <a:bodyPr/>
        <a:lstStyle/>
        <a:p>
          <a:endParaRPr lang="en-US"/>
        </a:p>
      </dgm:t>
    </dgm:pt>
    <dgm:pt modelId="{7F44BBB0-BBC9-40AB-AD67-852D81DA6EB5}" type="sibTrans" cxnId="{15ED0D69-50DE-4D9B-8CCE-AB9FBE3DB682}">
      <dgm:prSet/>
      <dgm:spPr/>
      <dgm:t>
        <a:bodyPr/>
        <a:lstStyle/>
        <a:p>
          <a:endParaRPr lang="en-US"/>
        </a:p>
      </dgm:t>
    </dgm:pt>
    <dgm:pt modelId="{A2781163-5F91-49E5-852C-517D7BFE1756}">
      <dgm:prSet/>
      <dgm:spPr/>
      <dgm:t>
        <a:bodyPr/>
        <a:lstStyle/>
        <a:p>
          <a:r>
            <a:rPr lang="en-US" b="1" dirty="0"/>
            <a:t>Community-based Conservation</a:t>
          </a:r>
        </a:p>
      </dgm:t>
    </dgm:pt>
    <dgm:pt modelId="{AD7437F6-0708-495B-B333-6E54E46077FF}" type="parTrans" cxnId="{041706C3-7E9C-4A0A-A531-1B8F1554CCF1}">
      <dgm:prSet/>
      <dgm:spPr/>
      <dgm:t>
        <a:bodyPr/>
        <a:lstStyle/>
        <a:p>
          <a:endParaRPr lang="en-US"/>
        </a:p>
      </dgm:t>
    </dgm:pt>
    <dgm:pt modelId="{AAD938FD-FBF0-4EBA-85B1-2652752E66AE}" type="sibTrans" cxnId="{041706C3-7E9C-4A0A-A531-1B8F1554CCF1}">
      <dgm:prSet/>
      <dgm:spPr/>
      <dgm:t>
        <a:bodyPr/>
        <a:lstStyle/>
        <a:p>
          <a:endParaRPr lang="en-US"/>
        </a:p>
      </dgm:t>
    </dgm:pt>
    <dgm:pt modelId="{43C03F87-DAA5-40EB-A8E9-37E58BF434AB}">
      <dgm:prSet/>
      <dgm:spPr/>
      <dgm:t>
        <a:bodyPr/>
        <a:lstStyle/>
        <a:p>
          <a:r>
            <a:rPr lang="en-US" b="1" dirty="0"/>
            <a:t>Human Wildlife Coexistence</a:t>
          </a:r>
        </a:p>
      </dgm:t>
    </dgm:pt>
    <dgm:pt modelId="{4A7286DF-523D-47C8-BBC3-F905C77C4BCC}" type="parTrans" cxnId="{82DA8F21-3CC4-4ADB-B974-3414D8B247A2}">
      <dgm:prSet/>
      <dgm:spPr/>
      <dgm:t>
        <a:bodyPr/>
        <a:lstStyle/>
        <a:p>
          <a:endParaRPr lang="en-US"/>
        </a:p>
      </dgm:t>
    </dgm:pt>
    <dgm:pt modelId="{E6325590-AD58-48EC-996B-0A3F1EC5680E}" type="sibTrans" cxnId="{82DA8F21-3CC4-4ADB-B974-3414D8B247A2}">
      <dgm:prSet/>
      <dgm:spPr/>
      <dgm:t>
        <a:bodyPr/>
        <a:lstStyle/>
        <a:p>
          <a:endParaRPr lang="en-US"/>
        </a:p>
      </dgm:t>
    </dgm:pt>
    <dgm:pt modelId="{74A8895C-06B6-44E8-9532-310314AD7E56}" type="pres">
      <dgm:prSet presAssocID="{23F38D82-67AB-45B3-AC59-66D861E817C3}" presName="Name0" presStyleCnt="0">
        <dgm:presLayoutVars>
          <dgm:dir/>
          <dgm:resizeHandles val="exact"/>
        </dgm:presLayoutVars>
      </dgm:prSet>
      <dgm:spPr/>
    </dgm:pt>
    <dgm:pt modelId="{482959D9-D8F2-4403-BE3A-D62D10DD1E39}" type="pres">
      <dgm:prSet presAssocID="{23F38D82-67AB-45B3-AC59-66D861E817C3}" presName="fgShape" presStyleLbl="fgShp" presStyleIdx="0" presStyleCnt="1"/>
      <dgm:spPr/>
    </dgm:pt>
    <dgm:pt modelId="{4FFEBFF9-66CA-409B-8937-CB2847D94968}" type="pres">
      <dgm:prSet presAssocID="{23F38D82-67AB-45B3-AC59-66D861E817C3}" presName="linComp" presStyleCnt="0"/>
      <dgm:spPr/>
    </dgm:pt>
    <dgm:pt modelId="{3CAF0DD4-7931-4694-A535-58CCB8204F24}" type="pres">
      <dgm:prSet presAssocID="{CCD9DFA9-FA54-4311-AF6B-52FA190CEABC}" presName="compNode" presStyleCnt="0"/>
      <dgm:spPr/>
    </dgm:pt>
    <dgm:pt modelId="{7DA27DDF-FD75-40BE-B9F6-8F52F8409F5F}" type="pres">
      <dgm:prSet presAssocID="{CCD9DFA9-FA54-4311-AF6B-52FA190CEABC}" presName="bkgdShape" presStyleLbl="node1" presStyleIdx="0" presStyleCnt="6"/>
      <dgm:spPr/>
    </dgm:pt>
    <dgm:pt modelId="{91008EDF-CF7C-445C-BB63-A0AE05BE2EB3}" type="pres">
      <dgm:prSet presAssocID="{CCD9DFA9-FA54-4311-AF6B-52FA190CEABC}" presName="nodeTx" presStyleLbl="node1" presStyleIdx="0" presStyleCnt="6">
        <dgm:presLayoutVars>
          <dgm:bulletEnabled val="1"/>
        </dgm:presLayoutVars>
      </dgm:prSet>
      <dgm:spPr/>
    </dgm:pt>
    <dgm:pt modelId="{BFE94A4D-CE0E-4183-89F5-90E24982B101}" type="pres">
      <dgm:prSet presAssocID="{CCD9DFA9-FA54-4311-AF6B-52FA190CEABC}" presName="invisiNode" presStyleLbl="node1" presStyleIdx="0" presStyleCnt="6"/>
      <dgm:spPr/>
    </dgm:pt>
    <dgm:pt modelId="{DBDD408F-EEFC-4B90-8C88-4B2F32670677}" type="pres">
      <dgm:prSet presAssocID="{CCD9DFA9-FA54-4311-AF6B-52FA190CEABC}" presName="imagNode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  <dgm:pt modelId="{A62D0EB4-FA89-4B76-AFCB-6459A512B4BC}" type="pres">
      <dgm:prSet presAssocID="{9B526936-C72E-411D-8FF6-BEF940828C1A}" presName="sibTrans" presStyleLbl="sibTrans2D1" presStyleIdx="0" presStyleCnt="0"/>
      <dgm:spPr/>
    </dgm:pt>
    <dgm:pt modelId="{18C0016A-16B6-45E4-81E1-26761419BB94}" type="pres">
      <dgm:prSet presAssocID="{7A895AD6-6A6F-45CA-AE83-1A46D73F960D}" presName="compNode" presStyleCnt="0"/>
      <dgm:spPr/>
    </dgm:pt>
    <dgm:pt modelId="{E6938C1A-7A6A-4AA4-849D-0B540C332F80}" type="pres">
      <dgm:prSet presAssocID="{7A895AD6-6A6F-45CA-AE83-1A46D73F960D}" presName="bkgdShape" presStyleLbl="node1" presStyleIdx="1" presStyleCnt="6"/>
      <dgm:spPr/>
    </dgm:pt>
    <dgm:pt modelId="{83AB8FF6-E513-47E6-9D1E-10F9458ED66A}" type="pres">
      <dgm:prSet presAssocID="{7A895AD6-6A6F-45CA-AE83-1A46D73F960D}" presName="nodeTx" presStyleLbl="node1" presStyleIdx="1" presStyleCnt="6">
        <dgm:presLayoutVars>
          <dgm:bulletEnabled val="1"/>
        </dgm:presLayoutVars>
      </dgm:prSet>
      <dgm:spPr/>
    </dgm:pt>
    <dgm:pt modelId="{569FA7B5-AC20-40BE-AA85-D8D5227C69AD}" type="pres">
      <dgm:prSet presAssocID="{7A895AD6-6A6F-45CA-AE83-1A46D73F960D}" presName="invisiNode" presStyleLbl="node1" presStyleIdx="1" presStyleCnt="6"/>
      <dgm:spPr/>
    </dgm:pt>
    <dgm:pt modelId="{6353D25A-656C-41BA-AA5E-975B51649E97}" type="pres">
      <dgm:prSet presAssocID="{7A895AD6-6A6F-45CA-AE83-1A46D73F960D}" presName="imagNode" presStyleLbl="fgImgPlace1" presStyleIdx="1" presStyleCnt="6"/>
      <dgm:spPr>
        <a:blipFill rotWithShape="1">
          <a:blip xmlns:r="http://schemas.openxmlformats.org/officeDocument/2006/relationships" r:embed="rId2"/>
          <a:srcRect/>
          <a:stretch>
            <a:fillRect l="-46000" r="-46000"/>
          </a:stretch>
        </a:blipFill>
      </dgm:spPr>
    </dgm:pt>
    <dgm:pt modelId="{085F370A-699E-4D8D-90B8-05D2EA4EF21A}" type="pres">
      <dgm:prSet presAssocID="{8F2F5D53-6293-4C90-AD1E-828B97D1DCDB}" presName="sibTrans" presStyleLbl="sibTrans2D1" presStyleIdx="0" presStyleCnt="0"/>
      <dgm:spPr/>
    </dgm:pt>
    <dgm:pt modelId="{CE28F387-B70B-4036-8F52-8395AE3A7479}" type="pres">
      <dgm:prSet presAssocID="{A2781163-5F91-49E5-852C-517D7BFE1756}" presName="compNode" presStyleCnt="0"/>
      <dgm:spPr/>
    </dgm:pt>
    <dgm:pt modelId="{B966E2D4-FA84-48A5-AB91-BB03CA4C7C77}" type="pres">
      <dgm:prSet presAssocID="{A2781163-5F91-49E5-852C-517D7BFE1756}" presName="bkgdShape" presStyleLbl="node1" presStyleIdx="2" presStyleCnt="6"/>
      <dgm:spPr/>
    </dgm:pt>
    <dgm:pt modelId="{C883D124-716F-44BB-9470-D7B8AF8F5AD8}" type="pres">
      <dgm:prSet presAssocID="{A2781163-5F91-49E5-852C-517D7BFE1756}" presName="nodeTx" presStyleLbl="node1" presStyleIdx="2" presStyleCnt="6">
        <dgm:presLayoutVars>
          <dgm:bulletEnabled val="1"/>
        </dgm:presLayoutVars>
      </dgm:prSet>
      <dgm:spPr/>
    </dgm:pt>
    <dgm:pt modelId="{7FB4392A-994E-4A41-855F-97D134813B61}" type="pres">
      <dgm:prSet presAssocID="{A2781163-5F91-49E5-852C-517D7BFE1756}" presName="invisiNode" presStyleLbl="node1" presStyleIdx="2" presStyleCnt="6"/>
      <dgm:spPr/>
    </dgm:pt>
    <dgm:pt modelId="{88034E1D-3F36-4D03-992C-40FD8C89FD3E}" type="pres">
      <dgm:prSet presAssocID="{A2781163-5F91-49E5-852C-517D7BFE1756}" presName="imagNode" presStyleLbl="f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F26C1355-FB81-4893-BA50-C7C1C9A7D380}" type="pres">
      <dgm:prSet presAssocID="{AAD938FD-FBF0-4EBA-85B1-2652752E66AE}" presName="sibTrans" presStyleLbl="sibTrans2D1" presStyleIdx="0" presStyleCnt="0"/>
      <dgm:spPr/>
    </dgm:pt>
    <dgm:pt modelId="{B8B7B184-20B5-44CE-85AC-2365AC0EB1B1}" type="pres">
      <dgm:prSet presAssocID="{43C03F87-DAA5-40EB-A8E9-37E58BF434AB}" presName="compNode" presStyleCnt="0"/>
      <dgm:spPr/>
    </dgm:pt>
    <dgm:pt modelId="{5FE56C45-8C32-4CEB-A83E-262EC5A0B492}" type="pres">
      <dgm:prSet presAssocID="{43C03F87-DAA5-40EB-A8E9-37E58BF434AB}" presName="bkgdShape" presStyleLbl="node1" presStyleIdx="3" presStyleCnt="6" custLinFactNeighborX="-312"/>
      <dgm:spPr/>
    </dgm:pt>
    <dgm:pt modelId="{B47F0D3B-A333-46F2-B871-B5C711EDD463}" type="pres">
      <dgm:prSet presAssocID="{43C03F87-DAA5-40EB-A8E9-37E58BF434AB}" presName="nodeTx" presStyleLbl="node1" presStyleIdx="3" presStyleCnt="6">
        <dgm:presLayoutVars>
          <dgm:bulletEnabled val="1"/>
        </dgm:presLayoutVars>
      </dgm:prSet>
      <dgm:spPr/>
    </dgm:pt>
    <dgm:pt modelId="{3D78B4AA-F8A7-4122-9C72-C9FF6584AF3B}" type="pres">
      <dgm:prSet presAssocID="{43C03F87-DAA5-40EB-A8E9-37E58BF434AB}" presName="invisiNode" presStyleLbl="node1" presStyleIdx="3" presStyleCnt="6"/>
      <dgm:spPr/>
    </dgm:pt>
    <dgm:pt modelId="{E01E0CB7-C768-4B99-B8E7-92011CFB5E5E}" type="pres">
      <dgm:prSet presAssocID="{43C03F87-DAA5-40EB-A8E9-37E58BF434AB}" presName="imagNode" presStyleLbl="f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EC398854-8F94-4450-B78A-CD09159A09C1}" type="pres">
      <dgm:prSet presAssocID="{E6325590-AD58-48EC-996B-0A3F1EC5680E}" presName="sibTrans" presStyleLbl="sibTrans2D1" presStyleIdx="0" presStyleCnt="0"/>
      <dgm:spPr/>
    </dgm:pt>
    <dgm:pt modelId="{E25430D0-5447-42BA-A3D7-F2F9B29A0DC6}" type="pres">
      <dgm:prSet presAssocID="{B9E02AA7-C381-4B53-B29F-33A898892D4A}" presName="compNode" presStyleCnt="0"/>
      <dgm:spPr/>
    </dgm:pt>
    <dgm:pt modelId="{1B18BA04-3E57-42D9-9AA2-5004588A40E4}" type="pres">
      <dgm:prSet presAssocID="{B9E02AA7-C381-4B53-B29F-33A898892D4A}" presName="bkgdShape" presStyleLbl="node1" presStyleIdx="4" presStyleCnt="6"/>
      <dgm:spPr/>
    </dgm:pt>
    <dgm:pt modelId="{F75EFDA4-89D7-428C-BDDD-E92B458C65BD}" type="pres">
      <dgm:prSet presAssocID="{B9E02AA7-C381-4B53-B29F-33A898892D4A}" presName="nodeTx" presStyleLbl="node1" presStyleIdx="4" presStyleCnt="6">
        <dgm:presLayoutVars>
          <dgm:bulletEnabled val="1"/>
        </dgm:presLayoutVars>
      </dgm:prSet>
      <dgm:spPr/>
    </dgm:pt>
    <dgm:pt modelId="{6C37FB5E-A696-4B6B-9E58-B9E40539FCD1}" type="pres">
      <dgm:prSet presAssocID="{B9E02AA7-C381-4B53-B29F-33A898892D4A}" presName="invisiNode" presStyleLbl="node1" presStyleIdx="4" presStyleCnt="6"/>
      <dgm:spPr/>
    </dgm:pt>
    <dgm:pt modelId="{AA177154-DDDD-4302-A83A-5C5DE88E9693}" type="pres">
      <dgm:prSet presAssocID="{B9E02AA7-C381-4B53-B29F-33A898892D4A}" presName="imagNode" presStyleLbl="f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E4D199BE-98E5-4349-A0E5-0B3AD6486D70}" type="pres">
      <dgm:prSet presAssocID="{7A94BD92-D7FB-4D0C-B76F-8F5D9467EF9F}" presName="sibTrans" presStyleLbl="sibTrans2D1" presStyleIdx="0" presStyleCnt="0"/>
      <dgm:spPr/>
    </dgm:pt>
    <dgm:pt modelId="{A4CF97D8-56A5-4329-9357-BF8DA286F8EF}" type="pres">
      <dgm:prSet presAssocID="{B80B96D3-999D-4F4F-A55F-A2F34B90B103}" presName="compNode" presStyleCnt="0"/>
      <dgm:spPr/>
    </dgm:pt>
    <dgm:pt modelId="{40A77176-2EFF-41DF-9AFD-B3D8D21181E1}" type="pres">
      <dgm:prSet presAssocID="{B80B96D3-999D-4F4F-A55F-A2F34B90B103}" presName="bkgdShape" presStyleLbl="node1" presStyleIdx="5" presStyleCnt="6"/>
      <dgm:spPr/>
    </dgm:pt>
    <dgm:pt modelId="{87D8B752-5C75-4B72-A9DB-3CA69FF7AB3C}" type="pres">
      <dgm:prSet presAssocID="{B80B96D3-999D-4F4F-A55F-A2F34B90B103}" presName="nodeTx" presStyleLbl="node1" presStyleIdx="5" presStyleCnt="6">
        <dgm:presLayoutVars>
          <dgm:bulletEnabled val="1"/>
        </dgm:presLayoutVars>
      </dgm:prSet>
      <dgm:spPr/>
    </dgm:pt>
    <dgm:pt modelId="{03903A0D-E7BD-4350-8313-CC0E9CACB53E}" type="pres">
      <dgm:prSet presAssocID="{B80B96D3-999D-4F4F-A55F-A2F34B90B103}" presName="invisiNode" presStyleLbl="node1" presStyleIdx="5" presStyleCnt="6"/>
      <dgm:spPr/>
    </dgm:pt>
    <dgm:pt modelId="{C17177FD-9937-4047-8466-23EB9F467D89}" type="pres">
      <dgm:prSet presAssocID="{B80B96D3-999D-4F4F-A55F-A2F34B90B103}" presName="imagNode" presStyleLbl="fgImgPlace1" presStyleIdx="5" presStyleCnt="6"/>
      <dgm:spPr>
        <a:blipFill rotWithShape="1">
          <a:blip xmlns:r="http://schemas.openxmlformats.org/officeDocument/2006/relationships" r:embed="rId6"/>
          <a:srcRect/>
          <a:stretch>
            <a:fillRect l="-64000" r="-64000"/>
          </a:stretch>
        </a:blipFill>
      </dgm:spPr>
    </dgm:pt>
  </dgm:ptLst>
  <dgm:cxnLst>
    <dgm:cxn modelId="{F4BACF00-3BAE-4DDE-A7C6-411F82C860BC}" type="presOf" srcId="{CCD9DFA9-FA54-4311-AF6B-52FA190CEABC}" destId="{91008EDF-CF7C-445C-BB63-A0AE05BE2EB3}" srcOrd="1" destOrd="0" presId="urn:microsoft.com/office/officeart/2005/8/layout/hList7"/>
    <dgm:cxn modelId="{82DA8F21-3CC4-4ADB-B974-3414D8B247A2}" srcId="{23F38D82-67AB-45B3-AC59-66D861E817C3}" destId="{43C03F87-DAA5-40EB-A8E9-37E58BF434AB}" srcOrd="3" destOrd="0" parTransId="{4A7286DF-523D-47C8-BBC3-F905C77C4BCC}" sibTransId="{E6325590-AD58-48EC-996B-0A3F1EC5680E}"/>
    <dgm:cxn modelId="{E8E33435-42BB-48D9-9C34-4116BC26BCD0}" type="presOf" srcId="{7A895AD6-6A6F-45CA-AE83-1A46D73F960D}" destId="{E6938C1A-7A6A-4AA4-849D-0B540C332F80}" srcOrd="0" destOrd="0" presId="urn:microsoft.com/office/officeart/2005/8/layout/hList7"/>
    <dgm:cxn modelId="{040FE75B-F858-4D30-92F1-90AB72ECA764}" type="presOf" srcId="{B9E02AA7-C381-4B53-B29F-33A898892D4A}" destId="{F75EFDA4-89D7-428C-BDDD-E92B458C65BD}" srcOrd="1" destOrd="0" presId="urn:microsoft.com/office/officeart/2005/8/layout/hList7"/>
    <dgm:cxn modelId="{ED35935C-1EA1-442A-8B50-2DC33EAEFE7D}" type="presOf" srcId="{B80B96D3-999D-4F4F-A55F-A2F34B90B103}" destId="{40A77176-2EFF-41DF-9AFD-B3D8D21181E1}" srcOrd="0" destOrd="0" presId="urn:microsoft.com/office/officeart/2005/8/layout/hList7"/>
    <dgm:cxn modelId="{3ABD1361-69C5-4EF2-A448-C808F9E1DCB4}" type="presOf" srcId="{A2781163-5F91-49E5-852C-517D7BFE1756}" destId="{C883D124-716F-44BB-9470-D7B8AF8F5AD8}" srcOrd="1" destOrd="0" presId="urn:microsoft.com/office/officeart/2005/8/layout/hList7"/>
    <dgm:cxn modelId="{15ED0D69-50DE-4D9B-8CCE-AB9FBE3DB682}" srcId="{23F38D82-67AB-45B3-AC59-66D861E817C3}" destId="{B80B96D3-999D-4F4F-A55F-A2F34B90B103}" srcOrd="5" destOrd="0" parTransId="{732203C3-3479-47A2-BAE9-CAE23F8605AE}" sibTransId="{7F44BBB0-BBC9-40AB-AD67-852D81DA6EB5}"/>
    <dgm:cxn modelId="{19E20158-54A9-47ED-8BE8-6BED012A7041}" type="presOf" srcId="{CCD9DFA9-FA54-4311-AF6B-52FA190CEABC}" destId="{7DA27DDF-FD75-40BE-B9F6-8F52F8409F5F}" srcOrd="0" destOrd="0" presId="urn:microsoft.com/office/officeart/2005/8/layout/hList7"/>
    <dgm:cxn modelId="{10506B5A-D9A6-49DA-9464-D7B9A7FF93CD}" type="presOf" srcId="{A2781163-5F91-49E5-852C-517D7BFE1756}" destId="{B966E2D4-FA84-48A5-AB91-BB03CA4C7C77}" srcOrd="0" destOrd="0" presId="urn:microsoft.com/office/officeart/2005/8/layout/hList7"/>
    <dgm:cxn modelId="{C2173584-F72C-4567-AD00-A36A02DED405}" type="presOf" srcId="{43C03F87-DAA5-40EB-A8E9-37E58BF434AB}" destId="{B47F0D3B-A333-46F2-B871-B5C711EDD463}" srcOrd="1" destOrd="0" presId="urn:microsoft.com/office/officeart/2005/8/layout/hList7"/>
    <dgm:cxn modelId="{1D79B887-50D0-4D36-97E4-B729021A51A4}" type="presOf" srcId="{AAD938FD-FBF0-4EBA-85B1-2652752E66AE}" destId="{F26C1355-FB81-4893-BA50-C7C1C9A7D380}" srcOrd="0" destOrd="0" presId="urn:microsoft.com/office/officeart/2005/8/layout/hList7"/>
    <dgm:cxn modelId="{B427CC8A-7D36-4D60-B208-50415514482B}" type="presOf" srcId="{43C03F87-DAA5-40EB-A8E9-37E58BF434AB}" destId="{5FE56C45-8C32-4CEB-A83E-262EC5A0B492}" srcOrd="0" destOrd="0" presId="urn:microsoft.com/office/officeart/2005/8/layout/hList7"/>
    <dgm:cxn modelId="{756E338D-7FF4-4E40-9077-086476349ADF}" type="presOf" srcId="{8F2F5D53-6293-4C90-AD1E-828B97D1DCDB}" destId="{085F370A-699E-4D8D-90B8-05D2EA4EF21A}" srcOrd="0" destOrd="0" presId="urn:microsoft.com/office/officeart/2005/8/layout/hList7"/>
    <dgm:cxn modelId="{2042DE8F-8F1A-458A-831F-78FC4FCC4801}" srcId="{23F38D82-67AB-45B3-AC59-66D861E817C3}" destId="{B9E02AA7-C381-4B53-B29F-33A898892D4A}" srcOrd="4" destOrd="0" parTransId="{3B05C9C1-01ED-49C4-A56B-4DB16FE2C16A}" sibTransId="{7A94BD92-D7FB-4D0C-B76F-8F5D9467EF9F}"/>
    <dgm:cxn modelId="{344A5190-967B-4498-B594-53D249893B7B}" type="presOf" srcId="{B80B96D3-999D-4F4F-A55F-A2F34B90B103}" destId="{87D8B752-5C75-4B72-A9DB-3CA69FF7AB3C}" srcOrd="1" destOrd="0" presId="urn:microsoft.com/office/officeart/2005/8/layout/hList7"/>
    <dgm:cxn modelId="{CF5EEF94-D1C8-49D7-8208-E33DC36292FE}" srcId="{23F38D82-67AB-45B3-AC59-66D861E817C3}" destId="{7A895AD6-6A6F-45CA-AE83-1A46D73F960D}" srcOrd="1" destOrd="0" parTransId="{29D6AEBA-163E-4FE6-9B76-7EBCEA153B86}" sibTransId="{8F2F5D53-6293-4C90-AD1E-828B97D1DCDB}"/>
    <dgm:cxn modelId="{380E2E9A-0061-464B-B900-6AAA6ACA24DD}" type="presOf" srcId="{9B526936-C72E-411D-8FF6-BEF940828C1A}" destId="{A62D0EB4-FA89-4B76-AFCB-6459A512B4BC}" srcOrd="0" destOrd="0" presId="urn:microsoft.com/office/officeart/2005/8/layout/hList7"/>
    <dgm:cxn modelId="{A411ADAA-79AD-40AD-8B78-1EB06DB55DEF}" srcId="{23F38D82-67AB-45B3-AC59-66D861E817C3}" destId="{CCD9DFA9-FA54-4311-AF6B-52FA190CEABC}" srcOrd="0" destOrd="0" parTransId="{7E2CE5B7-B886-4461-A560-1B07DCBC77AD}" sibTransId="{9B526936-C72E-411D-8FF6-BEF940828C1A}"/>
    <dgm:cxn modelId="{041706C3-7E9C-4A0A-A531-1B8F1554CCF1}" srcId="{23F38D82-67AB-45B3-AC59-66D861E817C3}" destId="{A2781163-5F91-49E5-852C-517D7BFE1756}" srcOrd="2" destOrd="0" parTransId="{AD7437F6-0708-495B-B333-6E54E46077FF}" sibTransId="{AAD938FD-FBF0-4EBA-85B1-2652752E66AE}"/>
    <dgm:cxn modelId="{6AAB17CF-037C-4B36-A984-B1FEB784A1BB}" type="presOf" srcId="{7A895AD6-6A6F-45CA-AE83-1A46D73F960D}" destId="{83AB8FF6-E513-47E6-9D1E-10F9458ED66A}" srcOrd="1" destOrd="0" presId="urn:microsoft.com/office/officeart/2005/8/layout/hList7"/>
    <dgm:cxn modelId="{1AA31BDB-221F-48CB-A1C2-A39C2F5600FD}" type="presOf" srcId="{B9E02AA7-C381-4B53-B29F-33A898892D4A}" destId="{1B18BA04-3E57-42D9-9AA2-5004588A40E4}" srcOrd="0" destOrd="0" presId="urn:microsoft.com/office/officeart/2005/8/layout/hList7"/>
    <dgm:cxn modelId="{F8FA09F9-CB3E-4CCD-B588-58F5C50695A2}" type="presOf" srcId="{E6325590-AD58-48EC-996B-0A3F1EC5680E}" destId="{EC398854-8F94-4450-B78A-CD09159A09C1}" srcOrd="0" destOrd="0" presId="urn:microsoft.com/office/officeart/2005/8/layout/hList7"/>
    <dgm:cxn modelId="{CF0B7DF9-0004-42AB-9C93-360F9D226C80}" type="presOf" srcId="{7A94BD92-D7FB-4D0C-B76F-8F5D9467EF9F}" destId="{E4D199BE-98E5-4349-A0E5-0B3AD6486D70}" srcOrd="0" destOrd="0" presId="urn:microsoft.com/office/officeart/2005/8/layout/hList7"/>
    <dgm:cxn modelId="{971352FA-F719-4035-8A45-CC814B19096A}" type="presOf" srcId="{23F38D82-67AB-45B3-AC59-66D861E817C3}" destId="{74A8895C-06B6-44E8-9532-310314AD7E56}" srcOrd="0" destOrd="0" presId="urn:microsoft.com/office/officeart/2005/8/layout/hList7"/>
    <dgm:cxn modelId="{06F0887A-CF02-4321-B824-C11E9330A32B}" type="presParOf" srcId="{74A8895C-06B6-44E8-9532-310314AD7E56}" destId="{482959D9-D8F2-4403-BE3A-D62D10DD1E39}" srcOrd="0" destOrd="0" presId="urn:microsoft.com/office/officeart/2005/8/layout/hList7"/>
    <dgm:cxn modelId="{FDC2707F-9CBC-44D0-A378-18B08FBAF9BC}" type="presParOf" srcId="{74A8895C-06B6-44E8-9532-310314AD7E56}" destId="{4FFEBFF9-66CA-409B-8937-CB2847D94968}" srcOrd="1" destOrd="0" presId="urn:microsoft.com/office/officeart/2005/8/layout/hList7"/>
    <dgm:cxn modelId="{9A3555CD-5A1A-4718-8D86-38AD3913C994}" type="presParOf" srcId="{4FFEBFF9-66CA-409B-8937-CB2847D94968}" destId="{3CAF0DD4-7931-4694-A535-58CCB8204F24}" srcOrd="0" destOrd="0" presId="urn:microsoft.com/office/officeart/2005/8/layout/hList7"/>
    <dgm:cxn modelId="{FEA08257-3F94-41A8-89C0-18F337CACF56}" type="presParOf" srcId="{3CAF0DD4-7931-4694-A535-58CCB8204F24}" destId="{7DA27DDF-FD75-40BE-B9F6-8F52F8409F5F}" srcOrd="0" destOrd="0" presId="urn:microsoft.com/office/officeart/2005/8/layout/hList7"/>
    <dgm:cxn modelId="{9C6975A8-201A-48AA-8865-085D248CA4E4}" type="presParOf" srcId="{3CAF0DD4-7931-4694-A535-58CCB8204F24}" destId="{91008EDF-CF7C-445C-BB63-A0AE05BE2EB3}" srcOrd="1" destOrd="0" presId="urn:microsoft.com/office/officeart/2005/8/layout/hList7"/>
    <dgm:cxn modelId="{D7D12E6A-3EE5-4CD2-852B-4821A80519C1}" type="presParOf" srcId="{3CAF0DD4-7931-4694-A535-58CCB8204F24}" destId="{BFE94A4D-CE0E-4183-89F5-90E24982B101}" srcOrd="2" destOrd="0" presId="urn:microsoft.com/office/officeart/2005/8/layout/hList7"/>
    <dgm:cxn modelId="{F3246D73-26E7-4C1D-8F40-CE9546B447D7}" type="presParOf" srcId="{3CAF0DD4-7931-4694-A535-58CCB8204F24}" destId="{DBDD408F-EEFC-4B90-8C88-4B2F32670677}" srcOrd="3" destOrd="0" presId="urn:microsoft.com/office/officeart/2005/8/layout/hList7"/>
    <dgm:cxn modelId="{7C3A50AB-3B94-4045-9D0D-40C6478AAD71}" type="presParOf" srcId="{4FFEBFF9-66CA-409B-8937-CB2847D94968}" destId="{A62D0EB4-FA89-4B76-AFCB-6459A512B4BC}" srcOrd="1" destOrd="0" presId="urn:microsoft.com/office/officeart/2005/8/layout/hList7"/>
    <dgm:cxn modelId="{576388F9-89CF-4148-A6D4-B6C0B065211F}" type="presParOf" srcId="{4FFEBFF9-66CA-409B-8937-CB2847D94968}" destId="{18C0016A-16B6-45E4-81E1-26761419BB94}" srcOrd="2" destOrd="0" presId="urn:microsoft.com/office/officeart/2005/8/layout/hList7"/>
    <dgm:cxn modelId="{B3BBF4D6-8852-441B-B1C6-708010611D4B}" type="presParOf" srcId="{18C0016A-16B6-45E4-81E1-26761419BB94}" destId="{E6938C1A-7A6A-4AA4-849D-0B540C332F80}" srcOrd="0" destOrd="0" presId="urn:microsoft.com/office/officeart/2005/8/layout/hList7"/>
    <dgm:cxn modelId="{5959162C-2F39-4BCF-A753-9C7947ABEBCC}" type="presParOf" srcId="{18C0016A-16B6-45E4-81E1-26761419BB94}" destId="{83AB8FF6-E513-47E6-9D1E-10F9458ED66A}" srcOrd="1" destOrd="0" presId="urn:microsoft.com/office/officeart/2005/8/layout/hList7"/>
    <dgm:cxn modelId="{7B5F9654-AE28-4BD1-9DAF-8EC874A97592}" type="presParOf" srcId="{18C0016A-16B6-45E4-81E1-26761419BB94}" destId="{569FA7B5-AC20-40BE-AA85-D8D5227C69AD}" srcOrd="2" destOrd="0" presId="urn:microsoft.com/office/officeart/2005/8/layout/hList7"/>
    <dgm:cxn modelId="{4E7B3257-6BBA-4F5A-9E17-227F1227E3B0}" type="presParOf" srcId="{18C0016A-16B6-45E4-81E1-26761419BB94}" destId="{6353D25A-656C-41BA-AA5E-975B51649E97}" srcOrd="3" destOrd="0" presId="urn:microsoft.com/office/officeart/2005/8/layout/hList7"/>
    <dgm:cxn modelId="{EF792637-A5A2-4CC8-BD52-BF93D1344DEB}" type="presParOf" srcId="{4FFEBFF9-66CA-409B-8937-CB2847D94968}" destId="{085F370A-699E-4D8D-90B8-05D2EA4EF21A}" srcOrd="3" destOrd="0" presId="urn:microsoft.com/office/officeart/2005/8/layout/hList7"/>
    <dgm:cxn modelId="{07AE25C6-7358-43F5-A4E0-3D2403DE898A}" type="presParOf" srcId="{4FFEBFF9-66CA-409B-8937-CB2847D94968}" destId="{CE28F387-B70B-4036-8F52-8395AE3A7479}" srcOrd="4" destOrd="0" presId="urn:microsoft.com/office/officeart/2005/8/layout/hList7"/>
    <dgm:cxn modelId="{93B3E99F-14D3-40D0-B9AE-5FA2FFE1FEBE}" type="presParOf" srcId="{CE28F387-B70B-4036-8F52-8395AE3A7479}" destId="{B966E2D4-FA84-48A5-AB91-BB03CA4C7C77}" srcOrd="0" destOrd="0" presId="urn:microsoft.com/office/officeart/2005/8/layout/hList7"/>
    <dgm:cxn modelId="{8FC70F3A-3821-426B-8F6C-9079A4D7D526}" type="presParOf" srcId="{CE28F387-B70B-4036-8F52-8395AE3A7479}" destId="{C883D124-716F-44BB-9470-D7B8AF8F5AD8}" srcOrd="1" destOrd="0" presId="urn:microsoft.com/office/officeart/2005/8/layout/hList7"/>
    <dgm:cxn modelId="{A55BFBAF-99CE-4251-B9AE-BAE67684AC9C}" type="presParOf" srcId="{CE28F387-B70B-4036-8F52-8395AE3A7479}" destId="{7FB4392A-994E-4A41-855F-97D134813B61}" srcOrd="2" destOrd="0" presId="urn:microsoft.com/office/officeart/2005/8/layout/hList7"/>
    <dgm:cxn modelId="{105D0EE6-33EC-4ECE-8006-196623BF76B8}" type="presParOf" srcId="{CE28F387-B70B-4036-8F52-8395AE3A7479}" destId="{88034E1D-3F36-4D03-992C-40FD8C89FD3E}" srcOrd="3" destOrd="0" presId="urn:microsoft.com/office/officeart/2005/8/layout/hList7"/>
    <dgm:cxn modelId="{3AAE2CBB-6C3F-4A67-BEDF-243374421DF1}" type="presParOf" srcId="{4FFEBFF9-66CA-409B-8937-CB2847D94968}" destId="{F26C1355-FB81-4893-BA50-C7C1C9A7D380}" srcOrd="5" destOrd="0" presId="urn:microsoft.com/office/officeart/2005/8/layout/hList7"/>
    <dgm:cxn modelId="{2E5FC8DF-10F7-4374-B1F4-3F9A1DBF2790}" type="presParOf" srcId="{4FFEBFF9-66CA-409B-8937-CB2847D94968}" destId="{B8B7B184-20B5-44CE-85AC-2365AC0EB1B1}" srcOrd="6" destOrd="0" presId="urn:microsoft.com/office/officeart/2005/8/layout/hList7"/>
    <dgm:cxn modelId="{7B3D5B46-F2CF-4284-9124-999ABF81D7B0}" type="presParOf" srcId="{B8B7B184-20B5-44CE-85AC-2365AC0EB1B1}" destId="{5FE56C45-8C32-4CEB-A83E-262EC5A0B492}" srcOrd="0" destOrd="0" presId="urn:microsoft.com/office/officeart/2005/8/layout/hList7"/>
    <dgm:cxn modelId="{89EE9A87-811B-4D5D-91DF-92F5C4D0F92C}" type="presParOf" srcId="{B8B7B184-20B5-44CE-85AC-2365AC0EB1B1}" destId="{B47F0D3B-A333-46F2-B871-B5C711EDD463}" srcOrd="1" destOrd="0" presId="urn:microsoft.com/office/officeart/2005/8/layout/hList7"/>
    <dgm:cxn modelId="{C8A3053C-7B17-4196-BCA0-F85C7A7DC6D4}" type="presParOf" srcId="{B8B7B184-20B5-44CE-85AC-2365AC0EB1B1}" destId="{3D78B4AA-F8A7-4122-9C72-C9FF6584AF3B}" srcOrd="2" destOrd="0" presId="urn:microsoft.com/office/officeart/2005/8/layout/hList7"/>
    <dgm:cxn modelId="{8484F775-2B31-4655-9086-4287FDC47581}" type="presParOf" srcId="{B8B7B184-20B5-44CE-85AC-2365AC0EB1B1}" destId="{E01E0CB7-C768-4B99-B8E7-92011CFB5E5E}" srcOrd="3" destOrd="0" presId="urn:microsoft.com/office/officeart/2005/8/layout/hList7"/>
    <dgm:cxn modelId="{035DFA35-697D-402B-A830-9194C2F90E57}" type="presParOf" srcId="{4FFEBFF9-66CA-409B-8937-CB2847D94968}" destId="{EC398854-8F94-4450-B78A-CD09159A09C1}" srcOrd="7" destOrd="0" presId="urn:microsoft.com/office/officeart/2005/8/layout/hList7"/>
    <dgm:cxn modelId="{3471F47F-CAD8-4D4D-B91B-313DFCD843A8}" type="presParOf" srcId="{4FFEBFF9-66CA-409B-8937-CB2847D94968}" destId="{E25430D0-5447-42BA-A3D7-F2F9B29A0DC6}" srcOrd="8" destOrd="0" presId="urn:microsoft.com/office/officeart/2005/8/layout/hList7"/>
    <dgm:cxn modelId="{1D220306-4FA4-4C1E-B22E-F44E9A308975}" type="presParOf" srcId="{E25430D0-5447-42BA-A3D7-F2F9B29A0DC6}" destId="{1B18BA04-3E57-42D9-9AA2-5004588A40E4}" srcOrd="0" destOrd="0" presId="urn:microsoft.com/office/officeart/2005/8/layout/hList7"/>
    <dgm:cxn modelId="{929043CE-D5C9-424B-90CC-37D1C07587CA}" type="presParOf" srcId="{E25430D0-5447-42BA-A3D7-F2F9B29A0DC6}" destId="{F75EFDA4-89D7-428C-BDDD-E92B458C65BD}" srcOrd="1" destOrd="0" presId="urn:microsoft.com/office/officeart/2005/8/layout/hList7"/>
    <dgm:cxn modelId="{442711ED-A9A7-475A-A326-2CE6751EC382}" type="presParOf" srcId="{E25430D0-5447-42BA-A3D7-F2F9B29A0DC6}" destId="{6C37FB5E-A696-4B6B-9E58-B9E40539FCD1}" srcOrd="2" destOrd="0" presId="urn:microsoft.com/office/officeart/2005/8/layout/hList7"/>
    <dgm:cxn modelId="{582E4DF9-D770-4DF8-89E7-E700A144AF15}" type="presParOf" srcId="{E25430D0-5447-42BA-A3D7-F2F9B29A0DC6}" destId="{AA177154-DDDD-4302-A83A-5C5DE88E9693}" srcOrd="3" destOrd="0" presId="urn:microsoft.com/office/officeart/2005/8/layout/hList7"/>
    <dgm:cxn modelId="{252D0CAE-4D42-45F0-AD31-C47EFEB49A8B}" type="presParOf" srcId="{4FFEBFF9-66CA-409B-8937-CB2847D94968}" destId="{E4D199BE-98E5-4349-A0E5-0B3AD6486D70}" srcOrd="9" destOrd="0" presId="urn:microsoft.com/office/officeart/2005/8/layout/hList7"/>
    <dgm:cxn modelId="{CF5537E2-190E-4AAA-9A2E-7676A2E50263}" type="presParOf" srcId="{4FFEBFF9-66CA-409B-8937-CB2847D94968}" destId="{A4CF97D8-56A5-4329-9357-BF8DA286F8EF}" srcOrd="10" destOrd="0" presId="urn:microsoft.com/office/officeart/2005/8/layout/hList7"/>
    <dgm:cxn modelId="{764FFEE1-FCF6-40EE-AE7C-B364A30185B4}" type="presParOf" srcId="{A4CF97D8-56A5-4329-9357-BF8DA286F8EF}" destId="{40A77176-2EFF-41DF-9AFD-B3D8D21181E1}" srcOrd="0" destOrd="0" presId="urn:microsoft.com/office/officeart/2005/8/layout/hList7"/>
    <dgm:cxn modelId="{DD6136C3-D125-4BCB-9325-8888E7B87B6F}" type="presParOf" srcId="{A4CF97D8-56A5-4329-9357-BF8DA286F8EF}" destId="{87D8B752-5C75-4B72-A9DB-3CA69FF7AB3C}" srcOrd="1" destOrd="0" presId="urn:microsoft.com/office/officeart/2005/8/layout/hList7"/>
    <dgm:cxn modelId="{61015CD9-1CD2-485E-80D8-9A7849331E35}" type="presParOf" srcId="{A4CF97D8-56A5-4329-9357-BF8DA286F8EF}" destId="{03903A0D-E7BD-4350-8313-CC0E9CACB53E}" srcOrd="2" destOrd="0" presId="urn:microsoft.com/office/officeart/2005/8/layout/hList7"/>
    <dgm:cxn modelId="{020C6CF0-3842-403A-9E08-A45BDDC287DD}" type="presParOf" srcId="{A4CF97D8-56A5-4329-9357-BF8DA286F8EF}" destId="{C17177FD-9937-4047-8466-23EB9F467D8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9F864B-2423-4E72-B482-1B2721AC25EF}">
      <dsp:nvSpPr>
        <dsp:cNvPr id="0" name=""/>
        <dsp:cNvSpPr/>
      </dsp:nvSpPr>
      <dsp:spPr>
        <a:xfrm>
          <a:off x="-5783982" y="-885265"/>
          <a:ext cx="6886030" cy="6886030"/>
        </a:xfrm>
        <a:prstGeom prst="blockArc">
          <a:avLst>
            <a:gd name="adj1" fmla="val 18900000"/>
            <a:gd name="adj2" fmla="val 2700000"/>
            <a:gd name="adj3" fmla="val 31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DFFFE7-A806-4731-B0A2-9858592E9567}">
      <dsp:nvSpPr>
        <dsp:cNvPr id="0" name=""/>
        <dsp:cNvSpPr/>
      </dsp:nvSpPr>
      <dsp:spPr>
        <a:xfrm>
          <a:off x="576851" y="393279"/>
          <a:ext cx="7580954" cy="78696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accent3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4656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Conservation of Endangered Species and their Habitats</a:t>
          </a:r>
          <a:endParaRPr lang="en-US" sz="1500" b="1" kern="1200" dirty="0"/>
        </a:p>
      </dsp:txBody>
      <dsp:txXfrm>
        <a:off x="576851" y="393279"/>
        <a:ext cx="7580954" cy="786968"/>
      </dsp:txXfrm>
    </dsp:sp>
    <dsp:sp modelId="{53613061-D3B0-4F63-8148-4C557E8A77CD}">
      <dsp:nvSpPr>
        <dsp:cNvPr id="0" name=""/>
        <dsp:cNvSpPr/>
      </dsp:nvSpPr>
      <dsp:spPr>
        <a:xfrm>
          <a:off x="84996" y="294908"/>
          <a:ext cx="983710" cy="983710"/>
        </a:xfrm>
        <a:prstGeom prst="ellipse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8E9A8E-EF61-4378-8718-7054F9CBC10B}">
      <dsp:nvSpPr>
        <dsp:cNvPr id="0" name=""/>
        <dsp:cNvSpPr/>
      </dsp:nvSpPr>
      <dsp:spPr>
        <a:xfrm>
          <a:off x="1028038" y="1573936"/>
          <a:ext cx="7129767" cy="786968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4656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1" kern="1200" dirty="0">
            <a:solidFill>
              <a:schemeClr val="tx1">
                <a:lumMod val="85000"/>
                <a:lumOff val="15000"/>
              </a:schemeClr>
            </a:solidFill>
            <a:latin typeface="Calibri Light" panose="020F0302020204030204" pitchFamily="34" charset="0"/>
            <a:cs typeface="Calibri Light" panose="020F0302020204030204" pitchFamily="34" charset="0"/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Addressing Illegal Trade of Wildlife</a:t>
          </a:r>
          <a:br>
            <a:rPr lang="en-US" sz="1500" kern="12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rPr>
          </a:br>
          <a:endParaRPr lang="en-US" sz="1500" kern="1200" dirty="0"/>
        </a:p>
      </dsp:txBody>
      <dsp:txXfrm>
        <a:off x="1028038" y="1573936"/>
        <a:ext cx="7129767" cy="786968"/>
      </dsp:txXfrm>
    </dsp:sp>
    <dsp:sp modelId="{9FF3B088-DBD3-41B6-BBDC-09D23F86D0FD}">
      <dsp:nvSpPr>
        <dsp:cNvPr id="0" name=""/>
        <dsp:cNvSpPr/>
      </dsp:nvSpPr>
      <dsp:spPr>
        <a:xfrm>
          <a:off x="536183" y="1475565"/>
          <a:ext cx="983710" cy="983710"/>
        </a:xfrm>
        <a:prstGeom prst="ellipse">
          <a:avLst/>
        </a:prstGeom>
        <a:blipFill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AE7311-FBA1-4690-854C-C1D1D40DEB0C}">
      <dsp:nvSpPr>
        <dsp:cNvPr id="0" name=""/>
        <dsp:cNvSpPr/>
      </dsp:nvSpPr>
      <dsp:spPr>
        <a:xfrm>
          <a:off x="1028038" y="2754593"/>
          <a:ext cx="7129767" cy="786968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4656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Protected Areas Management and Conservation</a:t>
          </a:r>
          <a:endParaRPr lang="en-US" sz="1500" b="1" kern="1200" dirty="0"/>
        </a:p>
      </dsp:txBody>
      <dsp:txXfrm>
        <a:off x="1028038" y="2754593"/>
        <a:ext cx="7129767" cy="786968"/>
      </dsp:txXfrm>
    </dsp:sp>
    <dsp:sp modelId="{12AA81F3-2231-4203-B7BE-7540623D4E80}">
      <dsp:nvSpPr>
        <dsp:cNvPr id="0" name=""/>
        <dsp:cNvSpPr/>
      </dsp:nvSpPr>
      <dsp:spPr>
        <a:xfrm>
          <a:off x="536183" y="2656222"/>
          <a:ext cx="983710" cy="983710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B4D53E-0FD3-4962-9EF0-2C170E9EE386}">
      <dsp:nvSpPr>
        <dsp:cNvPr id="0" name=""/>
        <dsp:cNvSpPr/>
      </dsp:nvSpPr>
      <dsp:spPr>
        <a:xfrm>
          <a:off x="576851" y="3935251"/>
          <a:ext cx="7580954" cy="786968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4656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1"/>
              </a:solidFill>
            </a:rPr>
            <a:t>Sustainable  Use of Natural Resources</a:t>
          </a:r>
        </a:p>
      </dsp:txBody>
      <dsp:txXfrm>
        <a:off x="576851" y="3935251"/>
        <a:ext cx="7580954" cy="786968"/>
      </dsp:txXfrm>
    </dsp:sp>
    <dsp:sp modelId="{359C1743-43DF-40D5-A832-6230DAEDEB36}">
      <dsp:nvSpPr>
        <dsp:cNvPr id="0" name=""/>
        <dsp:cNvSpPr/>
      </dsp:nvSpPr>
      <dsp:spPr>
        <a:xfrm>
          <a:off x="84996" y="3836880"/>
          <a:ext cx="983710" cy="983710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 t="-25000" b="-2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A27DDF-FD75-40BE-B9F6-8F52F8409F5F}">
      <dsp:nvSpPr>
        <dsp:cNvPr id="0" name=""/>
        <dsp:cNvSpPr/>
      </dsp:nvSpPr>
      <dsp:spPr>
        <a:xfrm>
          <a:off x="92" y="0"/>
          <a:ext cx="1235212" cy="4482592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Data Gathering and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Applied  Science</a:t>
          </a:r>
        </a:p>
      </dsp:txBody>
      <dsp:txXfrm>
        <a:off x="92" y="1793036"/>
        <a:ext cx="1235212" cy="1793036"/>
      </dsp:txXfrm>
    </dsp:sp>
    <dsp:sp modelId="{DBDD408F-EEFC-4B90-8C88-4B2F32670677}">
      <dsp:nvSpPr>
        <dsp:cNvPr id="0" name=""/>
        <dsp:cNvSpPr/>
      </dsp:nvSpPr>
      <dsp:spPr>
        <a:xfrm>
          <a:off x="37149" y="268955"/>
          <a:ext cx="1161099" cy="149270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938C1A-7A6A-4AA4-849D-0B540C332F80}">
      <dsp:nvSpPr>
        <dsp:cNvPr id="0" name=""/>
        <dsp:cNvSpPr/>
      </dsp:nvSpPr>
      <dsp:spPr>
        <a:xfrm>
          <a:off x="1272361" y="0"/>
          <a:ext cx="1235212" cy="4482592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89185"/>
            <a:satOff val="-1423"/>
            <a:lumOff val="137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Building Conservation Capacity </a:t>
          </a:r>
          <a:endParaRPr lang="en-US" sz="1400" b="1" kern="1200" dirty="0"/>
        </a:p>
      </dsp:txBody>
      <dsp:txXfrm>
        <a:off x="1272361" y="1793036"/>
        <a:ext cx="1235212" cy="1793036"/>
      </dsp:txXfrm>
    </dsp:sp>
    <dsp:sp modelId="{6353D25A-656C-41BA-AA5E-975B51649E97}">
      <dsp:nvSpPr>
        <dsp:cNvPr id="0" name=""/>
        <dsp:cNvSpPr/>
      </dsp:nvSpPr>
      <dsp:spPr>
        <a:xfrm>
          <a:off x="1309417" y="268955"/>
          <a:ext cx="1161099" cy="1492703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46000" r="-4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66E2D4-FA84-48A5-AB91-BB03CA4C7C77}">
      <dsp:nvSpPr>
        <dsp:cNvPr id="0" name=""/>
        <dsp:cNvSpPr/>
      </dsp:nvSpPr>
      <dsp:spPr>
        <a:xfrm>
          <a:off x="2544629" y="0"/>
          <a:ext cx="1235212" cy="4482592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178371"/>
            <a:satOff val="-2846"/>
            <a:lumOff val="274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Community-based Conservation</a:t>
          </a:r>
        </a:p>
      </dsp:txBody>
      <dsp:txXfrm>
        <a:off x="2544629" y="1793036"/>
        <a:ext cx="1235212" cy="1793036"/>
      </dsp:txXfrm>
    </dsp:sp>
    <dsp:sp modelId="{88034E1D-3F36-4D03-992C-40FD8C89FD3E}">
      <dsp:nvSpPr>
        <dsp:cNvPr id="0" name=""/>
        <dsp:cNvSpPr/>
      </dsp:nvSpPr>
      <dsp:spPr>
        <a:xfrm>
          <a:off x="2581686" y="268955"/>
          <a:ext cx="1161099" cy="149270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E56C45-8C32-4CEB-A83E-262EC5A0B492}">
      <dsp:nvSpPr>
        <dsp:cNvPr id="0" name=""/>
        <dsp:cNvSpPr/>
      </dsp:nvSpPr>
      <dsp:spPr>
        <a:xfrm>
          <a:off x="3813044" y="0"/>
          <a:ext cx="1235212" cy="4482592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267556"/>
            <a:satOff val="-4269"/>
            <a:lumOff val="411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Human Wildlife Coexistence</a:t>
          </a:r>
        </a:p>
      </dsp:txBody>
      <dsp:txXfrm>
        <a:off x="3813044" y="1793036"/>
        <a:ext cx="1235212" cy="1793036"/>
      </dsp:txXfrm>
    </dsp:sp>
    <dsp:sp modelId="{E01E0CB7-C768-4B99-B8E7-92011CFB5E5E}">
      <dsp:nvSpPr>
        <dsp:cNvPr id="0" name=""/>
        <dsp:cNvSpPr/>
      </dsp:nvSpPr>
      <dsp:spPr>
        <a:xfrm>
          <a:off x="3853954" y="268955"/>
          <a:ext cx="1161099" cy="149270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18BA04-3E57-42D9-9AA2-5004588A40E4}">
      <dsp:nvSpPr>
        <dsp:cNvPr id="0" name=""/>
        <dsp:cNvSpPr/>
      </dsp:nvSpPr>
      <dsp:spPr>
        <a:xfrm>
          <a:off x="5089166" y="0"/>
          <a:ext cx="1235212" cy="4482592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178371"/>
            <a:satOff val="-2846"/>
            <a:lumOff val="274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Outreach, Education, and Behavior Change</a:t>
          </a:r>
        </a:p>
      </dsp:txBody>
      <dsp:txXfrm>
        <a:off x="5089166" y="1793036"/>
        <a:ext cx="1235212" cy="1793036"/>
      </dsp:txXfrm>
    </dsp:sp>
    <dsp:sp modelId="{AA177154-DDDD-4302-A83A-5C5DE88E9693}">
      <dsp:nvSpPr>
        <dsp:cNvPr id="0" name=""/>
        <dsp:cNvSpPr/>
      </dsp:nvSpPr>
      <dsp:spPr>
        <a:xfrm>
          <a:off x="5126223" y="268955"/>
          <a:ext cx="1161099" cy="149270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A77176-2EFF-41DF-9AFD-B3D8D21181E1}">
      <dsp:nvSpPr>
        <dsp:cNvPr id="0" name=""/>
        <dsp:cNvSpPr/>
      </dsp:nvSpPr>
      <dsp:spPr>
        <a:xfrm>
          <a:off x="6361435" y="0"/>
          <a:ext cx="1235212" cy="4482592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89185"/>
            <a:satOff val="-1423"/>
            <a:lumOff val="137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Enforcement and Patrolling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/>
        </a:p>
      </dsp:txBody>
      <dsp:txXfrm>
        <a:off x="6361435" y="1793036"/>
        <a:ext cx="1235212" cy="1793036"/>
      </dsp:txXfrm>
    </dsp:sp>
    <dsp:sp modelId="{C17177FD-9937-4047-8466-23EB9F467D89}">
      <dsp:nvSpPr>
        <dsp:cNvPr id="0" name=""/>
        <dsp:cNvSpPr/>
      </dsp:nvSpPr>
      <dsp:spPr>
        <a:xfrm>
          <a:off x="6398491" y="268955"/>
          <a:ext cx="1161099" cy="1492703"/>
        </a:xfrm>
        <a:prstGeom prst="ellipse">
          <a:avLst/>
        </a:prstGeom>
        <a:blipFill rotWithShape="1">
          <a:blip xmlns:r="http://schemas.openxmlformats.org/officeDocument/2006/relationships" r:embed="rId6"/>
          <a:srcRect/>
          <a:stretch>
            <a:fillRect l="-64000" r="-6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2959D9-D8F2-4403-BE3A-D62D10DD1E39}">
      <dsp:nvSpPr>
        <dsp:cNvPr id="0" name=""/>
        <dsp:cNvSpPr/>
      </dsp:nvSpPr>
      <dsp:spPr>
        <a:xfrm>
          <a:off x="303869" y="3586073"/>
          <a:ext cx="6989000" cy="672388"/>
        </a:xfrm>
        <a:prstGeom prst="leftRightArrow">
          <a:avLst/>
        </a:prstGeom>
        <a:solidFill>
          <a:schemeClr val="accent3"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2" cy="452974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6" y="0"/>
            <a:ext cx="3066732" cy="452974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114CA63-1FFB-4CDE-B587-A9F71318E9E3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08125" y="1128713"/>
            <a:ext cx="4060825" cy="30464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344779"/>
            <a:ext cx="5661660" cy="3554819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575142"/>
            <a:ext cx="3066732" cy="452973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6" y="8575142"/>
            <a:ext cx="3066732" cy="452973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A1C70AA-91D7-4B24-B823-C8E98CDC5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2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C70AA-91D7-4B24-B823-C8E98CDC55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14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C70AA-91D7-4B24-B823-C8E98CDC55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68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2E2E2E"/>
              </a:solidFill>
              <a:effectLst/>
              <a:latin typeface="ElsevierGulliver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C70AA-91D7-4B24-B823-C8E98CDC55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196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C70AA-91D7-4B24-B823-C8E98CDC55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00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dirty="0">
              <a:solidFill>
                <a:srgbClr val="404040"/>
              </a:solidFill>
              <a:effectLst/>
              <a:latin typeface="+mn-lt"/>
              <a:cs typeface="Calibri" panose="020F0502020204030204" pitchFamily="34" charset="0"/>
            </a:endParaRPr>
          </a:p>
          <a:p>
            <a:endParaRPr lang="en-US" sz="1200" b="0" i="0" dirty="0">
              <a:solidFill>
                <a:srgbClr val="404040"/>
              </a:solidFill>
              <a:effectLst/>
              <a:latin typeface="+mn-lt"/>
              <a:cs typeface="Calibri" panose="020F0502020204030204" pitchFamily="34" charset="0"/>
            </a:endParaRPr>
          </a:p>
          <a:p>
            <a:endParaRPr lang="en-US" sz="1200" b="0" i="0" dirty="0">
              <a:solidFill>
                <a:srgbClr val="404040"/>
              </a:solidFill>
              <a:effectLst/>
              <a:latin typeface="+mn-lt"/>
              <a:cs typeface="Calibri" panose="020F0502020204030204" pitchFamily="34" charset="0"/>
            </a:endParaRPr>
          </a:p>
          <a:p>
            <a:endParaRPr lang="en-US" sz="1200" b="0" i="0" dirty="0">
              <a:solidFill>
                <a:srgbClr val="404040"/>
              </a:solidFill>
              <a:effectLst/>
              <a:latin typeface="+mn-lt"/>
              <a:cs typeface="Calibri" panose="020F0502020204030204" pitchFamily="34" charset="0"/>
            </a:endParaRPr>
          </a:p>
          <a:p>
            <a:endParaRPr lang="en-US" b="0" i="0" dirty="0">
              <a:solidFill>
                <a:srgbClr val="404040"/>
              </a:solidFill>
              <a:effectLst/>
              <a:latin typeface="Noto Serif" panose="02020600060500020200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C70AA-91D7-4B24-B823-C8E98CDC55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87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dirty="0">
              <a:solidFill>
                <a:srgbClr val="404040"/>
              </a:solidFill>
              <a:effectLst/>
              <a:latin typeface="+mn-lt"/>
              <a:cs typeface="Calibri" panose="020F0502020204030204" pitchFamily="34" charset="0"/>
            </a:endParaRPr>
          </a:p>
          <a:p>
            <a:endParaRPr lang="en-US" b="0" i="0" dirty="0">
              <a:solidFill>
                <a:srgbClr val="404040"/>
              </a:solidFill>
              <a:effectLst/>
              <a:latin typeface="Noto Serif" panose="02020600060500020200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C70AA-91D7-4B24-B823-C8E98CDC55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42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C70AA-91D7-4B24-B823-C8E98CDC55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17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dirty="0">
              <a:solidFill>
                <a:srgbClr val="404040"/>
              </a:solidFill>
              <a:effectLst/>
              <a:latin typeface="+mn-lt"/>
              <a:cs typeface="Calibri" panose="020F0502020204030204" pitchFamily="34" charset="0"/>
            </a:endParaRPr>
          </a:p>
          <a:p>
            <a:endParaRPr lang="en-US" sz="1200" b="0" i="0" dirty="0">
              <a:solidFill>
                <a:srgbClr val="404040"/>
              </a:solidFill>
              <a:effectLst/>
              <a:latin typeface="+mn-lt"/>
              <a:cs typeface="Calibri" panose="020F0502020204030204" pitchFamily="34" charset="0"/>
            </a:endParaRPr>
          </a:p>
          <a:p>
            <a:endParaRPr lang="en-US" sz="1200" b="0" i="0" dirty="0">
              <a:solidFill>
                <a:srgbClr val="404040"/>
              </a:solidFill>
              <a:effectLst/>
              <a:latin typeface="+mn-lt"/>
              <a:cs typeface="Calibri" panose="020F0502020204030204" pitchFamily="34" charset="0"/>
            </a:endParaRPr>
          </a:p>
          <a:p>
            <a:endParaRPr lang="en-US" sz="1200" b="0" i="0" dirty="0">
              <a:solidFill>
                <a:srgbClr val="404040"/>
              </a:solidFill>
              <a:effectLst/>
              <a:latin typeface="+mn-lt"/>
              <a:cs typeface="Calibri" panose="020F0502020204030204" pitchFamily="34" charset="0"/>
            </a:endParaRPr>
          </a:p>
          <a:p>
            <a:endParaRPr lang="en-US" sz="1200" b="0" i="0" dirty="0">
              <a:solidFill>
                <a:srgbClr val="404040"/>
              </a:solidFill>
              <a:effectLst/>
              <a:latin typeface="+mn-lt"/>
              <a:cs typeface="Calibri" panose="020F0502020204030204" pitchFamily="34" charset="0"/>
            </a:endParaRPr>
          </a:p>
          <a:p>
            <a:endParaRPr lang="en-US" b="0" i="0" dirty="0">
              <a:solidFill>
                <a:srgbClr val="404040"/>
              </a:solidFill>
              <a:effectLst/>
              <a:latin typeface="Noto Serif" panose="02020600060500020200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C70AA-91D7-4B24-B823-C8E98CDC55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4356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6618" lvl="1" indent="0">
              <a:lnSpc>
                <a:spcPct val="107000"/>
              </a:lnSpc>
              <a:buNone/>
            </a:pPr>
            <a:r>
              <a:rPr lang="en-US" b="0" i="0" dirty="0">
                <a:solidFill>
                  <a:srgbClr val="4A4A4A"/>
                </a:solidFill>
                <a:effectLst/>
                <a:latin typeface="Source Sans Pro" panose="020B0503030403020204" pitchFamily="34" charset="0"/>
              </a:rPr>
              <a:t>I would like to end my intervention today by highlighting some of the conservation leadership challenges that still remain.</a:t>
            </a:r>
          </a:p>
          <a:p>
            <a:pPr marL="466618" lvl="1" indent="0">
              <a:lnSpc>
                <a:spcPct val="107000"/>
              </a:lnSpc>
              <a:buNone/>
            </a:pPr>
            <a:endParaRPr lang="en-US" b="0" i="0" dirty="0">
              <a:solidFill>
                <a:srgbClr val="4A4A4A"/>
              </a:solidFill>
              <a:effectLst/>
              <a:latin typeface="Source Sans Pro" panose="020B0503030403020204" pitchFamily="34" charset="0"/>
            </a:endParaRPr>
          </a:p>
          <a:p>
            <a:pPr marL="466618" lvl="1" indent="0">
              <a:lnSpc>
                <a:spcPct val="107000"/>
              </a:lnSpc>
              <a:buNone/>
            </a:pPr>
            <a:r>
              <a:rPr lang="en-US" b="0" i="0" dirty="0">
                <a:solidFill>
                  <a:srgbClr val="4A4A4A"/>
                </a:solidFill>
                <a:effectLst/>
                <a:latin typeface="Source Sans Pro" panose="020B0503030403020204" pitchFamily="34" charset="0"/>
              </a:rPr>
              <a:t>Once you enter the path to become a conservation leader, you also have the responsibility to help and to remove obstacles for those aspiring leaders that are right behind you. </a:t>
            </a:r>
          </a:p>
          <a:p>
            <a:pPr marL="466618" lvl="1" indent="0">
              <a:lnSpc>
                <a:spcPct val="107000"/>
              </a:lnSpc>
              <a:buNone/>
            </a:pPr>
            <a:endParaRPr lang="en-US" b="0" i="0" dirty="0">
              <a:solidFill>
                <a:srgbClr val="4A4A4A"/>
              </a:solidFill>
              <a:effectLst/>
              <a:latin typeface="Source Sans Pro" panose="020B0503030403020204" pitchFamily="34" charset="0"/>
            </a:endParaRPr>
          </a:p>
          <a:p>
            <a:pPr marL="466618" lvl="1" indent="0">
              <a:lnSpc>
                <a:spcPct val="107000"/>
              </a:lnSpc>
              <a:buNone/>
            </a:pPr>
            <a:r>
              <a:rPr lang="en-US" b="0" i="0" dirty="0">
                <a:solidFill>
                  <a:srgbClr val="4A4A4A"/>
                </a:solidFill>
                <a:effectLst/>
                <a:latin typeface="Source Sans Pro" panose="020B0503030403020204" pitchFamily="34" charset="0"/>
              </a:rPr>
              <a:t>For instance..</a:t>
            </a:r>
          </a:p>
          <a:p>
            <a:pPr marL="466618" lvl="1" indent="0">
              <a:lnSpc>
                <a:spcPct val="107000"/>
              </a:lnSpc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C70AA-91D7-4B24-B823-C8E98CDC55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75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C70AA-91D7-4B24-B823-C8E98CDC55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08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C70AA-91D7-4B24-B823-C8E98CDC55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62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C70AA-91D7-4B24-B823-C8E98CDC55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61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4A4A4A"/>
                </a:solidFill>
                <a:effectLst/>
                <a:latin typeface="Source Sans Pro" panose="020B0503030403020204" pitchFamily="34" charset="0"/>
              </a:rPr>
              <a:t>Since then, we have grown significantly, and we currently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manage 565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National Wildlife Refuges in the US and support </a:t>
            </a:r>
            <a:r>
              <a:rPr lang="en-US" b="0" i="0" dirty="0">
                <a:solidFill>
                  <a:srgbClr val="4A4A4A"/>
                </a:solidFill>
                <a:effectLst/>
                <a:latin typeface="Source Sans Pro" panose="020B0503030403020204" pitchFamily="34" charset="0"/>
              </a:rPr>
              <a:t>projects in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more than 75 countries.</a:t>
            </a:r>
            <a:endParaRPr lang="en-US" b="0" i="0" dirty="0">
              <a:solidFill>
                <a:srgbClr val="4A4A4A"/>
              </a:solidFill>
              <a:effectLst/>
              <a:latin typeface="Source Sans Pro" panose="020B0503030403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C70AA-91D7-4B24-B823-C8E98CDC55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09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4A4A4A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C70AA-91D7-4B24-B823-C8E98CDC55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27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F41B6-44EB-4E23-A36B-9DB2030922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18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order to achieve our goal, we provide financial assistance to partners (from NGOs, to local governments, academic and research institutions, and grass roots organizations) working to implement projects addressing 1 or more of the following 5 strategic priorities: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694C0-52C6-4CB7-8678-44958E729BF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005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C70AA-91D7-4B24-B823-C8E98CDC55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24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0C84D-F2D1-4CD4-8283-D355DB0041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116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0C84D-F2D1-4CD4-8283-D355DB0041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56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117E5-8FFD-4842-91F9-648EFA9965B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760BB-37CF-CB4B-873E-C185EDD83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24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117E5-8FFD-4842-91F9-648EFA9965B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760BB-37CF-CB4B-873E-C185EDD83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31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117E5-8FFD-4842-91F9-648EFA9965B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760BB-37CF-CB4B-873E-C185EDD83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40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117E5-8FFD-4842-91F9-648EFA9965B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760BB-37CF-CB4B-873E-C185EDD83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1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117E5-8FFD-4842-91F9-648EFA9965B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760BB-37CF-CB4B-873E-C185EDD83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72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117E5-8FFD-4842-91F9-648EFA9965B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760BB-37CF-CB4B-873E-C185EDD83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87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117E5-8FFD-4842-91F9-648EFA9965B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760BB-37CF-CB4B-873E-C185EDD83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48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117E5-8FFD-4842-91F9-648EFA9965B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760BB-37CF-CB4B-873E-C185EDD83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74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117E5-8FFD-4842-91F9-648EFA9965B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760BB-37CF-CB4B-873E-C185EDD83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42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117E5-8FFD-4842-91F9-648EFA9965B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760BB-37CF-CB4B-873E-C185EDD83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40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117E5-8FFD-4842-91F9-648EFA9965B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760BB-37CF-CB4B-873E-C185EDD83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30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117E5-8FFD-4842-91F9-648EFA9965BB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760BB-37CF-CB4B-873E-C185EDD83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9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image" Target="../media/image2.tif"/><Relationship Id="rId21" Type="http://schemas.openxmlformats.org/officeDocument/2006/relationships/image" Target="../media/image69.jp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10" Type="http://schemas.openxmlformats.org/officeDocument/2006/relationships/image" Target="../media/image58.png"/><Relationship Id="rId19" Type="http://schemas.openxmlformats.org/officeDocument/2006/relationships/image" Target="../media/image67.jpeg"/><Relationship Id="rId4" Type="http://schemas.openxmlformats.org/officeDocument/2006/relationships/image" Target="../media/image53.pn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Relationship Id="rId22" Type="http://schemas.openxmlformats.org/officeDocument/2006/relationships/image" Target="../media/image7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illumination.com/" TargetMode="External"/><Relationship Id="rId4" Type="http://schemas.openxmlformats.org/officeDocument/2006/relationships/image" Target="../media/image2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en.wikipedia.org/wiki/File:AudubonCarolinaParakeet2.jpg" TargetMode="External"/><Relationship Id="rId4" Type="http://schemas.openxmlformats.org/officeDocument/2006/relationships/hyperlink" Target="mailto:amanda_gonzales@fws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2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fif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scover Costa Rica's Caribbean Culture | Regent Seven Seas Cruises">
            <a:extLst>
              <a:ext uri="{FF2B5EF4-FFF2-40B4-BE49-F238E27FC236}">
                <a16:creationId xmlns:a16="http://schemas.microsoft.com/office/drawing/2014/main" id="{06CDDA0A-032F-43E3-B25F-377A0ACBA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F770D0-84B8-4E8A-AD05-81A959979F68}"/>
              </a:ext>
            </a:extLst>
          </p:cNvPr>
          <p:cNvSpPr txBox="1"/>
          <p:nvPr/>
        </p:nvSpPr>
        <p:spPr>
          <a:xfrm>
            <a:off x="1339101" y="2451090"/>
            <a:ext cx="67286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Conservation Leadership: </a:t>
            </a:r>
          </a:p>
          <a:p>
            <a:pPr algn="ctr"/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Lessons Learned while Working in Latin America and the Caribbean</a:t>
            </a:r>
          </a:p>
          <a:p>
            <a:br>
              <a:rPr lang="en-US" sz="180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</a:br>
            <a:endParaRPr lang="en-US" sz="3600" b="1" dirty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Amanda Gonzales</a:t>
            </a:r>
          </a:p>
          <a:p>
            <a:pPr algn="ct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Program Officer, Mexico &amp; Caribbean</a:t>
            </a:r>
          </a:p>
          <a:p>
            <a:pPr algn="ct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US Fish and Wildlife Service</a:t>
            </a:r>
            <a:endParaRPr lang="en-US" sz="2400" dirty="0">
              <a:solidFill>
                <a:schemeClr val="accent3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 descr="LongSilhouettesGreenwhitelogo-New.tif">
            <a:extLst>
              <a:ext uri="{FF2B5EF4-FFF2-40B4-BE49-F238E27FC236}">
                <a16:creationId xmlns:a16="http://schemas.microsoft.com/office/drawing/2014/main" id="{0458E368-FDDE-1F32-2F25-9802C075D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432698"/>
            <a:ext cx="9144000" cy="44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32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1030">
            <a:extLst>
              <a:ext uri="{FF2B5EF4-FFF2-40B4-BE49-F238E27FC236}">
                <a16:creationId xmlns:a16="http://schemas.microsoft.com/office/drawing/2014/main" id="{F7EDEA10-087E-4352-A848-7D9888DC6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88436" y="758561"/>
            <a:ext cx="7592336" cy="3250968"/>
          </a:xfrm>
          <a:prstGeom prst="round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>
              <a:lnSpc>
                <a:spcPct val="90000"/>
              </a:lnSpc>
            </a:pPr>
            <a:r>
              <a:rPr lang="en-US" sz="5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Conservation </a:t>
            </a:r>
            <a:br>
              <a:rPr lang="en-US" sz="5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Leadership:</a:t>
            </a:r>
            <a:br>
              <a:rPr lang="en-US" sz="5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Lessons </a:t>
            </a:r>
            <a:br>
              <a:rPr lang="en-US" sz="5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Learned</a:t>
            </a:r>
          </a:p>
        </p:txBody>
      </p:sp>
      <p:sp>
        <p:nvSpPr>
          <p:cNvPr id="1029" name="sketch line">
            <a:extLst>
              <a:ext uri="{FF2B5EF4-FFF2-40B4-BE49-F238E27FC236}">
                <a16:creationId xmlns:a16="http://schemas.microsoft.com/office/drawing/2014/main" id="{605D77EC-B84E-48F8-9EC4-93E851C0F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79511" y="5512322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36538 w 3182692"/>
              <a:gd name="connsiteY1" fmla="*/ 0 h 18288"/>
              <a:gd name="connsiteX2" fmla="*/ 1273077 w 3182692"/>
              <a:gd name="connsiteY2" fmla="*/ 0 h 18288"/>
              <a:gd name="connsiteX3" fmla="*/ 1909615 w 3182692"/>
              <a:gd name="connsiteY3" fmla="*/ 0 h 18288"/>
              <a:gd name="connsiteX4" fmla="*/ 2482500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609807 w 3182692"/>
              <a:gd name="connsiteY7" fmla="*/ 18288 h 18288"/>
              <a:gd name="connsiteX8" fmla="*/ 2068750 w 3182692"/>
              <a:gd name="connsiteY8" fmla="*/ 18288 h 18288"/>
              <a:gd name="connsiteX9" fmla="*/ 1432211 w 3182692"/>
              <a:gd name="connsiteY9" fmla="*/ 18288 h 18288"/>
              <a:gd name="connsiteX10" fmla="*/ 859327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  <a:gd name="connsiteX0" fmla="*/ 0 w 3182692"/>
              <a:gd name="connsiteY0" fmla="*/ 0 h 18288"/>
              <a:gd name="connsiteX1" fmla="*/ 572885 w 3182692"/>
              <a:gd name="connsiteY1" fmla="*/ 0 h 18288"/>
              <a:gd name="connsiteX2" fmla="*/ 1113942 w 3182692"/>
              <a:gd name="connsiteY2" fmla="*/ 0 h 18288"/>
              <a:gd name="connsiteX3" fmla="*/ 1686827 w 3182692"/>
              <a:gd name="connsiteY3" fmla="*/ 0 h 18288"/>
              <a:gd name="connsiteX4" fmla="*/ 2323365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546154 w 3182692"/>
              <a:gd name="connsiteY7" fmla="*/ 18288 h 18288"/>
              <a:gd name="connsiteX8" fmla="*/ 1845961 w 3182692"/>
              <a:gd name="connsiteY8" fmla="*/ 18288 h 18288"/>
              <a:gd name="connsiteX9" fmla="*/ 1304904 w 3182692"/>
              <a:gd name="connsiteY9" fmla="*/ 18288 h 18288"/>
              <a:gd name="connsiteX10" fmla="*/ 604711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5372" y="-3887"/>
                  <a:pt x="1010746" y="-18166"/>
                  <a:pt x="1273077" y="0"/>
                </a:cubicBezTo>
                <a:cubicBezTo>
                  <a:pt x="1527846" y="-24408"/>
                  <a:pt x="1703704" y="-36055"/>
                  <a:pt x="1909615" y="0"/>
                </a:cubicBezTo>
                <a:cubicBezTo>
                  <a:pt x="2119487" y="1667"/>
                  <a:pt x="2200543" y="-19343"/>
                  <a:pt x="2482500" y="0"/>
                </a:cubicBezTo>
                <a:cubicBezTo>
                  <a:pt x="2736775" y="57438"/>
                  <a:pt x="2997998" y="-48885"/>
                  <a:pt x="3182692" y="0"/>
                </a:cubicBezTo>
                <a:cubicBezTo>
                  <a:pt x="3182658" y="4844"/>
                  <a:pt x="3182282" y="11009"/>
                  <a:pt x="3182692" y="18288"/>
                </a:cubicBezTo>
                <a:cubicBezTo>
                  <a:pt x="2944477" y="15825"/>
                  <a:pt x="2868931" y="12370"/>
                  <a:pt x="2609807" y="18288"/>
                </a:cubicBezTo>
                <a:cubicBezTo>
                  <a:pt x="2341556" y="6193"/>
                  <a:pt x="2324113" y="22706"/>
                  <a:pt x="2068750" y="18288"/>
                </a:cubicBezTo>
                <a:cubicBezTo>
                  <a:pt x="1817163" y="7852"/>
                  <a:pt x="1716254" y="25979"/>
                  <a:pt x="1432211" y="18288"/>
                </a:cubicBezTo>
                <a:cubicBezTo>
                  <a:pt x="1164747" y="-28137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24421" y="-39331"/>
                  <a:pt x="418777" y="11439"/>
                  <a:pt x="572885" y="0"/>
                </a:cubicBezTo>
                <a:cubicBezTo>
                  <a:pt x="750333" y="-6388"/>
                  <a:pt x="940592" y="15806"/>
                  <a:pt x="1113942" y="0"/>
                </a:cubicBezTo>
                <a:cubicBezTo>
                  <a:pt x="1322785" y="-1777"/>
                  <a:pt x="1505363" y="28230"/>
                  <a:pt x="1686827" y="0"/>
                </a:cubicBezTo>
                <a:cubicBezTo>
                  <a:pt x="1853304" y="1595"/>
                  <a:pt x="2194652" y="-1232"/>
                  <a:pt x="2323365" y="0"/>
                </a:cubicBezTo>
                <a:cubicBezTo>
                  <a:pt x="2488732" y="36406"/>
                  <a:pt x="2902093" y="-40336"/>
                  <a:pt x="3182692" y="0"/>
                </a:cubicBezTo>
                <a:cubicBezTo>
                  <a:pt x="3182167" y="5049"/>
                  <a:pt x="3182885" y="12044"/>
                  <a:pt x="3182692" y="18288"/>
                </a:cubicBezTo>
                <a:cubicBezTo>
                  <a:pt x="3012563" y="-37820"/>
                  <a:pt x="2765409" y="35618"/>
                  <a:pt x="2546154" y="18288"/>
                </a:cubicBezTo>
                <a:cubicBezTo>
                  <a:pt x="2333381" y="13914"/>
                  <a:pt x="2154438" y="9838"/>
                  <a:pt x="1845961" y="18288"/>
                </a:cubicBezTo>
                <a:cubicBezTo>
                  <a:pt x="1531509" y="33812"/>
                  <a:pt x="1456631" y="-6606"/>
                  <a:pt x="1304904" y="18288"/>
                </a:cubicBezTo>
                <a:cubicBezTo>
                  <a:pt x="1168344" y="36351"/>
                  <a:pt x="928499" y="15047"/>
                  <a:pt x="604711" y="18288"/>
                </a:cubicBezTo>
                <a:cubicBezTo>
                  <a:pt x="285438" y="38007"/>
                  <a:pt x="116029" y="-2220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2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54919" y="4634"/>
                  <a:pt x="991654" y="8864"/>
                  <a:pt x="1273077" y="0"/>
                </a:cubicBezTo>
                <a:cubicBezTo>
                  <a:pt x="1566644" y="-14667"/>
                  <a:pt x="1666526" y="3717"/>
                  <a:pt x="1909615" y="0"/>
                </a:cubicBezTo>
                <a:cubicBezTo>
                  <a:pt x="2138795" y="27220"/>
                  <a:pt x="2225506" y="-13892"/>
                  <a:pt x="2482500" y="0"/>
                </a:cubicBezTo>
                <a:cubicBezTo>
                  <a:pt x="2775583" y="32183"/>
                  <a:pt x="3003218" y="-43687"/>
                  <a:pt x="3182692" y="0"/>
                </a:cubicBezTo>
                <a:cubicBezTo>
                  <a:pt x="3183006" y="4158"/>
                  <a:pt x="3181713" y="12539"/>
                  <a:pt x="3182692" y="18288"/>
                </a:cubicBezTo>
                <a:cubicBezTo>
                  <a:pt x="2959845" y="25574"/>
                  <a:pt x="2868929" y="24980"/>
                  <a:pt x="2609807" y="18288"/>
                </a:cubicBezTo>
                <a:cubicBezTo>
                  <a:pt x="2341405" y="5992"/>
                  <a:pt x="2328488" y="20436"/>
                  <a:pt x="2068750" y="18288"/>
                </a:cubicBezTo>
                <a:cubicBezTo>
                  <a:pt x="1816113" y="2395"/>
                  <a:pt x="1699345" y="36855"/>
                  <a:pt x="1432211" y="18288"/>
                </a:cubicBezTo>
                <a:cubicBezTo>
                  <a:pt x="1148381" y="-28184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2"/>
                      <a:gd name="connsiteY0" fmla="*/ 0 h 18288"/>
                      <a:gd name="connsiteX1" fmla="*/ 636538 w 3182692"/>
                      <a:gd name="connsiteY1" fmla="*/ 0 h 18288"/>
                      <a:gd name="connsiteX2" fmla="*/ 1273077 w 3182692"/>
                      <a:gd name="connsiteY2" fmla="*/ 0 h 18288"/>
                      <a:gd name="connsiteX3" fmla="*/ 1909615 w 3182692"/>
                      <a:gd name="connsiteY3" fmla="*/ 0 h 18288"/>
                      <a:gd name="connsiteX4" fmla="*/ 2482500 w 3182692"/>
                      <a:gd name="connsiteY4" fmla="*/ 0 h 18288"/>
                      <a:gd name="connsiteX5" fmla="*/ 3182692 w 3182692"/>
                      <a:gd name="connsiteY5" fmla="*/ 0 h 18288"/>
                      <a:gd name="connsiteX6" fmla="*/ 3182692 w 3182692"/>
                      <a:gd name="connsiteY6" fmla="*/ 18288 h 18288"/>
                      <a:gd name="connsiteX7" fmla="*/ 2609807 w 3182692"/>
                      <a:gd name="connsiteY7" fmla="*/ 18288 h 18288"/>
                      <a:gd name="connsiteX8" fmla="*/ 2068750 w 3182692"/>
                      <a:gd name="connsiteY8" fmla="*/ 18288 h 18288"/>
                      <a:gd name="connsiteX9" fmla="*/ 1432211 w 3182692"/>
                      <a:gd name="connsiteY9" fmla="*/ 18288 h 18288"/>
                      <a:gd name="connsiteX10" fmla="*/ 859327 w 3182692"/>
                      <a:gd name="connsiteY10" fmla="*/ 18288 h 18288"/>
                      <a:gd name="connsiteX11" fmla="*/ 0 w 3182692"/>
                      <a:gd name="connsiteY11" fmla="*/ 18288 h 18288"/>
                      <a:gd name="connsiteX12" fmla="*/ 0 w 3182692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2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07727" y="-28"/>
                          <a:pt x="1273077" y="0"/>
                        </a:cubicBezTo>
                        <a:cubicBezTo>
                          <a:pt x="1538427" y="28"/>
                          <a:pt x="1698640" y="-12775"/>
                          <a:pt x="1909615" y="0"/>
                        </a:cubicBezTo>
                        <a:cubicBezTo>
                          <a:pt x="2120590" y="12775"/>
                          <a:pt x="2210293" y="-21823"/>
                          <a:pt x="2482500" y="0"/>
                        </a:cubicBezTo>
                        <a:cubicBezTo>
                          <a:pt x="2754708" y="21823"/>
                          <a:pt x="3004133" y="-28750"/>
                          <a:pt x="3182692" y="0"/>
                        </a:cubicBezTo>
                        <a:cubicBezTo>
                          <a:pt x="3183134" y="4516"/>
                          <a:pt x="3181865" y="12266"/>
                          <a:pt x="3182692" y="18288"/>
                        </a:cubicBezTo>
                        <a:cubicBezTo>
                          <a:pt x="2947402" y="22440"/>
                          <a:pt x="2876226" y="27191"/>
                          <a:pt x="2609807" y="18288"/>
                        </a:cubicBezTo>
                        <a:cubicBezTo>
                          <a:pt x="2343389" y="9385"/>
                          <a:pt x="2326689" y="25579"/>
                          <a:pt x="2068750" y="18288"/>
                        </a:cubicBezTo>
                        <a:cubicBezTo>
                          <a:pt x="1810811" y="10997"/>
                          <a:pt x="1713836" y="48219"/>
                          <a:pt x="1432211" y="18288"/>
                        </a:cubicBezTo>
                        <a:cubicBezTo>
                          <a:pt x="1150586" y="-11643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2" h="18288" stroke="0" extrusionOk="0">
                        <a:moveTo>
                          <a:pt x="0" y="0"/>
                        </a:moveTo>
                        <a:cubicBezTo>
                          <a:pt x="243108" y="-22426"/>
                          <a:pt x="387854" y="22949"/>
                          <a:pt x="572885" y="0"/>
                        </a:cubicBezTo>
                        <a:cubicBezTo>
                          <a:pt x="757916" y="-22949"/>
                          <a:pt x="923707" y="6797"/>
                          <a:pt x="1113942" y="0"/>
                        </a:cubicBezTo>
                        <a:cubicBezTo>
                          <a:pt x="1304177" y="-6797"/>
                          <a:pt x="1495991" y="20627"/>
                          <a:pt x="1686827" y="0"/>
                        </a:cubicBezTo>
                        <a:cubicBezTo>
                          <a:pt x="1877663" y="-20627"/>
                          <a:pt x="2170182" y="-20672"/>
                          <a:pt x="2323365" y="0"/>
                        </a:cubicBezTo>
                        <a:cubicBezTo>
                          <a:pt x="2476548" y="20672"/>
                          <a:pt x="2919164" y="6097"/>
                          <a:pt x="3182692" y="0"/>
                        </a:cubicBezTo>
                        <a:cubicBezTo>
                          <a:pt x="3183269" y="4624"/>
                          <a:pt x="3183511" y="11191"/>
                          <a:pt x="3182692" y="18288"/>
                        </a:cubicBezTo>
                        <a:cubicBezTo>
                          <a:pt x="3026065" y="-10849"/>
                          <a:pt x="2775006" y="23067"/>
                          <a:pt x="2546154" y="18288"/>
                        </a:cubicBezTo>
                        <a:cubicBezTo>
                          <a:pt x="2317302" y="13509"/>
                          <a:pt x="2168173" y="-8513"/>
                          <a:pt x="1845961" y="18288"/>
                        </a:cubicBezTo>
                        <a:cubicBezTo>
                          <a:pt x="1523749" y="45089"/>
                          <a:pt x="1450078" y="-844"/>
                          <a:pt x="1304904" y="18288"/>
                        </a:cubicBezTo>
                        <a:cubicBezTo>
                          <a:pt x="1159730" y="37420"/>
                          <a:pt x="942635" y="-10021"/>
                          <a:pt x="604711" y="18288"/>
                        </a:cubicBezTo>
                        <a:cubicBezTo>
                          <a:pt x="266787" y="46597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C36E71-DE6B-9900-637C-5355D292D7BF}"/>
              </a:ext>
            </a:extLst>
          </p:cNvPr>
          <p:cNvSpPr txBox="1"/>
          <p:nvPr/>
        </p:nvSpPr>
        <p:spPr>
          <a:xfrm>
            <a:off x="2781300" y="5143500"/>
            <a:ext cx="3876675" cy="6762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4" descr="26 Scientists Reveal Their Most Embarrassing Fieldwork Fails, And It's  Hilarious | Bored Panda">
            <a:extLst>
              <a:ext uri="{FF2B5EF4-FFF2-40B4-BE49-F238E27FC236}">
                <a16:creationId xmlns:a16="http://schemas.microsoft.com/office/drawing/2014/main" id="{36DB4803-689B-5E07-9D39-C5F19E049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794" y="496797"/>
            <a:ext cx="4099764" cy="505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ngSilhouettesGreenwhitelogo-New.tif">
            <a:extLst>
              <a:ext uri="{FF2B5EF4-FFF2-40B4-BE49-F238E27FC236}">
                <a16:creationId xmlns:a16="http://schemas.microsoft.com/office/drawing/2014/main" id="{97A16A75-DB45-297E-E16E-BEFB52DF5D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" y="6329435"/>
            <a:ext cx="9143994" cy="52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63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1030">
            <a:extLst>
              <a:ext uri="{FF2B5EF4-FFF2-40B4-BE49-F238E27FC236}">
                <a16:creationId xmlns:a16="http://schemas.microsoft.com/office/drawing/2014/main" id="{F7EDEA10-087E-4352-A848-7D9888DC6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175" y="1626781"/>
            <a:ext cx="7770923" cy="3604437"/>
          </a:xfrm>
          <a:prstGeom prst="round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</a:rPr>
              <a:t>A conservation leader is as a catalytic agent of change, but who is not a solitary figure - one who takes in and reflects the needs and goals of its partners</a:t>
            </a:r>
            <a:br>
              <a:rPr lang="en-US" sz="3200" b="0" dirty="0">
                <a:solidFill>
                  <a:srgbClr val="2F2E2E"/>
                </a:solidFill>
                <a:effectLst/>
                <a:latin typeface="+mn-lt"/>
              </a:rPr>
            </a:br>
            <a:r>
              <a:rPr lang="en-US" sz="1400" b="0" i="1" dirty="0">
                <a:solidFill>
                  <a:srgbClr val="2F2E2E"/>
                </a:solidFill>
                <a:effectLst/>
                <a:latin typeface="+mn-lt"/>
              </a:rPr>
              <a:t>Natalie Rhoades and Elizabeth Stephenson</a:t>
            </a:r>
            <a:r>
              <a:rPr lang="en-US" sz="3200" b="0" i="0" dirty="0">
                <a:solidFill>
                  <a:srgbClr val="2F2E2E"/>
                </a:solidFill>
                <a:effectLst/>
                <a:latin typeface="+mn-lt"/>
              </a:rPr>
              <a:t> </a:t>
            </a:r>
            <a:br>
              <a:rPr lang="en-US" sz="3200" b="0" i="0" dirty="0">
                <a:solidFill>
                  <a:srgbClr val="2F2E2E"/>
                </a:solidFill>
                <a:effectLst/>
                <a:latin typeface="+mn-lt"/>
              </a:rPr>
            </a:br>
            <a:endParaRPr lang="en-US" sz="3200" b="0" i="0" dirty="0">
              <a:solidFill>
                <a:srgbClr val="2F2E2E"/>
              </a:solidFill>
              <a:effectLst/>
              <a:latin typeface="+mn-lt"/>
            </a:endParaRPr>
          </a:p>
        </p:txBody>
      </p:sp>
      <p:sp>
        <p:nvSpPr>
          <p:cNvPr id="1029" name="sketch line">
            <a:extLst>
              <a:ext uri="{FF2B5EF4-FFF2-40B4-BE49-F238E27FC236}">
                <a16:creationId xmlns:a16="http://schemas.microsoft.com/office/drawing/2014/main" id="{605D77EC-B84E-48F8-9EC4-93E851C0F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79511" y="5512322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36538 w 3182692"/>
              <a:gd name="connsiteY1" fmla="*/ 0 h 18288"/>
              <a:gd name="connsiteX2" fmla="*/ 1273077 w 3182692"/>
              <a:gd name="connsiteY2" fmla="*/ 0 h 18288"/>
              <a:gd name="connsiteX3" fmla="*/ 1909615 w 3182692"/>
              <a:gd name="connsiteY3" fmla="*/ 0 h 18288"/>
              <a:gd name="connsiteX4" fmla="*/ 2482500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609807 w 3182692"/>
              <a:gd name="connsiteY7" fmla="*/ 18288 h 18288"/>
              <a:gd name="connsiteX8" fmla="*/ 2068750 w 3182692"/>
              <a:gd name="connsiteY8" fmla="*/ 18288 h 18288"/>
              <a:gd name="connsiteX9" fmla="*/ 1432211 w 3182692"/>
              <a:gd name="connsiteY9" fmla="*/ 18288 h 18288"/>
              <a:gd name="connsiteX10" fmla="*/ 859327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  <a:gd name="connsiteX0" fmla="*/ 0 w 3182692"/>
              <a:gd name="connsiteY0" fmla="*/ 0 h 18288"/>
              <a:gd name="connsiteX1" fmla="*/ 572885 w 3182692"/>
              <a:gd name="connsiteY1" fmla="*/ 0 h 18288"/>
              <a:gd name="connsiteX2" fmla="*/ 1113942 w 3182692"/>
              <a:gd name="connsiteY2" fmla="*/ 0 h 18288"/>
              <a:gd name="connsiteX3" fmla="*/ 1686827 w 3182692"/>
              <a:gd name="connsiteY3" fmla="*/ 0 h 18288"/>
              <a:gd name="connsiteX4" fmla="*/ 2323365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546154 w 3182692"/>
              <a:gd name="connsiteY7" fmla="*/ 18288 h 18288"/>
              <a:gd name="connsiteX8" fmla="*/ 1845961 w 3182692"/>
              <a:gd name="connsiteY8" fmla="*/ 18288 h 18288"/>
              <a:gd name="connsiteX9" fmla="*/ 1304904 w 3182692"/>
              <a:gd name="connsiteY9" fmla="*/ 18288 h 18288"/>
              <a:gd name="connsiteX10" fmla="*/ 604711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5372" y="-3887"/>
                  <a:pt x="1010746" y="-18166"/>
                  <a:pt x="1273077" y="0"/>
                </a:cubicBezTo>
                <a:cubicBezTo>
                  <a:pt x="1527846" y="-24408"/>
                  <a:pt x="1703704" y="-36055"/>
                  <a:pt x="1909615" y="0"/>
                </a:cubicBezTo>
                <a:cubicBezTo>
                  <a:pt x="2119487" y="1667"/>
                  <a:pt x="2200543" y="-19343"/>
                  <a:pt x="2482500" y="0"/>
                </a:cubicBezTo>
                <a:cubicBezTo>
                  <a:pt x="2736775" y="57438"/>
                  <a:pt x="2997998" y="-48885"/>
                  <a:pt x="3182692" y="0"/>
                </a:cubicBezTo>
                <a:cubicBezTo>
                  <a:pt x="3182658" y="4844"/>
                  <a:pt x="3182282" y="11009"/>
                  <a:pt x="3182692" y="18288"/>
                </a:cubicBezTo>
                <a:cubicBezTo>
                  <a:pt x="2944477" y="15825"/>
                  <a:pt x="2868931" y="12370"/>
                  <a:pt x="2609807" y="18288"/>
                </a:cubicBezTo>
                <a:cubicBezTo>
                  <a:pt x="2341556" y="6193"/>
                  <a:pt x="2324113" y="22706"/>
                  <a:pt x="2068750" y="18288"/>
                </a:cubicBezTo>
                <a:cubicBezTo>
                  <a:pt x="1817163" y="7852"/>
                  <a:pt x="1716254" y="25979"/>
                  <a:pt x="1432211" y="18288"/>
                </a:cubicBezTo>
                <a:cubicBezTo>
                  <a:pt x="1164747" y="-28137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24421" y="-39331"/>
                  <a:pt x="418777" y="11439"/>
                  <a:pt x="572885" y="0"/>
                </a:cubicBezTo>
                <a:cubicBezTo>
                  <a:pt x="750333" y="-6388"/>
                  <a:pt x="940592" y="15806"/>
                  <a:pt x="1113942" y="0"/>
                </a:cubicBezTo>
                <a:cubicBezTo>
                  <a:pt x="1322785" y="-1777"/>
                  <a:pt x="1505363" y="28230"/>
                  <a:pt x="1686827" y="0"/>
                </a:cubicBezTo>
                <a:cubicBezTo>
                  <a:pt x="1853304" y="1595"/>
                  <a:pt x="2194652" y="-1232"/>
                  <a:pt x="2323365" y="0"/>
                </a:cubicBezTo>
                <a:cubicBezTo>
                  <a:pt x="2488732" y="36406"/>
                  <a:pt x="2902093" y="-40336"/>
                  <a:pt x="3182692" y="0"/>
                </a:cubicBezTo>
                <a:cubicBezTo>
                  <a:pt x="3182167" y="5049"/>
                  <a:pt x="3182885" y="12044"/>
                  <a:pt x="3182692" y="18288"/>
                </a:cubicBezTo>
                <a:cubicBezTo>
                  <a:pt x="3012563" y="-37820"/>
                  <a:pt x="2765409" y="35618"/>
                  <a:pt x="2546154" y="18288"/>
                </a:cubicBezTo>
                <a:cubicBezTo>
                  <a:pt x="2333381" y="13914"/>
                  <a:pt x="2154438" y="9838"/>
                  <a:pt x="1845961" y="18288"/>
                </a:cubicBezTo>
                <a:cubicBezTo>
                  <a:pt x="1531509" y="33812"/>
                  <a:pt x="1456631" y="-6606"/>
                  <a:pt x="1304904" y="18288"/>
                </a:cubicBezTo>
                <a:cubicBezTo>
                  <a:pt x="1168344" y="36351"/>
                  <a:pt x="928499" y="15047"/>
                  <a:pt x="604711" y="18288"/>
                </a:cubicBezTo>
                <a:cubicBezTo>
                  <a:pt x="285438" y="38007"/>
                  <a:pt x="116029" y="-2220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2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54919" y="4634"/>
                  <a:pt x="991654" y="8864"/>
                  <a:pt x="1273077" y="0"/>
                </a:cubicBezTo>
                <a:cubicBezTo>
                  <a:pt x="1566644" y="-14667"/>
                  <a:pt x="1666526" y="3717"/>
                  <a:pt x="1909615" y="0"/>
                </a:cubicBezTo>
                <a:cubicBezTo>
                  <a:pt x="2138795" y="27220"/>
                  <a:pt x="2225506" y="-13892"/>
                  <a:pt x="2482500" y="0"/>
                </a:cubicBezTo>
                <a:cubicBezTo>
                  <a:pt x="2775583" y="32183"/>
                  <a:pt x="3003218" y="-43687"/>
                  <a:pt x="3182692" y="0"/>
                </a:cubicBezTo>
                <a:cubicBezTo>
                  <a:pt x="3183006" y="4158"/>
                  <a:pt x="3181713" y="12539"/>
                  <a:pt x="3182692" y="18288"/>
                </a:cubicBezTo>
                <a:cubicBezTo>
                  <a:pt x="2959845" y="25574"/>
                  <a:pt x="2868929" y="24980"/>
                  <a:pt x="2609807" y="18288"/>
                </a:cubicBezTo>
                <a:cubicBezTo>
                  <a:pt x="2341405" y="5992"/>
                  <a:pt x="2328488" y="20436"/>
                  <a:pt x="2068750" y="18288"/>
                </a:cubicBezTo>
                <a:cubicBezTo>
                  <a:pt x="1816113" y="2395"/>
                  <a:pt x="1699345" y="36855"/>
                  <a:pt x="1432211" y="18288"/>
                </a:cubicBezTo>
                <a:cubicBezTo>
                  <a:pt x="1148381" y="-28184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2"/>
                      <a:gd name="connsiteY0" fmla="*/ 0 h 18288"/>
                      <a:gd name="connsiteX1" fmla="*/ 636538 w 3182692"/>
                      <a:gd name="connsiteY1" fmla="*/ 0 h 18288"/>
                      <a:gd name="connsiteX2" fmla="*/ 1273077 w 3182692"/>
                      <a:gd name="connsiteY2" fmla="*/ 0 h 18288"/>
                      <a:gd name="connsiteX3" fmla="*/ 1909615 w 3182692"/>
                      <a:gd name="connsiteY3" fmla="*/ 0 h 18288"/>
                      <a:gd name="connsiteX4" fmla="*/ 2482500 w 3182692"/>
                      <a:gd name="connsiteY4" fmla="*/ 0 h 18288"/>
                      <a:gd name="connsiteX5" fmla="*/ 3182692 w 3182692"/>
                      <a:gd name="connsiteY5" fmla="*/ 0 h 18288"/>
                      <a:gd name="connsiteX6" fmla="*/ 3182692 w 3182692"/>
                      <a:gd name="connsiteY6" fmla="*/ 18288 h 18288"/>
                      <a:gd name="connsiteX7" fmla="*/ 2609807 w 3182692"/>
                      <a:gd name="connsiteY7" fmla="*/ 18288 h 18288"/>
                      <a:gd name="connsiteX8" fmla="*/ 2068750 w 3182692"/>
                      <a:gd name="connsiteY8" fmla="*/ 18288 h 18288"/>
                      <a:gd name="connsiteX9" fmla="*/ 1432211 w 3182692"/>
                      <a:gd name="connsiteY9" fmla="*/ 18288 h 18288"/>
                      <a:gd name="connsiteX10" fmla="*/ 859327 w 3182692"/>
                      <a:gd name="connsiteY10" fmla="*/ 18288 h 18288"/>
                      <a:gd name="connsiteX11" fmla="*/ 0 w 3182692"/>
                      <a:gd name="connsiteY11" fmla="*/ 18288 h 18288"/>
                      <a:gd name="connsiteX12" fmla="*/ 0 w 3182692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2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07727" y="-28"/>
                          <a:pt x="1273077" y="0"/>
                        </a:cubicBezTo>
                        <a:cubicBezTo>
                          <a:pt x="1538427" y="28"/>
                          <a:pt x="1698640" y="-12775"/>
                          <a:pt x="1909615" y="0"/>
                        </a:cubicBezTo>
                        <a:cubicBezTo>
                          <a:pt x="2120590" y="12775"/>
                          <a:pt x="2210293" y="-21823"/>
                          <a:pt x="2482500" y="0"/>
                        </a:cubicBezTo>
                        <a:cubicBezTo>
                          <a:pt x="2754708" y="21823"/>
                          <a:pt x="3004133" y="-28750"/>
                          <a:pt x="3182692" y="0"/>
                        </a:cubicBezTo>
                        <a:cubicBezTo>
                          <a:pt x="3183134" y="4516"/>
                          <a:pt x="3181865" y="12266"/>
                          <a:pt x="3182692" y="18288"/>
                        </a:cubicBezTo>
                        <a:cubicBezTo>
                          <a:pt x="2947402" y="22440"/>
                          <a:pt x="2876226" y="27191"/>
                          <a:pt x="2609807" y="18288"/>
                        </a:cubicBezTo>
                        <a:cubicBezTo>
                          <a:pt x="2343389" y="9385"/>
                          <a:pt x="2326689" y="25579"/>
                          <a:pt x="2068750" y="18288"/>
                        </a:cubicBezTo>
                        <a:cubicBezTo>
                          <a:pt x="1810811" y="10997"/>
                          <a:pt x="1713836" y="48219"/>
                          <a:pt x="1432211" y="18288"/>
                        </a:cubicBezTo>
                        <a:cubicBezTo>
                          <a:pt x="1150586" y="-11643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2" h="18288" stroke="0" extrusionOk="0">
                        <a:moveTo>
                          <a:pt x="0" y="0"/>
                        </a:moveTo>
                        <a:cubicBezTo>
                          <a:pt x="243108" y="-22426"/>
                          <a:pt x="387854" y="22949"/>
                          <a:pt x="572885" y="0"/>
                        </a:cubicBezTo>
                        <a:cubicBezTo>
                          <a:pt x="757916" y="-22949"/>
                          <a:pt x="923707" y="6797"/>
                          <a:pt x="1113942" y="0"/>
                        </a:cubicBezTo>
                        <a:cubicBezTo>
                          <a:pt x="1304177" y="-6797"/>
                          <a:pt x="1495991" y="20627"/>
                          <a:pt x="1686827" y="0"/>
                        </a:cubicBezTo>
                        <a:cubicBezTo>
                          <a:pt x="1877663" y="-20627"/>
                          <a:pt x="2170182" y="-20672"/>
                          <a:pt x="2323365" y="0"/>
                        </a:cubicBezTo>
                        <a:cubicBezTo>
                          <a:pt x="2476548" y="20672"/>
                          <a:pt x="2919164" y="6097"/>
                          <a:pt x="3182692" y="0"/>
                        </a:cubicBezTo>
                        <a:cubicBezTo>
                          <a:pt x="3183269" y="4624"/>
                          <a:pt x="3183511" y="11191"/>
                          <a:pt x="3182692" y="18288"/>
                        </a:cubicBezTo>
                        <a:cubicBezTo>
                          <a:pt x="3026065" y="-10849"/>
                          <a:pt x="2775006" y="23067"/>
                          <a:pt x="2546154" y="18288"/>
                        </a:cubicBezTo>
                        <a:cubicBezTo>
                          <a:pt x="2317302" y="13509"/>
                          <a:pt x="2168173" y="-8513"/>
                          <a:pt x="1845961" y="18288"/>
                        </a:cubicBezTo>
                        <a:cubicBezTo>
                          <a:pt x="1523749" y="45089"/>
                          <a:pt x="1450078" y="-844"/>
                          <a:pt x="1304904" y="18288"/>
                        </a:cubicBezTo>
                        <a:cubicBezTo>
                          <a:pt x="1159730" y="37420"/>
                          <a:pt x="942635" y="-10021"/>
                          <a:pt x="604711" y="18288"/>
                        </a:cubicBezTo>
                        <a:cubicBezTo>
                          <a:pt x="266787" y="46597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C36E71-DE6B-9900-637C-5355D292D7BF}"/>
              </a:ext>
            </a:extLst>
          </p:cNvPr>
          <p:cNvSpPr txBox="1"/>
          <p:nvPr/>
        </p:nvSpPr>
        <p:spPr>
          <a:xfrm>
            <a:off x="2781300" y="5143500"/>
            <a:ext cx="3876675" cy="6762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 descr="LongSilhouettesGreenwhitelogo-New.tif">
            <a:extLst>
              <a:ext uri="{FF2B5EF4-FFF2-40B4-BE49-F238E27FC236}">
                <a16:creationId xmlns:a16="http://schemas.microsoft.com/office/drawing/2014/main" id="{97A16A75-DB45-297E-E16E-BEFB52DF5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" y="6329435"/>
            <a:ext cx="9143994" cy="52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85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Rectangle 2076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95918" y="4577975"/>
            <a:ext cx="5654511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Operation Jaguar: Poaching and Human-Wildlife Conflict – Laurel Neme">
            <a:extLst>
              <a:ext uri="{FF2B5EF4-FFF2-40B4-BE49-F238E27FC236}">
                <a16:creationId xmlns:a16="http://schemas.microsoft.com/office/drawing/2014/main" id="{831C93A5-7119-D73B-6082-D3D0DA6DD6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3" r="5" b="3635"/>
          <a:stretch/>
        </p:blipFill>
        <p:spPr bwMode="auto">
          <a:xfrm>
            <a:off x="238227" y="321734"/>
            <a:ext cx="2848177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guana Hunter Kills Giant Invasive Lizards in Florida | Outdoor Life">
            <a:extLst>
              <a:ext uri="{FF2B5EF4-FFF2-40B4-BE49-F238E27FC236}">
                <a16:creationId xmlns:a16="http://schemas.microsoft.com/office/drawing/2014/main" id="{39370E07-C3F0-F6E2-C64B-C13AF48BB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0" r="17040" b="2"/>
          <a:stretch/>
        </p:blipFill>
        <p:spPr bwMode="auto">
          <a:xfrm>
            <a:off x="3151911" y="321732"/>
            <a:ext cx="2845104" cy="41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guana Foundation (@iguanafndn) / Twitter">
            <a:extLst>
              <a:ext uri="{FF2B5EF4-FFF2-40B4-BE49-F238E27FC236}">
                <a16:creationId xmlns:a16="http://schemas.microsoft.com/office/drawing/2014/main" id="{90E60E4B-455A-3AF0-C352-710B2F7F99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r="16283" b="2"/>
          <a:stretch/>
        </p:blipFill>
        <p:spPr bwMode="auto">
          <a:xfrm>
            <a:off x="6064632" y="321733"/>
            <a:ext cx="2848488" cy="201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9196" r="2" b="2"/>
          <a:stretch/>
        </p:blipFill>
        <p:spPr>
          <a:xfrm>
            <a:off x="238225" y="2422097"/>
            <a:ext cx="2846070" cy="2013804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A picture containing tree, person, outdoor, plant&#10;&#10;Description automatically generated">
            <a:extLst>
              <a:ext uri="{FF2B5EF4-FFF2-40B4-BE49-F238E27FC236}">
                <a16:creationId xmlns:a16="http://schemas.microsoft.com/office/drawing/2014/main" id="{5DCADA57-4084-266D-2E18-3D4883330D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5" r="4570" b="-2"/>
          <a:stretch/>
        </p:blipFill>
        <p:spPr>
          <a:xfrm>
            <a:off x="6062214" y="2431705"/>
            <a:ext cx="2848487" cy="2000947"/>
          </a:xfrm>
          <a:prstGeom prst="rect">
            <a:avLst/>
          </a:prstGeom>
        </p:spPr>
      </p:pic>
      <p:pic>
        <p:nvPicPr>
          <p:cNvPr id="1026" name="Picture 2" descr="Environmental Protection Area Signs - Henrico County, Virginia">
            <a:extLst>
              <a:ext uri="{FF2B5EF4-FFF2-40B4-BE49-F238E27FC236}">
                <a16:creationId xmlns:a16="http://schemas.microsoft.com/office/drawing/2014/main" id="{2C4FAF1A-F994-1717-0250-D2942FBE47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5691"/>
          <a:stretch/>
        </p:blipFill>
        <p:spPr bwMode="auto">
          <a:xfrm>
            <a:off x="238225" y="4525716"/>
            <a:ext cx="284607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79" name="Straight Connector 2078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39950" y="5694097"/>
            <a:ext cx="4114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135C5E1-4A29-DB8A-79C0-E13FFB4AD85B}"/>
              </a:ext>
            </a:extLst>
          </p:cNvPr>
          <p:cNvSpPr txBox="1"/>
          <p:nvPr/>
        </p:nvSpPr>
        <p:spPr>
          <a:xfrm>
            <a:off x="3151911" y="4552037"/>
            <a:ext cx="5765231" cy="203132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EBB3C6A-23CE-C451-1BAA-76A55E3EAD96}"/>
              </a:ext>
            </a:extLst>
          </p:cNvPr>
          <p:cNvSpPr txBox="1">
            <a:spLocks/>
          </p:cNvSpPr>
          <p:nvPr/>
        </p:nvSpPr>
        <p:spPr>
          <a:xfrm>
            <a:off x="3640076" y="4986661"/>
            <a:ext cx="5122140" cy="862031"/>
          </a:xfrm>
          <a:prstGeom prst="round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3500" dirty="0">
                <a:solidFill>
                  <a:srgbClr val="FFFFFF"/>
                </a:solidFill>
              </a:rPr>
              <a:t>1. It is all about people!</a:t>
            </a:r>
          </a:p>
        </p:txBody>
      </p:sp>
    </p:spTree>
    <p:extLst>
      <p:ext uri="{BB962C8B-B14F-4D97-AF65-F5344CB8AC3E}">
        <p14:creationId xmlns:p14="http://schemas.microsoft.com/office/powerpoint/2010/main" val="1606363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6FF21D-AF56-4B0A-8CEE-91E77B759624}"/>
              </a:ext>
            </a:extLst>
          </p:cNvPr>
          <p:cNvSpPr txBox="1"/>
          <p:nvPr/>
        </p:nvSpPr>
        <p:spPr>
          <a:xfrm>
            <a:off x="324054" y="1427310"/>
            <a:ext cx="18343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600" b="1" dirty="0">
                <a:cs typeface="Arial" charset="0"/>
              </a:rPr>
              <a:t>2. Be Curious</a:t>
            </a:r>
          </a:p>
        </p:txBody>
      </p:sp>
      <p:pic>
        <p:nvPicPr>
          <p:cNvPr id="11" name="Picture 10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516AF86-AEC1-D39F-4D86-9A7B4488E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142" y="508156"/>
            <a:ext cx="6287058" cy="5293882"/>
          </a:xfrm>
          <a:prstGeom prst="rect">
            <a:avLst/>
          </a:prstGeom>
        </p:spPr>
      </p:pic>
      <p:pic>
        <p:nvPicPr>
          <p:cNvPr id="12" name="Picture 11" descr="LongSilhouettesGreenwhitelogo-New.tif">
            <a:extLst>
              <a:ext uri="{FF2B5EF4-FFF2-40B4-BE49-F238E27FC236}">
                <a16:creationId xmlns:a16="http://schemas.microsoft.com/office/drawing/2014/main" id="{17ED08A1-AA85-FFCB-1361-5DD9704C2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" y="6329435"/>
            <a:ext cx="9143994" cy="52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32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B0836548-8375-43E9-93FB-1CB9C52E6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6FF21D-AF56-4B0A-8CEE-91E77B759624}"/>
              </a:ext>
            </a:extLst>
          </p:cNvPr>
          <p:cNvSpPr txBox="1"/>
          <p:nvPr/>
        </p:nvSpPr>
        <p:spPr>
          <a:xfrm>
            <a:off x="3985998" y="671335"/>
            <a:ext cx="5062752" cy="33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Leadership can be applied </a:t>
            </a:r>
            <a:r>
              <a:rPr lang="en-US" altLang="ja-JP" sz="4500" b="1" dirty="0">
                <a:latin typeface="+mj-lt"/>
                <a:ea typeface="+mj-ea"/>
                <a:cs typeface="+mj-cs"/>
              </a:rPr>
              <a:t>on</a:t>
            </a:r>
            <a:r>
              <a:rPr lang="en-US" altLang="ja-JP" sz="4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many levels</a:t>
            </a:r>
          </a:p>
        </p:txBody>
      </p:sp>
      <p:pic>
        <p:nvPicPr>
          <p:cNvPr id="1030" name="Picture 6" descr="BID premia a organización mexicana por defensa de mariposa monarca - Grupo  Milenio">
            <a:extLst>
              <a:ext uri="{FF2B5EF4-FFF2-40B4-BE49-F238E27FC236}">
                <a16:creationId xmlns:a16="http://schemas.microsoft.com/office/drawing/2014/main" id="{3559E77A-37E6-24C8-461C-B9F7EC2E1D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9" b="-1"/>
          <a:stretch/>
        </p:blipFill>
        <p:spPr bwMode="auto">
          <a:xfrm>
            <a:off x="20" y="1"/>
            <a:ext cx="3648055" cy="21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servationists, philanthropists, young activists, scientists – just some of the influential voices fighting for a better ...">
            <a:extLst>
              <a:ext uri="{FF2B5EF4-FFF2-40B4-BE49-F238E27FC236}">
                <a16:creationId xmlns:a16="http://schemas.microsoft.com/office/drawing/2014/main" id="{F548D06E-D8FF-9031-A7D2-7067E2CB0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588"/>
          <a:stretch/>
        </p:blipFill>
        <p:spPr bwMode="auto">
          <a:xfrm>
            <a:off x="20" y="2342320"/>
            <a:ext cx="3648055" cy="216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Youth Conservation Leadership Institute - Virginia Association of Soil and  Water Conservation Districts">
            <a:extLst>
              <a:ext uri="{FF2B5EF4-FFF2-40B4-BE49-F238E27FC236}">
                <a16:creationId xmlns:a16="http://schemas.microsoft.com/office/drawing/2014/main" id="{6B57804C-4298-0139-F0CF-1062A4682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0" t="8020" r="9201" b="6160"/>
          <a:stretch/>
        </p:blipFill>
        <p:spPr bwMode="auto">
          <a:xfrm>
            <a:off x="-2287" y="4693679"/>
            <a:ext cx="3648054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LongSilhouettesGreenwhitelogo-New.tif">
            <a:extLst>
              <a:ext uri="{FF2B5EF4-FFF2-40B4-BE49-F238E27FC236}">
                <a16:creationId xmlns:a16="http://schemas.microsoft.com/office/drawing/2014/main" id="{17ED08A1-AA85-FFCB-1361-5DD9704C2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" y="6329435"/>
            <a:ext cx="9143994" cy="52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27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6FF21D-AF56-4B0A-8CEE-91E77B759624}"/>
              </a:ext>
            </a:extLst>
          </p:cNvPr>
          <p:cNvSpPr txBox="1"/>
          <p:nvPr/>
        </p:nvSpPr>
        <p:spPr>
          <a:xfrm>
            <a:off x="293297" y="3814"/>
            <a:ext cx="84461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4000" b="1" dirty="0">
                <a:cs typeface="Arial" charset="0"/>
              </a:rPr>
              <a:t>4. Practice Humble Leadership. ALWAYS!</a:t>
            </a:r>
            <a:endParaRPr lang="en-US" altLang="ja-JP" sz="4000" b="1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4" name="Picture 3" descr="LongSilhouettesGreenwhitelogo-New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38421"/>
            <a:ext cx="9159875" cy="635453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E01D6BA8-ADEC-47CF-88FD-7DCFD9369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4771" y="5529821"/>
            <a:ext cx="1561757" cy="888430"/>
          </a:xfrm>
          <a:prstGeom prst="rect">
            <a:avLst/>
          </a:prstGeom>
        </p:spPr>
      </p:pic>
      <p:pic>
        <p:nvPicPr>
          <p:cNvPr id="8196" name="Picture 4" descr="Sustainable Innovation Initiatives - Home | Facebook">
            <a:extLst>
              <a:ext uri="{FF2B5EF4-FFF2-40B4-BE49-F238E27FC236}">
                <a16:creationId xmlns:a16="http://schemas.microsoft.com/office/drawing/2014/main" id="{459DAEE5-758D-4AD7-A6C1-9E3989DFE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6" y="5438036"/>
            <a:ext cx="777074" cy="77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Nurture Nature Campaign">
            <a:extLst>
              <a:ext uri="{FF2B5EF4-FFF2-40B4-BE49-F238E27FC236}">
                <a16:creationId xmlns:a16="http://schemas.microsoft.com/office/drawing/2014/main" id="{53F5B4F9-A11E-47A1-AC0B-83893E5E7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141" y="5598080"/>
            <a:ext cx="982374" cy="49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auna &amp; Flora International USA Inc - GuideStar Profile">
            <a:extLst>
              <a:ext uri="{FF2B5EF4-FFF2-40B4-BE49-F238E27FC236}">
                <a16:creationId xmlns:a16="http://schemas.microsoft.com/office/drawing/2014/main" id="{EECABA61-664A-49AA-9DA9-3E038392A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2" y="5349992"/>
            <a:ext cx="947226" cy="87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nvironmental Protection in the Caribbean - EPIC">
            <a:extLst>
              <a:ext uri="{FF2B5EF4-FFF2-40B4-BE49-F238E27FC236}">
                <a16:creationId xmlns:a16="http://schemas.microsoft.com/office/drawing/2014/main" id="{54F3F3F8-6E19-321C-DB60-BCD2EB196F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7591" b="-3035"/>
          <a:stretch/>
        </p:blipFill>
        <p:spPr bwMode="auto">
          <a:xfrm>
            <a:off x="2043440" y="5527736"/>
            <a:ext cx="662327" cy="69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ustainable Grenadines Inc. (SusGren) | LinkedIn">
            <a:extLst>
              <a:ext uri="{FF2B5EF4-FFF2-40B4-BE49-F238E27FC236}">
                <a16:creationId xmlns:a16="http://schemas.microsoft.com/office/drawing/2014/main" id="{52A95FB2-69F9-A2CB-7960-490B4909B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9" b="20931"/>
          <a:stretch/>
        </p:blipFill>
        <p:spPr bwMode="auto">
          <a:xfrm>
            <a:off x="2719327" y="5508624"/>
            <a:ext cx="1123620" cy="67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ome - International Iguana Foundation">
            <a:extLst>
              <a:ext uri="{FF2B5EF4-FFF2-40B4-BE49-F238E27FC236}">
                <a16:creationId xmlns:a16="http://schemas.microsoft.com/office/drawing/2014/main" id="{FD4A9EA3-6C98-266E-E028-663C9BCB1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303" y="5529821"/>
            <a:ext cx="1719262" cy="68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Alternare AC | Facebook">
            <a:extLst>
              <a:ext uri="{FF2B5EF4-FFF2-40B4-BE49-F238E27FC236}">
                <a16:creationId xmlns:a16="http://schemas.microsoft.com/office/drawing/2014/main" id="{929D83D2-8DFD-04DB-8C12-5A67FD78F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959" y="4546829"/>
            <a:ext cx="1017122" cy="101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SUSTAINABLE DEVELOPMENT - ENDESU">
            <a:extLst>
              <a:ext uri="{FF2B5EF4-FFF2-40B4-BE49-F238E27FC236}">
                <a16:creationId xmlns:a16="http://schemas.microsoft.com/office/drawing/2014/main" id="{2607088A-A397-AF0C-85C3-B5DFD1AA8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481" y="4845805"/>
            <a:ext cx="1561758" cy="61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ome">
            <a:extLst>
              <a:ext uri="{FF2B5EF4-FFF2-40B4-BE49-F238E27FC236}">
                <a16:creationId xmlns:a16="http://schemas.microsoft.com/office/drawing/2014/main" id="{D058C490-9324-47CE-6DED-F27FBAAD7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133" y="5395853"/>
            <a:ext cx="1279506" cy="98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OVIS, A.C. (@ovis_ac) / Twitter">
            <a:extLst>
              <a:ext uri="{FF2B5EF4-FFF2-40B4-BE49-F238E27FC236}">
                <a16:creationId xmlns:a16="http://schemas.microsoft.com/office/drawing/2014/main" id="{C0AE590F-E3C7-B17B-FCD9-C594B44A4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801" y="4675104"/>
            <a:ext cx="787530" cy="78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Zoological Society of San Diego DBA San Diego Zoo Wildlife Alliance -  GuideStar Profile">
            <a:extLst>
              <a:ext uri="{FF2B5EF4-FFF2-40B4-BE49-F238E27FC236}">
                <a16:creationId xmlns:a16="http://schemas.microsoft.com/office/drawing/2014/main" id="{07B1A485-BE8A-A251-B76B-5A8E85F79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090" y="4644531"/>
            <a:ext cx="657912" cy="65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Organizaciones asociadas - Jaguares de la Selva Maya">
            <a:extLst>
              <a:ext uri="{FF2B5EF4-FFF2-40B4-BE49-F238E27FC236}">
                <a16:creationId xmlns:a16="http://schemas.microsoft.com/office/drawing/2014/main" id="{27A9DA2D-B708-AD54-861B-6892C43C4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551" y="4603075"/>
            <a:ext cx="642530" cy="61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Monarch Monitoring Project (WWF-Mexico) | MonarchNet">
            <a:extLst>
              <a:ext uri="{FF2B5EF4-FFF2-40B4-BE49-F238E27FC236}">
                <a16:creationId xmlns:a16="http://schemas.microsoft.com/office/drawing/2014/main" id="{635040AE-9257-46DD-9A68-D08C47AA4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054" y="4717773"/>
            <a:ext cx="662327" cy="65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Saving Wildlife and Wild Places - WCS.org">
            <a:extLst>
              <a:ext uri="{FF2B5EF4-FFF2-40B4-BE49-F238E27FC236}">
                <a16:creationId xmlns:a16="http://schemas.microsoft.com/office/drawing/2014/main" id="{E606DE53-A3B2-85A3-8C03-6DDF2E1CD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877" y="4837482"/>
            <a:ext cx="516903" cy="53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National Protected Area Comission (CONANP) | PANORAMA">
            <a:extLst>
              <a:ext uri="{FF2B5EF4-FFF2-40B4-BE49-F238E27FC236}">
                <a16:creationId xmlns:a16="http://schemas.microsoft.com/office/drawing/2014/main" id="{2FF380FC-790A-60F1-63E2-C1E4E78538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5" r="8987" b="15410"/>
          <a:stretch/>
        </p:blipFill>
        <p:spPr bwMode="auto">
          <a:xfrm>
            <a:off x="39675" y="4894882"/>
            <a:ext cx="1081776" cy="53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FONNOR | Fondo Noreste A.C.">
            <a:extLst>
              <a:ext uri="{FF2B5EF4-FFF2-40B4-BE49-F238E27FC236}">
                <a16:creationId xmlns:a16="http://schemas.microsoft.com/office/drawing/2014/main" id="{B553C47E-F024-EF81-A78B-639B49B5F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407" y="4861389"/>
            <a:ext cx="1731244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group of people sitting at tables&#10;&#10;Description automatically generated with low confidence">
            <a:extLst>
              <a:ext uri="{FF2B5EF4-FFF2-40B4-BE49-F238E27FC236}">
                <a16:creationId xmlns:a16="http://schemas.microsoft.com/office/drawing/2014/main" id="{A8B31180-4285-0E5D-82F0-6E59FFA0446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3587" y="1903742"/>
            <a:ext cx="3904789" cy="2238069"/>
          </a:xfrm>
          <a:prstGeom prst="rect">
            <a:avLst/>
          </a:prstGeom>
        </p:spPr>
      </p:pic>
      <p:pic>
        <p:nvPicPr>
          <p:cNvPr id="17" name="Picture 1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C6E3A4A-A1EE-4E41-9092-A2996EE25FC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887948" y="1395366"/>
            <a:ext cx="3904789" cy="2928592"/>
          </a:xfrm>
          <a:prstGeom prst="rect">
            <a:avLst/>
          </a:prstGeom>
        </p:spPr>
      </p:pic>
      <p:pic>
        <p:nvPicPr>
          <p:cNvPr id="2" name="Picture 2" descr="Bosque Antiguo | Por la conservación de los bosques de viejo crecimiento en  México">
            <a:extLst>
              <a:ext uri="{FF2B5EF4-FFF2-40B4-BE49-F238E27FC236}">
                <a16:creationId xmlns:a16="http://schemas.microsoft.com/office/drawing/2014/main" id="{8FCFFF74-33AA-F5CE-D48F-E8DF9302B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754" y="4610494"/>
            <a:ext cx="523125" cy="49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228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6FF21D-AF56-4B0A-8CEE-91E77B759624}"/>
              </a:ext>
            </a:extLst>
          </p:cNvPr>
          <p:cNvSpPr txBox="1"/>
          <p:nvPr/>
        </p:nvSpPr>
        <p:spPr>
          <a:xfrm>
            <a:off x="628650" y="299925"/>
            <a:ext cx="7886700" cy="1128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500" b="1" dirty="0">
                <a:latin typeface="+mj-lt"/>
                <a:ea typeface="+mj-ea"/>
                <a:cs typeface="+mj-cs"/>
              </a:rPr>
              <a:t>5. Learn another language</a:t>
            </a:r>
          </a:p>
        </p:txBody>
      </p:sp>
      <p:pic>
        <p:nvPicPr>
          <p:cNvPr id="4098" name="Picture 2" descr="How to Understand the Language of Minions and Learn to Speak It">
            <a:extLst>
              <a:ext uri="{FF2B5EF4-FFF2-40B4-BE49-F238E27FC236}">
                <a16:creationId xmlns:a16="http://schemas.microsoft.com/office/drawing/2014/main" id="{FC102C84-175D-F32C-202C-7E7463C27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6"/>
          <a:stretch/>
        </p:blipFill>
        <p:spPr bwMode="auto">
          <a:xfrm>
            <a:off x="1286061" y="1548543"/>
            <a:ext cx="6571878" cy="370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LongSilhouettesGreenwhitelogo-New.tif">
            <a:extLst>
              <a:ext uri="{FF2B5EF4-FFF2-40B4-BE49-F238E27FC236}">
                <a16:creationId xmlns:a16="http://schemas.microsoft.com/office/drawing/2014/main" id="{17ED08A1-AA85-FFCB-1361-5DD9704C2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" y="6329435"/>
            <a:ext cx="9143994" cy="5285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8FF156-0C6B-B965-6782-F583C426A01C}"/>
              </a:ext>
            </a:extLst>
          </p:cNvPr>
          <p:cNvSpPr txBox="1"/>
          <p:nvPr/>
        </p:nvSpPr>
        <p:spPr>
          <a:xfrm>
            <a:off x="1255014" y="5027164"/>
            <a:ext cx="788898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u="none" strike="noStrike" dirty="0">
                <a:solidFill>
                  <a:srgbClr val="A9AEBA"/>
                </a:solidFill>
                <a:effectLst/>
                <a:hlinkClick r:id="rId5"/>
              </a:rPr>
              <a:t>© Minions / Illumination Entertainment and co-producers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026789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ngSilhouettesGreenwhitelogo-New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38" y="-51737"/>
            <a:ext cx="9159875" cy="7762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6FF21D-AF56-4B0A-8CEE-91E77B759624}"/>
              </a:ext>
            </a:extLst>
          </p:cNvPr>
          <p:cNvSpPr txBox="1"/>
          <p:nvPr/>
        </p:nvSpPr>
        <p:spPr>
          <a:xfrm>
            <a:off x="281666" y="937202"/>
            <a:ext cx="85806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200" b="1" dirty="0">
                <a:cs typeface="Arial" charset="0"/>
              </a:rPr>
              <a:t>REMAINING CONSERVATION </a:t>
            </a:r>
            <a:r>
              <a:rPr lang="en-US" altLang="ja-JP" sz="3200" b="1" dirty="0">
                <a:solidFill>
                  <a:schemeClr val="tx1"/>
                </a:solidFill>
                <a:cs typeface="Arial" charset="0"/>
              </a:rPr>
              <a:t>LEADERSHIP CHALLENGES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1EC368-8ABD-45F0-999D-44BA14BE0C5C}"/>
              </a:ext>
            </a:extLst>
          </p:cNvPr>
          <p:cNvSpPr txBox="1"/>
          <p:nvPr/>
        </p:nvSpPr>
        <p:spPr>
          <a:xfrm>
            <a:off x="2289175" y="-12637640"/>
            <a:ext cx="4578350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5B4427-AF5E-4071-A682-97A700488546}"/>
              </a:ext>
            </a:extLst>
          </p:cNvPr>
          <p:cNvSpPr txBox="1"/>
          <p:nvPr/>
        </p:nvSpPr>
        <p:spPr>
          <a:xfrm>
            <a:off x="475146" y="1901071"/>
            <a:ext cx="82624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We need more field-based training with mentoring and experiential learning focused on finding solutions, developing capabilities and competences of </a:t>
            </a:r>
            <a:r>
              <a:rPr lang="en-US" dirty="0"/>
              <a:t>the trainees</a:t>
            </a:r>
            <a:r>
              <a:rPr lang="en-US" b="0" i="0" dirty="0">
                <a:effectLst/>
              </a:rPr>
              <a:t>, but also helping remove the obstacles to position them as future conservation leaders.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Ensure leadership programs that are truly diverse and inclusive.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Integrating a wide breath of knowledge and skills. From biology, to social science, communication, team-management, and human well-being, environmental justice, among many others.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Becoming a conservation leader requires long-term support at all levels of one’s professional career.</a:t>
            </a:r>
          </a:p>
        </p:txBody>
      </p:sp>
    </p:spTree>
    <p:extLst>
      <p:ext uri="{BB962C8B-B14F-4D97-AF65-F5344CB8AC3E}">
        <p14:creationId xmlns:p14="http://schemas.microsoft.com/office/powerpoint/2010/main" val="3015508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ngSilhouettesGreenwhitelogo-New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" y="6177280"/>
            <a:ext cx="9204959" cy="680720"/>
          </a:xfrm>
          <a:prstGeom prst="rect">
            <a:avLst/>
          </a:prstGeom>
        </p:spPr>
      </p:pic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1573887"/>
            <a:ext cx="0" cy="3710227"/>
          </a:xfrm>
          <a:prstGeom prst="line">
            <a:avLst/>
          </a:prstGeom>
          <a:ln w="19050">
            <a:solidFill>
              <a:srgbClr val="7AC9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B4DB4DD-2B52-46D5-AF46-B949A56F9E35}"/>
              </a:ext>
            </a:extLst>
          </p:cNvPr>
          <p:cNvSpPr txBox="1"/>
          <p:nvPr/>
        </p:nvSpPr>
        <p:spPr>
          <a:xfrm>
            <a:off x="975359" y="2467053"/>
            <a:ext cx="26822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Q&amp;A</a:t>
            </a:r>
          </a:p>
        </p:txBody>
      </p:sp>
      <p:pic>
        <p:nvPicPr>
          <p:cNvPr id="1028" name="Picture 4" descr="Parrot singing Old Mcdonald had a Farm | Nathan Rupert | Flickr">
            <a:extLst>
              <a:ext uri="{FF2B5EF4-FFF2-40B4-BE49-F238E27FC236}">
                <a16:creationId xmlns:a16="http://schemas.microsoft.com/office/drawing/2014/main" id="{88DBD16F-D043-4896-B4D7-289E6B8EE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573" y="564455"/>
            <a:ext cx="3603305" cy="488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887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ngSilhouettesGreenwhitelogo-New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" y="6177280"/>
            <a:ext cx="9204959" cy="680720"/>
          </a:xfrm>
          <a:prstGeom prst="rect">
            <a:avLst/>
          </a:prstGeom>
        </p:spPr>
      </p:pic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1573887"/>
            <a:ext cx="0" cy="3710227"/>
          </a:xfrm>
          <a:prstGeom prst="line">
            <a:avLst/>
          </a:prstGeom>
          <a:ln w="19050">
            <a:solidFill>
              <a:srgbClr val="7AC9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DAADF0C-7E56-6173-8365-72E251902A6A}"/>
              </a:ext>
            </a:extLst>
          </p:cNvPr>
          <p:cNvSpPr txBox="1"/>
          <p:nvPr/>
        </p:nvSpPr>
        <p:spPr>
          <a:xfrm>
            <a:off x="1982596" y="452851"/>
            <a:ext cx="49466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Thank you – Gracias!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54AF9B-762B-0AAD-466B-58F2243DBB7F}"/>
              </a:ext>
            </a:extLst>
          </p:cNvPr>
          <p:cNvSpPr txBox="1"/>
          <p:nvPr/>
        </p:nvSpPr>
        <p:spPr>
          <a:xfrm>
            <a:off x="689225" y="1768076"/>
            <a:ext cx="45773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Visit our Website! </a:t>
            </a:r>
            <a:b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 fws.gov/international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458AE-27FE-CA4C-6B3A-11F11B6BE53D}"/>
              </a:ext>
            </a:extLst>
          </p:cNvPr>
          <p:cNvSpPr txBox="1"/>
          <p:nvPr/>
        </p:nvSpPr>
        <p:spPr>
          <a:xfrm>
            <a:off x="689225" y="2766002"/>
            <a:ext cx="3788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Contact Information: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Amanda Gonzales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Program Officer, Mexico and Caribbean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US Fish and Wildlife Service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amanda_gonzales@fws.gov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E556F9-B8A3-D89E-BAE1-99C0FEBB4A94}"/>
              </a:ext>
            </a:extLst>
          </p:cNvPr>
          <p:cNvSpPr txBox="1"/>
          <p:nvPr/>
        </p:nvSpPr>
        <p:spPr>
          <a:xfrm>
            <a:off x="4936931" y="1658006"/>
            <a:ext cx="4207067" cy="543898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Photo credits</a:t>
            </a:r>
          </a:p>
          <a:p>
            <a:endParaRPr lang="en-US" sz="1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Alternare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AC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Birds Caribbean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Bosque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Antiguo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A.C.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CONABIO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FFI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Flicker.com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Iguana Foundation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Northern Parrots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PROFEPA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Regent Seven Seas Cruises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Seemit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SII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TRAFFIC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USFWS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1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Wikimedia Commons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 Parrot Trust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Xcaret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23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ngSilhouettesGreenwhitelogo-New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177516"/>
            <a:ext cx="9144000" cy="6963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454E0B-B87A-413B-9CBD-48C829B9FB0E}"/>
              </a:ext>
            </a:extLst>
          </p:cNvPr>
          <p:cNvSpPr txBox="1"/>
          <p:nvPr/>
        </p:nvSpPr>
        <p:spPr>
          <a:xfrm>
            <a:off x="525462" y="1413511"/>
            <a:ext cx="8017510" cy="776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altLang="ja-JP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 work with others to conserve, protect and enhance fish, wildlife, plants, and their habitats for the continuing benefit of the American people.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9D8DA-B1E8-4FB8-A867-8B519DC11977}"/>
              </a:ext>
            </a:extLst>
          </p:cNvPr>
          <p:cNvSpPr txBox="1"/>
          <p:nvPr/>
        </p:nvSpPr>
        <p:spPr>
          <a:xfrm>
            <a:off x="1466833" y="-45834"/>
            <a:ext cx="64986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US FISH AND WILDLIFE SERVICE</a:t>
            </a:r>
          </a:p>
        </p:txBody>
      </p:sp>
      <p:pic>
        <p:nvPicPr>
          <p:cNvPr id="3074" name="Picture 2" descr="National wildlife refuge system, inspired and created by Theodore  Roosevelt, imperiled by government shutdown - Virginia Mercury">
            <a:extLst>
              <a:ext uri="{FF2B5EF4-FFF2-40B4-BE49-F238E27FC236}">
                <a16:creationId xmlns:a16="http://schemas.microsoft.com/office/drawing/2014/main" id="{4620243F-90F9-4AA1-B9F4-1E8C64487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89" y="2739073"/>
            <a:ext cx="8189477" cy="270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9FAE02-74F1-400F-9915-D3BE6615D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82" y="261821"/>
            <a:ext cx="815857" cy="7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54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0071C0B-2B9E-4F2B-9A18-0AD4533E8AD6}"/>
              </a:ext>
            </a:extLst>
          </p:cNvPr>
          <p:cNvSpPr txBox="1"/>
          <p:nvPr/>
        </p:nvSpPr>
        <p:spPr>
          <a:xfrm>
            <a:off x="360759" y="3752849"/>
            <a:ext cx="2468166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>
                <a:latin typeface="+mj-lt"/>
                <a:ea typeface="+mj-ea"/>
                <a:cs typeface="+mj-cs"/>
              </a:rPr>
              <a:t>Our work spans the globe, including: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CB6DB5-8C4D-4080-AA8F-C73C48714B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2" b="2988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FF3A74-06EA-4B60-929B-CBCDC0FD9CF7}"/>
              </a:ext>
            </a:extLst>
          </p:cNvPr>
          <p:cNvSpPr txBox="1"/>
          <p:nvPr/>
        </p:nvSpPr>
        <p:spPr>
          <a:xfrm>
            <a:off x="3167986" y="3752850"/>
            <a:ext cx="5614060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00050"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Projects funded in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more than 75 countries</a:t>
            </a:r>
          </a:p>
          <a:p>
            <a:pPr marL="400050"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565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National Wildlife Refuges </a:t>
            </a:r>
          </a:p>
          <a:p>
            <a:pPr marL="400050"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 Million Acres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 Wilderness</a:t>
            </a:r>
          </a:p>
          <a:p>
            <a:pPr marL="400050"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72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National Fish Hatcheries</a:t>
            </a:r>
          </a:p>
          <a:p>
            <a:pPr marL="400050"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80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Ecological Services Field Offices</a:t>
            </a:r>
          </a:p>
          <a:p>
            <a:pPr marL="400050"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National Monuments</a:t>
            </a:r>
          </a:p>
        </p:txBody>
      </p:sp>
      <p:pic>
        <p:nvPicPr>
          <p:cNvPr id="8" name="Picture 7" descr="LongSilhouettesGreenwhitelogo-New.tif">
            <a:extLst>
              <a:ext uri="{FF2B5EF4-FFF2-40B4-BE49-F238E27FC236}">
                <a16:creationId xmlns:a16="http://schemas.microsoft.com/office/drawing/2014/main" id="{27F9B997-AD0C-4424-B4DA-2547DFAC8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" y="6329435"/>
            <a:ext cx="9143994" cy="52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31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1772D9B1-D181-4662-8C06-F4A7A8BDC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714" y="426720"/>
            <a:ext cx="4708526" cy="553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0ACD85-1B7D-42FA-AB45-BCC90D369FB6}"/>
              </a:ext>
            </a:extLst>
          </p:cNvPr>
          <p:cNvSpPr txBox="1"/>
          <p:nvPr/>
        </p:nvSpPr>
        <p:spPr>
          <a:xfrm>
            <a:off x="5590393" y="1909332"/>
            <a:ext cx="3106568" cy="3399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We coordinate domestic and international efforts to 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protect, restore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, and 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enhance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the world’s diverse wildlife and their habitats with a focus on 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species of international concern.</a:t>
            </a:r>
            <a:endParaRPr lang="en-US" sz="24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 descr="LongSilhouettesGreenwhitelogo-New.tif">
            <a:extLst>
              <a:ext uri="{FF2B5EF4-FFF2-40B4-BE49-F238E27FC236}">
                <a16:creationId xmlns:a16="http://schemas.microsoft.com/office/drawing/2014/main" id="{CA18C497-0CD2-4CB2-8AC0-9E7655708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00799"/>
            <a:ext cx="9159875" cy="47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36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8258" y="4207213"/>
            <a:ext cx="2992741" cy="30480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1507408" y="2738287"/>
            <a:ext cx="3751879" cy="1362154"/>
            <a:chOff x="2426591" y="5220015"/>
            <a:chExt cx="4034708" cy="136215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6591" y="5220015"/>
              <a:ext cx="2043230" cy="136215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069" y="5220015"/>
              <a:ext cx="2043230" cy="136215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724502" y="1625767"/>
            <a:ext cx="5012198" cy="1117600"/>
            <a:chOff x="3728761" y="1182884"/>
            <a:chExt cx="5012198" cy="11176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8761" y="1182884"/>
              <a:ext cx="1674511" cy="11163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72" y="1182884"/>
              <a:ext cx="1674512" cy="111634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4559" y="1182884"/>
              <a:ext cx="1676400" cy="111760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514326" y="4119155"/>
            <a:ext cx="82691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0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 conserve </a:t>
            </a:r>
            <a:r>
              <a:rPr lang="en-US" sz="2400" b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priority species, habitats and ecological processes across landscapes with high biodiversity value in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Mexico and the Caribbean</a:t>
            </a:r>
            <a:endParaRPr lang="en-US" sz="2400" b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Picture 2" descr="campesino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9302" y="2729045"/>
            <a:ext cx="1811891" cy="1365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R:\DIC-New\PROGRAMS\WWB-REGIONAL\Western Hemsiphere\Mexico\Outreach\People Photos\Fundacion Haciendas del Mundo Maya\Reforestacion (1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90" y="1638830"/>
            <a:ext cx="164592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-media-cache-ak0.pinimg.com/originals/bd/b1/38/bdb1384c4b95ada8b98705fe2d1daba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273" y="1634476"/>
            <a:ext cx="1684020" cy="112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milwaukeezoo.org/images/conservation/grandcaymanblueiguan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308" y="2737514"/>
            <a:ext cx="1840230" cy="138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286" y="1627948"/>
            <a:ext cx="1787321" cy="1088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01" r="11552" b="7987"/>
          <a:stretch/>
        </p:blipFill>
        <p:spPr>
          <a:xfrm>
            <a:off x="407300" y="1625767"/>
            <a:ext cx="1806114" cy="1110343"/>
          </a:xfrm>
          <a:prstGeom prst="rect">
            <a:avLst/>
          </a:prstGeom>
        </p:spPr>
      </p:pic>
      <p:pic>
        <p:nvPicPr>
          <p:cNvPr id="22" name="Picture 21" descr="LongSilhouettesGreenwhitelogo-New.t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334" y="5744"/>
            <a:ext cx="9162181" cy="776288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456361CB-20BA-4AB6-B05B-AC2A7D05520F}"/>
              </a:ext>
            </a:extLst>
          </p:cNvPr>
          <p:cNvSpPr txBox="1">
            <a:spLocks/>
          </p:cNvSpPr>
          <p:nvPr/>
        </p:nvSpPr>
        <p:spPr>
          <a:xfrm>
            <a:off x="372086" y="577765"/>
            <a:ext cx="8649994" cy="1219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/>
              <a:t>Mexico and Caribbean Programs</a:t>
            </a:r>
          </a:p>
        </p:txBody>
      </p:sp>
    </p:spTree>
    <p:extLst>
      <p:ext uri="{BB962C8B-B14F-4D97-AF65-F5344CB8AC3E}">
        <p14:creationId xmlns:p14="http://schemas.microsoft.com/office/powerpoint/2010/main" val="2516403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F255A3B-CD36-40AC-87E2-CABA5534288A}"/>
              </a:ext>
            </a:extLst>
          </p:cNvPr>
          <p:cNvSpPr txBox="1">
            <a:spLocks/>
          </p:cNvSpPr>
          <p:nvPr/>
        </p:nvSpPr>
        <p:spPr>
          <a:xfrm>
            <a:off x="223440" y="2877251"/>
            <a:ext cx="8686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US" b="1" dirty="0"/>
            </a:br>
            <a:br>
              <a:rPr lang="en-US" sz="4000" b="1" dirty="0"/>
            </a:br>
            <a:endParaRPr lang="en-US" sz="400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C5BA129-43B4-4399-9D12-195F9121D594}"/>
              </a:ext>
            </a:extLst>
          </p:cNvPr>
          <p:cNvSpPr txBox="1">
            <a:spLocks/>
          </p:cNvSpPr>
          <p:nvPr/>
        </p:nvSpPr>
        <p:spPr>
          <a:xfrm>
            <a:off x="233760" y="3802752"/>
            <a:ext cx="8730344" cy="14586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US" sz="3200" b="1" dirty="0">
                <a:latin typeface="+mn-lt"/>
              </a:rPr>
            </a:br>
            <a:br>
              <a:rPr lang="en-US" sz="2400" b="1" dirty="0"/>
            </a:br>
            <a:endParaRPr lang="en-US" sz="24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22AD78C-87BA-40F0-8475-7802620351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1288286"/>
              </p:ext>
            </p:extLst>
          </p:nvPr>
        </p:nvGraphicFramePr>
        <p:xfrm>
          <a:off x="439101" y="1154152"/>
          <a:ext cx="8229600" cy="5115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88E3586B-BA64-4910-BA40-24D6DADBD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32" y="-615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/>
              <a:t>Strategic Priorities</a:t>
            </a:r>
          </a:p>
        </p:txBody>
      </p:sp>
      <p:pic>
        <p:nvPicPr>
          <p:cNvPr id="2" name="Picture 1" descr="LongSilhouettesGreenwhitelogo-New.tif">
            <a:extLst>
              <a:ext uri="{FF2B5EF4-FFF2-40B4-BE49-F238E27FC236}">
                <a16:creationId xmlns:a16="http://schemas.microsoft.com/office/drawing/2014/main" id="{AEE128D8-F8DD-7159-3BEF-5F3BE2EE27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" y="6329435"/>
            <a:ext cx="9143994" cy="52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60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6FF21D-AF56-4B0A-8CEE-91E77B759624}"/>
              </a:ext>
            </a:extLst>
          </p:cNvPr>
          <p:cNvSpPr txBox="1"/>
          <p:nvPr/>
        </p:nvSpPr>
        <p:spPr>
          <a:xfrm>
            <a:off x="411226" y="332077"/>
            <a:ext cx="83215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600" b="1" dirty="0">
                <a:solidFill>
                  <a:schemeClr val="tx1"/>
                </a:solidFill>
                <a:cs typeface="Arial" charset="0"/>
              </a:rPr>
              <a:t>A Multi-Faceted Approach to Conservation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37B8CEF-4C4F-4E31-AE88-A486A3B0BB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3510612"/>
              </p:ext>
            </p:extLst>
          </p:nvPr>
        </p:nvGraphicFramePr>
        <p:xfrm>
          <a:off x="758953" y="1397000"/>
          <a:ext cx="7596740" cy="4482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 descr="LongSilhouettesGreenwhitelogo-New.tif">
            <a:extLst>
              <a:ext uri="{FF2B5EF4-FFF2-40B4-BE49-F238E27FC236}">
                <a16:creationId xmlns:a16="http://schemas.microsoft.com/office/drawing/2014/main" id="{FFF48D62-1234-16E8-E699-BC7EEC10B5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" y="6329435"/>
            <a:ext cx="9143994" cy="52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67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804" y="104398"/>
            <a:ext cx="8839200" cy="990600"/>
          </a:xfrm>
          <a:prstGeom prst="roundRect">
            <a:avLst/>
          </a:prstGeom>
          <a:noFill/>
        </p:spPr>
        <p:txBody>
          <a:bodyPr>
            <a:normAutofit/>
          </a:bodyPr>
          <a:lstStyle/>
          <a:p>
            <a:pPr algn="l"/>
            <a:r>
              <a:rPr lang="en-US" b="1" dirty="0"/>
              <a:t>Mexico Portfolio of Projects</a:t>
            </a:r>
          </a:p>
        </p:txBody>
      </p:sp>
      <p:grpSp>
        <p:nvGrpSpPr>
          <p:cNvPr id="130" name="组合 1">
            <a:extLst>
              <a:ext uri="{FF2B5EF4-FFF2-40B4-BE49-F238E27FC236}">
                <a16:creationId xmlns:a16="http://schemas.microsoft.com/office/drawing/2014/main" id="{A5D3B2D8-F13C-4586-B44B-CB2430857BEC}"/>
              </a:ext>
            </a:extLst>
          </p:cNvPr>
          <p:cNvGrpSpPr/>
          <p:nvPr/>
        </p:nvGrpSpPr>
        <p:grpSpPr>
          <a:xfrm>
            <a:off x="683687" y="1257651"/>
            <a:ext cx="8430927" cy="5546294"/>
            <a:chOff x="844550" y="1087869"/>
            <a:chExt cx="8430927" cy="5546294"/>
          </a:xfrm>
        </p:grpSpPr>
        <p:grpSp>
          <p:nvGrpSpPr>
            <p:cNvPr id="131" name="Group 264">
              <a:extLst>
                <a:ext uri="{FF2B5EF4-FFF2-40B4-BE49-F238E27FC236}">
                  <a16:creationId xmlns:a16="http://schemas.microsoft.com/office/drawing/2014/main" id="{7D012025-80E1-43BB-AEE4-B7A3269A30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4550" y="1598613"/>
              <a:ext cx="7585080" cy="5035550"/>
              <a:chOff x="400" y="785"/>
              <a:chExt cx="4778" cy="3172"/>
            </a:xfrm>
            <a:solidFill>
              <a:srgbClr val="4BAFC8"/>
            </a:solidFill>
          </p:grpSpPr>
          <p:sp>
            <p:nvSpPr>
              <p:cNvPr id="168" name="Freeform 4">
                <a:extLst>
                  <a:ext uri="{FF2B5EF4-FFF2-40B4-BE49-F238E27FC236}">
                    <a16:creationId xmlns:a16="http://schemas.microsoft.com/office/drawing/2014/main" id="{696F9D89-422D-489D-B774-0A5D1394FE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" y="785"/>
                <a:ext cx="4778" cy="3172"/>
              </a:xfrm>
              <a:custGeom>
                <a:avLst/>
                <a:gdLst>
                  <a:gd name="T0" fmla="*/ 1005712872 w 23514"/>
                  <a:gd name="T1" fmla="*/ 2147483647 h 15821"/>
                  <a:gd name="T2" fmla="*/ 2147483647 w 23514"/>
                  <a:gd name="T3" fmla="*/ 2147483647 h 15821"/>
                  <a:gd name="T4" fmla="*/ 2147483647 w 23514"/>
                  <a:gd name="T5" fmla="*/ 2147483647 h 15821"/>
                  <a:gd name="T6" fmla="*/ 2147483647 w 23514"/>
                  <a:gd name="T7" fmla="*/ 2147483647 h 15821"/>
                  <a:gd name="T8" fmla="*/ 2147483647 w 23514"/>
                  <a:gd name="T9" fmla="*/ 2147483647 h 15821"/>
                  <a:gd name="T10" fmla="*/ 2147483647 w 23514"/>
                  <a:gd name="T11" fmla="*/ 2147483647 h 15821"/>
                  <a:gd name="T12" fmla="*/ 2147483647 w 23514"/>
                  <a:gd name="T13" fmla="*/ 2147483647 h 15821"/>
                  <a:gd name="T14" fmla="*/ 2147483647 w 23514"/>
                  <a:gd name="T15" fmla="*/ 2147483647 h 15821"/>
                  <a:gd name="T16" fmla="*/ 2147483647 w 23514"/>
                  <a:gd name="T17" fmla="*/ 2147483647 h 15821"/>
                  <a:gd name="T18" fmla="*/ 2147483647 w 23514"/>
                  <a:gd name="T19" fmla="*/ 2147483647 h 15821"/>
                  <a:gd name="T20" fmla="*/ 2147483647 w 23514"/>
                  <a:gd name="T21" fmla="*/ 2147483647 h 15821"/>
                  <a:gd name="T22" fmla="*/ 2147483647 w 23514"/>
                  <a:gd name="T23" fmla="*/ 2147483647 h 15821"/>
                  <a:gd name="T24" fmla="*/ 2147483647 w 23514"/>
                  <a:gd name="T25" fmla="*/ 2147483647 h 15821"/>
                  <a:gd name="T26" fmla="*/ 2147483647 w 23514"/>
                  <a:gd name="T27" fmla="*/ 1600299982 h 15821"/>
                  <a:gd name="T28" fmla="*/ 2147483647 w 23514"/>
                  <a:gd name="T29" fmla="*/ 2147483647 h 15821"/>
                  <a:gd name="T30" fmla="*/ 2147483647 w 23514"/>
                  <a:gd name="T31" fmla="*/ 2147483647 h 15821"/>
                  <a:gd name="T32" fmla="*/ 2147483647 w 23514"/>
                  <a:gd name="T33" fmla="*/ 2147483647 h 15821"/>
                  <a:gd name="T34" fmla="*/ 2147483647 w 23514"/>
                  <a:gd name="T35" fmla="*/ 2147483647 h 15821"/>
                  <a:gd name="T36" fmla="*/ 2147483647 w 23514"/>
                  <a:gd name="T37" fmla="*/ 2147483647 h 15821"/>
                  <a:gd name="T38" fmla="*/ 2147483647 w 23514"/>
                  <a:gd name="T39" fmla="*/ 2147483647 h 15821"/>
                  <a:gd name="T40" fmla="*/ 2147483647 w 23514"/>
                  <a:gd name="T41" fmla="*/ 2147483647 h 15821"/>
                  <a:gd name="T42" fmla="*/ 2147483647 w 23514"/>
                  <a:gd name="T43" fmla="*/ 2147483647 h 15821"/>
                  <a:gd name="T44" fmla="*/ 2147483647 w 23514"/>
                  <a:gd name="T45" fmla="*/ 2147483647 h 15821"/>
                  <a:gd name="T46" fmla="*/ 2147483647 w 23514"/>
                  <a:gd name="T47" fmla="*/ 2147483647 h 15821"/>
                  <a:gd name="T48" fmla="*/ 2147483647 w 23514"/>
                  <a:gd name="T49" fmla="*/ 2147483647 h 15821"/>
                  <a:gd name="T50" fmla="*/ 2147483647 w 23514"/>
                  <a:gd name="T51" fmla="*/ 2147483647 h 15821"/>
                  <a:gd name="T52" fmla="*/ 2147483647 w 23514"/>
                  <a:gd name="T53" fmla="*/ 2147483647 h 15821"/>
                  <a:gd name="T54" fmla="*/ 2147483647 w 23514"/>
                  <a:gd name="T55" fmla="*/ 2147483647 h 15821"/>
                  <a:gd name="T56" fmla="*/ 2147483647 w 23514"/>
                  <a:gd name="T57" fmla="*/ 2147483647 h 15821"/>
                  <a:gd name="T58" fmla="*/ 2147483647 w 23514"/>
                  <a:gd name="T59" fmla="*/ 2147483647 h 15821"/>
                  <a:gd name="T60" fmla="*/ 2147483647 w 23514"/>
                  <a:gd name="T61" fmla="*/ 2147483647 h 15821"/>
                  <a:gd name="T62" fmla="*/ 2147483647 w 23514"/>
                  <a:gd name="T63" fmla="*/ 2147483647 h 15821"/>
                  <a:gd name="T64" fmla="*/ 2147483647 w 23514"/>
                  <a:gd name="T65" fmla="*/ 2147483647 h 15821"/>
                  <a:gd name="T66" fmla="*/ 2147483647 w 23514"/>
                  <a:gd name="T67" fmla="*/ 2147483647 h 15821"/>
                  <a:gd name="T68" fmla="*/ 2147483647 w 23514"/>
                  <a:gd name="T69" fmla="*/ 2147483647 h 15821"/>
                  <a:gd name="T70" fmla="*/ 2147483647 w 23514"/>
                  <a:gd name="T71" fmla="*/ 2147483647 h 15821"/>
                  <a:gd name="T72" fmla="*/ 2147483647 w 23514"/>
                  <a:gd name="T73" fmla="*/ 2147483647 h 15821"/>
                  <a:gd name="T74" fmla="*/ 2147483647 w 23514"/>
                  <a:gd name="T75" fmla="*/ 2147483647 h 15821"/>
                  <a:gd name="T76" fmla="*/ 2147483647 w 23514"/>
                  <a:gd name="T77" fmla="*/ 2147483647 h 15821"/>
                  <a:gd name="T78" fmla="*/ 2147483647 w 23514"/>
                  <a:gd name="T79" fmla="*/ 2147483647 h 15821"/>
                  <a:gd name="T80" fmla="*/ 2147483647 w 23514"/>
                  <a:gd name="T81" fmla="*/ 2147483647 h 15821"/>
                  <a:gd name="T82" fmla="*/ 2147483647 w 23514"/>
                  <a:gd name="T83" fmla="*/ 2147483647 h 15821"/>
                  <a:gd name="T84" fmla="*/ 2147483647 w 23514"/>
                  <a:gd name="T85" fmla="*/ 2147483647 h 15821"/>
                  <a:gd name="T86" fmla="*/ 2147483647 w 23514"/>
                  <a:gd name="T87" fmla="*/ 2147483647 h 15821"/>
                  <a:gd name="T88" fmla="*/ 2147483647 w 23514"/>
                  <a:gd name="T89" fmla="*/ 2147483647 h 15821"/>
                  <a:gd name="T90" fmla="*/ 2147483647 w 23514"/>
                  <a:gd name="T91" fmla="*/ 2147483647 h 15821"/>
                  <a:gd name="T92" fmla="*/ 2147483647 w 23514"/>
                  <a:gd name="T93" fmla="*/ 2147483647 h 15821"/>
                  <a:gd name="T94" fmla="*/ 2147483647 w 23514"/>
                  <a:gd name="T95" fmla="*/ 2147483647 h 15821"/>
                  <a:gd name="T96" fmla="*/ 2147483647 w 23514"/>
                  <a:gd name="T97" fmla="*/ 2147483647 h 15821"/>
                  <a:gd name="T98" fmla="*/ 2147483647 w 23514"/>
                  <a:gd name="T99" fmla="*/ 2147483647 h 15821"/>
                  <a:gd name="T100" fmla="*/ 2147483647 w 23514"/>
                  <a:gd name="T101" fmla="*/ 2147483647 h 15821"/>
                  <a:gd name="T102" fmla="*/ 2147483647 w 23514"/>
                  <a:gd name="T103" fmla="*/ 2147483647 h 15821"/>
                  <a:gd name="T104" fmla="*/ 2147483647 w 23514"/>
                  <a:gd name="T105" fmla="*/ 2147483647 h 15821"/>
                  <a:gd name="T106" fmla="*/ 2147483647 w 23514"/>
                  <a:gd name="T107" fmla="*/ 2147483647 h 15821"/>
                  <a:gd name="T108" fmla="*/ 2147483647 w 23514"/>
                  <a:gd name="T109" fmla="*/ 2147483647 h 15821"/>
                  <a:gd name="T110" fmla="*/ 2147483647 w 23514"/>
                  <a:gd name="T111" fmla="*/ 2147483647 h 15821"/>
                  <a:gd name="T112" fmla="*/ 2147483647 w 23514"/>
                  <a:gd name="T113" fmla="*/ 2147483647 h 15821"/>
                  <a:gd name="T114" fmla="*/ 2147483647 w 23514"/>
                  <a:gd name="T115" fmla="*/ 2147483647 h 15821"/>
                  <a:gd name="T116" fmla="*/ 2147483647 w 23514"/>
                  <a:gd name="T117" fmla="*/ 2147483647 h 15821"/>
                  <a:gd name="T118" fmla="*/ 2147483647 w 23514"/>
                  <a:gd name="T119" fmla="*/ 2147483647 h 1582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3514"/>
                  <a:gd name="T181" fmla="*/ 0 h 15821"/>
                  <a:gd name="T182" fmla="*/ 23514 w 23514"/>
                  <a:gd name="T183" fmla="*/ 15821 h 15821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3514" h="15821">
                    <a:moveTo>
                      <a:pt x="114" y="0"/>
                    </a:moveTo>
                    <a:lnTo>
                      <a:pt x="0" y="92"/>
                    </a:lnTo>
                    <a:lnTo>
                      <a:pt x="103" y="200"/>
                    </a:lnTo>
                    <a:lnTo>
                      <a:pt x="151" y="426"/>
                    </a:lnTo>
                    <a:lnTo>
                      <a:pt x="118" y="552"/>
                    </a:lnTo>
                    <a:lnTo>
                      <a:pt x="133" y="662"/>
                    </a:lnTo>
                    <a:lnTo>
                      <a:pt x="225" y="804"/>
                    </a:lnTo>
                    <a:lnTo>
                      <a:pt x="334" y="920"/>
                    </a:lnTo>
                    <a:lnTo>
                      <a:pt x="327" y="1089"/>
                    </a:lnTo>
                    <a:lnTo>
                      <a:pt x="342" y="1205"/>
                    </a:lnTo>
                    <a:lnTo>
                      <a:pt x="399" y="1319"/>
                    </a:lnTo>
                    <a:lnTo>
                      <a:pt x="471" y="1545"/>
                    </a:lnTo>
                    <a:lnTo>
                      <a:pt x="487" y="1683"/>
                    </a:lnTo>
                    <a:lnTo>
                      <a:pt x="582" y="1799"/>
                    </a:lnTo>
                    <a:lnTo>
                      <a:pt x="574" y="1914"/>
                    </a:lnTo>
                    <a:lnTo>
                      <a:pt x="598" y="2108"/>
                    </a:lnTo>
                    <a:lnTo>
                      <a:pt x="694" y="2144"/>
                    </a:lnTo>
                    <a:lnTo>
                      <a:pt x="772" y="2286"/>
                    </a:lnTo>
                    <a:lnTo>
                      <a:pt x="852" y="2366"/>
                    </a:lnTo>
                    <a:lnTo>
                      <a:pt x="985" y="2454"/>
                    </a:lnTo>
                    <a:lnTo>
                      <a:pt x="949" y="2567"/>
                    </a:lnTo>
                    <a:lnTo>
                      <a:pt x="1005" y="2622"/>
                    </a:lnTo>
                    <a:lnTo>
                      <a:pt x="1084" y="2636"/>
                    </a:lnTo>
                    <a:lnTo>
                      <a:pt x="1143" y="2700"/>
                    </a:lnTo>
                    <a:lnTo>
                      <a:pt x="1200" y="2750"/>
                    </a:lnTo>
                    <a:lnTo>
                      <a:pt x="1245" y="2891"/>
                    </a:lnTo>
                    <a:lnTo>
                      <a:pt x="1416" y="3056"/>
                    </a:lnTo>
                    <a:lnTo>
                      <a:pt x="1536" y="3200"/>
                    </a:lnTo>
                    <a:lnTo>
                      <a:pt x="1630" y="3338"/>
                    </a:lnTo>
                    <a:lnTo>
                      <a:pt x="1719" y="3468"/>
                    </a:lnTo>
                    <a:lnTo>
                      <a:pt x="1744" y="3620"/>
                    </a:lnTo>
                    <a:lnTo>
                      <a:pt x="1744" y="3719"/>
                    </a:lnTo>
                    <a:lnTo>
                      <a:pt x="1710" y="3837"/>
                    </a:lnTo>
                    <a:lnTo>
                      <a:pt x="1651" y="3929"/>
                    </a:lnTo>
                    <a:lnTo>
                      <a:pt x="1689" y="4014"/>
                    </a:lnTo>
                    <a:lnTo>
                      <a:pt x="1879" y="4028"/>
                    </a:lnTo>
                    <a:lnTo>
                      <a:pt x="1899" y="4202"/>
                    </a:lnTo>
                    <a:lnTo>
                      <a:pt x="1825" y="4109"/>
                    </a:lnTo>
                    <a:lnTo>
                      <a:pt x="1707" y="4077"/>
                    </a:lnTo>
                    <a:lnTo>
                      <a:pt x="1507" y="4004"/>
                    </a:lnTo>
                    <a:lnTo>
                      <a:pt x="1386" y="3987"/>
                    </a:lnTo>
                    <a:lnTo>
                      <a:pt x="1108" y="3920"/>
                    </a:lnTo>
                    <a:lnTo>
                      <a:pt x="1038" y="3959"/>
                    </a:lnTo>
                    <a:lnTo>
                      <a:pt x="1047" y="4029"/>
                    </a:lnTo>
                    <a:lnTo>
                      <a:pt x="1158" y="4067"/>
                    </a:lnTo>
                    <a:lnTo>
                      <a:pt x="1258" y="4193"/>
                    </a:lnTo>
                    <a:lnTo>
                      <a:pt x="1377" y="4286"/>
                    </a:lnTo>
                    <a:lnTo>
                      <a:pt x="1414" y="4400"/>
                    </a:lnTo>
                    <a:lnTo>
                      <a:pt x="1465" y="4512"/>
                    </a:lnTo>
                    <a:lnTo>
                      <a:pt x="1569" y="4530"/>
                    </a:lnTo>
                    <a:lnTo>
                      <a:pt x="1765" y="4629"/>
                    </a:lnTo>
                    <a:lnTo>
                      <a:pt x="1881" y="4763"/>
                    </a:lnTo>
                    <a:lnTo>
                      <a:pt x="2019" y="4887"/>
                    </a:lnTo>
                    <a:lnTo>
                      <a:pt x="2131" y="4926"/>
                    </a:lnTo>
                    <a:lnTo>
                      <a:pt x="2217" y="4916"/>
                    </a:lnTo>
                    <a:lnTo>
                      <a:pt x="2521" y="5114"/>
                    </a:lnTo>
                    <a:lnTo>
                      <a:pt x="2634" y="5280"/>
                    </a:lnTo>
                    <a:lnTo>
                      <a:pt x="2808" y="5394"/>
                    </a:lnTo>
                    <a:lnTo>
                      <a:pt x="2944" y="5441"/>
                    </a:lnTo>
                    <a:lnTo>
                      <a:pt x="3046" y="5619"/>
                    </a:lnTo>
                    <a:lnTo>
                      <a:pt x="3096" y="5786"/>
                    </a:lnTo>
                    <a:lnTo>
                      <a:pt x="3108" y="6018"/>
                    </a:lnTo>
                    <a:lnTo>
                      <a:pt x="3127" y="6221"/>
                    </a:lnTo>
                    <a:lnTo>
                      <a:pt x="3064" y="6432"/>
                    </a:lnTo>
                    <a:lnTo>
                      <a:pt x="3028" y="6609"/>
                    </a:lnTo>
                    <a:lnTo>
                      <a:pt x="3169" y="6689"/>
                    </a:lnTo>
                    <a:lnTo>
                      <a:pt x="3256" y="6761"/>
                    </a:lnTo>
                    <a:lnTo>
                      <a:pt x="3373" y="6834"/>
                    </a:lnTo>
                    <a:lnTo>
                      <a:pt x="3396" y="6915"/>
                    </a:lnTo>
                    <a:lnTo>
                      <a:pt x="3510" y="7055"/>
                    </a:lnTo>
                    <a:lnTo>
                      <a:pt x="3708" y="7166"/>
                    </a:lnTo>
                    <a:lnTo>
                      <a:pt x="3889" y="7292"/>
                    </a:lnTo>
                    <a:lnTo>
                      <a:pt x="4069" y="7493"/>
                    </a:lnTo>
                    <a:lnTo>
                      <a:pt x="4173" y="7623"/>
                    </a:lnTo>
                    <a:lnTo>
                      <a:pt x="4390" y="7767"/>
                    </a:lnTo>
                    <a:lnTo>
                      <a:pt x="4479" y="7907"/>
                    </a:lnTo>
                    <a:lnTo>
                      <a:pt x="4543" y="8093"/>
                    </a:lnTo>
                    <a:lnTo>
                      <a:pt x="4594" y="8379"/>
                    </a:lnTo>
                    <a:lnTo>
                      <a:pt x="4750" y="8427"/>
                    </a:lnTo>
                    <a:lnTo>
                      <a:pt x="4911" y="8262"/>
                    </a:lnTo>
                    <a:lnTo>
                      <a:pt x="5010" y="8213"/>
                    </a:lnTo>
                    <a:lnTo>
                      <a:pt x="5098" y="8114"/>
                    </a:lnTo>
                    <a:lnTo>
                      <a:pt x="5095" y="7929"/>
                    </a:lnTo>
                    <a:lnTo>
                      <a:pt x="5065" y="7793"/>
                    </a:lnTo>
                    <a:lnTo>
                      <a:pt x="4954" y="7736"/>
                    </a:lnTo>
                    <a:lnTo>
                      <a:pt x="4801" y="7460"/>
                    </a:lnTo>
                    <a:lnTo>
                      <a:pt x="4690" y="7295"/>
                    </a:lnTo>
                    <a:lnTo>
                      <a:pt x="4545" y="7155"/>
                    </a:lnTo>
                    <a:lnTo>
                      <a:pt x="4492" y="7212"/>
                    </a:lnTo>
                    <a:lnTo>
                      <a:pt x="4513" y="7281"/>
                    </a:lnTo>
                    <a:lnTo>
                      <a:pt x="4392" y="7319"/>
                    </a:lnTo>
                    <a:lnTo>
                      <a:pt x="4350" y="7230"/>
                    </a:lnTo>
                    <a:lnTo>
                      <a:pt x="4213" y="7200"/>
                    </a:lnTo>
                    <a:lnTo>
                      <a:pt x="4164" y="7061"/>
                    </a:lnTo>
                    <a:lnTo>
                      <a:pt x="4143" y="6924"/>
                    </a:lnTo>
                    <a:lnTo>
                      <a:pt x="4164" y="6809"/>
                    </a:lnTo>
                    <a:lnTo>
                      <a:pt x="4204" y="6683"/>
                    </a:lnTo>
                    <a:lnTo>
                      <a:pt x="4119" y="6516"/>
                    </a:lnTo>
                    <a:lnTo>
                      <a:pt x="4065" y="6393"/>
                    </a:lnTo>
                    <a:lnTo>
                      <a:pt x="4009" y="6251"/>
                    </a:lnTo>
                    <a:lnTo>
                      <a:pt x="3946" y="6129"/>
                    </a:lnTo>
                    <a:lnTo>
                      <a:pt x="3849" y="6008"/>
                    </a:lnTo>
                    <a:lnTo>
                      <a:pt x="3774" y="5868"/>
                    </a:lnTo>
                    <a:lnTo>
                      <a:pt x="3744" y="5706"/>
                    </a:lnTo>
                    <a:lnTo>
                      <a:pt x="3732" y="5535"/>
                    </a:lnTo>
                    <a:lnTo>
                      <a:pt x="3706" y="5334"/>
                    </a:lnTo>
                    <a:lnTo>
                      <a:pt x="3661" y="5283"/>
                    </a:lnTo>
                    <a:lnTo>
                      <a:pt x="3649" y="5165"/>
                    </a:lnTo>
                    <a:lnTo>
                      <a:pt x="3597" y="5043"/>
                    </a:lnTo>
                    <a:lnTo>
                      <a:pt x="3498" y="4940"/>
                    </a:lnTo>
                    <a:lnTo>
                      <a:pt x="3456" y="4997"/>
                    </a:lnTo>
                    <a:lnTo>
                      <a:pt x="3468" y="5060"/>
                    </a:lnTo>
                    <a:lnTo>
                      <a:pt x="3505" y="5105"/>
                    </a:lnTo>
                    <a:lnTo>
                      <a:pt x="3457" y="5162"/>
                    </a:lnTo>
                    <a:lnTo>
                      <a:pt x="3372" y="5103"/>
                    </a:lnTo>
                    <a:lnTo>
                      <a:pt x="3330" y="4977"/>
                    </a:lnTo>
                    <a:lnTo>
                      <a:pt x="3310" y="4847"/>
                    </a:lnTo>
                    <a:lnTo>
                      <a:pt x="3273" y="4728"/>
                    </a:lnTo>
                    <a:lnTo>
                      <a:pt x="3190" y="4592"/>
                    </a:lnTo>
                    <a:lnTo>
                      <a:pt x="3138" y="4407"/>
                    </a:lnTo>
                    <a:lnTo>
                      <a:pt x="3066" y="4313"/>
                    </a:lnTo>
                    <a:lnTo>
                      <a:pt x="2967" y="4256"/>
                    </a:lnTo>
                    <a:lnTo>
                      <a:pt x="2944" y="4226"/>
                    </a:lnTo>
                    <a:lnTo>
                      <a:pt x="2880" y="4202"/>
                    </a:lnTo>
                    <a:lnTo>
                      <a:pt x="2784" y="4055"/>
                    </a:lnTo>
                    <a:lnTo>
                      <a:pt x="2739" y="3936"/>
                    </a:lnTo>
                    <a:lnTo>
                      <a:pt x="2766" y="3825"/>
                    </a:lnTo>
                    <a:lnTo>
                      <a:pt x="2710" y="3695"/>
                    </a:lnTo>
                    <a:lnTo>
                      <a:pt x="2646" y="3591"/>
                    </a:lnTo>
                    <a:lnTo>
                      <a:pt x="2553" y="3489"/>
                    </a:lnTo>
                    <a:lnTo>
                      <a:pt x="2484" y="3309"/>
                    </a:lnTo>
                    <a:lnTo>
                      <a:pt x="2398" y="3294"/>
                    </a:lnTo>
                    <a:lnTo>
                      <a:pt x="2287" y="3207"/>
                    </a:lnTo>
                    <a:lnTo>
                      <a:pt x="2230" y="3083"/>
                    </a:lnTo>
                    <a:lnTo>
                      <a:pt x="2194" y="2921"/>
                    </a:lnTo>
                    <a:lnTo>
                      <a:pt x="2175" y="2777"/>
                    </a:lnTo>
                    <a:lnTo>
                      <a:pt x="1959" y="2514"/>
                    </a:lnTo>
                    <a:lnTo>
                      <a:pt x="1908" y="2405"/>
                    </a:lnTo>
                    <a:lnTo>
                      <a:pt x="1797" y="2325"/>
                    </a:lnTo>
                    <a:lnTo>
                      <a:pt x="1725" y="2238"/>
                    </a:lnTo>
                    <a:lnTo>
                      <a:pt x="1611" y="2147"/>
                    </a:lnTo>
                    <a:lnTo>
                      <a:pt x="1594" y="2042"/>
                    </a:lnTo>
                    <a:lnTo>
                      <a:pt x="1528" y="1938"/>
                    </a:lnTo>
                    <a:lnTo>
                      <a:pt x="1515" y="1794"/>
                    </a:lnTo>
                    <a:lnTo>
                      <a:pt x="1500" y="1527"/>
                    </a:lnTo>
                    <a:lnTo>
                      <a:pt x="1527" y="1346"/>
                    </a:lnTo>
                    <a:lnTo>
                      <a:pt x="1459" y="1227"/>
                    </a:lnTo>
                    <a:lnTo>
                      <a:pt x="1449" y="1122"/>
                    </a:lnTo>
                    <a:lnTo>
                      <a:pt x="1422" y="1005"/>
                    </a:lnTo>
                    <a:lnTo>
                      <a:pt x="1390" y="932"/>
                    </a:lnTo>
                    <a:lnTo>
                      <a:pt x="1468" y="839"/>
                    </a:lnTo>
                    <a:lnTo>
                      <a:pt x="1455" y="702"/>
                    </a:lnTo>
                    <a:lnTo>
                      <a:pt x="1476" y="555"/>
                    </a:lnTo>
                    <a:lnTo>
                      <a:pt x="1560" y="635"/>
                    </a:lnTo>
                    <a:lnTo>
                      <a:pt x="1669" y="639"/>
                    </a:lnTo>
                    <a:lnTo>
                      <a:pt x="1686" y="701"/>
                    </a:lnTo>
                    <a:lnTo>
                      <a:pt x="1854" y="758"/>
                    </a:lnTo>
                    <a:lnTo>
                      <a:pt x="1923" y="831"/>
                    </a:lnTo>
                    <a:lnTo>
                      <a:pt x="2071" y="923"/>
                    </a:lnTo>
                    <a:lnTo>
                      <a:pt x="2160" y="857"/>
                    </a:lnTo>
                    <a:lnTo>
                      <a:pt x="2265" y="894"/>
                    </a:lnTo>
                    <a:lnTo>
                      <a:pt x="2358" y="905"/>
                    </a:lnTo>
                    <a:lnTo>
                      <a:pt x="2401" y="1017"/>
                    </a:lnTo>
                    <a:lnTo>
                      <a:pt x="2491" y="1050"/>
                    </a:lnTo>
                    <a:lnTo>
                      <a:pt x="2587" y="1097"/>
                    </a:lnTo>
                    <a:lnTo>
                      <a:pt x="2608" y="1202"/>
                    </a:lnTo>
                    <a:lnTo>
                      <a:pt x="2698" y="1263"/>
                    </a:lnTo>
                    <a:lnTo>
                      <a:pt x="2742" y="1374"/>
                    </a:lnTo>
                    <a:lnTo>
                      <a:pt x="2724" y="1532"/>
                    </a:lnTo>
                    <a:lnTo>
                      <a:pt x="2754" y="1688"/>
                    </a:lnTo>
                    <a:lnTo>
                      <a:pt x="2833" y="1826"/>
                    </a:lnTo>
                    <a:lnTo>
                      <a:pt x="2907" y="1995"/>
                    </a:lnTo>
                    <a:lnTo>
                      <a:pt x="2902" y="2138"/>
                    </a:lnTo>
                    <a:lnTo>
                      <a:pt x="2907" y="2289"/>
                    </a:lnTo>
                    <a:lnTo>
                      <a:pt x="2986" y="2394"/>
                    </a:lnTo>
                    <a:lnTo>
                      <a:pt x="3084" y="2549"/>
                    </a:lnTo>
                    <a:lnTo>
                      <a:pt x="3070" y="2693"/>
                    </a:lnTo>
                    <a:lnTo>
                      <a:pt x="3157" y="2810"/>
                    </a:lnTo>
                    <a:lnTo>
                      <a:pt x="3235" y="2843"/>
                    </a:lnTo>
                    <a:lnTo>
                      <a:pt x="3300" y="2895"/>
                    </a:lnTo>
                    <a:lnTo>
                      <a:pt x="3346" y="2984"/>
                    </a:lnTo>
                    <a:lnTo>
                      <a:pt x="3396" y="3042"/>
                    </a:lnTo>
                    <a:lnTo>
                      <a:pt x="3396" y="3176"/>
                    </a:lnTo>
                    <a:lnTo>
                      <a:pt x="3432" y="3293"/>
                    </a:lnTo>
                    <a:lnTo>
                      <a:pt x="3528" y="3437"/>
                    </a:lnTo>
                    <a:lnTo>
                      <a:pt x="3667" y="3605"/>
                    </a:lnTo>
                    <a:lnTo>
                      <a:pt x="3679" y="3791"/>
                    </a:lnTo>
                    <a:lnTo>
                      <a:pt x="3820" y="3822"/>
                    </a:lnTo>
                    <a:lnTo>
                      <a:pt x="3894" y="3920"/>
                    </a:lnTo>
                    <a:lnTo>
                      <a:pt x="3969" y="4082"/>
                    </a:lnTo>
                    <a:lnTo>
                      <a:pt x="4267" y="4226"/>
                    </a:lnTo>
                    <a:lnTo>
                      <a:pt x="4366" y="4374"/>
                    </a:lnTo>
                    <a:lnTo>
                      <a:pt x="4419" y="4509"/>
                    </a:lnTo>
                    <a:lnTo>
                      <a:pt x="4461" y="4646"/>
                    </a:lnTo>
                    <a:lnTo>
                      <a:pt x="4528" y="4664"/>
                    </a:lnTo>
                    <a:lnTo>
                      <a:pt x="4723" y="4836"/>
                    </a:lnTo>
                    <a:lnTo>
                      <a:pt x="4785" y="4905"/>
                    </a:lnTo>
                    <a:lnTo>
                      <a:pt x="4809" y="4974"/>
                    </a:lnTo>
                    <a:lnTo>
                      <a:pt x="4933" y="5009"/>
                    </a:lnTo>
                    <a:lnTo>
                      <a:pt x="4932" y="5112"/>
                    </a:lnTo>
                    <a:lnTo>
                      <a:pt x="5034" y="5216"/>
                    </a:lnTo>
                    <a:lnTo>
                      <a:pt x="5160" y="5223"/>
                    </a:lnTo>
                    <a:lnTo>
                      <a:pt x="5245" y="5247"/>
                    </a:lnTo>
                    <a:lnTo>
                      <a:pt x="5359" y="5334"/>
                    </a:lnTo>
                    <a:lnTo>
                      <a:pt x="5419" y="5394"/>
                    </a:lnTo>
                    <a:lnTo>
                      <a:pt x="5454" y="5486"/>
                    </a:lnTo>
                    <a:lnTo>
                      <a:pt x="5374" y="5567"/>
                    </a:lnTo>
                    <a:lnTo>
                      <a:pt x="5185" y="5907"/>
                    </a:lnTo>
                    <a:lnTo>
                      <a:pt x="5325" y="6092"/>
                    </a:lnTo>
                    <a:lnTo>
                      <a:pt x="5463" y="6246"/>
                    </a:lnTo>
                    <a:lnTo>
                      <a:pt x="5580" y="6261"/>
                    </a:lnTo>
                    <a:lnTo>
                      <a:pt x="5641" y="6212"/>
                    </a:lnTo>
                    <a:lnTo>
                      <a:pt x="5707" y="6221"/>
                    </a:lnTo>
                    <a:lnTo>
                      <a:pt x="5743" y="6305"/>
                    </a:lnTo>
                    <a:lnTo>
                      <a:pt x="5838" y="6375"/>
                    </a:lnTo>
                    <a:lnTo>
                      <a:pt x="5950" y="6428"/>
                    </a:lnTo>
                    <a:lnTo>
                      <a:pt x="6003" y="6498"/>
                    </a:lnTo>
                    <a:lnTo>
                      <a:pt x="6108" y="6546"/>
                    </a:lnTo>
                    <a:lnTo>
                      <a:pt x="6186" y="6576"/>
                    </a:lnTo>
                    <a:lnTo>
                      <a:pt x="6271" y="6602"/>
                    </a:lnTo>
                    <a:lnTo>
                      <a:pt x="6307" y="6705"/>
                    </a:lnTo>
                    <a:lnTo>
                      <a:pt x="6261" y="6845"/>
                    </a:lnTo>
                    <a:lnTo>
                      <a:pt x="6300" y="6966"/>
                    </a:lnTo>
                    <a:lnTo>
                      <a:pt x="6360" y="7076"/>
                    </a:lnTo>
                    <a:lnTo>
                      <a:pt x="6460" y="7139"/>
                    </a:lnTo>
                    <a:lnTo>
                      <a:pt x="6630" y="7235"/>
                    </a:lnTo>
                    <a:lnTo>
                      <a:pt x="6769" y="7358"/>
                    </a:lnTo>
                    <a:lnTo>
                      <a:pt x="6865" y="7452"/>
                    </a:lnTo>
                    <a:lnTo>
                      <a:pt x="7098" y="7704"/>
                    </a:lnTo>
                    <a:lnTo>
                      <a:pt x="7168" y="7823"/>
                    </a:lnTo>
                    <a:lnTo>
                      <a:pt x="7273" y="7962"/>
                    </a:lnTo>
                    <a:lnTo>
                      <a:pt x="7473" y="8283"/>
                    </a:lnTo>
                    <a:lnTo>
                      <a:pt x="7615" y="8414"/>
                    </a:lnTo>
                    <a:lnTo>
                      <a:pt x="7722" y="8571"/>
                    </a:lnTo>
                    <a:lnTo>
                      <a:pt x="7834" y="8679"/>
                    </a:lnTo>
                    <a:lnTo>
                      <a:pt x="7950" y="8753"/>
                    </a:lnTo>
                    <a:lnTo>
                      <a:pt x="8004" y="8948"/>
                    </a:lnTo>
                    <a:lnTo>
                      <a:pt x="8013" y="9054"/>
                    </a:lnTo>
                    <a:lnTo>
                      <a:pt x="8004" y="9108"/>
                    </a:lnTo>
                    <a:lnTo>
                      <a:pt x="8115" y="9236"/>
                    </a:lnTo>
                    <a:lnTo>
                      <a:pt x="8142" y="9342"/>
                    </a:lnTo>
                    <a:lnTo>
                      <a:pt x="8251" y="9420"/>
                    </a:lnTo>
                    <a:lnTo>
                      <a:pt x="8253" y="9543"/>
                    </a:lnTo>
                    <a:lnTo>
                      <a:pt x="8308" y="9633"/>
                    </a:lnTo>
                    <a:lnTo>
                      <a:pt x="8308" y="9720"/>
                    </a:lnTo>
                    <a:lnTo>
                      <a:pt x="8382" y="9780"/>
                    </a:lnTo>
                    <a:lnTo>
                      <a:pt x="8445" y="9854"/>
                    </a:lnTo>
                    <a:lnTo>
                      <a:pt x="8427" y="9938"/>
                    </a:lnTo>
                    <a:lnTo>
                      <a:pt x="8445" y="10035"/>
                    </a:lnTo>
                    <a:lnTo>
                      <a:pt x="8436" y="10094"/>
                    </a:lnTo>
                    <a:lnTo>
                      <a:pt x="8494" y="10194"/>
                    </a:lnTo>
                    <a:lnTo>
                      <a:pt x="8451" y="10319"/>
                    </a:lnTo>
                    <a:lnTo>
                      <a:pt x="8349" y="10379"/>
                    </a:lnTo>
                    <a:lnTo>
                      <a:pt x="8334" y="10482"/>
                    </a:lnTo>
                    <a:lnTo>
                      <a:pt x="8367" y="10545"/>
                    </a:lnTo>
                    <a:lnTo>
                      <a:pt x="8344" y="10674"/>
                    </a:lnTo>
                    <a:lnTo>
                      <a:pt x="8251" y="10731"/>
                    </a:lnTo>
                    <a:lnTo>
                      <a:pt x="8121" y="10742"/>
                    </a:lnTo>
                    <a:lnTo>
                      <a:pt x="8031" y="10823"/>
                    </a:lnTo>
                    <a:lnTo>
                      <a:pt x="8140" y="10928"/>
                    </a:lnTo>
                    <a:lnTo>
                      <a:pt x="8244" y="11025"/>
                    </a:lnTo>
                    <a:lnTo>
                      <a:pt x="8260" y="11136"/>
                    </a:lnTo>
                    <a:lnTo>
                      <a:pt x="8325" y="11237"/>
                    </a:lnTo>
                    <a:lnTo>
                      <a:pt x="8407" y="11346"/>
                    </a:lnTo>
                    <a:lnTo>
                      <a:pt x="8502" y="11400"/>
                    </a:lnTo>
                    <a:lnTo>
                      <a:pt x="8517" y="11502"/>
                    </a:lnTo>
                    <a:lnTo>
                      <a:pt x="8647" y="11583"/>
                    </a:lnTo>
                    <a:lnTo>
                      <a:pt x="8721" y="11669"/>
                    </a:lnTo>
                    <a:lnTo>
                      <a:pt x="8794" y="11769"/>
                    </a:lnTo>
                    <a:lnTo>
                      <a:pt x="8868" y="11841"/>
                    </a:lnTo>
                    <a:lnTo>
                      <a:pt x="9004" y="11957"/>
                    </a:lnTo>
                    <a:lnTo>
                      <a:pt x="9147" y="11948"/>
                    </a:lnTo>
                    <a:lnTo>
                      <a:pt x="9201" y="12075"/>
                    </a:lnTo>
                    <a:lnTo>
                      <a:pt x="9315" y="12168"/>
                    </a:lnTo>
                    <a:lnTo>
                      <a:pt x="9366" y="12260"/>
                    </a:lnTo>
                    <a:lnTo>
                      <a:pt x="9477" y="12288"/>
                    </a:lnTo>
                    <a:lnTo>
                      <a:pt x="9562" y="12287"/>
                    </a:lnTo>
                    <a:lnTo>
                      <a:pt x="9651" y="12359"/>
                    </a:lnTo>
                    <a:lnTo>
                      <a:pt x="9751" y="12405"/>
                    </a:lnTo>
                    <a:lnTo>
                      <a:pt x="9787" y="12536"/>
                    </a:lnTo>
                    <a:lnTo>
                      <a:pt x="9853" y="12618"/>
                    </a:lnTo>
                    <a:lnTo>
                      <a:pt x="9991" y="12668"/>
                    </a:lnTo>
                    <a:lnTo>
                      <a:pt x="10107" y="12728"/>
                    </a:lnTo>
                    <a:lnTo>
                      <a:pt x="10176" y="12785"/>
                    </a:lnTo>
                    <a:lnTo>
                      <a:pt x="10239" y="12846"/>
                    </a:lnTo>
                    <a:lnTo>
                      <a:pt x="10324" y="12888"/>
                    </a:lnTo>
                    <a:lnTo>
                      <a:pt x="10447" y="12900"/>
                    </a:lnTo>
                    <a:lnTo>
                      <a:pt x="10566" y="12944"/>
                    </a:lnTo>
                    <a:lnTo>
                      <a:pt x="10788" y="12962"/>
                    </a:lnTo>
                    <a:lnTo>
                      <a:pt x="10870" y="12963"/>
                    </a:lnTo>
                    <a:lnTo>
                      <a:pt x="10986" y="12927"/>
                    </a:lnTo>
                    <a:lnTo>
                      <a:pt x="11055" y="13038"/>
                    </a:lnTo>
                    <a:lnTo>
                      <a:pt x="11205" y="13073"/>
                    </a:lnTo>
                    <a:lnTo>
                      <a:pt x="11355" y="13080"/>
                    </a:lnTo>
                    <a:lnTo>
                      <a:pt x="11502" y="13221"/>
                    </a:lnTo>
                    <a:lnTo>
                      <a:pt x="11548" y="13298"/>
                    </a:lnTo>
                    <a:lnTo>
                      <a:pt x="11655" y="13331"/>
                    </a:lnTo>
                    <a:lnTo>
                      <a:pt x="11736" y="13409"/>
                    </a:lnTo>
                    <a:lnTo>
                      <a:pt x="11718" y="13512"/>
                    </a:lnTo>
                    <a:lnTo>
                      <a:pt x="11832" y="13601"/>
                    </a:lnTo>
                    <a:lnTo>
                      <a:pt x="11892" y="13668"/>
                    </a:lnTo>
                    <a:lnTo>
                      <a:pt x="12064" y="13646"/>
                    </a:lnTo>
                    <a:lnTo>
                      <a:pt x="12171" y="13697"/>
                    </a:lnTo>
                    <a:lnTo>
                      <a:pt x="12295" y="13704"/>
                    </a:lnTo>
                    <a:lnTo>
                      <a:pt x="12406" y="13761"/>
                    </a:lnTo>
                    <a:lnTo>
                      <a:pt x="12514" y="13833"/>
                    </a:lnTo>
                    <a:lnTo>
                      <a:pt x="12762" y="13922"/>
                    </a:lnTo>
                    <a:lnTo>
                      <a:pt x="12879" y="14013"/>
                    </a:lnTo>
                    <a:lnTo>
                      <a:pt x="13068" y="14013"/>
                    </a:lnTo>
                    <a:lnTo>
                      <a:pt x="13236" y="14097"/>
                    </a:lnTo>
                    <a:lnTo>
                      <a:pt x="13380" y="14115"/>
                    </a:lnTo>
                    <a:lnTo>
                      <a:pt x="13471" y="14115"/>
                    </a:lnTo>
                    <a:lnTo>
                      <a:pt x="13575" y="14163"/>
                    </a:lnTo>
                    <a:lnTo>
                      <a:pt x="13684" y="14151"/>
                    </a:lnTo>
                    <a:lnTo>
                      <a:pt x="13779" y="14202"/>
                    </a:lnTo>
                    <a:lnTo>
                      <a:pt x="13860" y="14241"/>
                    </a:lnTo>
                    <a:lnTo>
                      <a:pt x="13921" y="14288"/>
                    </a:lnTo>
                    <a:lnTo>
                      <a:pt x="13978" y="14385"/>
                    </a:lnTo>
                    <a:lnTo>
                      <a:pt x="14130" y="14435"/>
                    </a:lnTo>
                    <a:lnTo>
                      <a:pt x="14305" y="14444"/>
                    </a:lnTo>
                    <a:lnTo>
                      <a:pt x="14586" y="14541"/>
                    </a:lnTo>
                    <a:lnTo>
                      <a:pt x="14770" y="14555"/>
                    </a:lnTo>
                    <a:lnTo>
                      <a:pt x="14946" y="14585"/>
                    </a:lnTo>
                    <a:lnTo>
                      <a:pt x="15022" y="14672"/>
                    </a:lnTo>
                    <a:lnTo>
                      <a:pt x="15196" y="14726"/>
                    </a:lnTo>
                    <a:lnTo>
                      <a:pt x="15300" y="14771"/>
                    </a:lnTo>
                    <a:lnTo>
                      <a:pt x="15436" y="14807"/>
                    </a:lnTo>
                    <a:lnTo>
                      <a:pt x="15552" y="14855"/>
                    </a:lnTo>
                    <a:lnTo>
                      <a:pt x="15694" y="14864"/>
                    </a:lnTo>
                    <a:lnTo>
                      <a:pt x="15804" y="14862"/>
                    </a:lnTo>
                    <a:lnTo>
                      <a:pt x="15934" y="14807"/>
                    </a:lnTo>
                    <a:lnTo>
                      <a:pt x="16062" y="14781"/>
                    </a:lnTo>
                    <a:lnTo>
                      <a:pt x="16195" y="14817"/>
                    </a:lnTo>
                    <a:lnTo>
                      <a:pt x="16327" y="14736"/>
                    </a:lnTo>
                    <a:lnTo>
                      <a:pt x="16437" y="14603"/>
                    </a:lnTo>
                    <a:lnTo>
                      <a:pt x="16597" y="14562"/>
                    </a:lnTo>
                    <a:lnTo>
                      <a:pt x="16702" y="14481"/>
                    </a:lnTo>
                    <a:lnTo>
                      <a:pt x="17026" y="14361"/>
                    </a:lnTo>
                    <a:lnTo>
                      <a:pt x="17145" y="14279"/>
                    </a:lnTo>
                    <a:lnTo>
                      <a:pt x="17317" y="14357"/>
                    </a:lnTo>
                    <a:lnTo>
                      <a:pt x="17473" y="14361"/>
                    </a:lnTo>
                    <a:lnTo>
                      <a:pt x="17605" y="14435"/>
                    </a:lnTo>
                    <a:lnTo>
                      <a:pt x="17712" y="14457"/>
                    </a:lnTo>
                    <a:lnTo>
                      <a:pt x="17799" y="14492"/>
                    </a:lnTo>
                    <a:lnTo>
                      <a:pt x="17916" y="14573"/>
                    </a:lnTo>
                    <a:lnTo>
                      <a:pt x="17964" y="14649"/>
                    </a:lnTo>
                    <a:lnTo>
                      <a:pt x="18049" y="14726"/>
                    </a:lnTo>
                    <a:lnTo>
                      <a:pt x="18126" y="14747"/>
                    </a:lnTo>
                    <a:lnTo>
                      <a:pt x="18201" y="14829"/>
                    </a:lnTo>
                    <a:lnTo>
                      <a:pt x="18274" y="14844"/>
                    </a:lnTo>
                    <a:lnTo>
                      <a:pt x="18355" y="14946"/>
                    </a:lnTo>
                    <a:lnTo>
                      <a:pt x="18469" y="14981"/>
                    </a:lnTo>
                    <a:lnTo>
                      <a:pt x="18556" y="15038"/>
                    </a:lnTo>
                    <a:lnTo>
                      <a:pt x="18673" y="15072"/>
                    </a:lnTo>
                    <a:lnTo>
                      <a:pt x="18738" y="15156"/>
                    </a:lnTo>
                    <a:lnTo>
                      <a:pt x="18711" y="15195"/>
                    </a:lnTo>
                    <a:lnTo>
                      <a:pt x="18820" y="15312"/>
                    </a:lnTo>
                    <a:lnTo>
                      <a:pt x="18903" y="15323"/>
                    </a:lnTo>
                    <a:lnTo>
                      <a:pt x="19003" y="15375"/>
                    </a:lnTo>
                    <a:lnTo>
                      <a:pt x="19066" y="15456"/>
                    </a:lnTo>
                    <a:lnTo>
                      <a:pt x="19113" y="15578"/>
                    </a:lnTo>
                    <a:lnTo>
                      <a:pt x="19210" y="15621"/>
                    </a:lnTo>
                    <a:lnTo>
                      <a:pt x="19300" y="15696"/>
                    </a:lnTo>
                    <a:lnTo>
                      <a:pt x="19351" y="15782"/>
                    </a:lnTo>
                    <a:lnTo>
                      <a:pt x="19462" y="15821"/>
                    </a:lnTo>
                    <a:lnTo>
                      <a:pt x="19497" y="15732"/>
                    </a:lnTo>
                    <a:lnTo>
                      <a:pt x="19378" y="15596"/>
                    </a:lnTo>
                    <a:lnTo>
                      <a:pt x="19425" y="15539"/>
                    </a:lnTo>
                    <a:lnTo>
                      <a:pt x="19497" y="15486"/>
                    </a:lnTo>
                    <a:lnTo>
                      <a:pt x="19428" y="15395"/>
                    </a:lnTo>
                    <a:lnTo>
                      <a:pt x="19479" y="15318"/>
                    </a:lnTo>
                    <a:lnTo>
                      <a:pt x="19449" y="15267"/>
                    </a:lnTo>
                    <a:lnTo>
                      <a:pt x="19369" y="15185"/>
                    </a:lnTo>
                    <a:lnTo>
                      <a:pt x="19315" y="15101"/>
                    </a:lnTo>
                    <a:lnTo>
                      <a:pt x="19389" y="14979"/>
                    </a:lnTo>
                    <a:lnTo>
                      <a:pt x="19434" y="14870"/>
                    </a:lnTo>
                    <a:lnTo>
                      <a:pt x="19488" y="14780"/>
                    </a:lnTo>
                    <a:lnTo>
                      <a:pt x="19522" y="14684"/>
                    </a:lnTo>
                    <a:lnTo>
                      <a:pt x="19582" y="14604"/>
                    </a:lnTo>
                    <a:lnTo>
                      <a:pt x="19587" y="14526"/>
                    </a:lnTo>
                    <a:lnTo>
                      <a:pt x="19668" y="14466"/>
                    </a:lnTo>
                    <a:lnTo>
                      <a:pt x="19681" y="14397"/>
                    </a:lnTo>
                    <a:lnTo>
                      <a:pt x="19752" y="14322"/>
                    </a:lnTo>
                    <a:lnTo>
                      <a:pt x="20685" y="14322"/>
                    </a:lnTo>
                    <a:lnTo>
                      <a:pt x="20641" y="14226"/>
                    </a:lnTo>
                    <a:lnTo>
                      <a:pt x="20677" y="14114"/>
                    </a:lnTo>
                    <a:lnTo>
                      <a:pt x="20634" y="13989"/>
                    </a:lnTo>
                    <a:lnTo>
                      <a:pt x="20575" y="13920"/>
                    </a:lnTo>
                    <a:lnTo>
                      <a:pt x="20512" y="13802"/>
                    </a:lnTo>
                    <a:lnTo>
                      <a:pt x="20433" y="13676"/>
                    </a:lnTo>
                    <a:lnTo>
                      <a:pt x="20319" y="13599"/>
                    </a:lnTo>
                    <a:lnTo>
                      <a:pt x="20221" y="13521"/>
                    </a:lnTo>
                    <a:lnTo>
                      <a:pt x="20125" y="13527"/>
                    </a:lnTo>
                    <a:lnTo>
                      <a:pt x="20059" y="13400"/>
                    </a:lnTo>
                    <a:lnTo>
                      <a:pt x="20017" y="13307"/>
                    </a:lnTo>
                    <a:lnTo>
                      <a:pt x="20116" y="13284"/>
                    </a:lnTo>
                    <a:lnTo>
                      <a:pt x="20196" y="13242"/>
                    </a:lnTo>
                    <a:lnTo>
                      <a:pt x="20232" y="13133"/>
                    </a:lnTo>
                    <a:lnTo>
                      <a:pt x="20218" y="13020"/>
                    </a:lnTo>
                    <a:lnTo>
                      <a:pt x="20218" y="12899"/>
                    </a:lnTo>
                    <a:lnTo>
                      <a:pt x="20263" y="12768"/>
                    </a:lnTo>
                    <a:lnTo>
                      <a:pt x="20742" y="12752"/>
                    </a:lnTo>
                    <a:lnTo>
                      <a:pt x="21681" y="12759"/>
                    </a:lnTo>
                    <a:lnTo>
                      <a:pt x="21682" y="12728"/>
                    </a:lnTo>
                    <a:lnTo>
                      <a:pt x="21766" y="12717"/>
                    </a:lnTo>
                    <a:lnTo>
                      <a:pt x="21817" y="12573"/>
                    </a:lnTo>
                    <a:lnTo>
                      <a:pt x="21879" y="12639"/>
                    </a:lnTo>
                    <a:lnTo>
                      <a:pt x="21958" y="12630"/>
                    </a:lnTo>
                    <a:lnTo>
                      <a:pt x="22087" y="12504"/>
                    </a:lnTo>
                    <a:lnTo>
                      <a:pt x="22134" y="12384"/>
                    </a:lnTo>
                    <a:lnTo>
                      <a:pt x="22150" y="12272"/>
                    </a:lnTo>
                    <a:lnTo>
                      <a:pt x="22149" y="12155"/>
                    </a:lnTo>
                    <a:lnTo>
                      <a:pt x="22179" y="12071"/>
                    </a:lnTo>
                    <a:lnTo>
                      <a:pt x="22231" y="11994"/>
                    </a:lnTo>
                    <a:lnTo>
                      <a:pt x="22369" y="11996"/>
                    </a:lnTo>
                    <a:lnTo>
                      <a:pt x="22431" y="11939"/>
                    </a:lnTo>
                    <a:lnTo>
                      <a:pt x="22416" y="11859"/>
                    </a:lnTo>
                    <a:lnTo>
                      <a:pt x="22404" y="11757"/>
                    </a:lnTo>
                    <a:lnTo>
                      <a:pt x="22477" y="11703"/>
                    </a:lnTo>
                    <a:lnTo>
                      <a:pt x="22533" y="11738"/>
                    </a:lnTo>
                    <a:lnTo>
                      <a:pt x="22567" y="11873"/>
                    </a:lnTo>
                    <a:lnTo>
                      <a:pt x="22615" y="12002"/>
                    </a:lnTo>
                    <a:lnTo>
                      <a:pt x="22683" y="12038"/>
                    </a:lnTo>
                    <a:lnTo>
                      <a:pt x="22734" y="12092"/>
                    </a:lnTo>
                    <a:lnTo>
                      <a:pt x="22743" y="12176"/>
                    </a:lnTo>
                    <a:lnTo>
                      <a:pt x="22762" y="12221"/>
                    </a:lnTo>
                    <a:lnTo>
                      <a:pt x="22834" y="12156"/>
                    </a:lnTo>
                    <a:lnTo>
                      <a:pt x="22873" y="12014"/>
                    </a:lnTo>
                    <a:lnTo>
                      <a:pt x="22845" y="11900"/>
                    </a:lnTo>
                    <a:lnTo>
                      <a:pt x="22918" y="11798"/>
                    </a:lnTo>
                    <a:lnTo>
                      <a:pt x="22902" y="11669"/>
                    </a:lnTo>
                    <a:lnTo>
                      <a:pt x="22981" y="11586"/>
                    </a:lnTo>
                    <a:lnTo>
                      <a:pt x="22948" y="11484"/>
                    </a:lnTo>
                    <a:lnTo>
                      <a:pt x="22873" y="11460"/>
                    </a:lnTo>
                    <a:lnTo>
                      <a:pt x="22893" y="11340"/>
                    </a:lnTo>
                    <a:lnTo>
                      <a:pt x="22920" y="11267"/>
                    </a:lnTo>
                    <a:lnTo>
                      <a:pt x="22836" y="11247"/>
                    </a:lnTo>
                    <a:lnTo>
                      <a:pt x="22755" y="11174"/>
                    </a:lnTo>
                    <a:lnTo>
                      <a:pt x="22771" y="11094"/>
                    </a:lnTo>
                    <a:lnTo>
                      <a:pt x="22863" y="11046"/>
                    </a:lnTo>
                    <a:lnTo>
                      <a:pt x="22968" y="11091"/>
                    </a:lnTo>
                    <a:lnTo>
                      <a:pt x="23010" y="11019"/>
                    </a:lnTo>
                    <a:lnTo>
                      <a:pt x="23100" y="10965"/>
                    </a:lnTo>
                    <a:lnTo>
                      <a:pt x="23181" y="10958"/>
                    </a:lnTo>
                    <a:lnTo>
                      <a:pt x="23130" y="10862"/>
                    </a:lnTo>
                    <a:lnTo>
                      <a:pt x="23059" y="10881"/>
                    </a:lnTo>
                    <a:lnTo>
                      <a:pt x="22992" y="10845"/>
                    </a:lnTo>
                    <a:lnTo>
                      <a:pt x="22992" y="10754"/>
                    </a:lnTo>
                    <a:lnTo>
                      <a:pt x="23050" y="10697"/>
                    </a:lnTo>
                    <a:lnTo>
                      <a:pt x="23110" y="10599"/>
                    </a:lnTo>
                    <a:lnTo>
                      <a:pt x="23176" y="10482"/>
                    </a:lnTo>
                    <a:lnTo>
                      <a:pt x="23146" y="10371"/>
                    </a:lnTo>
                    <a:lnTo>
                      <a:pt x="23148" y="10281"/>
                    </a:lnTo>
                    <a:lnTo>
                      <a:pt x="23194" y="10163"/>
                    </a:lnTo>
                    <a:lnTo>
                      <a:pt x="23289" y="10038"/>
                    </a:lnTo>
                    <a:lnTo>
                      <a:pt x="23467" y="9861"/>
                    </a:lnTo>
                    <a:lnTo>
                      <a:pt x="23514" y="9737"/>
                    </a:lnTo>
                    <a:lnTo>
                      <a:pt x="23487" y="9476"/>
                    </a:lnTo>
                    <a:lnTo>
                      <a:pt x="23514" y="9312"/>
                    </a:lnTo>
                    <a:lnTo>
                      <a:pt x="23479" y="9177"/>
                    </a:lnTo>
                    <a:lnTo>
                      <a:pt x="23284" y="9081"/>
                    </a:lnTo>
                    <a:lnTo>
                      <a:pt x="23131" y="9153"/>
                    </a:lnTo>
                    <a:lnTo>
                      <a:pt x="23065" y="9173"/>
                    </a:lnTo>
                    <a:lnTo>
                      <a:pt x="22963" y="9188"/>
                    </a:lnTo>
                    <a:lnTo>
                      <a:pt x="22791" y="9077"/>
                    </a:lnTo>
                    <a:lnTo>
                      <a:pt x="22702" y="9134"/>
                    </a:lnTo>
                    <a:lnTo>
                      <a:pt x="22614" y="9179"/>
                    </a:lnTo>
                    <a:lnTo>
                      <a:pt x="22513" y="9143"/>
                    </a:lnTo>
                    <a:lnTo>
                      <a:pt x="22425" y="9222"/>
                    </a:lnTo>
                    <a:lnTo>
                      <a:pt x="22246" y="9225"/>
                    </a:lnTo>
                    <a:lnTo>
                      <a:pt x="22170" y="9275"/>
                    </a:lnTo>
                    <a:lnTo>
                      <a:pt x="22048" y="9323"/>
                    </a:lnTo>
                    <a:lnTo>
                      <a:pt x="21934" y="9351"/>
                    </a:lnTo>
                    <a:lnTo>
                      <a:pt x="21819" y="9371"/>
                    </a:lnTo>
                    <a:lnTo>
                      <a:pt x="21663" y="9444"/>
                    </a:lnTo>
                    <a:lnTo>
                      <a:pt x="21541" y="9437"/>
                    </a:lnTo>
                    <a:lnTo>
                      <a:pt x="21400" y="9488"/>
                    </a:lnTo>
                    <a:lnTo>
                      <a:pt x="21298" y="9543"/>
                    </a:lnTo>
                    <a:lnTo>
                      <a:pt x="21253" y="9614"/>
                    </a:lnTo>
                    <a:lnTo>
                      <a:pt x="21162" y="9615"/>
                    </a:lnTo>
                    <a:lnTo>
                      <a:pt x="21081" y="9699"/>
                    </a:lnTo>
                    <a:lnTo>
                      <a:pt x="20961" y="9689"/>
                    </a:lnTo>
                    <a:lnTo>
                      <a:pt x="20860" y="9654"/>
                    </a:lnTo>
                    <a:lnTo>
                      <a:pt x="20796" y="9725"/>
                    </a:lnTo>
                    <a:lnTo>
                      <a:pt x="20728" y="9702"/>
                    </a:lnTo>
                    <a:lnTo>
                      <a:pt x="20632" y="9743"/>
                    </a:lnTo>
                    <a:lnTo>
                      <a:pt x="20620" y="9858"/>
                    </a:lnTo>
                    <a:lnTo>
                      <a:pt x="20542" y="9990"/>
                    </a:lnTo>
                    <a:lnTo>
                      <a:pt x="20550" y="10110"/>
                    </a:lnTo>
                    <a:lnTo>
                      <a:pt x="20530" y="10248"/>
                    </a:lnTo>
                    <a:lnTo>
                      <a:pt x="20560" y="10347"/>
                    </a:lnTo>
                    <a:lnTo>
                      <a:pt x="20484" y="10461"/>
                    </a:lnTo>
                    <a:lnTo>
                      <a:pt x="20475" y="10560"/>
                    </a:lnTo>
                    <a:lnTo>
                      <a:pt x="20446" y="10671"/>
                    </a:lnTo>
                    <a:lnTo>
                      <a:pt x="20385" y="10728"/>
                    </a:lnTo>
                    <a:lnTo>
                      <a:pt x="20394" y="10860"/>
                    </a:lnTo>
                    <a:lnTo>
                      <a:pt x="20358" y="10949"/>
                    </a:lnTo>
                    <a:lnTo>
                      <a:pt x="20356" y="11063"/>
                    </a:lnTo>
                    <a:lnTo>
                      <a:pt x="20280" y="11154"/>
                    </a:lnTo>
                    <a:lnTo>
                      <a:pt x="20227" y="11255"/>
                    </a:lnTo>
                    <a:lnTo>
                      <a:pt x="20235" y="11385"/>
                    </a:lnTo>
                    <a:lnTo>
                      <a:pt x="20179" y="11480"/>
                    </a:lnTo>
                    <a:lnTo>
                      <a:pt x="20107" y="11585"/>
                    </a:lnTo>
                    <a:lnTo>
                      <a:pt x="20014" y="11645"/>
                    </a:lnTo>
                    <a:lnTo>
                      <a:pt x="19921" y="11693"/>
                    </a:lnTo>
                    <a:lnTo>
                      <a:pt x="19806" y="11784"/>
                    </a:lnTo>
                    <a:lnTo>
                      <a:pt x="19732" y="11853"/>
                    </a:lnTo>
                    <a:lnTo>
                      <a:pt x="19827" y="11951"/>
                    </a:lnTo>
                    <a:lnTo>
                      <a:pt x="19830" y="12039"/>
                    </a:lnTo>
                    <a:lnTo>
                      <a:pt x="19780" y="12102"/>
                    </a:lnTo>
                    <a:lnTo>
                      <a:pt x="19719" y="12155"/>
                    </a:lnTo>
                    <a:lnTo>
                      <a:pt x="19594" y="12204"/>
                    </a:lnTo>
                    <a:lnTo>
                      <a:pt x="19477" y="12197"/>
                    </a:lnTo>
                    <a:lnTo>
                      <a:pt x="19369" y="12203"/>
                    </a:lnTo>
                    <a:lnTo>
                      <a:pt x="19294" y="12150"/>
                    </a:lnTo>
                    <a:lnTo>
                      <a:pt x="19320" y="12057"/>
                    </a:lnTo>
                    <a:lnTo>
                      <a:pt x="19240" y="11982"/>
                    </a:lnTo>
                    <a:lnTo>
                      <a:pt x="19173" y="11991"/>
                    </a:lnTo>
                    <a:lnTo>
                      <a:pt x="19071" y="11996"/>
                    </a:lnTo>
                    <a:lnTo>
                      <a:pt x="19030" y="12059"/>
                    </a:lnTo>
                    <a:lnTo>
                      <a:pt x="18940" y="12068"/>
                    </a:lnTo>
                    <a:lnTo>
                      <a:pt x="18828" y="12092"/>
                    </a:lnTo>
                    <a:lnTo>
                      <a:pt x="18730" y="12143"/>
                    </a:lnTo>
                    <a:lnTo>
                      <a:pt x="18640" y="12150"/>
                    </a:lnTo>
                    <a:lnTo>
                      <a:pt x="18514" y="12189"/>
                    </a:lnTo>
                    <a:lnTo>
                      <a:pt x="18454" y="12260"/>
                    </a:lnTo>
                    <a:lnTo>
                      <a:pt x="18441" y="12299"/>
                    </a:lnTo>
                    <a:lnTo>
                      <a:pt x="18334" y="12353"/>
                    </a:lnTo>
                    <a:lnTo>
                      <a:pt x="18204" y="12393"/>
                    </a:lnTo>
                    <a:lnTo>
                      <a:pt x="18024" y="12369"/>
                    </a:lnTo>
                    <a:lnTo>
                      <a:pt x="17881" y="12393"/>
                    </a:lnTo>
                    <a:lnTo>
                      <a:pt x="17905" y="12489"/>
                    </a:lnTo>
                    <a:lnTo>
                      <a:pt x="17832" y="12551"/>
                    </a:lnTo>
                    <a:lnTo>
                      <a:pt x="17725" y="12513"/>
                    </a:lnTo>
                    <a:lnTo>
                      <a:pt x="17625" y="12551"/>
                    </a:lnTo>
                    <a:lnTo>
                      <a:pt x="17458" y="12500"/>
                    </a:lnTo>
                    <a:lnTo>
                      <a:pt x="17329" y="12504"/>
                    </a:lnTo>
                    <a:lnTo>
                      <a:pt x="17197" y="12461"/>
                    </a:lnTo>
                    <a:lnTo>
                      <a:pt x="17088" y="12405"/>
                    </a:lnTo>
                    <a:lnTo>
                      <a:pt x="16947" y="12350"/>
                    </a:lnTo>
                    <a:lnTo>
                      <a:pt x="16852" y="12285"/>
                    </a:lnTo>
                    <a:lnTo>
                      <a:pt x="16798" y="12186"/>
                    </a:lnTo>
                    <a:lnTo>
                      <a:pt x="16704" y="12165"/>
                    </a:lnTo>
                    <a:lnTo>
                      <a:pt x="16632" y="12174"/>
                    </a:lnTo>
                    <a:lnTo>
                      <a:pt x="16476" y="12147"/>
                    </a:lnTo>
                    <a:lnTo>
                      <a:pt x="16377" y="12096"/>
                    </a:lnTo>
                    <a:lnTo>
                      <a:pt x="16339" y="12063"/>
                    </a:lnTo>
                    <a:lnTo>
                      <a:pt x="16255" y="12030"/>
                    </a:lnTo>
                    <a:lnTo>
                      <a:pt x="16222" y="11966"/>
                    </a:lnTo>
                    <a:lnTo>
                      <a:pt x="16137" y="11981"/>
                    </a:lnTo>
                    <a:lnTo>
                      <a:pt x="16050" y="11937"/>
                    </a:lnTo>
                    <a:lnTo>
                      <a:pt x="16002" y="11865"/>
                    </a:lnTo>
                    <a:lnTo>
                      <a:pt x="15936" y="11798"/>
                    </a:lnTo>
                    <a:lnTo>
                      <a:pt x="15879" y="11604"/>
                    </a:lnTo>
                    <a:lnTo>
                      <a:pt x="15871" y="11504"/>
                    </a:lnTo>
                    <a:lnTo>
                      <a:pt x="15711" y="11333"/>
                    </a:lnTo>
                    <a:lnTo>
                      <a:pt x="15597" y="11276"/>
                    </a:lnTo>
                    <a:lnTo>
                      <a:pt x="15549" y="11192"/>
                    </a:lnTo>
                    <a:lnTo>
                      <a:pt x="15519" y="11085"/>
                    </a:lnTo>
                    <a:lnTo>
                      <a:pt x="15390" y="11037"/>
                    </a:lnTo>
                    <a:lnTo>
                      <a:pt x="15358" y="10947"/>
                    </a:lnTo>
                    <a:lnTo>
                      <a:pt x="15261" y="10853"/>
                    </a:lnTo>
                    <a:lnTo>
                      <a:pt x="15247" y="10731"/>
                    </a:lnTo>
                    <a:lnTo>
                      <a:pt x="15111" y="10593"/>
                    </a:lnTo>
                    <a:lnTo>
                      <a:pt x="15094" y="10461"/>
                    </a:lnTo>
                    <a:lnTo>
                      <a:pt x="15004" y="10373"/>
                    </a:lnTo>
                    <a:lnTo>
                      <a:pt x="14893" y="10310"/>
                    </a:lnTo>
                    <a:lnTo>
                      <a:pt x="14887" y="10205"/>
                    </a:lnTo>
                    <a:lnTo>
                      <a:pt x="14797" y="10142"/>
                    </a:lnTo>
                    <a:lnTo>
                      <a:pt x="14775" y="9995"/>
                    </a:lnTo>
                    <a:lnTo>
                      <a:pt x="14655" y="9929"/>
                    </a:lnTo>
                    <a:lnTo>
                      <a:pt x="14593" y="9762"/>
                    </a:lnTo>
                    <a:lnTo>
                      <a:pt x="14526" y="9603"/>
                    </a:lnTo>
                    <a:lnTo>
                      <a:pt x="14388" y="9515"/>
                    </a:lnTo>
                    <a:lnTo>
                      <a:pt x="14487" y="9426"/>
                    </a:lnTo>
                    <a:lnTo>
                      <a:pt x="14568" y="9488"/>
                    </a:lnTo>
                    <a:lnTo>
                      <a:pt x="14677" y="9684"/>
                    </a:lnTo>
                    <a:lnTo>
                      <a:pt x="14781" y="9663"/>
                    </a:lnTo>
                    <a:lnTo>
                      <a:pt x="14796" y="9560"/>
                    </a:lnTo>
                    <a:lnTo>
                      <a:pt x="14799" y="9494"/>
                    </a:lnTo>
                    <a:lnTo>
                      <a:pt x="14607" y="9365"/>
                    </a:lnTo>
                    <a:lnTo>
                      <a:pt x="14628" y="9279"/>
                    </a:lnTo>
                    <a:lnTo>
                      <a:pt x="14551" y="9236"/>
                    </a:lnTo>
                    <a:lnTo>
                      <a:pt x="14470" y="9221"/>
                    </a:lnTo>
                    <a:lnTo>
                      <a:pt x="14392" y="9171"/>
                    </a:lnTo>
                    <a:lnTo>
                      <a:pt x="14407" y="9092"/>
                    </a:lnTo>
                    <a:lnTo>
                      <a:pt x="14341" y="8997"/>
                    </a:lnTo>
                    <a:lnTo>
                      <a:pt x="14181" y="8826"/>
                    </a:lnTo>
                    <a:lnTo>
                      <a:pt x="14224" y="8742"/>
                    </a:lnTo>
                    <a:lnTo>
                      <a:pt x="14277" y="8609"/>
                    </a:lnTo>
                    <a:lnTo>
                      <a:pt x="14295" y="8415"/>
                    </a:lnTo>
                    <a:lnTo>
                      <a:pt x="14313" y="8027"/>
                    </a:lnTo>
                    <a:lnTo>
                      <a:pt x="14356" y="7743"/>
                    </a:lnTo>
                    <a:lnTo>
                      <a:pt x="14322" y="7452"/>
                    </a:lnTo>
                    <a:lnTo>
                      <a:pt x="14347" y="7251"/>
                    </a:lnTo>
                    <a:lnTo>
                      <a:pt x="14332" y="7076"/>
                    </a:lnTo>
                    <a:lnTo>
                      <a:pt x="14356" y="6890"/>
                    </a:lnTo>
                    <a:lnTo>
                      <a:pt x="14304" y="6828"/>
                    </a:lnTo>
                    <a:lnTo>
                      <a:pt x="14284" y="6702"/>
                    </a:lnTo>
                    <a:lnTo>
                      <a:pt x="14319" y="6551"/>
                    </a:lnTo>
                    <a:lnTo>
                      <a:pt x="14422" y="6531"/>
                    </a:lnTo>
                    <a:lnTo>
                      <a:pt x="14491" y="6435"/>
                    </a:lnTo>
                    <a:lnTo>
                      <a:pt x="14590" y="6473"/>
                    </a:lnTo>
                    <a:lnTo>
                      <a:pt x="14643" y="6306"/>
                    </a:lnTo>
                    <a:lnTo>
                      <a:pt x="14716" y="6188"/>
                    </a:lnTo>
                    <a:lnTo>
                      <a:pt x="14709" y="6074"/>
                    </a:lnTo>
                    <a:lnTo>
                      <a:pt x="14668" y="5952"/>
                    </a:lnTo>
                    <a:lnTo>
                      <a:pt x="14508" y="6003"/>
                    </a:lnTo>
                    <a:lnTo>
                      <a:pt x="14427" y="5934"/>
                    </a:lnTo>
                    <a:lnTo>
                      <a:pt x="14215" y="5898"/>
                    </a:lnTo>
                    <a:lnTo>
                      <a:pt x="13926" y="5909"/>
                    </a:lnTo>
                    <a:lnTo>
                      <a:pt x="13728" y="5787"/>
                    </a:lnTo>
                    <a:lnTo>
                      <a:pt x="13573" y="5771"/>
                    </a:lnTo>
                    <a:lnTo>
                      <a:pt x="13414" y="5678"/>
                    </a:lnTo>
                    <a:lnTo>
                      <a:pt x="13198" y="5607"/>
                    </a:lnTo>
                    <a:lnTo>
                      <a:pt x="13135" y="5463"/>
                    </a:lnTo>
                    <a:lnTo>
                      <a:pt x="13125" y="5301"/>
                    </a:lnTo>
                    <a:lnTo>
                      <a:pt x="12984" y="5148"/>
                    </a:lnTo>
                    <a:lnTo>
                      <a:pt x="12940" y="4793"/>
                    </a:lnTo>
                    <a:lnTo>
                      <a:pt x="12900" y="4742"/>
                    </a:lnTo>
                    <a:lnTo>
                      <a:pt x="12723" y="4584"/>
                    </a:lnTo>
                    <a:lnTo>
                      <a:pt x="12649" y="4496"/>
                    </a:lnTo>
                    <a:lnTo>
                      <a:pt x="12556" y="4326"/>
                    </a:lnTo>
                    <a:lnTo>
                      <a:pt x="12396" y="4155"/>
                    </a:lnTo>
                    <a:lnTo>
                      <a:pt x="12291" y="4065"/>
                    </a:lnTo>
                    <a:lnTo>
                      <a:pt x="12213" y="3896"/>
                    </a:lnTo>
                    <a:lnTo>
                      <a:pt x="12082" y="3648"/>
                    </a:lnTo>
                    <a:lnTo>
                      <a:pt x="12007" y="3407"/>
                    </a:lnTo>
                    <a:lnTo>
                      <a:pt x="11872" y="3272"/>
                    </a:lnTo>
                    <a:lnTo>
                      <a:pt x="11787" y="3162"/>
                    </a:lnTo>
                    <a:lnTo>
                      <a:pt x="11683" y="3089"/>
                    </a:lnTo>
                    <a:lnTo>
                      <a:pt x="11497" y="2874"/>
                    </a:lnTo>
                    <a:lnTo>
                      <a:pt x="11332" y="2784"/>
                    </a:lnTo>
                    <a:lnTo>
                      <a:pt x="10959" y="2784"/>
                    </a:lnTo>
                    <a:lnTo>
                      <a:pt x="10735" y="2706"/>
                    </a:lnTo>
                    <a:lnTo>
                      <a:pt x="10627" y="2783"/>
                    </a:lnTo>
                    <a:lnTo>
                      <a:pt x="10468" y="2828"/>
                    </a:lnTo>
                    <a:lnTo>
                      <a:pt x="10345" y="3104"/>
                    </a:lnTo>
                    <a:lnTo>
                      <a:pt x="10306" y="3260"/>
                    </a:lnTo>
                    <a:lnTo>
                      <a:pt x="10233" y="3386"/>
                    </a:lnTo>
                    <a:lnTo>
                      <a:pt x="10137" y="3443"/>
                    </a:lnTo>
                    <a:lnTo>
                      <a:pt x="9996" y="3462"/>
                    </a:lnTo>
                    <a:lnTo>
                      <a:pt x="9888" y="3426"/>
                    </a:lnTo>
                    <a:lnTo>
                      <a:pt x="9778" y="3267"/>
                    </a:lnTo>
                    <a:lnTo>
                      <a:pt x="9331" y="3057"/>
                    </a:lnTo>
                    <a:lnTo>
                      <a:pt x="9141" y="2903"/>
                    </a:lnTo>
                    <a:lnTo>
                      <a:pt x="8961" y="2595"/>
                    </a:lnTo>
                    <a:lnTo>
                      <a:pt x="8976" y="2361"/>
                    </a:lnTo>
                    <a:lnTo>
                      <a:pt x="8863" y="2216"/>
                    </a:lnTo>
                    <a:lnTo>
                      <a:pt x="8827" y="2073"/>
                    </a:lnTo>
                    <a:lnTo>
                      <a:pt x="8641" y="1890"/>
                    </a:lnTo>
                    <a:lnTo>
                      <a:pt x="8482" y="1853"/>
                    </a:lnTo>
                    <a:lnTo>
                      <a:pt x="8245" y="1601"/>
                    </a:lnTo>
                    <a:lnTo>
                      <a:pt x="8058" y="1364"/>
                    </a:lnTo>
                    <a:lnTo>
                      <a:pt x="7873" y="1274"/>
                    </a:lnTo>
                    <a:lnTo>
                      <a:pt x="7819" y="1122"/>
                    </a:lnTo>
                    <a:lnTo>
                      <a:pt x="7699" y="996"/>
                    </a:lnTo>
                    <a:lnTo>
                      <a:pt x="6436" y="944"/>
                    </a:lnTo>
                    <a:lnTo>
                      <a:pt x="6364" y="1239"/>
                    </a:lnTo>
                    <a:lnTo>
                      <a:pt x="5836" y="1211"/>
                    </a:lnTo>
                    <a:lnTo>
                      <a:pt x="4642" y="1257"/>
                    </a:lnTo>
                    <a:lnTo>
                      <a:pt x="4332" y="1208"/>
                    </a:lnTo>
                    <a:lnTo>
                      <a:pt x="2199" y="215"/>
                    </a:lnTo>
                    <a:lnTo>
                      <a:pt x="2013" y="92"/>
                    </a:lnTo>
                    <a:lnTo>
                      <a:pt x="1788" y="104"/>
                    </a:lnTo>
                    <a:lnTo>
                      <a:pt x="1708" y="26"/>
                    </a:lnTo>
                    <a:lnTo>
                      <a:pt x="1521" y="2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2304166F-0A78-41BA-B290-3E2D616852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" y="1265"/>
                <a:ext cx="51" cy="116"/>
              </a:xfrm>
              <a:custGeom>
                <a:avLst/>
                <a:gdLst>
                  <a:gd name="T0" fmla="*/ 15242009 w 250"/>
                  <a:gd name="T1" fmla="*/ 0 h 578"/>
                  <a:gd name="T2" fmla="*/ 25404407 w 250"/>
                  <a:gd name="T3" fmla="*/ 288292436 h 578"/>
                  <a:gd name="T4" fmla="*/ 0 w 250"/>
                  <a:gd name="T5" fmla="*/ 531065698 h 578"/>
                  <a:gd name="T6" fmla="*/ 15242009 w 250"/>
                  <a:gd name="T7" fmla="*/ 677740356 h 578"/>
                  <a:gd name="T8" fmla="*/ 106695664 w 250"/>
                  <a:gd name="T9" fmla="*/ 723259529 h 578"/>
                  <a:gd name="T10" fmla="*/ 137179670 w 250"/>
                  <a:gd name="T11" fmla="*/ 809242486 h 578"/>
                  <a:gd name="T12" fmla="*/ 127018866 w 250"/>
                  <a:gd name="T13" fmla="*/ 905339600 h 578"/>
                  <a:gd name="T14" fmla="*/ 213391329 w 250"/>
                  <a:gd name="T15" fmla="*/ 1001436515 h 578"/>
                  <a:gd name="T16" fmla="*/ 330247747 w 250"/>
                  <a:gd name="T17" fmla="*/ 1107650569 h 578"/>
                  <a:gd name="T18" fmla="*/ 386136154 w 250"/>
                  <a:gd name="T19" fmla="*/ 1153169742 h 578"/>
                  <a:gd name="T20" fmla="*/ 386136154 w 250"/>
                  <a:gd name="T21" fmla="*/ 1269497754 h 578"/>
                  <a:gd name="T22" fmla="*/ 426781064 w 250"/>
                  <a:gd name="T23" fmla="*/ 1330191045 h 578"/>
                  <a:gd name="T24" fmla="*/ 477588271 w 250"/>
                  <a:gd name="T25" fmla="*/ 1395942905 h 578"/>
                  <a:gd name="T26" fmla="*/ 518234675 w 250"/>
                  <a:gd name="T27" fmla="*/ 1446520647 h 578"/>
                  <a:gd name="T28" fmla="*/ 589365085 w 250"/>
                  <a:gd name="T29" fmla="*/ 1461693175 h 578"/>
                  <a:gd name="T30" fmla="*/ 635091094 w 250"/>
                  <a:gd name="T31" fmla="*/ 1335249614 h 578"/>
                  <a:gd name="T32" fmla="*/ 619849091 w 250"/>
                  <a:gd name="T33" fmla="*/ 1168342270 h 578"/>
                  <a:gd name="T34" fmla="*/ 614767892 w 250"/>
                  <a:gd name="T35" fmla="*/ 971089870 h 578"/>
                  <a:gd name="T36" fmla="*/ 579202687 w 250"/>
                  <a:gd name="T37" fmla="*/ 900281030 h 578"/>
                  <a:gd name="T38" fmla="*/ 462346268 w 250"/>
                  <a:gd name="T39" fmla="*/ 829473583 h 578"/>
                  <a:gd name="T40" fmla="*/ 462346268 w 250"/>
                  <a:gd name="T41" fmla="*/ 728318098 h 578"/>
                  <a:gd name="T42" fmla="*/ 457265069 w 250"/>
                  <a:gd name="T43" fmla="*/ 627162613 h 578"/>
                  <a:gd name="T44" fmla="*/ 340408551 w 250"/>
                  <a:gd name="T45" fmla="*/ 606931516 h 578"/>
                  <a:gd name="T46" fmla="*/ 345489750 w 250"/>
                  <a:gd name="T47" fmla="*/ 520950150 h 578"/>
                  <a:gd name="T48" fmla="*/ 340408551 w 250"/>
                  <a:gd name="T49" fmla="*/ 419794665 h 578"/>
                  <a:gd name="T50" fmla="*/ 345489750 w 250"/>
                  <a:gd name="T51" fmla="*/ 283233866 h 578"/>
                  <a:gd name="T52" fmla="*/ 340408551 w 250"/>
                  <a:gd name="T53" fmla="*/ 151733277 h 578"/>
                  <a:gd name="T54" fmla="*/ 279440539 w 250"/>
                  <a:gd name="T55" fmla="*/ 121386631 h 578"/>
                  <a:gd name="T56" fmla="*/ 157502872 w 250"/>
                  <a:gd name="T57" fmla="*/ 116328062 h 578"/>
                  <a:gd name="T58" fmla="*/ 111775269 w 250"/>
                  <a:gd name="T59" fmla="*/ 5056981 h 578"/>
                  <a:gd name="T60" fmla="*/ 15242009 w 250"/>
                  <a:gd name="T61" fmla="*/ 0 h 578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50"/>
                  <a:gd name="T94" fmla="*/ 0 h 578"/>
                  <a:gd name="T95" fmla="*/ 250 w 250"/>
                  <a:gd name="T96" fmla="*/ 578 h 578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50" h="578">
                    <a:moveTo>
                      <a:pt x="6" y="0"/>
                    </a:moveTo>
                    <a:lnTo>
                      <a:pt x="10" y="114"/>
                    </a:lnTo>
                    <a:lnTo>
                      <a:pt x="0" y="210"/>
                    </a:lnTo>
                    <a:lnTo>
                      <a:pt x="6" y="268"/>
                    </a:lnTo>
                    <a:lnTo>
                      <a:pt x="42" y="286"/>
                    </a:lnTo>
                    <a:lnTo>
                      <a:pt x="54" y="320"/>
                    </a:lnTo>
                    <a:lnTo>
                      <a:pt x="50" y="358"/>
                    </a:lnTo>
                    <a:lnTo>
                      <a:pt x="84" y="396"/>
                    </a:lnTo>
                    <a:lnTo>
                      <a:pt x="130" y="438"/>
                    </a:lnTo>
                    <a:lnTo>
                      <a:pt x="152" y="456"/>
                    </a:lnTo>
                    <a:lnTo>
                      <a:pt x="152" y="502"/>
                    </a:lnTo>
                    <a:lnTo>
                      <a:pt x="168" y="526"/>
                    </a:lnTo>
                    <a:lnTo>
                      <a:pt x="188" y="552"/>
                    </a:lnTo>
                    <a:lnTo>
                      <a:pt x="204" y="572"/>
                    </a:lnTo>
                    <a:lnTo>
                      <a:pt x="232" y="578"/>
                    </a:lnTo>
                    <a:lnTo>
                      <a:pt x="250" y="528"/>
                    </a:lnTo>
                    <a:lnTo>
                      <a:pt x="244" y="462"/>
                    </a:lnTo>
                    <a:lnTo>
                      <a:pt x="242" y="384"/>
                    </a:lnTo>
                    <a:lnTo>
                      <a:pt x="228" y="356"/>
                    </a:lnTo>
                    <a:lnTo>
                      <a:pt x="182" y="328"/>
                    </a:lnTo>
                    <a:lnTo>
                      <a:pt x="182" y="288"/>
                    </a:lnTo>
                    <a:lnTo>
                      <a:pt x="180" y="248"/>
                    </a:lnTo>
                    <a:lnTo>
                      <a:pt x="134" y="240"/>
                    </a:lnTo>
                    <a:lnTo>
                      <a:pt x="136" y="206"/>
                    </a:lnTo>
                    <a:lnTo>
                      <a:pt x="134" y="166"/>
                    </a:lnTo>
                    <a:lnTo>
                      <a:pt x="136" y="112"/>
                    </a:lnTo>
                    <a:lnTo>
                      <a:pt x="134" y="60"/>
                    </a:lnTo>
                    <a:lnTo>
                      <a:pt x="110" y="48"/>
                    </a:lnTo>
                    <a:lnTo>
                      <a:pt x="62" y="46"/>
                    </a:lnTo>
                    <a:lnTo>
                      <a:pt x="44" y="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86E8BD32-D1EB-46E8-B9B7-431CB5C7F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1476"/>
                <a:ext cx="50" cy="67"/>
              </a:xfrm>
              <a:custGeom>
                <a:avLst/>
                <a:gdLst>
                  <a:gd name="T0" fmla="*/ 401706927 w 248"/>
                  <a:gd name="T1" fmla="*/ 831770952 h 338"/>
                  <a:gd name="T2" fmla="*/ 337235675 w 248"/>
                  <a:gd name="T3" fmla="*/ 718570896 h 338"/>
                  <a:gd name="T4" fmla="*/ 252926387 w 248"/>
                  <a:gd name="T5" fmla="*/ 713649845 h 338"/>
                  <a:gd name="T6" fmla="*/ 188455085 w 248"/>
                  <a:gd name="T7" fmla="*/ 703806175 h 338"/>
                  <a:gd name="T8" fmla="*/ 104145797 w 248"/>
                  <a:gd name="T9" fmla="*/ 674275163 h 338"/>
                  <a:gd name="T10" fmla="*/ 44634804 w 248"/>
                  <a:gd name="T11" fmla="*/ 595528935 h 338"/>
                  <a:gd name="T12" fmla="*/ 0 w 248"/>
                  <a:gd name="T13" fmla="*/ 497093798 h 338"/>
                  <a:gd name="T14" fmla="*/ 158699607 w 248"/>
                  <a:gd name="T15" fmla="*/ 497093798 h 338"/>
                  <a:gd name="T16" fmla="*/ 272764422 w 248"/>
                  <a:gd name="T17" fmla="*/ 442954394 h 338"/>
                  <a:gd name="T18" fmla="*/ 401706927 w 248"/>
                  <a:gd name="T19" fmla="*/ 349441778 h 338"/>
                  <a:gd name="T20" fmla="*/ 396748206 w 248"/>
                  <a:gd name="T21" fmla="*/ 187025085 h 338"/>
                  <a:gd name="T22" fmla="*/ 486016313 w 248"/>
                  <a:gd name="T23" fmla="*/ 118120959 h 338"/>
                  <a:gd name="T24" fmla="*/ 585203340 w 248"/>
                  <a:gd name="T25" fmla="*/ 0 h 338"/>
                  <a:gd name="T26" fmla="*/ 614958818 w 248"/>
                  <a:gd name="T27" fmla="*/ 98435162 h 338"/>
                  <a:gd name="T28" fmla="*/ 575284322 w 248"/>
                  <a:gd name="T29" fmla="*/ 251008209 h 338"/>
                  <a:gd name="T30" fmla="*/ 575284322 w 248"/>
                  <a:gd name="T31" fmla="*/ 388816460 h 338"/>
                  <a:gd name="T32" fmla="*/ 614958818 w 248"/>
                  <a:gd name="T33" fmla="*/ 521702190 h 338"/>
                  <a:gd name="T34" fmla="*/ 515771791 w 248"/>
                  <a:gd name="T35" fmla="*/ 625058378 h 338"/>
                  <a:gd name="T36" fmla="*/ 481056017 w 248"/>
                  <a:gd name="T37" fmla="*/ 708727226 h 338"/>
                  <a:gd name="T38" fmla="*/ 486016313 w 248"/>
                  <a:gd name="T39" fmla="*/ 812083414 h 338"/>
                  <a:gd name="T40" fmla="*/ 401706927 w 248"/>
                  <a:gd name="T41" fmla="*/ 831770952 h 3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48"/>
                  <a:gd name="T64" fmla="*/ 0 h 338"/>
                  <a:gd name="T65" fmla="*/ 248 w 248"/>
                  <a:gd name="T66" fmla="*/ 338 h 33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48" h="338">
                    <a:moveTo>
                      <a:pt x="162" y="338"/>
                    </a:moveTo>
                    <a:lnTo>
                      <a:pt x="136" y="292"/>
                    </a:lnTo>
                    <a:lnTo>
                      <a:pt x="102" y="290"/>
                    </a:lnTo>
                    <a:lnTo>
                      <a:pt x="76" y="286"/>
                    </a:lnTo>
                    <a:lnTo>
                      <a:pt x="42" y="274"/>
                    </a:lnTo>
                    <a:lnTo>
                      <a:pt x="18" y="242"/>
                    </a:lnTo>
                    <a:lnTo>
                      <a:pt x="0" y="202"/>
                    </a:lnTo>
                    <a:lnTo>
                      <a:pt x="64" y="202"/>
                    </a:lnTo>
                    <a:lnTo>
                      <a:pt x="110" y="180"/>
                    </a:lnTo>
                    <a:lnTo>
                      <a:pt x="162" y="142"/>
                    </a:lnTo>
                    <a:lnTo>
                      <a:pt x="160" y="76"/>
                    </a:lnTo>
                    <a:lnTo>
                      <a:pt x="196" y="48"/>
                    </a:lnTo>
                    <a:lnTo>
                      <a:pt x="236" y="0"/>
                    </a:lnTo>
                    <a:lnTo>
                      <a:pt x="248" y="40"/>
                    </a:lnTo>
                    <a:lnTo>
                      <a:pt x="232" y="102"/>
                    </a:lnTo>
                    <a:lnTo>
                      <a:pt x="232" y="158"/>
                    </a:lnTo>
                    <a:lnTo>
                      <a:pt x="248" y="212"/>
                    </a:lnTo>
                    <a:lnTo>
                      <a:pt x="208" y="254"/>
                    </a:lnTo>
                    <a:lnTo>
                      <a:pt x="194" y="288"/>
                    </a:lnTo>
                    <a:lnTo>
                      <a:pt x="196" y="330"/>
                    </a:lnTo>
                    <a:lnTo>
                      <a:pt x="162" y="338"/>
                    </a:lnTo>
                    <a:close/>
                  </a:path>
                </a:pathLst>
              </a:custGeom>
              <a:grpFill/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DD25A93C-A803-47E1-9705-1B8B2FE0BB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6" y="1365"/>
                <a:ext cx="46" cy="50"/>
              </a:xfrm>
              <a:custGeom>
                <a:avLst/>
                <a:gdLst>
                  <a:gd name="T0" fmla="*/ 462735178 w 226"/>
                  <a:gd name="T1" fmla="*/ 309944069 h 248"/>
                  <a:gd name="T2" fmla="*/ 457650249 w 226"/>
                  <a:gd name="T3" fmla="*/ 203241788 h 248"/>
                  <a:gd name="T4" fmla="*/ 386459539 w 226"/>
                  <a:gd name="T5" fmla="*/ 91459763 h 248"/>
                  <a:gd name="T6" fmla="*/ 294930805 w 226"/>
                  <a:gd name="T7" fmla="*/ 10162728 h 248"/>
                  <a:gd name="T8" fmla="*/ 55934251 w 226"/>
                  <a:gd name="T9" fmla="*/ 0 h 248"/>
                  <a:gd name="T10" fmla="*/ 0 w 226"/>
                  <a:gd name="T11" fmla="*/ 71134314 h 248"/>
                  <a:gd name="T12" fmla="*/ 91530354 w 226"/>
                  <a:gd name="T13" fmla="*/ 162594078 h 248"/>
                  <a:gd name="T14" fmla="*/ 152549535 w 226"/>
                  <a:gd name="T15" fmla="*/ 243891142 h 248"/>
                  <a:gd name="T16" fmla="*/ 96615283 w 226"/>
                  <a:gd name="T17" fmla="*/ 401403808 h 248"/>
                  <a:gd name="T18" fmla="*/ 167804324 w 226"/>
                  <a:gd name="T19" fmla="*/ 482700921 h 248"/>
                  <a:gd name="T20" fmla="*/ 218655265 w 226"/>
                  <a:gd name="T21" fmla="*/ 497943414 h 248"/>
                  <a:gd name="T22" fmla="*/ 279674421 w 226"/>
                  <a:gd name="T23" fmla="*/ 614808370 h 248"/>
                  <a:gd name="T24" fmla="*/ 396629398 w 226"/>
                  <a:gd name="T25" fmla="*/ 630050862 h 248"/>
                  <a:gd name="T26" fmla="*/ 483074897 w 226"/>
                  <a:gd name="T27" fmla="*/ 523348631 h 248"/>
                  <a:gd name="T28" fmla="*/ 574605226 w 226"/>
                  <a:gd name="T29" fmla="*/ 477619559 h 248"/>
                  <a:gd name="T30" fmla="*/ 564435366 w 226"/>
                  <a:gd name="T31" fmla="*/ 391241083 h 248"/>
                  <a:gd name="T32" fmla="*/ 462735178 w 226"/>
                  <a:gd name="T33" fmla="*/ 309944069 h 2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26"/>
                  <a:gd name="T52" fmla="*/ 0 h 248"/>
                  <a:gd name="T53" fmla="*/ 226 w 226"/>
                  <a:gd name="T54" fmla="*/ 248 h 2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26" h="248">
                    <a:moveTo>
                      <a:pt x="182" y="122"/>
                    </a:moveTo>
                    <a:lnTo>
                      <a:pt x="180" y="80"/>
                    </a:lnTo>
                    <a:lnTo>
                      <a:pt x="152" y="36"/>
                    </a:lnTo>
                    <a:lnTo>
                      <a:pt x="116" y="4"/>
                    </a:lnTo>
                    <a:lnTo>
                      <a:pt x="22" y="0"/>
                    </a:lnTo>
                    <a:lnTo>
                      <a:pt x="0" y="28"/>
                    </a:lnTo>
                    <a:lnTo>
                      <a:pt x="36" y="64"/>
                    </a:lnTo>
                    <a:lnTo>
                      <a:pt x="60" y="96"/>
                    </a:lnTo>
                    <a:lnTo>
                      <a:pt x="38" y="158"/>
                    </a:lnTo>
                    <a:lnTo>
                      <a:pt x="66" y="190"/>
                    </a:lnTo>
                    <a:lnTo>
                      <a:pt x="86" y="196"/>
                    </a:lnTo>
                    <a:lnTo>
                      <a:pt x="110" y="242"/>
                    </a:lnTo>
                    <a:lnTo>
                      <a:pt x="156" y="248"/>
                    </a:lnTo>
                    <a:lnTo>
                      <a:pt x="190" y="206"/>
                    </a:lnTo>
                    <a:lnTo>
                      <a:pt x="226" y="188"/>
                    </a:lnTo>
                    <a:lnTo>
                      <a:pt x="222" y="154"/>
                    </a:lnTo>
                    <a:lnTo>
                      <a:pt x="182" y="122"/>
                    </a:lnTo>
                    <a:close/>
                  </a:path>
                </a:pathLst>
              </a:custGeom>
              <a:grpFill/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35" name="Oval 25">
              <a:extLst>
                <a:ext uri="{FF2B5EF4-FFF2-40B4-BE49-F238E27FC236}">
                  <a16:creationId xmlns:a16="http://schemas.microsoft.com/office/drawing/2014/main" id="{BC5364C3-F46D-4B53-9449-8C3B775B1B3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756024" y="3492737"/>
              <a:ext cx="108821" cy="108821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sx="66000" sy="66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zh-CN" altLang="en-US" kern="0" dirty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136" name="圆角矩形 160">
              <a:extLst>
                <a:ext uri="{FF2B5EF4-FFF2-40B4-BE49-F238E27FC236}">
                  <a16:creationId xmlns:a16="http://schemas.microsoft.com/office/drawing/2014/main" id="{98C25844-6DA2-4FE3-BC10-FEEFF2D9182E}"/>
                </a:ext>
              </a:extLst>
            </p:cNvPr>
            <p:cNvSpPr/>
            <p:nvPr/>
          </p:nvSpPr>
          <p:spPr>
            <a:xfrm>
              <a:off x="5145601" y="2968683"/>
              <a:ext cx="1681576" cy="39205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053">
                <a:defRPr/>
              </a:pPr>
              <a:r>
                <a:rPr lang="en-US" altLang="zh-CN" sz="1600" b="1" kern="0" dirty="0">
                  <a:solidFill>
                    <a:sysClr val="windowText" lastClr="000000"/>
                  </a:solidFill>
                </a:rPr>
                <a:t>Ocelot &amp; Jaguar</a:t>
              </a:r>
            </a:p>
          </p:txBody>
        </p:sp>
        <p:cxnSp>
          <p:nvCxnSpPr>
            <p:cNvPr id="137" name="肘形连接符 161">
              <a:extLst>
                <a:ext uri="{FF2B5EF4-FFF2-40B4-BE49-F238E27FC236}">
                  <a16:creationId xmlns:a16="http://schemas.microsoft.com/office/drawing/2014/main" id="{75A438C6-C278-42BD-A938-087E17B8FCF7}"/>
                </a:ext>
              </a:extLst>
            </p:cNvPr>
            <p:cNvCxnSpPr>
              <a:cxnSpLocks/>
              <a:stCxn id="136" idx="1"/>
              <a:endCxn id="135" idx="0"/>
            </p:cNvCxnSpPr>
            <p:nvPr/>
          </p:nvCxnSpPr>
          <p:spPr>
            <a:xfrm rot="10800000" flipV="1">
              <a:off x="4810435" y="3164711"/>
              <a:ext cx="335166" cy="328026"/>
            </a:xfrm>
            <a:prstGeom prst="bentConnector2">
              <a:avLst/>
            </a:prstGeom>
            <a:noFill/>
            <a:ln w="9525">
              <a:solidFill>
                <a:schemeClr val="accent6"/>
              </a:solidFill>
              <a:prstDash val="sysDash"/>
              <a:miter lim="800000"/>
              <a:headEnd/>
              <a:tailEnd/>
            </a:ln>
          </p:spPr>
        </p:cxnSp>
        <p:sp>
          <p:nvSpPr>
            <p:cNvPr id="138" name="Oval 25">
              <a:extLst>
                <a:ext uri="{FF2B5EF4-FFF2-40B4-BE49-F238E27FC236}">
                  <a16:creationId xmlns:a16="http://schemas.microsoft.com/office/drawing/2014/main" id="{48321237-8A90-4ACC-B81C-C10BAB44832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612434" y="4508685"/>
              <a:ext cx="108821" cy="108821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sx="66000" sy="66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zh-CN" altLang="en-US" kern="0" dirty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139" name="圆角矩形 163">
              <a:extLst>
                <a:ext uri="{FF2B5EF4-FFF2-40B4-BE49-F238E27FC236}">
                  <a16:creationId xmlns:a16="http://schemas.microsoft.com/office/drawing/2014/main" id="{C01E4532-A681-48B4-8B6A-CAB0F94BBF9E}"/>
                </a:ext>
              </a:extLst>
            </p:cNvPr>
            <p:cNvSpPr/>
            <p:nvPr/>
          </p:nvSpPr>
          <p:spPr>
            <a:xfrm>
              <a:off x="1384443" y="5220585"/>
              <a:ext cx="1303898" cy="37659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053">
                <a:defRPr/>
              </a:pPr>
              <a:r>
                <a:rPr lang="en-US" altLang="zh-CN" sz="1600" b="1" kern="0" dirty="0">
                  <a:solidFill>
                    <a:sysClr val="windowText" lastClr="000000"/>
                  </a:solidFill>
                </a:rPr>
                <a:t>Jaguar</a:t>
              </a:r>
            </a:p>
          </p:txBody>
        </p:sp>
        <p:sp>
          <p:nvSpPr>
            <p:cNvPr id="141" name="Oval 25">
              <a:extLst>
                <a:ext uri="{FF2B5EF4-FFF2-40B4-BE49-F238E27FC236}">
                  <a16:creationId xmlns:a16="http://schemas.microsoft.com/office/drawing/2014/main" id="{10CC640E-5E54-4556-911B-3DB767A1C04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536693" y="4911581"/>
              <a:ext cx="108821" cy="108821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sx="66000" sy="66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zh-CN" altLang="en-US" kern="0" dirty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142" name="圆角矩形 99">
              <a:extLst>
                <a:ext uri="{FF2B5EF4-FFF2-40B4-BE49-F238E27FC236}">
                  <a16:creationId xmlns:a16="http://schemas.microsoft.com/office/drawing/2014/main" id="{5F54E40C-E4AC-44C6-957F-35C3EE1E1E71}"/>
                </a:ext>
              </a:extLst>
            </p:cNvPr>
            <p:cNvSpPr/>
            <p:nvPr/>
          </p:nvSpPr>
          <p:spPr>
            <a:xfrm>
              <a:off x="5735638" y="4436822"/>
              <a:ext cx="1973196" cy="52164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053">
                <a:defRPr/>
              </a:pPr>
              <a:r>
                <a:rPr lang="en-US" altLang="zh-CN" sz="1600" b="1" kern="0" dirty="0">
                  <a:solidFill>
                    <a:sysClr val="windowText" lastClr="000000"/>
                  </a:solidFill>
                </a:rPr>
                <a:t>Scarlet Macaw/Parrots</a:t>
              </a:r>
            </a:p>
          </p:txBody>
        </p:sp>
        <p:sp>
          <p:nvSpPr>
            <p:cNvPr id="144" name="Oval 25">
              <a:extLst>
                <a:ext uri="{FF2B5EF4-FFF2-40B4-BE49-F238E27FC236}">
                  <a16:creationId xmlns:a16="http://schemas.microsoft.com/office/drawing/2014/main" id="{9336BFE3-51A4-4E56-B688-4526B34400B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022755" y="6055321"/>
              <a:ext cx="108821" cy="108821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sx="66000" sy="66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zh-CN" altLang="en-US" kern="0" dirty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145" name="圆角矩形 106">
              <a:extLst>
                <a:ext uri="{FF2B5EF4-FFF2-40B4-BE49-F238E27FC236}">
                  <a16:creationId xmlns:a16="http://schemas.microsoft.com/office/drawing/2014/main" id="{5878FB93-714F-4FC0-A880-5C90D052D5FF}"/>
                </a:ext>
              </a:extLst>
            </p:cNvPr>
            <p:cNvSpPr/>
            <p:nvPr/>
          </p:nvSpPr>
          <p:spPr>
            <a:xfrm>
              <a:off x="7903205" y="5937369"/>
              <a:ext cx="1372272" cy="46392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053">
                <a:defRPr/>
              </a:pPr>
              <a:r>
                <a:rPr lang="en-US" altLang="zh-CN" sz="1600" b="1" kern="0" dirty="0">
                  <a:solidFill>
                    <a:sysClr val="windowText" lastClr="000000"/>
                  </a:solidFill>
                </a:rPr>
                <a:t>Jaguar</a:t>
              </a:r>
            </a:p>
          </p:txBody>
        </p:sp>
        <p:sp>
          <p:nvSpPr>
            <p:cNvPr id="147" name="Oval 25">
              <a:extLst>
                <a:ext uri="{FF2B5EF4-FFF2-40B4-BE49-F238E27FC236}">
                  <a16:creationId xmlns:a16="http://schemas.microsoft.com/office/drawing/2014/main" id="{DDB94509-19ED-4674-9704-D885C3B57AB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98429" y="1877397"/>
              <a:ext cx="108821" cy="108821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sx="66000" sy="66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zh-CN" altLang="en-US" kern="0" dirty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148" name="圆角矩形 110">
              <a:extLst>
                <a:ext uri="{FF2B5EF4-FFF2-40B4-BE49-F238E27FC236}">
                  <a16:creationId xmlns:a16="http://schemas.microsoft.com/office/drawing/2014/main" id="{2715E3E7-5188-4019-928A-C143195A8AAA}"/>
                </a:ext>
              </a:extLst>
            </p:cNvPr>
            <p:cNvSpPr/>
            <p:nvPr/>
          </p:nvSpPr>
          <p:spPr>
            <a:xfrm>
              <a:off x="1806576" y="1087869"/>
              <a:ext cx="1543261" cy="4723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053">
                <a:defRPr/>
              </a:pPr>
              <a:r>
                <a:rPr lang="en-US" altLang="zh-CN" sz="1600" b="1" kern="0" dirty="0">
                  <a:solidFill>
                    <a:sysClr val="windowText" lastClr="000000"/>
                  </a:solidFill>
                </a:rPr>
                <a:t>California Condor</a:t>
              </a:r>
            </a:p>
          </p:txBody>
        </p:sp>
        <p:cxnSp>
          <p:nvCxnSpPr>
            <p:cNvPr id="149" name="肘形连接符 111">
              <a:extLst>
                <a:ext uri="{FF2B5EF4-FFF2-40B4-BE49-F238E27FC236}">
                  <a16:creationId xmlns:a16="http://schemas.microsoft.com/office/drawing/2014/main" id="{4C993491-1AFB-40CF-BD1B-5526CBD08721}"/>
                </a:ext>
              </a:extLst>
            </p:cNvPr>
            <p:cNvCxnSpPr>
              <a:cxnSpLocks/>
              <a:stCxn id="148" idx="1"/>
            </p:cNvCxnSpPr>
            <p:nvPr/>
          </p:nvCxnSpPr>
          <p:spPr>
            <a:xfrm rot="10800000" flipV="1">
              <a:off x="1084274" y="1324028"/>
              <a:ext cx="722303" cy="340066"/>
            </a:xfrm>
            <a:prstGeom prst="bentConnector3">
              <a:avLst>
                <a:gd name="adj1" fmla="val 90731"/>
              </a:avLst>
            </a:prstGeom>
            <a:noFill/>
            <a:ln w="9525">
              <a:solidFill>
                <a:schemeClr val="accent6"/>
              </a:solidFill>
              <a:prstDash val="sysDash"/>
              <a:miter lim="800000"/>
              <a:headEnd/>
              <a:tailEnd/>
            </a:ln>
          </p:spPr>
        </p:cxnSp>
        <p:sp>
          <p:nvSpPr>
            <p:cNvPr id="150" name="Oval 25">
              <a:extLst>
                <a:ext uri="{FF2B5EF4-FFF2-40B4-BE49-F238E27FC236}">
                  <a16:creationId xmlns:a16="http://schemas.microsoft.com/office/drawing/2014/main" id="{A5D7D309-FA97-48ED-8DA8-BA2CD3CC83D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56903" y="4895498"/>
              <a:ext cx="108821" cy="108821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sx="66000" sy="66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zh-CN" altLang="en-US" kern="0" dirty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151" name="圆角矩形 144">
              <a:extLst>
                <a:ext uri="{FF2B5EF4-FFF2-40B4-BE49-F238E27FC236}">
                  <a16:creationId xmlns:a16="http://schemas.microsoft.com/office/drawing/2014/main" id="{CA7DDF7E-A8CA-4DD3-A084-608D07CD3A8E}"/>
                </a:ext>
              </a:extLst>
            </p:cNvPr>
            <p:cNvSpPr/>
            <p:nvPr/>
          </p:nvSpPr>
          <p:spPr>
            <a:xfrm>
              <a:off x="5526961" y="3873235"/>
              <a:ext cx="2228424" cy="38882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053">
                <a:defRPr/>
              </a:pPr>
              <a:r>
                <a:rPr lang="en-US" altLang="zh-CN" sz="1600" b="1" kern="0" dirty="0">
                  <a:solidFill>
                    <a:sysClr val="windowText" lastClr="000000"/>
                  </a:solidFill>
                </a:rPr>
                <a:t>Monarch Butterfly</a:t>
              </a:r>
            </a:p>
          </p:txBody>
        </p:sp>
        <p:cxnSp>
          <p:nvCxnSpPr>
            <p:cNvPr id="152" name="肘形连接符 145">
              <a:extLst>
                <a:ext uri="{FF2B5EF4-FFF2-40B4-BE49-F238E27FC236}">
                  <a16:creationId xmlns:a16="http://schemas.microsoft.com/office/drawing/2014/main" id="{14068812-F1AB-4D1E-B5D7-9D6EE5395D63}"/>
                </a:ext>
              </a:extLst>
            </p:cNvPr>
            <p:cNvCxnSpPr>
              <a:cxnSpLocks/>
              <a:stCxn id="151" idx="1"/>
              <a:endCxn id="150" idx="0"/>
            </p:cNvCxnSpPr>
            <p:nvPr/>
          </p:nvCxnSpPr>
          <p:spPr>
            <a:xfrm rot="10800000" flipV="1">
              <a:off x="4511315" y="4067646"/>
              <a:ext cx="1015647" cy="827851"/>
            </a:xfrm>
            <a:prstGeom prst="bentConnector2">
              <a:avLst/>
            </a:prstGeom>
            <a:noFill/>
            <a:ln w="9525">
              <a:solidFill>
                <a:schemeClr val="accent6"/>
              </a:solidFill>
              <a:prstDash val="sysDash"/>
              <a:miter lim="800000"/>
              <a:headEnd/>
              <a:tailEnd/>
            </a:ln>
          </p:spPr>
        </p:cxnSp>
      </p:grpSp>
      <p:pic>
        <p:nvPicPr>
          <p:cNvPr id="172" name="Picture 171" descr="A bird with its mouth open&#10;&#10;Description automatically generated with medium confidence">
            <a:extLst>
              <a:ext uri="{FF2B5EF4-FFF2-40B4-BE49-F238E27FC236}">
                <a16:creationId xmlns:a16="http://schemas.microsoft.com/office/drawing/2014/main" id="{18D37060-D656-4B35-A949-D73C23D6A7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757" y="983991"/>
            <a:ext cx="454435" cy="454435"/>
          </a:xfrm>
          <a:prstGeom prst="flowChartConnector">
            <a:avLst/>
          </a:prstGeom>
        </p:spPr>
      </p:pic>
      <p:pic>
        <p:nvPicPr>
          <p:cNvPr id="173" name="Picture 172" descr="A close up of a leopard&#10;&#10;Description automatically generated with medium confidence">
            <a:extLst>
              <a:ext uri="{FF2B5EF4-FFF2-40B4-BE49-F238E27FC236}">
                <a16:creationId xmlns:a16="http://schemas.microsoft.com/office/drawing/2014/main" id="{E1947291-0206-4EBD-AF62-DAD42FFC05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373" y="3026488"/>
            <a:ext cx="408056" cy="408056"/>
          </a:xfrm>
          <a:prstGeom prst="flowChartConnector">
            <a:avLst/>
          </a:prstGeom>
        </p:spPr>
      </p:pic>
      <p:pic>
        <p:nvPicPr>
          <p:cNvPr id="174" name="Picture 173" descr="A tiger licking its nose&#10;&#10;Description automatically generated with medium confidence">
            <a:extLst>
              <a:ext uri="{FF2B5EF4-FFF2-40B4-BE49-F238E27FC236}">
                <a16:creationId xmlns:a16="http://schemas.microsoft.com/office/drawing/2014/main" id="{C3B6614D-FFFB-4CE8-A1DD-DAD9BAF453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4" b="3748"/>
          <a:stretch/>
        </p:blipFill>
        <p:spPr>
          <a:xfrm>
            <a:off x="6254014" y="2858417"/>
            <a:ext cx="444884" cy="398414"/>
          </a:xfrm>
          <a:prstGeom prst="flowChartConnector">
            <a:avLst/>
          </a:prstGeom>
        </p:spPr>
      </p:pic>
      <p:sp>
        <p:nvSpPr>
          <p:cNvPr id="175" name="Oval 174">
            <a:extLst>
              <a:ext uri="{FF2B5EF4-FFF2-40B4-BE49-F238E27FC236}">
                <a16:creationId xmlns:a16="http://schemas.microsoft.com/office/drawing/2014/main" id="{DDE0CC83-30B8-4565-BE16-B56E7B1B0EE6}"/>
              </a:ext>
            </a:extLst>
          </p:cNvPr>
          <p:cNvSpPr/>
          <p:nvPr/>
        </p:nvSpPr>
        <p:spPr>
          <a:xfrm>
            <a:off x="5090513" y="4049197"/>
            <a:ext cx="491861" cy="463957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000" r="-39000"/>
            </a:stretch>
          </a:blipFill>
          <a:ln>
            <a:noFill/>
          </a:ln>
        </p:spPr>
        <p:style>
          <a:lnRef idx="2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76" name="Picture 175" descr="A couple of parrots&#10;&#10;Description automatically generated with low confidence">
            <a:extLst>
              <a:ext uri="{FF2B5EF4-FFF2-40B4-BE49-F238E27FC236}">
                <a16:creationId xmlns:a16="http://schemas.microsoft.com/office/drawing/2014/main" id="{70A363C0-257F-46B2-B5D8-5615267B34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861" y="4920911"/>
            <a:ext cx="491861" cy="442028"/>
          </a:xfrm>
          <a:prstGeom prst="flowChartConnector">
            <a:avLst/>
          </a:prstGeom>
        </p:spPr>
      </p:pic>
      <p:sp>
        <p:nvSpPr>
          <p:cNvPr id="177" name="圆角矩形 110">
            <a:extLst>
              <a:ext uri="{FF2B5EF4-FFF2-40B4-BE49-F238E27FC236}">
                <a16:creationId xmlns:a16="http://schemas.microsoft.com/office/drawing/2014/main" id="{734A0C4B-708D-466B-944E-3BCCFC868AB0}"/>
              </a:ext>
            </a:extLst>
          </p:cNvPr>
          <p:cNvSpPr/>
          <p:nvPr/>
        </p:nvSpPr>
        <p:spPr>
          <a:xfrm>
            <a:off x="3768039" y="2178834"/>
            <a:ext cx="1719333" cy="40805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accent1"/>
            </a:solidFill>
            <a:prstDash val="sysDash"/>
            <a:miter lim="800000"/>
            <a:headEnd/>
            <a:tailEnd/>
          </a:ln>
        </p:spPr>
        <p:txBody>
          <a:bodyPr wrap="none" anchor="ctr"/>
          <a:lstStyle/>
          <a:p>
            <a:pPr algn="ctr" defTabSz="914053">
              <a:defRPr/>
            </a:pPr>
            <a:r>
              <a:rPr lang="en-US" altLang="zh-CN" sz="1600" b="1" kern="0" dirty="0">
                <a:solidFill>
                  <a:sysClr val="windowText" lastClr="000000"/>
                </a:solidFill>
              </a:rPr>
              <a:t>Jaguar </a:t>
            </a:r>
          </a:p>
        </p:txBody>
      </p:sp>
      <p:pic>
        <p:nvPicPr>
          <p:cNvPr id="178" name="Picture 177" descr="A close up of a leopard&#10;&#10;Description automatically generated with medium confidence">
            <a:extLst>
              <a:ext uri="{FF2B5EF4-FFF2-40B4-BE49-F238E27FC236}">
                <a16:creationId xmlns:a16="http://schemas.microsoft.com/office/drawing/2014/main" id="{FD2E1FD4-C4BC-497C-903A-046C923791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336" y="2116704"/>
            <a:ext cx="408056" cy="408056"/>
          </a:xfrm>
          <a:prstGeom prst="flowChartConnector">
            <a:avLst/>
          </a:prstGeom>
        </p:spPr>
      </p:pic>
      <p:cxnSp>
        <p:nvCxnSpPr>
          <p:cNvPr id="180" name="肘形连接符 161">
            <a:extLst>
              <a:ext uri="{FF2B5EF4-FFF2-40B4-BE49-F238E27FC236}">
                <a16:creationId xmlns:a16="http://schemas.microsoft.com/office/drawing/2014/main" id="{13C68287-BE2B-4B00-9813-424ACFB6CFA3}"/>
              </a:ext>
            </a:extLst>
          </p:cNvPr>
          <p:cNvCxnSpPr>
            <a:cxnSpLocks/>
          </p:cNvCxnSpPr>
          <p:nvPr/>
        </p:nvCxnSpPr>
        <p:spPr>
          <a:xfrm rot="10800000" flipV="1">
            <a:off x="2497402" y="2362117"/>
            <a:ext cx="1282263" cy="821946"/>
          </a:xfrm>
          <a:prstGeom prst="bentConnector3">
            <a:avLst>
              <a:gd name="adj1" fmla="val 99205"/>
            </a:avLst>
          </a:prstGeom>
          <a:noFill/>
          <a:ln w="9525">
            <a:solidFill>
              <a:schemeClr val="accent6"/>
            </a:solidFill>
            <a:prstDash val="sysDash"/>
            <a:miter lim="800000"/>
            <a:headEnd/>
            <a:tailEnd/>
          </a:ln>
        </p:spPr>
      </p:cxnSp>
      <p:sp>
        <p:nvSpPr>
          <p:cNvPr id="181" name="Oval 25">
            <a:extLst>
              <a:ext uri="{FF2B5EF4-FFF2-40B4-BE49-F238E27FC236}">
                <a16:creationId xmlns:a16="http://schemas.microsoft.com/office/drawing/2014/main" id="{F89B8FAA-16E5-4F9E-BF4D-424ED60916BA}"/>
              </a:ext>
            </a:extLst>
          </p:cNvPr>
          <p:cNvSpPr>
            <a:spLocks noChangeArrowheads="1"/>
          </p:cNvSpPr>
          <p:nvPr/>
        </p:nvSpPr>
        <p:spPr bwMode="gray">
          <a:xfrm>
            <a:off x="2450791" y="3057624"/>
            <a:ext cx="108821" cy="108821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dist="35921" dir="2700000" sx="66000" sy="66000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183" name="Oval 25">
            <a:extLst>
              <a:ext uri="{FF2B5EF4-FFF2-40B4-BE49-F238E27FC236}">
                <a16:creationId xmlns:a16="http://schemas.microsoft.com/office/drawing/2014/main" id="{FB4C47C5-EBE1-4CBB-9000-8253704C450A}"/>
              </a:ext>
            </a:extLst>
          </p:cNvPr>
          <p:cNvSpPr>
            <a:spLocks noChangeArrowheads="1"/>
          </p:cNvSpPr>
          <p:nvPr/>
        </p:nvSpPr>
        <p:spPr bwMode="gray">
          <a:xfrm>
            <a:off x="2813968" y="3921977"/>
            <a:ext cx="108821" cy="108821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dist="35921" dir="2700000" sx="66000" sy="66000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185" name="Oval 25">
            <a:extLst>
              <a:ext uri="{FF2B5EF4-FFF2-40B4-BE49-F238E27FC236}">
                <a16:creationId xmlns:a16="http://schemas.microsoft.com/office/drawing/2014/main" id="{8E357D46-BE38-485B-A2F3-927663077F6A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50684" y="5228152"/>
            <a:ext cx="108821" cy="108821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dist="35921" dir="2700000" sx="66000" sy="66000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cxnSp>
        <p:nvCxnSpPr>
          <p:cNvPr id="187" name="肘形连接符 161">
            <a:extLst>
              <a:ext uri="{FF2B5EF4-FFF2-40B4-BE49-F238E27FC236}">
                <a16:creationId xmlns:a16="http://schemas.microsoft.com/office/drawing/2014/main" id="{A0AF3987-E3BD-4B54-9954-0EC1F2F297BC}"/>
              </a:ext>
            </a:extLst>
          </p:cNvPr>
          <p:cNvCxnSpPr>
            <a:cxnSpLocks/>
          </p:cNvCxnSpPr>
          <p:nvPr/>
        </p:nvCxnSpPr>
        <p:spPr>
          <a:xfrm flipH="1">
            <a:off x="2539460" y="4056611"/>
            <a:ext cx="328918" cy="1497464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8" name="肘形连接符 161">
            <a:extLst>
              <a:ext uri="{FF2B5EF4-FFF2-40B4-BE49-F238E27FC236}">
                <a16:creationId xmlns:a16="http://schemas.microsoft.com/office/drawing/2014/main" id="{858970E6-3A4F-4B3C-9723-77BD4DA808B2}"/>
              </a:ext>
            </a:extLst>
          </p:cNvPr>
          <p:cNvCxnSpPr>
            <a:cxnSpLocks/>
          </p:cNvCxnSpPr>
          <p:nvPr/>
        </p:nvCxnSpPr>
        <p:spPr>
          <a:xfrm flipH="1">
            <a:off x="2531831" y="4777763"/>
            <a:ext cx="915638" cy="787886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0" name="圆角矩形 163">
            <a:extLst>
              <a:ext uri="{FF2B5EF4-FFF2-40B4-BE49-F238E27FC236}">
                <a16:creationId xmlns:a16="http://schemas.microsoft.com/office/drawing/2014/main" id="{B06616DE-F0C6-4D91-BC43-8A1281DD4703}"/>
              </a:ext>
            </a:extLst>
          </p:cNvPr>
          <p:cNvSpPr/>
          <p:nvPr/>
        </p:nvSpPr>
        <p:spPr>
          <a:xfrm>
            <a:off x="7937128" y="4962951"/>
            <a:ext cx="1112015" cy="37659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accent1"/>
            </a:solidFill>
            <a:prstDash val="sysDash"/>
            <a:miter lim="800000"/>
            <a:headEnd/>
            <a:tailEnd/>
          </a:ln>
        </p:spPr>
        <p:txBody>
          <a:bodyPr wrap="none" anchor="ctr"/>
          <a:lstStyle/>
          <a:p>
            <a:pPr algn="ctr" defTabSz="914053">
              <a:defRPr/>
            </a:pPr>
            <a:r>
              <a:rPr lang="en-US" altLang="zh-CN" sz="1600" b="1" kern="0" dirty="0">
                <a:solidFill>
                  <a:sysClr val="windowText" lastClr="000000"/>
                </a:solidFill>
              </a:rPr>
              <a:t>Jaguar</a:t>
            </a:r>
          </a:p>
        </p:txBody>
      </p:sp>
      <p:pic>
        <p:nvPicPr>
          <p:cNvPr id="191" name="Picture 190" descr="A close up of a leopard&#10;&#10;Description automatically generated with medium confidence">
            <a:extLst>
              <a:ext uri="{FF2B5EF4-FFF2-40B4-BE49-F238E27FC236}">
                <a16:creationId xmlns:a16="http://schemas.microsoft.com/office/drawing/2014/main" id="{D75F0A5E-452A-420A-8316-B0CE1CCAD2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75" y="4970461"/>
            <a:ext cx="408056" cy="408056"/>
          </a:xfrm>
          <a:prstGeom prst="flowChartConnector">
            <a:avLst/>
          </a:prstGeom>
        </p:spPr>
      </p:pic>
      <p:pic>
        <p:nvPicPr>
          <p:cNvPr id="192" name="Picture 191" descr="A close up of a leopard&#10;&#10;Description automatically generated with medium confidence">
            <a:extLst>
              <a:ext uri="{FF2B5EF4-FFF2-40B4-BE49-F238E27FC236}">
                <a16:creationId xmlns:a16="http://schemas.microsoft.com/office/drawing/2014/main" id="{CB70BFC0-C3D5-4DF0-A56E-ED2F12EF05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40" y="5390597"/>
            <a:ext cx="408056" cy="408056"/>
          </a:xfrm>
          <a:prstGeom prst="flowChartConnector">
            <a:avLst/>
          </a:prstGeom>
        </p:spPr>
      </p:pic>
      <p:cxnSp>
        <p:nvCxnSpPr>
          <p:cNvPr id="197" name="肘形连接符 161">
            <a:extLst>
              <a:ext uri="{FF2B5EF4-FFF2-40B4-BE49-F238E27FC236}">
                <a16:creationId xmlns:a16="http://schemas.microsoft.com/office/drawing/2014/main" id="{4687341B-B201-4DC0-8AC5-6057447C1757}"/>
              </a:ext>
            </a:extLst>
          </p:cNvPr>
          <p:cNvCxnSpPr>
            <a:cxnSpLocks/>
            <a:stCxn id="185" idx="3"/>
          </p:cNvCxnSpPr>
          <p:nvPr/>
        </p:nvCxnSpPr>
        <p:spPr>
          <a:xfrm flipH="1">
            <a:off x="2532745" y="5321037"/>
            <a:ext cx="1033875" cy="254457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8" name="Picture 197" descr="A close up of a leopard&#10;&#10;Description automatically generated with medium confidence">
            <a:extLst>
              <a:ext uri="{FF2B5EF4-FFF2-40B4-BE49-F238E27FC236}">
                <a16:creationId xmlns:a16="http://schemas.microsoft.com/office/drawing/2014/main" id="{37FCFBD3-FA9E-4AE4-97A7-2F6FBC93BB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467" y="6141165"/>
            <a:ext cx="408056" cy="408056"/>
          </a:xfrm>
          <a:prstGeom prst="flowChartConnector">
            <a:avLst/>
          </a:prstGeom>
        </p:spPr>
      </p:pic>
      <p:cxnSp>
        <p:nvCxnSpPr>
          <p:cNvPr id="199" name="肘形连接符 161">
            <a:extLst>
              <a:ext uri="{FF2B5EF4-FFF2-40B4-BE49-F238E27FC236}">
                <a16:creationId xmlns:a16="http://schemas.microsoft.com/office/drawing/2014/main" id="{6E1C1197-990C-4377-9BCF-965D2B5D71CD}"/>
              </a:ext>
            </a:extLst>
          </p:cNvPr>
          <p:cNvCxnSpPr>
            <a:cxnSpLocks/>
            <a:stCxn id="198" idx="2"/>
          </p:cNvCxnSpPr>
          <p:nvPr/>
        </p:nvCxnSpPr>
        <p:spPr>
          <a:xfrm flipH="1">
            <a:off x="6885397" y="6345193"/>
            <a:ext cx="545070" cy="2729"/>
          </a:xfrm>
          <a:prstGeom prst="straightConnector1">
            <a:avLst/>
          </a:prstGeom>
          <a:noFill/>
          <a:ln w="9525">
            <a:solidFill>
              <a:schemeClr val="accent6"/>
            </a:solidFill>
            <a:prstDash val="sysDash"/>
            <a:miter lim="800000"/>
            <a:headEnd/>
            <a:tailEnd/>
          </a:ln>
        </p:spPr>
      </p:cxnSp>
      <p:sp>
        <p:nvSpPr>
          <p:cNvPr id="201" name="Oval 25">
            <a:extLst>
              <a:ext uri="{FF2B5EF4-FFF2-40B4-BE49-F238E27FC236}">
                <a16:creationId xmlns:a16="http://schemas.microsoft.com/office/drawing/2014/main" id="{74B5B87A-1CA9-4880-9357-D9769477938A}"/>
              </a:ext>
            </a:extLst>
          </p:cNvPr>
          <p:cNvSpPr>
            <a:spLocks noChangeArrowheads="1"/>
          </p:cNvSpPr>
          <p:nvPr/>
        </p:nvSpPr>
        <p:spPr bwMode="gray">
          <a:xfrm flipH="1">
            <a:off x="2147505" y="4208670"/>
            <a:ext cx="129813" cy="111540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dist="35921" dir="2700000" sx="66000" sy="66000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202" name="Oval 25">
            <a:extLst>
              <a:ext uri="{FF2B5EF4-FFF2-40B4-BE49-F238E27FC236}">
                <a16:creationId xmlns:a16="http://schemas.microsoft.com/office/drawing/2014/main" id="{AEF1DDD7-A605-45C5-8F4F-CCDE2DBA62E1}"/>
              </a:ext>
            </a:extLst>
          </p:cNvPr>
          <p:cNvSpPr>
            <a:spLocks noChangeArrowheads="1"/>
          </p:cNvSpPr>
          <p:nvPr/>
        </p:nvSpPr>
        <p:spPr bwMode="gray">
          <a:xfrm flipH="1">
            <a:off x="1916556" y="2858538"/>
            <a:ext cx="79374" cy="106363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dist="35921" dir="2700000" sx="66000" sy="66000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203" name="Oval 25">
            <a:extLst>
              <a:ext uri="{FF2B5EF4-FFF2-40B4-BE49-F238E27FC236}">
                <a16:creationId xmlns:a16="http://schemas.microsoft.com/office/drawing/2014/main" id="{263BC79A-449A-4116-A7EB-C7E554F20A66}"/>
              </a:ext>
            </a:extLst>
          </p:cNvPr>
          <p:cNvSpPr>
            <a:spLocks noChangeArrowheads="1"/>
          </p:cNvSpPr>
          <p:nvPr/>
        </p:nvSpPr>
        <p:spPr bwMode="gray">
          <a:xfrm flipH="1">
            <a:off x="2425827" y="3621591"/>
            <a:ext cx="79374" cy="106363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dist="35921" dir="2700000" sx="66000" sy="66000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207" name="圆角矩形 163">
            <a:extLst>
              <a:ext uri="{FF2B5EF4-FFF2-40B4-BE49-F238E27FC236}">
                <a16:creationId xmlns:a16="http://schemas.microsoft.com/office/drawing/2014/main" id="{0D453848-4796-482F-8002-EF6EFA9E4BA5}"/>
              </a:ext>
            </a:extLst>
          </p:cNvPr>
          <p:cNvSpPr/>
          <p:nvPr/>
        </p:nvSpPr>
        <p:spPr>
          <a:xfrm>
            <a:off x="36212" y="4043718"/>
            <a:ext cx="1543261" cy="38946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accent1"/>
            </a:solidFill>
            <a:prstDash val="sysDash"/>
            <a:miter lim="800000"/>
            <a:headEnd/>
            <a:tailEnd/>
          </a:ln>
        </p:spPr>
        <p:txBody>
          <a:bodyPr wrap="none" anchor="ctr"/>
          <a:lstStyle/>
          <a:p>
            <a:pPr algn="ctr" defTabSz="914053">
              <a:defRPr/>
            </a:pPr>
            <a:r>
              <a:rPr lang="en-US" altLang="zh-CN" sz="1600" b="1" kern="0" dirty="0">
                <a:solidFill>
                  <a:sysClr val="windowText" lastClr="000000"/>
                </a:solidFill>
              </a:rPr>
              <a:t>Migratory Bats</a:t>
            </a:r>
          </a:p>
        </p:txBody>
      </p:sp>
      <p:cxnSp>
        <p:nvCxnSpPr>
          <p:cNvPr id="208" name="肘形连接符 161">
            <a:extLst>
              <a:ext uri="{FF2B5EF4-FFF2-40B4-BE49-F238E27FC236}">
                <a16:creationId xmlns:a16="http://schemas.microsoft.com/office/drawing/2014/main" id="{F68EAD6C-3CD7-4A09-8D70-668B37D8B236}"/>
              </a:ext>
            </a:extLst>
          </p:cNvPr>
          <p:cNvCxnSpPr>
            <a:cxnSpLocks/>
            <a:stCxn id="202" idx="5"/>
          </p:cNvCxnSpPr>
          <p:nvPr/>
        </p:nvCxnSpPr>
        <p:spPr>
          <a:xfrm flipH="1">
            <a:off x="1606992" y="2949324"/>
            <a:ext cx="321188" cy="1290718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1" name="肘形连接符 161">
            <a:extLst>
              <a:ext uri="{FF2B5EF4-FFF2-40B4-BE49-F238E27FC236}">
                <a16:creationId xmlns:a16="http://schemas.microsoft.com/office/drawing/2014/main" id="{7AB43FD1-CD27-4A05-8165-CE5E2F804C89}"/>
              </a:ext>
            </a:extLst>
          </p:cNvPr>
          <p:cNvCxnSpPr>
            <a:cxnSpLocks/>
            <a:stCxn id="203" idx="5"/>
          </p:cNvCxnSpPr>
          <p:nvPr/>
        </p:nvCxnSpPr>
        <p:spPr>
          <a:xfrm flipH="1">
            <a:off x="1606887" y="3712377"/>
            <a:ext cx="830564" cy="496293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4" name="肘形连接符 161">
            <a:extLst>
              <a:ext uri="{FF2B5EF4-FFF2-40B4-BE49-F238E27FC236}">
                <a16:creationId xmlns:a16="http://schemas.microsoft.com/office/drawing/2014/main" id="{F670FA20-BDA0-4B39-8E61-059AD9686605}"/>
              </a:ext>
            </a:extLst>
          </p:cNvPr>
          <p:cNvCxnSpPr>
            <a:cxnSpLocks/>
            <a:stCxn id="201" idx="7"/>
          </p:cNvCxnSpPr>
          <p:nvPr/>
        </p:nvCxnSpPr>
        <p:spPr>
          <a:xfrm flipH="1" flipV="1">
            <a:off x="1606887" y="4196408"/>
            <a:ext cx="559629" cy="28597"/>
          </a:xfrm>
          <a:prstGeom prst="straightConnector1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7" name="Picture 216" descr="A close up of a mouse&#10;&#10;Description automatically generated with medium confidence">
            <a:extLst>
              <a:ext uri="{FF2B5EF4-FFF2-40B4-BE49-F238E27FC236}">
                <a16:creationId xmlns:a16="http://schemas.microsoft.com/office/drawing/2014/main" id="{2A64882F-13D6-425D-B541-358C9F2DC4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687" y="4113085"/>
            <a:ext cx="381650" cy="441932"/>
          </a:xfrm>
          <a:prstGeom prst="rect">
            <a:avLst/>
          </a:prstGeom>
        </p:spPr>
      </p:pic>
      <p:sp>
        <p:nvSpPr>
          <p:cNvPr id="222" name="圆角矩形 163">
            <a:extLst>
              <a:ext uri="{FF2B5EF4-FFF2-40B4-BE49-F238E27FC236}">
                <a16:creationId xmlns:a16="http://schemas.microsoft.com/office/drawing/2014/main" id="{F0D43378-2D3A-4D3D-AA70-B5ED3E6DE629}"/>
              </a:ext>
            </a:extLst>
          </p:cNvPr>
          <p:cNvSpPr/>
          <p:nvPr/>
        </p:nvSpPr>
        <p:spPr>
          <a:xfrm>
            <a:off x="4125777" y="6345547"/>
            <a:ext cx="2198311" cy="40805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accent1"/>
            </a:solidFill>
            <a:prstDash val="sysDash"/>
            <a:miter lim="800000"/>
            <a:headEnd/>
            <a:tailEnd/>
          </a:ln>
        </p:spPr>
        <p:txBody>
          <a:bodyPr wrap="none" anchor="ctr"/>
          <a:lstStyle/>
          <a:p>
            <a:pPr algn="ctr" defTabSz="914053">
              <a:defRPr/>
            </a:pPr>
            <a:r>
              <a:rPr lang="en-US" altLang="zh-CN" sz="1600" b="1" kern="0" dirty="0">
                <a:solidFill>
                  <a:sysClr val="windowText" lastClr="000000"/>
                </a:solidFill>
              </a:rPr>
              <a:t>Rain Forest</a:t>
            </a:r>
          </a:p>
        </p:txBody>
      </p:sp>
      <p:cxnSp>
        <p:nvCxnSpPr>
          <p:cNvPr id="226" name="肘形连接符 161">
            <a:extLst>
              <a:ext uri="{FF2B5EF4-FFF2-40B4-BE49-F238E27FC236}">
                <a16:creationId xmlns:a16="http://schemas.microsoft.com/office/drawing/2014/main" id="{BCFFDE68-3804-4277-8E6C-F90DDEC50EDB}"/>
              </a:ext>
            </a:extLst>
          </p:cNvPr>
          <p:cNvCxnSpPr>
            <a:cxnSpLocks/>
            <a:endCxn id="222" idx="3"/>
          </p:cNvCxnSpPr>
          <p:nvPr/>
        </p:nvCxnSpPr>
        <p:spPr>
          <a:xfrm flipH="1">
            <a:off x="6324088" y="6372597"/>
            <a:ext cx="547108" cy="176978"/>
          </a:xfrm>
          <a:prstGeom prst="straightConnector1">
            <a:avLst/>
          </a:prstGeom>
          <a:noFill/>
          <a:ln w="9525">
            <a:solidFill>
              <a:schemeClr val="accent6"/>
            </a:solidFill>
            <a:prstDash val="sysDash"/>
            <a:miter lim="800000"/>
            <a:headEnd/>
            <a:tailEnd/>
          </a:ln>
        </p:spPr>
      </p:cxnSp>
      <p:sp>
        <p:nvSpPr>
          <p:cNvPr id="55" name="圆角矩形 163">
            <a:extLst>
              <a:ext uri="{FF2B5EF4-FFF2-40B4-BE49-F238E27FC236}">
                <a16:creationId xmlns:a16="http://schemas.microsoft.com/office/drawing/2014/main" id="{A88B6C31-FADA-4A5B-B080-F65BB0C2CD50}"/>
              </a:ext>
            </a:extLst>
          </p:cNvPr>
          <p:cNvSpPr/>
          <p:nvPr/>
        </p:nvSpPr>
        <p:spPr>
          <a:xfrm>
            <a:off x="7796380" y="4190919"/>
            <a:ext cx="1305477" cy="46392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accent1"/>
            </a:solidFill>
            <a:prstDash val="sysDash"/>
            <a:miter lim="800000"/>
            <a:headEnd/>
            <a:tailEnd/>
          </a:ln>
        </p:spPr>
        <p:txBody>
          <a:bodyPr wrap="none" anchor="ctr"/>
          <a:lstStyle/>
          <a:p>
            <a:pPr algn="ctr" defTabSz="914053">
              <a:defRPr/>
            </a:pPr>
            <a:r>
              <a:rPr lang="en-US" altLang="zh-CN" sz="1600" b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Sea Cucumber</a:t>
            </a:r>
          </a:p>
        </p:txBody>
      </p:sp>
      <p:pic>
        <p:nvPicPr>
          <p:cNvPr id="53" name="Picture 52" descr="A close-up of coral&#10;&#10;Description automatically generated with low confidence">
            <a:extLst>
              <a:ext uri="{FF2B5EF4-FFF2-40B4-BE49-F238E27FC236}">
                <a16:creationId xmlns:a16="http://schemas.microsoft.com/office/drawing/2014/main" id="{E87CCA6F-1284-4440-B366-33F4C0E0DF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526" y="4536736"/>
            <a:ext cx="408056" cy="386684"/>
          </a:xfrm>
          <a:prstGeom prst="flowChartConnector">
            <a:avLst/>
          </a:prstGeom>
        </p:spPr>
      </p:pic>
      <p:pic>
        <p:nvPicPr>
          <p:cNvPr id="56" name="Picture 55" descr="A river running through a forest&#10;&#10;Description automatically generated with medium confidence">
            <a:extLst>
              <a:ext uri="{FF2B5EF4-FFF2-40B4-BE49-F238E27FC236}">
                <a16:creationId xmlns:a16="http://schemas.microsoft.com/office/drawing/2014/main" id="{F5A02088-351F-433E-8492-69DC1E08FD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637" y="6268586"/>
            <a:ext cx="408056" cy="502380"/>
          </a:xfrm>
          <a:prstGeom prst="flowChartConnector">
            <a:avLst/>
          </a:prstGeom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0A50EE80-485A-4193-8DD4-D90AC2DCA193}"/>
              </a:ext>
            </a:extLst>
          </p:cNvPr>
          <p:cNvSpPr/>
          <p:nvPr/>
        </p:nvSpPr>
        <p:spPr>
          <a:xfrm>
            <a:off x="5528453" y="5141925"/>
            <a:ext cx="442911" cy="403206"/>
          </a:xfrm>
          <a:prstGeom prst="ellipse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ln>
            <a:noFill/>
          </a:ln>
        </p:spPr>
        <p:style>
          <a:lnRef idx="2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099198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990600"/>
          </a:xfrm>
          <a:prstGeom prst="roundRect">
            <a:avLst/>
          </a:prstGeom>
          <a:noFill/>
        </p:spPr>
        <p:txBody>
          <a:bodyPr>
            <a:normAutofit/>
          </a:bodyPr>
          <a:lstStyle/>
          <a:p>
            <a:pPr algn="l"/>
            <a:r>
              <a:rPr lang="en-US" dirty="0">
                <a:latin typeface="+mn-lt"/>
              </a:rPr>
              <a:t>Caribbean: Success Stories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E20E61D-7C8F-4D7D-8985-DF407E830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3476898"/>
              </p:ext>
            </p:extLst>
          </p:nvPr>
        </p:nvGraphicFramePr>
        <p:xfrm>
          <a:off x="152400" y="1014712"/>
          <a:ext cx="8789161" cy="590222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757832">
                  <a:extLst>
                    <a:ext uri="{9D8B030D-6E8A-4147-A177-3AD203B41FA5}">
                      <a16:colId xmlns:a16="http://schemas.microsoft.com/office/drawing/2014/main" val="2595991696"/>
                    </a:ext>
                  </a:extLst>
                </a:gridCol>
                <a:gridCol w="1757832">
                  <a:extLst>
                    <a:ext uri="{9D8B030D-6E8A-4147-A177-3AD203B41FA5}">
                      <a16:colId xmlns:a16="http://schemas.microsoft.com/office/drawing/2014/main" val="579828413"/>
                    </a:ext>
                  </a:extLst>
                </a:gridCol>
                <a:gridCol w="1505270">
                  <a:extLst>
                    <a:ext uri="{9D8B030D-6E8A-4147-A177-3AD203B41FA5}">
                      <a16:colId xmlns:a16="http://schemas.microsoft.com/office/drawing/2014/main" val="361831394"/>
                    </a:ext>
                  </a:extLst>
                </a:gridCol>
                <a:gridCol w="1727525">
                  <a:extLst>
                    <a:ext uri="{9D8B030D-6E8A-4147-A177-3AD203B41FA5}">
                      <a16:colId xmlns:a16="http://schemas.microsoft.com/office/drawing/2014/main" val="106758830"/>
                    </a:ext>
                  </a:extLst>
                </a:gridCol>
                <a:gridCol w="2040702">
                  <a:extLst>
                    <a:ext uri="{9D8B030D-6E8A-4147-A177-3AD203B41FA5}">
                      <a16:colId xmlns:a16="http://schemas.microsoft.com/office/drawing/2014/main" val="3544910186"/>
                    </a:ext>
                  </a:extLst>
                </a:gridCol>
              </a:tblGrid>
              <a:tr h="690147">
                <a:tc>
                  <a:txBody>
                    <a:bodyPr/>
                    <a:lstStyle/>
                    <a:p>
                      <a:endParaRPr lang="es-CO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Project</a:t>
                      </a:r>
                      <a:endParaRPr lang="es-CO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Country</a:t>
                      </a:r>
                      <a:endParaRPr lang="es-CO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Species 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Benefitted</a:t>
                      </a:r>
                      <a:endParaRPr lang="es-CO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Impact</a:t>
                      </a:r>
                      <a:endParaRPr lang="es-CO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2794111"/>
                  </a:ext>
                </a:extLst>
              </a:tr>
              <a:tr h="1482448">
                <a:tc>
                  <a:txBody>
                    <a:bodyPr/>
                    <a:lstStyle/>
                    <a:p>
                      <a:endParaRPr lang="es-CO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Combating the Surging Illegal Trade of Endangered Reptiles in the Eastern Caribbean, Phase I and II (FFI)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Barbados, Dominica, Grenada, SVG, St. Lucia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Union Island gecko</a:t>
                      </a:r>
                    </a:p>
                    <a:p>
                      <a:pPr lvl="0"/>
                      <a:r>
                        <a:rPr 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Grenadines pink-rhino iguana</a:t>
                      </a:r>
                    </a:p>
                    <a:p>
                      <a:pPr lvl="0"/>
                      <a:r>
                        <a:rPr 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St. Lucia boa</a:t>
                      </a:r>
                    </a:p>
                    <a:p>
                      <a:pPr lvl="0"/>
                      <a:r>
                        <a:rPr 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St. Lucia Whiptail lizard</a:t>
                      </a:r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endParaRPr lang="es-CO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CO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Union</a:t>
                      </a:r>
                      <a:r>
                        <a:rPr lang="es-CO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Island gecko </a:t>
                      </a:r>
                      <a:r>
                        <a:rPr lang="es-CO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listed</a:t>
                      </a:r>
                      <a:r>
                        <a:rPr lang="es-CO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 </a:t>
                      </a:r>
                      <a:r>
                        <a:rPr lang="es-CO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Appendix</a:t>
                      </a:r>
                      <a:r>
                        <a:rPr lang="es-CO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I </a:t>
                      </a:r>
                      <a:r>
                        <a:rPr lang="es-CO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of</a:t>
                      </a:r>
                      <a:r>
                        <a:rPr lang="es-CO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CITES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CO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Union</a:t>
                      </a:r>
                      <a:r>
                        <a:rPr lang="es-CO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Island gecko pop. 70%</a:t>
                      </a:r>
                      <a:r>
                        <a:rPr lang="es-CO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sym typeface="Symbol" panose="05050102010706020507" pitchFamily="18" charset="2"/>
                        </a:rPr>
                        <a:t></a:t>
                      </a:r>
                      <a:r>
                        <a:rPr lang="es-CO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s-CO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since</a:t>
                      </a:r>
                      <a:r>
                        <a:rPr lang="es-CO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2019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CO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57% </a:t>
                      </a:r>
                      <a:r>
                        <a:rPr lang="es-CO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sym typeface="Symbol" panose="05050102010706020507" pitchFamily="18" charset="2"/>
                        </a:rPr>
                        <a:t></a:t>
                      </a:r>
                      <a:r>
                        <a:rPr lang="es-CO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in online sales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CO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Eastern </a:t>
                      </a:r>
                      <a:r>
                        <a:rPr lang="es-CO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Caribbean</a:t>
                      </a:r>
                      <a:r>
                        <a:rPr lang="es-CO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CO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 </a:t>
                      </a:r>
                      <a:r>
                        <a:rPr lang="es-CO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Collaborative</a:t>
                      </a:r>
                      <a:r>
                        <a:rPr lang="es-CO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s-CO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Group</a:t>
                      </a:r>
                      <a:r>
                        <a:rPr lang="es-CO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s-CO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created</a:t>
                      </a:r>
                      <a:endParaRPr lang="es-CO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3109612"/>
                  </a:ext>
                </a:extLst>
              </a:tr>
              <a:tr h="1791622">
                <a:tc>
                  <a:txBody>
                    <a:bodyPr/>
                    <a:lstStyle/>
                    <a:p>
                      <a:endParaRPr lang="es-CO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Redonda Restoration Program: Ensuring the Recovery and Long-Term Protection of a Unique Assemblage of Endangered Species (FFI</a:t>
                      </a:r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)</a:t>
                      </a: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Antigua and Barbuda</a:t>
                      </a:r>
                      <a:endParaRPr lang="es-CO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60 species benefitted including:</a:t>
                      </a:r>
                    </a:p>
                    <a:p>
                      <a:r>
                        <a:rPr lang="es-CO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Redonda </a:t>
                      </a:r>
                      <a:r>
                        <a:rPr lang="es-CO" sz="12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ground</a:t>
                      </a:r>
                      <a:r>
                        <a:rPr lang="es-CO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s-CO" sz="12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lizard</a:t>
                      </a:r>
                      <a:r>
                        <a:rPr lang="es-CO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(800% </a:t>
                      </a:r>
                      <a:r>
                        <a:rPr lang="es-CO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sym typeface="Symbol" panose="05050102010706020507" pitchFamily="18" charset="2"/>
                        </a:rPr>
                        <a:t></a:t>
                      </a:r>
                      <a:r>
                        <a:rPr lang="es-CO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)</a:t>
                      </a:r>
                    </a:p>
                    <a:p>
                      <a:r>
                        <a:rPr lang="es-CO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Redonda anolis (300% </a:t>
                      </a:r>
                      <a:r>
                        <a:rPr lang="es-CO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sym typeface="Symbol" panose="05050102010706020507" pitchFamily="18" charset="2"/>
                        </a:rPr>
                        <a:t></a:t>
                      </a:r>
                      <a:r>
                        <a:rPr lang="es-CO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)</a:t>
                      </a:r>
                    </a:p>
                    <a:p>
                      <a:r>
                        <a:rPr lang="es-CO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Redonda </a:t>
                      </a:r>
                      <a:r>
                        <a:rPr lang="es-CO" sz="12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pigmy</a:t>
                      </a:r>
                      <a:r>
                        <a:rPr lang="es-CO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gecko (25% </a:t>
                      </a:r>
                      <a:r>
                        <a:rPr lang="es-CO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sym typeface="Symbol" panose="05050102010706020507" pitchFamily="18" charset="2"/>
                        </a:rPr>
                        <a:t></a:t>
                      </a:r>
                      <a:r>
                        <a:rPr lang="es-CO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)</a:t>
                      </a:r>
                    </a:p>
                    <a:p>
                      <a:r>
                        <a:rPr lang="es-CO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Redonda </a:t>
                      </a:r>
                      <a:r>
                        <a:rPr lang="es-CO" sz="12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tree</a:t>
                      </a:r>
                      <a:r>
                        <a:rPr lang="es-CO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s-CO" sz="12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lizard</a:t>
                      </a:r>
                      <a:endParaRPr lang="es-CO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r>
                        <a:rPr lang="es-CO" sz="12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Invertebrates</a:t>
                      </a:r>
                      <a:r>
                        <a:rPr lang="es-CO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(800% </a:t>
                      </a:r>
                      <a:r>
                        <a:rPr lang="es-CO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sym typeface="Symbol" panose="05050102010706020507" pitchFamily="18" charset="2"/>
                        </a:rPr>
                        <a:t>)</a:t>
                      </a:r>
                      <a:endParaRPr lang="es-CO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r>
                        <a:rPr lang="es-CO" sz="12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Seabirds</a:t>
                      </a:r>
                      <a:endParaRPr lang="es-CO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CO" sz="12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Removal</a:t>
                      </a:r>
                      <a:r>
                        <a:rPr lang="es-CO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s-CO" sz="12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of</a:t>
                      </a:r>
                      <a:r>
                        <a:rPr lang="es-CO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1K </a:t>
                      </a:r>
                      <a:r>
                        <a:rPr lang="es-CO" sz="12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goats</a:t>
                      </a:r>
                      <a:r>
                        <a:rPr lang="es-CO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, 6K </a:t>
                      </a:r>
                      <a:r>
                        <a:rPr lang="es-CO" sz="12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rats</a:t>
                      </a:r>
                      <a:r>
                        <a:rPr lang="es-CO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, Guinea </a:t>
                      </a:r>
                      <a:r>
                        <a:rPr lang="es-CO" sz="12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grass</a:t>
                      </a:r>
                      <a:r>
                        <a:rPr lang="es-CO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, </a:t>
                      </a:r>
                      <a:r>
                        <a:rPr lang="es-CO" sz="12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African</a:t>
                      </a:r>
                      <a:r>
                        <a:rPr lang="es-CO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s-CO" sz="12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house</a:t>
                      </a:r>
                      <a:r>
                        <a:rPr lang="es-CO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gecko 86%</a:t>
                      </a:r>
                      <a:r>
                        <a:rPr lang="es-CO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sym typeface="Symbol" panose="05050102010706020507" pitchFamily="18" charset="2"/>
                        </a:rPr>
                        <a:t>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CO" sz="12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sym typeface="Symbol" panose="05050102010706020507" pitchFamily="18" charset="2"/>
                        </a:rPr>
                        <a:t>Vegetation</a:t>
                      </a:r>
                      <a:r>
                        <a:rPr lang="es-CO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sym typeface="Symbol" panose="05050102010706020507" pitchFamily="18" charset="2"/>
                        </a:rPr>
                        <a:t> </a:t>
                      </a:r>
                      <a:r>
                        <a:rPr lang="es-CO" sz="12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sym typeface="Symbol" panose="05050102010706020507" pitchFamily="18" charset="2"/>
                        </a:rPr>
                        <a:t>cover</a:t>
                      </a:r>
                      <a:r>
                        <a:rPr lang="es-CO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sym typeface="Symbol" panose="05050102010706020507" pitchFamily="18" charset="2"/>
                        </a:rPr>
                        <a:t> 50% </a:t>
                      </a:r>
                      <a:endParaRPr lang="es-CO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Redonda NPA to be </a:t>
                      </a:r>
                      <a:r>
                        <a:rPr lang="en-US" sz="12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gazetted</a:t>
                      </a:r>
                      <a:r>
                        <a:rPr lang="en-US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October 2022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Three new plant species discovered</a:t>
                      </a:r>
                      <a:endParaRPr lang="es-CO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5404013"/>
                  </a:ext>
                </a:extLst>
              </a:tr>
              <a:tr h="1666421">
                <a:tc>
                  <a:txBody>
                    <a:bodyPr/>
                    <a:lstStyle/>
                    <a:p>
                      <a:endParaRPr lang="es-CO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 Consumer Behavior Change Campaign and Intelligence-Led Conservation Capacity Training to Address the Illegal Wildlife Trade in Trinidad and Tobago (SII)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Trinidad and Tobago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sz="12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Parrots</a:t>
                      </a:r>
                      <a:endParaRPr lang="es-CO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r>
                        <a:rPr lang="es-CO" sz="12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Macaws</a:t>
                      </a:r>
                      <a:endParaRPr lang="es-CO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r>
                        <a:rPr lang="es-CO" sz="12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Bullfinch</a:t>
                      </a:r>
                      <a:endParaRPr lang="es-CO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r>
                        <a:rPr lang="es-CO" sz="12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Channel-billed</a:t>
                      </a:r>
                      <a:r>
                        <a:rPr lang="es-CO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s-CO" sz="12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toucan</a:t>
                      </a:r>
                      <a:endParaRPr lang="es-CO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r>
                        <a:rPr lang="es-CO" sz="12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Guíanan</a:t>
                      </a:r>
                      <a:r>
                        <a:rPr lang="es-CO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s-CO" sz="12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squirrel</a:t>
                      </a:r>
                      <a:r>
                        <a:rPr lang="es-CO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s-CO" sz="12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monkey</a:t>
                      </a:r>
                      <a:endParaRPr lang="es-CO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r>
                        <a:rPr lang="es-CO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Red </a:t>
                      </a:r>
                      <a:r>
                        <a:rPr lang="es-CO" sz="12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howler</a:t>
                      </a:r>
                      <a:r>
                        <a:rPr lang="es-CO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s-CO" sz="12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monkey</a:t>
                      </a:r>
                      <a:endParaRPr lang="es-CO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r>
                        <a:rPr lang="es-CO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Anacondas</a:t>
                      </a:r>
                    </a:p>
                    <a:p>
                      <a:r>
                        <a:rPr lang="es-CO" sz="12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Jaguars</a:t>
                      </a:r>
                      <a:r>
                        <a:rPr lang="es-CO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…..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Increased wildlife trade awareness.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Shifts in behavior from pet keepers, public (84%)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Positive response from the government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Policy reform</a:t>
                      </a:r>
                      <a:endParaRPr lang="es-CO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1180548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CBBFD8A6-7582-439B-BB47-04C1A16A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24" y="2020560"/>
            <a:ext cx="1147625" cy="97252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A picture containing reptile, lizard&#10;&#10;Description automatically generated">
            <a:extLst>
              <a:ext uri="{FF2B5EF4-FFF2-40B4-BE49-F238E27FC236}">
                <a16:creationId xmlns:a16="http://schemas.microsoft.com/office/drawing/2014/main" id="{85EF3C97-88F8-4F70-B2C5-7CA47110A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128507" y="1696076"/>
            <a:ext cx="1028052" cy="1072175"/>
          </a:xfrm>
          <a:prstGeom prst="flowChartConnector">
            <a:avLst/>
          </a:prstGeom>
        </p:spPr>
      </p:pic>
      <p:pic>
        <p:nvPicPr>
          <p:cNvPr id="18" name="Picture 17" descr="A grassy hill with rocks&#10;&#10;Description automatically generated with low confidence">
            <a:extLst>
              <a:ext uri="{FF2B5EF4-FFF2-40B4-BE49-F238E27FC236}">
                <a16:creationId xmlns:a16="http://schemas.microsoft.com/office/drawing/2014/main" id="{99453420-38EA-4ACE-92BE-9B376242F4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84" y="3864915"/>
            <a:ext cx="861383" cy="987840"/>
          </a:xfrm>
          <a:prstGeom prst="flowChartConnector">
            <a:avLst/>
          </a:prstGeom>
        </p:spPr>
      </p:pic>
      <p:pic>
        <p:nvPicPr>
          <p:cNvPr id="21" name="Picture 20" descr="A large rock in the ocean&#10;&#10;Description automatically generated with low confidence">
            <a:extLst>
              <a:ext uri="{FF2B5EF4-FFF2-40B4-BE49-F238E27FC236}">
                <a16:creationId xmlns:a16="http://schemas.microsoft.com/office/drawing/2014/main" id="{6531FDC3-7744-4346-94DE-32635547E9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39" y="3524025"/>
            <a:ext cx="872162" cy="1000201"/>
          </a:xfrm>
          <a:prstGeom prst="flowChartConnector">
            <a:avLst/>
          </a:prstGeom>
        </p:spPr>
      </p:pic>
      <p:pic>
        <p:nvPicPr>
          <p:cNvPr id="3" name="Picture 6" descr="Nurture Nature Campaign">
            <a:extLst>
              <a:ext uri="{FF2B5EF4-FFF2-40B4-BE49-F238E27FC236}">
                <a16:creationId xmlns:a16="http://schemas.microsoft.com/office/drawing/2014/main" id="{71CD5C9D-4C0C-796D-C5CC-9482EA8B5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16" y="5396055"/>
            <a:ext cx="1356792" cy="10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598648"/>
      </p:ext>
    </p:extLst>
  </p:cSld>
  <p:clrMapOvr>
    <a:masterClrMapping/>
  </p:clrMapOvr>
</p:sld>
</file>

<file path=ppt/theme/theme1.xml><?xml version="1.0" encoding="utf-8"?>
<a:theme xmlns:a="http://schemas.openxmlformats.org/drawingml/2006/main" name="InternationalGreenTemplate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InternationalGreenTemplate (1)</Template>
  <TotalTime>3608</TotalTime>
  <Words>891</Words>
  <Application>Microsoft Office PowerPoint</Application>
  <PresentationFormat>On-screen Show (4:3)</PresentationFormat>
  <Paragraphs>183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Candara</vt:lpstr>
      <vt:lpstr>Courier New</vt:lpstr>
      <vt:lpstr>ElsevierGulliver</vt:lpstr>
      <vt:lpstr>Noto Serif</vt:lpstr>
      <vt:lpstr>Source Sans Pro</vt:lpstr>
      <vt:lpstr>Symbol</vt:lpstr>
      <vt:lpstr>InternationalGreenTemplate (1)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Strategic Priorities</vt:lpstr>
      <vt:lpstr>PowerPoint Presentation</vt:lpstr>
      <vt:lpstr>Mexico Portfolio of Projects</vt:lpstr>
      <vt:lpstr>Caribbean: Success Stories</vt:lpstr>
      <vt:lpstr>Conservation  Leadership: Lessons  Learned</vt:lpstr>
      <vt:lpstr>A conservation leader is as a catalytic agent of change, but who is not a solitary figure - one who takes in and reflects the needs and goals of its partners Natalie Rhoades and Elizabeth Stephenson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U.S. Fish &amp; Wildlife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Kessler, Danielle N</dc:creator>
  <cp:lastModifiedBy>Gonzales, Amanda L</cp:lastModifiedBy>
  <cp:revision>63</cp:revision>
  <cp:lastPrinted>2022-09-01T13:26:36Z</cp:lastPrinted>
  <dcterms:created xsi:type="dcterms:W3CDTF">2018-01-12T16:12:36Z</dcterms:created>
  <dcterms:modified xsi:type="dcterms:W3CDTF">2023-05-10T15:05:19Z</dcterms:modified>
</cp:coreProperties>
</file>