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301" r:id="rId2"/>
    <p:sldId id="256" r:id="rId3"/>
    <p:sldId id="275" r:id="rId4"/>
    <p:sldId id="281" r:id="rId5"/>
    <p:sldId id="268" r:id="rId6"/>
    <p:sldId id="283" r:id="rId7"/>
    <p:sldId id="282" r:id="rId8"/>
    <p:sldId id="276" r:id="rId9"/>
    <p:sldId id="289" r:id="rId10"/>
    <p:sldId id="272" r:id="rId11"/>
    <p:sldId id="291" r:id="rId12"/>
    <p:sldId id="271" r:id="rId13"/>
    <p:sldId id="273" r:id="rId14"/>
    <p:sldId id="287" r:id="rId15"/>
    <p:sldId id="290"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292" r:id="rId55"/>
    <p:sldId id="340" r:id="rId56"/>
    <p:sldId id="341" r:id="rId57"/>
    <p:sldId id="342" r:id="rId58"/>
    <p:sldId id="343" r:id="rId59"/>
    <p:sldId id="344" r:id="rId60"/>
    <p:sldId id="345" r:id="rId61"/>
    <p:sldId id="346" r:id="rId62"/>
    <p:sldId id="347" r:id="rId63"/>
    <p:sldId id="348" r:id="rId64"/>
    <p:sldId id="349" r:id="rId65"/>
    <p:sldId id="293" r:id="rId66"/>
    <p:sldId id="294" r:id="rId67"/>
    <p:sldId id="295" r:id="rId68"/>
    <p:sldId id="296" r:id="rId69"/>
    <p:sldId id="297" r:id="rId70"/>
    <p:sldId id="298" r:id="rId71"/>
    <p:sldId id="299" r:id="rId72"/>
    <p:sldId id="30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784"/>
    <a:srgbClr val="61BBEA"/>
    <a:srgbClr val="A9B38A"/>
    <a:srgbClr val="FFFFFF"/>
    <a:srgbClr val="BEC4CE"/>
    <a:srgbClr val="E0ECAE"/>
    <a:srgbClr val="153543"/>
    <a:srgbClr val="ECECEC"/>
    <a:srgbClr val="51A4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000" y="-9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1A328-4603-9143-B371-33050C1E2AB9}" type="datetimeFigureOut">
              <a:rPr lang="en-US" smtClean="0"/>
              <a:t>3/5/15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6A2EDA-014A-8944-875B-E52A9B44D701}" type="slidenum">
              <a:rPr lang="en-US" smtClean="0"/>
              <a:t>‹#›</a:t>
            </a:fld>
            <a:endParaRPr lang="en-US"/>
          </a:p>
        </p:txBody>
      </p:sp>
    </p:spTree>
    <p:extLst>
      <p:ext uri="{BB962C8B-B14F-4D97-AF65-F5344CB8AC3E}">
        <p14:creationId xmlns:p14="http://schemas.microsoft.com/office/powerpoint/2010/main" val="3811643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Along Eastern Branch of the Elizabeth River</a:t>
            </a:r>
          </a:p>
          <a:p>
            <a:pPr marL="171450" indent="-171450">
              <a:buFont typeface="Arial"/>
              <a:buChar char="•"/>
            </a:pPr>
            <a:r>
              <a:rPr lang="en-US" dirty="0" smtClean="0"/>
              <a:t>Bound by I-264 to the North</a:t>
            </a:r>
          </a:p>
          <a:p>
            <a:pPr marL="171450" indent="-171450">
              <a:buFont typeface="Arial"/>
              <a:buChar char="•"/>
            </a:pPr>
            <a:r>
              <a:rPr lang="en-US" dirty="0" smtClean="0"/>
              <a:t>Western end built on old filled-in Ohio Creek</a:t>
            </a:r>
          </a:p>
          <a:p>
            <a:pPr marL="171450" indent="-171450">
              <a:buFont typeface="Arial"/>
              <a:buChar char="•"/>
            </a:pPr>
            <a:r>
              <a:rPr lang="en-US" dirty="0" smtClean="0"/>
              <a:t>Developed</a:t>
            </a:r>
            <a:r>
              <a:rPr lang="en-US" baseline="0" dirty="0" smtClean="0"/>
              <a:t> 1915-1950</a:t>
            </a:r>
            <a:endParaRPr lang="en-US" dirty="0" smtClean="0"/>
          </a:p>
          <a:p>
            <a:pPr marL="171450" indent="-171450">
              <a:buFont typeface="Arial"/>
              <a:buChar char="•"/>
            </a:pPr>
            <a:r>
              <a:rPr lang="en-US" dirty="0" smtClean="0"/>
              <a:t>175 households</a:t>
            </a:r>
          </a:p>
          <a:p>
            <a:pPr marL="171450" indent="-171450">
              <a:buFont typeface="Arial"/>
              <a:buChar char="•"/>
            </a:pPr>
            <a:r>
              <a:rPr lang="en-US" dirty="0" smtClean="0"/>
              <a:t>Average household income: $28,500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17</a:t>
            </a:fld>
            <a:endParaRPr lang="en-US"/>
          </a:p>
        </p:txBody>
      </p:sp>
    </p:spTree>
    <p:extLst>
      <p:ext uri="{BB962C8B-B14F-4D97-AF65-F5344CB8AC3E}">
        <p14:creationId xmlns:p14="http://schemas.microsoft.com/office/powerpoint/2010/main" val="1445890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Along Eastern Branch of the Elizabeth River</a:t>
            </a:r>
          </a:p>
          <a:p>
            <a:pPr marL="171450" indent="-171450">
              <a:buFont typeface="Arial"/>
              <a:buChar char="•"/>
            </a:pPr>
            <a:r>
              <a:rPr lang="en-US" dirty="0" smtClean="0"/>
              <a:t>Bound by I-264 to the North</a:t>
            </a:r>
          </a:p>
          <a:p>
            <a:pPr marL="171450" indent="-171450">
              <a:buFont typeface="Arial"/>
              <a:buChar char="•"/>
            </a:pPr>
            <a:r>
              <a:rPr lang="en-US" dirty="0" smtClean="0"/>
              <a:t>Western end built on old filled-in Ohio Creek</a:t>
            </a:r>
          </a:p>
          <a:p>
            <a:pPr marL="171450" indent="-171450">
              <a:buFont typeface="Arial"/>
              <a:buChar char="•"/>
            </a:pPr>
            <a:r>
              <a:rPr lang="en-US" dirty="0" smtClean="0"/>
              <a:t>Developed</a:t>
            </a:r>
            <a:r>
              <a:rPr lang="en-US" baseline="0" dirty="0" smtClean="0"/>
              <a:t> 1915-1950</a:t>
            </a:r>
            <a:endParaRPr lang="en-US" dirty="0" smtClean="0"/>
          </a:p>
          <a:p>
            <a:pPr marL="171450" indent="-171450">
              <a:buFont typeface="Arial"/>
              <a:buChar char="•"/>
            </a:pPr>
            <a:r>
              <a:rPr lang="en-US" dirty="0" smtClean="0"/>
              <a:t>175 households</a:t>
            </a:r>
          </a:p>
          <a:p>
            <a:pPr marL="171450" indent="-171450">
              <a:buFont typeface="Arial"/>
              <a:buChar char="•"/>
            </a:pPr>
            <a:r>
              <a:rPr lang="en-US" dirty="0" smtClean="0"/>
              <a:t>Average household income: $28,500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18</a:t>
            </a:fld>
            <a:endParaRPr lang="en-US"/>
          </a:p>
        </p:txBody>
      </p:sp>
    </p:spTree>
    <p:extLst>
      <p:ext uri="{BB962C8B-B14F-4D97-AF65-F5344CB8AC3E}">
        <p14:creationId xmlns:p14="http://schemas.microsoft.com/office/powerpoint/2010/main" val="1445890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510 Buildings in the Historic District</a:t>
            </a:r>
          </a:p>
          <a:p>
            <a:pPr marL="171450" indent="-171450">
              <a:buFont typeface="Arial"/>
              <a:buChar char="•"/>
            </a:pPr>
            <a:r>
              <a:rPr lang="en-US" dirty="0" smtClean="0"/>
              <a:t>402 Contributing Buildings</a:t>
            </a:r>
          </a:p>
          <a:p>
            <a:pPr marL="171450" indent="-171450">
              <a:buFont typeface="Arial"/>
              <a:buChar char="•"/>
            </a:pPr>
            <a:r>
              <a:rPr lang="en-US" dirty="0" smtClean="0"/>
              <a:t>1 Contributing Site</a:t>
            </a:r>
          </a:p>
          <a:p>
            <a:pPr marL="171450" indent="-171450">
              <a:buFont typeface="Arial"/>
              <a:buChar char="•"/>
            </a:pPr>
            <a:r>
              <a:rPr lang="en-US" dirty="0" smtClean="0"/>
              <a:t>1 Contributing Structure</a:t>
            </a:r>
          </a:p>
          <a:p>
            <a:pPr marL="171450" indent="-171450">
              <a:buFont typeface="Arial"/>
              <a:buChar char="•"/>
            </a:pPr>
            <a:r>
              <a:rPr lang="en-US" dirty="0" smtClean="0"/>
              <a:t>106 Non-Contributing Building</a:t>
            </a:r>
          </a:p>
          <a:p>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19</a:t>
            </a:fld>
            <a:endParaRPr lang="en-US"/>
          </a:p>
        </p:txBody>
      </p:sp>
    </p:spTree>
    <p:extLst>
      <p:ext uri="{BB962C8B-B14F-4D97-AF65-F5344CB8AC3E}">
        <p14:creationId xmlns:p14="http://schemas.microsoft.com/office/powerpoint/2010/main" val="3275953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looked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20</a:t>
            </a:fld>
            <a:endParaRPr lang="en-US"/>
          </a:p>
        </p:txBody>
      </p:sp>
    </p:spTree>
    <p:extLst>
      <p:ext uri="{BB962C8B-B14F-4D97-AF65-F5344CB8AC3E}">
        <p14:creationId xmlns:p14="http://schemas.microsoft.com/office/powerpoint/2010/main" val="297534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Combined sewage</a:t>
            </a:r>
            <a:r>
              <a:rPr lang="en-US" baseline="0" dirty="0" smtClean="0"/>
              <a:t> system</a:t>
            </a:r>
          </a:p>
          <a:p>
            <a:r>
              <a:rPr lang="en-US" baseline="0" dirty="0" smtClean="0"/>
              <a:t>1920/1930</a:t>
            </a:r>
          </a:p>
          <a:p>
            <a:r>
              <a:rPr lang="en-US" baseline="0" dirty="0" smtClean="0"/>
              <a:t>Grade drop inlets instead of curb drop inlets</a:t>
            </a:r>
          </a:p>
          <a:p>
            <a:r>
              <a:rPr lang="en-US" baseline="0" dirty="0" smtClean="0"/>
              <a:t>Greatest impacting factor – high </a:t>
            </a:r>
            <a:r>
              <a:rPr lang="en-US" baseline="0" dirty="0" err="1" smtClean="0"/>
              <a:t>tailwater</a:t>
            </a:r>
            <a:r>
              <a:rPr lang="en-US" baseline="0" dirty="0" smtClean="0"/>
              <a:t> backing up</a:t>
            </a:r>
          </a:p>
          <a:p>
            <a:r>
              <a:rPr lang="en-US" baseline="0" dirty="0" smtClean="0"/>
              <a:t>SLR + increased intensity of storms = water backing up into community</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22</a:t>
            </a:fld>
            <a:endParaRPr lang="en-US"/>
          </a:p>
        </p:txBody>
      </p:sp>
    </p:spTree>
    <p:extLst>
      <p:ext uri="{BB962C8B-B14F-4D97-AF65-F5344CB8AC3E}">
        <p14:creationId xmlns:p14="http://schemas.microsoft.com/office/powerpoint/2010/main" val="3906431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Designed with 10 year storm event </a:t>
            </a:r>
          </a:p>
          <a:p>
            <a:r>
              <a:rPr lang="en-US" baseline="0" dirty="0" smtClean="0"/>
              <a:t>SCS 24 hour – Type 2 synthetic storm of 5.0” total depth was used for modeling </a:t>
            </a:r>
          </a:p>
          <a:p>
            <a:r>
              <a:rPr lang="en-US" baseline="0" dirty="0" err="1" smtClean="0"/>
              <a:t>Tailwater</a:t>
            </a:r>
            <a:r>
              <a:rPr lang="en-US" baseline="0" dirty="0" smtClean="0"/>
              <a:t> boundary conditions used included current Norfolk standard 1.7’ NAVD, 3.2’ NAVD as projected 100 </a:t>
            </a:r>
            <a:r>
              <a:rPr lang="en-US" baseline="0" dirty="0" err="1" smtClean="0"/>
              <a:t>yr</a:t>
            </a:r>
            <a:r>
              <a:rPr lang="en-US" baseline="0" dirty="0" smtClean="0"/>
              <a:t> rise, and Storm surge event 8.1’</a:t>
            </a:r>
          </a:p>
          <a:p>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23</a:t>
            </a:fld>
            <a:endParaRPr lang="en-US"/>
          </a:p>
        </p:txBody>
      </p:sp>
    </p:spTree>
    <p:extLst>
      <p:ext uri="{BB962C8B-B14F-4D97-AF65-F5344CB8AC3E}">
        <p14:creationId xmlns:p14="http://schemas.microsoft.com/office/powerpoint/2010/main" val="50760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Profile of existing 20” </a:t>
            </a:r>
            <a:r>
              <a:rPr lang="en-US" dirty="0" err="1" smtClean="0"/>
              <a:t>stormwater</a:t>
            </a:r>
            <a:r>
              <a:rPr lang="en-US" dirty="0" smtClean="0"/>
              <a:t> system along Majestic</a:t>
            </a:r>
            <a:r>
              <a:rPr lang="en-US" baseline="0" dirty="0" smtClean="0"/>
              <a:t> Ave.</a:t>
            </a:r>
            <a:endParaRPr lang="en-US" dirty="0" smtClean="0"/>
          </a:p>
          <a:p>
            <a:r>
              <a:rPr lang="en-US" dirty="0" smtClean="0"/>
              <a:t>Existing outfall for the </a:t>
            </a:r>
            <a:r>
              <a:rPr lang="en-US" baseline="0" dirty="0" smtClean="0"/>
              <a:t>neighborhood is already underwater at mean low tide </a:t>
            </a:r>
          </a:p>
          <a:p>
            <a:r>
              <a:rPr lang="en-US" baseline="0" dirty="0" smtClean="0"/>
              <a:t>This dramatically impacts efficacy and performance during rain events </a:t>
            </a:r>
          </a:p>
        </p:txBody>
      </p:sp>
      <p:sp>
        <p:nvSpPr>
          <p:cNvPr id="4" name="Slide Number Placeholder 3"/>
          <p:cNvSpPr>
            <a:spLocks noGrp="1"/>
          </p:cNvSpPr>
          <p:nvPr>
            <p:ph type="sldNum" sz="quarter" idx="10"/>
          </p:nvPr>
        </p:nvSpPr>
        <p:spPr/>
        <p:txBody>
          <a:bodyPr/>
          <a:lstStyle/>
          <a:p>
            <a:fld id="{17079202-D1A2-0B46-80C5-FF3DA8780032}" type="slidenum">
              <a:rPr lang="en-US" smtClean="0"/>
              <a:t>24</a:t>
            </a:fld>
            <a:endParaRPr lang="en-US"/>
          </a:p>
        </p:txBody>
      </p:sp>
    </p:spTree>
    <p:extLst>
      <p:ext uri="{BB962C8B-B14F-4D97-AF65-F5344CB8AC3E}">
        <p14:creationId xmlns:p14="http://schemas.microsoft.com/office/powerpoint/2010/main" val="507603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our group went</a:t>
            </a:r>
            <a:r>
              <a:rPr lang="en-US" baseline="0" dirty="0" smtClean="0"/>
              <a:t> on a site visit, some drop inlets were c</a:t>
            </a:r>
            <a:r>
              <a:rPr lang="en-US" dirty="0" smtClean="0"/>
              <a:t>ompletely covered.</a:t>
            </a:r>
          </a:p>
          <a:p>
            <a:r>
              <a:rPr lang="en-US" dirty="0" smtClean="0"/>
              <a:t>Residents</a:t>
            </a:r>
            <a:r>
              <a:rPr lang="en-US" baseline="0" dirty="0" smtClean="0"/>
              <a:t> come and clean out drop inlets themselves before and after storm events</a:t>
            </a:r>
          </a:p>
          <a:p>
            <a:r>
              <a:rPr lang="en-US" baseline="0" dirty="0" smtClean="0"/>
              <a:t>Not ideal inlets for this application in right of way</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25</a:t>
            </a:fld>
            <a:endParaRPr lang="en-US"/>
          </a:p>
        </p:txBody>
      </p:sp>
    </p:spTree>
    <p:extLst>
      <p:ext uri="{BB962C8B-B14F-4D97-AF65-F5344CB8AC3E}">
        <p14:creationId xmlns:p14="http://schemas.microsoft.com/office/powerpoint/2010/main" val="54059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Representative of existing maximum </a:t>
            </a:r>
            <a:r>
              <a:rPr lang="en-US" dirty="0" err="1" smtClean="0"/>
              <a:t>tailwater</a:t>
            </a:r>
            <a:r>
              <a:rPr lang="en-US" dirty="0" smtClean="0"/>
              <a:t> required by city plus 1.5 feet of</a:t>
            </a:r>
            <a:r>
              <a:rPr lang="en-US" baseline="0" dirty="0" smtClean="0"/>
              <a:t> sea level rise </a:t>
            </a:r>
          </a:p>
          <a:p>
            <a:r>
              <a:rPr lang="en-US" baseline="0" dirty="0" smtClean="0"/>
              <a:t>System will be full of water before rain begins to run into sewer </a:t>
            </a:r>
          </a:p>
          <a:p>
            <a:r>
              <a:rPr lang="en-US" baseline="0" dirty="0" smtClean="0"/>
              <a:t>Sever flooding and inability to drain the </a:t>
            </a:r>
            <a:r>
              <a:rPr lang="en-US" baseline="0" dirty="0" err="1" smtClean="0"/>
              <a:t>neighbhood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26</a:t>
            </a:fld>
            <a:endParaRPr lang="en-US"/>
          </a:p>
        </p:txBody>
      </p:sp>
    </p:spTree>
    <p:extLst>
      <p:ext uri="{BB962C8B-B14F-4D97-AF65-F5344CB8AC3E}">
        <p14:creationId xmlns:p14="http://schemas.microsoft.com/office/powerpoint/2010/main" val="201713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Conceptual design solutions</a:t>
            </a:r>
          </a:p>
          <a:p>
            <a:r>
              <a:rPr lang="en-US" dirty="0" smtClean="0"/>
              <a:t>Doubling</a:t>
            </a:r>
            <a:r>
              <a:rPr lang="en-US" baseline="0" dirty="0" smtClean="0"/>
              <a:t> = provide extra storage and adequate velocities</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27</a:t>
            </a:fld>
            <a:endParaRPr lang="en-US"/>
          </a:p>
        </p:txBody>
      </p:sp>
    </p:spTree>
    <p:extLst>
      <p:ext uri="{BB962C8B-B14F-4D97-AF65-F5344CB8AC3E}">
        <p14:creationId xmlns:p14="http://schemas.microsoft.com/office/powerpoint/2010/main" val="2628321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Installed</a:t>
            </a:r>
            <a:r>
              <a:rPr lang="en-US" baseline="0" dirty="0" smtClean="0"/>
              <a:t> tidal valves + replacing </a:t>
            </a:r>
            <a:r>
              <a:rPr lang="en-US" baseline="0" dirty="0" err="1" smtClean="0"/>
              <a:t>trunklines</a:t>
            </a:r>
            <a:endParaRPr lang="en-US" dirty="0" smtClean="0"/>
          </a:p>
          <a:p>
            <a:r>
              <a:rPr lang="en-US" dirty="0" smtClean="0"/>
              <a:t>Provide additional storage in pipes</a:t>
            </a:r>
          </a:p>
          <a:p>
            <a:r>
              <a:rPr lang="en-US" dirty="0" smtClean="0"/>
              <a:t>Replace</a:t>
            </a:r>
            <a:r>
              <a:rPr lang="en-US" baseline="0" dirty="0" smtClean="0"/>
              <a:t> adjacent utilities during construction </a:t>
            </a:r>
          </a:p>
          <a:p>
            <a:r>
              <a:rPr lang="en-US" baseline="0" dirty="0" smtClean="0"/>
              <a:t>2012 City Master </a:t>
            </a:r>
            <a:r>
              <a:rPr lang="en-US" baseline="0" dirty="0" err="1" smtClean="0"/>
              <a:t>Drianage</a:t>
            </a:r>
            <a:r>
              <a:rPr lang="en-US" baseline="0" dirty="0" smtClean="0"/>
              <a:t> Plan estimates 2.3 million in </a:t>
            </a:r>
            <a:r>
              <a:rPr lang="en-US" baseline="0" dirty="0" err="1" smtClean="0"/>
              <a:t>stormwater</a:t>
            </a:r>
            <a:r>
              <a:rPr lang="en-US" baseline="0" dirty="0" smtClean="0"/>
              <a:t> upgrades for </a:t>
            </a:r>
            <a:r>
              <a:rPr lang="en-US" baseline="0" dirty="0" err="1" smtClean="0"/>
              <a:t>neighbhood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28</a:t>
            </a:fld>
            <a:endParaRPr lang="en-US"/>
          </a:p>
        </p:txBody>
      </p:sp>
    </p:spTree>
    <p:extLst>
      <p:ext uri="{BB962C8B-B14F-4D97-AF65-F5344CB8AC3E}">
        <p14:creationId xmlns:p14="http://schemas.microsoft.com/office/powerpoint/2010/main" val="4281152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area = </a:t>
            </a:r>
            <a:r>
              <a:rPr lang="en-US" dirty="0" err="1" smtClean="0"/>
              <a:t>bioswale</a:t>
            </a:r>
            <a:endParaRPr lang="en-US" dirty="0" smtClean="0"/>
          </a:p>
          <a:p>
            <a:r>
              <a:rPr lang="en-US" dirty="0" smtClean="0"/>
              <a:t>Replace trees with high moisture</a:t>
            </a:r>
            <a:r>
              <a:rPr lang="en-US" baseline="0" dirty="0" smtClean="0"/>
              <a:t> absorbing plants</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29</a:t>
            </a:fld>
            <a:endParaRPr lang="en-US"/>
          </a:p>
        </p:txBody>
      </p:sp>
    </p:spTree>
    <p:extLst>
      <p:ext uri="{BB962C8B-B14F-4D97-AF65-F5344CB8AC3E}">
        <p14:creationId xmlns:p14="http://schemas.microsoft.com/office/powerpoint/2010/main" val="3674801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Underdrain</a:t>
            </a:r>
            <a:r>
              <a:rPr lang="en-US" dirty="0" smtClean="0"/>
              <a:t> = allows high flows to flow into existing pipes</a:t>
            </a:r>
            <a:r>
              <a:rPr lang="en-US" baseline="0" dirty="0" smtClean="0"/>
              <a:t> and out the neighborhood</a:t>
            </a:r>
          </a:p>
          <a:p>
            <a:r>
              <a:rPr lang="en-US" baseline="0" dirty="0" smtClean="0"/>
              <a:t>Can be integrated into further </a:t>
            </a:r>
            <a:r>
              <a:rPr lang="en-US" baseline="0" dirty="0" err="1" smtClean="0"/>
              <a:t>stormwater</a:t>
            </a:r>
            <a:r>
              <a:rPr lang="en-US" baseline="0" dirty="0" smtClean="0"/>
              <a:t> planning</a:t>
            </a:r>
          </a:p>
          <a:p>
            <a:r>
              <a:rPr lang="en-US" baseline="0" dirty="0" smtClean="0"/>
              <a:t>Approximately 10,000 linear feet</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30</a:t>
            </a:fld>
            <a:endParaRPr lang="en-US"/>
          </a:p>
        </p:txBody>
      </p:sp>
    </p:spTree>
    <p:extLst>
      <p:ext uri="{BB962C8B-B14F-4D97-AF65-F5344CB8AC3E}">
        <p14:creationId xmlns:p14="http://schemas.microsoft.com/office/powerpoint/2010/main" val="4224336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 flood elevation</a:t>
            </a:r>
            <a:r>
              <a:rPr lang="en-US" baseline="0" dirty="0" smtClean="0"/>
              <a:t> = 8 </a:t>
            </a:r>
            <a:r>
              <a:rPr lang="en-US" baseline="0" dirty="0" err="1" smtClean="0"/>
              <a:t>ft</a:t>
            </a:r>
            <a:endParaRPr lang="en-US" baseline="0" dirty="0" smtClean="0"/>
          </a:p>
          <a:p>
            <a:r>
              <a:rPr lang="en-US" baseline="0" dirty="0" smtClean="0"/>
              <a:t>Shipping channel 40 </a:t>
            </a:r>
            <a:r>
              <a:rPr lang="en-US" baseline="0" dirty="0" err="1" smtClean="0"/>
              <a:t>ft</a:t>
            </a:r>
            <a:r>
              <a:rPr lang="en-US" baseline="0" dirty="0" smtClean="0"/>
              <a:t> away </a:t>
            </a:r>
          </a:p>
          <a:p>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32</a:t>
            </a:fld>
            <a:endParaRPr lang="en-US"/>
          </a:p>
        </p:txBody>
      </p:sp>
    </p:spTree>
    <p:extLst>
      <p:ext uri="{BB962C8B-B14F-4D97-AF65-F5344CB8AC3E}">
        <p14:creationId xmlns:p14="http://schemas.microsoft.com/office/powerpoint/2010/main" val="1115858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boats go out on the Elizabeth River, the boat wakes cause erosion and flooding on shoreline.</a:t>
            </a:r>
          </a:p>
          <a:p>
            <a:r>
              <a:rPr lang="en-US" baseline="0" dirty="0" smtClean="0"/>
              <a:t>There is 25 </a:t>
            </a:r>
            <a:r>
              <a:rPr lang="en-US" baseline="0" dirty="0" err="1" smtClean="0"/>
              <a:t>ft</a:t>
            </a:r>
            <a:r>
              <a:rPr lang="en-US" baseline="0" dirty="0" smtClean="0"/>
              <a:t> from shoreline to shipping lane.</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33</a:t>
            </a:fld>
            <a:endParaRPr lang="en-US"/>
          </a:p>
        </p:txBody>
      </p:sp>
    </p:spTree>
    <p:extLst>
      <p:ext uri="{BB962C8B-B14F-4D97-AF65-F5344CB8AC3E}">
        <p14:creationId xmlns:p14="http://schemas.microsoft.com/office/powerpoint/2010/main" val="1569639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 </a:t>
            </a:r>
            <a:r>
              <a:rPr lang="en-US" baseline="0" dirty="0" smtClean="0"/>
              <a:t>from 8.1’ storm surge </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34</a:t>
            </a:fld>
            <a:endParaRPr lang="en-US"/>
          </a:p>
        </p:txBody>
      </p:sp>
    </p:spTree>
    <p:extLst>
      <p:ext uri="{BB962C8B-B14F-4D97-AF65-F5344CB8AC3E}">
        <p14:creationId xmlns:p14="http://schemas.microsoft.com/office/powerpoint/2010/main" val="51510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36</a:t>
            </a:fld>
            <a:endParaRPr lang="en-US"/>
          </a:p>
        </p:txBody>
      </p:sp>
    </p:spTree>
    <p:extLst>
      <p:ext uri="{BB962C8B-B14F-4D97-AF65-F5344CB8AC3E}">
        <p14:creationId xmlns:p14="http://schemas.microsoft.com/office/powerpoint/2010/main" val="1257873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Benefits: filter and clean water</a:t>
            </a:r>
          </a:p>
          <a:p>
            <a:r>
              <a:rPr lang="en-US" dirty="0" smtClean="0"/>
              <a:t>Private</a:t>
            </a:r>
            <a:r>
              <a:rPr lang="en-US" baseline="0" dirty="0" smtClean="0"/>
              <a:t> and non-harvesting oyster bed</a:t>
            </a:r>
          </a:p>
          <a:p>
            <a:r>
              <a:rPr lang="en-US" baseline="0" dirty="0" smtClean="0"/>
              <a:t>Used to break wave energy</a:t>
            </a:r>
          </a:p>
          <a:p>
            <a:r>
              <a:rPr lang="en-US" baseline="0" dirty="0" smtClean="0"/>
              <a:t>1 oyster can filter 50 gallons of water a day (PLEASE CHECK)</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37</a:t>
            </a:fld>
            <a:endParaRPr lang="en-US"/>
          </a:p>
        </p:txBody>
      </p:sp>
    </p:spTree>
    <p:extLst>
      <p:ext uri="{BB962C8B-B14F-4D97-AF65-F5344CB8AC3E}">
        <p14:creationId xmlns:p14="http://schemas.microsoft.com/office/powerpoint/2010/main" val="1610616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Majestic and </a:t>
            </a:r>
            <a:r>
              <a:rPr lang="en-US" dirty="0" err="1" smtClean="0"/>
              <a:t>Norchester</a:t>
            </a:r>
            <a:r>
              <a:rPr lang="en-US" dirty="0" smtClean="0"/>
              <a:t> Ave</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40</a:t>
            </a:fld>
            <a:endParaRPr lang="en-US"/>
          </a:p>
        </p:txBody>
      </p:sp>
    </p:spTree>
    <p:extLst>
      <p:ext uri="{BB962C8B-B14F-4D97-AF65-F5344CB8AC3E}">
        <p14:creationId xmlns:p14="http://schemas.microsoft.com/office/powerpoint/2010/main" val="2438921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Disrupt wave energy</a:t>
            </a:r>
            <a:r>
              <a:rPr lang="en-US" baseline="0" dirty="0" smtClean="0"/>
              <a:t> from boat wakes</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43</a:t>
            </a:fld>
            <a:endParaRPr lang="en-US"/>
          </a:p>
        </p:txBody>
      </p:sp>
    </p:spTree>
    <p:extLst>
      <p:ext uri="{BB962C8B-B14F-4D97-AF65-F5344CB8AC3E}">
        <p14:creationId xmlns:p14="http://schemas.microsoft.com/office/powerpoint/2010/main" val="2460736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Floating piers dissipates</a:t>
            </a:r>
            <a:r>
              <a:rPr lang="en-US" baseline="0" dirty="0" smtClean="0"/>
              <a:t> wave energy and thus reduce erosion.</a:t>
            </a:r>
          </a:p>
          <a:p>
            <a:r>
              <a:rPr lang="en-US" baseline="0" dirty="0" smtClean="0"/>
              <a:t>Standard pier requires rip rap.</a:t>
            </a:r>
          </a:p>
          <a:p>
            <a:r>
              <a:rPr lang="en-US" baseline="0" dirty="0" smtClean="0"/>
              <a:t>Floating pier moves with waves.</a:t>
            </a:r>
          </a:p>
          <a:p>
            <a:r>
              <a:rPr lang="en-US" baseline="0" dirty="0" smtClean="0"/>
              <a:t>Protects shoreline and eliminates cost of rip rap.</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44</a:t>
            </a:fld>
            <a:endParaRPr lang="en-US"/>
          </a:p>
        </p:txBody>
      </p:sp>
    </p:spTree>
    <p:extLst>
      <p:ext uri="{BB962C8B-B14F-4D97-AF65-F5344CB8AC3E}">
        <p14:creationId xmlns:p14="http://schemas.microsoft.com/office/powerpoint/2010/main" val="3761966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Enhances</a:t>
            </a:r>
            <a:r>
              <a:rPr lang="en-US" baseline="0" dirty="0" smtClean="0"/>
              <a:t> aesthetic</a:t>
            </a:r>
          </a:p>
          <a:p>
            <a:r>
              <a:rPr lang="en-US" baseline="0" dirty="0" smtClean="0"/>
              <a:t>Benefits </a:t>
            </a:r>
            <a:r>
              <a:rPr lang="en-US" baseline="0" dirty="0" err="1" smtClean="0"/>
              <a:t>stormwater</a:t>
            </a:r>
            <a:r>
              <a:rPr lang="en-US" baseline="0" dirty="0" smtClean="0"/>
              <a:t> treatment process</a:t>
            </a:r>
            <a:endParaRPr lang="en-US" dirty="0"/>
          </a:p>
        </p:txBody>
      </p:sp>
      <p:sp>
        <p:nvSpPr>
          <p:cNvPr id="4" name="Slide Number Placeholder 3"/>
          <p:cNvSpPr>
            <a:spLocks noGrp="1"/>
          </p:cNvSpPr>
          <p:nvPr>
            <p:ph type="sldNum" sz="quarter" idx="10"/>
          </p:nvPr>
        </p:nvSpPr>
        <p:spPr/>
        <p:txBody>
          <a:bodyPr/>
          <a:lstStyle/>
          <a:p>
            <a:fld id="{17079202-D1A2-0B46-80C5-FF3DA8780032}" type="slidenum">
              <a:rPr lang="en-US" smtClean="0"/>
              <a:t>45</a:t>
            </a:fld>
            <a:endParaRPr lang="en-US"/>
          </a:p>
        </p:txBody>
      </p:sp>
    </p:spTree>
    <p:extLst>
      <p:ext uri="{BB962C8B-B14F-4D97-AF65-F5344CB8AC3E}">
        <p14:creationId xmlns:p14="http://schemas.microsoft.com/office/powerpoint/2010/main" val="1972795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a:t>
            </a:r>
          </a:p>
          <a:p>
            <a:r>
              <a:rPr lang="en-US" dirty="0" smtClean="0"/>
              <a:t>Serve both land access and traffic circulation in lower density residential and commercial/industrial areas</a:t>
            </a:r>
          </a:p>
          <a:p>
            <a:r>
              <a:rPr lang="en-US" dirty="0" smtClean="0"/>
              <a:t>Penetrate residential neighborhoods, often only for a </a:t>
            </a:r>
            <a:r>
              <a:rPr lang="en-US" b="1" dirty="0" smtClean="0"/>
              <a:t>short</a:t>
            </a:r>
            <a:r>
              <a:rPr lang="en-US" dirty="0" smtClean="0"/>
              <a:t> distance</a:t>
            </a:r>
          </a:p>
          <a:p>
            <a:r>
              <a:rPr lang="en-US" dirty="0" smtClean="0"/>
              <a:t>Distribute and channel trips between Local Roads and Arterials, usually over a distance of </a:t>
            </a:r>
            <a:r>
              <a:rPr lang="en-US" b="1" dirty="0" smtClean="0"/>
              <a:t>less than</a:t>
            </a:r>
            <a:r>
              <a:rPr lang="en-US" dirty="0" smtClean="0"/>
              <a:t> three-quarters of a mile</a:t>
            </a:r>
          </a:p>
          <a:p>
            <a:r>
              <a:rPr lang="en-US" dirty="0" smtClean="0"/>
              <a:t>Operating characteristics include lower speeds and fewer signalized intersections</a:t>
            </a:r>
          </a:p>
          <a:p>
            <a:pPr eaLnBrk="1" hangingPunct="1"/>
            <a:endParaRPr lang="en-US" dirty="0" smtClean="0"/>
          </a:p>
          <a:p>
            <a:pPr eaLnBrk="1" hangingPunct="1"/>
            <a:endParaRPr lang="en-US" dirty="0" smtClean="0"/>
          </a:p>
          <a:p>
            <a:pPr eaLnBrk="1" hangingPunct="1"/>
            <a:r>
              <a:rPr lang="en-US" dirty="0" smtClean="0"/>
              <a:t>The Culvert is partially obstructed with silt  therefore disrupting proper water flow </a:t>
            </a:r>
          </a:p>
        </p:txBody>
      </p:sp>
      <p:sp>
        <p:nvSpPr>
          <p:cNvPr id="4" name="Slide Number Placeholder 3"/>
          <p:cNvSpPr>
            <a:spLocks noGrp="1"/>
          </p:cNvSpPr>
          <p:nvPr>
            <p:ph type="sldNum" sz="quarter" idx="10"/>
          </p:nvPr>
        </p:nvSpPr>
        <p:spPr/>
        <p:txBody>
          <a:bodyPr/>
          <a:lstStyle/>
          <a:p>
            <a:fld id="{17079202-D1A2-0B46-80C5-FF3DA8780032}" type="slidenum">
              <a:rPr lang="en-US" smtClean="0"/>
              <a:t>48</a:t>
            </a:fld>
            <a:endParaRPr lang="en-US"/>
          </a:p>
        </p:txBody>
      </p:sp>
    </p:spTree>
    <p:extLst>
      <p:ext uri="{BB962C8B-B14F-4D97-AF65-F5344CB8AC3E}">
        <p14:creationId xmlns:p14="http://schemas.microsoft.com/office/powerpoint/2010/main" val="2199763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a:t>
            </a:r>
          </a:p>
          <a:p>
            <a:r>
              <a:rPr lang="en-US" dirty="0" smtClean="0"/>
              <a:t>Serve both land access and traffic circulation in lower density residential and commercial/industrial areas</a:t>
            </a:r>
          </a:p>
          <a:p>
            <a:r>
              <a:rPr lang="en-US" dirty="0" smtClean="0"/>
              <a:t>Penetrate residential neighborhoods, often only for a </a:t>
            </a:r>
            <a:r>
              <a:rPr lang="en-US" b="1" dirty="0" smtClean="0"/>
              <a:t>short</a:t>
            </a:r>
            <a:r>
              <a:rPr lang="en-US" dirty="0" smtClean="0"/>
              <a:t> distance</a:t>
            </a:r>
          </a:p>
          <a:p>
            <a:r>
              <a:rPr lang="en-US" dirty="0" smtClean="0"/>
              <a:t>Distribute and channel trips between Local Roads and Arterials, usually over a distance of </a:t>
            </a:r>
            <a:r>
              <a:rPr lang="en-US" b="1" dirty="0" smtClean="0"/>
              <a:t>less than</a:t>
            </a:r>
            <a:r>
              <a:rPr lang="en-US" dirty="0" smtClean="0"/>
              <a:t> three-quarters of a mile</a:t>
            </a:r>
          </a:p>
          <a:p>
            <a:r>
              <a:rPr lang="en-US" dirty="0" smtClean="0"/>
              <a:t>Operating characteristics include lower speeds and fewer signalized intersections</a:t>
            </a:r>
          </a:p>
          <a:p>
            <a:pPr eaLnBrk="1" hangingPunct="1"/>
            <a:endParaRPr lang="en-US" dirty="0" smtClean="0"/>
          </a:p>
          <a:p>
            <a:pPr eaLnBrk="1" hangingPunct="1"/>
            <a:endParaRPr lang="en-US" dirty="0" smtClean="0"/>
          </a:p>
          <a:p>
            <a:pPr eaLnBrk="1" hangingPunct="1"/>
            <a:r>
              <a:rPr lang="en-US" dirty="0" smtClean="0"/>
              <a:t>The Culvert is partially obstructed with silt  therefore disrupting proper water flow </a:t>
            </a:r>
          </a:p>
        </p:txBody>
      </p:sp>
      <p:sp>
        <p:nvSpPr>
          <p:cNvPr id="4" name="Slide Number Placeholder 3"/>
          <p:cNvSpPr>
            <a:spLocks noGrp="1"/>
          </p:cNvSpPr>
          <p:nvPr>
            <p:ph type="sldNum" sz="quarter" idx="10"/>
          </p:nvPr>
        </p:nvSpPr>
        <p:spPr/>
        <p:txBody>
          <a:bodyPr/>
          <a:lstStyle/>
          <a:p>
            <a:fld id="{17079202-D1A2-0B46-80C5-FF3DA8780032}" type="slidenum">
              <a:rPr lang="en-US" smtClean="0"/>
              <a:t>49</a:t>
            </a:fld>
            <a:endParaRPr lang="en-US"/>
          </a:p>
        </p:txBody>
      </p:sp>
    </p:spTree>
    <p:extLst>
      <p:ext uri="{BB962C8B-B14F-4D97-AF65-F5344CB8AC3E}">
        <p14:creationId xmlns:p14="http://schemas.microsoft.com/office/powerpoint/2010/main" val="2199763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2 </a:t>
            </a:r>
            <a:r>
              <a:rPr lang="en-US" dirty="0" err="1" smtClean="0"/>
              <a:t>ft</a:t>
            </a:r>
            <a:r>
              <a:rPr lang="en-US" dirty="0" smtClean="0"/>
              <a:t> clearance above current storm</a:t>
            </a:r>
            <a:r>
              <a:rPr lang="en-US" baseline="0" dirty="0" smtClean="0"/>
              <a:t> surge</a:t>
            </a:r>
            <a:endParaRPr lang="en-US" dirty="0" smtClean="0"/>
          </a:p>
          <a:p>
            <a:pPr eaLnBrk="1" hangingPunct="1"/>
            <a:endParaRPr lang="en-US" dirty="0" smtClean="0"/>
          </a:p>
          <a:p>
            <a:pPr eaLnBrk="1" hangingPunct="1"/>
            <a:r>
              <a:rPr lang="en-US" dirty="0" smtClean="0"/>
              <a:t>Allows enough flow underneath the bridge to feed the wetlands but also allowing back flow from the wetlands/creek back into the river while protecting the neighborhood.</a:t>
            </a:r>
          </a:p>
        </p:txBody>
      </p:sp>
      <p:sp>
        <p:nvSpPr>
          <p:cNvPr id="4" name="Slide Number Placeholder 3"/>
          <p:cNvSpPr>
            <a:spLocks noGrp="1"/>
          </p:cNvSpPr>
          <p:nvPr>
            <p:ph type="sldNum" sz="quarter" idx="10"/>
          </p:nvPr>
        </p:nvSpPr>
        <p:spPr/>
        <p:txBody>
          <a:bodyPr/>
          <a:lstStyle/>
          <a:p>
            <a:fld id="{17079202-D1A2-0B46-80C5-FF3DA8780032}" type="slidenum">
              <a:rPr lang="en-US" smtClean="0"/>
              <a:t>51</a:t>
            </a:fld>
            <a:endParaRPr lang="en-US"/>
          </a:p>
        </p:txBody>
      </p:sp>
    </p:spTree>
    <p:extLst>
      <p:ext uri="{BB962C8B-B14F-4D97-AF65-F5344CB8AC3E}">
        <p14:creationId xmlns:p14="http://schemas.microsoft.com/office/powerpoint/2010/main" val="1363257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6A0DAC-F0DA-4EAA-8400-775060F4D59E}" type="slidenum">
              <a:rPr lang="en-US" smtClean="0"/>
              <a:t>68</a:t>
            </a:fld>
            <a:endParaRPr lang="en-US" dirty="0"/>
          </a:p>
        </p:txBody>
      </p:sp>
    </p:spTree>
    <p:extLst>
      <p:ext uri="{BB962C8B-B14F-4D97-AF65-F5344CB8AC3E}">
        <p14:creationId xmlns:p14="http://schemas.microsoft.com/office/powerpoint/2010/main" val="3336019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6A2EDA-014A-8944-875B-E52A9B44D701}" type="slidenum">
              <a:rPr lang="en-US" smtClean="0">
                <a:solidFill>
                  <a:prstClr val="black"/>
                </a:solidFill>
              </a: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1A1F3B-1B50-7442-9469-EE6FA9C1225F}" type="datetimeFigureOut">
              <a:rPr lang="en-US" smtClean="0"/>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A1F3B-1B50-7442-9469-EE6FA9C1225F}" type="datetimeFigureOut">
              <a:rPr lang="en-US" smtClean="0"/>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A1F3B-1B50-7442-9469-EE6FA9C1225F}" type="datetimeFigureOut">
              <a:rPr lang="en-US" smtClean="0"/>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E3BC9A-AE0D-FF47-82EA-A1E5DE1B0ED6}" type="datetimeFigureOut">
              <a:rPr lang="en-US" smtClean="0"/>
              <a:pPr/>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7" name="Rectangle 6"/>
          <p:cNvSpPr/>
          <p:nvPr/>
        </p:nvSpPr>
        <p:spPr>
          <a:xfrm>
            <a:off x="270933" y="457200"/>
            <a:ext cx="8602134" cy="1455965"/>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19241"/>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421341" y="444499"/>
            <a:ext cx="7808976" cy="991041"/>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476205" y="1474071"/>
            <a:ext cx="7754112" cy="392829"/>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4" name="Picture 13" descr="CrownWhite.png"/>
          <p:cNvPicPr>
            <a:picLocks noChangeAspect="1"/>
          </p:cNvPicPr>
          <p:nvPr/>
        </p:nvPicPr>
        <p:blipFill>
          <a:blip r:embed="rId2"/>
          <a:stretch>
            <a:fillRect/>
          </a:stretch>
        </p:blipFill>
        <p:spPr>
          <a:xfrm>
            <a:off x="8315527" y="607802"/>
            <a:ext cx="415190" cy="324848"/>
          </a:xfrm>
          <a:prstGeom prst="rect">
            <a:avLst/>
          </a:prstGeom>
        </p:spPr>
      </p:pic>
      <p:sp>
        <p:nvSpPr>
          <p:cNvPr id="15" name="Picture Placeholder 7"/>
          <p:cNvSpPr>
            <a:spLocks noGrp="1"/>
          </p:cNvSpPr>
          <p:nvPr>
            <p:ph type="pic" sz="quarter" idx="13"/>
          </p:nvPr>
        </p:nvSpPr>
        <p:spPr>
          <a:xfrm>
            <a:off x="1171122" y="2364029"/>
            <a:ext cx="2803688" cy="1399878"/>
          </a:xfrm>
        </p:spPr>
        <p:txBody>
          <a:bodyPr>
            <a:normAutofit/>
          </a:bodyPr>
          <a:lstStyle>
            <a:lvl1pPr>
              <a:buNone/>
              <a:defRPr sz="1600"/>
            </a:lvl1pPr>
          </a:lstStyle>
          <a:p>
            <a:r>
              <a:rPr lang="en-US" smtClean="0"/>
              <a:t>Drag picture to placeholder or click icon to add</a:t>
            </a:r>
            <a:endParaRPr dirty="0"/>
          </a:p>
        </p:txBody>
      </p:sp>
      <p:sp>
        <p:nvSpPr>
          <p:cNvPr id="16" name="Picture Placeholder 7"/>
          <p:cNvSpPr>
            <a:spLocks noGrp="1"/>
          </p:cNvSpPr>
          <p:nvPr>
            <p:ph type="pic" sz="quarter" idx="14"/>
          </p:nvPr>
        </p:nvSpPr>
        <p:spPr>
          <a:xfrm>
            <a:off x="5645134" y="3773177"/>
            <a:ext cx="3151905" cy="2237611"/>
          </a:xfrm>
        </p:spPr>
        <p:txBody>
          <a:bodyPr>
            <a:normAutofit/>
          </a:bodyPr>
          <a:lstStyle>
            <a:lvl1pPr>
              <a:buNone/>
              <a:defRPr sz="1600"/>
            </a:lvl1pPr>
          </a:lstStyle>
          <a:p>
            <a:r>
              <a:rPr lang="en-US" smtClean="0"/>
              <a:t>Drag picture to placeholder or click icon to add</a:t>
            </a:r>
            <a:endParaRPr dirty="0"/>
          </a:p>
        </p:txBody>
      </p:sp>
      <p:sp>
        <p:nvSpPr>
          <p:cNvPr id="17" name="Picture Placeholder 7"/>
          <p:cNvSpPr>
            <a:spLocks noGrp="1"/>
          </p:cNvSpPr>
          <p:nvPr>
            <p:ph type="pic" sz="quarter" idx="15"/>
          </p:nvPr>
        </p:nvSpPr>
        <p:spPr>
          <a:xfrm>
            <a:off x="3216930" y="3773177"/>
            <a:ext cx="1785730" cy="880713"/>
          </a:xfrm>
        </p:spPr>
        <p:txBody>
          <a:bodyPr>
            <a:normAutofit/>
          </a:bodyPr>
          <a:lstStyle>
            <a:lvl1pPr>
              <a:buNone/>
              <a:defRPr sz="1200"/>
            </a:lvl1pPr>
          </a:lstStyle>
          <a:p>
            <a:r>
              <a:rPr lang="en-US" smtClean="0"/>
              <a:t>Drag picture to placeholder or click icon to add</a:t>
            </a:r>
            <a:endParaRPr dirty="0"/>
          </a:p>
        </p:txBody>
      </p:sp>
      <p:sp>
        <p:nvSpPr>
          <p:cNvPr id="18" name="Picture Placeholder 7"/>
          <p:cNvSpPr>
            <a:spLocks noGrp="1"/>
          </p:cNvSpPr>
          <p:nvPr>
            <p:ph type="pic" sz="quarter" idx="16"/>
          </p:nvPr>
        </p:nvSpPr>
        <p:spPr>
          <a:xfrm>
            <a:off x="4627962" y="2586528"/>
            <a:ext cx="3615000" cy="1177379"/>
          </a:xfrm>
        </p:spPr>
        <p:txBody>
          <a:bodyPr>
            <a:normAutofit/>
          </a:bodyPr>
          <a:lstStyle>
            <a:lvl1pPr>
              <a:buNone/>
              <a:defRPr sz="1200"/>
            </a:lvl1pPr>
          </a:lstStyle>
          <a:p>
            <a:r>
              <a:rPr lang="en-US" smtClean="0"/>
              <a:t>Drag picture to placeholder or click icon to add</a:t>
            </a:r>
            <a:endParaRPr dirty="0"/>
          </a:p>
        </p:txBody>
      </p:sp>
      <p:pic>
        <p:nvPicPr>
          <p:cNvPr id="19" name="Picture 18" descr="ODU_sig+tag_fullcolor-01.png"/>
          <p:cNvPicPr>
            <a:picLocks noChangeAspect="1"/>
          </p:cNvPicPr>
          <p:nvPr/>
        </p:nvPicPr>
        <p:blipFill>
          <a:blip r:embed="rId3"/>
          <a:srcRect l="12696" t="11449" r="13093" b="24205"/>
          <a:stretch>
            <a:fillRect/>
          </a:stretch>
        </p:blipFill>
        <p:spPr>
          <a:xfrm>
            <a:off x="284163" y="4449536"/>
            <a:ext cx="2572284" cy="1561252"/>
          </a:xfrm>
          <a:prstGeom prst="rect">
            <a:avLst/>
          </a:prstGeom>
        </p:spPr>
      </p:pic>
    </p:spTree>
    <p:extLst>
      <p:ext uri="{BB962C8B-B14F-4D97-AF65-F5344CB8AC3E}">
        <p14:creationId xmlns:p14="http://schemas.microsoft.com/office/powerpoint/2010/main" val="870634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672" y="1986644"/>
            <a:ext cx="8267042" cy="4139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0E3BC9A-AE0D-FF47-82EA-A1E5DE1B0ED6}" type="datetimeFigureOut">
              <a:rPr lang="en-US" smtClean="0"/>
              <a:pPr/>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13" name="Rectangle 12"/>
          <p:cNvSpPr/>
          <p:nvPr userDrawn="1"/>
        </p:nvSpPr>
        <p:spPr>
          <a:xfrm>
            <a:off x="284163" y="455773"/>
            <a:ext cx="8574087" cy="1133949"/>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userDrawn="1"/>
        </p:nvGrpSpPr>
        <p:grpSpPr>
          <a:xfrm>
            <a:off x="284163" y="1577847"/>
            <a:ext cx="8576373" cy="137411"/>
            <a:chOff x="284163" y="1577847"/>
            <a:chExt cx="8576373" cy="137411"/>
          </a:xfrm>
        </p:grpSpPr>
        <p:sp>
          <p:nvSpPr>
            <p:cNvPr id="15" name="Rectangle 14"/>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8" name="Title 1"/>
          <p:cNvSpPr>
            <a:spLocks noGrp="1"/>
          </p:cNvSpPr>
          <p:nvPr>
            <p:ph type="title"/>
          </p:nvPr>
        </p:nvSpPr>
        <p:spPr>
          <a:xfrm>
            <a:off x="270933" y="630382"/>
            <a:ext cx="8597900" cy="967840"/>
          </a:xfrm>
        </p:spPr>
        <p:style>
          <a:lnRef idx="3">
            <a:schemeClr val="lt1"/>
          </a:lnRef>
          <a:fillRef idx="1">
            <a:schemeClr val="accent6"/>
          </a:fillRef>
          <a:effectRef idx="1">
            <a:schemeClr val="accent6"/>
          </a:effectRef>
          <a:fontRef idx="none"/>
        </p:style>
        <p:txBody>
          <a:bodyPr rIns="182880"/>
          <a:lstStyle/>
          <a:p>
            <a:r>
              <a:rPr lang="en-US" smtClean="0"/>
              <a:t>Click to edit Master title style</a:t>
            </a:r>
            <a:endParaRPr dirty="0"/>
          </a:p>
        </p:txBody>
      </p:sp>
      <p:pic>
        <p:nvPicPr>
          <p:cNvPr id="19" name="Picture 18" descr="CrownWhite.png"/>
          <p:cNvPicPr>
            <a:picLocks noChangeAspect="1"/>
          </p:cNvPicPr>
          <p:nvPr userDrawn="1"/>
        </p:nvPicPr>
        <p:blipFill>
          <a:blip r:embed="rId2"/>
          <a:stretch>
            <a:fillRect/>
          </a:stretch>
        </p:blipFill>
        <p:spPr>
          <a:xfrm>
            <a:off x="459672" y="823798"/>
            <a:ext cx="415190" cy="324848"/>
          </a:xfrm>
          <a:prstGeom prst="rect">
            <a:avLst/>
          </a:prstGeom>
        </p:spPr>
      </p:pic>
    </p:spTree>
    <p:extLst>
      <p:ext uri="{BB962C8B-B14F-4D97-AF65-F5344CB8AC3E}">
        <p14:creationId xmlns:p14="http://schemas.microsoft.com/office/powerpoint/2010/main" val="422908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E3BC9A-AE0D-FF47-82EA-A1E5DE1B0ED6}" type="datetimeFigureOut">
              <a:rPr lang="en-US" smtClean="0"/>
              <a:pPr/>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42A5F-7C04-9E41-A586-FB8100474B9B}" type="slidenum">
              <a:rPr lang="en-US" smtClean="0"/>
              <a:pPr/>
              <a:t>‹#›</a:t>
            </a:fld>
            <a:endParaRPr lang="en-US"/>
          </a:p>
        </p:txBody>
      </p:sp>
      <p:sp>
        <p:nvSpPr>
          <p:cNvPr id="7" name="Rectangle 6"/>
          <p:cNvSpPr/>
          <p:nvPr/>
        </p:nvSpPr>
        <p:spPr>
          <a:xfrm>
            <a:off x="270933" y="457200"/>
            <a:ext cx="8602134" cy="1455965"/>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19241"/>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421341" y="444499"/>
            <a:ext cx="7808976" cy="991041"/>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476205" y="1474071"/>
            <a:ext cx="7754112" cy="392829"/>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rgbClr val="8D8E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4" name="Picture 13" descr="CrownWhite.png"/>
          <p:cNvPicPr>
            <a:picLocks noChangeAspect="1"/>
          </p:cNvPicPr>
          <p:nvPr/>
        </p:nvPicPr>
        <p:blipFill>
          <a:blip r:embed="rId2"/>
          <a:stretch>
            <a:fillRect/>
          </a:stretch>
        </p:blipFill>
        <p:spPr>
          <a:xfrm>
            <a:off x="8315527" y="607802"/>
            <a:ext cx="415190" cy="324848"/>
          </a:xfrm>
          <a:prstGeom prst="rect">
            <a:avLst/>
          </a:prstGeom>
        </p:spPr>
      </p:pic>
      <p:sp>
        <p:nvSpPr>
          <p:cNvPr id="15" name="Picture Placeholder 7"/>
          <p:cNvSpPr>
            <a:spLocks noGrp="1"/>
          </p:cNvSpPr>
          <p:nvPr>
            <p:ph type="pic" sz="quarter" idx="13"/>
          </p:nvPr>
        </p:nvSpPr>
        <p:spPr>
          <a:xfrm>
            <a:off x="1171122" y="2364029"/>
            <a:ext cx="2803688" cy="1399878"/>
          </a:xfrm>
        </p:spPr>
        <p:txBody>
          <a:bodyPr>
            <a:normAutofit/>
          </a:bodyPr>
          <a:lstStyle>
            <a:lvl1pPr>
              <a:buNone/>
              <a:defRPr sz="1600"/>
            </a:lvl1pPr>
          </a:lstStyle>
          <a:p>
            <a:r>
              <a:rPr lang="en-US" smtClean="0"/>
              <a:t>Drag picture to placeholder or click icon to add</a:t>
            </a:r>
            <a:endParaRPr dirty="0"/>
          </a:p>
        </p:txBody>
      </p:sp>
      <p:sp>
        <p:nvSpPr>
          <p:cNvPr id="16" name="Picture Placeholder 7"/>
          <p:cNvSpPr>
            <a:spLocks noGrp="1"/>
          </p:cNvSpPr>
          <p:nvPr>
            <p:ph type="pic" sz="quarter" idx="14"/>
          </p:nvPr>
        </p:nvSpPr>
        <p:spPr>
          <a:xfrm>
            <a:off x="5645134" y="3773177"/>
            <a:ext cx="3151905" cy="2237611"/>
          </a:xfrm>
        </p:spPr>
        <p:txBody>
          <a:bodyPr>
            <a:normAutofit/>
          </a:bodyPr>
          <a:lstStyle>
            <a:lvl1pPr>
              <a:buNone/>
              <a:defRPr sz="1600"/>
            </a:lvl1pPr>
          </a:lstStyle>
          <a:p>
            <a:r>
              <a:rPr lang="en-US" smtClean="0"/>
              <a:t>Drag picture to placeholder or click icon to add</a:t>
            </a:r>
            <a:endParaRPr dirty="0"/>
          </a:p>
        </p:txBody>
      </p:sp>
      <p:sp>
        <p:nvSpPr>
          <p:cNvPr id="17" name="Picture Placeholder 7"/>
          <p:cNvSpPr>
            <a:spLocks noGrp="1"/>
          </p:cNvSpPr>
          <p:nvPr>
            <p:ph type="pic" sz="quarter" idx="15"/>
          </p:nvPr>
        </p:nvSpPr>
        <p:spPr>
          <a:xfrm>
            <a:off x="3216930" y="3773177"/>
            <a:ext cx="1785730" cy="880713"/>
          </a:xfrm>
        </p:spPr>
        <p:txBody>
          <a:bodyPr>
            <a:normAutofit/>
          </a:bodyPr>
          <a:lstStyle>
            <a:lvl1pPr>
              <a:buNone/>
              <a:defRPr sz="1200"/>
            </a:lvl1pPr>
          </a:lstStyle>
          <a:p>
            <a:r>
              <a:rPr lang="en-US" smtClean="0"/>
              <a:t>Drag picture to placeholder or click icon to add</a:t>
            </a:r>
            <a:endParaRPr dirty="0"/>
          </a:p>
        </p:txBody>
      </p:sp>
      <p:sp>
        <p:nvSpPr>
          <p:cNvPr id="18" name="Picture Placeholder 7"/>
          <p:cNvSpPr>
            <a:spLocks noGrp="1"/>
          </p:cNvSpPr>
          <p:nvPr>
            <p:ph type="pic" sz="quarter" idx="16"/>
          </p:nvPr>
        </p:nvSpPr>
        <p:spPr>
          <a:xfrm>
            <a:off x="4627962" y="2586528"/>
            <a:ext cx="3615000" cy="1177379"/>
          </a:xfrm>
        </p:spPr>
        <p:txBody>
          <a:bodyPr>
            <a:normAutofit/>
          </a:bodyPr>
          <a:lstStyle>
            <a:lvl1pPr>
              <a:buNone/>
              <a:defRPr sz="1200"/>
            </a:lvl1pPr>
          </a:lstStyle>
          <a:p>
            <a:r>
              <a:rPr lang="en-US" smtClean="0"/>
              <a:t>Drag picture to placeholder or click icon to add</a:t>
            </a:r>
            <a:endParaRPr dirty="0"/>
          </a:p>
        </p:txBody>
      </p:sp>
      <p:pic>
        <p:nvPicPr>
          <p:cNvPr id="19" name="Picture 18" descr="ODU_sig+tag_fullcolor-01.png"/>
          <p:cNvPicPr>
            <a:picLocks noChangeAspect="1"/>
          </p:cNvPicPr>
          <p:nvPr/>
        </p:nvPicPr>
        <p:blipFill>
          <a:blip r:embed="rId3"/>
          <a:srcRect l="12696" t="11449" r="13093" b="24205"/>
          <a:stretch>
            <a:fillRect/>
          </a:stretch>
        </p:blipFill>
        <p:spPr>
          <a:xfrm>
            <a:off x="284163" y="4449536"/>
            <a:ext cx="2572284" cy="1561252"/>
          </a:xfrm>
          <a:prstGeom prst="rect">
            <a:avLst/>
          </a:prstGeom>
        </p:spPr>
      </p:pic>
    </p:spTree>
    <p:extLst>
      <p:ext uri="{BB962C8B-B14F-4D97-AF65-F5344CB8AC3E}">
        <p14:creationId xmlns:p14="http://schemas.microsoft.com/office/powerpoint/2010/main" val="87063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1A1F3B-1B50-7442-9469-EE6FA9C1225F}" type="datetimeFigureOut">
              <a:rPr lang="en-US" smtClean="0"/>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1A1F3B-1B50-7442-9469-EE6FA9C1225F}" type="datetimeFigureOut">
              <a:rPr lang="en-US" smtClean="0"/>
              <a:t>3/5/15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1A1F3B-1B50-7442-9469-EE6FA9C1225F}" type="datetimeFigureOut">
              <a:rPr lang="en-US" smtClean="0"/>
              <a:t>3/5/15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1A1F3B-1B50-7442-9469-EE6FA9C1225F}" type="datetimeFigureOut">
              <a:rPr lang="en-US" smtClean="0"/>
              <a:t>3/5/15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1A1F3B-1B50-7442-9469-EE6FA9C1225F}" type="datetimeFigureOut">
              <a:rPr lang="en-US" smtClean="0"/>
              <a:t>3/5/15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A1F3B-1B50-7442-9469-EE6FA9C1225F}" type="datetimeFigureOut">
              <a:rPr lang="en-US" smtClean="0"/>
              <a:t>3/5/15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A1F3B-1B50-7442-9469-EE6FA9C1225F}" type="datetimeFigureOut">
              <a:rPr lang="en-US" smtClean="0"/>
              <a:t>3/5/15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1A1F3B-1B50-7442-9469-EE6FA9C1225F}" type="datetimeFigureOut">
              <a:rPr lang="en-US" smtClean="0"/>
              <a:t>3/5/15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29663-E17B-3549-9D18-C54E19757C6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A1F3B-1B50-7442-9469-EE6FA9C1225F}" type="datetimeFigureOut">
              <a:rPr lang="en-US" smtClean="0"/>
              <a:t>3/5/15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29663-E17B-3549-9D18-C54E19757C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5" Type="http://schemas.openxmlformats.org/officeDocument/2006/relationships/image" Target="../media/image12.tif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5"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emf"/><Relationship Id="rId4" Type="http://schemas.openxmlformats.org/officeDocument/2006/relationships/image" Target="../media/image4.jpeg"/><Relationship Id="rId5" Type="http://schemas.openxmlformats.org/officeDocument/2006/relationships/image" Target="../media/image16.png"/><Relationship Id="rId6" Type="http://schemas.openxmlformats.org/officeDocument/2006/relationships/image" Target="../media/image17.jp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png"/><Relationship Id="rId10"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jpg"/><Relationship Id="rId5" Type="http://schemas.openxmlformats.org/officeDocument/2006/relationships/image" Target="../media/image31.tiff"/><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jpg"/><Relationship Id="rId5" Type="http://schemas.openxmlformats.org/officeDocument/2006/relationships/image" Target="../media/image40.tiff"/><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4.jpeg"/><Relationship Id="rId7"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5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jp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mailto:rtoll@odu.edu" TargetMode="External"/><Relationship Id="rId4" Type="http://schemas.openxmlformats.org/officeDocument/2006/relationships/hyperlink" Target="http://www.centerforsealevelrise.org" TargetMode="External"/><Relationship Id="rId5" Type="http://schemas.openxmlformats.org/officeDocument/2006/relationships/hyperlink" Target="http://www.facebook.com/centerforsealevelrise" TargetMode="External"/><Relationship Id="rId1" Type="http://schemas.openxmlformats.org/officeDocument/2006/relationships/slideLayout" Target="../slideLayouts/slideLayout14.xml"/><Relationship Id="rId2" Type="http://schemas.openxmlformats.org/officeDocument/2006/relationships/hyperlink" Target="mailto:esteinhi@odu.edu"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 Id="rId3"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WMF"/><Relationship Id="rId5" Type="http://schemas.openxmlformats.org/officeDocument/2006/relationships/image" Target="../media/image68.WMF"/><Relationship Id="rId1" Type="http://schemas.openxmlformats.org/officeDocument/2006/relationships/slideLayout" Target="../slideLayouts/slideLayout1.xml"/><Relationship Id="rId2" Type="http://schemas.openxmlformats.org/officeDocument/2006/relationships/image" Target="../media/image65.jpg"/></Relationships>
</file>

<file path=ppt/slides/_rels/slide68.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 Id="rId3"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 Id="rId3"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mailto:danbell@Verizon.net" TargetMode="External"/><Relationship Id="rId1" Type="http://schemas.openxmlformats.org/officeDocument/2006/relationships/slideLayout" Target="../slideLayouts/slideLayout1.xml"/><Relationship Id="rId2" Type="http://schemas.openxmlformats.org/officeDocument/2006/relationships/image" Target="../media/image65.jp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5"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jpe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4825"/>
            <a:ext cx="7772400" cy="1470025"/>
          </a:xfrm>
        </p:spPr>
        <p:txBody>
          <a:bodyPr>
            <a:normAutofit fontScale="90000"/>
          </a:bodyPr>
          <a:lstStyle/>
          <a:p>
            <a:r>
              <a:rPr lang="en-US" dirty="0" smtClean="0"/>
              <a:t>MARI Faculty Networking Meeting</a:t>
            </a:r>
            <a:br>
              <a:rPr lang="en-US" dirty="0" smtClean="0"/>
            </a:br>
            <a:r>
              <a:rPr lang="en-US" dirty="0" smtClean="0"/>
              <a:t>March 5, 2015	</a:t>
            </a:r>
            <a:endParaRPr lang="en-US" dirty="0"/>
          </a:p>
        </p:txBody>
      </p:sp>
      <p:sp>
        <p:nvSpPr>
          <p:cNvPr id="3" name="Subtitle 2"/>
          <p:cNvSpPr>
            <a:spLocks noGrp="1"/>
          </p:cNvSpPr>
          <p:nvPr>
            <p:ph type="subTitle" idx="1"/>
          </p:nvPr>
        </p:nvSpPr>
        <p:spPr>
          <a:xfrm>
            <a:off x="685800" y="2463800"/>
            <a:ext cx="7188200" cy="3619500"/>
          </a:xfrm>
        </p:spPr>
        <p:txBody>
          <a:bodyPr>
            <a:noAutofit/>
          </a:bodyPr>
          <a:lstStyle/>
          <a:p>
            <a:pPr algn="l"/>
            <a:r>
              <a:rPr lang="en-US" sz="2000" b="1" dirty="0">
                <a:solidFill>
                  <a:schemeClr val="tx1"/>
                </a:solidFill>
              </a:rPr>
              <a:t>Agenda</a:t>
            </a:r>
            <a:endParaRPr lang="en-US" sz="2000" dirty="0">
              <a:solidFill>
                <a:schemeClr val="tx1"/>
              </a:solidFill>
            </a:endParaRPr>
          </a:p>
          <a:p>
            <a:pPr algn="l">
              <a:lnSpc>
                <a:spcPct val="150000"/>
              </a:lnSpc>
            </a:pPr>
            <a:r>
              <a:rPr lang="en-US" sz="2000" dirty="0">
                <a:solidFill>
                  <a:schemeClr val="tx1"/>
                </a:solidFill>
              </a:rPr>
              <a:t>12:00-12:10 Carol Simpson, Provost: </a:t>
            </a:r>
            <a:r>
              <a:rPr lang="en-US" sz="2000" b="1" dirty="0">
                <a:solidFill>
                  <a:schemeClr val="tx1"/>
                </a:solidFill>
              </a:rPr>
              <a:t>Welcome</a:t>
            </a:r>
          </a:p>
          <a:p>
            <a:pPr algn="l">
              <a:lnSpc>
                <a:spcPct val="150000"/>
              </a:lnSpc>
            </a:pPr>
            <a:r>
              <a:rPr lang="en-US" sz="2000" dirty="0">
                <a:solidFill>
                  <a:schemeClr val="tx1"/>
                </a:solidFill>
              </a:rPr>
              <a:t>12:10-12:15 Larry Atkinson: </a:t>
            </a:r>
            <a:r>
              <a:rPr lang="en-US" sz="2000" b="1" dirty="0">
                <a:solidFill>
                  <a:schemeClr val="tx1"/>
                </a:solidFill>
              </a:rPr>
              <a:t>MARI Outreach</a:t>
            </a:r>
          </a:p>
          <a:p>
            <a:pPr algn="l">
              <a:lnSpc>
                <a:spcPct val="150000"/>
              </a:lnSpc>
            </a:pPr>
            <a:r>
              <a:rPr lang="en-US" sz="2000" dirty="0">
                <a:solidFill>
                  <a:schemeClr val="tx1"/>
                </a:solidFill>
              </a:rPr>
              <a:t>12:15-13:00 </a:t>
            </a:r>
            <a:r>
              <a:rPr lang="en-US" sz="2000" dirty="0" err="1">
                <a:solidFill>
                  <a:schemeClr val="tx1"/>
                </a:solidFill>
              </a:rPr>
              <a:t>Mujde</a:t>
            </a:r>
            <a:r>
              <a:rPr lang="en-US" sz="2000" dirty="0">
                <a:solidFill>
                  <a:schemeClr val="tx1"/>
                </a:solidFill>
              </a:rPr>
              <a:t> </a:t>
            </a:r>
            <a:r>
              <a:rPr lang="en-US" sz="2000" dirty="0" err="1">
                <a:solidFill>
                  <a:schemeClr val="tx1"/>
                </a:solidFill>
              </a:rPr>
              <a:t>Erten-Unal</a:t>
            </a:r>
            <a:r>
              <a:rPr lang="en-US" sz="2000" dirty="0">
                <a:solidFill>
                  <a:schemeClr val="tx1"/>
                </a:solidFill>
              </a:rPr>
              <a:t> et al.: </a:t>
            </a:r>
            <a:r>
              <a:rPr lang="en-US" sz="2000" b="1" dirty="0">
                <a:solidFill>
                  <a:schemeClr val="tx1"/>
                </a:solidFill>
              </a:rPr>
              <a:t>Design Project in Norfolk</a:t>
            </a:r>
          </a:p>
          <a:p>
            <a:pPr algn="l">
              <a:lnSpc>
                <a:spcPct val="150000"/>
              </a:lnSpc>
            </a:pPr>
            <a:r>
              <a:rPr lang="en-US" sz="2000" dirty="0">
                <a:solidFill>
                  <a:schemeClr val="tx1"/>
                </a:solidFill>
              </a:rPr>
              <a:t>13:00-13:30 Dan </a:t>
            </a:r>
            <a:r>
              <a:rPr lang="en-US" sz="2000" dirty="0" smtClean="0">
                <a:solidFill>
                  <a:schemeClr val="tx1"/>
                </a:solidFill>
              </a:rPr>
              <a:t>Bell</a:t>
            </a:r>
            <a:r>
              <a:rPr lang="en-US" sz="2000" dirty="0">
                <a:solidFill>
                  <a:schemeClr val="tx1"/>
                </a:solidFill>
              </a:rPr>
              <a:t> </a:t>
            </a:r>
            <a:r>
              <a:rPr lang="en-US" sz="2000" dirty="0" smtClean="0">
                <a:solidFill>
                  <a:schemeClr val="tx1"/>
                </a:solidFill>
              </a:rPr>
              <a:t>(Urban Land Institute) </a:t>
            </a:r>
            <a:r>
              <a:rPr lang="en-US" sz="2000" dirty="0">
                <a:solidFill>
                  <a:schemeClr val="tx1"/>
                </a:solidFill>
              </a:rPr>
              <a:t>and </a:t>
            </a:r>
            <a:r>
              <a:rPr lang="en-US" sz="2000" dirty="0" smtClean="0">
                <a:solidFill>
                  <a:schemeClr val="tx1"/>
                </a:solidFill>
              </a:rPr>
              <a:t>Emily </a:t>
            </a:r>
            <a:r>
              <a:rPr lang="en-US" sz="2000" dirty="0" err="1" smtClean="0">
                <a:solidFill>
                  <a:schemeClr val="tx1"/>
                </a:solidFill>
              </a:rPr>
              <a:t>Steinhilber</a:t>
            </a:r>
            <a:r>
              <a:rPr lang="en-US" sz="2000" dirty="0">
                <a:solidFill>
                  <a:schemeClr val="tx1"/>
                </a:solidFill>
              </a:rPr>
              <a:t> </a:t>
            </a:r>
            <a:r>
              <a:rPr lang="en-US" sz="2000" dirty="0" smtClean="0">
                <a:solidFill>
                  <a:schemeClr val="tx1"/>
                </a:solidFill>
              </a:rPr>
              <a:t>(ODU Intergovernmental Pilot Project): </a:t>
            </a:r>
            <a:r>
              <a:rPr lang="en-US" sz="2000" b="1" dirty="0">
                <a:solidFill>
                  <a:schemeClr val="tx1"/>
                </a:solidFill>
              </a:rPr>
              <a:t>Resilient Region Reality Check</a:t>
            </a:r>
          </a:p>
          <a:p>
            <a:pPr algn="l">
              <a:lnSpc>
                <a:spcPct val="150000"/>
              </a:lnSpc>
            </a:pPr>
            <a:r>
              <a:rPr lang="en-US" sz="2000" dirty="0">
                <a:solidFill>
                  <a:schemeClr val="tx1"/>
                </a:solidFill>
              </a:rPr>
              <a:t>13:30-13:45 Networking</a:t>
            </a:r>
          </a:p>
          <a:p>
            <a:endParaRPr lang="en-US" sz="2000" dirty="0">
              <a:solidFill>
                <a:schemeClr val="tx1"/>
              </a:solidFill>
            </a:endParaRPr>
          </a:p>
        </p:txBody>
      </p:sp>
    </p:spTree>
    <p:extLst>
      <p:ext uri="{BB962C8B-B14F-4D97-AF65-F5344CB8AC3E}">
        <p14:creationId xmlns:p14="http://schemas.microsoft.com/office/powerpoint/2010/main" val="5410900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smtClean="0">
                <a:solidFill>
                  <a:schemeClr val="bg1"/>
                </a:solidFill>
                <a:latin typeface="Trebuchet MS"/>
                <a:cs typeface="Trebuchet MS"/>
              </a:rPr>
              <a:t>Tidewater Rising Resiliency Design Challenge</a:t>
            </a:r>
            <a:endParaRPr lang="en-US" sz="3000" kern="2200" cap="small" dirty="0">
              <a:solidFill>
                <a:schemeClr val="bg1"/>
              </a:solidFill>
              <a:latin typeface="Trebuchet MS"/>
              <a:cs typeface="Trebuchet MS"/>
            </a:endParaRP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0" name="Picture 9"/>
          <p:cNvPicPr>
            <a:picLocks noChangeAspect="1"/>
          </p:cNvPicPr>
          <p:nvPr/>
        </p:nvPicPr>
        <p:blipFill>
          <a:blip r:embed="rId4"/>
          <a:stretch>
            <a:fillRect/>
          </a:stretch>
        </p:blipFill>
        <p:spPr>
          <a:xfrm>
            <a:off x="7378700" y="6204179"/>
            <a:ext cx="1524000" cy="5129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941" y="1343025"/>
            <a:ext cx="3610163" cy="4704556"/>
          </a:xfrm>
          <a:prstGeom prst="rect">
            <a:avLst/>
          </a:prstGeom>
        </p:spPr>
      </p:pic>
      <p:sp>
        <p:nvSpPr>
          <p:cNvPr id="12" name="TextBox 11"/>
          <p:cNvSpPr txBox="1"/>
          <p:nvPr/>
        </p:nvSpPr>
        <p:spPr>
          <a:xfrm>
            <a:off x="5638800" y="2286000"/>
            <a:ext cx="3352800" cy="369332"/>
          </a:xfrm>
          <a:prstGeom prst="rect">
            <a:avLst/>
          </a:prstGeom>
          <a:noFill/>
          <a:ln>
            <a:solidFill>
              <a:srgbClr val="C00000"/>
            </a:solidFill>
          </a:ln>
        </p:spPr>
        <p:txBody>
          <a:bodyPr wrap="square" rtlCol="0">
            <a:spAutoFit/>
          </a:bodyPr>
          <a:lstStyle/>
          <a:p>
            <a:r>
              <a:rPr lang="en-US" dirty="0" smtClean="0"/>
              <a:t>Chesterfield Heights ~ 1880</a:t>
            </a:r>
            <a:endParaRPr lang="en-US" dirty="0"/>
          </a:p>
        </p:txBody>
      </p:sp>
      <p:sp>
        <p:nvSpPr>
          <p:cNvPr id="13" name="Oval 12"/>
          <p:cNvSpPr/>
          <p:nvPr/>
        </p:nvSpPr>
        <p:spPr>
          <a:xfrm>
            <a:off x="1876425" y="3358568"/>
            <a:ext cx="1981200" cy="1447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3705225" y="2470666"/>
            <a:ext cx="1933575" cy="1186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3598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2312" y="893064"/>
            <a:ext cx="4361688" cy="588873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 y="932688"/>
            <a:ext cx="4224528" cy="5925312"/>
          </a:xfrm>
          <a:prstGeom prst="rect">
            <a:avLst/>
          </a:prstGeom>
        </p:spPr>
      </p:pic>
      <p:sp>
        <p:nvSpPr>
          <p:cNvPr id="7" name="TextBox 6"/>
          <p:cNvSpPr txBox="1"/>
          <p:nvPr/>
        </p:nvSpPr>
        <p:spPr>
          <a:xfrm>
            <a:off x="2286000" y="152400"/>
            <a:ext cx="5334000" cy="646331"/>
          </a:xfrm>
          <a:prstGeom prst="rect">
            <a:avLst/>
          </a:prstGeom>
          <a:noFill/>
        </p:spPr>
        <p:txBody>
          <a:bodyPr wrap="square" rtlCol="0">
            <a:spAutoFit/>
          </a:bodyPr>
          <a:lstStyle/>
          <a:p>
            <a:pPr algn="ctr"/>
            <a:r>
              <a:rPr lang="en-US" dirty="0" smtClean="0"/>
              <a:t>March, 1917 </a:t>
            </a:r>
            <a:r>
              <a:rPr lang="en-US" smtClean="0"/>
              <a:t>Virginian Pilot </a:t>
            </a:r>
            <a:r>
              <a:rPr lang="en-US" dirty="0" smtClean="0"/>
              <a:t>ad</a:t>
            </a:r>
          </a:p>
          <a:p>
            <a:pPr algn="ctr"/>
            <a:r>
              <a:rPr lang="en-US" dirty="0" smtClean="0"/>
              <a:t>Lots for $375!</a:t>
            </a:r>
            <a:endParaRPr lang="en-US" dirty="0"/>
          </a:p>
        </p:txBody>
      </p:sp>
      <p:sp>
        <p:nvSpPr>
          <p:cNvPr id="8" name="TextBox 7"/>
          <p:cNvSpPr txBox="1"/>
          <p:nvPr/>
        </p:nvSpPr>
        <p:spPr>
          <a:xfrm>
            <a:off x="6629400" y="1219200"/>
            <a:ext cx="2286000" cy="923330"/>
          </a:xfrm>
          <a:prstGeom prst="rect">
            <a:avLst/>
          </a:prstGeom>
          <a:solidFill>
            <a:schemeClr val="bg1"/>
          </a:solidFill>
          <a:ln>
            <a:solidFill>
              <a:schemeClr val="tx1"/>
            </a:solidFill>
          </a:ln>
        </p:spPr>
        <p:txBody>
          <a:bodyPr wrap="square" rtlCol="0">
            <a:spAutoFit/>
          </a:bodyPr>
          <a:lstStyle/>
          <a:p>
            <a:r>
              <a:rPr lang="en-US" dirty="0" smtClean="0"/>
              <a:t>30 min electric railroad to Virginia Beach</a:t>
            </a:r>
            <a:endParaRPr lang="en-US" dirty="0"/>
          </a:p>
        </p:txBody>
      </p:sp>
    </p:spTree>
    <p:extLst>
      <p:ext uri="{BB962C8B-B14F-4D97-AF65-F5344CB8AC3E}">
        <p14:creationId xmlns:p14="http://schemas.microsoft.com/office/powerpoint/2010/main" val="1235554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smtClean="0">
                <a:solidFill>
                  <a:schemeClr val="bg1"/>
                </a:solidFill>
                <a:latin typeface="Trebuchet MS"/>
                <a:cs typeface="Trebuchet MS"/>
              </a:rPr>
              <a:t>Tidewater Rising Resiliency Design Challenge</a:t>
            </a:r>
            <a:endParaRPr lang="en-US" sz="3000" kern="2200" cap="small" dirty="0">
              <a:solidFill>
                <a:schemeClr val="bg1"/>
              </a:solidFill>
              <a:latin typeface="Trebuchet MS"/>
              <a:cs typeface="Trebuchet MS"/>
            </a:endParaRP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1" name="Picture 10"/>
          <p:cNvPicPr>
            <a:picLocks noChangeAspect="1"/>
          </p:cNvPicPr>
          <p:nvPr/>
        </p:nvPicPr>
        <p:blipFill>
          <a:blip r:embed="rId4"/>
          <a:stretch>
            <a:fillRect/>
          </a:stretch>
        </p:blipFill>
        <p:spPr>
          <a:xfrm>
            <a:off x="7378700" y="6204179"/>
            <a:ext cx="1524000" cy="512957"/>
          </a:xfrm>
          <a:prstGeom prst="rect">
            <a:avLst/>
          </a:prstGeom>
        </p:spPr>
      </p:pic>
      <p:pic>
        <p:nvPicPr>
          <p:cNvPr id="10" name="Picture 2" descr="C:\Users\skip\Documents\Wetlands Watch\Sea Level Rise\design work and competition\chesterfield heights\flood zo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416" y="2547637"/>
            <a:ext cx="7620000" cy="36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46670" y="1792711"/>
            <a:ext cx="5476875" cy="400110"/>
          </a:xfrm>
          <a:prstGeom prst="rect">
            <a:avLst/>
          </a:prstGeom>
          <a:noFill/>
          <a:ln>
            <a:solidFill>
              <a:schemeClr val="tx1"/>
            </a:solidFill>
          </a:ln>
        </p:spPr>
        <p:txBody>
          <a:bodyPr wrap="square" rtlCol="0">
            <a:spAutoFit/>
          </a:bodyPr>
          <a:lstStyle/>
          <a:p>
            <a:pPr algn="ctr"/>
            <a:r>
              <a:rPr lang="en-US" sz="2000" cap="all" dirty="0" smtClean="0"/>
              <a:t>Chesterfield Heights Flood Zones Today</a:t>
            </a:r>
            <a:endParaRPr lang="en-US" sz="2000" cap="all" dirty="0"/>
          </a:p>
        </p:txBody>
      </p:sp>
    </p:spTree>
    <p:extLst>
      <p:ext uri="{BB962C8B-B14F-4D97-AF65-F5344CB8AC3E}">
        <p14:creationId xmlns:p14="http://schemas.microsoft.com/office/powerpoint/2010/main" val="28626166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0" name="Picture 9"/>
          <p:cNvPicPr>
            <a:picLocks noChangeAspect="1"/>
          </p:cNvPicPr>
          <p:nvPr/>
        </p:nvPicPr>
        <p:blipFill>
          <a:blip r:embed="rId4"/>
          <a:stretch>
            <a:fillRect/>
          </a:stretch>
        </p:blipFill>
        <p:spPr>
          <a:xfrm>
            <a:off x="7378700" y="6204179"/>
            <a:ext cx="1524000" cy="512957"/>
          </a:xfrm>
          <a:prstGeom prst="rect">
            <a:avLst/>
          </a:prstGeom>
        </p:spPr>
      </p:pic>
      <p:pic>
        <p:nvPicPr>
          <p:cNvPr id="1026" name="Picture 2" descr="hrgbc-heade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816" y="5114556"/>
            <a:ext cx="7813184" cy="8744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6" cstate="print">
            <a:extLst>
              <a:ext uri="{28A0092B-C50C-407E-A947-70E740481C1C}">
                <a14:useLocalDpi xmlns:a14="http://schemas.microsoft.com/office/drawing/2010/main"/>
              </a:ext>
            </a:extLst>
          </a:blip>
          <a:stretch>
            <a:fillRect/>
          </a:stretch>
        </p:blipFill>
        <p:spPr>
          <a:xfrm>
            <a:off x="2376170" y="1412875"/>
            <a:ext cx="1566918" cy="1482725"/>
          </a:xfrm>
          <a:prstGeom prst="rect">
            <a:avLst/>
          </a:prstGeom>
        </p:spPr>
      </p:pic>
      <p:pic>
        <p:nvPicPr>
          <p:cNvPr id="12" name="Picture 11"/>
          <p:cNvPicPr/>
          <p:nvPr/>
        </p:nvPicPr>
        <p:blipFill>
          <a:blip r:embed="rId7" cstate="print">
            <a:extLst>
              <a:ext uri="{28A0092B-C50C-407E-A947-70E740481C1C}">
                <a14:useLocalDpi xmlns:a14="http://schemas.microsoft.com/office/drawing/2010/main"/>
              </a:ext>
            </a:extLst>
          </a:blip>
          <a:stretch>
            <a:fillRect/>
          </a:stretch>
        </p:blipFill>
        <p:spPr>
          <a:xfrm>
            <a:off x="4457701" y="1582738"/>
            <a:ext cx="1621440" cy="1122362"/>
          </a:xfrm>
          <a:prstGeom prst="rect">
            <a:avLst/>
          </a:prstGeom>
        </p:spPr>
      </p:pic>
      <p:pic>
        <p:nvPicPr>
          <p:cNvPr id="1028" name="Picture 4" descr="http://1.bp.blogspot.com/-_PK6pI7SnBs/TaRroa3583I/AAAAAAAAATM/Kq2psu39Pu4/s1600/LOGO-WP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950" y="1453356"/>
            <a:ext cx="1831975" cy="1831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cbiotech.org/sites/default/files/Logo%20Basic%202008_Transparent%20Black.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5595" y="3055016"/>
            <a:ext cx="2192941" cy="8941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opengineeringcompanies.com/i/h/b/u/burgessniple.co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5884" y="2753134"/>
            <a:ext cx="2179560" cy="12108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1.bp.blogspot.com/-Fsh7t73fUyA/UaizCITkXaI/AAAAAAAABDg/mSXSTISWGn0/s1600/MNLogoStacked4.2.0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6239" y="3358568"/>
            <a:ext cx="1828922" cy="9902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n P. Stok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1042" y="4284661"/>
            <a:ext cx="2522046" cy="70277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7005" y="4446093"/>
            <a:ext cx="2984500" cy="541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1674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0" name="Picture 9"/>
          <p:cNvPicPr>
            <a:picLocks noChangeAspect="1"/>
          </p:cNvPicPr>
          <p:nvPr/>
        </p:nvPicPr>
        <p:blipFill>
          <a:blip r:embed="rId4"/>
          <a:stretch>
            <a:fillRect/>
          </a:stretch>
        </p:blipFill>
        <p:spPr>
          <a:xfrm>
            <a:off x="7378700" y="6204179"/>
            <a:ext cx="1524000" cy="512957"/>
          </a:xfrm>
          <a:prstGeom prst="rect">
            <a:avLst/>
          </a:prstGeom>
        </p:spPr>
      </p:pic>
      <p:sp>
        <p:nvSpPr>
          <p:cNvPr id="4" name="TextBox 3"/>
          <p:cNvSpPr txBox="1"/>
          <p:nvPr/>
        </p:nvSpPr>
        <p:spPr>
          <a:xfrm>
            <a:off x="2162724" y="1743075"/>
            <a:ext cx="5629275" cy="523220"/>
          </a:xfrm>
          <a:prstGeom prst="rect">
            <a:avLst/>
          </a:prstGeom>
          <a:noFill/>
          <a:ln w="9525">
            <a:solidFill>
              <a:schemeClr val="tx1"/>
            </a:solidFill>
          </a:ln>
        </p:spPr>
        <p:txBody>
          <a:bodyPr wrap="square" rtlCol="0">
            <a:spAutoFit/>
          </a:bodyPr>
          <a:lstStyle/>
          <a:p>
            <a:pPr algn="ctr"/>
            <a:r>
              <a:rPr lang="en-US" sz="2800" dirty="0" smtClean="0"/>
              <a:t>NEXT STEPS?</a:t>
            </a:r>
            <a:endParaRPr lang="en-US" sz="2800" dirty="0"/>
          </a:p>
        </p:txBody>
      </p:sp>
      <p:sp>
        <p:nvSpPr>
          <p:cNvPr id="6" name="TextBox 5"/>
          <p:cNvSpPr txBox="1"/>
          <p:nvPr/>
        </p:nvSpPr>
        <p:spPr>
          <a:xfrm>
            <a:off x="1714500" y="2524125"/>
            <a:ext cx="7181850" cy="830997"/>
          </a:xfrm>
          <a:prstGeom prst="rect">
            <a:avLst/>
          </a:prstGeom>
          <a:noFill/>
        </p:spPr>
        <p:txBody>
          <a:bodyPr wrap="square" rtlCol="0">
            <a:spAutoFit/>
          </a:bodyPr>
          <a:lstStyle/>
          <a:p>
            <a:r>
              <a:rPr lang="en-US" sz="2400" dirty="0" smtClean="0"/>
              <a:t>Amplify, enhance, test the ideas being developed – continuing effort in Chesterfield Heights</a:t>
            </a:r>
            <a:endParaRPr lang="en-US" sz="2400" dirty="0"/>
          </a:p>
        </p:txBody>
      </p:sp>
      <p:sp>
        <p:nvSpPr>
          <p:cNvPr id="7" name="TextBox 6"/>
          <p:cNvSpPr txBox="1"/>
          <p:nvPr/>
        </p:nvSpPr>
        <p:spPr>
          <a:xfrm>
            <a:off x="1714500" y="3618706"/>
            <a:ext cx="7188200" cy="830997"/>
          </a:xfrm>
          <a:prstGeom prst="rect">
            <a:avLst/>
          </a:prstGeom>
          <a:noFill/>
        </p:spPr>
        <p:txBody>
          <a:bodyPr wrap="square" rtlCol="0">
            <a:spAutoFit/>
          </a:bodyPr>
          <a:lstStyle/>
          <a:p>
            <a:r>
              <a:rPr lang="en-US" sz="2400" dirty="0" smtClean="0"/>
              <a:t>Incubate and expand engineering and design capability in host universities and private sector partners.</a:t>
            </a:r>
            <a:endParaRPr lang="en-US" sz="2400" dirty="0"/>
          </a:p>
        </p:txBody>
      </p:sp>
      <p:sp>
        <p:nvSpPr>
          <p:cNvPr id="8" name="TextBox 7"/>
          <p:cNvSpPr txBox="1"/>
          <p:nvPr/>
        </p:nvSpPr>
        <p:spPr>
          <a:xfrm>
            <a:off x="1714500" y="4829175"/>
            <a:ext cx="7175500" cy="830997"/>
          </a:xfrm>
          <a:prstGeom prst="rect">
            <a:avLst/>
          </a:prstGeom>
          <a:noFill/>
        </p:spPr>
        <p:txBody>
          <a:bodyPr wrap="square" rtlCol="0">
            <a:spAutoFit/>
          </a:bodyPr>
          <a:lstStyle/>
          <a:p>
            <a:r>
              <a:rPr lang="en-US" sz="2400" dirty="0" smtClean="0"/>
              <a:t>Initiate efforts in other locations that were “finalists” for this phase – Craddock, Salters Creek, </a:t>
            </a:r>
            <a:r>
              <a:rPr lang="en-US" sz="2400" dirty="0" err="1" smtClean="0"/>
              <a:t>Newmarket</a:t>
            </a:r>
            <a:r>
              <a:rPr lang="en-US" sz="2400" dirty="0" smtClean="0"/>
              <a:t> Creek</a:t>
            </a:r>
            <a:endParaRPr lang="en-US" sz="2400" dirty="0"/>
          </a:p>
        </p:txBody>
      </p:sp>
    </p:spTree>
    <p:extLst>
      <p:ext uri="{BB962C8B-B14F-4D97-AF65-F5344CB8AC3E}">
        <p14:creationId xmlns:p14="http://schemas.microsoft.com/office/powerpoint/2010/main" val="34494425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0" name="Picture 9"/>
          <p:cNvPicPr>
            <a:picLocks noChangeAspect="1"/>
          </p:cNvPicPr>
          <p:nvPr/>
        </p:nvPicPr>
        <p:blipFill>
          <a:blip r:embed="rId4"/>
          <a:stretch>
            <a:fillRect/>
          </a:stretch>
        </p:blipFill>
        <p:spPr>
          <a:xfrm>
            <a:off x="7378700" y="6204179"/>
            <a:ext cx="1524000" cy="512957"/>
          </a:xfrm>
          <a:prstGeom prst="rect">
            <a:avLst/>
          </a:prstGeom>
        </p:spPr>
      </p:pic>
      <p:sp>
        <p:nvSpPr>
          <p:cNvPr id="4" name="TextBox 3"/>
          <p:cNvSpPr txBox="1"/>
          <p:nvPr/>
        </p:nvSpPr>
        <p:spPr>
          <a:xfrm>
            <a:off x="2472095" y="1571625"/>
            <a:ext cx="5026025" cy="461665"/>
          </a:xfrm>
          <a:prstGeom prst="rect">
            <a:avLst/>
          </a:prstGeom>
          <a:noFill/>
          <a:ln w="9525">
            <a:solidFill>
              <a:schemeClr val="tx1"/>
            </a:solidFill>
          </a:ln>
        </p:spPr>
        <p:txBody>
          <a:bodyPr wrap="square" rtlCol="0">
            <a:spAutoFit/>
          </a:bodyPr>
          <a:lstStyle/>
          <a:p>
            <a:pPr algn="ctr"/>
            <a:r>
              <a:rPr lang="en-US" sz="2400" cap="all" dirty="0" smtClean="0"/>
              <a:t>Lessons Learned (so far!)</a:t>
            </a:r>
            <a:endParaRPr lang="en-US" sz="2400" cap="all" dirty="0"/>
          </a:p>
        </p:txBody>
      </p:sp>
      <p:sp>
        <p:nvSpPr>
          <p:cNvPr id="6" name="TextBox 5"/>
          <p:cNvSpPr txBox="1"/>
          <p:nvPr/>
        </p:nvSpPr>
        <p:spPr>
          <a:xfrm>
            <a:off x="1943100" y="2171700"/>
            <a:ext cx="6946900" cy="1200329"/>
          </a:xfrm>
          <a:prstGeom prst="rect">
            <a:avLst/>
          </a:prstGeom>
          <a:noFill/>
        </p:spPr>
        <p:txBody>
          <a:bodyPr wrap="square" rtlCol="0">
            <a:spAutoFit/>
          </a:bodyPr>
          <a:lstStyle/>
          <a:p>
            <a:r>
              <a:rPr lang="en-US" sz="2400" dirty="0" smtClean="0"/>
              <a:t>Adaptation Solutions need to be “fitted” onto the physical, cultural, and economic landscape….parcel by parcel. There are no “off the shelf” solutions.</a:t>
            </a:r>
            <a:endParaRPr lang="en-US" sz="2400" dirty="0"/>
          </a:p>
        </p:txBody>
      </p:sp>
      <p:sp>
        <p:nvSpPr>
          <p:cNvPr id="7" name="TextBox 6"/>
          <p:cNvSpPr txBox="1"/>
          <p:nvPr/>
        </p:nvSpPr>
        <p:spPr>
          <a:xfrm>
            <a:off x="1943100" y="3513931"/>
            <a:ext cx="6993111" cy="830997"/>
          </a:xfrm>
          <a:prstGeom prst="rect">
            <a:avLst/>
          </a:prstGeom>
          <a:noFill/>
        </p:spPr>
        <p:txBody>
          <a:bodyPr wrap="square" rtlCol="0">
            <a:spAutoFit/>
          </a:bodyPr>
          <a:lstStyle/>
          <a:p>
            <a:r>
              <a:rPr lang="en-US" sz="2400" dirty="0" smtClean="0"/>
              <a:t>Needed information is hard to come by – hydrologic, geologic, etc. data.</a:t>
            </a:r>
            <a:endParaRPr lang="en-US" sz="2400" dirty="0"/>
          </a:p>
        </p:txBody>
      </p:sp>
      <p:sp>
        <p:nvSpPr>
          <p:cNvPr id="8" name="TextBox 7"/>
          <p:cNvSpPr txBox="1"/>
          <p:nvPr/>
        </p:nvSpPr>
        <p:spPr>
          <a:xfrm>
            <a:off x="1943100" y="4505325"/>
            <a:ext cx="6993111" cy="461665"/>
          </a:xfrm>
          <a:prstGeom prst="rect">
            <a:avLst/>
          </a:prstGeom>
          <a:noFill/>
        </p:spPr>
        <p:txBody>
          <a:bodyPr wrap="square" rtlCol="0">
            <a:spAutoFit/>
          </a:bodyPr>
          <a:lstStyle/>
          <a:p>
            <a:r>
              <a:rPr lang="en-US" sz="2400" dirty="0" smtClean="0"/>
              <a:t>This is an open field, intellectually and very exciting.</a:t>
            </a:r>
            <a:endParaRPr lang="en-US" sz="2400" dirty="0"/>
          </a:p>
        </p:txBody>
      </p:sp>
      <p:sp>
        <p:nvSpPr>
          <p:cNvPr id="9" name="TextBox 8"/>
          <p:cNvSpPr txBox="1"/>
          <p:nvPr/>
        </p:nvSpPr>
        <p:spPr>
          <a:xfrm>
            <a:off x="1943100" y="5162550"/>
            <a:ext cx="6993111" cy="830997"/>
          </a:xfrm>
          <a:prstGeom prst="rect">
            <a:avLst/>
          </a:prstGeom>
          <a:noFill/>
        </p:spPr>
        <p:txBody>
          <a:bodyPr wrap="square" rtlCol="0">
            <a:spAutoFit/>
          </a:bodyPr>
          <a:lstStyle/>
          <a:p>
            <a:r>
              <a:rPr lang="en-US" sz="2400" dirty="0" smtClean="0"/>
              <a:t>At current levels of effort and funding, there is not enough time left to adapt effectively in Tidewater, VA.</a:t>
            </a:r>
            <a:endParaRPr lang="en-US" sz="2400" dirty="0"/>
          </a:p>
        </p:txBody>
      </p:sp>
    </p:spTree>
    <p:extLst>
      <p:ext uri="{BB962C8B-B14F-4D97-AF65-F5344CB8AC3E}">
        <p14:creationId xmlns:p14="http://schemas.microsoft.com/office/powerpoint/2010/main" val="3277543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667657" y="671286"/>
            <a:ext cx="7543800" cy="2593975"/>
          </a:xfrm>
        </p:spPr>
        <p:txBody>
          <a:bodyPr>
            <a:normAutofit/>
          </a:bodyPr>
          <a:lstStyle/>
          <a:p>
            <a:pPr algn="ctr"/>
            <a:r>
              <a:rPr lang="en-US" dirty="0" smtClean="0"/>
              <a:t>Senior Design Project</a:t>
            </a:r>
            <a:br>
              <a:rPr lang="en-US" dirty="0" smtClean="0"/>
            </a:br>
            <a:r>
              <a:rPr lang="en-US" dirty="0" smtClean="0"/>
              <a:t>Chesterfield Heights</a:t>
            </a:r>
            <a:endParaRPr lang="en-US" dirty="0"/>
          </a:p>
        </p:txBody>
      </p:sp>
      <p:sp>
        <p:nvSpPr>
          <p:cNvPr id="14" name="Subtitle 13"/>
          <p:cNvSpPr>
            <a:spLocks noGrp="1"/>
          </p:cNvSpPr>
          <p:nvPr>
            <p:ph type="subTitle" idx="1"/>
          </p:nvPr>
        </p:nvSpPr>
        <p:spPr>
          <a:xfrm>
            <a:off x="1341120" y="3359150"/>
            <a:ext cx="6461760" cy="1066800"/>
          </a:xfrm>
        </p:spPr>
        <p:txBody>
          <a:bodyPr/>
          <a:lstStyle/>
          <a:p>
            <a:pPr algn="ctr"/>
            <a:r>
              <a:rPr lang="en-US" dirty="0" smtClean="0"/>
              <a:t>March 5, 2015</a:t>
            </a:r>
            <a:endParaRPr lang="en-US" dirty="0"/>
          </a:p>
        </p:txBody>
      </p:sp>
      <p:pic>
        <p:nvPicPr>
          <p:cNvPr id="4" name="Picture 1" descr="HU LOGO.jpg"/>
          <p:cNvPicPr>
            <a:picLocks noChangeAspect="1"/>
          </p:cNvPicPr>
          <p:nvPr/>
        </p:nvPicPr>
        <p:blipFill>
          <a:blip r:embed="rId2">
            <a:extLst>
              <a:ext uri="{28A0092B-C50C-407E-A947-70E740481C1C}">
                <a14:useLocalDpi xmlns:a14="http://schemas.microsoft.com/office/drawing/2010/main" val="0"/>
              </a:ext>
            </a:extLst>
          </a:blip>
          <a:srcRect l="24503" t="20987" r="28365" b="43861"/>
          <a:stretch>
            <a:fillRect/>
          </a:stretch>
        </p:blipFill>
        <p:spPr bwMode="auto">
          <a:xfrm>
            <a:off x="4988355" y="4233636"/>
            <a:ext cx="2764996" cy="97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ODU_sig_idea_full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18" y="3962146"/>
            <a:ext cx="2472182" cy="1325944"/>
          </a:xfrm>
          <a:prstGeom prst="rect">
            <a:avLst/>
          </a:prstGeom>
        </p:spPr>
      </p:pic>
    </p:spTree>
    <p:extLst>
      <p:ext uri="{BB962C8B-B14F-4D97-AF65-F5344CB8AC3E}">
        <p14:creationId xmlns:p14="http://schemas.microsoft.com/office/powerpoint/2010/main" val="3388369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Chesterfield Heights Neighborhood</a:t>
            </a:r>
            <a:endParaRPr lang="en-US" sz="2800" dirty="0"/>
          </a:p>
        </p:txBody>
      </p:sp>
      <p:sp>
        <p:nvSpPr>
          <p:cNvPr id="4" name="Text Placeholder 3"/>
          <p:cNvSpPr>
            <a:spLocks noGrp="1"/>
          </p:cNvSpPr>
          <p:nvPr>
            <p:ph type="body" sz="half" idx="2"/>
          </p:nvPr>
        </p:nvSpPr>
        <p:spPr/>
        <p:txBody>
          <a:bodyPr/>
          <a:lstStyle/>
          <a:p>
            <a:r>
              <a:rPr lang="en-US" dirty="0" smtClean="0"/>
              <a:t>Norfolk, VA</a:t>
            </a:r>
            <a:endParaRPr lang="en-US" dirty="0"/>
          </a:p>
        </p:txBody>
      </p:sp>
      <p:pic>
        <p:nvPicPr>
          <p:cNvPr id="6" name="Picture Placeholder 5" descr="OVERALL MAP.tiff"/>
          <p:cNvPicPr>
            <a:picLocks noGrp="1" noChangeAspect="1"/>
          </p:cNvPicPr>
          <p:nvPr>
            <p:ph type="pic" idx="1"/>
          </p:nvPr>
        </p:nvPicPr>
        <p:blipFill>
          <a:blip r:embed="rId3">
            <a:extLst>
              <a:ext uri="{28A0092B-C50C-407E-A947-70E740481C1C}">
                <a14:useLocalDpi xmlns:a14="http://schemas.microsoft.com/office/drawing/2010/main" val="0"/>
              </a:ext>
            </a:extLst>
          </a:blip>
          <a:srcRect l="7703" r="7703"/>
          <a:stretch>
            <a:fillRect/>
          </a:stretch>
        </p:blipFill>
        <p:spPr/>
      </p:pic>
    </p:spTree>
    <p:extLst>
      <p:ext uri="{BB962C8B-B14F-4D97-AF65-F5344CB8AC3E}">
        <p14:creationId xmlns:p14="http://schemas.microsoft.com/office/powerpoint/2010/main" val="20262692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Chesterfield Heights Neighborhood</a:t>
            </a:r>
            <a:endParaRPr lang="en-US" sz="2800" dirty="0"/>
          </a:p>
        </p:txBody>
      </p:sp>
      <p:sp>
        <p:nvSpPr>
          <p:cNvPr id="4" name="Text Placeholder 3"/>
          <p:cNvSpPr>
            <a:spLocks noGrp="1"/>
          </p:cNvSpPr>
          <p:nvPr>
            <p:ph type="body" sz="half" idx="2"/>
          </p:nvPr>
        </p:nvSpPr>
        <p:spPr/>
        <p:txBody>
          <a:bodyPr/>
          <a:lstStyle/>
          <a:p>
            <a:r>
              <a:rPr lang="en-US" dirty="0" smtClean="0"/>
              <a:t>Norfolk, VA</a:t>
            </a:r>
            <a:endParaRPr lang="en-US" dirty="0"/>
          </a:p>
        </p:txBody>
      </p:sp>
      <p:pic>
        <p:nvPicPr>
          <p:cNvPr id="6" name="Picture Placeholder 5" descr="CH MAP.tiff"/>
          <p:cNvPicPr>
            <a:picLocks noGrp="1" noChangeAspect="1"/>
          </p:cNvPicPr>
          <p:nvPr>
            <p:ph type="pic" idx="1"/>
          </p:nvPr>
        </p:nvPicPr>
        <p:blipFill>
          <a:blip r:embed="rId3">
            <a:extLst>
              <a:ext uri="{28A0092B-C50C-407E-A947-70E740481C1C}">
                <a14:useLocalDpi xmlns:a14="http://schemas.microsoft.com/office/drawing/2010/main" val="0"/>
              </a:ext>
            </a:extLst>
          </a:blip>
          <a:srcRect l="7647" r="7647"/>
          <a:stretch>
            <a:fillRect/>
          </a:stretch>
        </p:blipFill>
        <p:spPr/>
      </p:pic>
    </p:spTree>
    <p:extLst>
      <p:ext uri="{BB962C8B-B14F-4D97-AF65-F5344CB8AC3E}">
        <p14:creationId xmlns:p14="http://schemas.microsoft.com/office/powerpoint/2010/main" val="11047019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Background</a:t>
            </a:r>
          </a:p>
        </p:txBody>
      </p:sp>
      <p:sp>
        <p:nvSpPr>
          <p:cNvPr id="4" name="Content Placeholder 3"/>
          <p:cNvSpPr>
            <a:spLocks noGrp="1"/>
          </p:cNvSpPr>
          <p:nvPr>
            <p:ph sz="half" idx="2"/>
          </p:nvPr>
        </p:nvSpPr>
        <p:spPr>
          <a:xfrm>
            <a:off x="3911600" y="1453642"/>
            <a:ext cx="4260850" cy="2375408"/>
          </a:xfrm>
        </p:spPr>
        <p:txBody>
          <a:bodyPr>
            <a:normAutofit/>
          </a:bodyPr>
          <a:lstStyle/>
          <a:p>
            <a:r>
              <a:rPr lang="en-US" sz="2000" dirty="0" smtClean="0"/>
              <a:t>Added </a:t>
            </a:r>
            <a:r>
              <a:rPr lang="en-US" sz="2000" dirty="0"/>
              <a:t>t</a:t>
            </a:r>
            <a:r>
              <a:rPr lang="en-US" sz="2000" dirty="0" smtClean="0"/>
              <a:t>o the National Historic Register in 2003</a:t>
            </a:r>
          </a:p>
          <a:p>
            <a:r>
              <a:rPr lang="en-US" sz="2000" dirty="0" smtClean="0"/>
              <a:t>510 buildings in the historic district</a:t>
            </a:r>
          </a:p>
          <a:p>
            <a:r>
              <a:rPr lang="en-US" sz="2000" dirty="0" smtClean="0"/>
              <a:t>Architectural Style</a:t>
            </a:r>
            <a:endParaRPr lang="en-US" sz="2000" dirty="0"/>
          </a:p>
          <a:p>
            <a:pPr lvl="1"/>
            <a:r>
              <a:rPr lang="en-US" sz="2000" dirty="0"/>
              <a:t>Queen Anne</a:t>
            </a:r>
          </a:p>
          <a:p>
            <a:pPr lvl="1"/>
            <a:r>
              <a:rPr lang="en-US" sz="2000" dirty="0" smtClean="0"/>
              <a:t>Italianate </a:t>
            </a:r>
            <a:endParaRPr lang="en-US" sz="2000" dirty="0"/>
          </a:p>
          <a:p>
            <a:endParaRPr lang="en-US" dirty="0"/>
          </a:p>
        </p:txBody>
      </p:sp>
      <p:pic>
        <p:nvPicPr>
          <p:cNvPr id="6" name="Picture 5" descr="House Pic 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04" y="1346200"/>
            <a:ext cx="2493537" cy="2444750"/>
          </a:xfrm>
          <a:prstGeom prst="rect">
            <a:avLst/>
          </a:prstGeom>
          <a:effectLst>
            <a:outerShdw blurRad="50800" dist="38100" dir="2700000" algn="tl" rotWithShape="0">
              <a:prstClr val="black">
                <a:alpha val="40000"/>
              </a:prstClr>
            </a:outerShdw>
          </a:effectLst>
        </p:spPr>
      </p:pic>
      <p:pic>
        <p:nvPicPr>
          <p:cNvPr id="7" name="Picture 6" descr="IMG_037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633" y="4068762"/>
            <a:ext cx="3390900" cy="2543175"/>
          </a:xfrm>
          <a:prstGeom prst="rect">
            <a:avLst/>
          </a:prstGeom>
          <a:effectLst>
            <a:outerShdw blurRad="50800" dist="38100" dir="2700000" algn="tl" rotWithShape="0">
              <a:prstClr val="black">
                <a:alpha val="40000"/>
              </a:prstClr>
            </a:outerShdw>
          </a:effectLst>
        </p:spPr>
      </p:pic>
      <p:pic>
        <p:nvPicPr>
          <p:cNvPr id="8" name="Picture 7" descr="Houses 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384" y="3824610"/>
            <a:ext cx="2385966" cy="2845005"/>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51733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l="5889" r="-310" b="11346"/>
          <a:stretch/>
        </p:blipFill>
        <p:spPr>
          <a:xfrm>
            <a:off x="1689100" y="1790700"/>
            <a:ext cx="6332731" cy="3860800"/>
          </a:xfrm>
          <a:prstGeom prst="rect">
            <a:avLst/>
          </a:prstGeom>
        </p:spPr>
      </p:pic>
      <p:sp>
        <p:nvSpPr>
          <p:cNvPr id="23" name="Rectangle 22"/>
          <p:cNvSpPr/>
          <p:nvPr/>
        </p:nvSpPr>
        <p:spPr>
          <a:xfrm>
            <a:off x="1714500" y="5778500"/>
            <a:ext cx="4699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7378700" y="6204179"/>
            <a:ext cx="1524000" cy="512957"/>
          </a:xfrm>
          <a:prstGeom prst="rect">
            <a:avLst/>
          </a:prstGeom>
        </p:spPr>
      </p:pic>
      <p:sp>
        <p:nvSpPr>
          <p:cNvPr id="19" name="Rectangle 18"/>
          <p:cNvSpPr/>
          <p:nvPr/>
        </p:nvSpPr>
        <p:spPr>
          <a:xfrm>
            <a:off x="359872" y="0"/>
            <a:ext cx="1608628"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30174" y="393700"/>
            <a:ext cx="8001001" cy="1691065"/>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25450" y="381000"/>
            <a:ext cx="7461250" cy="1691065"/>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6" name="TextBox 15"/>
          <p:cNvSpPr txBox="1"/>
          <p:nvPr/>
        </p:nvSpPr>
        <p:spPr>
          <a:xfrm>
            <a:off x="2095499" y="5778500"/>
            <a:ext cx="4657725" cy="1077218"/>
          </a:xfrm>
          <a:prstGeom prst="rect">
            <a:avLst/>
          </a:prstGeom>
          <a:noFill/>
        </p:spPr>
        <p:txBody>
          <a:bodyPr wrap="square" numCol="1" rtlCol="0">
            <a:spAutoFit/>
          </a:bodyPr>
          <a:lstStyle/>
          <a:p>
            <a:r>
              <a:rPr lang="en-US" sz="1600" b="1" dirty="0" smtClean="0">
                <a:solidFill>
                  <a:srgbClr val="136784"/>
                </a:solidFill>
                <a:latin typeface="Trebuchet MS"/>
                <a:cs typeface="Trebuchet MS"/>
              </a:rPr>
              <a:t>Skip Stiles</a:t>
            </a:r>
          </a:p>
          <a:p>
            <a:endParaRPr lang="en-US" sz="1600" b="1" dirty="0">
              <a:solidFill>
                <a:srgbClr val="136784"/>
              </a:solidFill>
              <a:latin typeface="Trebuchet MS"/>
              <a:cs typeface="Trebuchet MS"/>
            </a:endParaRPr>
          </a:p>
          <a:p>
            <a:r>
              <a:rPr lang="en-US" sz="1600" dirty="0" smtClean="0">
                <a:solidFill>
                  <a:srgbClr val="136784"/>
                </a:solidFill>
                <a:latin typeface="Trebuchet MS"/>
                <a:cs typeface="Trebuchet MS"/>
              </a:rPr>
              <a:t>2015 Virginia Sea Grant Project Participant’s Symposium </a:t>
            </a:r>
          </a:p>
        </p:txBody>
      </p:sp>
      <p:pic>
        <p:nvPicPr>
          <p:cNvPr id="18" name="Picture 17"/>
          <p:cNvPicPr>
            <a:picLocks noChangeAspect="1"/>
          </p:cNvPicPr>
          <p:nvPr/>
        </p:nvPicPr>
        <p:blipFill>
          <a:blip r:embed="rId5"/>
          <a:stretch>
            <a:fillRect/>
          </a:stretch>
        </p:blipFill>
        <p:spPr>
          <a:xfrm>
            <a:off x="372572" y="4049429"/>
            <a:ext cx="1570527" cy="2605371"/>
          </a:xfrm>
          <a:prstGeom prst="rect">
            <a:avLst/>
          </a:prstGeom>
        </p:spPr>
      </p:pic>
      <p:sp>
        <p:nvSpPr>
          <p:cNvPr id="11" name="TextBox 10"/>
          <p:cNvSpPr txBox="1"/>
          <p:nvPr/>
        </p:nvSpPr>
        <p:spPr>
          <a:xfrm>
            <a:off x="6195384" y="0"/>
            <a:ext cx="2948616" cy="923330"/>
          </a:xfrm>
          <a:prstGeom prst="rect">
            <a:avLst/>
          </a:prstGeom>
          <a:noFill/>
        </p:spPr>
        <p:txBody>
          <a:bodyPr wrap="square" rtlCol="0">
            <a:spAutoFit/>
          </a:bodyPr>
          <a:lstStyle/>
          <a:p>
            <a:pPr algn="r"/>
            <a:r>
              <a:rPr lang="en-US" dirty="0" smtClean="0">
                <a:solidFill>
                  <a:srgbClr val="136784"/>
                </a:solidFill>
                <a:latin typeface="Trebuchet MS"/>
                <a:cs typeface="Trebuchet MS"/>
              </a:rPr>
              <a:t>January 29, 2015</a:t>
            </a:r>
          </a:p>
          <a:p>
            <a:pPr algn="r"/>
            <a:endParaRPr lang="en-US" dirty="0" smtClean="0">
              <a:solidFill>
                <a:srgbClr val="153543"/>
              </a:solidFill>
              <a:latin typeface="Trebuchet MS"/>
              <a:cs typeface="Trebuchet MS"/>
            </a:endParaRPr>
          </a:p>
          <a:p>
            <a:endParaRPr lang="en-US" dirty="0">
              <a:solidFill>
                <a:srgbClr val="153543"/>
              </a:solidFill>
              <a:latin typeface="Trebuchet MS"/>
              <a:cs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3600" dirty="0" smtClean="0"/>
              <a:t>Overview</a:t>
            </a:r>
            <a:endParaRPr lang="en-US" sz="3600" dirty="0"/>
          </a:p>
        </p:txBody>
      </p:sp>
      <p:sp>
        <p:nvSpPr>
          <p:cNvPr id="6" name="Text Placeholder 5"/>
          <p:cNvSpPr>
            <a:spLocks noGrp="1"/>
          </p:cNvSpPr>
          <p:nvPr>
            <p:ph idx="1"/>
          </p:nvPr>
        </p:nvSpPr>
        <p:spPr/>
        <p:txBody>
          <a:bodyPr>
            <a:normAutofit/>
          </a:bodyPr>
          <a:lstStyle/>
          <a:p>
            <a:pPr marL="114300" indent="0" algn="ctr">
              <a:buNone/>
            </a:pPr>
            <a:r>
              <a:rPr lang="en-US" sz="2800" dirty="0" err="1" smtClean="0"/>
              <a:t>Stormwater</a:t>
            </a:r>
            <a:endParaRPr lang="en-US" sz="2800" dirty="0" smtClean="0"/>
          </a:p>
          <a:p>
            <a:pPr marL="114300" indent="0" algn="ctr">
              <a:buNone/>
            </a:pPr>
            <a:r>
              <a:rPr lang="en-US" sz="2800" dirty="0" smtClean="0"/>
              <a:t>Living Shoreline </a:t>
            </a:r>
          </a:p>
          <a:p>
            <a:pPr marL="114300" indent="0" algn="ctr">
              <a:buNone/>
            </a:pPr>
            <a:r>
              <a:rPr lang="en-US" sz="2800" dirty="0" smtClean="0"/>
              <a:t>Structural</a:t>
            </a:r>
          </a:p>
        </p:txBody>
      </p:sp>
    </p:spTree>
    <p:extLst>
      <p:ext uri="{BB962C8B-B14F-4D97-AF65-F5344CB8AC3E}">
        <p14:creationId xmlns:p14="http://schemas.microsoft.com/office/powerpoint/2010/main" val="173506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Stormwater</a:t>
            </a:r>
            <a:r>
              <a:rPr lang="en-US" dirty="0" smtClean="0"/>
              <a:t> </a:t>
            </a:r>
            <a:endParaRPr lang="en-US" dirty="0"/>
          </a:p>
        </p:txBody>
      </p:sp>
    </p:spTree>
    <p:extLst>
      <p:ext uri="{BB962C8B-B14F-4D97-AF65-F5344CB8AC3E}">
        <p14:creationId xmlns:p14="http://schemas.microsoft.com/office/powerpoint/2010/main" val="19215880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Site Conditions</a:t>
            </a:r>
            <a:endParaRPr lang="en-US" dirty="0"/>
          </a:p>
        </p:txBody>
      </p:sp>
      <p:sp>
        <p:nvSpPr>
          <p:cNvPr id="3" name="Content Placeholder 2"/>
          <p:cNvSpPr>
            <a:spLocks noGrp="1"/>
          </p:cNvSpPr>
          <p:nvPr>
            <p:ph idx="1"/>
          </p:nvPr>
        </p:nvSpPr>
        <p:spPr/>
        <p:txBody>
          <a:bodyPr/>
          <a:lstStyle/>
          <a:p>
            <a:r>
              <a:rPr lang="en-US" dirty="0" smtClean="0"/>
              <a:t>Undersized drainage pipes in poor condition</a:t>
            </a:r>
          </a:p>
          <a:p>
            <a:pPr lvl="1"/>
            <a:r>
              <a:rPr lang="en-US" dirty="0" smtClean="0"/>
              <a:t>Clay pipes installed in early 1900s</a:t>
            </a:r>
          </a:p>
          <a:p>
            <a:pPr lvl="1"/>
            <a:r>
              <a:rPr lang="en-US" dirty="0" smtClean="0"/>
              <a:t>Originally part of the combined sewer network</a:t>
            </a:r>
          </a:p>
          <a:p>
            <a:r>
              <a:rPr lang="en-US" dirty="0" smtClean="0"/>
              <a:t>Clogged drop inlets at intersections</a:t>
            </a:r>
          </a:p>
          <a:p>
            <a:r>
              <a:rPr lang="en-US" dirty="0" smtClean="0"/>
              <a:t>Submerged </a:t>
            </a:r>
            <a:r>
              <a:rPr lang="en-US" dirty="0" err="1" smtClean="0"/>
              <a:t>stormwater</a:t>
            </a:r>
            <a:r>
              <a:rPr lang="en-US" dirty="0" smtClean="0"/>
              <a:t> outfalls </a:t>
            </a:r>
          </a:p>
          <a:p>
            <a:r>
              <a:rPr lang="en-US" dirty="0" smtClean="0"/>
              <a:t>Groundwater 4 to 5 feet below ground surface </a:t>
            </a:r>
          </a:p>
          <a:p>
            <a:r>
              <a:rPr lang="en-US" dirty="0" smtClean="0"/>
              <a:t>High </a:t>
            </a:r>
            <a:r>
              <a:rPr lang="en-US" dirty="0" err="1" smtClean="0"/>
              <a:t>tailwater</a:t>
            </a:r>
            <a:r>
              <a:rPr lang="en-US" dirty="0" smtClean="0"/>
              <a:t> from storm surge backing up into Chesterfield Heights storm sewer syste</a:t>
            </a:r>
            <a:r>
              <a:rPr lang="en-US" dirty="0"/>
              <a:t>m</a:t>
            </a:r>
          </a:p>
          <a:p>
            <a:pPr lvl="1"/>
            <a:endParaRPr lang="en-US" dirty="0" smtClean="0"/>
          </a:p>
          <a:p>
            <a:endParaRPr lang="en-US" dirty="0"/>
          </a:p>
        </p:txBody>
      </p:sp>
    </p:spTree>
    <p:extLst>
      <p:ext uri="{BB962C8B-B14F-4D97-AF65-F5344CB8AC3E}">
        <p14:creationId xmlns:p14="http://schemas.microsoft.com/office/powerpoint/2010/main" val="37689401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Existing </a:t>
            </a:r>
            <a:r>
              <a:rPr lang="en-US" dirty="0" err="1" smtClean="0"/>
              <a:t>Stormwater</a:t>
            </a:r>
            <a:r>
              <a:rPr lang="en-US" dirty="0" smtClean="0"/>
              <a:t> Network</a:t>
            </a:r>
            <a:endParaRPr lang="en-US" dirty="0"/>
          </a:p>
        </p:txBody>
      </p:sp>
      <p:sp>
        <p:nvSpPr>
          <p:cNvPr id="9" name="Text Placeholder 8"/>
          <p:cNvSpPr>
            <a:spLocks noGrp="1"/>
          </p:cNvSpPr>
          <p:nvPr>
            <p:ph type="body" sz="half" idx="2"/>
          </p:nvPr>
        </p:nvSpPr>
        <p:spPr/>
        <p:txBody>
          <a:bodyPr/>
          <a:lstStyle/>
          <a:p>
            <a:r>
              <a:rPr lang="en-US" dirty="0" smtClean="0"/>
              <a:t>Pipes are Undersized to Convey the Norfolk Design Standard 10 Year Rain Event</a:t>
            </a:r>
            <a:endParaRPr lang="en-US" dirty="0"/>
          </a:p>
        </p:txBody>
      </p:sp>
      <p:pic>
        <p:nvPicPr>
          <p:cNvPr id="4" name="Picture Placeholder 3" descr="Chesterfield_Bio-Retention.pdf"/>
          <p:cNvPicPr>
            <a:picLocks noGrp="1" noChangeAspect="1"/>
          </p:cNvPicPr>
          <p:nvPr>
            <p:ph type="pic" idx="1"/>
          </p:nvPr>
        </p:nvPicPr>
        <p:blipFill>
          <a:blip r:embed="rId3">
            <a:extLst>
              <a:ext uri="{28A0092B-C50C-407E-A947-70E740481C1C}">
                <a14:useLocalDpi xmlns:a14="http://schemas.microsoft.com/office/drawing/2010/main" val="0"/>
              </a:ext>
            </a:extLst>
          </a:blip>
          <a:srcRect t="-123" b="-123"/>
          <a:stretch>
            <a:fillRect/>
          </a:stretch>
        </p:blipFill>
        <p:spPr>
          <a:xfrm>
            <a:off x="139700" y="349250"/>
            <a:ext cx="8159750" cy="5292811"/>
          </a:xfrm>
        </p:spPr>
      </p:pic>
    </p:spTree>
    <p:extLst>
      <p:ext uri="{BB962C8B-B14F-4D97-AF65-F5344CB8AC3E}">
        <p14:creationId xmlns:p14="http://schemas.microsoft.com/office/powerpoint/2010/main" val="1010482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Undersized Pipes and Outfalls in Poor </a:t>
            </a:r>
            <a:r>
              <a:rPr lang="en-US" dirty="0"/>
              <a:t>C</a:t>
            </a:r>
            <a:r>
              <a:rPr lang="en-US" dirty="0" smtClean="0"/>
              <a:t>ondition</a:t>
            </a:r>
            <a:endParaRPr lang="en-US" dirty="0"/>
          </a:p>
        </p:txBody>
      </p:sp>
      <p:pic>
        <p:nvPicPr>
          <p:cNvPr id="2" name="Picture Placeholder 1" descr="Profile STRM Exisitng Min Tail.tiff"/>
          <p:cNvPicPr>
            <a:picLocks noGrp="1" noChangeAspect="1"/>
          </p:cNvPicPr>
          <p:nvPr>
            <p:ph type="pic" idx="1"/>
          </p:nvPr>
        </p:nvPicPr>
        <p:blipFill>
          <a:blip r:embed="rId3">
            <a:extLst>
              <a:ext uri="{28A0092B-C50C-407E-A947-70E740481C1C}">
                <a14:useLocalDpi xmlns:a14="http://schemas.microsoft.com/office/drawing/2010/main" val="0"/>
              </a:ext>
            </a:extLst>
          </a:blip>
          <a:srcRect t="-8684" b="-8684"/>
          <a:stretch>
            <a:fillRect/>
          </a:stretch>
        </p:blipFill>
        <p:spPr>
          <a:xfrm>
            <a:off x="1066800" y="2290233"/>
            <a:ext cx="6256866" cy="3560511"/>
          </a:xfrm>
        </p:spPr>
      </p:pic>
      <p:sp>
        <p:nvSpPr>
          <p:cNvPr id="9" name="Text Placeholder 8"/>
          <p:cNvSpPr>
            <a:spLocks noGrp="1"/>
          </p:cNvSpPr>
          <p:nvPr>
            <p:ph type="body" sz="half" idx="2"/>
          </p:nvPr>
        </p:nvSpPr>
        <p:spPr/>
        <p:txBody>
          <a:bodyPr/>
          <a:lstStyle/>
          <a:p>
            <a:r>
              <a:rPr lang="en-US" dirty="0" smtClean="0"/>
              <a:t>Pipes are Partially Filled with Sediment and Submerged at Mean Low Tide</a:t>
            </a:r>
            <a:endParaRPr lang="en-US" dirty="0"/>
          </a:p>
        </p:txBody>
      </p:sp>
      <p:pic>
        <p:nvPicPr>
          <p:cNvPr id="3" name="Picture 2" descr="OUtfall pi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14" y="186267"/>
            <a:ext cx="2990752" cy="2260600"/>
          </a:xfrm>
          <a:prstGeom prst="rect">
            <a:avLst/>
          </a:prstGeom>
        </p:spPr>
      </p:pic>
      <p:pic>
        <p:nvPicPr>
          <p:cNvPr id="4" name="Picture 3" descr="Outfall 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883" y="189955"/>
            <a:ext cx="2990849" cy="2254109"/>
          </a:xfrm>
          <a:prstGeom prst="rect">
            <a:avLst/>
          </a:prstGeom>
        </p:spPr>
      </p:pic>
    </p:spTree>
    <p:extLst>
      <p:ext uri="{BB962C8B-B14F-4D97-AF65-F5344CB8AC3E}">
        <p14:creationId xmlns:p14="http://schemas.microsoft.com/office/powerpoint/2010/main" val="11055952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Clogged Drop </a:t>
            </a:r>
            <a:r>
              <a:rPr lang="en-US" dirty="0"/>
              <a:t>I</a:t>
            </a:r>
            <a:r>
              <a:rPr lang="en-US" dirty="0" smtClean="0"/>
              <a:t>nlets at Intersections</a:t>
            </a:r>
            <a:endParaRPr lang="en-US" dirty="0"/>
          </a:p>
        </p:txBody>
      </p:sp>
      <p:pic>
        <p:nvPicPr>
          <p:cNvPr id="5"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12475" b="-12475"/>
          <a:stretch>
            <a:fillRect/>
          </a:stretch>
        </p:blipFill>
        <p:spPr/>
      </p:pic>
    </p:spTree>
    <p:extLst>
      <p:ext uri="{BB962C8B-B14F-4D97-AF65-F5344CB8AC3E}">
        <p14:creationId xmlns:p14="http://schemas.microsoft.com/office/powerpoint/2010/main" val="19103002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a:t>
            </a:r>
            <a:r>
              <a:rPr lang="en-US" dirty="0" err="1"/>
              <a:t>T</a:t>
            </a:r>
            <a:r>
              <a:rPr lang="en-US" dirty="0" err="1" smtClean="0"/>
              <a:t>ailwater</a:t>
            </a:r>
            <a:r>
              <a:rPr lang="en-US" dirty="0" smtClean="0"/>
              <a:t> </a:t>
            </a:r>
            <a:r>
              <a:rPr lang="en-US" dirty="0"/>
              <a:t>B</a:t>
            </a:r>
            <a:r>
              <a:rPr lang="en-US" dirty="0" smtClean="0"/>
              <a:t>acking </a:t>
            </a:r>
            <a:r>
              <a:rPr lang="en-US" dirty="0"/>
              <a:t>U</a:t>
            </a:r>
            <a:r>
              <a:rPr lang="en-US" dirty="0" smtClean="0"/>
              <a:t>p </a:t>
            </a:r>
            <a:r>
              <a:rPr lang="en-US" dirty="0"/>
              <a:t>I</a:t>
            </a:r>
            <a:r>
              <a:rPr lang="en-US" dirty="0" smtClean="0"/>
              <a:t>nto Chesterfield Heights </a:t>
            </a:r>
            <a:endParaRPr lang="en-US" dirty="0"/>
          </a:p>
        </p:txBody>
      </p:sp>
      <p:sp>
        <p:nvSpPr>
          <p:cNvPr id="4" name="Text Placeholder 3"/>
          <p:cNvSpPr>
            <a:spLocks noGrp="1"/>
          </p:cNvSpPr>
          <p:nvPr>
            <p:ph type="body" sz="half" idx="2"/>
          </p:nvPr>
        </p:nvSpPr>
        <p:spPr/>
        <p:txBody>
          <a:bodyPr/>
          <a:lstStyle/>
          <a:p>
            <a:r>
              <a:rPr lang="en-US" dirty="0" smtClean="0"/>
              <a:t>Sea level rise will make problem worse. The existing storm system will become an extension of the Elizabeth River going allowing backflow. </a:t>
            </a:r>
            <a:endParaRPr lang="en-US" dirty="0"/>
          </a:p>
        </p:txBody>
      </p:sp>
      <p:pic>
        <p:nvPicPr>
          <p:cNvPr id="9" name="Picture 8" descr="Profile STRM Exisitng SLR 1.5 F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86" y="1152635"/>
            <a:ext cx="8016239" cy="3800366"/>
          </a:xfrm>
          <a:prstGeom prst="rect">
            <a:avLst/>
          </a:prstGeom>
        </p:spPr>
      </p:pic>
    </p:spTree>
    <p:extLst>
      <p:ext uri="{BB962C8B-B14F-4D97-AF65-F5344CB8AC3E}">
        <p14:creationId xmlns:p14="http://schemas.microsoft.com/office/powerpoint/2010/main" val="42875009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Design Solutions</a:t>
            </a:r>
            <a:endParaRPr lang="en-US" dirty="0"/>
          </a:p>
        </p:txBody>
      </p:sp>
      <p:sp>
        <p:nvSpPr>
          <p:cNvPr id="3" name="Content Placeholder 2"/>
          <p:cNvSpPr>
            <a:spLocks noGrp="1"/>
          </p:cNvSpPr>
          <p:nvPr>
            <p:ph idx="1"/>
          </p:nvPr>
        </p:nvSpPr>
        <p:spPr>
          <a:xfrm>
            <a:off x="457200" y="1600200"/>
            <a:ext cx="7620000" cy="2963333"/>
          </a:xfrm>
        </p:spPr>
        <p:txBody>
          <a:bodyPr>
            <a:normAutofit fontScale="85000" lnSpcReduction="20000"/>
          </a:bodyPr>
          <a:lstStyle/>
          <a:p>
            <a:pPr lvl="1"/>
            <a:r>
              <a:rPr lang="en-US" dirty="0" smtClean="0"/>
              <a:t>Replace existing 20” and 24” </a:t>
            </a:r>
            <a:r>
              <a:rPr lang="en-US" dirty="0" err="1" smtClean="0"/>
              <a:t>stormwater</a:t>
            </a:r>
            <a:r>
              <a:rPr lang="en-US" dirty="0" smtClean="0"/>
              <a:t> trunk lines with 42” outfall pipes at higher elevation on shoreline</a:t>
            </a:r>
          </a:p>
          <a:p>
            <a:pPr lvl="1"/>
            <a:r>
              <a:rPr lang="en-US" dirty="0" smtClean="0"/>
              <a:t>Replace drop inlets with curb inlets</a:t>
            </a:r>
          </a:p>
          <a:p>
            <a:pPr lvl="1"/>
            <a:r>
              <a:rPr lang="en-US" dirty="0" smtClean="0"/>
              <a:t>Install tidal valves on outfalls and potential emergency </a:t>
            </a:r>
            <a:r>
              <a:rPr lang="en-US" dirty="0" err="1" smtClean="0"/>
              <a:t>stormwater</a:t>
            </a:r>
            <a:r>
              <a:rPr lang="en-US" dirty="0" smtClean="0"/>
              <a:t> sump pumps</a:t>
            </a:r>
          </a:p>
          <a:p>
            <a:pPr lvl="1"/>
            <a:r>
              <a:rPr lang="en-US" dirty="0" smtClean="0"/>
              <a:t>Install roadside bio-swales with enhanced streetscape </a:t>
            </a:r>
          </a:p>
          <a:p>
            <a:pPr lvl="1"/>
            <a:r>
              <a:rPr lang="en-US" dirty="0" smtClean="0"/>
              <a:t>Lot level </a:t>
            </a:r>
            <a:r>
              <a:rPr lang="en-US" dirty="0" err="1" smtClean="0"/>
              <a:t>stormwater</a:t>
            </a:r>
            <a:r>
              <a:rPr lang="en-US" dirty="0" smtClean="0"/>
              <a:t> detention and runoff reduction practices</a:t>
            </a:r>
          </a:p>
          <a:p>
            <a:endParaRPr lang="en-US" dirty="0"/>
          </a:p>
        </p:txBody>
      </p:sp>
    </p:spTree>
    <p:extLst>
      <p:ext uri="{BB962C8B-B14F-4D97-AF65-F5344CB8AC3E}">
        <p14:creationId xmlns:p14="http://schemas.microsoft.com/office/powerpoint/2010/main" val="8879948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5495277"/>
            <a:ext cx="7112000" cy="964789"/>
          </a:xfrm>
        </p:spPr>
        <p:txBody>
          <a:bodyPr>
            <a:normAutofit/>
          </a:bodyPr>
          <a:lstStyle/>
          <a:p>
            <a:r>
              <a:rPr lang="en-US" dirty="0" smtClean="0"/>
              <a:t>Install Adequately Sized </a:t>
            </a:r>
            <a:r>
              <a:rPr lang="en-US" dirty="0" err="1" smtClean="0"/>
              <a:t>Stormwater</a:t>
            </a:r>
            <a:r>
              <a:rPr lang="en-US" dirty="0" smtClean="0"/>
              <a:t> Pipes In Neighborhood</a:t>
            </a:r>
            <a:br>
              <a:rPr lang="en-US" dirty="0" smtClean="0"/>
            </a:br>
            <a:r>
              <a:rPr lang="en-US" dirty="0" smtClean="0"/>
              <a:t>Install </a:t>
            </a:r>
            <a:r>
              <a:rPr lang="en-US" dirty="0"/>
              <a:t>T</a:t>
            </a:r>
            <a:r>
              <a:rPr lang="en-US" dirty="0" smtClean="0"/>
              <a:t>idal Check Valves</a:t>
            </a:r>
            <a:endParaRPr lang="en-US" dirty="0"/>
          </a:p>
        </p:txBody>
      </p:sp>
      <p:pic>
        <p:nvPicPr>
          <p:cNvPr id="5" name="Picture 4" descr="TIDEFLEX.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496" y="281276"/>
            <a:ext cx="2363491" cy="1923393"/>
          </a:xfrm>
          <a:prstGeom prst="rect">
            <a:avLst/>
          </a:prstGeom>
        </p:spPr>
      </p:pic>
      <p:pic>
        <p:nvPicPr>
          <p:cNvPr id="3" name="Picture 2" descr="CityofVictoriaTF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0" y="245398"/>
            <a:ext cx="2404532" cy="1981334"/>
          </a:xfrm>
          <a:prstGeom prst="rect">
            <a:avLst/>
          </a:prstGeom>
        </p:spPr>
      </p:pic>
      <p:pic>
        <p:nvPicPr>
          <p:cNvPr id="6" name="Picture 5" descr="Surge Check Valv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3" y="2329730"/>
            <a:ext cx="7252337" cy="3427604"/>
          </a:xfrm>
          <a:prstGeom prst="rect">
            <a:avLst/>
          </a:prstGeom>
        </p:spPr>
      </p:pic>
    </p:spTree>
    <p:extLst>
      <p:ext uri="{BB962C8B-B14F-4D97-AF65-F5344CB8AC3E}">
        <p14:creationId xmlns:p14="http://schemas.microsoft.com/office/powerpoint/2010/main" val="38245475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Replace </a:t>
            </a:r>
            <a:r>
              <a:rPr lang="en-US" dirty="0" smtClean="0"/>
              <a:t>Existing Grated Drop </a:t>
            </a:r>
            <a:r>
              <a:rPr lang="en-US" dirty="0"/>
              <a:t>I</a:t>
            </a:r>
            <a:r>
              <a:rPr lang="en-US" dirty="0" smtClean="0"/>
              <a:t>nlets With Curb </a:t>
            </a:r>
            <a:r>
              <a:rPr lang="en-US" dirty="0"/>
              <a:t>I</a:t>
            </a:r>
            <a:r>
              <a:rPr lang="en-US" dirty="0" smtClean="0"/>
              <a:t>nlets</a:t>
            </a:r>
            <a:endParaRPr lang="en-US" dirty="0"/>
          </a:p>
        </p:txBody>
      </p:sp>
      <p:pic>
        <p:nvPicPr>
          <p:cNvPr id="5" name="Picture Placeholder 12"/>
          <p:cNvPicPr>
            <a:picLocks noGrp="1" noChangeAspect="1"/>
          </p:cNvPicPr>
          <p:nvPr>
            <p:ph type="pic" idx="1"/>
          </p:nvPr>
        </p:nvPicPr>
        <p:blipFill>
          <a:blip r:embed="rId3">
            <a:extLst>
              <a:ext uri="{28A0092B-C50C-407E-A947-70E740481C1C}">
                <a14:useLocalDpi xmlns:a14="http://schemas.microsoft.com/office/drawing/2010/main" val="0"/>
              </a:ext>
            </a:extLst>
          </a:blip>
          <a:srcRect l="-6819" r="-6819"/>
          <a:stretch>
            <a:fillRect/>
          </a:stretch>
        </p:blipFill>
        <p:spPr/>
      </p:pic>
      <p:sp>
        <p:nvSpPr>
          <p:cNvPr id="4" name="Text Placeholder 3"/>
          <p:cNvSpPr>
            <a:spLocks noGrp="1"/>
          </p:cNvSpPr>
          <p:nvPr>
            <p:ph type="body" sz="half" idx="2"/>
          </p:nvPr>
        </p:nvSpPr>
        <p:spPr/>
        <p:txBody>
          <a:bodyPr/>
          <a:lstStyle/>
          <a:p>
            <a:r>
              <a:rPr lang="en-US" dirty="0" smtClean="0"/>
              <a:t>Curb inlets have less potential to become clogged with debris.</a:t>
            </a:r>
            <a:endParaRPr lang="en-US" dirty="0"/>
          </a:p>
        </p:txBody>
      </p:sp>
    </p:spTree>
    <p:extLst>
      <p:ext uri="{BB962C8B-B14F-4D97-AF65-F5344CB8AC3E}">
        <p14:creationId xmlns:p14="http://schemas.microsoft.com/office/powerpoint/2010/main" val="10761616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smtClean="0">
                <a:solidFill>
                  <a:schemeClr val="bg1"/>
                </a:solidFill>
                <a:latin typeface="Trebuchet MS"/>
                <a:cs typeface="Trebuchet MS"/>
              </a:rPr>
              <a:t>Tidewater Rising Resiliency Design Challenge</a:t>
            </a:r>
            <a:endParaRPr lang="en-US" sz="3000" kern="2200" cap="small" dirty="0">
              <a:solidFill>
                <a:schemeClr val="bg1"/>
              </a:solidFill>
              <a:latin typeface="Trebuchet MS"/>
              <a:cs typeface="Trebuchet MS"/>
            </a:endParaRP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1" name="Picture 10"/>
          <p:cNvPicPr>
            <a:picLocks noChangeAspect="1"/>
          </p:cNvPicPr>
          <p:nvPr/>
        </p:nvPicPr>
        <p:blipFill>
          <a:blip r:embed="rId4"/>
          <a:stretch>
            <a:fillRect/>
          </a:stretch>
        </p:blipFill>
        <p:spPr>
          <a:xfrm>
            <a:off x="7378700" y="6204179"/>
            <a:ext cx="1524000" cy="512957"/>
          </a:xfrm>
          <a:prstGeom prst="rect">
            <a:avLst/>
          </a:prstGeom>
        </p:spPr>
      </p:pic>
      <p:sp>
        <p:nvSpPr>
          <p:cNvPr id="4" name="TextBox 3"/>
          <p:cNvSpPr txBox="1"/>
          <p:nvPr/>
        </p:nvSpPr>
        <p:spPr>
          <a:xfrm>
            <a:off x="1428750" y="3314700"/>
            <a:ext cx="730567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Chesterfield Heights in Norfolk – </a:t>
            </a:r>
          </a:p>
          <a:p>
            <a:r>
              <a:rPr lang="en-US" sz="2000" dirty="0"/>
              <a:t>	</a:t>
            </a:r>
            <a:r>
              <a:rPr lang="en-US" sz="2000" dirty="0" smtClean="0"/>
              <a:t>Tidal Neighborhood, Historic Designation, Financially Stressed 	(</a:t>
            </a:r>
            <a:r>
              <a:rPr lang="en-US" sz="2000" dirty="0" err="1" smtClean="0"/>
              <a:t>avg</a:t>
            </a:r>
            <a:r>
              <a:rPr lang="en-US" sz="2000" dirty="0" smtClean="0"/>
              <a:t> </a:t>
            </a:r>
            <a:r>
              <a:rPr lang="en-US" sz="2000" dirty="0"/>
              <a:t>i</a:t>
            </a:r>
            <a:r>
              <a:rPr lang="en-US" sz="2000" dirty="0" smtClean="0"/>
              <a:t>ncome $28,000), Vibrant/Intact, Just Starting to flood</a:t>
            </a:r>
            <a:endParaRPr lang="en-US" sz="2000" dirty="0"/>
          </a:p>
        </p:txBody>
      </p:sp>
      <p:sp>
        <p:nvSpPr>
          <p:cNvPr id="6" name="TextBox 5"/>
          <p:cNvSpPr txBox="1"/>
          <p:nvPr/>
        </p:nvSpPr>
        <p:spPr>
          <a:xfrm>
            <a:off x="1428750" y="2114550"/>
            <a:ext cx="747395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VASG scoping meeting last winter – can we put adaptation design on the ground NOW, before the storm, in an urban neighborhood, maintain or expand ecosystem services.</a:t>
            </a:r>
            <a:endParaRPr lang="en-US" sz="2000" dirty="0"/>
          </a:p>
        </p:txBody>
      </p:sp>
      <p:sp>
        <p:nvSpPr>
          <p:cNvPr id="7" name="TextBox 6"/>
          <p:cNvSpPr txBox="1"/>
          <p:nvPr/>
        </p:nvSpPr>
        <p:spPr>
          <a:xfrm>
            <a:off x="1447800" y="4562475"/>
            <a:ext cx="719137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Using Hampton U Architecture, ODU Engineering, Hampton Roads Green Building Council, HRPDC, many private sector design, engineering, development professionals.</a:t>
            </a:r>
            <a:endParaRPr lang="en-US" sz="2000" dirty="0"/>
          </a:p>
        </p:txBody>
      </p:sp>
      <p:sp>
        <p:nvSpPr>
          <p:cNvPr id="8" name="TextBox 7"/>
          <p:cNvSpPr txBox="1"/>
          <p:nvPr/>
        </p:nvSpPr>
        <p:spPr>
          <a:xfrm>
            <a:off x="1447800" y="5646408"/>
            <a:ext cx="719137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Only adaptation design effort in an urban neighborhood, before the storm, in the US.</a:t>
            </a:r>
            <a:endParaRPr lang="en-US" sz="2000" dirty="0"/>
          </a:p>
        </p:txBody>
      </p:sp>
      <p:sp>
        <p:nvSpPr>
          <p:cNvPr id="9" name="TextBox 8"/>
          <p:cNvSpPr txBox="1"/>
          <p:nvPr/>
        </p:nvSpPr>
        <p:spPr>
          <a:xfrm>
            <a:off x="2800899" y="1552574"/>
            <a:ext cx="4352925" cy="461665"/>
          </a:xfrm>
          <a:prstGeom prst="rect">
            <a:avLst/>
          </a:prstGeom>
          <a:noFill/>
          <a:ln w="9525">
            <a:solidFill>
              <a:schemeClr val="tx1"/>
            </a:solidFill>
          </a:ln>
        </p:spPr>
        <p:txBody>
          <a:bodyPr wrap="square" rtlCol="0">
            <a:spAutoFit/>
          </a:bodyPr>
          <a:lstStyle/>
          <a:p>
            <a:pPr algn="ctr"/>
            <a:r>
              <a:rPr lang="en-US" sz="2400" dirty="0" smtClean="0"/>
              <a:t>SUMMARY</a:t>
            </a:r>
            <a:endParaRPr lang="en-US" sz="2400" dirty="0"/>
          </a:p>
        </p:txBody>
      </p:sp>
    </p:spTree>
    <p:extLst>
      <p:ext uri="{BB962C8B-B14F-4D97-AF65-F5344CB8AC3E}">
        <p14:creationId xmlns:p14="http://schemas.microsoft.com/office/powerpoint/2010/main" val="4076727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Roadside </a:t>
            </a:r>
            <a:r>
              <a:rPr lang="en-US" dirty="0" smtClean="0"/>
              <a:t>Bio-Swales</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3958" r="-3958"/>
          <a:stretch>
            <a:fillRect/>
          </a:stretch>
        </p:blipFill>
        <p:spPr/>
      </p:pic>
      <p:sp>
        <p:nvSpPr>
          <p:cNvPr id="4" name="Text Placeholder 3"/>
          <p:cNvSpPr>
            <a:spLocks noGrp="1"/>
          </p:cNvSpPr>
          <p:nvPr>
            <p:ph type="body" sz="half" idx="2"/>
          </p:nvPr>
        </p:nvSpPr>
        <p:spPr/>
        <p:txBody>
          <a:bodyPr/>
          <a:lstStyle/>
          <a:p>
            <a:r>
              <a:rPr lang="en-US" dirty="0" smtClean="0"/>
              <a:t>Increases </a:t>
            </a:r>
            <a:r>
              <a:rPr lang="en-US" dirty="0" err="1" smtClean="0"/>
              <a:t>stormwater</a:t>
            </a:r>
            <a:r>
              <a:rPr lang="en-US" dirty="0" smtClean="0"/>
              <a:t> storage, slows down runoff, treats </a:t>
            </a:r>
            <a:r>
              <a:rPr lang="en-US" dirty="0" err="1" smtClean="0"/>
              <a:t>stormwater</a:t>
            </a:r>
            <a:r>
              <a:rPr lang="en-US" dirty="0" smtClean="0"/>
              <a:t> runoff</a:t>
            </a:r>
          </a:p>
        </p:txBody>
      </p:sp>
    </p:spTree>
    <p:extLst>
      <p:ext uri="{BB962C8B-B14F-4D97-AF65-F5344CB8AC3E}">
        <p14:creationId xmlns:p14="http://schemas.microsoft.com/office/powerpoint/2010/main" val="25136760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Living Shoreline</a:t>
            </a:r>
          </a:p>
        </p:txBody>
      </p:sp>
      <p:sp>
        <p:nvSpPr>
          <p:cNvPr id="2" name="Subtitle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88140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Site Conditions</a:t>
            </a:r>
            <a:endParaRPr lang="en-US" dirty="0"/>
          </a:p>
        </p:txBody>
      </p:sp>
      <p:sp>
        <p:nvSpPr>
          <p:cNvPr id="3" name="Content Placeholder 2"/>
          <p:cNvSpPr>
            <a:spLocks noGrp="1"/>
          </p:cNvSpPr>
          <p:nvPr>
            <p:ph idx="1"/>
          </p:nvPr>
        </p:nvSpPr>
        <p:spPr/>
        <p:txBody>
          <a:bodyPr/>
          <a:lstStyle/>
          <a:p>
            <a:r>
              <a:rPr lang="en-US" dirty="0" smtClean="0"/>
              <a:t>Shoreline is close to existing shipping lane</a:t>
            </a:r>
          </a:p>
          <a:p>
            <a:r>
              <a:rPr lang="en-US" dirty="0" smtClean="0"/>
              <a:t>Shoreline elevation around base flood elevation</a:t>
            </a:r>
          </a:p>
          <a:p>
            <a:r>
              <a:rPr lang="en-US" dirty="0" smtClean="0"/>
              <a:t>Eroded steep shoreline in poor condition </a:t>
            </a:r>
          </a:p>
        </p:txBody>
      </p:sp>
    </p:spTree>
    <p:extLst>
      <p:ext uri="{BB962C8B-B14F-4D97-AF65-F5344CB8AC3E}">
        <p14:creationId xmlns:p14="http://schemas.microsoft.com/office/powerpoint/2010/main" val="13792904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Adjacent Shipping </a:t>
            </a:r>
            <a:r>
              <a:rPr lang="en-US" dirty="0"/>
              <a:t>Lane</a:t>
            </a:r>
          </a:p>
        </p:txBody>
      </p:sp>
      <p:pic>
        <p:nvPicPr>
          <p:cNvPr id="1027" name="Picture 3"/>
          <p:cNvPicPr>
            <a:picLocks noGrp="1" noChangeAspect="1" noChangeArrowheads="1"/>
          </p:cNvPicPr>
          <p:nvPr>
            <p:ph type="pic" idx="1"/>
          </p:nvPr>
        </p:nvPicPr>
        <p:blipFill>
          <a:blip r:embed="rId3"/>
          <a:srcRect l="2366" r="2366"/>
          <a:stretch>
            <a:fillRect/>
          </a:stretch>
        </p:blipFill>
        <p:spPr bwMode="auto">
          <a:prstGeom prst="rect">
            <a:avLst/>
          </a:prstGeom>
          <a:noFill/>
          <a:ln w="9525">
            <a:noFill/>
            <a:miter lim="800000"/>
            <a:headEnd/>
            <a:tailEnd/>
          </a:ln>
        </p:spPr>
      </p:pic>
      <p:sp>
        <p:nvSpPr>
          <p:cNvPr id="4" name="Text Placeholder 3"/>
          <p:cNvSpPr>
            <a:spLocks noGrp="1"/>
          </p:cNvSpPr>
          <p:nvPr>
            <p:ph type="body" sz="half" idx="2"/>
          </p:nvPr>
        </p:nvSpPr>
        <p:spPr/>
        <p:txBody>
          <a:bodyPr/>
          <a:lstStyle/>
          <a:p>
            <a:pPr marL="0" lvl="1" algn="ctr">
              <a:spcBef>
                <a:spcPts val="300"/>
              </a:spcBef>
              <a:buClr>
                <a:schemeClr val="accent1"/>
              </a:buClr>
            </a:pPr>
            <a:r>
              <a:rPr lang="en-US" sz="2000" dirty="0" smtClean="0"/>
              <a:t>Boat wakes causes erosion and flooding on shoreline</a:t>
            </a:r>
          </a:p>
          <a:p>
            <a:endParaRPr lang="en-US" dirty="0"/>
          </a:p>
        </p:txBody>
      </p:sp>
    </p:spTree>
    <p:extLst>
      <p:ext uri="{BB962C8B-B14F-4D97-AF65-F5344CB8AC3E}">
        <p14:creationId xmlns:p14="http://schemas.microsoft.com/office/powerpoint/2010/main" val="9860149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440205" cy="833718"/>
          </a:xfrm>
        </p:spPr>
        <p:txBody>
          <a:bodyPr>
            <a:normAutofit/>
          </a:bodyPr>
          <a:lstStyle/>
          <a:p>
            <a:r>
              <a:rPr lang="en-US" dirty="0" smtClean="0"/>
              <a:t>Shoreline elevation = base flood elevation</a:t>
            </a:r>
            <a:endParaRPr lang="en-US" dirty="0"/>
          </a:p>
        </p:txBody>
      </p:sp>
      <p:sp>
        <p:nvSpPr>
          <p:cNvPr id="4" name="Text Placeholder 3"/>
          <p:cNvSpPr>
            <a:spLocks noGrp="1"/>
          </p:cNvSpPr>
          <p:nvPr>
            <p:ph type="body" sz="half" idx="2"/>
          </p:nvPr>
        </p:nvSpPr>
        <p:spPr/>
        <p:txBody>
          <a:bodyPr/>
          <a:lstStyle/>
          <a:p>
            <a:r>
              <a:rPr lang="en-US" dirty="0" smtClean="0"/>
              <a:t>Large storm events cause street flooding</a:t>
            </a:r>
            <a:endParaRPr lang="en-US" dirty="0"/>
          </a:p>
        </p:txBody>
      </p:sp>
      <p:sp>
        <p:nvSpPr>
          <p:cNvPr id="6" name="Title 1"/>
          <p:cNvSpPr txBox="1">
            <a:spLocks/>
          </p:cNvSpPr>
          <p:nvPr/>
        </p:nvSpPr>
        <p:spPr>
          <a:xfrm>
            <a:off x="301752" y="5495278"/>
            <a:ext cx="7772400" cy="594626"/>
          </a:xfrm>
          <a:prstGeom prst="rect">
            <a:avLst/>
          </a:prstGeom>
        </p:spPr>
        <p:txBody>
          <a:bodyPr vert="horz" lIns="91440" tIns="45720" rIns="91440" bIns="45720" rtlCol="0" anchor="b">
            <a:noAutofit/>
          </a:bodyPr>
          <a:lstStyle>
            <a:lvl1pPr algn="ctr" defTabSz="914400" rtl="0" eaLnBrk="1" latinLnBrk="0" hangingPunct="1">
              <a:spcBef>
                <a:spcPct val="0"/>
              </a:spcBef>
              <a:buNone/>
              <a:defRPr sz="2200" b="1" kern="1200" cap="none" spc="-100" baseline="0">
                <a:ln>
                  <a:noFill/>
                </a:ln>
                <a:solidFill>
                  <a:schemeClr val="tx2"/>
                </a:solidFill>
                <a:effectLst/>
                <a:latin typeface="+mj-lt"/>
                <a:ea typeface="+mj-ea"/>
                <a:cs typeface="+mj-cs"/>
              </a:defRPr>
            </a:lvl1pPr>
          </a:lstStyle>
          <a:p>
            <a:endParaRPr lang="en-US" dirty="0"/>
          </a:p>
        </p:txBody>
      </p:sp>
      <p:sp>
        <p:nvSpPr>
          <p:cNvPr id="7" name="Title 1"/>
          <p:cNvSpPr txBox="1">
            <a:spLocks/>
          </p:cNvSpPr>
          <p:nvPr/>
        </p:nvSpPr>
        <p:spPr>
          <a:xfrm>
            <a:off x="436009" y="5538821"/>
            <a:ext cx="7772400" cy="594626"/>
          </a:xfrm>
          <a:prstGeom prst="rect">
            <a:avLst/>
          </a:prstGeom>
        </p:spPr>
        <p:txBody>
          <a:bodyPr vert="horz" lIns="91440" tIns="45720" rIns="91440" bIns="45720" rtlCol="0" anchor="b">
            <a:noAutofit/>
          </a:bodyPr>
          <a:lstStyle>
            <a:lvl1pPr algn="ctr" defTabSz="914400" rtl="0" eaLnBrk="1" latinLnBrk="0" hangingPunct="1">
              <a:spcBef>
                <a:spcPct val="0"/>
              </a:spcBef>
              <a:buNone/>
              <a:defRPr sz="2200" b="1" kern="1200" cap="none" spc="-100" baseline="0">
                <a:ln>
                  <a:noFill/>
                </a:ln>
                <a:solidFill>
                  <a:schemeClr val="tx2"/>
                </a:solidFill>
                <a:effectLst/>
                <a:latin typeface="+mj-lt"/>
                <a:ea typeface="+mj-ea"/>
                <a:cs typeface="+mj-cs"/>
              </a:defRPr>
            </a:lvl1pPr>
          </a:lstStyle>
          <a:p>
            <a:r>
              <a:rPr lang="en-US" dirty="0" smtClean="0"/>
              <a:t>Storm Surge Flooding</a:t>
            </a:r>
            <a:endParaRPr lang="en-US" dirty="0"/>
          </a:p>
        </p:txBody>
      </p:sp>
      <p:pic>
        <p:nvPicPr>
          <p:cNvPr id="8" name="Picture Placeholder 7" descr="LiDar Elevation.jpg"/>
          <p:cNvPicPr>
            <a:picLocks noGrp="1" noChangeAspect="1"/>
          </p:cNvPicPr>
          <p:nvPr>
            <p:ph type="pic" idx="1"/>
          </p:nvPr>
        </p:nvPicPr>
        <p:blipFill>
          <a:blip r:embed="rId3">
            <a:extLst>
              <a:ext uri="{28A0092B-C50C-407E-A947-70E740481C1C}">
                <a14:useLocalDpi xmlns:a14="http://schemas.microsoft.com/office/drawing/2010/main" val="0"/>
              </a:ext>
            </a:extLst>
          </a:blip>
          <a:srcRect l="-9564" r="-9564"/>
          <a:stretch>
            <a:fillRect/>
          </a:stretch>
        </p:blipFill>
        <p:spPr>
          <a:xfrm>
            <a:off x="-228600" y="160408"/>
            <a:ext cx="8759119" cy="5681591"/>
          </a:xfrm>
        </p:spPr>
      </p:pic>
    </p:spTree>
    <p:extLst>
      <p:ext uri="{BB962C8B-B14F-4D97-AF65-F5344CB8AC3E}">
        <p14:creationId xmlns:p14="http://schemas.microsoft.com/office/powerpoint/2010/main" val="14641082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Poor </a:t>
            </a:r>
            <a:r>
              <a:rPr lang="en-US" dirty="0" smtClean="0"/>
              <a:t>Eroded Existing Shoreline with Impaired Water</a:t>
            </a:r>
            <a:endParaRPr lang="en-US" dirty="0"/>
          </a:p>
        </p:txBody>
      </p:sp>
      <p:pic>
        <p:nvPicPr>
          <p:cNvPr id="5" name="Picture Placeholder 4" descr="IMG_0381.jpg"/>
          <p:cNvPicPr>
            <a:picLocks noGrp="1" noChangeAspect="1"/>
          </p:cNvPicPr>
          <p:nvPr>
            <p:ph type="pic" idx="1"/>
          </p:nvPr>
        </p:nvPicPr>
        <p:blipFill>
          <a:blip r:embed="rId2"/>
          <a:srcRect t="25676" b="25676"/>
          <a:stretch>
            <a:fillRect/>
          </a:stretch>
        </p:blipFill>
        <p:spPr/>
      </p:pic>
      <p:sp>
        <p:nvSpPr>
          <p:cNvPr id="4" name="Text Placeholder 3"/>
          <p:cNvSpPr>
            <a:spLocks noGrp="1"/>
          </p:cNvSpPr>
          <p:nvPr>
            <p:ph type="body" sz="half" idx="2"/>
          </p:nvPr>
        </p:nvSpPr>
        <p:spPr/>
        <p:txBody>
          <a:bodyPr/>
          <a:lstStyle/>
          <a:p>
            <a:r>
              <a:rPr lang="en-US" dirty="0" smtClean="0"/>
              <a:t>Steep, scattered with debris and old pipelines</a:t>
            </a:r>
            <a:endParaRPr lang="en-US" dirty="0"/>
          </a:p>
        </p:txBody>
      </p:sp>
    </p:spTree>
    <p:extLst>
      <p:ext uri="{BB962C8B-B14F-4D97-AF65-F5344CB8AC3E}">
        <p14:creationId xmlns:p14="http://schemas.microsoft.com/office/powerpoint/2010/main" val="35095307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Suggestions</a:t>
            </a:r>
          </a:p>
        </p:txBody>
      </p:sp>
      <p:sp>
        <p:nvSpPr>
          <p:cNvPr id="3" name="Content Placeholder 2"/>
          <p:cNvSpPr>
            <a:spLocks noGrp="1"/>
          </p:cNvSpPr>
          <p:nvPr>
            <p:ph idx="1"/>
          </p:nvPr>
        </p:nvSpPr>
        <p:spPr/>
        <p:txBody>
          <a:bodyPr/>
          <a:lstStyle/>
          <a:p>
            <a:r>
              <a:rPr lang="en-US" dirty="0" smtClean="0"/>
              <a:t>Oyster bed</a:t>
            </a:r>
          </a:p>
          <a:p>
            <a:r>
              <a:rPr lang="en-US" dirty="0" smtClean="0"/>
              <a:t>Beach restoration</a:t>
            </a:r>
          </a:p>
          <a:p>
            <a:r>
              <a:rPr lang="en-US" dirty="0" smtClean="0"/>
              <a:t>Standing docks </a:t>
            </a:r>
            <a:endParaRPr lang="en-US" dirty="0"/>
          </a:p>
        </p:txBody>
      </p:sp>
    </p:spTree>
    <p:extLst>
      <p:ext uri="{BB962C8B-B14F-4D97-AF65-F5344CB8AC3E}">
        <p14:creationId xmlns:p14="http://schemas.microsoft.com/office/powerpoint/2010/main" val="17157539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Oyster </a:t>
            </a:r>
            <a:r>
              <a:rPr lang="en-US" dirty="0" smtClean="0"/>
              <a:t>Bed</a:t>
            </a:r>
            <a:endParaRPr lang="en-US" dirty="0"/>
          </a:p>
        </p:txBody>
      </p:sp>
      <p:pic>
        <p:nvPicPr>
          <p:cNvPr id="5" name="Picture Placeholder 4" descr="oyster.jpg"/>
          <p:cNvPicPr>
            <a:picLocks noGrp="1" noChangeAspect="1"/>
          </p:cNvPicPr>
          <p:nvPr>
            <p:ph type="pic" idx="1"/>
          </p:nvPr>
        </p:nvPicPr>
        <p:blipFill>
          <a:blip r:embed="rId3"/>
          <a:srcRect t="6757" b="6757"/>
          <a:stretch>
            <a:fillRect/>
          </a:stretch>
        </p:blipFill>
        <p:spPr/>
      </p:pic>
      <p:sp>
        <p:nvSpPr>
          <p:cNvPr id="4" name="Text Placeholder 3"/>
          <p:cNvSpPr>
            <a:spLocks noGrp="1"/>
          </p:cNvSpPr>
          <p:nvPr>
            <p:ph type="body" sz="half" idx="2"/>
          </p:nvPr>
        </p:nvSpPr>
        <p:spPr/>
        <p:txBody>
          <a:bodyPr>
            <a:normAutofit/>
          </a:bodyPr>
          <a:lstStyle/>
          <a:p>
            <a:r>
              <a:rPr lang="en-US" dirty="0" smtClean="0"/>
              <a:t>Filters and cleans water </a:t>
            </a:r>
          </a:p>
          <a:p>
            <a:r>
              <a:rPr lang="en-US" dirty="0" smtClean="0"/>
              <a:t>Private, non-harvesting</a:t>
            </a:r>
            <a:endParaRPr lang="en-US" dirty="0"/>
          </a:p>
        </p:txBody>
      </p:sp>
    </p:spTree>
    <p:extLst>
      <p:ext uri="{BB962C8B-B14F-4D97-AF65-F5344CB8AC3E}">
        <p14:creationId xmlns:p14="http://schemas.microsoft.com/office/powerpoint/2010/main" val="41892280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Shoreline Location</a:t>
            </a:r>
            <a:endParaRPr lang="en-US" dirty="0"/>
          </a:p>
        </p:txBody>
      </p:sp>
      <p:pic>
        <p:nvPicPr>
          <p:cNvPr id="6" name="Content Placeholder 5" descr="Living Shoreline Map.jpg"/>
          <p:cNvPicPr>
            <a:picLocks noGrp="1" noChangeAspect="1"/>
          </p:cNvPicPr>
          <p:nvPr>
            <p:ph idx="1"/>
          </p:nvPr>
        </p:nvPicPr>
        <p:blipFill>
          <a:blip r:embed="rId2">
            <a:extLst>
              <a:ext uri="{28A0092B-C50C-407E-A947-70E740481C1C}">
                <a14:useLocalDpi xmlns:a14="http://schemas.microsoft.com/office/drawing/2010/main" val="0"/>
              </a:ext>
            </a:extLst>
          </a:blip>
          <a:srcRect l="-11328" r="-11328"/>
          <a:stretch>
            <a:fillRect/>
          </a:stretch>
        </p:blipFill>
        <p:spPr>
          <a:xfrm>
            <a:off x="-59267" y="1154345"/>
            <a:ext cx="8609928" cy="5424254"/>
          </a:xfrm>
        </p:spPr>
      </p:pic>
    </p:spTree>
    <p:extLst>
      <p:ext uri="{BB962C8B-B14F-4D97-AF65-F5344CB8AC3E}">
        <p14:creationId xmlns:p14="http://schemas.microsoft.com/office/powerpoint/2010/main" val="37271231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Beach Restoration</a:t>
            </a:r>
          </a:p>
        </p:txBody>
      </p:sp>
      <p:pic>
        <p:nvPicPr>
          <p:cNvPr id="5" name="Picture Placeholder 4" descr="IMG_0382.jpg"/>
          <p:cNvPicPr>
            <a:picLocks noGrp="1" noChangeAspect="1"/>
          </p:cNvPicPr>
          <p:nvPr>
            <p:ph type="pic" idx="1"/>
          </p:nvPr>
        </p:nvPicPr>
        <p:blipFill>
          <a:blip r:embed="rId2"/>
          <a:srcRect t="25676" b="25676"/>
          <a:stretch>
            <a:fillRect/>
          </a:stretch>
        </p:blipFill>
        <p:spPr/>
      </p:pic>
      <p:sp>
        <p:nvSpPr>
          <p:cNvPr id="4" name="Text Placeholder 3"/>
          <p:cNvSpPr>
            <a:spLocks noGrp="1"/>
          </p:cNvSpPr>
          <p:nvPr>
            <p:ph type="body" sz="half" idx="2"/>
          </p:nvPr>
        </p:nvSpPr>
        <p:spPr/>
        <p:txBody>
          <a:bodyPr/>
          <a:lstStyle/>
          <a:p>
            <a:r>
              <a:rPr lang="en-US" dirty="0" smtClean="0"/>
              <a:t>Shoreline was previously a beach that residents enjoyed</a:t>
            </a:r>
            <a:endParaRPr lang="en-US" dirty="0"/>
          </a:p>
        </p:txBody>
      </p:sp>
    </p:spTree>
    <p:extLst>
      <p:ext uri="{BB962C8B-B14F-4D97-AF65-F5344CB8AC3E}">
        <p14:creationId xmlns:p14="http://schemas.microsoft.com/office/powerpoint/2010/main" val="31999101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smtClean="0">
                <a:solidFill>
                  <a:schemeClr val="bg1"/>
                </a:solidFill>
                <a:latin typeface="Trebuchet MS"/>
                <a:cs typeface="Trebuchet MS"/>
              </a:rPr>
              <a:t>Tidewater Rising Resiliency Design Challenge</a:t>
            </a:r>
            <a:endParaRPr lang="en-US" sz="3000" kern="2200" cap="small" dirty="0">
              <a:solidFill>
                <a:schemeClr val="bg1"/>
              </a:solidFill>
              <a:latin typeface="Trebuchet MS"/>
              <a:cs typeface="Trebuchet MS"/>
            </a:endParaRP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pic>
        <p:nvPicPr>
          <p:cNvPr id="10" name="Picture 9" descr="DesignComp_Logo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542" y="1796936"/>
            <a:ext cx="4015298" cy="3348033"/>
          </a:xfrm>
          <a:prstGeom prst="rect">
            <a:avLst/>
          </a:prstGeom>
        </p:spPr>
      </p:pic>
      <p:pic>
        <p:nvPicPr>
          <p:cNvPr id="11" name="Picture 10" descr="Spiral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1562" y="1624328"/>
            <a:ext cx="4218551" cy="3578608"/>
          </a:xfrm>
          <a:prstGeom prst="rect">
            <a:avLst/>
          </a:prstGeom>
        </p:spPr>
      </p:pic>
      <p:pic>
        <p:nvPicPr>
          <p:cNvPr id="12" name="Picture 11"/>
          <p:cNvPicPr>
            <a:picLocks noChangeAspect="1"/>
          </p:cNvPicPr>
          <p:nvPr/>
        </p:nvPicPr>
        <p:blipFill>
          <a:blip r:embed="rId6"/>
          <a:stretch>
            <a:fillRect/>
          </a:stretch>
        </p:blipFill>
        <p:spPr>
          <a:xfrm>
            <a:off x="7378700" y="6204179"/>
            <a:ext cx="1524000" cy="512957"/>
          </a:xfrm>
          <a:prstGeom prst="rect">
            <a:avLst/>
          </a:prstGeom>
        </p:spPr>
      </p:pic>
      <p:sp>
        <p:nvSpPr>
          <p:cNvPr id="6" name="TextBox 5"/>
          <p:cNvSpPr txBox="1"/>
          <p:nvPr/>
        </p:nvSpPr>
        <p:spPr>
          <a:xfrm>
            <a:off x="3962400" y="5433509"/>
            <a:ext cx="1838325" cy="246221"/>
          </a:xfrm>
          <a:prstGeom prst="rect">
            <a:avLst/>
          </a:prstGeom>
          <a:noFill/>
        </p:spPr>
        <p:txBody>
          <a:bodyPr wrap="square" rtlCol="0">
            <a:spAutoFit/>
          </a:bodyPr>
          <a:lstStyle/>
          <a:p>
            <a:r>
              <a:rPr lang="en-US" sz="1000" dirty="0" smtClean="0"/>
              <a:t>Designs by Shelly Jules </a:t>
            </a:r>
            <a:r>
              <a:rPr lang="en-US" sz="1000" dirty="0" err="1" smtClean="0"/>
              <a:t>Plaag</a:t>
            </a:r>
            <a:endParaRPr lang="en-US" sz="1000" dirty="0"/>
          </a:p>
        </p:txBody>
      </p:sp>
      <p:pic>
        <p:nvPicPr>
          <p:cNvPr id="2050" name="Picture 2" descr="C:\Users\skip\Documents\Wetlands Watch\Sea Level Rise\design work and competition\course work\poster\VASG_flick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398" y="3742532"/>
            <a:ext cx="908052" cy="90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29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Standing </a:t>
            </a:r>
            <a:r>
              <a:rPr lang="en-US" dirty="0" smtClean="0"/>
              <a:t>Docks</a:t>
            </a:r>
            <a:endParaRPr lang="en-US" dirty="0"/>
          </a:p>
        </p:txBody>
      </p:sp>
      <p:pic>
        <p:nvPicPr>
          <p:cNvPr id="7" name="Picture Placeholder 6" descr="docks.jpg"/>
          <p:cNvPicPr>
            <a:picLocks noGrp="1" noChangeAspect="1"/>
          </p:cNvPicPr>
          <p:nvPr>
            <p:ph type="pic" idx="1"/>
          </p:nvPr>
        </p:nvPicPr>
        <p:blipFill>
          <a:blip r:embed="rId3"/>
          <a:srcRect t="6757" b="6757"/>
          <a:stretch>
            <a:fillRect/>
          </a:stretch>
        </p:blipFill>
        <p:spPr/>
      </p:pic>
      <p:sp>
        <p:nvSpPr>
          <p:cNvPr id="4" name="Text Placeholder 3"/>
          <p:cNvSpPr>
            <a:spLocks noGrp="1"/>
          </p:cNvSpPr>
          <p:nvPr>
            <p:ph type="body" sz="half" idx="2"/>
          </p:nvPr>
        </p:nvSpPr>
        <p:spPr/>
        <p:txBody>
          <a:bodyPr/>
          <a:lstStyle/>
          <a:p>
            <a:r>
              <a:rPr lang="en-US" dirty="0" smtClean="0"/>
              <a:t>Provides structure to walk out above water</a:t>
            </a:r>
            <a:endParaRPr lang="en-US" dirty="0"/>
          </a:p>
        </p:txBody>
      </p:sp>
    </p:spTree>
    <p:extLst>
      <p:ext uri="{BB962C8B-B14F-4D97-AF65-F5344CB8AC3E}">
        <p14:creationId xmlns:p14="http://schemas.microsoft.com/office/powerpoint/2010/main" val="22218949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Design Solutions</a:t>
            </a:r>
          </a:p>
        </p:txBody>
      </p:sp>
      <p:sp>
        <p:nvSpPr>
          <p:cNvPr id="3" name="Content Placeholder 2"/>
          <p:cNvSpPr>
            <a:spLocks noGrp="1"/>
          </p:cNvSpPr>
          <p:nvPr>
            <p:ph idx="1"/>
          </p:nvPr>
        </p:nvSpPr>
        <p:spPr/>
        <p:txBody>
          <a:bodyPr/>
          <a:lstStyle/>
          <a:p>
            <a:r>
              <a:rPr lang="en-US" dirty="0" smtClean="0"/>
              <a:t>Oyster bed &amp; Sill combination</a:t>
            </a:r>
          </a:p>
          <a:p>
            <a:r>
              <a:rPr lang="en-US" dirty="0" smtClean="0"/>
              <a:t>Install floating piers</a:t>
            </a:r>
          </a:p>
          <a:p>
            <a:r>
              <a:rPr lang="en-US" dirty="0" smtClean="0"/>
              <a:t>Wetlands instead of sandy beach</a:t>
            </a:r>
          </a:p>
        </p:txBody>
      </p:sp>
      <p:pic>
        <p:nvPicPr>
          <p:cNvPr id="4" name="Picture 3" descr="Baccharis halimifolia.jpg"/>
          <p:cNvPicPr>
            <a:picLocks noChangeAspect="1"/>
          </p:cNvPicPr>
          <p:nvPr/>
        </p:nvPicPr>
        <p:blipFill>
          <a:blip r:embed="rId2"/>
          <a:stretch>
            <a:fillRect/>
          </a:stretch>
        </p:blipFill>
        <p:spPr>
          <a:xfrm>
            <a:off x="786363" y="3889613"/>
            <a:ext cx="1788965" cy="2382576"/>
          </a:xfrm>
          <a:prstGeom prst="rect">
            <a:avLst/>
          </a:prstGeom>
        </p:spPr>
      </p:pic>
      <p:pic>
        <p:nvPicPr>
          <p:cNvPr id="5" name="Picture 4" descr="Spartina patens.jpg"/>
          <p:cNvPicPr>
            <a:picLocks noChangeAspect="1"/>
          </p:cNvPicPr>
          <p:nvPr/>
        </p:nvPicPr>
        <p:blipFill>
          <a:blip r:embed="rId3"/>
          <a:stretch>
            <a:fillRect/>
          </a:stretch>
        </p:blipFill>
        <p:spPr>
          <a:xfrm>
            <a:off x="3467290" y="4080681"/>
            <a:ext cx="2783384" cy="2087538"/>
          </a:xfrm>
          <a:prstGeom prst="rect">
            <a:avLst/>
          </a:prstGeom>
        </p:spPr>
      </p:pic>
      <p:pic>
        <p:nvPicPr>
          <p:cNvPr id="7" name="Picture 6" descr="Spartina alterniflora.jpg"/>
          <p:cNvPicPr>
            <a:picLocks noChangeAspect="1"/>
          </p:cNvPicPr>
          <p:nvPr/>
        </p:nvPicPr>
        <p:blipFill>
          <a:blip r:embed="rId4"/>
          <a:stretch>
            <a:fillRect/>
          </a:stretch>
        </p:blipFill>
        <p:spPr>
          <a:xfrm>
            <a:off x="5110177" y="1535440"/>
            <a:ext cx="2714926" cy="1740021"/>
          </a:xfrm>
          <a:prstGeom prst="rect">
            <a:avLst/>
          </a:prstGeom>
        </p:spPr>
      </p:pic>
      <p:pic>
        <p:nvPicPr>
          <p:cNvPr id="8" name="Picture 7" descr="Juncus roemerianus.jpg"/>
          <p:cNvPicPr>
            <a:picLocks noChangeAspect="1"/>
          </p:cNvPicPr>
          <p:nvPr/>
        </p:nvPicPr>
        <p:blipFill>
          <a:blip r:embed="rId5"/>
          <a:stretch>
            <a:fillRect/>
          </a:stretch>
        </p:blipFill>
        <p:spPr>
          <a:xfrm>
            <a:off x="6854943" y="3513516"/>
            <a:ext cx="2066925" cy="3133725"/>
          </a:xfrm>
          <a:prstGeom prst="rect">
            <a:avLst/>
          </a:prstGeom>
        </p:spPr>
      </p:pic>
    </p:spTree>
    <p:extLst>
      <p:ext uri="{BB962C8B-B14F-4D97-AF65-F5344CB8AC3E}">
        <p14:creationId xmlns:p14="http://schemas.microsoft.com/office/powerpoint/2010/main" val="275404195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Shoreline Location</a:t>
            </a:r>
            <a:endParaRPr lang="en-US" dirty="0"/>
          </a:p>
        </p:txBody>
      </p:sp>
      <p:pic>
        <p:nvPicPr>
          <p:cNvPr id="6" name="Content Placeholder 5" descr="Living Shoreline Map.jpg"/>
          <p:cNvPicPr>
            <a:picLocks noGrp="1" noChangeAspect="1"/>
          </p:cNvPicPr>
          <p:nvPr>
            <p:ph idx="1"/>
          </p:nvPr>
        </p:nvPicPr>
        <p:blipFill>
          <a:blip r:embed="rId2">
            <a:extLst>
              <a:ext uri="{28A0092B-C50C-407E-A947-70E740481C1C}">
                <a14:useLocalDpi xmlns:a14="http://schemas.microsoft.com/office/drawing/2010/main" val="0"/>
              </a:ext>
            </a:extLst>
          </a:blip>
          <a:srcRect l="-11328" r="-11328"/>
          <a:stretch>
            <a:fillRect/>
          </a:stretch>
        </p:blipFill>
        <p:spPr>
          <a:xfrm>
            <a:off x="-59267" y="1154345"/>
            <a:ext cx="8609928" cy="5424254"/>
          </a:xfrm>
        </p:spPr>
      </p:pic>
    </p:spTree>
    <p:extLst>
      <p:ext uri="{BB962C8B-B14F-4D97-AF65-F5344CB8AC3E}">
        <p14:creationId xmlns:p14="http://schemas.microsoft.com/office/powerpoint/2010/main" val="25346331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Oyster Bed &amp; Sill </a:t>
            </a:r>
            <a:r>
              <a:rPr lang="en-US" dirty="0"/>
              <a:t>C</a:t>
            </a:r>
            <a:r>
              <a:rPr lang="en-US" dirty="0" smtClean="0"/>
              <a:t>ombination</a:t>
            </a:r>
            <a:endParaRPr lang="en-US" dirty="0"/>
          </a:p>
        </p:txBody>
      </p:sp>
      <p:pic>
        <p:nvPicPr>
          <p:cNvPr id="5" name="Picture Placeholder 4" descr="sill.jpg"/>
          <p:cNvPicPr>
            <a:picLocks noGrp="1" noChangeAspect="1"/>
          </p:cNvPicPr>
          <p:nvPr>
            <p:ph type="pic" idx="1"/>
          </p:nvPr>
        </p:nvPicPr>
        <p:blipFill>
          <a:blip r:embed="rId3"/>
          <a:srcRect t="3402" b="3402"/>
          <a:stretch>
            <a:fillRect/>
          </a:stretch>
        </p:blipFill>
        <p:spPr/>
      </p:pic>
      <p:sp>
        <p:nvSpPr>
          <p:cNvPr id="4" name="Text Placeholder 3"/>
          <p:cNvSpPr>
            <a:spLocks noGrp="1"/>
          </p:cNvSpPr>
          <p:nvPr>
            <p:ph type="body" sz="half" idx="2"/>
          </p:nvPr>
        </p:nvSpPr>
        <p:spPr/>
        <p:txBody>
          <a:bodyPr/>
          <a:lstStyle/>
          <a:p>
            <a:r>
              <a:rPr lang="en-US" dirty="0" smtClean="0"/>
              <a:t>Sill provides a permeable means to break wave energy. Oyster bed can use sill as cementation base</a:t>
            </a:r>
            <a:endParaRPr lang="en-US" dirty="0"/>
          </a:p>
        </p:txBody>
      </p:sp>
    </p:spTree>
    <p:extLst>
      <p:ext uri="{BB962C8B-B14F-4D97-AF65-F5344CB8AC3E}">
        <p14:creationId xmlns:p14="http://schemas.microsoft.com/office/powerpoint/2010/main" val="180467598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Floating </a:t>
            </a:r>
            <a:r>
              <a:rPr lang="en-US" dirty="0"/>
              <a:t>P</a:t>
            </a:r>
            <a:r>
              <a:rPr lang="en-US" dirty="0" smtClean="0"/>
              <a:t>iers</a:t>
            </a:r>
            <a:endParaRPr lang="en-US" dirty="0"/>
          </a:p>
        </p:txBody>
      </p:sp>
      <p:pic>
        <p:nvPicPr>
          <p:cNvPr id="5" name="Picture Placeholder 4" descr="floatingpeir.jpg"/>
          <p:cNvPicPr>
            <a:picLocks noGrp="1" noChangeAspect="1"/>
          </p:cNvPicPr>
          <p:nvPr>
            <p:ph type="pic" idx="1"/>
          </p:nvPr>
        </p:nvPicPr>
        <p:blipFill>
          <a:blip r:embed="rId3"/>
          <a:srcRect t="6757" b="6757"/>
          <a:stretch>
            <a:fillRect/>
          </a:stretch>
        </p:blipFill>
        <p:spPr/>
      </p:pic>
      <p:sp>
        <p:nvSpPr>
          <p:cNvPr id="4" name="Text Placeholder 3"/>
          <p:cNvSpPr>
            <a:spLocks noGrp="1"/>
          </p:cNvSpPr>
          <p:nvPr>
            <p:ph type="body" sz="half" idx="2"/>
          </p:nvPr>
        </p:nvSpPr>
        <p:spPr/>
        <p:txBody>
          <a:bodyPr/>
          <a:lstStyle/>
          <a:p>
            <a:r>
              <a:rPr lang="en-US" dirty="0" smtClean="0"/>
              <a:t>Piers provide walking structure but also prevents local sand erosion</a:t>
            </a:r>
            <a:endParaRPr lang="en-US" dirty="0"/>
          </a:p>
        </p:txBody>
      </p:sp>
    </p:spTree>
    <p:extLst>
      <p:ext uri="{BB962C8B-B14F-4D97-AF65-F5344CB8AC3E}">
        <p14:creationId xmlns:p14="http://schemas.microsoft.com/office/powerpoint/2010/main" val="40748550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Wetlands on Shoreline</a:t>
            </a:r>
            <a:endParaRPr lang="en-US" dirty="0"/>
          </a:p>
        </p:txBody>
      </p:sp>
      <p:pic>
        <p:nvPicPr>
          <p:cNvPr id="6" name="Picture 3"/>
          <p:cNvPicPr>
            <a:picLocks noGrp="1" noChangeAspect="1" noChangeArrowheads="1"/>
          </p:cNvPicPr>
          <p:nvPr>
            <p:ph type="pic" idx="1"/>
          </p:nvPr>
        </p:nvPicPr>
        <p:blipFill>
          <a:blip r:embed="rId3"/>
          <a:srcRect t="-6272" b="-6272"/>
          <a:stretch>
            <a:fillRect/>
          </a:stretch>
        </p:blipFill>
        <p:spPr bwMode="auto">
          <a:prstGeom prst="rect">
            <a:avLst/>
          </a:prstGeom>
          <a:noFill/>
          <a:ln w="9525">
            <a:noFill/>
            <a:miter lim="800000"/>
            <a:headEnd/>
            <a:tailEnd/>
          </a:ln>
        </p:spPr>
      </p:pic>
      <p:sp>
        <p:nvSpPr>
          <p:cNvPr id="4" name="Text Placeholder 3"/>
          <p:cNvSpPr>
            <a:spLocks noGrp="1"/>
          </p:cNvSpPr>
          <p:nvPr>
            <p:ph type="body" sz="half" idx="2"/>
          </p:nvPr>
        </p:nvSpPr>
        <p:spPr/>
        <p:txBody>
          <a:bodyPr/>
          <a:lstStyle/>
          <a:p>
            <a:r>
              <a:rPr lang="en-US" dirty="0" smtClean="0"/>
              <a:t>Plants will provide filtration system for first flush of storm water from Chesterfield outfall</a:t>
            </a:r>
            <a:endParaRPr lang="en-US" dirty="0"/>
          </a:p>
        </p:txBody>
      </p:sp>
    </p:spTree>
    <p:extLst>
      <p:ext uri="{BB962C8B-B14F-4D97-AF65-F5344CB8AC3E}">
        <p14:creationId xmlns:p14="http://schemas.microsoft.com/office/powerpoint/2010/main" val="28198669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Structural</a:t>
            </a:r>
            <a:endParaRPr lang="en-US" dirty="0"/>
          </a:p>
        </p:txBody>
      </p:sp>
      <p:sp>
        <p:nvSpPr>
          <p:cNvPr id="2" name="Subtitle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08225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sz="2800" b="1" dirty="0" smtClean="0">
                <a:latin typeface="Lucida Grande" charset="0"/>
                <a:ea typeface="ヒラギノ角ゴ ProN W3" charset="0"/>
                <a:cs typeface="ヒラギノ角ゴ ProN W3" charset="0"/>
              </a:rPr>
              <a:t>Kimball Terrace</a:t>
            </a:r>
            <a:r>
              <a:rPr lang="en-US" sz="2800" dirty="0">
                <a:latin typeface="Lucida Grande" charset="0"/>
                <a:ea typeface="ヒラギノ角ゴ ProN W3" charset="0"/>
                <a:cs typeface="ヒラギノ角ゴ ProN W3" charset="0"/>
              </a:rPr>
              <a:t/>
            </a:r>
            <a:br>
              <a:rPr lang="en-US" sz="2800" dirty="0">
                <a:latin typeface="Lucida Grande" charset="0"/>
                <a:ea typeface="ヒラギノ角ゴ ProN W3" charset="0"/>
                <a:cs typeface="ヒラギノ角ゴ ProN W3" charset="0"/>
              </a:rPr>
            </a:br>
            <a:endParaRPr lang="en-US" sz="2800" dirty="0"/>
          </a:p>
        </p:txBody>
      </p:sp>
      <p:pic>
        <p:nvPicPr>
          <p:cNvPr id="6" name="Picture 1"/>
          <p:cNvPicPr>
            <a:picLocks noGrp="1" noChangeAspect="1"/>
          </p:cNvPicPr>
          <p:nvPr>
            <p:ph idx="1"/>
          </p:nvPr>
        </p:nvPicPr>
        <p:blipFill>
          <a:blip r:embed="rId2">
            <a:extLst>
              <a:ext uri="{28A0092B-C50C-407E-A947-70E740481C1C}">
                <a14:useLocalDpi xmlns:a14="http://schemas.microsoft.com/office/drawing/2010/main" val="0"/>
              </a:ext>
            </a:extLst>
          </a:blip>
          <a:srcRect t="-10632" b="-10632"/>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551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400" dirty="0">
                <a:latin typeface="Lucida Grande" charset="0"/>
                <a:ea typeface="ヒラギノ角ゴ ProN W3" charset="0"/>
                <a:cs typeface="ヒラギノ角ゴ ProN W3" charset="0"/>
              </a:rPr>
              <a:t>Existing Conditions &amp; </a:t>
            </a:r>
            <a:r>
              <a:rPr lang="en-US" sz="4400" dirty="0" smtClean="0">
                <a:latin typeface="Lucida Grande" charset="0"/>
                <a:ea typeface="ヒラギノ角ゴ ProN W3" charset="0"/>
                <a:cs typeface="ヒラギノ角ゴ ProN W3" charset="0"/>
              </a:rPr>
              <a:t>Issues</a:t>
            </a:r>
            <a:br>
              <a:rPr lang="en-US" sz="4400" dirty="0" smtClean="0">
                <a:latin typeface="Lucida Grande" charset="0"/>
                <a:ea typeface="ヒラギノ角ゴ ProN W3" charset="0"/>
                <a:cs typeface="ヒラギノ角ゴ ProN W3" charset="0"/>
              </a:rPr>
            </a:br>
            <a:r>
              <a:rPr lang="en-US" sz="3200" dirty="0" smtClean="0">
                <a:latin typeface="Lucida Grande" charset="0"/>
                <a:ea typeface="ヒラギノ角ゴ ProN W3" charset="0"/>
                <a:cs typeface="ヒラギノ角ゴ ProN W3" charset="0"/>
              </a:rPr>
              <a:t>Road Classification</a:t>
            </a:r>
            <a:endParaRPr lang="en-US" sz="4000" dirty="0"/>
          </a:p>
        </p:txBody>
      </p:sp>
      <p:pic>
        <p:nvPicPr>
          <p:cNvPr id="5" name="Picture 9"/>
          <p:cNvPicPr>
            <a:picLocks noGrp="1" noChangeAspect="1"/>
          </p:cNvPicPr>
          <p:nvPr>
            <p:ph idx="1"/>
          </p:nvPr>
        </p:nvPicPr>
        <p:blipFill>
          <a:blip r:embed="rId3">
            <a:extLst>
              <a:ext uri="{28A0092B-C50C-407E-A947-70E740481C1C}">
                <a14:useLocalDpi xmlns:a14="http://schemas.microsoft.com/office/drawing/2010/main" val="0"/>
              </a:ext>
            </a:extLst>
          </a:blip>
          <a:srcRect l="21681" r="21681"/>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7796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400" dirty="0" smtClean="0">
                <a:latin typeface="Lucida Grande" charset="0"/>
                <a:ea typeface="ヒラギノ角ゴ ProN W3" charset="0"/>
                <a:cs typeface="ヒラギノ角ゴ ProN W3" charset="0"/>
              </a:rPr>
              <a:t>Existing Conditions &amp; Issues</a:t>
            </a:r>
            <a:br>
              <a:rPr lang="en-US" sz="4400" dirty="0" smtClean="0">
                <a:latin typeface="Lucida Grande" charset="0"/>
                <a:ea typeface="ヒラギノ角ゴ ProN W3" charset="0"/>
                <a:cs typeface="ヒラギノ角ゴ ProN W3" charset="0"/>
              </a:rPr>
            </a:br>
            <a:r>
              <a:rPr lang="en-US" sz="3200" dirty="0" smtClean="0">
                <a:latin typeface="Lucida Grande" charset="0"/>
                <a:ea typeface="ヒラギノ角ゴ ProN W3" charset="0"/>
                <a:cs typeface="ヒラギノ角ゴ ProN W3" charset="0"/>
              </a:rPr>
              <a:t>Ground Depression</a:t>
            </a:r>
            <a:endParaRPr lang="en-US" sz="4400" dirty="0"/>
          </a:p>
        </p:txBody>
      </p:sp>
      <p:pic>
        <p:nvPicPr>
          <p:cNvPr id="5" name="Content Placeholder 4" descr="Bridge Alignment.jpg"/>
          <p:cNvPicPr>
            <a:picLocks noGrp="1" noChangeAspect="1"/>
          </p:cNvPicPr>
          <p:nvPr>
            <p:ph idx="1"/>
          </p:nvPr>
        </p:nvPicPr>
        <p:blipFill>
          <a:blip r:embed="rId3">
            <a:extLst>
              <a:ext uri="{28A0092B-C50C-407E-A947-70E740481C1C}">
                <a14:useLocalDpi xmlns:a14="http://schemas.microsoft.com/office/drawing/2010/main" val="0"/>
              </a:ext>
            </a:extLst>
          </a:blip>
          <a:srcRect t="9235" b="9235"/>
          <a:stretch>
            <a:fillRect/>
          </a:stretch>
        </p:blipFill>
        <p:spPr/>
      </p:pic>
    </p:spTree>
    <p:extLst>
      <p:ext uri="{BB962C8B-B14F-4D97-AF65-F5344CB8AC3E}">
        <p14:creationId xmlns:p14="http://schemas.microsoft.com/office/powerpoint/2010/main" val="15280822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2" name="Picture 11"/>
          <p:cNvPicPr>
            <a:picLocks noChangeAspect="1"/>
          </p:cNvPicPr>
          <p:nvPr/>
        </p:nvPicPr>
        <p:blipFill>
          <a:blip r:embed="rId4"/>
          <a:stretch>
            <a:fillRect/>
          </a:stretch>
        </p:blipFill>
        <p:spPr>
          <a:xfrm>
            <a:off x="7378700" y="6204179"/>
            <a:ext cx="1524000" cy="512957"/>
          </a:xfrm>
          <a:prstGeom prst="rect">
            <a:avLst/>
          </a:prstGeom>
        </p:spPr>
      </p:pic>
      <p:sp>
        <p:nvSpPr>
          <p:cNvPr id="10" name="Content Placeholder 2"/>
          <p:cNvSpPr txBox="1">
            <a:spLocks/>
          </p:cNvSpPr>
          <p:nvPr/>
        </p:nvSpPr>
        <p:spPr>
          <a:xfrm>
            <a:off x="2032907" y="2374900"/>
            <a:ext cx="5888909" cy="302806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Work With Community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Collect Stories – Value History &amp; Culture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Value Community Needs &amp; Concerns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Fix Today’s Problems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Envision Tomorrows Solutions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Have A Plan – Change over Time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Bring More Resources To Community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400" noProof="0" dirty="0" smtClean="0">
                <a:solidFill>
                  <a:sysClr val="windowText" lastClr="000000"/>
                </a:solidFill>
                <a:latin typeface="Calibri"/>
              </a:rPr>
              <a:t>Maintain or Increase Ecosystem Services</a:t>
            </a:r>
            <a:endPar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4" name="TextBox 3"/>
          <p:cNvSpPr txBox="1"/>
          <p:nvPr/>
        </p:nvSpPr>
        <p:spPr>
          <a:xfrm>
            <a:off x="2867025" y="1571625"/>
            <a:ext cx="4057650" cy="523220"/>
          </a:xfrm>
          <a:prstGeom prst="rect">
            <a:avLst/>
          </a:prstGeom>
          <a:noFill/>
          <a:ln w="9525">
            <a:solidFill>
              <a:schemeClr val="tx1"/>
            </a:solidFill>
          </a:ln>
        </p:spPr>
        <p:txBody>
          <a:bodyPr wrap="square" rtlCol="0">
            <a:spAutoFit/>
          </a:bodyPr>
          <a:lstStyle/>
          <a:p>
            <a:pPr algn="ctr"/>
            <a:r>
              <a:rPr lang="en-US" sz="2800" dirty="0" smtClean="0"/>
              <a:t>FRAMEWORK FOR EFFORT</a:t>
            </a:r>
            <a:endParaRPr lang="en-US" sz="2800" dirty="0"/>
          </a:p>
        </p:txBody>
      </p:sp>
    </p:spTree>
    <p:extLst>
      <p:ext uri="{BB962C8B-B14F-4D97-AF65-F5344CB8AC3E}">
        <p14:creationId xmlns:p14="http://schemas.microsoft.com/office/powerpoint/2010/main" val="179400708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latin typeface="Lucida Grande" charset="0"/>
                <a:ea typeface="ヒラギノ角ゴ ProN W3" charset="0"/>
                <a:cs typeface="ヒラギノ角ゴ ProN W3" charset="0"/>
              </a:rPr>
              <a:t>Existing Conditions &amp; </a:t>
            </a:r>
            <a:r>
              <a:rPr lang="en-US" sz="4400" dirty="0" smtClean="0">
                <a:latin typeface="Lucida Grande" charset="0"/>
                <a:ea typeface="ヒラギノ角ゴ ProN W3" charset="0"/>
                <a:cs typeface="ヒラギノ角ゴ ProN W3" charset="0"/>
              </a:rPr>
              <a:t>Issues</a:t>
            </a:r>
            <a:br>
              <a:rPr lang="en-US" sz="4400" dirty="0" smtClean="0">
                <a:latin typeface="Lucida Grande" charset="0"/>
                <a:ea typeface="ヒラギノ角ゴ ProN W3" charset="0"/>
                <a:cs typeface="ヒラギノ角ゴ ProN W3" charset="0"/>
              </a:rPr>
            </a:br>
            <a:r>
              <a:rPr lang="en-US" sz="3600" dirty="0" smtClean="0">
                <a:latin typeface="Lucida Grande" charset="0"/>
                <a:ea typeface="ヒラギノ角ゴ ProN W3" charset="0"/>
                <a:cs typeface="ヒラギノ角ゴ ProN W3" charset="0"/>
              </a:rPr>
              <a:t>Culvert</a:t>
            </a:r>
            <a:endParaRPr lang="en-US" sz="4400" dirty="0"/>
          </a:p>
        </p:txBody>
      </p:sp>
      <p:pic>
        <p:nvPicPr>
          <p:cNvPr id="4" name="Content Placeholder 3" descr="Culvert.tiff"/>
          <p:cNvPicPr>
            <a:picLocks noGrp="1" noChangeAspect="1"/>
          </p:cNvPicPr>
          <p:nvPr>
            <p:ph idx="1"/>
          </p:nvPr>
        </p:nvPicPr>
        <p:blipFill>
          <a:blip r:embed="rId2">
            <a:extLst>
              <a:ext uri="{28A0092B-C50C-407E-A947-70E740481C1C}">
                <a14:useLocalDpi xmlns:a14="http://schemas.microsoft.com/office/drawing/2010/main" val="0"/>
              </a:ext>
            </a:extLst>
          </a:blip>
          <a:srcRect t="6297" b="6297"/>
          <a:stretch>
            <a:fillRect/>
          </a:stretch>
        </p:blipFill>
        <p:spPr/>
      </p:pic>
    </p:spTree>
    <p:extLst>
      <p:ext uri="{BB962C8B-B14F-4D97-AF65-F5344CB8AC3E}">
        <p14:creationId xmlns:p14="http://schemas.microsoft.com/office/powerpoint/2010/main" val="1373587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0108" y="1218004"/>
            <a:ext cx="5122755" cy="563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latin typeface="Lucida Grande" charset="0"/>
                <a:ea typeface="ヒラギノ角ゴ ProN W3" charset="0"/>
                <a:cs typeface="ヒラギノ角ゴ ProN W3" charset="0"/>
              </a:rPr>
              <a:t>Potential Solutions</a:t>
            </a:r>
            <a:endParaRPr lang="en-US" dirty="0"/>
          </a:p>
        </p:txBody>
      </p:sp>
      <p:sp>
        <p:nvSpPr>
          <p:cNvPr id="3" name="Content Placeholder 2"/>
          <p:cNvSpPr>
            <a:spLocks noGrp="1"/>
          </p:cNvSpPr>
          <p:nvPr>
            <p:ph idx="1"/>
          </p:nvPr>
        </p:nvSpPr>
        <p:spPr>
          <a:xfrm>
            <a:off x="498473" y="1527629"/>
            <a:ext cx="7556313" cy="4144963"/>
          </a:xfrm>
        </p:spPr>
        <p:txBody>
          <a:bodyPr>
            <a:normAutofit/>
          </a:bodyPr>
          <a:lstStyle/>
          <a:p>
            <a:pPr marL="502920" indent="-342900"/>
            <a:r>
              <a:rPr lang="en-US" dirty="0">
                <a:latin typeface="Lucida Grande" charset="0"/>
                <a:ea typeface="ヒラギノ角ゴ ProN W3" charset="0"/>
                <a:cs typeface="ヒラギノ角ゴ ProN W3" charset="0"/>
              </a:rPr>
              <a:t>Designing for a 100-year storm </a:t>
            </a:r>
          </a:p>
          <a:p>
            <a:pPr marL="502920" indent="-342900"/>
            <a:endParaRPr lang="en-US" dirty="0">
              <a:latin typeface="Lucida Grande" charset="0"/>
              <a:ea typeface="ヒラギノ角ゴ ProN W3" charset="0"/>
              <a:cs typeface="ヒラギノ角ゴ ProN W3" charset="0"/>
            </a:endParaRPr>
          </a:p>
          <a:p>
            <a:pPr marL="502920" indent="-342900"/>
            <a:r>
              <a:rPr lang="en-US" dirty="0">
                <a:latin typeface="Lucida Grande" charset="0"/>
                <a:ea typeface="ヒラギノ角ゴ ProN W3" charset="0"/>
                <a:cs typeface="ヒラギノ角ゴ ProN W3" charset="0"/>
              </a:rPr>
              <a:t>Bridge Structure</a:t>
            </a:r>
          </a:p>
          <a:p>
            <a:pPr marL="834390" lvl="1" indent="-285750"/>
            <a:r>
              <a:rPr lang="en-US" dirty="0">
                <a:latin typeface="Lucida Grande" charset="0"/>
                <a:ea typeface="ヒラギノ角ゴ ProN W3" charset="0"/>
                <a:cs typeface="ヒラギノ角ゴ ProN W3" charset="0"/>
              </a:rPr>
              <a:t>Type –Beam Bridge</a:t>
            </a:r>
          </a:p>
          <a:p>
            <a:pPr marL="834390" lvl="1" indent="-285750"/>
            <a:r>
              <a:rPr lang="en-US" dirty="0">
                <a:latin typeface="Lucida Grande" charset="0"/>
                <a:ea typeface="ヒラギノ角ゴ ProN W3" charset="0"/>
                <a:cs typeface="ヒラギノ角ゴ ProN W3" charset="0"/>
              </a:rPr>
              <a:t>Materials-Concrete &amp; </a:t>
            </a:r>
            <a:r>
              <a:rPr lang="en-US" dirty="0" smtClean="0">
                <a:latin typeface="Lucida Grande" charset="0"/>
                <a:ea typeface="ヒラギノ角ゴ ProN W3" charset="0"/>
                <a:cs typeface="ヒラギノ角ゴ ProN W3" charset="0"/>
              </a:rPr>
              <a:t>Steel</a:t>
            </a:r>
            <a:endParaRPr lang="en-US" dirty="0">
              <a:latin typeface="Lucida Grande" charset="0"/>
              <a:ea typeface="ヒラギノ角ゴ ProN W3" charset="0"/>
              <a:cs typeface="ヒラギノ角ゴ ProN W3" charset="0"/>
            </a:endParaRPr>
          </a:p>
          <a:p>
            <a:pPr marL="502920" indent="-342900"/>
            <a:endParaRPr lang="en-US" dirty="0">
              <a:latin typeface="Lucida Grande" charset="0"/>
              <a:ea typeface="ヒラギノ角ゴ ProN W3" charset="0"/>
              <a:cs typeface="ヒラギノ角ゴ ProN W3" charset="0"/>
            </a:endParaRPr>
          </a:p>
          <a:p>
            <a:pPr marL="502920" indent="-342900"/>
            <a:r>
              <a:rPr lang="en-US" dirty="0">
                <a:latin typeface="Lucida Grande" charset="0"/>
                <a:ea typeface="ヒラギノ角ゴ ProN W3" charset="0"/>
                <a:cs typeface="ヒラギノ角ゴ ProN W3" charset="0"/>
              </a:rPr>
              <a:t>Flood Gate</a:t>
            </a:r>
          </a:p>
          <a:p>
            <a:endParaRPr lang="en-US" dirty="0"/>
          </a:p>
        </p:txBody>
      </p:sp>
    </p:spTree>
    <p:extLst>
      <p:ext uri="{BB962C8B-B14F-4D97-AF65-F5344CB8AC3E}">
        <p14:creationId xmlns:p14="http://schemas.microsoft.com/office/powerpoint/2010/main" val="19174173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pic>
        <p:nvPicPr>
          <p:cNvPr id="4" name="Content Placeholder 3" descr="LiDar Elevation.jpg"/>
          <p:cNvPicPr>
            <a:picLocks noGrp="1" noChangeAspect="1"/>
          </p:cNvPicPr>
          <p:nvPr>
            <p:ph idx="1"/>
          </p:nvPr>
        </p:nvPicPr>
        <p:blipFill>
          <a:blip r:embed="rId2">
            <a:extLst>
              <a:ext uri="{28A0092B-C50C-407E-A947-70E740481C1C}">
                <a14:useLocalDpi xmlns:a14="http://schemas.microsoft.com/office/drawing/2010/main" val="0"/>
              </a:ext>
            </a:extLst>
          </a:blip>
          <a:srcRect l="-11328" r="-11328"/>
          <a:stretch>
            <a:fillRect/>
          </a:stretch>
        </p:blipFill>
        <p:spPr>
          <a:xfrm>
            <a:off x="440267" y="2057400"/>
            <a:ext cx="7620000" cy="4800600"/>
          </a:xfrm>
        </p:spPr>
      </p:pic>
      <p:pic>
        <p:nvPicPr>
          <p:cNvPr id="5" name="Picture 4" descr="SLR Projec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01" y="455508"/>
            <a:ext cx="3454399" cy="1381759"/>
          </a:xfrm>
          <a:prstGeom prst="rect">
            <a:avLst/>
          </a:prstGeom>
        </p:spPr>
      </p:pic>
    </p:spTree>
    <p:extLst>
      <p:ext uri="{BB962C8B-B14F-4D97-AF65-F5344CB8AC3E}">
        <p14:creationId xmlns:p14="http://schemas.microsoft.com/office/powerpoint/2010/main" val="38173070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dirty="0" smtClean="0"/>
              <a:t>Special </a:t>
            </a:r>
            <a:r>
              <a:rPr lang="en-US" sz="3600" dirty="0"/>
              <a:t>Thanks for Your </a:t>
            </a:r>
            <a:r>
              <a:rPr lang="en-US" sz="3600" dirty="0" smtClean="0"/>
              <a:t>Continued Help</a:t>
            </a:r>
            <a:r>
              <a:rPr lang="en-US" sz="3600" dirty="0"/>
              <a:t/>
            </a:r>
            <a:br>
              <a:rPr lang="en-US" sz="3600" dirty="0"/>
            </a:br>
            <a:endParaRPr lang="en-US" sz="3600" dirty="0"/>
          </a:p>
        </p:txBody>
      </p:sp>
      <p:sp>
        <p:nvSpPr>
          <p:cNvPr id="3" name="Content Placeholder 2"/>
          <p:cNvSpPr>
            <a:spLocks noGrp="1"/>
          </p:cNvSpPr>
          <p:nvPr>
            <p:ph idx="1"/>
          </p:nvPr>
        </p:nvSpPr>
        <p:spPr/>
        <p:txBody>
          <a:bodyPr>
            <a:normAutofit lnSpcReduction="10000"/>
          </a:bodyPr>
          <a:lstStyle/>
          <a:p>
            <a:r>
              <a:rPr lang="en-US" dirty="0" smtClean="0"/>
              <a:t>Dr. </a:t>
            </a:r>
            <a:r>
              <a:rPr lang="en-US" dirty="0" err="1" smtClean="0"/>
              <a:t>Mujde</a:t>
            </a:r>
            <a:r>
              <a:rPr lang="en-US" dirty="0" smtClean="0"/>
              <a:t> </a:t>
            </a:r>
            <a:r>
              <a:rPr lang="en-US" dirty="0" err="1" smtClean="0"/>
              <a:t>Erten-Unal</a:t>
            </a:r>
            <a:endParaRPr lang="en-US" dirty="0" smtClean="0"/>
          </a:p>
          <a:p>
            <a:r>
              <a:rPr lang="en-US" dirty="0" smtClean="0"/>
              <a:t>Mason Andrews</a:t>
            </a:r>
          </a:p>
          <a:p>
            <a:r>
              <a:rPr lang="en-US" dirty="0" smtClean="0"/>
              <a:t>Skip Stiles</a:t>
            </a:r>
          </a:p>
          <a:p>
            <a:r>
              <a:rPr lang="en-US" dirty="0" smtClean="0"/>
              <a:t>Wetlands Watch</a:t>
            </a:r>
          </a:p>
          <a:p>
            <a:r>
              <a:rPr lang="en-US" dirty="0" smtClean="0"/>
              <a:t>Chesterfield Heights</a:t>
            </a:r>
          </a:p>
          <a:p>
            <a:r>
              <a:rPr lang="en-US" dirty="0" smtClean="0"/>
              <a:t>Hampton Roads Green Building Council</a:t>
            </a:r>
          </a:p>
          <a:p>
            <a:r>
              <a:rPr lang="en-US" dirty="0" smtClean="0"/>
              <a:t>Virginia Sea Grant</a:t>
            </a:r>
          </a:p>
          <a:p>
            <a:r>
              <a:rPr lang="en-US" dirty="0" smtClean="0"/>
              <a:t>City of Norfolk</a:t>
            </a:r>
          </a:p>
          <a:p>
            <a:endParaRPr lang="en-US" dirty="0"/>
          </a:p>
        </p:txBody>
      </p:sp>
      <p:pic>
        <p:nvPicPr>
          <p:cNvPr id="4" name="Picture 1" descr="HU LOGO.jpg"/>
          <p:cNvPicPr>
            <a:picLocks noChangeAspect="1"/>
          </p:cNvPicPr>
          <p:nvPr/>
        </p:nvPicPr>
        <p:blipFill>
          <a:blip r:embed="rId2">
            <a:extLst>
              <a:ext uri="{28A0092B-C50C-407E-A947-70E740481C1C}">
                <a14:useLocalDpi xmlns:a14="http://schemas.microsoft.com/office/drawing/2010/main" val="0"/>
              </a:ext>
            </a:extLst>
          </a:blip>
          <a:srcRect l="24503" t="20987" r="28365" b="43861"/>
          <a:stretch>
            <a:fillRect/>
          </a:stretch>
        </p:blipFill>
        <p:spPr bwMode="auto">
          <a:xfrm>
            <a:off x="145144" y="5330825"/>
            <a:ext cx="4310062"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3762565877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5324475"/>
            <a:ext cx="3973512"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8453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814457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normAutofit/>
          </a:bodyPr>
          <a:lstStyle/>
          <a:p>
            <a:r>
              <a:rPr lang="en-US" dirty="0" smtClean="0"/>
              <a:t>MARI Networking Lunch</a:t>
            </a:r>
            <a:endParaRPr lang="en-US" dirty="0"/>
          </a:p>
        </p:txBody>
      </p:sp>
      <p:sp>
        <p:nvSpPr>
          <p:cNvPr id="14" name="Subtitle 13"/>
          <p:cNvSpPr>
            <a:spLocks noGrp="1"/>
          </p:cNvSpPr>
          <p:nvPr>
            <p:ph type="subTitle" idx="1"/>
          </p:nvPr>
        </p:nvSpPr>
        <p:spPr/>
        <p:txBody>
          <a:bodyPr/>
          <a:lstStyle/>
          <a:p>
            <a:r>
              <a:rPr lang="en-US" dirty="0" smtClean="0"/>
              <a:t>March 5th, 2015</a:t>
            </a:r>
            <a:endParaRPr lang="en-US" dirty="0"/>
          </a:p>
        </p:txBody>
      </p:sp>
      <p:sp>
        <p:nvSpPr>
          <p:cNvPr id="15" name="Title 12"/>
          <p:cNvSpPr txBox="1">
            <a:spLocks/>
          </p:cNvSpPr>
          <p:nvPr/>
        </p:nvSpPr>
        <p:spPr>
          <a:xfrm>
            <a:off x="675341" y="2209800"/>
            <a:ext cx="7808976" cy="2159000"/>
          </a:xfrm>
          <a:prstGeom prst="rect">
            <a:avLst/>
          </a:prstGeom>
          <a:noFill/>
        </p:spPr>
        <p:txBody>
          <a:bodyPr vert="horz" lIns="91440" tIns="45720" rIns="91440" bIns="45720" rtlCol="0" anchor="b" anchorCtr="0">
            <a:normAutofit fontScale="62500" lnSpcReduction="20000"/>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pPr algn="r">
              <a:lnSpc>
                <a:spcPct val="120000"/>
              </a:lnSpc>
            </a:pPr>
            <a:r>
              <a:rPr lang="en-US" b="1" dirty="0" smtClean="0">
                <a:solidFill>
                  <a:srgbClr val="003767"/>
                </a:solidFill>
              </a:rPr>
              <a:t>INTERGOVERNMENTAL PILOT PROGRAM:</a:t>
            </a:r>
          </a:p>
          <a:p>
            <a:pPr algn="r">
              <a:lnSpc>
                <a:spcPct val="120000"/>
              </a:lnSpc>
            </a:pPr>
            <a:r>
              <a:rPr lang="en-US" b="1" dirty="0" smtClean="0">
                <a:solidFill>
                  <a:srgbClr val="003767"/>
                </a:solidFill>
              </a:rPr>
              <a:t>RESILIENT REGION REALITY CHECK</a:t>
            </a:r>
          </a:p>
          <a:p>
            <a:pPr algn="r">
              <a:lnSpc>
                <a:spcPct val="120000"/>
              </a:lnSpc>
            </a:pPr>
            <a:r>
              <a:rPr lang="en-US" b="1" dirty="0" smtClean="0">
                <a:solidFill>
                  <a:srgbClr val="003767"/>
                </a:solidFill>
              </a:rPr>
              <a:t>Emily E. Steinhilber </a:t>
            </a:r>
          </a:p>
          <a:p>
            <a:pPr algn="r">
              <a:lnSpc>
                <a:spcPct val="120000"/>
              </a:lnSpc>
            </a:pPr>
            <a:r>
              <a:rPr lang="en-US" i="1" dirty="0" smtClean="0">
                <a:solidFill>
                  <a:srgbClr val="003767"/>
                </a:solidFill>
              </a:rPr>
              <a:t>Assistant Director of Coastal Resilience Research</a:t>
            </a:r>
          </a:p>
          <a:p>
            <a:pPr algn="r">
              <a:lnSpc>
                <a:spcPct val="120000"/>
              </a:lnSpc>
            </a:pPr>
            <a:r>
              <a:rPr lang="en-US" i="1" dirty="0" smtClean="0">
                <a:solidFill>
                  <a:srgbClr val="003767"/>
                </a:solidFill>
              </a:rPr>
              <a:t>Office of Research</a:t>
            </a:r>
            <a:endParaRPr lang="en-US" i="1" dirty="0"/>
          </a:p>
        </p:txBody>
      </p:sp>
      <p:sp>
        <p:nvSpPr>
          <p:cNvPr id="17" name="Slide Number Placeholder 16"/>
          <p:cNvSpPr>
            <a:spLocks noGrp="1"/>
          </p:cNvSpPr>
          <p:nvPr>
            <p:ph type="sldNum" sz="quarter" idx="12"/>
          </p:nvPr>
        </p:nvSpPr>
        <p:spPr/>
        <p:txBody>
          <a:bodyPr/>
          <a:lstStyle/>
          <a:p>
            <a:fld id="{EA242A5F-7C04-9E41-A586-FB8100474B9B}" type="slidenum">
              <a:rPr lang="en-US" smtClean="0"/>
              <a:pPr/>
              <a:t>55</a:t>
            </a:fld>
            <a:endParaRPr lang="en-US"/>
          </a:p>
        </p:txBody>
      </p:sp>
    </p:spTree>
    <p:extLst>
      <p:ext uri="{BB962C8B-B14F-4D97-AF65-F5344CB8AC3E}">
        <p14:creationId xmlns:p14="http://schemas.microsoft.com/office/powerpoint/2010/main" val="21770970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MISSION</a:t>
            </a:r>
          </a:p>
          <a:p>
            <a:pPr lvl="1"/>
            <a:r>
              <a:rPr lang="en-US" dirty="0" smtClean="0"/>
              <a:t>Develop a regional “WHOLE OF GOVERNMENT” and “WHOLE OF COMMUNITY” approach to SLR Preparedness and Resilience Planning by June 2016</a:t>
            </a:r>
          </a:p>
          <a:p>
            <a:r>
              <a:rPr lang="en-US" dirty="0" smtClean="0"/>
              <a:t>VISION</a:t>
            </a:r>
          </a:p>
          <a:p>
            <a:pPr lvl="1"/>
            <a:r>
              <a:rPr lang="en-US" dirty="0" smtClean="0">
                <a:cs typeface="Times New Roman" panose="02020603050405020304" pitchFamily="18" charset="0"/>
              </a:rPr>
              <a:t>An </a:t>
            </a:r>
            <a:r>
              <a:rPr lang="en-US" dirty="0">
                <a:cs typeface="Times New Roman" panose="02020603050405020304" pitchFamily="18" charset="0"/>
              </a:rPr>
              <a:t>intergovernmental planning organization that can effectively coordinate the sea level rise preparedness and resilience planning of Federal, state and local government agencies and the private sector, taking into account the perspectives and concerns of the citizens of the region.</a:t>
            </a:r>
          </a:p>
          <a:p>
            <a:endParaRPr lang="en-US" dirty="0"/>
          </a:p>
        </p:txBody>
      </p:sp>
      <p:sp>
        <p:nvSpPr>
          <p:cNvPr id="3" name="Title 2"/>
          <p:cNvSpPr>
            <a:spLocks noGrp="1"/>
          </p:cNvSpPr>
          <p:nvPr>
            <p:ph type="title"/>
          </p:nvPr>
        </p:nvSpPr>
        <p:spPr/>
        <p:txBody>
          <a:bodyPr/>
          <a:lstStyle/>
          <a:p>
            <a:r>
              <a:rPr lang="en-US" dirty="0" smtClean="0"/>
              <a:t>Intergovernmental Pilot Program</a:t>
            </a:r>
            <a:endParaRPr lang="en-US" dirty="0"/>
          </a:p>
        </p:txBody>
      </p:sp>
      <p:sp>
        <p:nvSpPr>
          <p:cNvPr id="4" name="Slide Number Placeholder 3"/>
          <p:cNvSpPr>
            <a:spLocks noGrp="1"/>
          </p:cNvSpPr>
          <p:nvPr>
            <p:ph type="sldNum" sz="quarter" idx="12"/>
          </p:nvPr>
        </p:nvSpPr>
        <p:spPr/>
        <p:txBody>
          <a:bodyPr/>
          <a:lstStyle/>
          <a:p>
            <a:fld id="{EA242A5F-7C04-9E41-A586-FB8100474B9B}" type="slidenum">
              <a:rPr lang="en-US" smtClean="0"/>
              <a:pPr/>
              <a:t>56</a:t>
            </a:fld>
            <a:endParaRPr lang="en-US"/>
          </a:p>
        </p:txBody>
      </p:sp>
    </p:spTree>
    <p:extLst>
      <p:ext uri="{BB962C8B-B14F-4D97-AF65-F5344CB8AC3E}">
        <p14:creationId xmlns:p14="http://schemas.microsoft.com/office/powerpoint/2010/main" val="3456936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77500" lnSpcReduction="20000"/>
          </a:bodyPr>
          <a:lstStyle/>
          <a:p>
            <a:r>
              <a:rPr lang="en-US" dirty="0" smtClean="0"/>
              <a:t>June 3, 2014: Kick Off at ODU</a:t>
            </a:r>
          </a:p>
          <a:p>
            <a:r>
              <a:rPr lang="en-US" dirty="0" smtClean="0"/>
              <a:t>June 30, 2014: </a:t>
            </a:r>
            <a:r>
              <a:rPr lang="en-US" dirty="0">
                <a:cs typeface="Times New Roman" panose="02020603050405020304" pitchFamily="18" charset="0"/>
              </a:rPr>
              <a:t>“Rising to the Challenge,” bipartisan forum for Virginia members of Congress organized by Senator </a:t>
            </a:r>
            <a:r>
              <a:rPr lang="en-US" dirty="0" err="1">
                <a:cs typeface="Times New Roman" panose="02020603050405020304" pitchFamily="18" charset="0"/>
              </a:rPr>
              <a:t>Kaine</a:t>
            </a:r>
            <a:r>
              <a:rPr lang="en-US" dirty="0">
                <a:cs typeface="Times New Roman" panose="02020603050405020304" pitchFamily="18" charset="0"/>
              </a:rPr>
              <a:t> Big Blue Room</a:t>
            </a:r>
          </a:p>
          <a:p>
            <a:r>
              <a:rPr lang="en-US" dirty="0">
                <a:cs typeface="Times New Roman" panose="02020603050405020304" pitchFamily="18" charset="0"/>
              </a:rPr>
              <a:t>July 1, 2014: Governor’s Climate Commission </a:t>
            </a:r>
            <a:r>
              <a:rPr lang="en-US" dirty="0" smtClean="0">
                <a:cs typeface="Times New Roman" panose="02020603050405020304" pitchFamily="18" charset="0"/>
              </a:rPr>
              <a:t>announced</a:t>
            </a:r>
          </a:p>
          <a:p>
            <a:r>
              <a:rPr lang="en-US" dirty="0">
                <a:cs typeface="Times New Roman" panose="02020603050405020304" pitchFamily="18" charset="0"/>
              </a:rPr>
              <a:t>Oct 10, </a:t>
            </a:r>
            <a:r>
              <a:rPr lang="en-US" dirty="0" smtClean="0">
                <a:cs typeface="Times New Roman" panose="02020603050405020304" pitchFamily="18" charset="0"/>
              </a:rPr>
              <a:t>2014: </a:t>
            </a:r>
            <a:r>
              <a:rPr lang="en-US" dirty="0">
                <a:cs typeface="Times New Roman" panose="02020603050405020304" pitchFamily="18" charset="0"/>
              </a:rPr>
              <a:t>Pilot Charter </a:t>
            </a:r>
            <a:r>
              <a:rPr lang="en-US" dirty="0" smtClean="0">
                <a:cs typeface="Times New Roman" panose="02020603050405020304" pitchFamily="18" charset="0"/>
              </a:rPr>
              <a:t>signed</a:t>
            </a:r>
          </a:p>
          <a:p>
            <a:r>
              <a:rPr lang="en-US" dirty="0">
                <a:cs typeface="Times New Roman" panose="02020603050405020304" pitchFamily="18" charset="0"/>
              </a:rPr>
              <a:t>Dec 2, 2014: FEMA NEP Tabletop to galvanize the pilot and help transition to Whole of </a:t>
            </a:r>
            <a:r>
              <a:rPr lang="en-US" dirty="0" smtClean="0">
                <a:cs typeface="Times New Roman" panose="02020603050405020304" pitchFamily="18" charset="0"/>
              </a:rPr>
              <a:t>Community</a:t>
            </a:r>
            <a:endParaRPr lang="en-US" dirty="0">
              <a:cs typeface="Times New Roman" panose="02020603050405020304" pitchFamily="18" charset="0"/>
            </a:endParaRPr>
          </a:p>
          <a:p>
            <a:endParaRPr lang="en-US" dirty="0">
              <a:cs typeface="Times New Roman" panose="02020603050405020304" pitchFamily="18" charset="0"/>
            </a:endParaRPr>
          </a:p>
          <a:p>
            <a:endParaRPr lang="en-US" dirty="0"/>
          </a:p>
        </p:txBody>
      </p:sp>
      <p:pic>
        <p:nvPicPr>
          <p:cNvPr id="9" name="Content Placeholder 8" descr="Screen Shot 2015-02-13 at 5.01.35 PM.png"/>
          <p:cNvPicPr>
            <a:picLocks noGrp="1" noChangeAspect="1"/>
          </p:cNvPicPr>
          <p:nvPr>
            <p:ph sz="half" idx="2"/>
          </p:nvPr>
        </p:nvPicPr>
        <p:blipFill>
          <a:blip r:embed="rId2">
            <a:extLst>
              <a:ext uri="{28A0092B-C50C-407E-A947-70E740481C1C}">
                <a14:useLocalDpi xmlns:a14="http://schemas.microsoft.com/office/drawing/2010/main" val="0"/>
              </a:ext>
            </a:extLst>
          </a:blip>
          <a:srcRect t="-40597" b="-40597"/>
          <a:stretch>
            <a:fillRect/>
          </a:stretch>
        </p:blipFill>
        <p:spPr>
          <a:xfrm>
            <a:off x="4778375" y="2151063"/>
            <a:ext cx="3932238" cy="3975100"/>
          </a:xfrm>
        </p:spPr>
      </p:pic>
      <p:sp>
        <p:nvSpPr>
          <p:cNvPr id="3" name="Slide Number Placeholder 2"/>
          <p:cNvSpPr>
            <a:spLocks noGrp="1"/>
          </p:cNvSpPr>
          <p:nvPr>
            <p:ph type="sldNum" sz="quarter" idx="12"/>
          </p:nvPr>
        </p:nvSpPr>
        <p:spPr/>
        <p:txBody>
          <a:bodyPr/>
          <a:lstStyle/>
          <a:p>
            <a:fld id="{EA242A5F-7C04-9E41-A586-FB8100474B9B}" type="slidenum">
              <a:rPr lang="en-US" smtClean="0"/>
              <a:pPr/>
              <a:t>57</a:t>
            </a:fld>
            <a:endParaRPr lang="en-US"/>
          </a:p>
        </p:txBody>
      </p:sp>
      <p:sp>
        <p:nvSpPr>
          <p:cNvPr id="4" name="Title 3"/>
          <p:cNvSpPr>
            <a:spLocks noGrp="1"/>
          </p:cNvSpPr>
          <p:nvPr>
            <p:ph type="title"/>
          </p:nvPr>
        </p:nvSpPr>
        <p:spPr/>
        <p:txBody>
          <a:bodyPr/>
          <a:lstStyle/>
          <a:p>
            <a:r>
              <a:rPr lang="en-US" dirty="0" smtClean="0"/>
              <a:t>Where are we now?</a:t>
            </a:r>
            <a:endParaRPr lang="en-US" dirty="0"/>
          </a:p>
        </p:txBody>
      </p:sp>
    </p:spTree>
    <p:extLst>
      <p:ext uri="{BB962C8B-B14F-4D97-AF65-F5344CB8AC3E}">
        <p14:creationId xmlns:p14="http://schemas.microsoft.com/office/powerpoint/2010/main" val="2488265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672" y="1986644"/>
            <a:ext cx="8267042" cy="4617356"/>
          </a:xfrm>
        </p:spPr>
        <p:txBody>
          <a:bodyPr>
            <a:normAutofit fontScale="85000" lnSpcReduction="20000"/>
          </a:bodyPr>
          <a:lstStyle/>
          <a:p>
            <a:r>
              <a:rPr lang="en-US" dirty="0">
                <a:cs typeface="Times New Roman" panose="02020603050405020304" pitchFamily="18" charset="0"/>
              </a:rPr>
              <a:t>Ongoing: </a:t>
            </a:r>
            <a:endParaRPr lang="en-US" dirty="0" smtClean="0">
              <a:cs typeface="Times New Roman" panose="02020603050405020304" pitchFamily="18" charset="0"/>
            </a:endParaRPr>
          </a:p>
          <a:p>
            <a:pPr lvl="1"/>
            <a:r>
              <a:rPr lang="en-US" dirty="0" smtClean="0">
                <a:cs typeface="Times New Roman" panose="02020603050405020304" pitchFamily="18" charset="0"/>
              </a:rPr>
              <a:t>Work </a:t>
            </a:r>
            <a:r>
              <a:rPr lang="en-US" dirty="0">
                <a:cs typeface="Times New Roman" panose="02020603050405020304" pitchFamily="18" charset="0"/>
              </a:rPr>
              <a:t>Plan </a:t>
            </a:r>
            <a:r>
              <a:rPr lang="en-US" dirty="0" smtClean="0">
                <a:cs typeface="Times New Roman" panose="02020603050405020304" pitchFamily="18" charset="0"/>
              </a:rPr>
              <a:t>Development by Work Groups</a:t>
            </a:r>
          </a:p>
          <a:p>
            <a:pPr lvl="1"/>
            <a:r>
              <a:rPr lang="en-US" dirty="0" smtClean="0">
                <a:cs typeface="Times New Roman" panose="02020603050405020304" pitchFamily="18" charset="0"/>
              </a:rPr>
              <a:t>Continuing Stakeholder Engagement &amp; Committee Development</a:t>
            </a:r>
          </a:p>
          <a:p>
            <a:r>
              <a:rPr lang="en-US" dirty="0" smtClean="0"/>
              <a:t>Upcoming: </a:t>
            </a:r>
          </a:p>
          <a:p>
            <a:pPr lvl="1"/>
            <a:r>
              <a:rPr lang="en-US" dirty="0" smtClean="0"/>
              <a:t>March 10, 2015: </a:t>
            </a:r>
            <a:r>
              <a:rPr lang="en-US" dirty="0" err="1" smtClean="0"/>
              <a:t>Va</a:t>
            </a:r>
            <a:r>
              <a:rPr lang="en-US" dirty="0" smtClean="0"/>
              <a:t> DHCD Resiliency Plan Listening Session</a:t>
            </a:r>
          </a:p>
          <a:p>
            <a:pPr lvl="1"/>
            <a:r>
              <a:rPr lang="en-US" dirty="0" smtClean="0"/>
              <a:t>March 11, 2015: FEMA Fed. Flood Risk Mgmt. Standard Listening Session</a:t>
            </a:r>
          </a:p>
          <a:p>
            <a:pPr lvl="1"/>
            <a:r>
              <a:rPr lang="en-US" dirty="0" smtClean="0"/>
              <a:t>March 17, 2015: ULI &amp; ODU 3RC Community Engagement Event</a:t>
            </a:r>
          </a:p>
          <a:p>
            <a:pPr lvl="1"/>
            <a:r>
              <a:rPr lang="en-US" dirty="0" smtClean="0"/>
              <a:t>June, 2015: Regional Template Presented</a:t>
            </a:r>
          </a:p>
          <a:p>
            <a:pPr lvl="1"/>
            <a:r>
              <a:rPr lang="en-US" dirty="0" smtClean="0"/>
              <a:t>June 2016: MOU &amp; Planning Organization Established</a:t>
            </a:r>
            <a:endParaRPr lang="en-US" dirty="0"/>
          </a:p>
        </p:txBody>
      </p:sp>
      <p:sp>
        <p:nvSpPr>
          <p:cNvPr id="3" name="Slide Number Placeholder 2"/>
          <p:cNvSpPr>
            <a:spLocks noGrp="1"/>
          </p:cNvSpPr>
          <p:nvPr>
            <p:ph type="sldNum" sz="quarter" idx="12"/>
          </p:nvPr>
        </p:nvSpPr>
        <p:spPr/>
        <p:txBody>
          <a:bodyPr/>
          <a:lstStyle/>
          <a:p>
            <a:fld id="{EA242A5F-7C04-9E41-A586-FB8100474B9B}" type="slidenum">
              <a:rPr lang="en-US" smtClean="0"/>
              <a:pPr/>
              <a:t>58</a:t>
            </a:fld>
            <a:endParaRPr lang="en-US"/>
          </a:p>
        </p:txBody>
      </p:sp>
      <p:sp>
        <p:nvSpPr>
          <p:cNvPr id="4" name="Title 3"/>
          <p:cNvSpPr>
            <a:spLocks noGrp="1"/>
          </p:cNvSpPr>
          <p:nvPr>
            <p:ph type="title"/>
          </p:nvPr>
        </p:nvSpPr>
        <p:spPr/>
        <p:txBody>
          <a:bodyPr/>
          <a:lstStyle/>
          <a:p>
            <a:r>
              <a:rPr lang="en-US" dirty="0" smtClean="0"/>
              <a:t>What’s Next?</a:t>
            </a:r>
            <a:endParaRPr lang="en-US" dirty="0"/>
          </a:p>
        </p:txBody>
      </p:sp>
    </p:spTree>
    <p:extLst>
      <p:ext uri="{BB962C8B-B14F-4D97-AF65-F5344CB8AC3E}">
        <p14:creationId xmlns:p14="http://schemas.microsoft.com/office/powerpoint/2010/main" val="1951643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Line Up</a:t>
            </a:r>
            <a:endParaRPr lang="en-US" dirty="0"/>
          </a:p>
        </p:txBody>
      </p:sp>
      <p:sp>
        <p:nvSpPr>
          <p:cNvPr id="4" name="TextBox 3"/>
          <p:cNvSpPr txBox="1"/>
          <p:nvPr/>
        </p:nvSpPr>
        <p:spPr>
          <a:xfrm>
            <a:off x="2260277" y="1723309"/>
            <a:ext cx="4712938" cy="2400649"/>
          </a:xfrm>
          <a:prstGeom prst="rect">
            <a:avLst/>
          </a:prstGeom>
          <a:noFill/>
        </p:spPr>
        <p:txBody>
          <a:bodyPr wrap="square" lIns="91431" tIns="45716" rIns="91431" bIns="45716" rtlCol="0">
            <a:spAutoFit/>
          </a:bodyPr>
          <a:lstStyle/>
          <a:p>
            <a:pPr algn="ctr" defTabSz="457154"/>
            <a:r>
              <a:rPr lang="en-US" b="1" u="sng" dirty="0">
                <a:solidFill>
                  <a:srgbClr val="0000FF"/>
                </a:solidFill>
                <a:latin typeface="Times New Roman" panose="02020603050405020304" pitchFamily="18" charset="0"/>
                <a:cs typeface="Times New Roman" panose="02020603050405020304" pitchFamily="18" charset="0"/>
              </a:rPr>
              <a:t>STEERING </a:t>
            </a:r>
            <a:r>
              <a:rPr lang="en-US" b="1" u="sng" dirty="0" smtClean="0">
                <a:solidFill>
                  <a:srgbClr val="0000FF"/>
                </a:solidFill>
                <a:latin typeface="Times New Roman" panose="02020603050405020304" pitchFamily="18" charset="0"/>
                <a:cs typeface="Times New Roman" panose="02020603050405020304" pitchFamily="18" charset="0"/>
              </a:rPr>
              <a:t>COMMITTEE</a:t>
            </a:r>
            <a:endParaRPr lang="en-US" b="1" u="sng" dirty="0">
              <a:solidFill>
                <a:srgbClr val="0000FF"/>
              </a:solidFill>
              <a:latin typeface="Times New Roman" panose="02020603050405020304" pitchFamily="18" charset="0"/>
              <a:cs typeface="Times New Roman" panose="02020603050405020304" pitchFamily="18" charset="0"/>
            </a:endParaRPr>
          </a:p>
          <a:p>
            <a:pPr defTabSz="457154"/>
            <a:r>
              <a:rPr lang="en-US" sz="1200" b="1" dirty="0">
                <a:solidFill>
                  <a:srgbClr val="0000FF"/>
                </a:solidFill>
                <a:latin typeface="Times New Roman" panose="02020603050405020304" pitchFamily="18" charset="0"/>
                <a:cs typeface="Times New Roman" panose="02020603050405020304" pitchFamily="18" charset="0"/>
              </a:rPr>
              <a:t>Mayor Wright, Portsmouth			RDML Williamson, CNRMA</a:t>
            </a:r>
          </a:p>
          <a:p>
            <a:pPr defTabSz="457154"/>
            <a:r>
              <a:rPr lang="en-US" sz="1200" b="1" dirty="0">
                <a:solidFill>
                  <a:srgbClr val="0000FF"/>
                </a:solidFill>
                <a:latin typeface="Times New Roman" panose="02020603050405020304" pitchFamily="18" charset="0"/>
                <a:cs typeface="Times New Roman" panose="02020603050405020304" pitchFamily="18" charset="0"/>
              </a:rPr>
              <a:t>Mr. Keaton, HRPDC 			CAPT Rios, USN, NAVFAC</a:t>
            </a:r>
          </a:p>
          <a:p>
            <a:pPr defTabSz="457154"/>
            <a:r>
              <a:rPr lang="en-US" sz="1200" b="1" dirty="0">
                <a:solidFill>
                  <a:srgbClr val="0000FF"/>
                </a:solidFill>
                <a:latin typeface="Times New Roman" panose="02020603050405020304" pitchFamily="18" charset="0"/>
                <a:cs typeface="Times New Roman" panose="02020603050405020304" pitchFamily="18" charset="0"/>
              </a:rPr>
              <a:t>COL Olsen, USACE				Mr. Redick, City of Norfolk</a:t>
            </a:r>
          </a:p>
          <a:p>
            <a:pPr defTabSz="457154"/>
            <a:r>
              <a:rPr lang="en-US" sz="1200" b="1" dirty="0">
                <a:solidFill>
                  <a:srgbClr val="0000FF"/>
                </a:solidFill>
                <a:latin typeface="Times New Roman" panose="02020603050405020304" pitchFamily="18" charset="0"/>
                <a:cs typeface="Times New Roman" panose="02020603050405020304" pitchFamily="18" charset="0"/>
              </a:rPr>
              <a:t>CAPT Bonner, USCG			Mr. </a:t>
            </a:r>
            <a:r>
              <a:rPr lang="en-US" sz="1200" b="1" dirty="0" err="1">
                <a:solidFill>
                  <a:srgbClr val="0000FF"/>
                </a:solidFill>
                <a:latin typeface="Times New Roman" panose="02020603050405020304" pitchFamily="18" charset="0"/>
                <a:cs typeface="Times New Roman" panose="02020603050405020304" pitchFamily="18" charset="0"/>
              </a:rPr>
              <a:t>Feinman</a:t>
            </a:r>
            <a:r>
              <a:rPr lang="en-US" sz="1200" b="1" dirty="0">
                <a:solidFill>
                  <a:srgbClr val="0000FF"/>
                </a:solidFill>
                <a:latin typeface="Times New Roman" panose="02020603050405020304" pitchFamily="18" charset="0"/>
                <a:cs typeface="Times New Roman" panose="02020603050405020304" pitchFamily="18" charset="0"/>
              </a:rPr>
              <a:t>, DNR</a:t>
            </a:r>
          </a:p>
          <a:p>
            <a:pPr defTabSz="457154"/>
            <a:r>
              <a:rPr lang="en-US" sz="1200" b="1" dirty="0">
                <a:solidFill>
                  <a:srgbClr val="0000FF"/>
                </a:solidFill>
                <a:latin typeface="Times New Roman" panose="02020603050405020304" pitchFamily="18" charset="0"/>
                <a:cs typeface="Times New Roman" panose="02020603050405020304" pitchFamily="18" charset="0"/>
              </a:rPr>
              <a:t>Ms. </a:t>
            </a:r>
            <a:r>
              <a:rPr lang="en-US" sz="1200" b="1" dirty="0" err="1">
                <a:solidFill>
                  <a:srgbClr val="0000FF"/>
                </a:solidFill>
                <a:latin typeface="Times New Roman" panose="02020603050405020304" pitchFamily="18" charset="0"/>
                <a:cs typeface="Times New Roman" panose="02020603050405020304" pitchFamily="18" charset="0"/>
              </a:rPr>
              <a:t>Thorogood</a:t>
            </a:r>
            <a:r>
              <a:rPr lang="en-US" sz="1200" b="1" dirty="0">
                <a:solidFill>
                  <a:srgbClr val="0000FF"/>
                </a:solidFill>
                <a:latin typeface="Times New Roman" panose="02020603050405020304" pitchFamily="18" charset="0"/>
                <a:cs typeface="Times New Roman" panose="02020603050405020304" pitchFamily="18" charset="0"/>
              </a:rPr>
              <a:t>, CGD5		            Mr. Fallon, Hun. </a:t>
            </a:r>
            <a:r>
              <a:rPr lang="en-US" sz="1200" b="1" dirty="0" err="1">
                <a:solidFill>
                  <a:srgbClr val="0000FF"/>
                </a:solidFill>
                <a:latin typeface="Times New Roman" panose="02020603050405020304" pitchFamily="18" charset="0"/>
                <a:cs typeface="Times New Roman" panose="02020603050405020304" pitchFamily="18" charset="0"/>
              </a:rPr>
              <a:t>Ing</a:t>
            </a:r>
            <a:r>
              <a:rPr lang="en-US" sz="1200" b="1" dirty="0">
                <a:solidFill>
                  <a:srgbClr val="0000FF"/>
                </a:solidFill>
                <a:latin typeface="Times New Roman" panose="02020603050405020304" pitchFamily="18" charset="0"/>
                <a:cs typeface="Times New Roman" panose="02020603050405020304" pitchFamily="18" charset="0"/>
              </a:rPr>
              <a:t>.</a:t>
            </a:r>
          </a:p>
          <a:p>
            <a:pPr defTabSz="457154"/>
            <a:r>
              <a:rPr lang="en-US" sz="1200" b="1" dirty="0">
                <a:solidFill>
                  <a:srgbClr val="0000FF"/>
                </a:solidFill>
                <a:latin typeface="Times New Roman" panose="02020603050405020304" pitchFamily="18" charset="0"/>
                <a:cs typeface="Times New Roman" panose="02020603050405020304" pitchFamily="18" charset="0"/>
              </a:rPr>
              <a:t>Col Allen, USAF				Ms. Wood, VPA			 			Ray Toll ODU - convener	</a:t>
            </a:r>
          </a:p>
          <a:p>
            <a:pPr defTabSz="457154"/>
            <a:r>
              <a:rPr lang="en-US" sz="1200" b="1" dirty="0">
                <a:solidFill>
                  <a:srgbClr val="0000FF"/>
                </a:solidFill>
              </a:rPr>
              <a:t>			</a:t>
            </a:r>
          </a:p>
        </p:txBody>
      </p:sp>
      <p:sp>
        <p:nvSpPr>
          <p:cNvPr id="5" name="TextBox 4"/>
          <p:cNvSpPr txBox="1"/>
          <p:nvPr/>
        </p:nvSpPr>
        <p:spPr>
          <a:xfrm>
            <a:off x="95605" y="3917780"/>
            <a:ext cx="2159547" cy="800211"/>
          </a:xfrm>
          <a:prstGeom prst="rect">
            <a:avLst/>
          </a:prstGeom>
          <a:noFill/>
        </p:spPr>
        <p:txBody>
          <a:bodyPr wrap="none" lIns="91431" tIns="45716" rIns="91431" bIns="45716" rtlCol="0">
            <a:spAutoFit/>
          </a:bodyPr>
          <a:lstStyle/>
          <a:p>
            <a:pPr algn="ctr" defTabSz="457154"/>
            <a:r>
              <a:rPr lang="en-US" sz="1700" b="1" u="sng" dirty="0">
                <a:solidFill>
                  <a:srgbClr val="EEECE1">
                    <a:lumMod val="25000"/>
                  </a:srgbClr>
                </a:solidFill>
                <a:latin typeface="Times New Roman" panose="02020603050405020304" pitchFamily="18" charset="0"/>
                <a:cs typeface="Times New Roman" panose="02020603050405020304" pitchFamily="18" charset="0"/>
              </a:rPr>
              <a:t>LEGAL</a:t>
            </a:r>
          </a:p>
          <a:p>
            <a:pPr algn="ctr" defTabSz="457154"/>
            <a:r>
              <a:rPr lang="en-US" sz="1700" b="1" u="sng" dirty="0">
                <a:solidFill>
                  <a:srgbClr val="EEECE1">
                    <a:lumMod val="25000"/>
                  </a:srgbClr>
                </a:solidFill>
                <a:latin typeface="Times New Roman" panose="02020603050405020304" pitchFamily="18" charset="0"/>
                <a:cs typeface="Times New Roman" panose="02020603050405020304" pitchFamily="18" charset="0"/>
              </a:rPr>
              <a:t>WORKING GROUP</a:t>
            </a:r>
          </a:p>
          <a:p>
            <a:pPr algn="ctr" defTabSz="457154"/>
            <a:r>
              <a:rPr lang="en-US" sz="1200" b="1" dirty="0">
                <a:solidFill>
                  <a:srgbClr val="EEECE1">
                    <a:lumMod val="25000"/>
                  </a:srgbClr>
                </a:solidFill>
                <a:latin typeface="Times New Roman" panose="02020603050405020304" pitchFamily="18" charset="0"/>
                <a:cs typeface="Times New Roman" panose="02020603050405020304" pitchFamily="18" charset="0"/>
              </a:rPr>
              <a:t>Roy Hoagland</a:t>
            </a:r>
          </a:p>
        </p:txBody>
      </p:sp>
      <p:sp>
        <p:nvSpPr>
          <p:cNvPr id="6" name="TextBox 5"/>
          <p:cNvSpPr txBox="1"/>
          <p:nvPr/>
        </p:nvSpPr>
        <p:spPr>
          <a:xfrm>
            <a:off x="6924359" y="3993980"/>
            <a:ext cx="2219641" cy="800211"/>
          </a:xfrm>
          <a:prstGeom prst="rect">
            <a:avLst/>
          </a:prstGeom>
          <a:noFill/>
        </p:spPr>
        <p:txBody>
          <a:bodyPr wrap="none" lIns="91431" tIns="45716" rIns="91431" bIns="45716" rtlCol="0">
            <a:spAutoFit/>
          </a:bodyPr>
          <a:lstStyle/>
          <a:p>
            <a:pPr algn="ctr" defTabSz="457154"/>
            <a:r>
              <a:rPr lang="en-US" sz="1700" b="1" u="sng" dirty="0">
                <a:solidFill>
                  <a:srgbClr val="EEECE1">
                    <a:lumMod val="25000"/>
                  </a:srgbClr>
                </a:solidFill>
                <a:latin typeface="Times New Roman" panose="02020603050405020304" pitchFamily="18" charset="0"/>
                <a:cs typeface="Times New Roman" panose="02020603050405020304" pitchFamily="18" charset="0"/>
              </a:rPr>
              <a:t>INFRASTRUCTURE</a:t>
            </a:r>
          </a:p>
          <a:p>
            <a:pPr algn="ctr" defTabSz="457154"/>
            <a:r>
              <a:rPr lang="en-US" sz="1700" b="1" u="sng" dirty="0">
                <a:solidFill>
                  <a:srgbClr val="EEECE1">
                    <a:lumMod val="25000"/>
                  </a:srgbClr>
                </a:solidFill>
                <a:latin typeface="Times New Roman" panose="02020603050405020304" pitchFamily="18" charset="0"/>
                <a:cs typeface="Times New Roman" panose="02020603050405020304" pitchFamily="18" charset="0"/>
              </a:rPr>
              <a:t>WORKING GROUP</a:t>
            </a:r>
          </a:p>
          <a:p>
            <a:pPr algn="ctr" defTabSz="457154"/>
            <a:r>
              <a:rPr lang="en-US" sz="1200" b="1" dirty="0">
                <a:solidFill>
                  <a:srgbClr val="EEECE1">
                    <a:lumMod val="25000"/>
                  </a:srgbClr>
                </a:solidFill>
                <a:latin typeface="Times New Roman" panose="02020603050405020304" pitchFamily="18" charset="0"/>
                <a:cs typeface="Times New Roman" panose="02020603050405020304" pitchFamily="18" charset="0"/>
              </a:rPr>
              <a:t>RDML Phillips, USN (ret)</a:t>
            </a:r>
          </a:p>
        </p:txBody>
      </p:sp>
      <p:sp>
        <p:nvSpPr>
          <p:cNvPr id="7" name="TextBox 6"/>
          <p:cNvSpPr txBox="1"/>
          <p:nvPr/>
        </p:nvSpPr>
        <p:spPr>
          <a:xfrm>
            <a:off x="2218194" y="3917780"/>
            <a:ext cx="2159547" cy="800211"/>
          </a:xfrm>
          <a:prstGeom prst="rect">
            <a:avLst/>
          </a:prstGeom>
          <a:noFill/>
        </p:spPr>
        <p:txBody>
          <a:bodyPr wrap="none" lIns="91431" tIns="45716" rIns="91431" bIns="45716" rtlCol="0">
            <a:spAutoFit/>
          </a:bodyPr>
          <a:lstStyle/>
          <a:p>
            <a:pPr algn="ctr" defTabSz="457154"/>
            <a:r>
              <a:rPr lang="en-US" sz="1700" b="1" u="sng" dirty="0">
                <a:solidFill>
                  <a:srgbClr val="EEECE1">
                    <a:lumMod val="25000"/>
                  </a:srgbClr>
                </a:solidFill>
                <a:latin typeface="Times New Roman" panose="02020603050405020304" pitchFamily="18" charset="0"/>
                <a:cs typeface="Times New Roman" panose="02020603050405020304" pitchFamily="18" charset="0"/>
              </a:rPr>
              <a:t>LAND USE</a:t>
            </a:r>
          </a:p>
          <a:p>
            <a:pPr algn="ctr" defTabSz="457154"/>
            <a:r>
              <a:rPr lang="en-US" sz="1700" b="1" u="sng" dirty="0">
                <a:solidFill>
                  <a:srgbClr val="EEECE1">
                    <a:lumMod val="25000"/>
                  </a:srgbClr>
                </a:solidFill>
                <a:latin typeface="Times New Roman" panose="02020603050405020304" pitchFamily="18" charset="0"/>
                <a:cs typeface="Times New Roman" panose="02020603050405020304" pitchFamily="18" charset="0"/>
              </a:rPr>
              <a:t>WORKING GROUP</a:t>
            </a:r>
          </a:p>
          <a:p>
            <a:pPr algn="ctr" defTabSz="457154"/>
            <a:r>
              <a:rPr lang="en-US" sz="1200" b="1" dirty="0">
                <a:solidFill>
                  <a:prstClr val="black"/>
                </a:solidFill>
                <a:latin typeface="Times New Roman" panose="02020603050405020304" pitchFamily="18" charset="0"/>
                <a:cs typeface="Times New Roman" panose="02020603050405020304" pitchFamily="18" charset="0"/>
              </a:rPr>
              <a:t>Burrell Saunders</a:t>
            </a:r>
          </a:p>
        </p:txBody>
      </p:sp>
      <p:sp>
        <p:nvSpPr>
          <p:cNvPr id="8" name="TextBox 7"/>
          <p:cNvSpPr txBox="1"/>
          <p:nvPr/>
        </p:nvSpPr>
        <p:spPr>
          <a:xfrm>
            <a:off x="4196525" y="3968580"/>
            <a:ext cx="2754869" cy="800211"/>
          </a:xfrm>
          <a:prstGeom prst="rect">
            <a:avLst/>
          </a:prstGeom>
          <a:noFill/>
        </p:spPr>
        <p:txBody>
          <a:bodyPr wrap="none" lIns="91431" tIns="45716" rIns="91431" bIns="45716" rtlCol="0">
            <a:spAutoFit/>
          </a:bodyPr>
          <a:lstStyle/>
          <a:p>
            <a:pPr algn="ctr" defTabSz="457154"/>
            <a:r>
              <a:rPr lang="en-US" sz="1700" b="1" u="sng" dirty="0">
                <a:solidFill>
                  <a:prstClr val="black"/>
                </a:solidFill>
                <a:latin typeface="Times New Roman" panose="02020603050405020304" pitchFamily="18" charset="0"/>
                <a:cs typeface="Times New Roman" panose="02020603050405020304" pitchFamily="18" charset="0"/>
              </a:rPr>
              <a:t>CITIZEN ENGAGEMENT </a:t>
            </a:r>
          </a:p>
          <a:p>
            <a:pPr algn="ctr" defTabSz="457154"/>
            <a:r>
              <a:rPr lang="en-US" sz="1700" b="1" u="sng" dirty="0">
                <a:solidFill>
                  <a:prstClr val="black"/>
                </a:solidFill>
                <a:latin typeface="Times New Roman" panose="02020603050405020304" pitchFamily="18" charset="0"/>
                <a:cs typeface="Times New Roman" panose="02020603050405020304" pitchFamily="18" charset="0"/>
              </a:rPr>
              <a:t>WORKING GROUP</a:t>
            </a:r>
          </a:p>
          <a:p>
            <a:pPr algn="ctr" defTabSz="457154"/>
            <a:r>
              <a:rPr lang="en-US" sz="1200" b="1" dirty="0">
                <a:solidFill>
                  <a:prstClr val="black"/>
                </a:solidFill>
                <a:latin typeface="Times New Roman" panose="02020603050405020304" pitchFamily="18" charset="0"/>
                <a:cs typeface="Times New Roman" panose="02020603050405020304" pitchFamily="18" charset="0"/>
              </a:rPr>
              <a:t>Chris </a:t>
            </a:r>
            <a:r>
              <a:rPr lang="en-US" sz="1200" b="1" dirty="0" err="1">
                <a:solidFill>
                  <a:prstClr val="black"/>
                </a:solidFill>
                <a:latin typeface="Times New Roman" panose="02020603050405020304" pitchFamily="18" charset="0"/>
                <a:cs typeface="Times New Roman" panose="02020603050405020304" pitchFamily="18" charset="0"/>
              </a:rPr>
              <a:t>Bonney</a:t>
            </a:r>
            <a:r>
              <a:rPr lang="en-US" sz="1200" b="1" dirty="0">
                <a:solidFill>
                  <a:prstClr val="black"/>
                </a:solidFill>
                <a:latin typeface="Times New Roman" panose="02020603050405020304" pitchFamily="18" charset="0"/>
                <a:cs typeface="Times New Roman" panose="02020603050405020304" pitchFamily="18" charset="0"/>
              </a:rPr>
              <a:t>/Michelle </a:t>
            </a:r>
            <a:r>
              <a:rPr lang="en-US" sz="1200" b="1" dirty="0" err="1">
                <a:solidFill>
                  <a:prstClr val="black"/>
                </a:solidFill>
                <a:latin typeface="Times New Roman" panose="02020603050405020304" pitchFamily="18" charset="0"/>
                <a:cs typeface="Times New Roman" panose="02020603050405020304" pitchFamily="18" charset="0"/>
              </a:rPr>
              <a:t>Covi</a:t>
            </a:r>
            <a:endParaRPr lang="en-US" sz="12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37047" y="5945259"/>
            <a:ext cx="2475759" cy="615545"/>
          </a:xfrm>
          <a:prstGeom prst="rect">
            <a:avLst/>
          </a:prstGeom>
          <a:noFill/>
        </p:spPr>
        <p:txBody>
          <a:bodyPr wrap="none" lIns="91431" tIns="45716" rIns="91431" bIns="45716" rtlCol="0">
            <a:spAutoFit/>
          </a:bodyPr>
          <a:lstStyle/>
          <a:p>
            <a:pPr algn="ctr" defTabSz="457154"/>
            <a:r>
              <a:rPr lang="en-US" sz="1700" b="1" u="sng" dirty="0">
                <a:latin typeface="Times New Roman" panose="02020603050405020304" pitchFamily="18" charset="0"/>
                <a:cs typeface="Times New Roman" panose="02020603050405020304" pitchFamily="18" charset="0"/>
              </a:rPr>
              <a:t>ECONOMIC IMPACTS</a:t>
            </a:r>
          </a:p>
          <a:p>
            <a:pPr algn="ctr" defTabSz="457154"/>
            <a:r>
              <a:rPr lang="en-US" sz="1700" b="1" u="sng" dirty="0">
                <a:latin typeface="Times New Roman" panose="02020603050405020304" pitchFamily="18" charset="0"/>
                <a:cs typeface="Times New Roman" panose="02020603050405020304" pitchFamily="18" charset="0"/>
              </a:rPr>
              <a:t>COMMITTEE</a:t>
            </a:r>
          </a:p>
        </p:txBody>
      </p:sp>
      <p:sp>
        <p:nvSpPr>
          <p:cNvPr id="10" name="TextBox 9"/>
          <p:cNvSpPr txBox="1"/>
          <p:nvPr/>
        </p:nvSpPr>
        <p:spPr>
          <a:xfrm>
            <a:off x="5313165" y="5771931"/>
            <a:ext cx="1589674" cy="984877"/>
          </a:xfrm>
          <a:prstGeom prst="rect">
            <a:avLst/>
          </a:prstGeom>
          <a:noFill/>
        </p:spPr>
        <p:txBody>
          <a:bodyPr wrap="none" lIns="91431" tIns="45716" rIns="91431" bIns="45716" rtlCol="0">
            <a:spAutoFit/>
          </a:bodyPr>
          <a:lstStyle/>
          <a:p>
            <a:pPr algn="ctr" defTabSz="457154"/>
            <a:r>
              <a:rPr lang="en-US" sz="1700" b="1" u="sng" dirty="0">
                <a:latin typeface="Times New Roman" panose="02020603050405020304" pitchFamily="18" charset="0"/>
                <a:cs typeface="Times New Roman" panose="02020603050405020304" pitchFamily="18" charset="0"/>
              </a:rPr>
              <a:t>SCIENCE</a:t>
            </a:r>
          </a:p>
          <a:p>
            <a:pPr algn="ctr" defTabSz="457154"/>
            <a:r>
              <a:rPr lang="en-US" sz="1700" b="1" u="sng" dirty="0">
                <a:latin typeface="Times New Roman" panose="02020603050405020304" pitchFamily="18" charset="0"/>
                <a:cs typeface="Times New Roman" panose="02020603050405020304" pitchFamily="18" charset="0"/>
              </a:rPr>
              <a:t>COMMITTEE</a:t>
            </a:r>
          </a:p>
          <a:p>
            <a:pPr algn="ctr" defTabSz="457154"/>
            <a:r>
              <a:rPr lang="en-US" sz="1200" b="1" dirty="0">
                <a:latin typeface="Times New Roman" panose="02020603050405020304" pitchFamily="18" charset="0"/>
                <a:cs typeface="Times New Roman" panose="02020603050405020304" pitchFamily="18" charset="0"/>
              </a:rPr>
              <a:t>Larry Atkinson/</a:t>
            </a:r>
          </a:p>
          <a:p>
            <a:pPr algn="ctr" defTabSz="457154"/>
            <a:r>
              <a:rPr lang="en-US" sz="1200" b="1" dirty="0">
                <a:latin typeface="Times New Roman" panose="02020603050405020304" pitchFamily="18" charset="0"/>
                <a:cs typeface="Times New Roman" panose="02020603050405020304" pitchFamily="18" charset="0"/>
              </a:rPr>
              <a:t>Carl </a:t>
            </a:r>
            <a:r>
              <a:rPr lang="en-US" sz="1200" b="1" dirty="0" err="1">
                <a:latin typeface="Times New Roman" panose="02020603050405020304" pitchFamily="18" charset="0"/>
                <a:cs typeface="Times New Roman" panose="02020603050405020304" pitchFamily="18" charset="0"/>
              </a:rPr>
              <a:t>Hershner</a:t>
            </a:r>
            <a:endParaRPr lang="en-US" sz="12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18905" y="4893652"/>
            <a:ext cx="2749452" cy="830989"/>
          </a:xfrm>
          <a:prstGeom prst="rect">
            <a:avLst/>
          </a:prstGeom>
          <a:noFill/>
        </p:spPr>
        <p:txBody>
          <a:bodyPr wrap="none" lIns="91431" tIns="45716" rIns="91431" bIns="45716" rtlCol="0">
            <a:spAutoFit/>
          </a:bodyPr>
          <a:lstStyle/>
          <a:p>
            <a:pPr algn="ctr" defTabSz="457154"/>
            <a:r>
              <a:rPr lang="en-US" b="1" u="sng" dirty="0">
                <a:latin typeface="Times New Roman" panose="02020603050405020304" pitchFamily="18" charset="0"/>
                <a:cs typeface="Times New Roman" panose="02020603050405020304" pitchFamily="18" charset="0"/>
              </a:rPr>
              <a:t>MUNICIPAL</a:t>
            </a:r>
            <a:r>
              <a:rPr lang="en-US" b="1" u="sng" dirty="0">
                <a:solidFill>
                  <a:srgbClr val="1F497D">
                    <a:lumMod val="75000"/>
                  </a:srgbClr>
                </a:solidFill>
                <a:latin typeface="Times New Roman" panose="02020603050405020304" pitchFamily="18" charset="0"/>
                <a:cs typeface="Times New Roman" panose="02020603050405020304" pitchFamily="18" charset="0"/>
              </a:rPr>
              <a:t> </a:t>
            </a:r>
            <a:r>
              <a:rPr lang="en-US" sz="1700" b="1" u="sng" dirty="0">
                <a:latin typeface="Times New Roman" panose="02020603050405020304" pitchFamily="18" charset="0"/>
                <a:cs typeface="Times New Roman" panose="02020603050405020304" pitchFamily="18" charset="0"/>
              </a:rPr>
              <a:t>PLANNING</a:t>
            </a:r>
          </a:p>
          <a:p>
            <a:pPr algn="ctr" defTabSz="457154"/>
            <a:r>
              <a:rPr lang="en-US" b="1" u="sng" dirty="0">
                <a:latin typeface="Times New Roman" panose="02020603050405020304" pitchFamily="18" charset="0"/>
                <a:cs typeface="Times New Roman" panose="02020603050405020304" pitchFamily="18" charset="0"/>
              </a:rPr>
              <a:t>COMMITTEE</a:t>
            </a:r>
          </a:p>
          <a:p>
            <a:pPr algn="ctr" defTabSz="457154"/>
            <a:r>
              <a:rPr lang="en-US" sz="1200" b="1" dirty="0">
                <a:latin typeface="Times New Roman" panose="02020603050405020304" pitchFamily="18" charset="0"/>
                <a:cs typeface="Times New Roman" panose="02020603050405020304" pitchFamily="18" charset="0"/>
              </a:rPr>
              <a:t>Christine Morris/Joshua Behr</a:t>
            </a:r>
          </a:p>
        </p:txBody>
      </p:sp>
      <p:sp>
        <p:nvSpPr>
          <p:cNvPr id="12" name="TextBox 11"/>
          <p:cNvSpPr txBox="1"/>
          <p:nvPr/>
        </p:nvSpPr>
        <p:spPr>
          <a:xfrm>
            <a:off x="5827684" y="4881201"/>
            <a:ext cx="3211005" cy="800211"/>
          </a:xfrm>
          <a:prstGeom prst="rect">
            <a:avLst/>
          </a:prstGeom>
          <a:noFill/>
        </p:spPr>
        <p:txBody>
          <a:bodyPr wrap="none" lIns="91431" tIns="45716" rIns="91431" bIns="45716" rtlCol="0">
            <a:spAutoFit/>
          </a:bodyPr>
          <a:lstStyle/>
          <a:p>
            <a:pPr algn="ctr" defTabSz="457154"/>
            <a:r>
              <a:rPr lang="en-US" sz="1700" b="1" u="sng" dirty="0">
                <a:latin typeface="Times New Roman" panose="02020603050405020304" pitchFamily="18" charset="0"/>
                <a:cs typeface="Times New Roman" panose="02020603050405020304" pitchFamily="18" charset="0"/>
              </a:rPr>
              <a:t>PRIVATE INFRASTRUCTURE</a:t>
            </a:r>
          </a:p>
          <a:p>
            <a:pPr algn="ctr" defTabSz="457154"/>
            <a:r>
              <a:rPr lang="en-US" sz="1700" b="1" u="sng" dirty="0">
                <a:latin typeface="Times New Roman" panose="02020603050405020304" pitchFamily="18" charset="0"/>
                <a:cs typeface="Times New Roman" panose="02020603050405020304" pitchFamily="18" charset="0"/>
              </a:rPr>
              <a:t>COMMITTEE</a:t>
            </a:r>
          </a:p>
          <a:p>
            <a:pPr algn="ctr" defTabSz="457154"/>
            <a:r>
              <a:rPr lang="en-US" sz="1200" b="1" dirty="0">
                <a:latin typeface="Times New Roman" panose="02020603050405020304" pitchFamily="18" charset="0"/>
                <a:cs typeface="Times New Roman" panose="02020603050405020304" pitchFamily="18" charset="0"/>
              </a:rPr>
              <a:t>Carol </a:t>
            </a:r>
            <a:r>
              <a:rPr lang="en-US" sz="1200" b="1" dirty="0" err="1">
                <a:latin typeface="Times New Roman" panose="02020603050405020304" pitchFamily="18" charset="0"/>
                <a:cs typeface="Times New Roman" panose="02020603050405020304" pitchFamily="18" charset="0"/>
              </a:rPr>
              <a:t>Considine</a:t>
            </a:r>
            <a:endParaRPr lang="en-US" sz="1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92254" y="2328631"/>
            <a:ext cx="1589674" cy="984877"/>
          </a:xfrm>
          <a:prstGeom prst="rect">
            <a:avLst/>
          </a:prstGeom>
          <a:noFill/>
        </p:spPr>
        <p:txBody>
          <a:bodyPr wrap="none" lIns="91431" tIns="45716" rIns="91431" bIns="45716" rtlCol="0">
            <a:spAutoFit/>
          </a:bodyPr>
          <a:lstStyle/>
          <a:p>
            <a:pPr algn="ctr" defTabSz="457154"/>
            <a:r>
              <a:rPr lang="en-US" sz="1700" b="1" u="sng" dirty="0">
                <a:solidFill>
                  <a:srgbClr val="1F497D">
                    <a:lumMod val="75000"/>
                  </a:srgbClr>
                </a:solidFill>
                <a:latin typeface="Times New Roman" panose="02020603050405020304" pitchFamily="18" charset="0"/>
                <a:cs typeface="Times New Roman" panose="02020603050405020304" pitchFamily="18" charset="0"/>
              </a:rPr>
              <a:t>ADVISORY</a:t>
            </a:r>
          </a:p>
          <a:p>
            <a:pPr algn="ctr" defTabSz="457154"/>
            <a:r>
              <a:rPr lang="en-US" sz="1700" b="1" u="sng" dirty="0">
                <a:solidFill>
                  <a:srgbClr val="1F497D">
                    <a:lumMod val="75000"/>
                  </a:srgbClr>
                </a:solidFill>
                <a:latin typeface="Times New Roman" panose="02020603050405020304" pitchFamily="18" charset="0"/>
                <a:cs typeface="Times New Roman" panose="02020603050405020304" pitchFamily="18" charset="0"/>
              </a:rPr>
              <a:t>COMMITTEE</a:t>
            </a:r>
          </a:p>
          <a:p>
            <a:pPr algn="ctr" defTabSz="457154"/>
            <a:r>
              <a:rPr lang="en-US" sz="1200" b="1" dirty="0">
                <a:solidFill>
                  <a:srgbClr val="1F497D">
                    <a:lumMod val="75000"/>
                  </a:srgbClr>
                </a:solidFill>
                <a:latin typeface="Times New Roman" panose="02020603050405020304" pitchFamily="18" charset="0"/>
                <a:cs typeface="Times New Roman" panose="02020603050405020304" pitchFamily="18" charset="0"/>
              </a:rPr>
              <a:t>Mayor Frank</a:t>
            </a:r>
          </a:p>
          <a:p>
            <a:pPr algn="ctr" defTabSz="457154"/>
            <a:endParaRPr lang="en-US" sz="1200" b="1" dirty="0">
              <a:solidFill>
                <a:srgbClr val="1F497D">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708036" y="4868501"/>
            <a:ext cx="1589674" cy="615545"/>
          </a:xfrm>
          <a:prstGeom prst="rect">
            <a:avLst/>
          </a:prstGeom>
          <a:noFill/>
        </p:spPr>
        <p:txBody>
          <a:bodyPr wrap="none" lIns="91431" tIns="45716" rIns="91431" bIns="45716" rtlCol="0">
            <a:spAutoFit/>
          </a:bodyPr>
          <a:lstStyle/>
          <a:p>
            <a:pPr algn="ctr" defTabSz="457154"/>
            <a:r>
              <a:rPr lang="en-US" sz="1700" b="1" u="sng" dirty="0" smtClean="0">
                <a:latin typeface="Times New Roman" panose="02020603050405020304" pitchFamily="18" charset="0"/>
                <a:cs typeface="Times New Roman" panose="02020603050405020304" pitchFamily="18" charset="0"/>
              </a:rPr>
              <a:t>OUTREACH </a:t>
            </a:r>
            <a:endParaRPr lang="en-US" sz="1700" b="1" u="sng" dirty="0">
              <a:latin typeface="Times New Roman" panose="02020603050405020304" pitchFamily="18" charset="0"/>
              <a:cs typeface="Times New Roman" panose="02020603050405020304" pitchFamily="18" charset="0"/>
            </a:endParaRPr>
          </a:p>
          <a:p>
            <a:pPr algn="ctr" defTabSz="457154"/>
            <a:r>
              <a:rPr lang="en-US" sz="1700" b="1" u="sng" dirty="0">
                <a:latin typeface="Times New Roman" panose="02020603050405020304" pitchFamily="18" charset="0"/>
                <a:cs typeface="Times New Roman" panose="02020603050405020304" pitchFamily="18" charset="0"/>
              </a:rPr>
              <a:t>COMMITTEE</a:t>
            </a:r>
          </a:p>
        </p:txBody>
      </p:sp>
    </p:spTree>
    <p:extLst>
      <p:ext uri="{BB962C8B-B14F-4D97-AF65-F5344CB8AC3E}">
        <p14:creationId xmlns:p14="http://schemas.microsoft.com/office/powerpoint/2010/main" val="58173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401" y="6362549"/>
            <a:ext cx="1506250" cy="50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351816" y="1355726"/>
            <a:ext cx="7880839" cy="155892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smtClean="0">
                <a:ln>
                  <a:noFill/>
                </a:ln>
                <a:solidFill>
                  <a:sysClr val="windowText" lastClr="000000"/>
                </a:solidFill>
                <a:effectLst/>
                <a:uLnTx/>
                <a:uFillTx/>
                <a:latin typeface="Calibri"/>
                <a:ea typeface="+mj-ea"/>
                <a:cs typeface="+mj-cs"/>
              </a:rPr>
              <a:t>ANTIFRAGILE</a:t>
            </a:r>
            <a:r>
              <a:rPr kumimoji="0" lang="en-US" sz="4400" b="0" i="0" u="none" strike="noStrike" kern="1200" cap="none" spc="0" normalizeH="0" baseline="0" noProof="0" dirty="0" smtClean="0">
                <a:ln>
                  <a:noFill/>
                </a:ln>
                <a:solidFill>
                  <a:sysClr val="windowText" lastClr="000000"/>
                </a:solidFill>
                <a:effectLst/>
                <a:uLnTx/>
                <a:uFillTx/>
                <a:latin typeface="Calibri"/>
                <a:ea typeface="+mj-ea"/>
                <a:cs typeface="+mj-cs"/>
              </a:rPr>
              <a:t/>
            </a:r>
            <a:br>
              <a:rPr kumimoji="0" lang="en-US" sz="4400" b="0" i="0" u="none" strike="noStrike" kern="1200" cap="none" spc="0" normalizeH="0" baseline="0" noProof="0" dirty="0" smtClean="0">
                <a:ln>
                  <a:noFill/>
                </a:ln>
                <a:solidFill>
                  <a:sysClr val="windowText" lastClr="000000"/>
                </a:solidFill>
                <a:effectLst/>
                <a:uLnTx/>
                <a:uFillTx/>
                <a:latin typeface="Calibri"/>
                <a:ea typeface="+mj-ea"/>
                <a:cs typeface="+mj-cs"/>
              </a:rPr>
            </a:br>
            <a:r>
              <a:rPr kumimoji="0" lang="en-US" sz="2500" b="0" i="0" u="none" strike="noStrike" kern="1200" cap="none" spc="0" normalizeH="0" baseline="0" noProof="0" dirty="0" smtClean="0">
                <a:ln>
                  <a:noFill/>
                </a:ln>
                <a:solidFill>
                  <a:sysClr val="windowText" lastClr="000000"/>
                </a:solidFill>
                <a:effectLst/>
                <a:uLnTx/>
                <a:uFillTx/>
                <a:latin typeface="Calibri"/>
                <a:ea typeface="+mj-ea"/>
                <a:cs typeface="+mj-cs"/>
              </a:rPr>
              <a:t>Small Means and Great Ends</a:t>
            </a:r>
            <a:br>
              <a:rPr kumimoji="0" lang="en-US" sz="2500" b="0" i="0" u="none" strike="noStrike" kern="1200" cap="none" spc="0" normalizeH="0" baseline="0" noProof="0" dirty="0" smtClean="0">
                <a:ln>
                  <a:noFill/>
                </a:ln>
                <a:solidFill>
                  <a:sysClr val="windowText" lastClr="000000"/>
                </a:solidFill>
                <a:effectLst/>
                <a:uLnTx/>
                <a:uFillTx/>
                <a:latin typeface="Calibri"/>
                <a:ea typeface="+mj-ea"/>
                <a:cs typeface="+mj-cs"/>
              </a:rPr>
            </a:br>
            <a:r>
              <a:rPr kumimoji="0" lang="en-US" sz="1800" b="0" i="0" u="none" strike="noStrike" kern="1200" cap="none" spc="0" normalizeH="0" baseline="0" noProof="0" dirty="0" smtClean="0">
                <a:ln>
                  <a:noFill/>
                </a:ln>
                <a:solidFill>
                  <a:sysClr val="windowText" lastClr="000000"/>
                </a:solidFill>
                <a:effectLst/>
                <a:uLnTx/>
                <a:uFillTx/>
                <a:latin typeface="Calibri"/>
                <a:ea typeface="+mj-ea"/>
                <a:cs typeface="+mj-cs"/>
              </a:rPr>
              <a:t>by White </a:t>
            </a:r>
            <a:r>
              <a:rPr kumimoji="0" lang="en-US" sz="1800" b="0" i="0" u="none" strike="noStrike" kern="1200" cap="none" spc="0" normalizeH="0" baseline="0" noProof="0" dirty="0" err="1" smtClean="0">
                <a:ln>
                  <a:noFill/>
                </a:ln>
                <a:solidFill>
                  <a:sysClr val="windowText" lastClr="000000"/>
                </a:solidFill>
                <a:effectLst/>
                <a:uLnTx/>
                <a:uFillTx/>
                <a:latin typeface="Calibri"/>
                <a:ea typeface="+mj-ea"/>
                <a:cs typeface="+mj-cs"/>
              </a:rPr>
              <a:t>Arkitekter</a:t>
            </a:r>
            <a:r>
              <a:rPr kumimoji="0" lang="en-US" sz="1800" b="0" i="0" u="none" strike="noStrike" kern="1200" cap="none" spc="0" normalizeH="0" baseline="0" noProof="0" dirty="0" smtClean="0">
                <a:ln>
                  <a:noFill/>
                </a:ln>
                <a:solidFill>
                  <a:sysClr val="windowText" lastClr="000000"/>
                </a:solidFill>
                <a:effectLst/>
                <a:uLnTx/>
                <a:uFillTx/>
                <a:latin typeface="Calibri"/>
                <a:ea typeface="+mj-ea"/>
                <a:cs typeface="+mj-cs"/>
              </a:rPr>
              <a:t> and Arup</a:t>
            </a:r>
            <a:endParaRPr kumimoji="0" lang="en-US" sz="18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2" name="Content Placeholder 2"/>
          <p:cNvSpPr txBox="1">
            <a:spLocks/>
          </p:cNvSpPr>
          <p:nvPr/>
        </p:nvSpPr>
        <p:spPr>
          <a:xfrm>
            <a:off x="1273236" y="2798064"/>
            <a:ext cx="8038001" cy="20501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FARROC Competition Winner</a:t>
            </a:r>
            <a:endParaRPr kumimoji="0" lang="en-US" sz="3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“a series of </a:t>
            </a:r>
            <a:r>
              <a:rPr kumimoji="0" lang="en-US" sz="2400" b="0" i="1" u="none" strike="noStrike" kern="1200" cap="none" spc="0" normalizeH="0" baseline="0" noProof="0" dirty="0" smtClean="0">
                <a:ln>
                  <a:noFill/>
                </a:ln>
                <a:solidFill>
                  <a:sysClr val="windowText" lastClr="000000"/>
                </a:solidFill>
                <a:effectLst/>
                <a:uLnTx/>
                <a:uFillTx/>
                <a:latin typeface="Calibri"/>
                <a:ea typeface="+mn-ea"/>
                <a:cs typeface="+mn-cs"/>
              </a:rPr>
              <a:t>small, affordable and smart interventions </a:t>
            </a: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that are </a:t>
            </a:r>
            <a:r>
              <a:rPr kumimoji="0" lang="en-US" sz="2400" b="0" i="1" u="none" strike="noStrike" kern="1200" cap="none" spc="0" normalizeH="0" baseline="0" noProof="0" dirty="0" smtClean="0">
                <a:ln>
                  <a:noFill/>
                </a:ln>
                <a:solidFill>
                  <a:sysClr val="windowText" lastClr="000000"/>
                </a:solidFill>
                <a:effectLst/>
                <a:uLnTx/>
                <a:uFillTx/>
                <a:latin typeface="Calibri"/>
                <a:ea typeface="+mn-ea"/>
                <a:cs typeface="+mn-cs"/>
              </a:rPr>
              <a:t>adaptable to future uncertainties</a:t>
            </a: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a:t>
            </a:r>
            <a:r>
              <a:rPr kumimoji="0" lang="en-US" sz="2400" b="0" i="1" u="none" strike="noStrike" kern="1200" cap="none" spc="0" normalizeH="0" baseline="0" noProof="0" dirty="0" smtClean="0">
                <a:ln>
                  <a:noFill/>
                </a:ln>
                <a:solidFill>
                  <a:sysClr val="windowText" lastClr="000000"/>
                </a:solidFill>
                <a:effectLst/>
                <a:uLnTx/>
                <a:uFillTx/>
                <a:latin typeface="Calibri"/>
                <a:ea typeface="+mn-ea"/>
                <a:cs typeface="+mn-cs"/>
              </a:rPr>
              <a:t>resilient in every way</a:t>
            </a:r>
            <a:r>
              <a:rPr kumimoji="0" lang="en-US" sz="2400" b="0" i="0" u="none" strike="noStrike" kern="1200" cap="none" spc="0" normalizeH="0" baseline="0" noProof="0" dirty="0" smtClean="0">
                <a:ln>
                  <a:noFill/>
                </a:ln>
                <a:solidFill>
                  <a:sysClr val="windowText" lastClr="000000"/>
                </a:solidFill>
                <a:effectLst/>
                <a:uLnTx/>
                <a:uFillTx/>
                <a:latin typeface="Calibri"/>
                <a:ea typeface="+mn-ea"/>
                <a:cs typeface="+mn-cs"/>
              </a:rPr>
              <a:t>; whether it is in the event of a natural disaster, or to create a stronger socio-economic environment….” </a:t>
            </a:r>
          </a:p>
        </p:txBody>
      </p:sp>
      <p:sp>
        <p:nvSpPr>
          <p:cNvPr id="4" name="TextBox 3"/>
          <p:cNvSpPr txBox="1"/>
          <p:nvPr/>
        </p:nvSpPr>
        <p:spPr>
          <a:xfrm>
            <a:off x="1351815" y="5067300"/>
            <a:ext cx="7785835" cy="369332"/>
          </a:xfrm>
          <a:prstGeom prst="rect">
            <a:avLst/>
          </a:prstGeom>
          <a:noFill/>
        </p:spPr>
        <p:txBody>
          <a:bodyPr wrap="square" rtlCol="0">
            <a:spAutoFit/>
          </a:bodyPr>
          <a:lstStyle/>
          <a:p>
            <a:r>
              <a:rPr lang="en-US" dirty="0" err="1"/>
              <a:t>Nassim</a:t>
            </a:r>
            <a:r>
              <a:rPr lang="en-US" dirty="0"/>
              <a:t> Nicholas </a:t>
            </a:r>
            <a:r>
              <a:rPr lang="en-US" dirty="0" err="1" smtClean="0"/>
              <a:t>Taleb</a:t>
            </a:r>
            <a:r>
              <a:rPr lang="en-US" dirty="0" smtClean="0"/>
              <a:t> – “</a:t>
            </a:r>
            <a:r>
              <a:rPr lang="en-US" dirty="0" err="1" smtClean="0"/>
              <a:t>Antifragile</a:t>
            </a:r>
            <a:r>
              <a:rPr lang="en-US" dirty="0"/>
              <a:t> </a:t>
            </a:r>
            <a:r>
              <a:rPr lang="en-US" dirty="0" smtClean="0"/>
              <a:t>: </a:t>
            </a:r>
            <a:r>
              <a:rPr lang="en-US" dirty="0"/>
              <a:t>Things That Gain From </a:t>
            </a:r>
            <a:r>
              <a:rPr lang="en-US" dirty="0" smtClean="0"/>
              <a:t>Disorder”</a:t>
            </a:r>
            <a:endParaRPr lang="en-US" dirty="0"/>
          </a:p>
        </p:txBody>
      </p:sp>
    </p:spTree>
    <p:extLst>
      <p:ext uri="{BB962C8B-B14F-4D97-AF65-F5344CB8AC3E}">
        <p14:creationId xmlns:p14="http://schemas.microsoft.com/office/powerpoint/2010/main" val="400939531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A242A5F-7C04-9E41-A586-FB8100474B9B}" type="slidenum">
              <a:rPr lang="en-US" smtClean="0"/>
              <a:pPr/>
              <a:t>60</a:t>
            </a:fld>
            <a:endParaRPr lang="en-US"/>
          </a:p>
        </p:txBody>
      </p:sp>
      <p:sp>
        <p:nvSpPr>
          <p:cNvPr id="4" name="Title 3"/>
          <p:cNvSpPr>
            <a:spLocks noGrp="1"/>
          </p:cNvSpPr>
          <p:nvPr>
            <p:ph type="title"/>
          </p:nvPr>
        </p:nvSpPr>
        <p:spPr/>
        <p:txBody>
          <a:bodyPr>
            <a:normAutofit/>
          </a:bodyPr>
          <a:lstStyle/>
          <a:p>
            <a:r>
              <a:rPr lang="en-US" dirty="0" smtClean="0"/>
              <a:t>Structure &amp; Stakeholders</a:t>
            </a:r>
            <a:endParaRPr lang="en-US" dirty="0"/>
          </a:p>
        </p:txBody>
      </p:sp>
      <p:sp>
        <p:nvSpPr>
          <p:cNvPr id="6" name="Rounded Rectangle 5"/>
          <p:cNvSpPr/>
          <p:nvPr/>
        </p:nvSpPr>
        <p:spPr>
          <a:xfrm>
            <a:off x="3834632" y="1738964"/>
            <a:ext cx="1747701" cy="76706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Steering Committee</a:t>
            </a:r>
            <a:endParaRPr lang="en-US" sz="1600" dirty="0"/>
          </a:p>
        </p:txBody>
      </p:sp>
      <p:sp>
        <p:nvSpPr>
          <p:cNvPr id="7" name="Rounded Rectangle 6"/>
          <p:cNvSpPr/>
          <p:nvPr/>
        </p:nvSpPr>
        <p:spPr>
          <a:xfrm>
            <a:off x="685249" y="3035300"/>
            <a:ext cx="1334051" cy="65488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Legal Working Group</a:t>
            </a:r>
            <a:endParaRPr lang="en-US" sz="1600" dirty="0"/>
          </a:p>
        </p:txBody>
      </p:sp>
      <p:sp>
        <p:nvSpPr>
          <p:cNvPr id="8" name="Rounded Rectangle 7"/>
          <p:cNvSpPr/>
          <p:nvPr/>
        </p:nvSpPr>
        <p:spPr>
          <a:xfrm>
            <a:off x="711201" y="2019300"/>
            <a:ext cx="1346200" cy="60239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Advisory Committee</a:t>
            </a:r>
            <a:endParaRPr lang="en-US" sz="1600" dirty="0"/>
          </a:p>
        </p:txBody>
      </p:sp>
      <p:sp>
        <p:nvSpPr>
          <p:cNvPr id="9" name="Rounded Rectangle 8"/>
          <p:cNvSpPr/>
          <p:nvPr/>
        </p:nvSpPr>
        <p:spPr>
          <a:xfrm>
            <a:off x="6057900" y="1841933"/>
            <a:ext cx="1290444" cy="5583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Federal Liaisons</a:t>
            </a:r>
            <a:endParaRPr lang="en-US" sz="1600" dirty="0"/>
          </a:p>
        </p:txBody>
      </p:sp>
      <p:sp>
        <p:nvSpPr>
          <p:cNvPr id="10" name="Rounded Rectangle 9"/>
          <p:cNvSpPr/>
          <p:nvPr/>
        </p:nvSpPr>
        <p:spPr>
          <a:xfrm>
            <a:off x="2497717" y="3009900"/>
            <a:ext cx="1667883" cy="64381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Land Use Working Group</a:t>
            </a:r>
            <a:endParaRPr lang="en-US" sz="1600" dirty="0"/>
          </a:p>
        </p:txBody>
      </p:sp>
      <p:sp>
        <p:nvSpPr>
          <p:cNvPr id="11" name="Rounded Rectangle 10"/>
          <p:cNvSpPr/>
          <p:nvPr/>
        </p:nvSpPr>
        <p:spPr>
          <a:xfrm>
            <a:off x="4937337" y="2984501"/>
            <a:ext cx="1526964" cy="78188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Infrastructure Planning Group</a:t>
            </a:r>
            <a:endParaRPr lang="en-US" sz="1600" dirty="0"/>
          </a:p>
        </p:txBody>
      </p:sp>
      <p:sp>
        <p:nvSpPr>
          <p:cNvPr id="12" name="Rounded Rectangle 11"/>
          <p:cNvSpPr/>
          <p:nvPr/>
        </p:nvSpPr>
        <p:spPr>
          <a:xfrm>
            <a:off x="7188200" y="2950146"/>
            <a:ext cx="1444319" cy="89795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Civic Engagement Group</a:t>
            </a:r>
            <a:endParaRPr lang="en-US" sz="1600" dirty="0"/>
          </a:p>
        </p:txBody>
      </p:sp>
      <p:sp>
        <p:nvSpPr>
          <p:cNvPr id="13" name="Rounded Rectangle 12"/>
          <p:cNvSpPr/>
          <p:nvPr/>
        </p:nvSpPr>
        <p:spPr>
          <a:xfrm>
            <a:off x="685251" y="4495800"/>
            <a:ext cx="1295950" cy="74008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Science Committee</a:t>
            </a:r>
            <a:endParaRPr lang="en-US" sz="1600" dirty="0"/>
          </a:p>
        </p:txBody>
      </p:sp>
      <p:sp>
        <p:nvSpPr>
          <p:cNvPr id="14" name="Rounded Rectangle 13"/>
          <p:cNvSpPr/>
          <p:nvPr/>
        </p:nvSpPr>
        <p:spPr>
          <a:xfrm>
            <a:off x="3225683" y="5791200"/>
            <a:ext cx="1574917" cy="64786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t>Economic Impacts*</a:t>
            </a:r>
            <a:endParaRPr lang="en-US" sz="1600" dirty="0"/>
          </a:p>
        </p:txBody>
      </p:sp>
      <p:sp>
        <p:nvSpPr>
          <p:cNvPr id="15" name="Rounded Rectangle 14"/>
          <p:cNvSpPr/>
          <p:nvPr/>
        </p:nvSpPr>
        <p:spPr>
          <a:xfrm>
            <a:off x="4013200" y="4318000"/>
            <a:ext cx="1683686" cy="7366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t>Private Infrastructure</a:t>
            </a:r>
            <a:endParaRPr lang="en-US" sz="1600" dirty="0"/>
          </a:p>
        </p:txBody>
      </p:sp>
      <p:sp>
        <p:nvSpPr>
          <p:cNvPr id="16" name="Rounded Rectangle 15"/>
          <p:cNvSpPr/>
          <p:nvPr/>
        </p:nvSpPr>
        <p:spPr>
          <a:xfrm>
            <a:off x="7239000" y="5672003"/>
            <a:ext cx="1457019" cy="65259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t>Education</a:t>
            </a:r>
          </a:p>
          <a:p>
            <a:pPr algn="ctr"/>
            <a:r>
              <a:rPr lang="en-US" sz="1600" dirty="0" smtClean="0"/>
              <a:t>Committee*</a:t>
            </a:r>
            <a:endParaRPr lang="en-US" sz="1600" dirty="0"/>
          </a:p>
        </p:txBody>
      </p:sp>
      <p:sp>
        <p:nvSpPr>
          <p:cNvPr id="17" name="Rounded Rectangle 16"/>
          <p:cNvSpPr/>
          <p:nvPr/>
        </p:nvSpPr>
        <p:spPr>
          <a:xfrm>
            <a:off x="2496199" y="4305300"/>
            <a:ext cx="1428102" cy="77312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t>Municipal Planning Committee</a:t>
            </a:r>
            <a:endParaRPr lang="en-US" sz="1600" dirty="0"/>
          </a:p>
        </p:txBody>
      </p:sp>
      <p:cxnSp>
        <p:nvCxnSpPr>
          <p:cNvPr id="18" name="Curved Connector 17"/>
          <p:cNvCxnSpPr>
            <a:stCxn id="13" idx="0"/>
          </p:cNvCxnSpPr>
          <p:nvPr/>
        </p:nvCxnSpPr>
        <p:spPr>
          <a:xfrm rot="5400000" flipH="1" flipV="1">
            <a:off x="1676263" y="3797163"/>
            <a:ext cx="355600" cy="1041674"/>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urved Connector 18"/>
          <p:cNvCxnSpPr>
            <a:stCxn id="6" idx="1"/>
            <a:endCxn id="8" idx="3"/>
          </p:cNvCxnSpPr>
          <p:nvPr/>
        </p:nvCxnSpPr>
        <p:spPr>
          <a:xfrm rot="10800000" flipV="1">
            <a:off x="2057402" y="2122496"/>
            <a:ext cx="1777231" cy="198001"/>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Curved Connector 19"/>
          <p:cNvCxnSpPr>
            <a:stCxn id="9" idx="1"/>
            <a:endCxn id="6" idx="3"/>
          </p:cNvCxnSpPr>
          <p:nvPr/>
        </p:nvCxnSpPr>
        <p:spPr>
          <a:xfrm rot="10800000" flipV="1">
            <a:off x="5582334" y="2121117"/>
            <a:ext cx="475567" cy="1380"/>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6" idx="2"/>
            <a:endCxn id="7" idx="0"/>
          </p:cNvCxnSpPr>
          <p:nvPr/>
        </p:nvCxnSpPr>
        <p:spPr>
          <a:xfrm rot="5400000">
            <a:off x="2765744" y="1092560"/>
            <a:ext cx="529271" cy="3356208"/>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a:stCxn id="6" idx="2"/>
            <a:endCxn id="10" idx="0"/>
          </p:cNvCxnSpPr>
          <p:nvPr/>
        </p:nvCxnSpPr>
        <p:spPr>
          <a:xfrm rot="5400000">
            <a:off x="3768136" y="2069552"/>
            <a:ext cx="503871" cy="1376824"/>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6" idx="2"/>
            <a:endCxn id="11" idx="0"/>
          </p:cNvCxnSpPr>
          <p:nvPr/>
        </p:nvCxnSpPr>
        <p:spPr>
          <a:xfrm rot="16200000" flipH="1">
            <a:off x="4965415" y="2249097"/>
            <a:ext cx="478472" cy="992336"/>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a:stCxn id="6" idx="2"/>
            <a:endCxn id="12" idx="0"/>
          </p:cNvCxnSpPr>
          <p:nvPr/>
        </p:nvCxnSpPr>
        <p:spPr>
          <a:xfrm rot="16200000" flipH="1">
            <a:off x="6087363" y="1127148"/>
            <a:ext cx="444117" cy="3201877"/>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10" idx="2"/>
            <a:endCxn id="17" idx="0"/>
          </p:cNvCxnSpPr>
          <p:nvPr/>
        </p:nvCxnSpPr>
        <p:spPr>
          <a:xfrm rot="5400000">
            <a:off x="2945161" y="3918801"/>
            <a:ext cx="651589" cy="121409"/>
          </a:xfrm>
          <a:prstGeom prst="curved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11" idx="2"/>
            <a:endCxn id="15" idx="0"/>
          </p:cNvCxnSpPr>
          <p:nvPr/>
        </p:nvCxnSpPr>
        <p:spPr>
          <a:xfrm rot="5400000">
            <a:off x="5002124" y="3619304"/>
            <a:ext cx="551615" cy="845776"/>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Curved Connector 26"/>
          <p:cNvCxnSpPr>
            <a:endCxn id="16" idx="0"/>
          </p:cNvCxnSpPr>
          <p:nvPr/>
        </p:nvCxnSpPr>
        <p:spPr>
          <a:xfrm rot="16200000" flipH="1">
            <a:off x="7643806" y="5348299"/>
            <a:ext cx="642800" cy="4607"/>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15" idx="2"/>
            <a:endCxn id="14" idx="0"/>
          </p:cNvCxnSpPr>
          <p:nvPr/>
        </p:nvCxnSpPr>
        <p:spPr>
          <a:xfrm rot="5400000">
            <a:off x="4065793" y="5001950"/>
            <a:ext cx="736600" cy="841901"/>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17" idx="2"/>
            <a:endCxn id="14" idx="0"/>
          </p:cNvCxnSpPr>
          <p:nvPr/>
        </p:nvCxnSpPr>
        <p:spPr>
          <a:xfrm rot="16200000" flipH="1">
            <a:off x="3255309" y="5033366"/>
            <a:ext cx="712775" cy="802892"/>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7" idx="2"/>
          </p:cNvCxnSpPr>
          <p:nvPr/>
        </p:nvCxnSpPr>
        <p:spPr>
          <a:xfrm rot="16200000" flipH="1">
            <a:off x="1689379" y="3353079"/>
            <a:ext cx="361116" cy="103532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930900" y="4864101"/>
            <a:ext cx="1612900" cy="6604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t>Blue-Green Infrastructure*</a:t>
            </a:r>
            <a:endParaRPr lang="en-US" sz="1600" dirty="0"/>
          </a:p>
        </p:txBody>
      </p:sp>
      <p:cxnSp>
        <p:nvCxnSpPr>
          <p:cNvPr id="32" name="Curved Connector 31"/>
          <p:cNvCxnSpPr>
            <a:stCxn id="11" idx="2"/>
            <a:endCxn id="31" idx="0"/>
          </p:cNvCxnSpPr>
          <p:nvPr/>
        </p:nvCxnSpPr>
        <p:spPr>
          <a:xfrm rot="16200000" flipH="1">
            <a:off x="5670226" y="3796977"/>
            <a:ext cx="1097716" cy="1036531"/>
          </a:xfrm>
          <a:prstGeom prst="curved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Curved Connector 32"/>
          <p:cNvCxnSpPr>
            <a:stCxn id="8" idx="2"/>
          </p:cNvCxnSpPr>
          <p:nvPr/>
        </p:nvCxnSpPr>
        <p:spPr>
          <a:xfrm rot="16200000" flipH="1">
            <a:off x="1634699" y="2371298"/>
            <a:ext cx="146907" cy="647702"/>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14" idx="3"/>
          </p:cNvCxnSpPr>
          <p:nvPr/>
        </p:nvCxnSpPr>
        <p:spPr>
          <a:xfrm flipV="1">
            <a:off x="4800600" y="5537200"/>
            <a:ext cx="749300" cy="577935"/>
          </a:xfrm>
          <a:prstGeom prst="curvedConnector3">
            <a:avLst>
              <a:gd name="adj1" fmla="val 10932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urved Connector 34"/>
          <p:cNvCxnSpPr>
            <a:stCxn id="36" idx="0"/>
          </p:cNvCxnSpPr>
          <p:nvPr/>
        </p:nvCxnSpPr>
        <p:spPr>
          <a:xfrm rot="5400000" flipH="1" flipV="1">
            <a:off x="1657213" y="5098914"/>
            <a:ext cx="469899" cy="889274"/>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685249" y="5778500"/>
            <a:ext cx="1524551" cy="66056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t>Industry*</a:t>
            </a:r>
            <a:endParaRPr lang="en-US" sz="1600" dirty="0"/>
          </a:p>
        </p:txBody>
      </p:sp>
      <p:sp>
        <p:nvSpPr>
          <p:cNvPr id="37" name="TextBox 36"/>
          <p:cNvSpPr txBox="1"/>
          <p:nvPr/>
        </p:nvSpPr>
        <p:spPr>
          <a:xfrm>
            <a:off x="3662469" y="6596390"/>
            <a:ext cx="5481531" cy="261610"/>
          </a:xfrm>
          <a:prstGeom prst="rect">
            <a:avLst/>
          </a:prstGeom>
          <a:noFill/>
        </p:spPr>
        <p:txBody>
          <a:bodyPr wrap="none" rtlCol="0">
            <a:spAutoFit/>
          </a:bodyPr>
          <a:lstStyle/>
          <a:p>
            <a:r>
              <a:rPr lang="en-US" sz="1100" i="1" dirty="0" smtClean="0"/>
              <a:t>* Indicates committees have not been fully formed. This map is subject to change. </a:t>
            </a:r>
            <a:endParaRPr lang="en-US" sz="1100" i="1" dirty="0"/>
          </a:p>
        </p:txBody>
      </p:sp>
      <p:cxnSp>
        <p:nvCxnSpPr>
          <p:cNvPr id="142" name="Curved Connector 141"/>
          <p:cNvCxnSpPr>
            <a:stCxn id="12" idx="2"/>
          </p:cNvCxnSpPr>
          <p:nvPr/>
        </p:nvCxnSpPr>
        <p:spPr>
          <a:xfrm rot="5400000">
            <a:off x="7314330" y="3823570"/>
            <a:ext cx="571500" cy="620560"/>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0107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Among others (ULI HR, HRPDC, Faculty, Municipalities) this event will inform the Pilot’s </a:t>
            </a:r>
            <a:r>
              <a:rPr lang="en-US" b="1" dirty="0" smtClean="0"/>
              <a:t>Citizen Engagement Working Group</a:t>
            </a:r>
          </a:p>
          <a:p>
            <a:pPr lvl="1"/>
            <a:r>
              <a:rPr lang="en-US" dirty="0" smtClean="0"/>
              <a:t>How </a:t>
            </a:r>
            <a:r>
              <a:rPr lang="en-US" dirty="0"/>
              <a:t>does flooding affect you?  </a:t>
            </a:r>
            <a:r>
              <a:rPr lang="en-US" dirty="0" smtClean="0"/>
              <a:t>What are the two </a:t>
            </a:r>
            <a:r>
              <a:rPr lang="en-US" dirty="0"/>
              <a:t>issues that are of most concern and </a:t>
            </a:r>
            <a:r>
              <a:rPr lang="en-US" dirty="0" smtClean="0"/>
              <a:t>why?</a:t>
            </a:r>
            <a:endParaRPr lang="en-US" dirty="0"/>
          </a:p>
          <a:p>
            <a:pPr lvl="1"/>
            <a:r>
              <a:rPr lang="en-US" dirty="0" smtClean="0"/>
              <a:t>What </a:t>
            </a:r>
            <a:r>
              <a:rPr lang="en-US" dirty="0"/>
              <a:t>to do about flooding?  What is the most critical thing that people can do? What is one thing businesses can do? What is the one thing that governments can do? </a:t>
            </a:r>
            <a:endParaRPr lang="en-US" dirty="0" smtClean="0"/>
          </a:p>
          <a:p>
            <a:pPr lvl="1"/>
            <a:r>
              <a:rPr lang="en-US" dirty="0" smtClean="0"/>
              <a:t>What </a:t>
            </a:r>
            <a:r>
              <a:rPr lang="en-US" dirty="0"/>
              <a:t>are the resources needed to address flooding issues?  Who should pay</a:t>
            </a:r>
            <a:r>
              <a:rPr lang="en-US" dirty="0" smtClean="0"/>
              <a:t>?  </a:t>
            </a:r>
          </a:p>
          <a:p>
            <a:pPr lvl="1"/>
            <a:r>
              <a:rPr lang="en-US" dirty="0" smtClean="0"/>
              <a:t>How should scare resources/tax dollars be allocated?</a:t>
            </a:r>
          </a:p>
        </p:txBody>
      </p:sp>
      <p:sp>
        <p:nvSpPr>
          <p:cNvPr id="3" name="Title 2"/>
          <p:cNvSpPr>
            <a:spLocks noGrp="1"/>
          </p:cNvSpPr>
          <p:nvPr>
            <p:ph type="title"/>
          </p:nvPr>
        </p:nvSpPr>
        <p:spPr/>
        <p:txBody>
          <a:bodyPr>
            <a:normAutofit/>
          </a:bodyPr>
          <a:lstStyle/>
          <a:p>
            <a:r>
              <a:rPr lang="en-US" dirty="0" smtClean="0"/>
              <a:t>Resilient Region Reality Check</a:t>
            </a:r>
            <a:endParaRPr lang="en-US" dirty="0"/>
          </a:p>
        </p:txBody>
      </p:sp>
    </p:spTree>
    <p:extLst>
      <p:ext uri="{BB962C8B-B14F-4D97-AF65-F5344CB8AC3E}">
        <p14:creationId xmlns:p14="http://schemas.microsoft.com/office/powerpoint/2010/main" val="2533254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Chairs: Michelle </a:t>
            </a:r>
            <a:r>
              <a:rPr lang="en-US" dirty="0" err="1"/>
              <a:t>Covi</a:t>
            </a:r>
            <a:r>
              <a:rPr lang="en-US" dirty="0"/>
              <a:t> &amp; Chris </a:t>
            </a:r>
            <a:r>
              <a:rPr lang="en-US" dirty="0" err="1"/>
              <a:t>Bonney</a:t>
            </a:r>
            <a:endParaRPr lang="en-US" dirty="0"/>
          </a:p>
          <a:p>
            <a:r>
              <a:rPr lang="en-US" dirty="0" smtClean="0"/>
              <a:t>Goals &amp; Objectives</a:t>
            </a:r>
            <a:r>
              <a:rPr lang="en-US" dirty="0"/>
              <a:t>: </a:t>
            </a:r>
          </a:p>
          <a:p>
            <a:pPr lvl="1"/>
            <a:r>
              <a:rPr lang="en-US" dirty="0"/>
              <a:t>Identify community priorities for coordinating sea level rise preparedness and resilience activities. </a:t>
            </a:r>
          </a:p>
          <a:p>
            <a:pPr lvl="1"/>
            <a:r>
              <a:rPr lang="en-US" dirty="0"/>
              <a:t>Create bridge between Whole of Government &amp; Whole of Community</a:t>
            </a:r>
          </a:p>
          <a:p>
            <a:pPr lvl="1"/>
            <a:r>
              <a:rPr lang="en-US" dirty="0" smtClean="0"/>
              <a:t>Create </a:t>
            </a:r>
            <a:r>
              <a:rPr lang="en-US" dirty="0"/>
              <a:t>“base level” engagement and communications template suitable for all communities.</a:t>
            </a:r>
          </a:p>
          <a:p>
            <a:pPr lvl="1"/>
            <a:r>
              <a:rPr lang="en-US" dirty="0" smtClean="0"/>
              <a:t>Build </a:t>
            </a:r>
            <a:r>
              <a:rPr lang="en-US" dirty="0"/>
              <a:t>Capacity in Hampton Roads Communities to respond to flooding emergencies and prepare for </a:t>
            </a:r>
            <a:r>
              <a:rPr lang="en-US" dirty="0" smtClean="0"/>
              <a:t>SLR by tapping into existing networks to strengthen </a:t>
            </a:r>
            <a:r>
              <a:rPr lang="en-US" dirty="0"/>
              <a:t>social capital &amp; </a:t>
            </a:r>
            <a:r>
              <a:rPr lang="en-US" dirty="0" smtClean="0"/>
              <a:t>resilience</a:t>
            </a:r>
          </a:p>
          <a:p>
            <a:pPr lvl="1"/>
            <a:r>
              <a:rPr lang="en-US" dirty="0" smtClean="0"/>
              <a:t>Inform</a:t>
            </a:r>
            <a:r>
              <a:rPr lang="en-US" dirty="0"/>
              <a:t>, Identify and develop strategies for overcoming obstacles to engagement and communications. </a:t>
            </a:r>
            <a:endParaRPr lang="en-US" dirty="0" smtClean="0"/>
          </a:p>
          <a:p>
            <a:pPr lvl="1"/>
            <a:endParaRPr lang="en-US" dirty="0"/>
          </a:p>
          <a:p>
            <a:endParaRPr lang="en-US" dirty="0"/>
          </a:p>
        </p:txBody>
      </p:sp>
      <p:sp>
        <p:nvSpPr>
          <p:cNvPr id="3" name="Title 2"/>
          <p:cNvSpPr>
            <a:spLocks noGrp="1"/>
          </p:cNvSpPr>
          <p:nvPr>
            <p:ph type="title"/>
          </p:nvPr>
        </p:nvSpPr>
        <p:spPr/>
        <p:txBody>
          <a:bodyPr/>
          <a:lstStyle/>
          <a:p>
            <a:r>
              <a:rPr lang="en-US" dirty="0" smtClean="0"/>
              <a:t>Citizen Engagement Working Group</a:t>
            </a:r>
            <a:endParaRPr lang="en-US" dirty="0"/>
          </a:p>
        </p:txBody>
      </p:sp>
    </p:spTree>
    <p:extLst>
      <p:ext uri="{BB962C8B-B14F-4D97-AF65-F5344CB8AC3E}">
        <p14:creationId xmlns:p14="http://schemas.microsoft.com/office/powerpoint/2010/main" val="304851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A242A5F-7C04-9E41-A586-FB8100474B9B}" type="slidenum">
              <a:rPr lang="en-US" smtClean="0"/>
              <a:pPr/>
              <a:t>63</a:t>
            </a:fld>
            <a:endParaRPr lang="en-US"/>
          </a:p>
        </p:txBody>
      </p:sp>
      <p:sp>
        <p:nvSpPr>
          <p:cNvPr id="2" name="Vertical Title 1"/>
          <p:cNvSpPr>
            <a:spLocks noGrp="1"/>
          </p:cNvSpPr>
          <p:nvPr>
            <p:ph type="ctrTitle"/>
          </p:nvPr>
        </p:nvSpPr>
        <p:spPr/>
        <p:txBody>
          <a:bodyPr/>
          <a:lstStyle/>
          <a:p>
            <a:r>
              <a:rPr lang="en-US" dirty="0" smtClean="0"/>
              <a:t>Contact</a:t>
            </a:r>
            <a:endParaRPr lang="en-US" dirty="0"/>
          </a:p>
        </p:txBody>
      </p:sp>
      <p:sp>
        <p:nvSpPr>
          <p:cNvPr id="6" name="Content Placeholder 5"/>
          <p:cNvSpPr>
            <a:spLocks noGrp="1"/>
          </p:cNvSpPr>
          <p:nvPr>
            <p:ph type="subTitle" idx="1"/>
          </p:nvPr>
        </p:nvSpPr>
        <p:spPr>
          <a:xfrm>
            <a:off x="3073401" y="2336801"/>
            <a:ext cx="5639516" cy="3276600"/>
          </a:xfrm>
        </p:spPr>
        <p:txBody>
          <a:bodyPr>
            <a:normAutofit fontScale="70000" lnSpcReduction="20000"/>
          </a:bodyPr>
          <a:lstStyle/>
          <a:p>
            <a:pPr lvl="1" algn="r"/>
            <a:r>
              <a:rPr lang="en-US" b="1" dirty="0" smtClean="0"/>
              <a:t>Emily E. Steinhilber</a:t>
            </a:r>
          </a:p>
          <a:p>
            <a:pPr lvl="1" algn="r"/>
            <a:r>
              <a:rPr lang="en-US" dirty="0" smtClean="0">
                <a:hlinkClick r:id="rId2"/>
              </a:rPr>
              <a:t>esteinhi@odu.edu</a:t>
            </a:r>
            <a:r>
              <a:rPr lang="en-US" dirty="0" smtClean="0"/>
              <a:t> </a:t>
            </a:r>
          </a:p>
          <a:p>
            <a:pPr lvl="1" algn="r"/>
            <a:r>
              <a:rPr lang="en-US" dirty="0" smtClean="0"/>
              <a:t>(757) 692-4412</a:t>
            </a:r>
          </a:p>
          <a:p>
            <a:pPr algn="r"/>
            <a:r>
              <a:rPr lang="en-US" dirty="0" smtClean="0"/>
              <a:t>Ray Toll</a:t>
            </a:r>
          </a:p>
          <a:p>
            <a:pPr lvl="1" algn="r"/>
            <a:r>
              <a:rPr lang="en-US" b="1" dirty="0" smtClean="0"/>
              <a:t>Ray Toll</a:t>
            </a:r>
            <a:endParaRPr lang="en-US" b="1" dirty="0" smtClean="0">
              <a:hlinkClick r:id="rId3"/>
            </a:endParaRPr>
          </a:p>
          <a:p>
            <a:pPr lvl="1" algn="r"/>
            <a:r>
              <a:rPr lang="en-US" dirty="0" smtClean="0">
                <a:hlinkClick r:id="rId3"/>
              </a:rPr>
              <a:t>rtoll@odu.edu</a:t>
            </a:r>
            <a:endParaRPr lang="en-US" dirty="0" smtClean="0"/>
          </a:p>
          <a:p>
            <a:pPr lvl="1" algn="r"/>
            <a:r>
              <a:rPr lang="en-US" dirty="0" smtClean="0"/>
              <a:t>(757) 683-6650</a:t>
            </a:r>
          </a:p>
          <a:p>
            <a:pPr algn="r"/>
            <a:r>
              <a:rPr lang="en-US" dirty="0" smtClean="0"/>
              <a:t>Online</a:t>
            </a:r>
          </a:p>
          <a:p>
            <a:pPr lvl="1" algn="r"/>
            <a:r>
              <a:rPr lang="en-US" b="1" dirty="0" smtClean="0"/>
              <a:t>Online</a:t>
            </a:r>
            <a:endParaRPr lang="en-US" b="1" dirty="0" smtClean="0">
              <a:hlinkClick r:id="rId4"/>
            </a:endParaRPr>
          </a:p>
          <a:p>
            <a:pPr lvl="1" algn="r"/>
            <a:r>
              <a:rPr lang="en-US" dirty="0" smtClean="0">
                <a:hlinkClick r:id="rId4"/>
              </a:rPr>
              <a:t>www.centerforsealevelrise.org</a:t>
            </a:r>
            <a:endParaRPr lang="en-US" dirty="0" smtClean="0"/>
          </a:p>
          <a:p>
            <a:pPr lvl="1" algn="r"/>
            <a:r>
              <a:rPr lang="en-US" dirty="0" smtClean="0">
                <a:hlinkClick r:id="rId5"/>
              </a:rPr>
              <a:t>www.facebook.com/centerforsealevelrise</a:t>
            </a:r>
            <a:endParaRPr lang="en-US" dirty="0" smtClean="0"/>
          </a:p>
          <a:p>
            <a:pPr lvl="1" algn="r"/>
            <a:endParaRPr lang="en-US" dirty="0"/>
          </a:p>
        </p:txBody>
      </p:sp>
    </p:spTree>
    <p:extLst>
      <p:ext uri="{BB962C8B-B14F-4D97-AF65-F5344CB8AC3E}">
        <p14:creationId xmlns:p14="http://schemas.microsoft.com/office/powerpoint/2010/main" val="1564140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7063385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53224" cy="68580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67080" y="1826175"/>
            <a:ext cx="8876920" cy="4893647"/>
          </a:xfrm>
          <a:prstGeom prst="rect">
            <a:avLst/>
          </a:prstGeom>
          <a:noFill/>
        </p:spPr>
        <p:txBody>
          <a:bodyPr wrap="square" rtlCol="0">
            <a:spAutoFit/>
          </a:bodyPr>
          <a:lstStyle/>
          <a:p>
            <a:r>
              <a:rPr lang="en-US" sz="3600" b="1" i="1" dirty="0">
                <a:solidFill>
                  <a:srgbClr val="002060"/>
                </a:solidFill>
              </a:rPr>
              <a:t>Resilient Region Reality </a:t>
            </a:r>
            <a:r>
              <a:rPr lang="en-US" sz="3600" b="1" i="1" dirty="0" smtClean="0">
                <a:solidFill>
                  <a:srgbClr val="002060"/>
                </a:solidFill>
              </a:rPr>
              <a:t>Check;</a:t>
            </a:r>
          </a:p>
          <a:p>
            <a:r>
              <a:rPr lang="en-US" sz="3600" b="1" i="1" dirty="0" smtClean="0">
                <a:solidFill>
                  <a:srgbClr val="FF0000"/>
                </a:solidFill>
              </a:rPr>
              <a:t>Tuesday, March 17, 2015</a:t>
            </a:r>
          </a:p>
          <a:p>
            <a:r>
              <a:rPr lang="en-US" sz="3600" b="1" i="1" dirty="0" smtClean="0">
                <a:solidFill>
                  <a:srgbClr val="FF0000"/>
                </a:solidFill>
              </a:rPr>
              <a:t>At ODU, TED, Big Blue</a:t>
            </a:r>
            <a:endParaRPr lang="en-US" sz="3600" i="1" dirty="0">
              <a:solidFill>
                <a:srgbClr val="FF0000"/>
              </a:solidFill>
            </a:endParaRPr>
          </a:p>
          <a:p>
            <a:endParaRPr lang="en-US" sz="3600" b="1" i="1" dirty="0" smtClean="0">
              <a:solidFill>
                <a:srgbClr val="002060"/>
              </a:solidFill>
            </a:endParaRPr>
          </a:p>
          <a:p>
            <a:r>
              <a:rPr lang="en-US" sz="3600" b="1" i="1" dirty="0" smtClean="0">
                <a:solidFill>
                  <a:srgbClr val="002060"/>
                </a:solidFill>
              </a:rPr>
              <a:t>Increasing </a:t>
            </a:r>
            <a:r>
              <a:rPr lang="en-US" sz="3600" b="1" i="1" dirty="0">
                <a:solidFill>
                  <a:srgbClr val="002060"/>
                </a:solidFill>
              </a:rPr>
              <a:t>community disaster resilience and capacity to adapt to </a:t>
            </a:r>
            <a:r>
              <a:rPr lang="en-US" sz="3600" b="1" i="1" dirty="0" smtClean="0">
                <a:solidFill>
                  <a:srgbClr val="002060"/>
                </a:solidFill>
              </a:rPr>
              <a:t>changes</a:t>
            </a:r>
          </a:p>
          <a:p>
            <a:endParaRPr lang="en-US" sz="3600" b="1" dirty="0">
              <a:solidFill>
                <a:srgbClr val="002060"/>
              </a:solidFill>
            </a:endParaRPr>
          </a:p>
          <a:p>
            <a:pPr algn="ctr"/>
            <a:r>
              <a:rPr lang="en-US" sz="2400" i="1" dirty="0" smtClean="0">
                <a:solidFill>
                  <a:srgbClr val="002060"/>
                </a:solidFill>
              </a:rPr>
              <a:t>Prep Package</a:t>
            </a:r>
            <a:endParaRPr lang="en-US" sz="2400" i="1" dirty="0">
              <a:solidFill>
                <a:srgbClr val="002060"/>
              </a:solidFill>
            </a:endParaRPr>
          </a:p>
          <a:p>
            <a:endParaRPr lang="en-US" sz="3600" dirty="0"/>
          </a:p>
        </p:txBody>
      </p:sp>
    </p:spTree>
    <p:extLst>
      <p:ext uri="{BB962C8B-B14F-4D97-AF65-F5344CB8AC3E}">
        <p14:creationId xmlns:p14="http://schemas.microsoft.com/office/powerpoint/2010/main" val="20977225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53224" cy="68580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725445" y="218929"/>
            <a:ext cx="6418555" cy="584775"/>
          </a:xfrm>
          <a:prstGeom prst="rect">
            <a:avLst/>
          </a:prstGeom>
          <a:noFill/>
        </p:spPr>
        <p:txBody>
          <a:bodyPr wrap="square" rtlCol="0">
            <a:spAutoFit/>
          </a:bodyPr>
          <a:lstStyle/>
          <a:p>
            <a:r>
              <a:rPr lang="en-US" sz="1600" b="1" i="1" dirty="0"/>
              <a:t>Resilient Region Reality Check;</a:t>
            </a:r>
            <a:endParaRPr lang="en-US" sz="1600" dirty="0"/>
          </a:p>
          <a:p>
            <a:r>
              <a:rPr lang="en-US" sz="1600" b="1" dirty="0"/>
              <a:t>Increasing community disaster resilience and capacity to adapt to </a:t>
            </a:r>
            <a:r>
              <a:rPr lang="en-US" sz="1600" b="1" dirty="0" smtClean="0"/>
              <a:t>changes</a:t>
            </a:r>
            <a:endParaRPr lang="en-US" sz="1600" dirty="0"/>
          </a:p>
        </p:txBody>
      </p:sp>
      <p:sp>
        <p:nvSpPr>
          <p:cNvPr id="2" name="TextBox 1"/>
          <p:cNvSpPr txBox="1"/>
          <p:nvPr/>
        </p:nvSpPr>
        <p:spPr>
          <a:xfrm>
            <a:off x="405479" y="1613120"/>
            <a:ext cx="8369553" cy="4401205"/>
          </a:xfrm>
          <a:prstGeom prst="rect">
            <a:avLst/>
          </a:prstGeom>
          <a:noFill/>
        </p:spPr>
        <p:txBody>
          <a:bodyPr wrap="square" rtlCol="0">
            <a:spAutoFit/>
          </a:bodyPr>
          <a:lstStyle/>
          <a:p>
            <a:r>
              <a:rPr lang="en-US" sz="2800" i="1" dirty="0">
                <a:solidFill>
                  <a:srgbClr val="002060"/>
                </a:solidFill>
              </a:rPr>
              <a:t>The ability of the communities in Hampton Roads to adapt physically, emotionally and mentally to sea level rise and to reduce the risk of natural disasters directly correlates with the long term economic and financial viability for the region and the livelihood and wellbeing of the people</a:t>
            </a:r>
            <a:r>
              <a:rPr lang="en-US" sz="2800" i="1" dirty="0" smtClean="0">
                <a:solidFill>
                  <a:srgbClr val="002060"/>
                </a:solidFill>
              </a:rPr>
              <a:t>.</a:t>
            </a:r>
          </a:p>
          <a:p>
            <a:endParaRPr lang="en-US" sz="2800" i="1" dirty="0">
              <a:solidFill>
                <a:srgbClr val="002060"/>
              </a:solidFill>
            </a:endParaRPr>
          </a:p>
          <a:p>
            <a:r>
              <a:rPr lang="en-US" sz="2800" i="1" dirty="0" smtClean="0">
                <a:solidFill>
                  <a:srgbClr val="002060"/>
                </a:solidFill>
              </a:rPr>
              <a:t>Our citizens must be prepared for change, as infrastructure and mitigation will not alone ensure success.</a:t>
            </a:r>
          </a:p>
        </p:txBody>
      </p:sp>
    </p:spTree>
    <p:extLst>
      <p:ext uri="{BB962C8B-B14F-4D97-AF65-F5344CB8AC3E}">
        <p14:creationId xmlns:p14="http://schemas.microsoft.com/office/powerpoint/2010/main" val="300815107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6397" y="-18157"/>
            <a:ext cx="9153224" cy="68580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725445" y="218929"/>
            <a:ext cx="6418555" cy="584775"/>
          </a:xfrm>
          <a:prstGeom prst="rect">
            <a:avLst/>
          </a:prstGeom>
          <a:noFill/>
        </p:spPr>
        <p:txBody>
          <a:bodyPr wrap="square" rtlCol="0">
            <a:spAutoFit/>
          </a:bodyPr>
          <a:lstStyle/>
          <a:p>
            <a:r>
              <a:rPr lang="en-US" sz="1600" b="1" i="1" dirty="0"/>
              <a:t>Resilient Region Reality Check;</a:t>
            </a:r>
            <a:endParaRPr lang="en-US" sz="1600" dirty="0"/>
          </a:p>
          <a:p>
            <a:r>
              <a:rPr lang="en-US" sz="1600" b="1" dirty="0"/>
              <a:t>Increasing community disaster resilience and capacity to adapt to </a:t>
            </a:r>
            <a:r>
              <a:rPr lang="en-US" sz="1600" b="1" dirty="0" smtClean="0"/>
              <a:t>changes</a:t>
            </a:r>
            <a:endParaRPr lang="en-US" sz="1600" dirty="0"/>
          </a:p>
        </p:txBody>
      </p:sp>
      <p:sp>
        <p:nvSpPr>
          <p:cNvPr id="6" name="TextBox 5"/>
          <p:cNvSpPr txBox="1"/>
          <p:nvPr/>
        </p:nvSpPr>
        <p:spPr>
          <a:xfrm>
            <a:off x="409329" y="2086103"/>
            <a:ext cx="2592305" cy="1077218"/>
          </a:xfrm>
          <a:prstGeom prst="rect">
            <a:avLst/>
          </a:prstGeom>
          <a:noFill/>
        </p:spPr>
        <p:txBody>
          <a:bodyPr wrap="square" rtlCol="0">
            <a:spAutoFit/>
          </a:bodyPr>
          <a:lstStyle/>
          <a:p>
            <a:r>
              <a:rPr lang="en-US" sz="1600" b="1" u="sng" dirty="0" smtClean="0">
                <a:solidFill>
                  <a:srgbClr val="002060"/>
                </a:solidFill>
              </a:rPr>
              <a:t>Step 1</a:t>
            </a:r>
          </a:p>
          <a:p>
            <a:r>
              <a:rPr lang="en-US" sz="1600" dirty="0" smtClean="0">
                <a:solidFill>
                  <a:srgbClr val="002060"/>
                </a:solidFill>
              </a:rPr>
              <a:t>Facilitated Table Discussions on the key questions to tables of like interest</a:t>
            </a:r>
            <a:endParaRPr lang="en-US" sz="1600" dirty="0">
              <a:solidFill>
                <a:srgbClr val="002060"/>
              </a:solidFill>
            </a:endParaRPr>
          </a:p>
        </p:txBody>
      </p:sp>
      <p:sp>
        <p:nvSpPr>
          <p:cNvPr id="2" name="Octagon 1"/>
          <p:cNvSpPr/>
          <p:nvPr/>
        </p:nvSpPr>
        <p:spPr>
          <a:xfrm>
            <a:off x="394358" y="4744025"/>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ctagon 10"/>
          <p:cNvSpPr/>
          <p:nvPr/>
        </p:nvSpPr>
        <p:spPr>
          <a:xfrm>
            <a:off x="1345829" y="4731495"/>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ctagon 11"/>
          <p:cNvSpPr/>
          <p:nvPr/>
        </p:nvSpPr>
        <p:spPr>
          <a:xfrm>
            <a:off x="2297300" y="4718965"/>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ctagon 12"/>
          <p:cNvSpPr/>
          <p:nvPr/>
        </p:nvSpPr>
        <p:spPr>
          <a:xfrm>
            <a:off x="394358" y="3188381"/>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ctagon 13"/>
          <p:cNvSpPr/>
          <p:nvPr/>
        </p:nvSpPr>
        <p:spPr>
          <a:xfrm>
            <a:off x="1345829" y="3175851"/>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ctagon 14"/>
          <p:cNvSpPr/>
          <p:nvPr/>
        </p:nvSpPr>
        <p:spPr>
          <a:xfrm>
            <a:off x="2297300" y="3163321"/>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ctagon 15"/>
          <p:cNvSpPr/>
          <p:nvPr/>
        </p:nvSpPr>
        <p:spPr>
          <a:xfrm>
            <a:off x="394358" y="5507946"/>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ctagon 16"/>
          <p:cNvSpPr/>
          <p:nvPr/>
        </p:nvSpPr>
        <p:spPr>
          <a:xfrm>
            <a:off x="1345829" y="5495416"/>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ctagon 17"/>
          <p:cNvSpPr/>
          <p:nvPr/>
        </p:nvSpPr>
        <p:spPr>
          <a:xfrm>
            <a:off x="2297300" y="5482886"/>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ctagon 18"/>
          <p:cNvSpPr/>
          <p:nvPr/>
        </p:nvSpPr>
        <p:spPr>
          <a:xfrm>
            <a:off x="394358" y="3952302"/>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ctagon 19"/>
          <p:cNvSpPr/>
          <p:nvPr/>
        </p:nvSpPr>
        <p:spPr>
          <a:xfrm>
            <a:off x="1345829" y="3939772"/>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ctagon 20"/>
          <p:cNvSpPr/>
          <p:nvPr/>
        </p:nvSpPr>
        <p:spPr>
          <a:xfrm>
            <a:off x="2297300" y="3927242"/>
            <a:ext cx="753762" cy="679622"/>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p:cNvSpPr/>
          <p:nvPr/>
        </p:nvSpPr>
        <p:spPr>
          <a:xfrm>
            <a:off x="3286897" y="3749602"/>
            <a:ext cx="1223318" cy="933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3206317" y="2086103"/>
            <a:ext cx="1382651" cy="1569660"/>
          </a:xfrm>
          <a:prstGeom prst="rect">
            <a:avLst/>
          </a:prstGeom>
          <a:noFill/>
        </p:spPr>
        <p:txBody>
          <a:bodyPr wrap="square" rtlCol="0">
            <a:spAutoFit/>
          </a:bodyPr>
          <a:lstStyle/>
          <a:p>
            <a:r>
              <a:rPr lang="en-US" sz="1600" b="1" u="sng" dirty="0" smtClean="0">
                <a:solidFill>
                  <a:srgbClr val="002060"/>
                </a:solidFill>
              </a:rPr>
              <a:t>Step 2</a:t>
            </a:r>
          </a:p>
          <a:p>
            <a:r>
              <a:rPr lang="en-US" sz="1600" dirty="0" smtClean="0">
                <a:solidFill>
                  <a:srgbClr val="002060"/>
                </a:solidFill>
              </a:rPr>
              <a:t>Scribed results uploaded to collecting presentation</a:t>
            </a:r>
            <a:endParaRPr lang="en-US" sz="1600" dirty="0">
              <a:solidFill>
                <a:srgbClr val="002060"/>
              </a:solidFill>
            </a:endParaRPr>
          </a:p>
        </p:txBody>
      </p:sp>
      <p:sp>
        <p:nvSpPr>
          <p:cNvPr id="23" name="TextBox 22"/>
          <p:cNvSpPr txBox="1"/>
          <p:nvPr/>
        </p:nvSpPr>
        <p:spPr>
          <a:xfrm>
            <a:off x="4653306" y="2095643"/>
            <a:ext cx="1382651" cy="830997"/>
          </a:xfrm>
          <a:prstGeom prst="rect">
            <a:avLst/>
          </a:prstGeom>
          <a:noFill/>
        </p:spPr>
        <p:txBody>
          <a:bodyPr wrap="square" rtlCol="0">
            <a:spAutoFit/>
          </a:bodyPr>
          <a:lstStyle/>
          <a:p>
            <a:r>
              <a:rPr lang="en-US" sz="1600" b="1" u="sng" dirty="0" smtClean="0">
                <a:solidFill>
                  <a:srgbClr val="002060"/>
                </a:solidFill>
              </a:rPr>
              <a:t>Step 3</a:t>
            </a:r>
          </a:p>
          <a:p>
            <a:r>
              <a:rPr lang="en-US" sz="1600" dirty="0" smtClean="0">
                <a:solidFill>
                  <a:srgbClr val="002060"/>
                </a:solidFill>
              </a:rPr>
              <a:t>Tables report out to room</a:t>
            </a:r>
            <a:endParaRPr lang="en-US" sz="1600" dirty="0">
              <a:solidFill>
                <a:srgbClr val="002060"/>
              </a:solidFill>
            </a:endParaRPr>
          </a:p>
        </p:txBody>
      </p:sp>
      <p:sp>
        <p:nvSpPr>
          <p:cNvPr id="24" name="Right Arrow 23"/>
          <p:cNvSpPr/>
          <p:nvPr/>
        </p:nvSpPr>
        <p:spPr>
          <a:xfrm rot="10800000">
            <a:off x="4384535" y="4292113"/>
            <a:ext cx="1223318" cy="933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6035957" y="2095643"/>
            <a:ext cx="1382651" cy="1815882"/>
          </a:xfrm>
          <a:prstGeom prst="rect">
            <a:avLst/>
          </a:prstGeom>
          <a:noFill/>
        </p:spPr>
        <p:txBody>
          <a:bodyPr wrap="square" rtlCol="0">
            <a:spAutoFit/>
          </a:bodyPr>
          <a:lstStyle/>
          <a:p>
            <a:r>
              <a:rPr lang="en-US" sz="1600" b="1" u="sng" dirty="0" smtClean="0">
                <a:solidFill>
                  <a:srgbClr val="002060"/>
                </a:solidFill>
              </a:rPr>
              <a:t>Step 4</a:t>
            </a:r>
          </a:p>
          <a:p>
            <a:r>
              <a:rPr lang="en-US" sz="1600" dirty="0" smtClean="0">
                <a:solidFill>
                  <a:srgbClr val="002060"/>
                </a:solidFill>
              </a:rPr>
              <a:t>Event organizers ULI and MARI</a:t>
            </a:r>
          </a:p>
          <a:p>
            <a:r>
              <a:rPr lang="en-US" sz="1600" dirty="0">
                <a:solidFill>
                  <a:srgbClr val="002060"/>
                </a:solidFill>
              </a:rPr>
              <a:t>e</a:t>
            </a:r>
            <a:r>
              <a:rPr lang="en-US" sz="1600" dirty="0" smtClean="0">
                <a:solidFill>
                  <a:srgbClr val="002060"/>
                </a:solidFill>
              </a:rPr>
              <a:t>nsure community awareness </a:t>
            </a:r>
            <a:endParaRPr lang="en-US" sz="1600" dirty="0">
              <a:solidFill>
                <a:srgbClr val="00206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957" y="4067557"/>
            <a:ext cx="1235028" cy="1231308"/>
          </a:xfrm>
          <a:prstGeom prst="rect">
            <a:avLst/>
          </a:prstGeom>
        </p:spPr>
      </p:pic>
      <p:sp>
        <p:nvSpPr>
          <p:cNvPr id="28" name="TextBox 27"/>
          <p:cNvSpPr txBox="1"/>
          <p:nvPr/>
        </p:nvSpPr>
        <p:spPr>
          <a:xfrm>
            <a:off x="7611775" y="2087404"/>
            <a:ext cx="1423825" cy="1569660"/>
          </a:xfrm>
          <a:prstGeom prst="rect">
            <a:avLst/>
          </a:prstGeom>
          <a:noFill/>
        </p:spPr>
        <p:txBody>
          <a:bodyPr wrap="square" rtlCol="0">
            <a:spAutoFit/>
          </a:bodyPr>
          <a:lstStyle/>
          <a:p>
            <a:r>
              <a:rPr lang="en-US" sz="1600" b="1" u="sng" dirty="0" smtClean="0">
                <a:solidFill>
                  <a:srgbClr val="002060"/>
                </a:solidFill>
              </a:rPr>
              <a:t>Step 5</a:t>
            </a:r>
          </a:p>
          <a:p>
            <a:r>
              <a:rPr lang="en-US" sz="1600" dirty="0" smtClean="0">
                <a:solidFill>
                  <a:srgbClr val="002060"/>
                </a:solidFill>
              </a:rPr>
              <a:t>Repeat as needed until community prepared for change</a:t>
            </a:r>
            <a:endParaRPr lang="en-US" sz="1600" dirty="0">
              <a:solidFill>
                <a:srgbClr val="00206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1924" y="3939772"/>
            <a:ext cx="1292717" cy="1292717"/>
          </a:xfrm>
          <a:prstGeom prst="rect">
            <a:avLst/>
          </a:prstGeom>
        </p:spPr>
      </p:pic>
      <p:sp>
        <p:nvSpPr>
          <p:cNvPr id="29" name="TextBox 28"/>
          <p:cNvSpPr txBox="1"/>
          <p:nvPr/>
        </p:nvSpPr>
        <p:spPr>
          <a:xfrm>
            <a:off x="409329" y="1202995"/>
            <a:ext cx="2713257" cy="461665"/>
          </a:xfrm>
          <a:prstGeom prst="rect">
            <a:avLst/>
          </a:prstGeom>
          <a:noFill/>
        </p:spPr>
        <p:txBody>
          <a:bodyPr wrap="square" rtlCol="0">
            <a:spAutoFit/>
          </a:bodyPr>
          <a:lstStyle/>
          <a:p>
            <a:r>
              <a:rPr lang="en-US" sz="2400" b="1" dirty="0" smtClean="0"/>
              <a:t>Program Straw Man</a:t>
            </a:r>
            <a:endParaRPr lang="en-US" sz="2400" b="1" dirty="0"/>
          </a:p>
        </p:txBody>
      </p:sp>
    </p:spTree>
    <p:extLst>
      <p:ext uri="{BB962C8B-B14F-4D97-AF65-F5344CB8AC3E}">
        <p14:creationId xmlns:p14="http://schemas.microsoft.com/office/powerpoint/2010/main" val="134307957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24015"/>
            <a:ext cx="9153224" cy="6858000"/>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725445" y="218929"/>
            <a:ext cx="6418555" cy="584775"/>
          </a:xfrm>
          <a:prstGeom prst="rect">
            <a:avLst/>
          </a:prstGeom>
          <a:noFill/>
        </p:spPr>
        <p:txBody>
          <a:bodyPr wrap="square" rtlCol="0">
            <a:spAutoFit/>
          </a:bodyPr>
          <a:lstStyle/>
          <a:p>
            <a:r>
              <a:rPr lang="en-US" sz="1600" b="1" i="1" dirty="0"/>
              <a:t>Resilient Region Reality Check;</a:t>
            </a:r>
            <a:endParaRPr lang="en-US" sz="1600" dirty="0"/>
          </a:p>
          <a:p>
            <a:r>
              <a:rPr lang="en-US" sz="1600" b="1" dirty="0"/>
              <a:t>Increasing community disaster resilience and capacity to adapt to </a:t>
            </a:r>
            <a:r>
              <a:rPr lang="en-US" sz="1600" b="1" dirty="0" smtClean="0"/>
              <a:t>changes</a:t>
            </a:r>
            <a:endParaRPr lang="en-US" sz="1600" dirty="0"/>
          </a:p>
        </p:txBody>
      </p:sp>
      <p:pic>
        <p:nvPicPr>
          <p:cNvPr id="12" name="Picture 11"/>
          <p:cNvPicPr>
            <a:picLocks noChangeAspect="1"/>
          </p:cNvPicPr>
          <p:nvPr/>
        </p:nvPicPr>
        <p:blipFill rotWithShape="1">
          <a:blip r:embed="rId5"/>
          <a:srcRect b="9689"/>
          <a:stretch/>
        </p:blipFill>
        <p:spPr>
          <a:xfrm>
            <a:off x="496228" y="899739"/>
            <a:ext cx="3962400" cy="4834426"/>
          </a:xfrm>
          <a:prstGeom prst="rect">
            <a:avLst/>
          </a:prstGeom>
        </p:spPr>
      </p:pic>
      <p:grpSp>
        <p:nvGrpSpPr>
          <p:cNvPr id="15" name="Group 14"/>
          <p:cNvGrpSpPr/>
          <p:nvPr/>
        </p:nvGrpSpPr>
        <p:grpSpPr>
          <a:xfrm>
            <a:off x="4753588" y="905727"/>
            <a:ext cx="4000500" cy="5829883"/>
            <a:chOff x="4576612" y="949971"/>
            <a:chExt cx="4000500" cy="5829883"/>
          </a:xfrm>
        </p:grpSpPr>
        <p:pic>
          <p:nvPicPr>
            <p:cNvPr id="13" name="Picture 12"/>
            <p:cNvPicPr>
              <a:picLocks noChangeAspect="1"/>
            </p:cNvPicPr>
            <p:nvPr/>
          </p:nvPicPr>
          <p:blipFill>
            <a:blip r:embed="rId6"/>
            <a:stretch>
              <a:fillRect/>
            </a:stretch>
          </p:blipFill>
          <p:spPr>
            <a:xfrm>
              <a:off x="4576612" y="1436329"/>
              <a:ext cx="4000500" cy="5343525"/>
            </a:xfrm>
            <a:prstGeom prst="rect">
              <a:avLst/>
            </a:prstGeom>
          </p:spPr>
        </p:pic>
        <p:pic>
          <p:nvPicPr>
            <p:cNvPr id="14" name="Picture 13"/>
            <p:cNvPicPr>
              <a:picLocks noChangeAspect="1"/>
            </p:cNvPicPr>
            <p:nvPr/>
          </p:nvPicPr>
          <p:blipFill>
            <a:blip r:embed="rId7"/>
            <a:stretch>
              <a:fillRect/>
            </a:stretch>
          </p:blipFill>
          <p:spPr>
            <a:xfrm>
              <a:off x="4587058" y="949971"/>
              <a:ext cx="3981450" cy="523875"/>
            </a:xfrm>
            <a:prstGeom prst="rect">
              <a:avLst/>
            </a:prstGeom>
          </p:spPr>
        </p:pic>
      </p:grpSp>
      <p:sp>
        <p:nvSpPr>
          <p:cNvPr id="2" name="TextBox 1"/>
          <p:cNvSpPr txBox="1"/>
          <p:nvPr/>
        </p:nvSpPr>
        <p:spPr>
          <a:xfrm>
            <a:off x="4764034" y="6048818"/>
            <a:ext cx="1489282" cy="246221"/>
          </a:xfrm>
          <a:prstGeom prst="rect">
            <a:avLst/>
          </a:prstGeom>
          <a:noFill/>
        </p:spPr>
        <p:txBody>
          <a:bodyPr wrap="square" rtlCol="0">
            <a:spAutoFit/>
          </a:bodyPr>
          <a:lstStyle/>
          <a:p>
            <a:r>
              <a:rPr lang="en-US" sz="1000" dirty="0" smtClean="0"/>
              <a:t>High Risk Neighborhoods</a:t>
            </a:r>
            <a:endParaRPr lang="en-US" sz="1000" dirty="0"/>
          </a:p>
        </p:txBody>
      </p:sp>
      <p:sp>
        <p:nvSpPr>
          <p:cNvPr id="10" name="TextBox 9"/>
          <p:cNvSpPr txBox="1"/>
          <p:nvPr/>
        </p:nvSpPr>
        <p:spPr>
          <a:xfrm>
            <a:off x="4753588" y="1190333"/>
            <a:ext cx="1489282" cy="246221"/>
          </a:xfrm>
          <a:prstGeom prst="rect">
            <a:avLst/>
          </a:prstGeom>
          <a:noFill/>
        </p:spPr>
        <p:txBody>
          <a:bodyPr wrap="square" rtlCol="0">
            <a:spAutoFit/>
          </a:bodyPr>
          <a:lstStyle/>
          <a:p>
            <a:r>
              <a:rPr lang="en-US" sz="1000" dirty="0" smtClean="0"/>
              <a:t>Disabled and Challenged</a:t>
            </a:r>
            <a:endParaRPr lang="en-US" sz="1000" dirty="0"/>
          </a:p>
        </p:txBody>
      </p:sp>
      <p:sp>
        <p:nvSpPr>
          <p:cNvPr id="11" name="TextBox 10"/>
          <p:cNvSpPr txBox="1"/>
          <p:nvPr/>
        </p:nvSpPr>
        <p:spPr>
          <a:xfrm>
            <a:off x="4753588" y="2330875"/>
            <a:ext cx="1489282" cy="400110"/>
          </a:xfrm>
          <a:prstGeom prst="rect">
            <a:avLst/>
          </a:prstGeom>
          <a:noFill/>
        </p:spPr>
        <p:txBody>
          <a:bodyPr wrap="square" rtlCol="0">
            <a:spAutoFit/>
          </a:bodyPr>
          <a:lstStyle/>
          <a:p>
            <a:r>
              <a:rPr lang="en-US" sz="1000" dirty="0" smtClean="0"/>
              <a:t>Students, non-students and Young Professionals</a:t>
            </a:r>
            <a:endParaRPr lang="en-US" sz="1000" dirty="0"/>
          </a:p>
        </p:txBody>
      </p:sp>
      <p:sp>
        <p:nvSpPr>
          <p:cNvPr id="3" name="TextBox 2"/>
          <p:cNvSpPr txBox="1"/>
          <p:nvPr/>
        </p:nvSpPr>
        <p:spPr>
          <a:xfrm>
            <a:off x="79268" y="5733697"/>
            <a:ext cx="4542159" cy="1015663"/>
          </a:xfrm>
          <a:prstGeom prst="rect">
            <a:avLst/>
          </a:prstGeom>
          <a:noFill/>
        </p:spPr>
        <p:txBody>
          <a:bodyPr wrap="square" rtlCol="0">
            <a:spAutoFit/>
          </a:bodyPr>
          <a:lstStyle/>
          <a:p>
            <a:pPr marL="173038" indent="-173038"/>
            <a:r>
              <a:rPr lang="en-US" sz="900" dirty="0" smtClean="0">
                <a:solidFill>
                  <a:srgbClr val="002060"/>
                </a:solidFill>
              </a:rPr>
              <a:t>Notes:</a:t>
            </a:r>
          </a:p>
          <a:p>
            <a:pPr marL="173038" indent="-173038">
              <a:spcBef>
                <a:spcPts val="600"/>
              </a:spcBef>
              <a:spcAft>
                <a:spcPts val="600"/>
              </a:spcAft>
              <a:buFont typeface="+mj-lt"/>
              <a:buAutoNum type="arabicPeriod"/>
            </a:pPr>
            <a:r>
              <a:rPr lang="en-US" sz="900" dirty="0" smtClean="0">
                <a:solidFill>
                  <a:srgbClr val="002060"/>
                </a:solidFill>
              </a:rPr>
              <a:t>We </a:t>
            </a:r>
            <a:r>
              <a:rPr lang="en-US" sz="900" dirty="0">
                <a:solidFill>
                  <a:srgbClr val="002060"/>
                </a:solidFill>
              </a:rPr>
              <a:t>believe table populations should be of people who are impacted in a similar manner (for greatest table effort</a:t>
            </a:r>
            <a:r>
              <a:rPr lang="en-US" sz="900" dirty="0" smtClean="0">
                <a:solidFill>
                  <a:srgbClr val="002060"/>
                </a:solidFill>
              </a:rPr>
              <a:t>).</a:t>
            </a:r>
          </a:p>
          <a:p>
            <a:pPr marL="173038" indent="-173038">
              <a:spcBef>
                <a:spcPts val="600"/>
              </a:spcBef>
              <a:spcAft>
                <a:spcPts val="600"/>
              </a:spcAft>
              <a:buFont typeface="+mj-lt"/>
              <a:buAutoNum type="arabicPeriod"/>
            </a:pPr>
            <a:r>
              <a:rPr lang="en-US" sz="900" dirty="0">
                <a:solidFill>
                  <a:srgbClr val="002060"/>
                </a:solidFill>
              </a:rPr>
              <a:t>We will continue to evaluate how governmental agencies will be grouped at tables, seeking feedback along the way to ensure the greatest efficiencies and effectiveness</a:t>
            </a:r>
            <a:r>
              <a:rPr lang="en-US" sz="900" dirty="0" smtClean="0">
                <a:solidFill>
                  <a:srgbClr val="002060"/>
                </a:solidFill>
              </a:rPr>
              <a:t>.</a:t>
            </a:r>
            <a:endParaRPr lang="en-US" sz="1050" dirty="0"/>
          </a:p>
        </p:txBody>
      </p:sp>
    </p:spTree>
    <p:extLst>
      <p:ext uri="{BB962C8B-B14F-4D97-AF65-F5344CB8AC3E}">
        <p14:creationId xmlns:p14="http://schemas.microsoft.com/office/powerpoint/2010/main" val="46503455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24015"/>
            <a:ext cx="9153224" cy="68580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725445" y="218929"/>
            <a:ext cx="6418555" cy="584775"/>
          </a:xfrm>
          <a:prstGeom prst="rect">
            <a:avLst/>
          </a:prstGeom>
          <a:noFill/>
        </p:spPr>
        <p:txBody>
          <a:bodyPr wrap="square" rtlCol="0">
            <a:spAutoFit/>
          </a:bodyPr>
          <a:lstStyle/>
          <a:p>
            <a:r>
              <a:rPr lang="en-US" sz="1600" b="1" i="1" dirty="0"/>
              <a:t>Resilient Region Reality Check;</a:t>
            </a:r>
            <a:endParaRPr lang="en-US" sz="1600" dirty="0"/>
          </a:p>
          <a:p>
            <a:r>
              <a:rPr lang="en-US" sz="1600" b="1" dirty="0"/>
              <a:t>Increasing community disaster resilience and capacity to adapt to </a:t>
            </a:r>
            <a:r>
              <a:rPr lang="en-US" sz="1600" b="1" dirty="0" smtClean="0"/>
              <a:t>changes</a:t>
            </a:r>
            <a:endParaRPr lang="en-US" sz="1600" dirty="0"/>
          </a:p>
        </p:txBody>
      </p:sp>
      <p:sp>
        <p:nvSpPr>
          <p:cNvPr id="2" name="Rectangle 1"/>
          <p:cNvSpPr/>
          <p:nvPr/>
        </p:nvSpPr>
        <p:spPr>
          <a:xfrm>
            <a:off x="412385" y="1119164"/>
            <a:ext cx="8328454" cy="52322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b="1" dirty="0" smtClean="0">
                <a:solidFill>
                  <a:srgbClr val="002060"/>
                </a:solidFill>
              </a:rPr>
              <a:t>Anticipated questions to be asked of the table participants:</a:t>
            </a:r>
            <a:endParaRPr lang="en-US" sz="1200" b="1" dirty="0">
              <a:solidFill>
                <a:srgbClr val="002060"/>
              </a:solidFill>
            </a:endParaRPr>
          </a:p>
          <a:p>
            <a:pPr lvl="0"/>
            <a:endParaRPr lang="en-US" sz="1200" b="1" dirty="0">
              <a:solidFill>
                <a:srgbClr val="002060"/>
              </a:solidFill>
            </a:endParaRPr>
          </a:p>
          <a:p>
            <a:pPr lvl="0"/>
            <a:r>
              <a:rPr lang="en-US" sz="1200" b="1" dirty="0" smtClean="0">
                <a:solidFill>
                  <a:srgbClr val="002060"/>
                </a:solidFill>
              </a:rPr>
              <a:t>AM </a:t>
            </a:r>
            <a:r>
              <a:rPr lang="en-US" sz="1200" b="1" dirty="0">
                <a:solidFill>
                  <a:srgbClr val="002060"/>
                </a:solidFill>
              </a:rPr>
              <a:t>Block 1: </a:t>
            </a:r>
            <a:r>
              <a:rPr lang="en-US" sz="1600" b="1" u="sng" dirty="0">
                <a:solidFill>
                  <a:srgbClr val="002060"/>
                </a:solidFill>
              </a:rPr>
              <a:t>How do you perceive the safety or risk of living in Hampton Roads?</a:t>
            </a:r>
          </a:p>
          <a:p>
            <a:pPr lvl="0"/>
            <a:r>
              <a:rPr lang="en-US" sz="1200" dirty="0">
                <a:solidFill>
                  <a:srgbClr val="002060"/>
                </a:solidFill>
              </a:rPr>
              <a:t> Q1.1: What do you think are the main threats for the communities in Hampton Roads?  </a:t>
            </a:r>
          </a:p>
          <a:p>
            <a:pPr lvl="0"/>
            <a:r>
              <a:rPr lang="en-US" sz="1200" dirty="0">
                <a:solidFill>
                  <a:srgbClr val="002060"/>
                </a:solidFill>
              </a:rPr>
              <a:t> Q1.2: Do you think the region is doing enough to make your life here safer?</a:t>
            </a:r>
          </a:p>
          <a:p>
            <a:pPr lvl="0"/>
            <a:r>
              <a:rPr lang="en-US" sz="1200" dirty="0">
                <a:solidFill>
                  <a:srgbClr val="002060"/>
                </a:solidFill>
              </a:rPr>
              <a:t> Q1.3: How confident are you that Hampton Roads has the capability to handle sea level rise?</a:t>
            </a:r>
          </a:p>
          <a:p>
            <a:pPr lvl="0"/>
            <a:endParaRPr lang="en-US" sz="1200" dirty="0">
              <a:solidFill>
                <a:srgbClr val="002060"/>
              </a:solidFill>
            </a:endParaRPr>
          </a:p>
          <a:p>
            <a:pPr lvl="0"/>
            <a:r>
              <a:rPr lang="en-US" sz="1200" b="1" dirty="0">
                <a:solidFill>
                  <a:srgbClr val="002060"/>
                </a:solidFill>
              </a:rPr>
              <a:t>AM Block 2</a:t>
            </a:r>
            <a:r>
              <a:rPr lang="en-US" sz="1600" b="1" dirty="0">
                <a:solidFill>
                  <a:srgbClr val="002060"/>
                </a:solidFill>
              </a:rPr>
              <a:t>: </a:t>
            </a:r>
            <a:r>
              <a:rPr lang="en-US" sz="1600" b="1" u="sng" dirty="0">
                <a:solidFill>
                  <a:srgbClr val="002060"/>
                </a:solidFill>
              </a:rPr>
              <a:t>How is the disaster risk going to change in Hampton Roads?</a:t>
            </a:r>
          </a:p>
          <a:p>
            <a:pPr lvl="0"/>
            <a:r>
              <a:rPr lang="en-US" sz="1200" dirty="0">
                <a:solidFill>
                  <a:srgbClr val="002060"/>
                </a:solidFill>
              </a:rPr>
              <a:t> Q2.1: Do you think that climate change and sea level rise will impact your life and work severely and make your life less safe in </a:t>
            </a:r>
            <a:r>
              <a:rPr lang="en-US" sz="1200" dirty="0" smtClean="0">
                <a:solidFill>
                  <a:srgbClr val="002060"/>
                </a:solidFill>
              </a:rPr>
              <a:t>the</a:t>
            </a:r>
          </a:p>
          <a:p>
            <a:pPr lvl="0"/>
            <a:r>
              <a:rPr lang="en-US" sz="1200" dirty="0">
                <a:solidFill>
                  <a:srgbClr val="002060"/>
                </a:solidFill>
              </a:rPr>
              <a:t> </a:t>
            </a:r>
            <a:r>
              <a:rPr lang="en-US" sz="1200" dirty="0" smtClean="0">
                <a:solidFill>
                  <a:srgbClr val="002060"/>
                </a:solidFill>
              </a:rPr>
              <a:t>           near </a:t>
            </a:r>
            <a:r>
              <a:rPr lang="en-US" sz="1200" dirty="0">
                <a:solidFill>
                  <a:srgbClr val="002060"/>
                </a:solidFill>
              </a:rPr>
              <a:t>future?</a:t>
            </a:r>
          </a:p>
          <a:p>
            <a:pPr lvl="0"/>
            <a:r>
              <a:rPr lang="en-US" sz="1200" dirty="0">
                <a:solidFill>
                  <a:srgbClr val="002060"/>
                </a:solidFill>
              </a:rPr>
              <a:t> Q2.2: What are the main impacts, today and in the future, that come to your mind when you think about  sea level rise?</a:t>
            </a:r>
          </a:p>
          <a:p>
            <a:pPr lvl="0"/>
            <a:r>
              <a:rPr lang="en-US" sz="1200" dirty="0">
                <a:solidFill>
                  <a:srgbClr val="002060"/>
                </a:solidFill>
              </a:rPr>
              <a:t> Q2.3: Are you determined to stay in Hampton Roads or is there a point when you would start to look for alternatives?    </a:t>
            </a:r>
          </a:p>
          <a:p>
            <a:pPr lvl="0"/>
            <a:endParaRPr lang="en-US" sz="1200" dirty="0">
              <a:solidFill>
                <a:srgbClr val="002060"/>
              </a:solidFill>
            </a:endParaRPr>
          </a:p>
          <a:p>
            <a:pPr lvl="0"/>
            <a:r>
              <a:rPr lang="en-US" sz="1200" b="1" dirty="0">
                <a:solidFill>
                  <a:srgbClr val="002060"/>
                </a:solidFill>
              </a:rPr>
              <a:t>PM Block 3: </a:t>
            </a:r>
            <a:r>
              <a:rPr lang="en-US" sz="1600" b="1" u="sng" dirty="0">
                <a:solidFill>
                  <a:srgbClr val="002060"/>
                </a:solidFill>
              </a:rPr>
              <a:t>What can we do to develop the resilience of the communities in Hampton Roads?</a:t>
            </a:r>
          </a:p>
          <a:p>
            <a:pPr lvl="0"/>
            <a:r>
              <a:rPr lang="en-US" sz="1200" dirty="0">
                <a:solidFill>
                  <a:srgbClr val="002060"/>
                </a:solidFill>
              </a:rPr>
              <a:t> Q3.1: What do you think is the most important step to reduce the disaster risk from storms and flooding in Hampton Roads?</a:t>
            </a:r>
          </a:p>
          <a:p>
            <a:pPr lvl="0"/>
            <a:r>
              <a:rPr lang="en-US" sz="1200" dirty="0">
                <a:solidFill>
                  <a:srgbClr val="002060"/>
                </a:solidFill>
              </a:rPr>
              <a:t> Q3.2: How should we change buildings, land use and services to reduce impacts of frequent flooding and larger storm surges?</a:t>
            </a:r>
          </a:p>
          <a:p>
            <a:pPr lvl="0"/>
            <a:r>
              <a:rPr lang="en-US" sz="1200" dirty="0">
                <a:solidFill>
                  <a:srgbClr val="002060"/>
                </a:solidFill>
              </a:rPr>
              <a:t> Q3.3: What information and services would help you to better deal with both frequent flooding and for handling the disaster risk?  </a:t>
            </a:r>
          </a:p>
          <a:p>
            <a:pPr lvl="0"/>
            <a:endParaRPr lang="en-US" sz="1200" dirty="0">
              <a:solidFill>
                <a:srgbClr val="002060"/>
              </a:solidFill>
            </a:endParaRPr>
          </a:p>
          <a:p>
            <a:pPr lvl="0"/>
            <a:r>
              <a:rPr lang="en-US" sz="1200" b="1" dirty="0">
                <a:solidFill>
                  <a:srgbClr val="002060"/>
                </a:solidFill>
              </a:rPr>
              <a:t>PM Block 4: </a:t>
            </a:r>
            <a:r>
              <a:rPr lang="en-US" sz="1600" b="1" u="sng" dirty="0">
                <a:solidFill>
                  <a:srgbClr val="002060"/>
                </a:solidFill>
              </a:rPr>
              <a:t>How much should we spend, and on what should we spend this, to reduce disaster risk and increase resilience?</a:t>
            </a:r>
          </a:p>
          <a:p>
            <a:pPr lvl="0"/>
            <a:r>
              <a:rPr lang="en-US" sz="1200" dirty="0">
                <a:solidFill>
                  <a:srgbClr val="002060"/>
                </a:solidFill>
              </a:rPr>
              <a:t> Q4.1: Should the region invest more to improve evacuations when needed?</a:t>
            </a:r>
          </a:p>
          <a:p>
            <a:pPr lvl="0"/>
            <a:r>
              <a:rPr lang="en-US" sz="1200" dirty="0">
                <a:solidFill>
                  <a:srgbClr val="002060"/>
                </a:solidFill>
              </a:rPr>
              <a:t> Q4.2: Should the region change the way we build and invest in making the cities more flood-resilient so that evacuations would </a:t>
            </a:r>
            <a:r>
              <a:rPr lang="en-US" sz="1200" dirty="0" smtClean="0">
                <a:solidFill>
                  <a:srgbClr val="002060"/>
                </a:solidFill>
              </a:rPr>
              <a:t>not</a:t>
            </a:r>
          </a:p>
          <a:p>
            <a:pPr lvl="0"/>
            <a:r>
              <a:rPr lang="en-US" sz="1200" dirty="0">
                <a:solidFill>
                  <a:srgbClr val="002060"/>
                </a:solidFill>
              </a:rPr>
              <a:t> </a:t>
            </a:r>
            <a:r>
              <a:rPr lang="en-US" sz="1200" dirty="0" smtClean="0">
                <a:solidFill>
                  <a:srgbClr val="002060"/>
                </a:solidFill>
              </a:rPr>
              <a:t>           be </a:t>
            </a:r>
            <a:r>
              <a:rPr lang="en-US" sz="1200" dirty="0">
                <a:solidFill>
                  <a:srgbClr val="002060"/>
                </a:solidFill>
              </a:rPr>
              <a:t>needed?</a:t>
            </a:r>
          </a:p>
          <a:p>
            <a:pPr lvl="0"/>
            <a:r>
              <a:rPr lang="en-US" sz="1200" dirty="0">
                <a:solidFill>
                  <a:srgbClr val="002060"/>
                </a:solidFill>
              </a:rPr>
              <a:t> Q4.3: To what extent would you be willing to pay for making Hampton Roads a safe and desirable place to life and work?</a:t>
            </a:r>
          </a:p>
        </p:txBody>
      </p:sp>
      <p:sp>
        <p:nvSpPr>
          <p:cNvPr id="3" name="TextBox 2"/>
          <p:cNvSpPr txBox="1"/>
          <p:nvPr/>
        </p:nvSpPr>
        <p:spPr>
          <a:xfrm>
            <a:off x="412385" y="6470553"/>
            <a:ext cx="6929461" cy="276999"/>
          </a:xfrm>
          <a:prstGeom prst="rect">
            <a:avLst/>
          </a:prstGeom>
          <a:noFill/>
        </p:spPr>
        <p:txBody>
          <a:bodyPr wrap="none" rtlCol="0">
            <a:spAutoFit/>
          </a:bodyPr>
          <a:lstStyle/>
          <a:p>
            <a:r>
              <a:rPr lang="en-US" sz="1200" dirty="0" smtClean="0"/>
              <a:t>Note: We will continue to review the questions until we believe we have the best representative questions.</a:t>
            </a:r>
            <a:endParaRPr lang="en-US" sz="1200" dirty="0"/>
          </a:p>
        </p:txBody>
      </p:sp>
    </p:spTree>
    <p:extLst>
      <p:ext uri="{BB962C8B-B14F-4D97-AF65-F5344CB8AC3E}">
        <p14:creationId xmlns:p14="http://schemas.microsoft.com/office/powerpoint/2010/main" val="14133100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2" name="Picture 11"/>
          <p:cNvPicPr>
            <a:picLocks noChangeAspect="1"/>
          </p:cNvPicPr>
          <p:nvPr/>
        </p:nvPicPr>
        <p:blipFill>
          <a:blip r:embed="rId4"/>
          <a:stretch>
            <a:fillRect/>
          </a:stretch>
        </p:blipFill>
        <p:spPr>
          <a:xfrm>
            <a:off x="7378700" y="6204179"/>
            <a:ext cx="1524000" cy="512957"/>
          </a:xfrm>
          <a:prstGeom prst="rect">
            <a:avLst/>
          </a:prstGeom>
        </p:spPr>
      </p:pic>
      <p:sp>
        <p:nvSpPr>
          <p:cNvPr id="4" name="TextBox 3"/>
          <p:cNvSpPr txBox="1"/>
          <p:nvPr/>
        </p:nvSpPr>
        <p:spPr>
          <a:xfrm>
            <a:off x="2524125" y="1552575"/>
            <a:ext cx="5781675" cy="523220"/>
          </a:xfrm>
          <a:prstGeom prst="rect">
            <a:avLst/>
          </a:prstGeom>
          <a:noFill/>
          <a:ln w="9525">
            <a:solidFill>
              <a:schemeClr val="tx1"/>
            </a:solidFill>
          </a:ln>
        </p:spPr>
        <p:txBody>
          <a:bodyPr wrap="square" rtlCol="0">
            <a:spAutoFit/>
          </a:bodyPr>
          <a:lstStyle/>
          <a:p>
            <a:pPr algn="ctr"/>
            <a:r>
              <a:rPr lang="en-US" sz="2800" dirty="0" smtClean="0"/>
              <a:t>SITE SELECTION CHARACTERISTICS</a:t>
            </a:r>
            <a:endParaRPr lang="en-US" sz="2800" dirty="0"/>
          </a:p>
        </p:txBody>
      </p:sp>
      <p:sp>
        <p:nvSpPr>
          <p:cNvPr id="6" name="TextBox 5"/>
          <p:cNvSpPr txBox="1"/>
          <p:nvPr/>
        </p:nvSpPr>
        <p:spPr>
          <a:xfrm>
            <a:off x="1885950" y="2171700"/>
            <a:ext cx="6800850"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Motivated </a:t>
            </a:r>
            <a:r>
              <a:rPr lang="en-US" sz="2000" dirty="0"/>
              <a:t>and Willing Participants </a:t>
            </a:r>
          </a:p>
        </p:txBody>
      </p:sp>
      <p:sp>
        <p:nvSpPr>
          <p:cNvPr id="7" name="TextBox 6"/>
          <p:cNvSpPr txBox="1"/>
          <p:nvPr/>
        </p:nvSpPr>
        <p:spPr>
          <a:xfrm>
            <a:off x="1885950" y="2662939"/>
            <a:ext cx="705026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Must Provide Opportunities to Incorporate Natural Infrastructure and Ecosystem Services into the Adaptation Plan </a:t>
            </a:r>
          </a:p>
        </p:txBody>
      </p:sp>
      <p:sp>
        <p:nvSpPr>
          <p:cNvPr id="8" name="TextBox 7"/>
          <p:cNvSpPr txBox="1"/>
          <p:nvPr/>
        </p:nvSpPr>
        <p:spPr>
          <a:xfrm>
            <a:off x="1885950" y="3447930"/>
            <a:ext cx="6934200"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Availability and Format of Critical Planning/Design Information </a:t>
            </a:r>
          </a:p>
        </p:txBody>
      </p:sp>
      <p:sp>
        <p:nvSpPr>
          <p:cNvPr id="9" name="TextBox 8"/>
          <p:cNvSpPr txBox="1"/>
          <p:nvPr/>
        </p:nvSpPr>
        <p:spPr>
          <a:xfrm>
            <a:off x="1885950" y="3962400"/>
            <a:ext cx="669607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Optimum Site Scale</a:t>
            </a:r>
          </a:p>
        </p:txBody>
      </p:sp>
      <p:sp>
        <p:nvSpPr>
          <p:cNvPr id="10" name="TextBox 9"/>
          <p:cNvSpPr txBox="1"/>
          <p:nvPr/>
        </p:nvSpPr>
        <p:spPr>
          <a:xfrm>
            <a:off x="1885950" y="4495050"/>
            <a:ext cx="641032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Must Provide Opportunities to Address Architectural, Engineering and Planning Challenges </a:t>
            </a:r>
          </a:p>
        </p:txBody>
      </p:sp>
      <p:sp>
        <p:nvSpPr>
          <p:cNvPr id="11" name="TextBox 10"/>
          <p:cNvSpPr txBox="1"/>
          <p:nvPr/>
        </p:nvSpPr>
        <p:spPr>
          <a:xfrm>
            <a:off x="1885950" y="5430977"/>
            <a:ext cx="637222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Availability of Existing Master Plans and Community Plans </a:t>
            </a:r>
          </a:p>
        </p:txBody>
      </p:sp>
    </p:spTree>
    <p:extLst>
      <p:ext uri="{BB962C8B-B14F-4D97-AF65-F5344CB8AC3E}">
        <p14:creationId xmlns:p14="http://schemas.microsoft.com/office/powerpoint/2010/main" val="2705809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2194" y="0"/>
            <a:ext cx="9153224" cy="68580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725445" y="218929"/>
            <a:ext cx="6418555" cy="584775"/>
          </a:xfrm>
          <a:prstGeom prst="rect">
            <a:avLst/>
          </a:prstGeom>
          <a:noFill/>
        </p:spPr>
        <p:txBody>
          <a:bodyPr wrap="square" rtlCol="0">
            <a:spAutoFit/>
          </a:bodyPr>
          <a:lstStyle/>
          <a:p>
            <a:r>
              <a:rPr lang="en-US" sz="1600" b="1" i="1" dirty="0"/>
              <a:t>Resilient Region Reality Check;</a:t>
            </a:r>
            <a:endParaRPr lang="en-US" sz="1600" dirty="0"/>
          </a:p>
          <a:p>
            <a:r>
              <a:rPr lang="en-US" sz="1600" b="1" dirty="0"/>
              <a:t>Increasing community disaster resilience and capacity to adapt to </a:t>
            </a:r>
            <a:r>
              <a:rPr lang="en-US" sz="1600" b="1" dirty="0" smtClean="0"/>
              <a:t>changes</a:t>
            </a:r>
            <a:endParaRPr lang="en-US" sz="1600" dirty="0"/>
          </a:p>
        </p:txBody>
      </p:sp>
      <p:sp>
        <p:nvSpPr>
          <p:cNvPr id="4" name="Rectangle 3"/>
          <p:cNvSpPr/>
          <p:nvPr/>
        </p:nvSpPr>
        <p:spPr>
          <a:xfrm>
            <a:off x="312755" y="990648"/>
            <a:ext cx="8506783" cy="56592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b="1" dirty="0">
                <a:solidFill>
                  <a:srgbClr val="002060"/>
                </a:solidFill>
              </a:rPr>
              <a:t>Proposed Schedule</a:t>
            </a:r>
            <a:r>
              <a:rPr lang="en-US" sz="1200" b="1" dirty="0" smtClean="0">
                <a:solidFill>
                  <a:srgbClr val="002060"/>
                </a:solidFill>
              </a:rPr>
              <a:t>:</a:t>
            </a:r>
          </a:p>
          <a:p>
            <a:pPr lvl="0"/>
            <a:endParaRPr lang="en-US" sz="1200" b="1" dirty="0">
              <a:solidFill>
                <a:srgbClr val="002060"/>
              </a:solidFill>
            </a:endParaRPr>
          </a:p>
          <a:p>
            <a:pPr lvl="0"/>
            <a:r>
              <a:rPr lang="en-US" sz="1200" dirty="0">
                <a:solidFill>
                  <a:srgbClr val="002060"/>
                </a:solidFill>
              </a:rPr>
              <a:t>If we agree to four blocks, then a possible schedule would be:</a:t>
            </a:r>
          </a:p>
          <a:p>
            <a:pPr lvl="0">
              <a:spcBef>
                <a:spcPts val="600"/>
              </a:spcBef>
            </a:pPr>
            <a:r>
              <a:rPr lang="en-US" sz="1200" dirty="0">
                <a:solidFill>
                  <a:srgbClr val="002060"/>
                </a:solidFill>
              </a:rPr>
              <a:t>07:30–08:30:	Check in (table assignments) and continental Breakfast</a:t>
            </a:r>
          </a:p>
          <a:p>
            <a:pPr lvl="0">
              <a:spcBef>
                <a:spcPts val="600"/>
              </a:spcBef>
            </a:pPr>
            <a:r>
              <a:rPr lang="en-US" sz="1200" dirty="0">
                <a:solidFill>
                  <a:srgbClr val="002060"/>
                </a:solidFill>
              </a:rPr>
              <a:t>08:30-08:40:	Welcome by </a:t>
            </a:r>
            <a:r>
              <a:rPr lang="en-US" sz="1200" dirty="0" smtClean="0">
                <a:solidFill>
                  <a:srgbClr val="002060"/>
                </a:solidFill>
              </a:rPr>
              <a:t>President Broderick, Cathy </a:t>
            </a:r>
            <a:r>
              <a:rPr lang="en-US" sz="1200" dirty="0">
                <a:solidFill>
                  <a:srgbClr val="002060"/>
                </a:solidFill>
              </a:rPr>
              <a:t>Lewis, explanation of day’s activities</a:t>
            </a:r>
          </a:p>
          <a:p>
            <a:pPr lvl="0">
              <a:spcBef>
                <a:spcPts val="600"/>
              </a:spcBef>
            </a:pPr>
            <a:r>
              <a:rPr lang="en-US" sz="1200" dirty="0">
                <a:solidFill>
                  <a:srgbClr val="002060"/>
                </a:solidFill>
              </a:rPr>
              <a:t>08:40–09:00:	Overview of ULI National Activity by Brenden McEneaney</a:t>
            </a:r>
          </a:p>
          <a:p>
            <a:pPr lvl="0">
              <a:spcBef>
                <a:spcPts val="600"/>
              </a:spcBef>
            </a:pPr>
            <a:r>
              <a:rPr lang="en-US" sz="1200" dirty="0">
                <a:solidFill>
                  <a:srgbClr val="002060"/>
                </a:solidFill>
              </a:rPr>
              <a:t>09:00-09:40:	Table discussions of Block 1 Questions</a:t>
            </a:r>
          </a:p>
          <a:p>
            <a:pPr lvl="0">
              <a:spcBef>
                <a:spcPts val="600"/>
              </a:spcBef>
            </a:pPr>
            <a:r>
              <a:rPr lang="en-US" sz="1200" dirty="0">
                <a:solidFill>
                  <a:srgbClr val="002060"/>
                </a:solidFill>
              </a:rPr>
              <a:t>09:40-10:20:	Table presentations, max 3 minutes per table.</a:t>
            </a:r>
          </a:p>
          <a:p>
            <a:pPr lvl="0">
              <a:spcBef>
                <a:spcPts val="600"/>
              </a:spcBef>
            </a:pPr>
            <a:r>
              <a:rPr lang="en-US" sz="1200" dirty="0">
                <a:solidFill>
                  <a:srgbClr val="002060"/>
                </a:solidFill>
              </a:rPr>
              <a:t>10:20-10:40:	Break</a:t>
            </a:r>
          </a:p>
          <a:p>
            <a:pPr lvl="0">
              <a:spcBef>
                <a:spcPts val="600"/>
              </a:spcBef>
            </a:pPr>
            <a:r>
              <a:rPr lang="en-US" sz="1200" dirty="0">
                <a:solidFill>
                  <a:srgbClr val="002060"/>
                </a:solidFill>
              </a:rPr>
              <a:t>10:40-11:20:	Table discussions of Block 2 Questions</a:t>
            </a:r>
          </a:p>
          <a:p>
            <a:pPr lvl="0">
              <a:spcBef>
                <a:spcPts val="600"/>
              </a:spcBef>
            </a:pPr>
            <a:r>
              <a:rPr lang="en-US" sz="1200" dirty="0">
                <a:solidFill>
                  <a:srgbClr val="002060"/>
                </a:solidFill>
              </a:rPr>
              <a:t>11:20-12:00:	Table presentations, max 3 minutes per table.</a:t>
            </a:r>
          </a:p>
          <a:p>
            <a:pPr lvl="0">
              <a:spcBef>
                <a:spcPts val="600"/>
              </a:spcBef>
            </a:pPr>
            <a:r>
              <a:rPr lang="en-US" sz="1200" dirty="0" smtClean="0">
                <a:solidFill>
                  <a:srgbClr val="002060"/>
                </a:solidFill>
              </a:rPr>
              <a:t>12:00-12:30: </a:t>
            </a:r>
            <a:r>
              <a:rPr lang="en-US" sz="1200" dirty="0">
                <a:solidFill>
                  <a:srgbClr val="002060"/>
                </a:solidFill>
              </a:rPr>
              <a:t>	Lunch</a:t>
            </a:r>
          </a:p>
          <a:p>
            <a:pPr lvl="0">
              <a:spcBef>
                <a:spcPts val="600"/>
              </a:spcBef>
            </a:pPr>
            <a:r>
              <a:rPr lang="en-US" sz="1200" dirty="0" smtClean="0">
                <a:solidFill>
                  <a:srgbClr val="002060"/>
                </a:solidFill>
              </a:rPr>
              <a:t>12:30-13:10</a:t>
            </a:r>
            <a:r>
              <a:rPr lang="en-US" sz="1200" dirty="0">
                <a:solidFill>
                  <a:srgbClr val="002060"/>
                </a:solidFill>
              </a:rPr>
              <a:t>:	</a:t>
            </a:r>
            <a:r>
              <a:rPr lang="en-US" sz="1200" dirty="0" smtClean="0">
                <a:solidFill>
                  <a:srgbClr val="002060"/>
                </a:solidFill>
              </a:rPr>
              <a:t>Table </a:t>
            </a:r>
            <a:r>
              <a:rPr lang="en-US" sz="1200" dirty="0">
                <a:solidFill>
                  <a:srgbClr val="002060"/>
                </a:solidFill>
              </a:rPr>
              <a:t>discussions of Block </a:t>
            </a:r>
            <a:r>
              <a:rPr lang="en-US" sz="1200" dirty="0" smtClean="0">
                <a:solidFill>
                  <a:srgbClr val="002060"/>
                </a:solidFill>
              </a:rPr>
              <a:t>3 </a:t>
            </a:r>
            <a:r>
              <a:rPr lang="en-US" sz="1200" dirty="0">
                <a:solidFill>
                  <a:srgbClr val="002060"/>
                </a:solidFill>
              </a:rPr>
              <a:t>Questions</a:t>
            </a:r>
          </a:p>
          <a:p>
            <a:pPr lvl="0">
              <a:spcBef>
                <a:spcPts val="600"/>
              </a:spcBef>
            </a:pPr>
            <a:r>
              <a:rPr lang="en-US" sz="1200" dirty="0" smtClean="0">
                <a:solidFill>
                  <a:srgbClr val="002060"/>
                </a:solidFill>
              </a:rPr>
              <a:t>13:10-13:50</a:t>
            </a:r>
            <a:r>
              <a:rPr lang="en-US" sz="1200" dirty="0">
                <a:solidFill>
                  <a:srgbClr val="002060"/>
                </a:solidFill>
              </a:rPr>
              <a:t>:	Table presentations, max 3 minutes per table.</a:t>
            </a:r>
          </a:p>
          <a:p>
            <a:pPr lvl="0">
              <a:spcBef>
                <a:spcPts val="600"/>
              </a:spcBef>
            </a:pPr>
            <a:r>
              <a:rPr lang="en-US" sz="1200" dirty="0" smtClean="0">
                <a:solidFill>
                  <a:srgbClr val="002060"/>
                </a:solidFill>
              </a:rPr>
              <a:t>13:50-14:10</a:t>
            </a:r>
            <a:r>
              <a:rPr lang="en-US" sz="1200" dirty="0">
                <a:solidFill>
                  <a:srgbClr val="002060"/>
                </a:solidFill>
              </a:rPr>
              <a:t>:	Break</a:t>
            </a:r>
          </a:p>
          <a:p>
            <a:pPr lvl="0">
              <a:spcBef>
                <a:spcPts val="600"/>
              </a:spcBef>
            </a:pPr>
            <a:r>
              <a:rPr lang="en-US" sz="1200" dirty="0" smtClean="0">
                <a:solidFill>
                  <a:srgbClr val="002060"/>
                </a:solidFill>
              </a:rPr>
              <a:t>14:10-14:50:	Table discussions of Block 4 Questions</a:t>
            </a:r>
          </a:p>
          <a:p>
            <a:pPr lvl="0">
              <a:spcBef>
                <a:spcPts val="600"/>
              </a:spcBef>
            </a:pPr>
            <a:r>
              <a:rPr lang="en-US" sz="1200" dirty="0" smtClean="0">
                <a:solidFill>
                  <a:srgbClr val="002060"/>
                </a:solidFill>
              </a:rPr>
              <a:t>14:50-15:10</a:t>
            </a:r>
            <a:r>
              <a:rPr lang="en-US" sz="1200" dirty="0">
                <a:solidFill>
                  <a:srgbClr val="002060"/>
                </a:solidFill>
              </a:rPr>
              <a:t>:	Table presentations, max 3 minutes per table.</a:t>
            </a:r>
          </a:p>
          <a:p>
            <a:pPr marL="914400" lvl="0" indent="-914400">
              <a:spcBef>
                <a:spcPts val="600"/>
              </a:spcBef>
            </a:pPr>
            <a:r>
              <a:rPr lang="en-US" sz="1200" dirty="0" smtClean="0">
                <a:solidFill>
                  <a:srgbClr val="002060"/>
                </a:solidFill>
              </a:rPr>
              <a:t>15:10–15:30:</a:t>
            </a:r>
            <a:r>
              <a:rPr lang="en-US" sz="1200" dirty="0">
                <a:solidFill>
                  <a:srgbClr val="002060"/>
                </a:solidFill>
              </a:rPr>
              <a:t>	</a:t>
            </a:r>
            <a:r>
              <a:rPr lang="en-US" sz="1200" dirty="0" smtClean="0">
                <a:solidFill>
                  <a:srgbClr val="002060"/>
                </a:solidFill>
              </a:rPr>
              <a:t>Overview of ODU Pilot Project by Ray Toll.</a:t>
            </a:r>
          </a:p>
          <a:p>
            <a:pPr marL="914400" lvl="0" indent="-914400">
              <a:spcBef>
                <a:spcPts val="600"/>
              </a:spcBef>
            </a:pPr>
            <a:r>
              <a:rPr lang="en-US" sz="1200" dirty="0" smtClean="0">
                <a:solidFill>
                  <a:srgbClr val="002060"/>
                </a:solidFill>
              </a:rPr>
              <a:t>15:30-16:00:	Overflow time, Next Steps and Thanks for Participation: Burrell Saunders.</a:t>
            </a:r>
          </a:p>
          <a:p>
            <a:pPr marL="914400" lvl="0" indent="-914400">
              <a:spcBef>
                <a:spcPts val="600"/>
              </a:spcBef>
            </a:pPr>
            <a:r>
              <a:rPr lang="en-US" sz="1200" dirty="0" smtClean="0">
                <a:solidFill>
                  <a:srgbClr val="002060"/>
                </a:solidFill>
              </a:rPr>
              <a:t>16:00-17:00	Networking and socializing.</a:t>
            </a:r>
            <a:endParaRPr lang="en-US" sz="1200" b="1" dirty="0">
              <a:solidFill>
                <a:srgbClr val="002060"/>
              </a:solidFill>
            </a:endParaRPr>
          </a:p>
        </p:txBody>
      </p:sp>
      <p:sp>
        <p:nvSpPr>
          <p:cNvPr id="2" name="TextBox 1"/>
          <p:cNvSpPr txBox="1"/>
          <p:nvPr/>
        </p:nvSpPr>
        <p:spPr>
          <a:xfrm>
            <a:off x="5614737" y="3240505"/>
            <a:ext cx="2560253" cy="923330"/>
          </a:xfrm>
          <a:prstGeom prst="rect">
            <a:avLst/>
          </a:prstGeom>
          <a:noFill/>
        </p:spPr>
        <p:txBody>
          <a:bodyPr wrap="none" rtlCol="0">
            <a:spAutoFit/>
          </a:bodyPr>
          <a:lstStyle/>
          <a:p>
            <a:r>
              <a:rPr lang="en-US" b="1" i="1" dirty="0">
                <a:solidFill>
                  <a:srgbClr val="FF0000"/>
                </a:solidFill>
              </a:rPr>
              <a:t>Tuesday, March 17, </a:t>
            </a:r>
            <a:r>
              <a:rPr lang="en-US" b="1" i="1" dirty="0" smtClean="0">
                <a:solidFill>
                  <a:srgbClr val="FF0000"/>
                </a:solidFill>
              </a:rPr>
              <a:t>2015</a:t>
            </a:r>
            <a:endParaRPr lang="en-US" dirty="0" smtClean="0"/>
          </a:p>
          <a:p>
            <a:endParaRPr lang="en-US" i="1" dirty="0">
              <a:solidFill>
                <a:srgbClr val="FF0000"/>
              </a:solidFill>
            </a:endParaRPr>
          </a:p>
          <a:p>
            <a:r>
              <a:rPr lang="en-US" b="1" i="1" dirty="0" smtClean="0">
                <a:solidFill>
                  <a:srgbClr val="FF0000"/>
                </a:solidFill>
              </a:rPr>
              <a:t>ODU, Ted, Big Blue Room</a:t>
            </a:r>
            <a:endParaRPr lang="en-US" b="1" i="1" dirty="0">
              <a:solidFill>
                <a:srgbClr val="FF0000"/>
              </a:solidFill>
            </a:endParaRPr>
          </a:p>
        </p:txBody>
      </p:sp>
    </p:spTree>
    <p:extLst>
      <p:ext uri="{BB962C8B-B14F-4D97-AF65-F5344CB8AC3E}">
        <p14:creationId xmlns:p14="http://schemas.microsoft.com/office/powerpoint/2010/main" val="182179020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53224" cy="68580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725445" y="218929"/>
            <a:ext cx="6418555" cy="584775"/>
          </a:xfrm>
          <a:prstGeom prst="rect">
            <a:avLst/>
          </a:prstGeom>
          <a:noFill/>
        </p:spPr>
        <p:txBody>
          <a:bodyPr wrap="square" rtlCol="0">
            <a:spAutoFit/>
          </a:bodyPr>
          <a:lstStyle/>
          <a:p>
            <a:r>
              <a:rPr lang="en-US" sz="1600" b="1" i="1" dirty="0"/>
              <a:t>Resilient Region Reality Check;</a:t>
            </a:r>
            <a:endParaRPr lang="en-US" sz="1600" dirty="0"/>
          </a:p>
          <a:p>
            <a:r>
              <a:rPr lang="en-US" sz="1600" b="1" dirty="0"/>
              <a:t>Increasing community disaster resilience and capacity to adapt to </a:t>
            </a:r>
            <a:r>
              <a:rPr lang="en-US" sz="1600" b="1" dirty="0" smtClean="0"/>
              <a:t>changes</a:t>
            </a:r>
            <a:endParaRPr lang="en-US" sz="1600" dirty="0"/>
          </a:p>
        </p:txBody>
      </p:sp>
      <p:sp>
        <p:nvSpPr>
          <p:cNvPr id="2" name="TextBox 1"/>
          <p:cNvSpPr txBox="1"/>
          <p:nvPr/>
        </p:nvSpPr>
        <p:spPr>
          <a:xfrm>
            <a:off x="325267" y="1210976"/>
            <a:ext cx="8385596" cy="5262979"/>
          </a:xfrm>
          <a:prstGeom prst="rect">
            <a:avLst/>
          </a:prstGeom>
          <a:noFill/>
        </p:spPr>
        <p:txBody>
          <a:bodyPr wrap="square" rtlCol="0">
            <a:spAutoFit/>
          </a:bodyPr>
          <a:lstStyle/>
          <a:p>
            <a:r>
              <a:rPr lang="en-US" sz="2400" i="1" dirty="0">
                <a:solidFill>
                  <a:srgbClr val="002060"/>
                </a:solidFill>
              </a:rPr>
              <a:t>The relationship between the </a:t>
            </a:r>
            <a:r>
              <a:rPr lang="en-US" sz="2400" b="1" i="1" dirty="0">
                <a:solidFill>
                  <a:srgbClr val="002060"/>
                </a:solidFill>
              </a:rPr>
              <a:t>Resilient Region Reality Check and the </a:t>
            </a:r>
            <a:r>
              <a:rPr lang="en-US" sz="2400" b="1" i="1" dirty="0" smtClean="0">
                <a:solidFill>
                  <a:srgbClr val="002060"/>
                </a:solidFill>
              </a:rPr>
              <a:t>Pilot Project </a:t>
            </a:r>
            <a:r>
              <a:rPr lang="en-US" sz="2400" i="1" dirty="0">
                <a:solidFill>
                  <a:srgbClr val="002060"/>
                </a:solidFill>
              </a:rPr>
              <a:t>is that the results from the event will be used to inform citizen engagement- “whole of community” efforts.</a:t>
            </a:r>
          </a:p>
          <a:p>
            <a:endParaRPr lang="en-US" sz="2400" i="1" dirty="0">
              <a:solidFill>
                <a:srgbClr val="002060"/>
              </a:solidFill>
            </a:endParaRPr>
          </a:p>
          <a:p>
            <a:r>
              <a:rPr lang="en-US" sz="2400" i="1" dirty="0">
                <a:solidFill>
                  <a:srgbClr val="002060"/>
                </a:solidFill>
              </a:rPr>
              <a:t>This information can also be used by the HRPDC, Commonwealth and local city planning an preparedness efforts to reach out to the different sectors of the community once we understand what they know about and care about.</a:t>
            </a:r>
          </a:p>
          <a:p>
            <a:endParaRPr lang="en-US" sz="2400" i="1" dirty="0">
              <a:solidFill>
                <a:srgbClr val="002060"/>
              </a:solidFill>
            </a:endParaRPr>
          </a:p>
          <a:p>
            <a:r>
              <a:rPr lang="en-US" sz="2400" i="1" dirty="0">
                <a:solidFill>
                  <a:srgbClr val="002060"/>
                </a:solidFill>
              </a:rPr>
              <a:t>For resilience it is crucial to connect long term goals that are often seen as distance in time and space to immediate needs and every day quality of life. By better understanding how people think about the issues, we can better plan and be more effective in our collaborations.</a:t>
            </a:r>
          </a:p>
        </p:txBody>
      </p:sp>
    </p:spTree>
    <p:extLst>
      <p:ext uri="{BB962C8B-B14F-4D97-AF65-F5344CB8AC3E}">
        <p14:creationId xmlns:p14="http://schemas.microsoft.com/office/powerpoint/2010/main" val="253338382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53224" cy="68580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79268" y="130153"/>
            <a:ext cx="2735580" cy="685165"/>
          </a:xfrm>
          <a:prstGeom prst="rect">
            <a:avLst/>
          </a:prstGeom>
        </p:spPr>
      </p:pic>
      <p:sp>
        <p:nvSpPr>
          <p:cNvPr id="9" name="TextBox 8"/>
          <p:cNvSpPr txBox="1"/>
          <p:nvPr/>
        </p:nvSpPr>
        <p:spPr>
          <a:xfrm>
            <a:off x="276304" y="1322322"/>
            <a:ext cx="8876920" cy="7355860"/>
          </a:xfrm>
          <a:prstGeom prst="rect">
            <a:avLst/>
          </a:prstGeom>
          <a:noFill/>
        </p:spPr>
        <p:txBody>
          <a:bodyPr wrap="square" rtlCol="0">
            <a:spAutoFit/>
          </a:bodyPr>
          <a:lstStyle/>
          <a:p>
            <a:r>
              <a:rPr lang="en-US" sz="3600" b="1" i="1" dirty="0">
                <a:solidFill>
                  <a:srgbClr val="002060"/>
                </a:solidFill>
              </a:rPr>
              <a:t>Resilient Region Reality </a:t>
            </a:r>
            <a:r>
              <a:rPr lang="en-US" sz="3600" b="1" i="1" dirty="0" smtClean="0">
                <a:solidFill>
                  <a:srgbClr val="002060"/>
                </a:solidFill>
              </a:rPr>
              <a:t>Check;</a:t>
            </a:r>
          </a:p>
          <a:p>
            <a:r>
              <a:rPr lang="en-US" sz="3600" b="1" i="1" dirty="0" smtClean="0">
                <a:solidFill>
                  <a:srgbClr val="FF0000"/>
                </a:solidFill>
              </a:rPr>
              <a:t>Tuesday, March 17, 2015</a:t>
            </a:r>
          </a:p>
          <a:p>
            <a:r>
              <a:rPr lang="en-US" sz="3600" b="1" i="1" dirty="0" smtClean="0">
                <a:solidFill>
                  <a:srgbClr val="FF0000"/>
                </a:solidFill>
              </a:rPr>
              <a:t>At ODU, TED, Big Blue</a:t>
            </a:r>
            <a:endParaRPr lang="en-US" sz="3600" i="1" dirty="0">
              <a:solidFill>
                <a:srgbClr val="FF0000"/>
              </a:solidFill>
            </a:endParaRPr>
          </a:p>
          <a:p>
            <a:endParaRPr lang="en-US" sz="3600" b="1" i="1" dirty="0" smtClean="0">
              <a:solidFill>
                <a:srgbClr val="002060"/>
              </a:solidFill>
            </a:endParaRPr>
          </a:p>
          <a:p>
            <a:r>
              <a:rPr lang="en-US" sz="3600" b="1" i="1" dirty="0" smtClean="0">
                <a:solidFill>
                  <a:srgbClr val="002060"/>
                </a:solidFill>
              </a:rPr>
              <a:t>Increasing </a:t>
            </a:r>
            <a:r>
              <a:rPr lang="en-US" sz="3600" b="1" i="1" dirty="0">
                <a:solidFill>
                  <a:srgbClr val="002060"/>
                </a:solidFill>
              </a:rPr>
              <a:t>community disaster resilience and capacity to adapt to </a:t>
            </a:r>
            <a:r>
              <a:rPr lang="en-US" sz="3600" b="1" i="1" dirty="0" smtClean="0">
                <a:solidFill>
                  <a:srgbClr val="002060"/>
                </a:solidFill>
              </a:rPr>
              <a:t>changes</a:t>
            </a:r>
          </a:p>
          <a:p>
            <a:endParaRPr lang="en-US" sz="3600" b="1" i="1" dirty="0">
              <a:solidFill>
                <a:srgbClr val="002060"/>
              </a:solidFill>
            </a:endParaRPr>
          </a:p>
          <a:p>
            <a:pPr algn="ctr"/>
            <a:r>
              <a:rPr lang="en-US" sz="2800" i="1" dirty="0">
                <a:solidFill>
                  <a:srgbClr val="002060"/>
                </a:solidFill>
              </a:rPr>
              <a:t>Dan Bell</a:t>
            </a:r>
          </a:p>
          <a:p>
            <a:pPr algn="ctr"/>
            <a:r>
              <a:rPr lang="en-US" sz="2800" i="1" dirty="0">
                <a:solidFill>
                  <a:srgbClr val="002060"/>
                </a:solidFill>
              </a:rPr>
              <a:t>ULI</a:t>
            </a:r>
          </a:p>
          <a:p>
            <a:pPr algn="ctr"/>
            <a:r>
              <a:rPr lang="en-US" sz="2800" i="1" dirty="0">
                <a:solidFill>
                  <a:srgbClr val="002060"/>
                </a:solidFill>
                <a:hlinkClick r:id="rId4"/>
              </a:rPr>
              <a:t>danbell@Verizon.net</a:t>
            </a:r>
            <a:endParaRPr lang="en-US" sz="2800" i="1" dirty="0">
              <a:solidFill>
                <a:srgbClr val="002060"/>
              </a:solidFill>
            </a:endParaRPr>
          </a:p>
          <a:p>
            <a:pPr algn="ctr"/>
            <a:r>
              <a:rPr lang="en-US" sz="2800" i="1" dirty="0">
                <a:solidFill>
                  <a:srgbClr val="002060"/>
                </a:solidFill>
              </a:rPr>
              <a:t>373-6517</a:t>
            </a:r>
          </a:p>
          <a:p>
            <a:endParaRPr lang="en-US" sz="3600" b="1" i="1" dirty="0" smtClean="0">
              <a:solidFill>
                <a:srgbClr val="002060"/>
              </a:solidFill>
            </a:endParaRPr>
          </a:p>
          <a:p>
            <a:endParaRPr lang="en-US" sz="3600" b="1" dirty="0">
              <a:solidFill>
                <a:srgbClr val="002060"/>
              </a:solidFill>
            </a:endParaRPr>
          </a:p>
          <a:p>
            <a:endParaRPr lang="en-US" sz="3600" dirty="0"/>
          </a:p>
        </p:txBody>
      </p:sp>
    </p:spTree>
    <p:extLst>
      <p:ext uri="{BB962C8B-B14F-4D97-AF65-F5344CB8AC3E}">
        <p14:creationId xmlns:p14="http://schemas.microsoft.com/office/powerpoint/2010/main" val="5639835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0" name="Picture 9"/>
          <p:cNvPicPr>
            <a:picLocks noChangeAspect="1"/>
          </p:cNvPicPr>
          <p:nvPr/>
        </p:nvPicPr>
        <p:blipFill>
          <a:blip r:embed="rId4"/>
          <a:stretch>
            <a:fillRect/>
          </a:stretch>
        </p:blipFill>
        <p:spPr>
          <a:xfrm>
            <a:off x="7378700" y="6204179"/>
            <a:ext cx="1524000" cy="5129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3416" y="1346200"/>
            <a:ext cx="7860584" cy="4889816"/>
          </a:xfrm>
          <a:prstGeom prst="rect">
            <a:avLst/>
          </a:prstGeom>
        </p:spPr>
      </p:pic>
    </p:spTree>
    <p:extLst>
      <p:ext uri="{BB962C8B-B14F-4D97-AF65-F5344CB8AC3E}">
        <p14:creationId xmlns:p14="http://schemas.microsoft.com/office/powerpoint/2010/main" val="852337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872" y="0"/>
            <a:ext cx="923544" cy="6717136"/>
            <a:chOff x="359872" y="0"/>
            <a:chExt cx="923544" cy="6717136"/>
          </a:xfrm>
        </p:grpSpPr>
        <p:sp>
          <p:nvSpPr>
            <p:cNvPr id="19" name="Rectangle 18"/>
            <p:cNvSpPr/>
            <p:nvPr/>
          </p:nvSpPr>
          <p:spPr>
            <a:xfrm>
              <a:off x="359872" y="0"/>
              <a:ext cx="923544" cy="6717136"/>
            </a:xfrm>
            <a:prstGeom prst="rect">
              <a:avLst/>
            </a:prstGeom>
            <a:solidFill>
              <a:srgbClr val="A9B38A"/>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p:cNvPicPr>
              <a:picLocks noChangeAspect="1"/>
            </p:cNvPicPr>
            <p:nvPr/>
          </p:nvPicPr>
          <p:blipFill>
            <a:blip r:embed="rId3"/>
            <a:stretch>
              <a:fillRect/>
            </a:stretch>
          </p:blipFill>
          <p:spPr>
            <a:xfrm>
              <a:off x="385272" y="5202936"/>
              <a:ext cx="882652" cy="1481328"/>
            </a:xfrm>
            <a:prstGeom prst="rect">
              <a:avLst/>
            </a:prstGeom>
          </p:spPr>
        </p:pic>
      </p:grpSp>
      <p:sp>
        <p:nvSpPr>
          <p:cNvPr id="5" name="Rectangle 4"/>
          <p:cNvSpPr/>
          <p:nvPr/>
        </p:nvSpPr>
        <p:spPr>
          <a:xfrm>
            <a:off x="177799" y="393701"/>
            <a:ext cx="8758412" cy="952499"/>
          </a:xfrm>
          <a:prstGeom prst="rect">
            <a:avLst/>
          </a:prstGeom>
          <a:solidFill>
            <a:srgbClr val="61BBE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812800" y="381001"/>
            <a:ext cx="8077200" cy="952499"/>
          </a:xfrm>
        </p:spPr>
        <p:txBody>
          <a:bodyPr>
            <a:noAutofit/>
          </a:bodyPr>
          <a:lstStyle/>
          <a:p>
            <a:pPr algn="l">
              <a:lnSpc>
                <a:spcPct val="80000"/>
              </a:lnSpc>
            </a:pPr>
            <a:r>
              <a:rPr lang="en-US" sz="3000" kern="2200" cap="small" dirty="0">
                <a:solidFill>
                  <a:schemeClr val="bg1"/>
                </a:solidFill>
                <a:latin typeface="Trebuchet MS"/>
                <a:cs typeface="Trebuchet MS"/>
              </a:rPr>
              <a:t>Tidewater Rising Resiliency Design Challenge</a:t>
            </a:r>
          </a:p>
        </p:txBody>
      </p:sp>
      <p:sp>
        <p:nvSpPr>
          <p:cNvPr id="17" name="Content Placeholder 4"/>
          <p:cNvSpPr txBox="1">
            <a:spLocks/>
          </p:cNvSpPr>
          <p:nvPr/>
        </p:nvSpPr>
        <p:spPr>
          <a:xfrm>
            <a:off x="1283416" y="1346200"/>
            <a:ext cx="7403384"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dirty="0">
              <a:solidFill>
                <a:prstClr val="black">
                  <a:tint val="75000"/>
                </a:prstClr>
              </a:solidFill>
            </a:endParaRPr>
          </a:p>
        </p:txBody>
      </p:sp>
      <p:sp>
        <p:nvSpPr>
          <p:cNvPr id="20" name="Content Placeholder 4"/>
          <p:cNvSpPr txBox="1">
            <a:spLocks/>
          </p:cNvSpPr>
          <p:nvPr/>
        </p:nvSpPr>
        <p:spPr>
          <a:xfrm>
            <a:off x="1267924" y="1346200"/>
            <a:ext cx="7418876" cy="47926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black">
                  <a:tint val="75000"/>
                </a:prstClr>
              </a:solidFill>
            </a:endParaRPr>
          </a:p>
        </p:txBody>
      </p:sp>
      <p:pic>
        <p:nvPicPr>
          <p:cNvPr id="10" name="Picture 9"/>
          <p:cNvPicPr>
            <a:picLocks noChangeAspect="1"/>
          </p:cNvPicPr>
          <p:nvPr/>
        </p:nvPicPr>
        <p:blipFill>
          <a:blip r:embed="rId4"/>
          <a:stretch>
            <a:fillRect/>
          </a:stretch>
        </p:blipFill>
        <p:spPr>
          <a:xfrm>
            <a:off x="7378700" y="6204179"/>
            <a:ext cx="1524000" cy="512957"/>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924" y="2241550"/>
            <a:ext cx="7859502"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1695831" y="3581400"/>
            <a:ext cx="3355952" cy="1712548"/>
          </a:xfrm>
          <a:custGeom>
            <a:avLst/>
            <a:gdLst>
              <a:gd name="connsiteX0" fmla="*/ 3758184 w 3995928"/>
              <a:gd name="connsiteY0" fmla="*/ 1709928 h 1997934"/>
              <a:gd name="connsiteX1" fmla="*/ 3758184 w 3995928"/>
              <a:gd name="connsiteY1" fmla="*/ 1289304 h 1997934"/>
              <a:gd name="connsiteX2" fmla="*/ 3767328 w 3995928"/>
              <a:gd name="connsiteY2" fmla="*/ 1261872 h 1997934"/>
              <a:gd name="connsiteX3" fmla="*/ 3776472 w 3995928"/>
              <a:gd name="connsiteY3" fmla="*/ 1225296 h 1997934"/>
              <a:gd name="connsiteX4" fmla="*/ 3785616 w 3995928"/>
              <a:gd name="connsiteY4" fmla="*/ 1170432 h 1997934"/>
              <a:gd name="connsiteX5" fmla="*/ 3803904 w 3995928"/>
              <a:gd name="connsiteY5" fmla="*/ 1088136 h 1997934"/>
              <a:gd name="connsiteX6" fmla="*/ 3822192 w 3995928"/>
              <a:gd name="connsiteY6" fmla="*/ 941832 h 1997934"/>
              <a:gd name="connsiteX7" fmla="*/ 3840480 w 3995928"/>
              <a:gd name="connsiteY7" fmla="*/ 868680 h 1997934"/>
              <a:gd name="connsiteX8" fmla="*/ 3858768 w 3995928"/>
              <a:gd name="connsiteY8" fmla="*/ 813816 h 1997934"/>
              <a:gd name="connsiteX9" fmla="*/ 3877056 w 3995928"/>
              <a:gd name="connsiteY9" fmla="*/ 722376 h 1997934"/>
              <a:gd name="connsiteX10" fmla="*/ 3895344 w 3995928"/>
              <a:gd name="connsiteY10" fmla="*/ 649224 h 1997934"/>
              <a:gd name="connsiteX11" fmla="*/ 3904488 w 3995928"/>
              <a:gd name="connsiteY11" fmla="*/ 557784 h 1997934"/>
              <a:gd name="connsiteX12" fmla="*/ 3913632 w 3995928"/>
              <a:gd name="connsiteY12" fmla="*/ 530352 h 1997934"/>
              <a:gd name="connsiteX13" fmla="*/ 3931920 w 3995928"/>
              <a:gd name="connsiteY13" fmla="*/ 438912 h 1997934"/>
              <a:gd name="connsiteX14" fmla="*/ 3959352 w 3995928"/>
              <a:gd name="connsiteY14" fmla="*/ 356616 h 1997934"/>
              <a:gd name="connsiteX15" fmla="*/ 3968496 w 3995928"/>
              <a:gd name="connsiteY15" fmla="*/ 329184 h 1997934"/>
              <a:gd name="connsiteX16" fmla="*/ 3977640 w 3995928"/>
              <a:gd name="connsiteY16" fmla="*/ 301752 h 1997934"/>
              <a:gd name="connsiteX17" fmla="*/ 3968496 w 3995928"/>
              <a:gd name="connsiteY17" fmla="*/ 274320 h 1997934"/>
              <a:gd name="connsiteX18" fmla="*/ 3977640 w 3995928"/>
              <a:gd name="connsiteY18" fmla="*/ 219456 h 1997934"/>
              <a:gd name="connsiteX19" fmla="*/ 3995928 w 3995928"/>
              <a:gd name="connsiteY19" fmla="*/ 146304 h 1997934"/>
              <a:gd name="connsiteX20" fmla="*/ 3986784 w 3995928"/>
              <a:gd name="connsiteY20" fmla="*/ 118872 h 1997934"/>
              <a:gd name="connsiteX21" fmla="*/ 3913632 w 3995928"/>
              <a:gd name="connsiteY21" fmla="*/ 91440 h 1997934"/>
              <a:gd name="connsiteX22" fmla="*/ 3858768 w 3995928"/>
              <a:gd name="connsiteY22" fmla="*/ 73152 h 1997934"/>
              <a:gd name="connsiteX23" fmla="*/ 3803904 w 3995928"/>
              <a:gd name="connsiteY23" fmla="*/ 64008 h 1997934"/>
              <a:gd name="connsiteX24" fmla="*/ 3776472 w 3995928"/>
              <a:gd name="connsiteY24" fmla="*/ 54864 h 1997934"/>
              <a:gd name="connsiteX25" fmla="*/ 3566160 w 3995928"/>
              <a:gd name="connsiteY25" fmla="*/ 27432 h 1997934"/>
              <a:gd name="connsiteX26" fmla="*/ 3483864 w 3995928"/>
              <a:gd name="connsiteY26" fmla="*/ 18288 h 1997934"/>
              <a:gd name="connsiteX27" fmla="*/ 2532888 w 3995928"/>
              <a:gd name="connsiteY27" fmla="*/ 0 h 1997934"/>
              <a:gd name="connsiteX28" fmla="*/ 1655064 w 3995928"/>
              <a:gd name="connsiteY28" fmla="*/ 9144 h 1997934"/>
              <a:gd name="connsiteX29" fmla="*/ 1536192 w 3995928"/>
              <a:gd name="connsiteY29" fmla="*/ 18288 h 1997934"/>
              <a:gd name="connsiteX30" fmla="*/ 1508760 w 3995928"/>
              <a:gd name="connsiteY30" fmla="*/ 27432 h 1997934"/>
              <a:gd name="connsiteX31" fmla="*/ 1453896 w 3995928"/>
              <a:gd name="connsiteY31" fmla="*/ 36576 h 1997934"/>
              <a:gd name="connsiteX32" fmla="*/ 1417320 w 3995928"/>
              <a:gd name="connsiteY32" fmla="*/ 45720 h 1997934"/>
              <a:gd name="connsiteX33" fmla="*/ 1307592 w 3995928"/>
              <a:gd name="connsiteY33" fmla="*/ 64008 h 1997934"/>
              <a:gd name="connsiteX34" fmla="*/ 1261872 w 3995928"/>
              <a:gd name="connsiteY34" fmla="*/ 73152 h 1997934"/>
              <a:gd name="connsiteX35" fmla="*/ 1161288 w 3995928"/>
              <a:gd name="connsiteY35" fmla="*/ 82296 h 1997934"/>
              <a:gd name="connsiteX36" fmla="*/ 1014984 w 3995928"/>
              <a:gd name="connsiteY36" fmla="*/ 100584 h 1997934"/>
              <a:gd name="connsiteX37" fmla="*/ 905256 w 3995928"/>
              <a:gd name="connsiteY37" fmla="*/ 137160 h 1997934"/>
              <a:gd name="connsiteX38" fmla="*/ 877824 w 3995928"/>
              <a:gd name="connsiteY38" fmla="*/ 146304 h 1997934"/>
              <a:gd name="connsiteX39" fmla="*/ 649224 w 3995928"/>
              <a:gd name="connsiteY39" fmla="*/ 164592 h 1997934"/>
              <a:gd name="connsiteX40" fmla="*/ 347472 w 3995928"/>
              <a:gd name="connsiteY40" fmla="*/ 192024 h 1997934"/>
              <a:gd name="connsiteX41" fmla="*/ 320040 w 3995928"/>
              <a:gd name="connsiteY41" fmla="*/ 201168 h 1997934"/>
              <a:gd name="connsiteX42" fmla="*/ 283464 w 3995928"/>
              <a:gd name="connsiteY42" fmla="*/ 219456 h 1997934"/>
              <a:gd name="connsiteX43" fmla="*/ 192024 w 3995928"/>
              <a:gd name="connsiteY43" fmla="*/ 246888 h 1997934"/>
              <a:gd name="connsiteX44" fmla="*/ 137160 w 3995928"/>
              <a:gd name="connsiteY44" fmla="*/ 274320 h 1997934"/>
              <a:gd name="connsiteX45" fmla="*/ 73152 w 3995928"/>
              <a:gd name="connsiteY45" fmla="*/ 301752 h 1997934"/>
              <a:gd name="connsiteX46" fmla="*/ 45720 w 3995928"/>
              <a:gd name="connsiteY46" fmla="*/ 329184 h 1997934"/>
              <a:gd name="connsiteX47" fmla="*/ 18288 w 3995928"/>
              <a:gd name="connsiteY47" fmla="*/ 338328 h 1997934"/>
              <a:gd name="connsiteX48" fmla="*/ 0 w 3995928"/>
              <a:gd name="connsiteY48" fmla="*/ 365760 h 1997934"/>
              <a:gd name="connsiteX49" fmla="*/ 9144 w 3995928"/>
              <a:gd name="connsiteY49" fmla="*/ 393192 h 1997934"/>
              <a:gd name="connsiteX50" fmla="*/ 36576 w 3995928"/>
              <a:gd name="connsiteY50" fmla="*/ 457200 h 1997934"/>
              <a:gd name="connsiteX51" fmla="*/ 64008 w 3995928"/>
              <a:gd name="connsiteY51" fmla="*/ 466344 h 1997934"/>
              <a:gd name="connsiteX52" fmla="*/ 118872 w 3995928"/>
              <a:gd name="connsiteY52" fmla="*/ 521208 h 1997934"/>
              <a:gd name="connsiteX53" fmla="*/ 155448 w 3995928"/>
              <a:gd name="connsiteY53" fmla="*/ 576072 h 1997934"/>
              <a:gd name="connsiteX54" fmla="*/ 173736 w 3995928"/>
              <a:gd name="connsiteY54" fmla="*/ 603504 h 1997934"/>
              <a:gd name="connsiteX55" fmla="*/ 201168 w 3995928"/>
              <a:gd name="connsiteY55" fmla="*/ 630936 h 1997934"/>
              <a:gd name="connsiteX56" fmla="*/ 228600 w 3995928"/>
              <a:gd name="connsiteY56" fmla="*/ 685800 h 1997934"/>
              <a:gd name="connsiteX57" fmla="*/ 237744 w 3995928"/>
              <a:gd name="connsiteY57" fmla="*/ 713232 h 1997934"/>
              <a:gd name="connsiteX58" fmla="*/ 265176 w 3995928"/>
              <a:gd name="connsiteY58" fmla="*/ 731520 h 1997934"/>
              <a:gd name="connsiteX59" fmla="*/ 292608 w 3995928"/>
              <a:gd name="connsiteY59" fmla="*/ 786384 h 1997934"/>
              <a:gd name="connsiteX60" fmla="*/ 310896 w 3995928"/>
              <a:gd name="connsiteY60" fmla="*/ 841248 h 1997934"/>
              <a:gd name="connsiteX61" fmla="*/ 320040 w 3995928"/>
              <a:gd name="connsiteY61" fmla="*/ 868680 h 1997934"/>
              <a:gd name="connsiteX62" fmla="*/ 329184 w 3995928"/>
              <a:gd name="connsiteY62" fmla="*/ 896112 h 1997934"/>
              <a:gd name="connsiteX63" fmla="*/ 347472 w 3995928"/>
              <a:gd name="connsiteY63" fmla="*/ 923544 h 1997934"/>
              <a:gd name="connsiteX64" fmla="*/ 365760 w 3995928"/>
              <a:gd name="connsiteY64" fmla="*/ 978408 h 1997934"/>
              <a:gd name="connsiteX65" fmla="*/ 374904 w 3995928"/>
              <a:gd name="connsiteY65" fmla="*/ 1005840 h 1997934"/>
              <a:gd name="connsiteX66" fmla="*/ 393192 w 3995928"/>
              <a:gd name="connsiteY66" fmla="*/ 1033272 h 1997934"/>
              <a:gd name="connsiteX67" fmla="*/ 420624 w 3995928"/>
              <a:gd name="connsiteY67" fmla="*/ 1060704 h 1997934"/>
              <a:gd name="connsiteX68" fmla="*/ 429768 w 3995928"/>
              <a:gd name="connsiteY68" fmla="*/ 1088136 h 1997934"/>
              <a:gd name="connsiteX69" fmla="*/ 457200 w 3995928"/>
              <a:gd name="connsiteY69" fmla="*/ 1124712 h 1997934"/>
              <a:gd name="connsiteX70" fmla="*/ 466344 w 3995928"/>
              <a:gd name="connsiteY70" fmla="*/ 1243584 h 1997934"/>
              <a:gd name="connsiteX71" fmla="*/ 484632 w 3995928"/>
              <a:gd name="connsiteY71" fmla="*/ 1298448 h 1997934"/>
              <a:gd name="connsiteX72" fmla="*/ 493776 w 3995928"/>
              <a:gd name="connsiteY72" fmla="*/ 1325880 h 1997934"/>
              <a:gd name="connsiteX73" fmla="*/ 521208 w 3995928"/>
              <a:gd name="connsiteY73" fmla="*/ 1444752 h 1997934"/>
              <a:gd name="connsiteX74" fmla="*/ 566928 w 3995928"/>
              <a:gd name="connsiteY74" fmla="*/ 1499616 h 1997934"/>
              <a:gd name="connsiteX75" fmla="*/ 594360 w 3995928"/>
              <a:gd name="connsiteY75" fmla="*/ 1517904 h 1997934"/>
              <a:gd name="connsiteX76" fmla="*/ 621792 w 3995928"/>
              <a:gd name="connsiteY76" fmla="*/ 1545336 h 1997934"/>
              <a:gd name="connsiteX77" fmla="*/ 658368 w 3995928"/>
              <a:gd name="connsiteY77" fmla="*/ 1554480 h 1997934"/>
              <a:gd name="connsiteX78" fmla="*/ 694944 w 3995928"/>
              <a:gd name="connsiteY78" fmla="*/ 1572768 h 1997934"/>
              <a:gd name="connsiteX79" fmla="*/ 768096 w 3995928"/>
              <a:gd name="connsiteY79" fmla="*/ 1591056 h 1997934"/>
              <a:gd name="connsiteX80" fmla="*/ 868680 w 3995928"/>
              <a:gd name="connsiteY80" fmla="*/ 1618488 h 1997934"/>
              <a:gd name="connsiteX81" fmla="*/ 914400 w 3995928"/>
              <a:gd name="connsiteY81" fmla="*/ 1627632 h 1997934"/>
              <a:gd name="connsiteX82" fmla="*/ 996696 w 3995928"/>
              <a:gd name="connsiteY82" fmla="*/ 1673352 h 1997934"/>
              <a:gd name="connsiteX83" fmla="*/ 1033272 w 3995928"/>
              <a:gd name="connsiteY83" fmla="*/ 1682496 h 1997934"/>
              <a:gd name="connsiteX84" fmla="*/ 1060704 w 3995928"/>
              <a:gd name="connsiteY84" fmla="*/ 1700784 h 1997934"/>
              <a:gd name="connsiteX85" fmla="*/ 1152144 w 3995928"/>
              <a:gd name="connsiteY85" fmla="*/ 1728216 h 1997934"/>
              <a:gd name="connsiteX86" fmla="*/ 1207008 w 3995928"/>
              <a:gd name="connsiteY86" fmla="*/ 1737360 h 1997934"/>
              <a:gd name="connsiteX87" fmla="*/ 1243584 w 3995928"/>
              <a:gd name="connsiteY87" fmla="*/ 1746504 h 1997934"/>
              <a:gd name="connsiteX88" fmla="*/ 1517904 w 3995928"/>
              <a:gd name="connsiteY88" fmla="*/ 1755648 h 1997934"/>
              <a:gd name="connsiteX89" fmla="*/ 1636776 w 3995928"/>
              <a:gd name="connsiteY89" fmla="*/ 1764792 h 1997934"/>
              <a:gd name="connsiteX90" fmla="*/ 1682496 w 3995928"/>
              <a:gd name="connsiteY90" fmla="*/ 1773936 h 1997934"/>
              <a:gd name="connsiteX91" fmla="*/ 1755648 w 3995928"/>
              <a:gd name="connsiteY91" fmla="*/ 1783080 h 1997934"/>
              <a:gd name="connsiteX92" fmla="*/ 1837944 w 3995928"/>
              <a:gd name="connsiteY92" fmla="*/ 1792224 h 1997934"/>
              <a:gd name="connsiteX93" fmla="*/ 1929384 w 3995928"/>
              <a:gd name="connsiteY93" fmla="*/ 1810512 h 1997934"/>
              <a:gd name="connsiteX94" fmla="*/ 1956816 w 3995928"/>
              <a:gd name="connsiteY94" fmla="*/ 1819656 h 1997934"/>
              <a:gd name="connsiteX95" fmla="*/ 2084832 w 3995928"/>
              <a:gd name="connsiteY95" fmla="*/ 1828800 h 1997934"/>
              <a:gd name="connsiteX96" fmla="*/ 2148840 w 3995928"/>
              <a:gd name="connsiteY96" fmla="*/ 1856232 h 1997934"/>
              <a:gd name="connsiteX97" fmla="*/ 2194560 w 3995928"/>
              <a:gd name="connsiteY97" fmla="*/ 1865376 h 1997934"/>
              <a:gd name="connsiteX98" fmla="*/ 2258568 w 3995928"/>
              <a:gd name="connsiteY98" fmla="*/ 1883664 h 1997934"/>
              <a:gd name="connsiteX99" fmla="*/ 2304288 w 3995928"/>
              <a:gd name="connsiteY99" fmla="*/ 1892808 h 1997934"/>
              <a:gd name="connsiteX100" fmla="*/ 2350008 w 3995928"/>
              <a:gd name="connsiteY100" fmla="*/ 1911096 h 1997934"/>
              <a:gd name="connsiteX101" fmla="*/ 2441448 w 3995928"/>
              <a:gd name="connsiteY101" fmla="*/ 1920240 h 1997934"/>
              <a:gd name="connsiteX102" fmla="*/ 2569464 w 3995928"/>
              <a:gd name="connsiteY102" fmla="*/ 1938528 h 1997934"/>
              <a:gd name="connsiteX103" fmla="*/ 3090672 w 3995928"/>
              <a:gd name="connsiteY103" fmla="*/ 1947672 h 1997934"/>
              <a:gd name="connsiteX104" fmla="*/ 3127248 w 3995928"/>
              <a:gd name="connsiteY104" fmla="*/ 1956816 h 1997934"/>
              <a:gd name="connsiteX105" fmla="*/ 3337560 w 3995928"/>
              <a:gd name="connsiteY105" fmla="*/ 1975104 h 1997934"/>
              <a:gd name="connsiteX106" fmla="*/ 3675888 w 3995928"/>
              <a:gd name="connsiteY106" fmla="*/ 1975104 h 1997934"/>
              <a:gd name="connsiteX107" fmla="*/ 3730752 w 3995928"/>
              <a:gd name="connsiteY107" fmla="*/ 1938528 h 1997934"/>
              <a:gd name="connsiteX108" fmla="*/ 3758184 w 3995928"/>
              <a:gd name="connsiteY108" fmla="*/ 1929384 h 1997934"/>
              <a:gd name="connsiteX109" fmla="*/ 3767328 w 3995928"/>
              <a:gd name="connsiteY109" fmla="*/ 1901952 h 1997934"/>
              <a:gd name="connsiteX110" fmla="*/ 3758184 w 3995928"/>
              <a:gd name="connsiteY110" fmla="*/ 1709928 h 199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995928" h="1997934">
                <a:moveTo>
                  <a:pt x="3758184" y="1709928"/>
                </a:moveTo>
                <a:cubicBezTo>
                  <a:pt x="3756660" y="1607820"/>
                  <a:pt x="3741960" y="1646238"/>
                  <a:pt x="3758184" y="1289304"/>
                </a:cubicBezTo>
                <a:cubicBezTo>
                  <a:pt x="3758622" y="1279675"/>
                  <a:pt x="3764680" y="1271140"/>
                  <a:pt x="3767328" y="1261872"/>
                </a:cubicBezTo>
                <a:cubicBezTo>
                  <a:pt x="3770780" y="1249788"/>
                  <a:pt x="3774007" y="1237619"/>
                  <a:pt x="3776472" y="1225296"/>
                </a:cubicBezTo>
                <a:cubicBezTo>
                  <a:pt x="3780108" y="1207116"/>
                  <a:pt x="3781980" y="1188612"/>
                  <a:pt x="3785616" y="1170432"/>
                </a:cubicBezTo>
                <a:cubicBezTo>
                  <a:pt x="3795599" y="1120515"/>
                  <a:pt x="3795919" y="1144031"/>
                  <a:pt x="3803904" y="1088136"/>
                </a:cubicBezTo>
                <a:cubicBezTo>
                  <a:pt x="3810855" y="1039482"/>
                  <a:pt x="3814112" y="990311"/>
                  <a:pt x="3822192" y="941832"/>
                </a:cubicBezTo>
                <a:cubicBezTo>
                  <a:pt x="3826324" y="917040"/>
                  <a:pt x="3832532" y="892525"/>
                  <a:pt x="3840480" y="868680"/>
                </a:cubicBezTo>
                <a:cubicBezTo>
                  <a:pt x="3846576" y="850392"/>
                  <a:pt x="3854987" y="832719"/>
                  <a:pt x="3858768" y="813816"/>
                </a:cubicBezTo>
                <a:cubicBezTo>
                  <a:pt x="3864864" y="783336"/>
                  <a:pt x="3867226" y="751865"/>
                  <a:pt x="3877056" y="722376"/>
                </a:cubicBezTo>
                <a:cubicBezTo>
                  <a:pt x="3887313" y="691605"/>
                  <a:pt x="3890440" y="686005"/>
                  <a:pt x="3895344" y="649224"/>
                </a:cubicBezTo>
                <a:cubicBezTo>
                  <a:pt x="3899392" y="618861"/>
                  <a:pt x="3899830" y="588060"/>
                  <a:pt x="3904488" y="557784"/>
                </a:cubicBezTo>
                <a:cubicBezTo>
                  <a:pt x="3905954" y="548257"/>
                  <a:pt x="3911465" y="539744"/>
                  <a:pt x="3913632" y="530352"/>
                </a:cubicBezTo>
                <a:cubicBezTo>
                  <a:pt x="3920621" y="500064"/>
                  <a:pt x="3922090" y="468401"/>
                  <a:pt x="3931920" y="438912"/>
                </a:cubicBezTo>
                <a:lnTo>
                  <a:pt x="3959352" y="356616"/>
                </a:lnTo>
                <a:lnTo>
                  <a:pt x="3968496" y="329184"/>
                </a:lnTo>
                <a:lnTo>
                  <a:pt x="3977640" y="301752"/>
                </a:lnTo>
                <a:cubicBezTo>
                  <a:pt x="3974592" y="292608"/>
                  <a:pt x="3968496" y="283959"/>
                  <a:pt x="3968496" y="274320"/>
                </a:cubicBezTo>
                <a:cubicBezTo>
                  <a:pt x="3968496" y="255780"/>
                  <a:pt x="3974323" y="237697"/>
                  <a:pt x="3977640" y="219456"/>
                </a:cubicBezTo>
                <a:cubicBezTo>
                  <a:pt x="3986467" y="170905"/>
                  <a:pt x="3983238" y="184374"/>
                  <a:pt x="3995928" y="146304"/>
                </a:cubicBezTo>
                <a:cubicBezTo>
                  <a:pt x="3992880" y="137160"/>
                  <a:pt x="3992805" y="126398"/>
                  <a:pt x="3986784" y="118872"/>
                </a:cubicBezTo>
                <a:cubicBezTo>
                  <a:pt x="3967540" y="94818"/>
                  <a:pt x="3940260" y="98702"/>
                  <a:pt x="3913632" y="91440"/>
                </a:cubicBezTo>
                <a:cubicBezTo>
                  <a:pt x="3895034" y="86368"/>
                  <a:pt x="3877783" y="76321"/>
                  <a:pt x="3858768" y="73152"/>
                </a:cubicBezTo>
                <a:cubicBezTo>
                  <a:pt x="3840480" y="70104"/>
                  <a:pt x="3822003" y="68030"/>
                  <a:pt x="3803904" y="64008"/>
                </a:cubicBezTo>
                <a:cubicBezTo>
                  <a:pt x="3794495" y="61917"/>
                  <a:pt x="3785923" y="56754"/>
                  <a:pt x="3776472" y="54864"/>
                </a:cubicBezTo>
                <a:cubicBezTo>
                  <a:pt x="3667412" y="33052"/>
                  <a:pt x="3672915" y="38107"/>
                  <a:pt x="3566160" y="27432"/>
                </a:cubicBezTo>
                <a:cubicBezTo>
                  <a:pt x="3538696" y="24686"/>
                  <a:pt x="3511422" y="19819"/>
                  <a:pt x="3483864" y="18288"/>
                </a:cubicBezTo>
                <a:cubicBezTo>
                  <a:pt x="3211862" y="3177"/>
                  <a:pt x="2722385" y="2461"/>
                  <a:pt x="2532888" y="0"/>
                </a:cubicBezTo>
                <a:lnTo>
                  <a:pt x="1655064" y="9144"/>
                </a:lnTo>
                <a:cubicBezTo>
                  <a:pt x="1615330" y="9873"/>
                  <a:pt x="1575626" y="13359"/>
                  <a:pt x="1536192" y="18288"/>
                </a:cubicBezTo>
                <a:cubicBezTo>
                  <a:pt x="1526628" y="19484"/>
                  <a:pt x="1518169" y="25341"/>
                  <a:pt x="1508760" y="27432"/>
                </a:cubicBezTo>
                <a:cubicBezTo>
                  <a:pt x="1490661" y="31454"/>
                  <a:pt x="1472076" y="32940"/>
                  <a:pt x="1453896" y="36576"/>
                </a:cubicBezTo>
                <a:cubicBezTo>
                  <a:pt x="1441573" y="39041"/>
                  <a:pt x="1429672" y="43404"/>
                  <a:pt x="1417320" y="45720"/>
                </a:cubicBezTo>
                <a:cubicBezTo>
                  <a:pt x="1380875" y="52554"/>
                  <a:pt x="1343952" y="56736"/>
                  <a:pt x="1307592" y="64008"/>
                </a:cubicBezTo>
                <a:cubicBezTo>
                  <a:pt x="1292352" y="67056"/>
                  <a:pt x="1277294" y="71224"/>
                  <a:pt x="1261872" y="73152"/>
                </a:cubicBezTo>
                <a:cubicBezTo>
                  <a:pt x="1228466" y="77328"/>
                  <a:pt x="1194748" y="78578"/>
                  <a:pt x="1161288" y="82296"/>
                </a:cubicBezTo>
                <a:cubicBezTo>
                  <a:pt x="1112441" y="87723"/>
                  <a:pt x="1014984" y="100584"/>
                  <a:pt x="1014984" y="100584"/>
                </a:cubicBezTo>
                <a:lnTo>
                  <a:pt x="905256" y="137160"/>
                </a:lnTo>
                <a:cubicBezTo>
                  <a:pt x="896112" y="140208"/>
                  <a:pt x="887423" y="145431"/>
                  <a:pt x="877824" y="146304"/>
                </a:cubicBezTo>
                <a:cubicBezTo>
                  <a:pt x="609737" y="170676"/>
                  <a:pt x="969532" y="138621"/>
                  <a:pt x="649224" y="164592"/>
                </a:cubicBezTo>
                <a:lnTo>
                  <a:pt x="347472" y="192024"/>
                </a:lnTo>
                <a:cubicBezTo>
                  <a:pt x="338328" y="195072"/>
                  <a:pt x="328899" y="197371"/>
                  <a:pt x="320040" y="201168"/>
                </a:cubicBezTo>
                <a:cubicBezTo>
                  <a:pt x="307511" y="206538"/>
                  <a:pt x="296227" y="214670"/>
                  <a:pt x="283464" y="219456"/>
                </a:cubicBezTo>
                <a:cubicBezTo>
                  <a:pt x="254255" y="230409"/>
                  <a:pt x="218823" y="229022"/>
                  <a:pt x="192024" y="246888"/>
                </a:cubicBezTo>
                <a:cubicBezTo>
                  <a:pt x="139306" y="282033"/>
                  <a:pt x="190161" y="251605"/>
                  <a:pt x="137160" y="274320"/>
                </a:cubicBezTo>
                <a:cubicBezTo>
                  <a:pt x="58065" y="308218"/>
                  <a:pt x="137485" y="280308"/>
                  <a:pt x="73152" y="301752"/>
                </a:cubicBezTo>
                <a:cubicBezTo>
                  <a:pt x="64008" y="310896"/>
                  <a:pt x="56480" y="322011"/>
                  <a:pt x="45720" y="329184"/>
                </a:cubicBezTo>
                <a:cubicBezTo>
                  <a:pt x="37700" y="334531"/>
                  <a:pt x="25814" y="332307"/>
                  <a:pt x="18288" y="338328"/>
                </a:cubicBezTo>
                <a:cubicBezTo>
                  <a:pt x="9706" y="345193"/>
                  <a:pt x="6096" y="356616"/>
                  <a:pt x="0" y="365760"/>
                </a:cubicBezTo>
                <a:cubicBezTo>
                  <a:pt x="3048" y="374904"/>
                  <a:pt x="6496" y="383924"/>
                  <a:pt x="9144" y="393192"/>
                </a:cubicBezTo>
                <a:cubicBezTo>
                  <a:pt x="15652" y="415969"/>
                  <a:pt x="15953" y="440702"/>
                  <a:pt x="36576" y="457200"/>
                </a:cubicBezTo>
                <a:cubicBezTo>
                  <a:pt x="44102" y="463221"/>
                  <a:pt x="54864" y="463296"/>
                  <a:pt x="64008" y="466344"/>
                </a:cubicBezTo>
                <a:cubicBezTo>
                  <a:pt x="82296" y="484632"/>
                  <a:pt x="104526" y="499689"/>
                  <a:pt x="118872" y="521208"/>
                </a:cubicBezTo>
                <a:lnTo>
                  <a:pt x="155448" y="576072"/>
                </a:lnTo>
                <a:cubicBezTo>
                  <a:pt x="161544" y="585216"/>
                  <a:pt x="165965" y="595733"/>
                  <a:pt x="173736" y="603504"/>
                </a:cubicBezTo>
                <a:lnTo>
                  <a:pt x="201168" y="630936"/>
                </a:lnTo>
                <a:cubicBezTo>
                  <a:pt x="224152" y="699887"/>
                  <a:pt x="193148" y="614896"/>
                  <a:pt x="228600" y="685800"/>
                </a:cubicBezTo>
                <a:cubicBezTo>
                  <a:pt x="232911" y="694421"/>
                  <a:pt x="231723" y="705706"/>
                  <a:pt x="237744" y="713232"/>
                </a:cubicBezTo>
                <a:cubicBezTo>
                  <a:pt x="244609" y="721814"/>
                  <a:pt x="256032" y="725424"/>
                  <a:pt x="265176" y="731520"/>
                </a:cubicBezTo>
                <a:cubicBezTo>
                  <a:pt x="298524" y="831564"/>
                  <a:pt x="245339" y="680029"/>
                  <a:pt x="292608" y="786384"/>
                </a:cubicBezTo>
                <a:cubicBezTo>
                  <a:pt x="300437" y="804000"/>
                  <a:pt x="304800" y="822960"/>
                  <a:pt x="310896" y="841248"/>
                </a:cubicBezTo>
                <a:lnTo>
                  <a:pt x="320040" y="868680"/>
                </a:lnTo>
                <a:cubicBezTo>
                  <a:pt x="323088" y="877824"/>
                  <a:pt x="323837" y="888092"/>
                  <a:pt x="329184" y="896112"/>
                </a:cubicBezTo>
                <a:cubicBezTo>
                  <a:pt x="335280" y="905256"/>
                  <a:pt x="343009" y="913501"/>
                  <a:pt x="347472" y="923544"/>
                </a:cubicBezTo>
                <a:cubicBezTo>
                  <a:pt x="355301" y="941160"/>
                  <a:pt x="359664" y="960120"/>
                  <a:pt x="365760" y="978408"/>
                </a:cubicBezTo>
                <a:cubicBezTo>
                  <a:pt x="368808" y="987552"/>
                  <a:pt x="369557" y="997820"/>
                  <a:pt x="374904" y="1005840"/>
                </a:cubicBezTo>
                <a:cubicBezTo>
                  <a:pt x="381000" y="1014984"/>
                  <a:pt x="386157" y="1024829"/>
                  <a:pt x="393192" y="1033272"/>
                </a:cubicBezTo>
                <a:cubicBezTo>
                  <a:pt x="401471" y="1043206"/>
                  <a:pt x="411480" y="1051560"/>
                  <a:pt x="420624" y="1060704"/>
                </a:cubicBezTo>
                <a:cubicBezTo>
                  <a:pt x="423672" y="1069848"/>
                  <a:pt x="424986" y="1079767"/>
                  <a:pt x="429768" y="1088136"/>
                </a:cubicBezTo>
                <a:cubicBezTo>
                  <a:pt x="437329" y="1101368"/>
                  <a:pt x="453709" y="1109877"/>
                  <a:pt x="457200" y="1124712"/>
                </a:cubicBezTo>
                <a:cubicBezTo>
                  <a:pt x="466302" y="1163397"/>
                  <a:pt x="460146" y="1204329"/>
                  <a:pt x="466344" y="1243584"/>
                </a:cubicBezTo>
                <a:cubicBezTo>
                  <a:pt x="469351" y="1262625"/>
                  <a:pt x="478536" y="1280160"/>
                  <a:pt x="484632" y="1298448"/>
                </a:cubicBezTo>
                <a:lnTo>
                  <a:pt x="493776" y="1325880"/>
                </a:lnTo>
                <a:cubicBezTo>
                  <a:pt x="497992" y="1355390"/>
                  <a:pt x="502951" y="1417366"/>
                  <a:pt x="521208" y="1444752"/>
                </a:cubicBezTo>
                <a:cubicBezTo>
                  <a:pt x="539190" y="1471725"/>
                  <a:pt x="540526" y="1477614"/>
                  <a:pt x="566928" y="1499616"/>
                </a:cubicBezTo>
                <a:cubicBezTo>
                  <a:pt x="575371" y="1506651"/>
                  <a:pt x="585917" y="1510869"/>
                  <a:pt x="594360" y="1517904"/>
                </a:cubicBezTo>
                <a:cubicBezTo>
                  <a:pt x="604294" y="1526183"/>
                  <a:pt x="610564" y="1538920"/>
                  <a:pt x="621792" y="1545336"/>
                </a:cubicBezTo>
                <a:cubicBezTo>
                  <a:pt x="632703" y="1551571"/>
                  <a:pt x="646601" y="1550067"/>
                  <a:pt x="658368" y="1554480"/>
                </a:cubicBezTo>
                <a:cubicBezTo>
                  <a:pt x="671131" y="1559266"/>
                  <a:pt x="682012" y="1568457"/>
                  <a:pt x="694944" y="1572768"/>
                </a:cubicBezTo>
                <a:cubicBezTo>
                  <a:pt x="718789" y="1580716"/>
                  <a:pt x="744251" y="1583108"/>
                  <a:pt x="768096" y="1591056"/>
                </a:cubicBezTo>
                <a:cubicBezTo>
                  <a:pt x="807508" y="1604193"/>
                  <a:pt x="817116" y="1608175"/>
                  <a:pt x="868680" y="1618488"/>
                </a:cubicBezTo>
                <a:cubicBezTo>
                  <a:pt x="883920" y="1621536"/>
                  <a:pt x="899514" y="1623166"/>
                  <a:pt x="914400" y="1627632"/>
                </a:cubicBezTo>
                <a:cubicBezTo>
                  <a:pt x="1011255" y="1656689"/>
                  <a:pt x="912649" y="1631328"/>
                  <a:pt x="996696" y="1673352"/>
                </a:cubicBezTo>
                <a:cubicBezTo>
                  <a:pt x="1007936" y="1678972"/>
                  <a:pt x="1021080" y="1679448"/>
                  <a:pt x="1033272" y="1682496"/>
                </a:cubicBezTo>
                <a:cubicBezTo>
                  <a:pt x="1042416" y="1688592"/>
                  <a:pt x="1050661" y="1696321"/>
                  <a:pt x="1060704" y="1700784"/>
                </a:cubicBezTo>
                <a:cubicBezTo>
                  <a:pt x="1079789" y="1709266"/>
                  <a:pt x="1127964" y="1723380"/>
                  <a:pt x="1152144" y="1728216"/>
                </a:cubicBezTo>
                <a:cubicBezTo>
                  <a:pt x="1170324" y="1731852"/>
                  <a:pt x="1188828" y="1733724"/>
                  <a:pt x="1207008" y="1737360"/>
                </a:cubicBezTo>
                <a:cubicBezTo>
                  <a:pt x="1219331" y="1739825"/>
                  <a:pt x="1231038" y="1745766"/>
                  <a:pt x="1243584" y="1746504"/>
                </a:cubicBezTo>
                <a:cubicBezTo>
                  <a:pt x="1334917" y="1751877"/>
                  <a:pt x="1426464" y="1752600"/>
                  <a:pt x="1517904" y="1755648"/>
                </a:cubicBezTo>
                <a:cubicBezTo>
                  <a:pt x="1557528" y="1758696"/>
                  <a:pt x="1597278" y="1760403"/>
                  <a:pt x="1636776" y="1764792"/>
                </a:cubicBezTo>
                <a:cubicBezTo>
                  <a:pt x="1652223" y="1766508"/>
                  <a:pt x="1667135" y="1771573"/>
                  <a:pt x="1682496" y="1773936"/>
                </a:cubicBezTo>
                <a:cubicBezTo>
                  <a:pt x="1706784" y="1777673"/>
                  <a:pt x="1731243" y="1780209"/>
                  <a:pt x="1755648" y="1783080"/>
                </a:cubicBezTo>
                <a:cubicBezTo>
                  <a:pt x="1783060" y="1786305"/>
                  <a:pt x="1810681" y="1787919"/>
                  <a:pt x="1837944" y="1792224"/>
                </a:cubicBezTo>
                <a:cubicBezTo>
                  <a:pt x="1868647" y="1797072"/>
                  <a:pt x="1899895" y="1800682"/>
                  <a:pt x="1929384" y="1810512"/>
                </a:cubicBezTo>
                <a:cubicBezTo>
                  <a:pt x="1938528" y="1813560"/>
                  <a:pt x="1947243" y="1818530"/>
                  <a:pt x="1956816" y="1819656"/>
                </a:cubicBezTo>
                <a:cubicBezTo>
                  <a:pt x="1999304" y="1824655"/>
                  <a:pt x="2042160" y="1825752"/>
                  <a:pt x="2084832" y="1828800"/>
                </a:cubicBezTo>
                <a:cubicBezTo>
                  <a:pt x="2111001" y="1841885"/>
                  <a:pt x="2121931" y="1849505"/>
                  <a:pt x="2148840" y="1856232"/>
                </a:cubicBezTo>
                <a:cubicBezTo>
                  <a:pt x="2163918" y="1860001"/>
                  <a:pt x="2179482" y="1861607"/>
                  <a:pt x="2194560" y="1865376"/>
                </a:cubicBezTo>
                <a:cubicBezTo>
                  <a:pt x="2316753" y="1895924"/>
                  <a:pt x="2104633" y="1849456"/>
                  <a:pt x="2258568" y="1883664"/>
                </a:cubicBezTo>
                <a:cubicBezTo>
                  <a:pt x="2273740" y="1887035"/>
                  <a:pt x="2289402" y="1888342"/>
                  <a:pt x="2304288" y="1892808"/>
                </a:cubicBezTo>
                <a:cubicBezTo>
                  <a:pt x="2320010" y="1897525"/>
                  <a:pt x="2333913" y="1907877"/>
                  <a:pt x="2350008" y="1911096"/>
                </a:cubicBezTo>
                <a:cubicBezTo>
                  <a:pt x="2380045" y="1917103"/>
                  <a:pt x="2411053" y="1916441"/>
                  <a:pt x="2441448" y="1920240"/>
                </a:cubicBezTo>
                <a:cubicBezTo>
                  <a:pt x="2486458" y="1925866"/>
                  <a:pt x="2523104" y="1937102"/>
                  <a:pt x="2569464" y="1938528"/>
                </a:cubicBezTo>
                <a:cubicBezTo>
                  <a:pt x="2743145" y="1943872"/>
                  <a:pt x="2916936" y="1944624"/>
                  <a:pt x="3090672" y="1947672"/>
                </a:cubicBezTo>
                <a:cubicBezTo>
                  <a:pt x="3102864" y="1950720"/>
                  <a:pt x="3114883" y="1954568"/>
                  <a:pt x="3127248" y="1956816"/>
                </a:cubicBezTo>
                <a:cubicBezTo>
                  <a:pt x="3202933" y="1970577"/>
                  <a:pt x="3252940" y="1969815"/>
                  <a:pt x="3337560" y="1975104"/>
                </a:cubicBezTo>
                <a:cubicBezTo>
                  <a:pt x="3461601" y="2006114"/>
                  <a:pt x="3442938" y="2004969"/>
                  <a:pt x="3675888" y="1975104"/>
                </a:cubicBezTo>
                <a:cubicBezTo>
                  <a:pt x="3697689" y="1972309"/>
                  <a:pt x="3709900" y="1945479"/>
                  <a:pt x="3730752" y="1938528"/>
                </a:cubicBezTo>
                <a:lnTo>
                  <a:pt x="3758184" y="1929384"/>
                </a:lnTo>
                <a:cubicBezTo>
                  <a:pt x="3761232" y="1920240"/>
                  <a:pt x="3767328" y="1911591"/>
                  <a:pt x="3767328" y="1901952"/>
                </a:cubicBezTo>
                <a:cubicBezTo>
                  <a:pt x="3767328" y="1840916"/>
                  <a:pt x="3759708" y="1812036"/>
                  <a:pt x="3758184" y="1709928"/>
                </a:cubicBez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11487" y="1381125"/>
            <a:ext cx="7572375" cy="830997"/>
          </a:xfrm>
          <a:prstGeom prst="rect">
            <a:avLst/>
          </a:prstGeom>
          <a:noFill/>
          <a:ln w="9525">
            <a:solidFill>
              <a:schemeClr val="tx1"/>
            </a:solidFill>
          </a:ln>
        </p:spPr>
        <p:txBody>
          <a:bodyPr wrap="square" rtlCol="0">
            <a:spAutoFit/>
          </a:bodyPr>
          <a:lstStyle/>
          <a:p>
            <a:pPr algn="ctr"/>
            <a:r>
              <a:rPr lang="en-US" sz="2400" cap="all" dirty="0" smtClean="0"/>
              <a:t>Chesterfield Heights Neighborhood/</a:t>
            </a:r>
          </a:p>
          <a:p>
            <a:pPr algn="ctr"/>
            <a:r>
              <a:rPr lang="en-US" sz="2400" cap="all" dirty="0" smtClean="0"/>
              <a:t>Project Boundary</a:t>
            </a:r>
            <a:endParaRPr lang="en-US" sz="2400" cap="all" dirty="0"/>
          </a:p>
        </p:txBody>
      </p:sp>
    </p:spTree>
    <p:extLst>
      <p:ext uri="{BB962C8B-B14F-4D97-AF65-F5344CB8AC3E}">
        <p14:creationId xmlns:p14="http://schemas.microsoft.com/office/powerpoint/2010/main" val="32775433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2787</TotalTime>
  <Words>3149</Words>
  <Application>Microsoft Macintosh PowerPoint</Application>
  <PresentationFormat>On-screen Show (4:3)</PresentationFormat>
  <Paragraphs>507</Paragraphs>
  <Slides>72</Slides>
  <Notes>39</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MARI Faculty Networking Meeting March 5, 2015 </vt:lpstr>
      <vt:lpstr>Tidewater Rising Resiliency Design Challenge</vt:lpstr>
      <vt:lpstr>Tidewater Rising Resiliency Design Challenge</vt:lpstr>
      <vt:lpstr>Tidewater Rising Resiliency Design Challenge</vt:lpstr>
      <vt:lpstr>Tidewater Rising Resiliency Design Challenge</vt:lpstr>
      <vt:lpstr>Tidewater Rising Resiliency Design Challenge</vt:lpstr>
      <vt:lpstr>Tidewater Rising Resiliency Design Challenge</vt:lpstr>
      <vt:lpstr>Tidewater Rising Resiliency Design Challenge</vt:lpstr>
      <vt:lpstr>Tidewater Rising Resiliency Design Challenge</vt:lpstr>
      <vt:lpstr>Tidewater Rising Resiliency Design Challenge</vt:lpstr>
      <vt:lpstr>PowerPoint Presentation</vt:lpstr>
      <vt:lpstr>Tidewater Rising Resiliency Design Challenge</vt:lpstr>
      <vt:lpstr>Tidewater Rising Resiliency Design Challenge</vt:lpstr>
      <vt:lpstr>Tidewater Rising Resiliency Design Challenge</vt:lpstr>
      <vt:lpstr>Tidewater Rising Resiliency Design Challenge</vt:lpstr>
      <vt:lpstr>Senior Design Project Chesterfield Heights</vt:lpstr>
      <vt:lpstr>Chesterfield Heights Neighborhood</vt:lpstr>
      <vt:lpstr>Chesterfield Heights Neighborhood</vt:lpstr>
      <vt:lpstr>Historical Background</vt:lpstr>
      <vt:lpstr>Overview</vt:lpstr>
      <vt:lpstr>Stormwater </vt:lpstr>
      <vt:lpstr>Existing Site Conditions</vt:lpstr>
      <vt:lpstr>Existing Stormwater Network</vt:lpstr>
      <vt:lpstr>Undersized Pipes and Outfalls in Poor Condition</vt:lpstr>
      <vt:lpstr>Clogged Drop Inlets at Intersections</vt:lpstr>
      <vt:lpstr>High Tailwater Backing Up Into Chesterfield Heights </vt:lpstr>
      <vt:lpstr>Preliminary Design Solutions</vt:lpstr>
      <vt:lpstr>Install Adequately Sized Stormwater Pipes In Neighborhood Install Tidal Check Valves</vt:lpstr>
      <vt:lpstr>Replace Existing Grated Drop Inlets With Curb Inlets</vt:lpstr>
      <vt:lpstr>Roadside Bio-Swales</vt:lpstr>
      <vt:lpstr>Living Shoreline</vt:lpstr>
      <vt:lpstr>Existing Site Conditions</vt:lpstr>
      <vt:lpstr>Adjacent Shipping Lane</vt:lpstr>
      <vt:lpstr>Shoreline elevation = base flood elevation</vt:lpstr>
      <vt:lpstr>Poor Eroded Existing Shoreline with Impaired Water</vt:lpstr>
      <vt:lpstr>Community Suggestions</vt:lpstr>
      <vt:lpstr>Oyster Bed</vt:lpstr>
      <vt:lpstr>Living Shoreline Location</vt:lpstr>
      <vt:lpstr>Beach Restoration</vt:lpstr>
      <vt:lpstr>Standing Docks</vt:lpstr>
      <vt:lpstr>Preliminary Design Solutions</vt:lpstr>
      <vt:lpstr>Living Shoreline Location</vt:lpstr>
      <vt:lpstr>Oyster Bed &amp; Sill Combination</vt:lpstr>
      <vt:lpstr>Install Floating Piers</vt:lpstr>
      <vt:lpstr>Wetlands on Shoreline</vt:lpstr>
      <vt:lpstr>Structural</vt:lpstr>
      <vt:lpstr>Kimball Terrace </vt:lpstr>
      <vt:lpstr>Existing Conditions &amp; Issues Road Classification</vt:lpstr>
      <vt:lpstr>Existing Conditions &amp; Issues Ground Depression</vt:lpstr>
      <vt:lpstr>Existing Conditions &amp; Issues Culvert</vt:lpstr>
      <vt:lpstr>Potential Solutions</vt:lpstr>
      <vt:lpstr>Summary</vt:lpstr>
      <vt:lpstr> Special Thanks for Your Continued Help </vt:lpstr>
      <vt:lpstr>PowerPoint Presentation</vt:lpstr>
      <vt:lpstr>MARI Networking Lunch</vt:lpstr>
      <vt:lpstr>Intergovernmental Pilot Program</vt:lpstr>
      <vt:lpstr>Where are we now?</vt:lpstr>
      <vt:lpstr>What’s Next?</vt:lpstr>
      <vt:lpstr>Line Up</vt:lpstr>
      <vt:lpstr>Structure &amp; Stakeholders</vt:lpstr>
      <vt:lpstr>Resilient Region Reality Check</vt:lpstr>
      <vt:lpstr>Citizen Engagement Working Group</vt:lpstr>
      <vt:lpstr>Contact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Cristan Connito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 of Mitigating Virginia’s Flooding and Sea Level Rise Impacts</dc:title>
  <dc:creator>Cristan Connito</dc:creator>
  <cp:lastModifiedBy>Elizabeth Smith</cp:lastModifiedBy>
  <cp:revision>70</cp:revision>
  <dcterms:created xsi:type="dcterms:W3CDTF">2014-11-14T01:19:41Z</dcterms:created>
  <dcterms:modified xsi:type="dcterms:W3CDTF">2015-03-05T21:03:59Z</dcterms:modified>
</cp:coreProperties>
</file>