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notesSlides/notesSlide1.xml" ContentType="application/vnd.openxmlformats-officedocument.presentationml.notesSlide+xml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>
      <a:defRPr sz="2200">
        <a:latin typeface="Lucida Grande"/>
        <a:ea typeface="Lucida Grande"/>
        <a:cs typeface="Lucida Grande"/>
        <a:sym typeface="Lucida Grande"/>
      </a:defRPr>
    </a:lvl1pPr>
    <a:lvl2pPr indent="228600" defTabSz="825500">
      <a:defRPr sz="2200">
        <a:latin typeface="Lucida Grande"/>
        <a:ea typeface="Lucida Grande"/>
        <a:cs typeface="Lucida Grande"/>
        <a:sym typeface="Lucida Grande"/>
      </a:defRPr>
    </a:lvl2pPr>
    <a:lvl3pPr indent="457200" defTabSz="825500">
      <a:defRPr sz="2200">
        <a:latin typeface="Lucida Grande"/>
        <a:ea typeface="Lucida Grande"/>
        <a:cs typeface="Lucida Grande"/>
        <a:sym typeface="Lucida Grande"/>
      </a:defRPr>
    </a:lvl3pPr>
    <a:lvl4pPr indent="685800" defTabSz="825500">
      <a:defRPr sz="2200">
        <a:latin typeface="Lucida Grande"/>
        <a:ea typeface="Lucida Grande"/>
        <a:cs typeface="Lucida Grande"/>
        <a:sym typeface="Lucida Grande"/>
      </a:defRPr>
    </a:lvl4pPr>
    <a:lvl5pPr indent="914400" defTabSz="825500">
      <a:defRPr sz="2200">
        <a:latin typeface="Lucida Grande"/>
        <a:ea typeface="Lucida Grande"/>
        <a:cs typeface="Lucida Grande"/>
        <a:sym typeface="Lucida Grande"/>
      </a:defRPr>
    </a:lvl5pPr>
    <a:lvl6pPr indent="1143000" defTabSz="825500">
      <a:defRPr sz="2200">
        <a:latin typeface="Lucida Grande"/>
        <a:ea typeface="Lucida Grande"/>
        <a:cs typeface="Lucida Grande"/>
        <a:sym typeface="Lucida Grande"/>
      </a:defRPr>
    </a:lvl6pPr>
    <a:lvl7pPr indent="1371600" defTabSz="825500">
      <a:defRPr sz="2200">
        <a:latin typeface="Lucida Grande"/>
        <a:ea typeface="Lucida Grande"/>
        <a:cs typeface="Lucida Grande"/>
        <a:sym typeface="Lucida Grande"/>
      </a:defRPr>
    </a:lvl7pPr>
    <a:lvl8pPr indent="1600200" defTabSz="825500">
      <a:defRPr sz="2200">
        <a:latin typeface="Lucida Grande"/>
        <a:ea typeface="Lucida Grande"/>
        <a:cs typeface="Lucida Grande"/>
        <a:sym typeface="Lucida Grande"/>
      </a:defRPr>
    </a:lvl8pPr>
    <a:lvl9pPr indent="1828800" defTabSz="8255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http://www.soglutheran.org/helpinghands.htm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2387600" y="2311400"/>
            <a:ext cx="19621500" cy="46482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 defTabSz="825500">
              <a:defRPr spc="0" sz="11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defTabSz="8255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Body Level One</a:t>
            </a:r>
            <a:endParaRPr sz="4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Body Level Two</a:t>
            </a:r>
            <a:endParaRPr sz="4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Body Level Three</a:t>
            </a:r>
            <a:endParaRPr sz="4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Body Level Four</a:t>
            </a:r>
            <a:endParaRPr sz="4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1206500" y="2159000"/>
            <a:ext cx="11010900" cy="46482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 defTabSz="825500">
              <a:defRPr spc="0" sz="9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1206500" y="6896100"/>
            <a:ext cx="11010900" cy="4648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defTabSz="8255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Refl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06500" y="2159000"/>
            <a:ext cx="11010900" cy="46482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 defTabSz="825500">
              <a:defRPr spc="0" sz="96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206500" y="6896100"/>
            <a:ext cx="11010900" cy="4648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 defTabSz="8255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FontTx/>
              <a:buNone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2387600" y="368300"/>
            <a:ext cx="19621500" cy="3429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825500">
              <a:defRPr spc="0" sz="11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2387600" y="3886200"/>
            <a:ext cx="9448800" cy="80391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marL="8121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2387600" y="368300"/>
            <a:ext cx="19621500" cy="3429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825500">
              <a:defRPr spc="0" sz="11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2387600" y="3886200"/>
            <a:ext cx="9448800" cy="80391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marL="8121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2387600" y="368300"/>
            <a:ext cx="19621500" cy="3429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825500">
              <a:defRPr spc="0" sz="11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4579600" y="3886200"/>
            <a:ext cx="7429500" cy="80391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marL="8121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2019300" y="203200"/>
            <a:ext cx="20314843" cy="2943226"/>
          </a:xfrm>
          <a:prstGeom prst="rect">
            <a:avLst/>
          </a:prstGeom>
        </p:spPr>
        <p:txBody>
          <a:bodyPr lIns="38100" tIns="38100" rIns="38100" bIns="38100">
            <a:noAutofit/>
          </a:bodyPr>
          <a:lstStyle>
            <a:lvl1pPr algn="ctr" defTabSz="655174">
              <a:defRPr spc="0" sz="9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2019300" y="1735931"/>
            <a:ext cx="20314843" cy="12242009"/>
          </a:xfrm>
          <a:prstGeom prst="rect">
            <a:avLst/>
          </a:prstGeom>
        </p:spPr>
        <p:txBody>
          <a:bodyPr lIns="38100" tIns="38100" rIns="38100" bIns="38100" anchor="ctr">
            <a:noAutofit/>
          </a:bodyPr>
          <a:lstStyle>
            <a:lvl1pPr marL="495300" indent="-495300" defTabSz="655174">
              <a:spcBef>
                <a:spcPts val="450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1pPr>
            <a:lvl2pPr marL="1083556" indent="-410456" defTabSz="655174">
              <a:spcBef>
                <a:spcPts val="450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2pPr>
            <a:lvl3pPr marL="1663700" indent="-330200" defTabSz="655174">
              <a:spcBef>
                <a:spcPts val="450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3pPr>
            <a:lvl4pPr marL="2336800" indent="-330200" defTabSz="655174">
              <a:spcBef>
                <a:spcPts val="450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4pPr>
            <a:lvl5pPr marL="2997200" indent="-330200" defTabSz="655174">
              <a:spcBef>
                <a:spcPts val="450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cop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2019300" y="0"/>
            <a:ext cx="20314843" cy="7515226"/>
          </a:xfrm>
          <a:prstGeom prst="rect">
            <a:avLst/>
          </a:prstGeom>
        </p:spPr>
        <p:txBody>
          <a:bodyPr lIns="38100" tIns="38100" rIns="38100" bIns="38100" anchor="b">
            <a:noAutofit/>
          </a:bodyPr>
          <a:lstStyle>
            <a:lvl1pPr algn="ctr" defTabSz="655174">
              <a:defRPr spc="0" sz="10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0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2019300" y="7556500"/>
            <a:ext cx="20314843" cy="7519989"/>
          </a:xfrm>
          <a:prstGeom prst="rect">
            <a:avLst/>
          </a:prstGeom>
        </p:spPr>
        <p:txBody>
          <a:bodyPr lIns="38100" tIns="38100" rIns="38100" bIns="38100">
            <a:noAutofit/>
          </a:bodyPr>
          <a:lstStyle>
            <a:lvl1pPr marL="495300" indent="-495300" algn="ctr" defTabSz="655174"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1pPr>
            <a:lvl2pPr marL="1083556" indent="-410456" algn="ctr" defTabSz="655174"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2pPr>
            <a:lvl3pPr marL="1663700" indent="-330200" algn="ctr" defTabSz="655174"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3pPr>
            <a:lvl4pPr marL="2336800" indent="-330200" algn="ctr" defTabSz="655174"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4pPr>
            <a:lvl5pPr marL="2997200" indent="-330200" algn="ctr" defTabSz="655174">
              <a:spcBef>
                <a:spcPts val="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rPr>
              <a:t>Body Level One</a:t>
            </a:r>
            <a:endParaRPr sz="5200">
              <a:solidFill>
                <a:srgbClr val="909696"/>
              </a:solidFill>
              <a:uFill>
                <a:solidFill>
                  <a:srgbClr val="909696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rPr>
              <a:t>Body Level Two</a:t>
            </a:r>
            <a:endParaRPr sz="5200">
              <a:solidFill>
                <a:srgbClr val="909696"/>
              </a:solidFill>
              <a:uFill>
                <a:solidFill>
                  <a:srgbClr val="909696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rPr>
              <a:t>Body Level Three</a:t>
            </a:r>
            <a:endParaRPr sz="5200">
              <a:solidFill>
                <a:srgbClr val="909696"/>
              </a:solidFill>
              <a:uFill>
                <a:solidFill>
                  <a:srgbClr val="909696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rPr>
              <a:t>Body Level Four</a:t>
            </a:r>
            <a:endParaRPr sz="5200">
              <a:solidFill>
                <a:srgbClr val="909696"/>
              </a:solidFill>
              <a:uFill>
                <a:solidFill>
                  <a:srgbClr val="909696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2374900" y="326231"/>
            <a:ext cx="19610061" cy="3495676"/>
          </a:xfrm>
          <a:prstGeom prst="rect">
            <a:avLst/>
          </a:prstGeom>
        </p:spPr>
        <p:txBody>
          <a:bodyPr lIns="38100" tIns="38100" rIns="38100" bIns="38100">
            <a:noAutofit/>
          </a:bodyPr>
          <a:lstStyle>
            <a:lvl1pPr algn="ctr" defTabSz="655174">
              <a:defRPr spc="0" sz="10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0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2374900" y="2469356"/>
            <a:ext cx="19610061" cy="10872789"/>
          </a:xfrm>
          <a:prstGeom prst="rect">
            <a:avLst/>
          </a:prstGeom>
        </p:spPr>
        <p:txBody>
          <a:bodyPr lIns="38100" tIns="38100" rIns="38100" bIns="38100" anchor="ctr">
            <a:noAutofit/>
          </a:bodyPr>
          <a:lstStyle>
            <a:lvl1pPr marL="495300" indent="-495300" defTabSz="655174">
              <a:spcBef>
                <a:spcPts val="320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1pPr>
            <a:lvl2pPr marL="1083556" indent="-410456" defTabSz="655174">
              <a:spcBef>
                <a:spcPts val="320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2pPr>
            <a:lvl3pPr marL="1663700" indent="-330200" defTabSz="655174">
              <a:spcBef>
                <a:spcPts val="320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3pPr>
            <a:lvl4pPr marL="2336800" indent="-330200" defTabSz="655174">
              <a:spcBef>
                <a:spcPts val="320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4pPr>
            <a:lvl5pPr marL="2997200" indent="-330200" defTabSz="655174">
              <a:spcBef>
                <a:spcPts val="3200"/>
              </a:spcBef>
              <a:buClr>
                <a:srgbClr val="000000"/>
              </a:buClr>
              <a:buSzTx/>
              <a:buFont typeface="Times New Roman"/>
              <a:buNone/>
              <a:def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One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Two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Three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Four</a:t>
            </a:r>
            <a:endParaRPr sz="52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5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200" sz="8000">
                <a:solidFill>
                  <a:srgbClr val="D2533C"/>
                </a:solidFill>
              </a:rPr>
              <a:t>Title Text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92934"/>
                </a:solidFill>
              </a:rPr>
              <a:t>Body Level One</a:t>
            </a:r>
            <a:endParaRPr sz="48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92934"/>
                </a:solidFill>
              </a:rPr>
              <a:t>Body Level Two</a:t>
            </a:r>
            <a:endParaRPr sz="48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92934"/>
                </a:solidFill>
              </a:rPr>
              <a:t>Body Level Three</a:t>
            </a:r>
            <a:endParaRPr sz="48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92934"/>
                </a:solidFill>
              </a:rPr>
              <a:t>Body Level Four</a:t>
            </a:r>
            <a:endParaRPr sz="48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92934"/>
                </a:solidFill>
              </a:rPr>
              <a:t>Body Level Five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3048000" y="0"/>
            <a:ext cx="18288000" cy="7019926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90000"/>
              </a:lnSpc>
              <a:defRPr spc="0" sz="12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/>
            </a:pPr>
            <a:r>
              <a:rPr sz="12000"/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3048000" y="7204075"/>
            <a:ext cx="18288000" cy="65119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4800"/>
              <a:t>Body Level One</a:t>
            </a:r>
            <a:endParaRPr sz="4800"/>
          </a:p>
          <a:p>
            <a:pPr lvl="1">
              <a:defRPr sz="1800"/>
            </a:pPr>
            <a:r>
              <a:rPr sz="4800"/>
              <a:t>Body Level Two</a:t>
            </a:r>
            <a:endParaRPr sz="4800"/>
          </a:p>
          <a:p>
            <a:pPr lvl="2">
              <a:defRPr sz="1800"/>
            </a:pPr>
            <a:r>
              <a:rPr sz="4800"/>
              <a:t>Body Level Three</a:t>
            </a:r>
            <a:endParaRPr sz="4800"/>
          </a:p>
          <a:p>
            <a:pPr lvl="3">
              <a:defRPr sz="1800"/>
            </a:pPr>
            <a:r>
              <a:rPr sz="4800"/>
              <a:t>Body Level Four</a:t>
            </a:r>
            <a:endParaRPr sz="4800"/>
          </a:p>
          <a:p>
            <a:pPr lvl="4">
              <a:defRPr sz="1800"/>
            </a:pPr>
            <a:r>
              <a:rPr sz="4800"/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xfrm>
            <a:off x="17221200" y="12808585"/>
            <a:ext cx="5486400" cy="538480"/>
          </a:xfrm>
          <a:prstGeom prst="rect">
            <a:avLst/>
          </a:prstGeom>
        </p:spPr>
        <p:txBody>
          <a:bodyPr/>
          <a:lstStyle>
            <a:lvl1pPr algn="r">
              <a:defRPr b="0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2387600" y="368300"/>
            <a:ext cx="19621500" cy="3429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825500">
              <a:defRPr spc="0" sz="11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2387600" y="3886200"/>
            <a:ext cx="19621500" cy="80391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marL="889000" indent="-571500" defTabSz="825500">
              <a:spcBef>
                <a:spcPts val="3500"/>
              </a:spcBef>
              <a:buClrTx/>
              <a:buSzPct val="171000"/>
              <a:buFontTx/>
              <a:defRPr sz="5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 defTabSz="825500">
              <a:spcBef>
                <a:spcPts val="3500"/>
              </a:spcBef>
              <a:buClrTx/>
              <a:buSzPct val="171000"/>
              <a:buFontTx/>
              <a:defRPr sz="5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 defTabSz="825500">
              <a:spcBef>
                <a:spcPts val="3500"/>
              </a:spcBef>
              <a:buClrTx/>
              <a:buSzPct val="171000"/>
              <a:buFontTx/>
              <a:defRPr sz="5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 defTabSz="825500">
              <a:spcBef>
                <a:spcPts val="3500"/>
              </a:spcBef>
              <a:buClrTx/>
              <a:buSzPct val="171000"/>
              <a:buFontTx/>
              <a:defRPr sz="5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 defTabSz="825500">
              <a:spcBef>
                <a:spcPts val="3500"/>
              </a:spcBef>
              <a:buClrTx/>
              <a:buSzPct val="171000"/>
              <a:buFontTx/>
              <a:defRPr sz="5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One</a:t>
            </a:r>
            <a:endParaRPr sz="5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Two</a:t>
            </a:r>
            <a:endParaRPr sz="5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Three</a:t>
            </a:r>
            <a:endParaRPr sz="5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Four</a:t>
            </a:r>
            <a:endParaRPr sz="5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bg>
      <p:bgPr>
        <a:solidFill>
          <a:srgbClr val="1F49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4419600" y="3689350"/>
            <a:ext cx="15544800" cy="4083050"/>
          </a:xfrm>
          <a:prstGeom prst="rect">
            <a:avLst/>
          </a:prstGeom>
        </p:spPr>
        <p:txBody>
          <a:bodyPr/>
          <a:lstStyle>
            <a:lvl1pPr algn="ctr">
              <a:defRPr spc="0" sz="8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5791200" y="7772400"/>
            <a:ext cx="12801600" cy="594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ClrTx/>
              <a:buSzTx/>
              <a:buFontTx/>
              <a:buNone/>
              <a:defRPr sz="6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spcBef>
                <a:spcPts val="700"/>
              </a:spcBef>
              <a:buClrTx/>
              <a:buSzTx/>
              <a:buFontTx/>
              <a:buNone/>
              <a:defRPr sz="6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spcBef>
                <a:spcPts val="700"/>
              </a:spcBef>
              <a:buClrTx/>
              <a:buSzTx/>
              <a:buFontTx/>
              <a:buNone/>
              <a:defRPr sz="6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spcBef>
                <a:spcPts val="700"/>
              </a:spcBef>
              <a:buClrTx/>
              <a:buSzTx/>
              <a:buFontTx/>
              <a:buNone/>
              <a:defRPr sz="6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spcBef>
                <a:spcPts val="700"/>
              </a:spcBef>
              <a:buClrTx/>
              <a:buSzTx/>
              <a:buFontTx/>
              <a:buNone/>
              <a:defRPr sz="6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Body Level One</a:t>
            </a:r>
            <a:endParaRPr sz="6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Body Level Two</a:t>
            </a:r>
            <a:endParaRPr sz="6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Body Level Three</a:t>
            </a:r>
            <a:endParaRPr sz="6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Body Level Four</a:t>
            </a:r>
            <a:endParaRPr sz="6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xfrm>
            <a:off x="16154400" y="12808585"/>
            <a:ext cx="4267200" cy="538480"/>
          </a:xfrm>
          <a:prstGeom prst="rect">
            <a:avLst/>
          </a:prstGeom>
        </p:spPr>
        <p:txBody>
          <a:bodyPr/>
          <a:lstStyle>
            <a:lvl1pPr algn="r">
              <a:defRPr b="0"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1F49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xfrm>
            <a:off x="16154400" y="12808585"/>
            <a:ext cx="4267200" cy="538480"/>
          </a:xfrm>
          <a:prstGeom prst="rect">
            <a:avLst/>
          </a:prstGeom>
        </p:spPr>
        <p:txBody>
          <a:bodyPr/>
          <a:lstStyle>
            <a:lvl1pPr algn="r">
              <a:defRPr b="0"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2 Colum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2387600" y="368300"/>
            <a:ext cx="19621500" cy="3429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825500">
              <a:defRPr spc="0" sz="11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2387600" y="3886200"/>
            <a:ext cx="19621500" cy="8039100"/>
          </a:xfrm>
          <a:prstGeom prst="rect">
            <a:avLst/>
          </a:prstGeom>
        </p:spPr>
        <p:txBody>
          <a:bodyPr lIns="0" tIns="0" rIns="0" bIns="0" numCol="2" spcCol="981075">
            <a:noAutofit/>
          </a:bodyPr>
          <a:lstStyle>
            <a:lvl1pPr marL="8121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 defTabSz="825500">
              <a:spcBef>
                <a:spcPts val="5400"/>
              </a:spcBef>
              <a:buClrTx/>
              <a:buSzPct val="171000"/>
              <a:buFontTx/>
              <a:defRPr sz="42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body" idx="1"/>
          </p:nvPr>
        </p:nvSpPr>
        <p:spPr>
          <a:xfrm>
            <a:off x="2387600" y="1790700"/>
            <a:ext cx="19621500" cy="101600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marL="889000" indent="-571500" defTabSz="825500">
              <a:spcBef>
                <a:spcPts val="6800"/>
              </a:spcBef>
              <a:buClrTx/>
              <a:buSzPct val="171000"/>
              <a:buFontTx/>
              <a:defRPr sz="5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 defTabSz="825500">
              <a:spcBef>
                <a:spcPts val="6800"/>
              </a:spcBef>
              <a:buClrTx/>
              <a:buSzPct val="171000"/>
              <a:buFontTx/>
              <a:defRPr sz="5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 defTabSz="825500">
              <a:spcBef>
                <a:spcPts val="6800"/>
              </a:spcBef>
              <a:buClrTx/>
              <a:buSzPct val="171000"/>
              <a:buFontTx/>
              <a:defRPr sz="5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 defTabSz="825500">
              <a:spcBef>
                <a:spcPts val="6800"/>
              </a:spcBef>
              <a:buClrTx/>
              <a:buSzPct val="171000"/>
              <a:buFontTx/>
              <a:defRPr sz="5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 defTabSz="825500">
              <a:spcBef>
                <a:spcPts val="6800"/>
              </a:spcBef>
              <a:buClrTx/>
              <a:buSzPct val="171000"/>
              <a:buFontTx/>
              <a:defRPr sz="5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One</a:t>
            </a:r>
            <a:endParaRPr sz="5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Two</a:t>
            </a:r>
            <a:endParaRPr sz="5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Three</a:t>
            </a:r>
            <a:endParaRPr sz="5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Four</a:t>
            </a:r>
            <a:endParaRPr sz="5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2387600" y="368300"/>
            <a:ext cx="19621500" cy="3429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825500">
              <a:defRPr spc="0" sz="11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2387600" y="4178300"/>
            <a:ext cx="19621500" cy="53594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825500">
              <a:defRPr spc="0" sz="11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2387600" y="10363200"/>
            <a:ext cx="19621500" cy="24003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825500">
              <a:defRPr spc="0" sz="11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Refl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2387600" y="10363200"/>
            <a:ext cx="19621500" cy="24003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algn="ctr" defTabSz="825500">
              <a:defRPr spc="0" sz="114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441571"/>
            <a:ext cx="24384000" cy="457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lvl="0" algn="ctr"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0" y="-1"/>
            <a:ext cx="24384000" cy="731522"/>
          </a:xfrm>
          <a:prstGeom prst="rect">
            <a:avLst/>
          </a:prstGeom>
          <a:solidFill>
            <a:srgbClr val="93A299"/>
          </a:solidFill>
          <a:ln w="12700">
            <a:miter lim="400000"/>
          </a:ln>
        </p:spPr>
        <p:txBody>
          <a:bodyPr tIns="91439" bIns="91439" anchor="ctr"/>
          <a:lstStyle/>
          <a:p>
            <a:pPr lvl="0" algn="ctr" defTabSz="914400"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1219200" y="914400"/>
            <a:ext cx="219456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200" sz="8000">
                <a:solidFill>
                  <a:srgbClr val="D2533C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92934"/>
                </a:solidFill>
              </a:rPr>
              <a:t>Body Level One</a:t>
            </a:r>
            <a:endParaRPr sz="4800">
              <a:solidFill>
                <a:srgbClr val="29293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92934"/>
                </a:solidFill>
              </a:rPr>
              <a:t>Body Level Two</a:t>
            </a:r>
            <a:endParaRPr sz="4800">
              <a:solidFill>
                <a:srgbClr val="29293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92934"/>
                </a:solidFill>
              </a:rPr>
              <a:t>Body Level Three</a:t>
            </a:r>
            <a:endParaRPr sz="4800">
              <a:solidFill>
                <a:srgbClr val="29293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92934"/>
                </a:solidFill>
              </a:rPr>
              <a:t>Body Level Four</a:t>
            </a:r>
            <a:endParaRPr sz="4800">
              <a:solidFill>
                <a:srgbClr val="29293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292934"/>
                </a:solidFill>
              </a:rP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20320000" y="76936"/>
            <a:ext cx="2844800" cy="577648"/>
          </a:xfrm>
          <a:prstGeom prst="rect">
            <a:avLst/>
          </a:prstGeom>
          <a:ln w="12700">
            <a:miter lim="400000"/>
          </a:ln>
        </p:spPr>
        <p:txBody>
          <a:bodyPr tIns="91439" bIns="91439" anchor="ctr">
            <a:spAutoFit/>
          </a:bodyPr>
          <a:lstStyle>
            <a:lvl1pPr defTabSz="914400"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ransition spd="med" advClick="1"/>
  <p:txStyles>
    <p:titleStyle>
      <a:lvl1pPr>
        <a:defRPr spc="-200" sz="8000">
          <a:solidFill>
            <a:srgbClr val="D2533C"/>
          </a:solidFill>
          <a:latin typeface="Arial"/>
          <a:ea typeface="Arial"/>
          <a:cs typeface="Arial"/>
          <a:sym typeface="Arial"/>
        </a:defRPr>
      </a:lvl1pPr>
      <a:lvl2pPr>
        <a:defRPr spc="-200" sz="8000">
          <a:solidFill>
            <a:srgbClr val="D2533C"/>
          </a:solidFill>
          <a:latin typeface="Arial"/>
          <a:ea typeface="Arial"/>
          <a:cs typeface="Arial"/>
          <a:sym typeface="Arial"/>
        </a:defRPr>
      </a:lvl2pPr>
      <a:lvl3pPr>
        <a:defRPr spc="-200" sz="8000">
          <a:solidFill>
            <a:srgbClr val="D2533C"/>
          </a:solidFill>
          <a:latin typeface="Arial"/>
          <a:ea typeface="Arial"/>
          <a:cs typeface="Arial"/>
          <a:sym typeface="Arial"/>
        </a:defRPr>
      </a:lvl3pPr>
      <a:lvl4pPr>
        <a:defRPr spc="-200" sz="8000">
          <a:solidFill>
            <a:srgbClr val="D2533C"/>
          </a:solidFill>
          <a:latin typeface="Arial"/>
          <a:ea typeface="Arial"/>
          <a:cs typeface="Arial"/>
          <a:sym typeface="Arial"/>
        </a:defRPr>
      </a:lvl4pPr>
      <a:lvl5pPr>
        <a:defRPr spc="-200" sz="8000">
          <a:solidFill>
            <a:srgbClr val="D2533C"/>
          </a:solidFill>
          <a:latin typeface="Arial"/>
          <a:ea typeface="Arial"/>
          <a:cs typeface="Arial"/>
          <a:sym typeface="Arial"/>
        </a:defRPr>
      </a:lvl5pPr>
      <a:lvl6pPr>
        <a:defRPr spc="-200" sz="8000">
          <a:solidFill>
            <a:srgbClr val="D2533C"/>
          </a:solidFill>
          <a:latin typeface="Arial"/>
          <a:ea typeface="Arial"/>
          <a:cs typeface="Arial"/>
          <a:sym typeface="Arial"/>
        </a:defRPr>
      </a:lvl6pPr>
      <a:lvl7pPr>
        <a:defRPr spc="-200" sz="8000">
          <a:solidFill>
            <a:srgbClr val="D2533C"/>
          </a:solidFill>
          <a:latin typeface="Arial"/>
          <a:ea typeface="Arial"/>
          <a:cs typeface="Arial"/>
          <a:sym typeface="Arial"/>
        </a:defRPr>
      </a:lvl7pPr>
      <a:lvl8pPr>
        <a:defRPr spc="-200" sz="8000">
          <a:solidFill>
            <a:srgbClr val="D2533C"/>
          </a:solidFill>
          <a:latin typeface="Arial"/>
          <a:ea typeface="Arial"/>
          <a:cs typeface="Arial"/>
          <a:sym typeface="Arial"/>
        </a:defRPr>
      </a:lvl8pPr>
      <a:lvl9pPr>
        <a:defRPr spc="-200" sz="8000">
          <a:solidFill>
            <a:srgbClr val="D2533C"/>
          </a:solidFill>
          <a:latin typeface="Arial"/>
          <a:ea typeface="Arial"/>
          <a:cs typeface="Arial"/>
          <a:sym typeface="Arial"/>
        </a:defRPr>
      </a:lvl9pPr>
    </p:titleStyle>
    <p:bodyStyle>
      <a:lvl1pPr marL="365759" indent="-365759">
        <a:spcBef>
          <a:spcPts val="500"/>
        </a:spcBef>
        <a:buClr>
          <a:srgbClr val="93A299"/>
        </a:buClr>
        <a:buSzPct val="85000"/>
        <a:buFont typeface="Arial"/>
        <a:buChar char="•"/>
        <a:defRPr sz="4800">
          <a:solidFill>
            <a:srgbClr val="292934"/>
          </a:solidFill>
          <a:latin typeface="Arial"/>
          <a:ea typeface="Arial"/>
          <a:cs typeface="Arial"/>
          <a:sym typeface="Arial"/>
        </a:defRPr>
      </a:lvl1pPr>
      <a:lvl2pPr marL="713231" indent="-438911">
        <a:spcBef>
          <a:spcPts val="500"/>
        </a:spcBef>
        <a:buClr>
          <a:srgbClr val="93A299"/>
        </a:buClr>
        <a:buSzPct val="85000"/>
        <a:buFont typeface="Arial"/>
        <a:buChar char="•"/>
        <a:defRPr sz="4800">
          <a:solidFill>
            <a:srgbClr val="292934"/>
          </a:solidFill>
          <a:latin typeface="Arial"/>
          <a:ea typeface="Arial"/>
          <a:cs typeface="Arial"/>
          <a:sym typeface="Arial"/>
        </a:defRPr>
      </a:lvl2pPr>
      <a:lvl3pPr marL="1036319" indent="-487680">
        <a:spcBef>
          <a:spcPts val="500"/>
        </a:spcBef>
        <a:buClr>
          <a:srgbClr val="93A299"/>
        </a:buClr>
        <a:buSzPct val="90000"/>
        <a:buFont typeface="Arial"/>
        <a:buChar char="•"/>
        <a:defRPr sz="4800">
          <a:solidFill>
            <a:srgbClr val="292934"/>
          </a:solidFill>
          <a:latin typeface="Arial"/>
          <a:ea typeface="Arial"/>
          <a:cs typeface="Arial"/>
          <a:sym typeface="Arial"/>
        </a:defRPr>
      </a:lvl3pPr>
      <a:lvl4pPr marL="1371600" indent="-548640">
        <a:spcBef>
          <a:spcPts val="500"/>
        </a:spcBef>
        <a:buClr>
          <a:srgbClr val="93A299"/>
        </a:buClr>
        <a:buSzPct val="100000"/>
        <a:buFont typeface="Arial"/>
        <a:buChar char="•"/>
        <a:defRPr sz="4800">
          <a:solidFill>
            <a:srgbClr val="292934"/>
          </a:solidFill>
          <a:latin typeface="Arial"/>
          <a:ea typeface="Arial"/>
          <a:cs typeface="Arial"/>
          <a:sym typeface="Arial"/>
        </a:defRPr>
      </a:lvl4pPr>
      <a:lvl5pPr marL="1521822" indent="-470262">
        <a:spcBef>
          <a:spcPts val="500"/>
        </a:spcBef>
        <a:buClr>
          <a:srgbClr val="93A299"/>
        </a:buClr>
        <a:buSzPct val="100000"/>
        <a:buFont typeface="Arial"/>
        <a:buChar char="•"/>
        <a:defRPr sz="4800">
          <a:solidFill>
            <a:srgbClr val="292934"/>
          </a:solidFill>
          <a:latin typeface="Arial"/>
          <a:ea typeface="Arial"/>
          <a:cs typeface="Arial"/>
          <a:sym typeface="Arial"/>
        </a:defRPr>
      </a:lvl5pPr>
      <a:lvl6pPr marL="1863969" indent="-675249">
        <a:spcBef>
          <a:spcPts val="500"/>
        </a:spcBef>
        <a:buClr>
          <a:srgbClr val="93A299"/>
        </a:buClr>
        <a:buSzPct val="100000"/>
        <a:buFont typeface="Arial"/>
        <a:buChar char="•"/>
        <a:defRPr sz="4800">
          <a:solidFill>
            <a:srgbClr val="292934"/>
          </a:solidFill>
          <a:latin typeface="Arial"/>
          <a:ea typeface="Arial"/>
          <a:cs typeface="Arial"/>
          <a:sym typeface="Arial"/>
        </a:defRPr>
      </a:lvl6pPr>
      <a:lvl7pPr marL="2046849" indent="-675249">
        <a:spcBef>
          <a:spcPts val="500"/>
        </a:spcBef>
        <a:buClr>
          <a:srgbClr val="93A299"/>
        </a:buClr>
        <a:buSzPct val="100000"/>
        <a:buFont typeface="Arial"/>
        <a:buChar char="•"/>
        <a:defRPr sz="4800">
          <a:solidFill>
            <a:srgbClr val="292934"/>
          </a:solidFill>
          <a:latin typeface="Arial"/>
          <a:ea typeface="Arial"/>
          <a:cs typeface="Arial"/>
          <a:sym typeface="Arial"/>
        </a:defRPr>
      </a:lvl7pPr>
      <a:lvl8pPr marL="2229729" indent="-675249">
        <a:spcBef>
          <a:spcPts val="500"/>
        </a:spcBef>
        <a:buClr>
          <a:srgbClr val="93A299"/>
        </a:buClr>
        <a:buSzPct val="100000"/>
        <a:buFont typeface="Arial"/>
        <a:buChar char="•"/>
        <a:defRPr sz="4800">
          <a:solidFill>
            <a:srgbClr val="292934"/>
          </a:solidFill>
          <a:latin typeface="Arial"/>
          <a:ea typeface="Arial"/>
          <a:cs typeface="Arial"/>
          <a:sym typeface="Arial"/>
        </a:defRPr>
      </a:lvl8pPr>
      <a:lvl9pPr marL="2412608" indent="-675248">
        <a:spcBef>
          <a:spcPts val="500"/>
        </a:spcBef>
        <a:buClr>
          <a:srgbClr val="93A299"/>
        </a:buClr>
        <a:buSzPct val="100000"/>
        <a:buFont typeface="Arial"/>
        <a:buChar char="•"/>
        <a:defRPr sz="4800">
          <a:solidFill>
            <a:srgbClr val="292934"/>
          </a:solidFill>
          <a:latin typeface="Arial"/>
          <a:ea typeface="Arial"/>
          <a:cs typeface="Arial"/>
          <a:sym typeface="Arial"/>
        </a:defRPr>
      </a:lvl9pPr>
    </p:bodyStyle>
    <p:otherStyle>
      <a:lvl1pPr>
        <a:defRPr b="1" sz="28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>
        <a:defRPr b="1" sz="28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>
        <a:defRPr b="1" sz="28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>
        <a:defRPr b="1" sz="28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>
        <a:defRPr b="1" sz="28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>
        <a:defRPr b="1" sz="28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>
        <a:defRPr b="1" sz="28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>
        <a:defRPr b="1" sz="28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>
        <a:defRPr b="1" sz="28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jpeg"/><Relationship Id="rId3" Type="http://schemas.openxmlformats.org/officeDocument/2006/relationships/image" Target="../media/image1.gif"/><Relationship Id="rId4" Type="http://schemas.openxmlformats.org/officeDocument/2006/relationships/image" Target="../media/image5.png"/><Relationship Id="rId5" Type="http://schemas.openxmlformats.org/officeDocument/2006/relationships/image" Target="../media/image3.jpeg"/><Relationship Id="rId6" Type="http://schemas.openxmlformats.org/officeDocument/2006/relationships/image" Target="../media/image2.gif"/><Relationship Id="rId7" Type="http://schemas.openxmlformats.org/officeDocument/2006/relationships/image" Target="../media/image6.pn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3.gif"/><Relationship Id="rId11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200" sz="8000">
                <a:solidFill>
                  <a:srgbClr val="D2533C"/>
                </a:solidFill>
              </a:rPr>
              <a:t>Misconceptions about Flood Coverage</a:t>
            </a:r>
          </a:p>
        </p:txBody>
      </p:sp>
      <p:pic>
        <p:nvPicPr>
          <p:cNvPr id="70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10797" y="7533768"/>
            <a:ext cx="12817155" cy="6182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9386" y="3772677"/>
            <a:ext cx="7162801" cy="6133257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11429997" y="3505200"/>
            <a:ext cx="8780107" cy="2834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914400">
              <a:defRPr sz="36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292934"/>
                </a:solidFill>
              </a:rPr>
              <a:t>According to the 2014 Life in Hampton Roads survey, many Hampton Roads homeowners appear to believe they have flood insurance when they actually do not.  Only FEMA policies cover flooding.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-3" y="1066800"/>
            <a:ext cx="24384004" cy="19812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-200" sz="8000">
                <a:solidFill>
                  <a:srgbClr val="D2533C"/>
                </a:solidFill>
              </a:rPr>
              <a:t>McShane_Horn Research Issues: Flood Insurance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xfrm>
            <a:off x="-1" y="3200400"/>
            <a:ext cx="17955492" cy="10515600"/>
          </a:xfrm>
          <a:prstGeom prst="rect">
            <a:avLst/>
          </a:prstGeom>
        </p:spPr>
        <p:txBody>
          <a:bodyPr/>
          <a:lstStyle/>
          <a:p>
            <a:pPr lvl="0" marL="548639" indent="-548639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292934"/>
                </a:solidFill>
              </a:rPr>
              <a:t>Increasing the US flood insurance penetration rate</a:t>
            </a:r>
            <a:endParaRPr sz="7200">
              <a:solidFill>
                <a:srgbClr val="292934"/>
              </a:solidFill>
            </a:endParaRPr>
          </a:p>
          <a:p>
            <a:pPr lvl="0" marL="548639" indent="-548639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292934"/>
                </a:solidFill>
              </a:rPr>
              <a:t>Bringing private insurance back into the US flood insurance market.</a:t>
            </a:r>
            <a:endParaRPr sz="7200">
              <a:solidFill>
                <a:srgbClr val="292934"/>
              </a:solidFill>
            </a:endParaRPr>
          </a:p>
          <a:p>
            <a:pPr lvl="0" marL="548639" indent="-548639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292934"/>
                </a:solidFill>
              </a:rPr>
              <a:t>Assessing the effectiveness of the      flood risk reduction leg of  the              National Flood Insurance Program</a:t>
            </a:r>
          </a:p>
        </p:txBody>
      </p:sp>
      <p:pic>
        <p:nvPicPr>
          <p:cNvPr id="76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07946" y="5669281"/>
            <a:ext cx="6807525" cy="738424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 rot="16200000">
            <a:off x="18177451" y="9752977"/>
            <a:ext cx="4590104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defRPr b="1" sz="36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292934"/>
                </a:solidFill>
              </a:rPr>
              <a:t>Flood risk reduction</a:t>
            </a:r>
          </a:p>
        </p:txBody>
      </p:sp>
      <p:sp>
        <p:nvSpPr>
          <p:cNvPr id="78" name="Shape 78"/>
          <p:cNvSpPr/>
          <p:nvPr/>
        </p:nvSpPr>
        <p:spPr>
          <a:xfrm rot="17242648">
            <a:off x="16394050" y="9386773"/>
            <a:ext cx="3726603" cy="70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defRPr b="1" sz="36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292934"/>
                </a:solidFill>
              </a:rPr>
              <a:t>Flood insurance</a:t>
            </a:r>
          </a:p>
        </p:txBody>
      </p:sp>
      <p:sp>
        <p:nvSpPr>
          <p:cNvPr id="79" name="Shape 79"/>
          <p:cNvSpPr/>
          <p:nvPr/>
        </p:nvSpPr>
        <p:spPr>
          <a:xfrm rot="4459059">
            <a:off x="20886553" y="9076781"/>
            <a:ext cx="3471660" cy="701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defRPr b="1" sz="3600">
                <a:solidFill>
                  <a:srgbClr val="29293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292934"/>
                </a:solidFill>
              </a:rPr>
              <a:t>Flood mapping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rot="19869915">
            <a:off x="8124696" y="4085044"/>
            <a:ext cx="1377705" cy="92235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50800">
            <a:solidFill>
              <a:srgbClr val="3A5E8A"/>
            </a:solidFill>
          </a:ln>
        </p:spPr>
        <p:txBody>
          <a:bodyPr tIns="91439" bIns="91439" anchor="ctr"/>
          <a:lstStyle/>
          <a:p>
            <a:pPr lvl="0" algn="ctr" defTabSz="9144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Shape 82"/>
          <p:cNvSpPr/>
          <p:nvPr/>
        </p:nvSpPr>
        <p:spPr>
          <a:xfrm>
            <a:off x="3048000" y="0"/>
            <a:ext cx="18288000" cy="89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defTabSz="914400"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800"/>
              <a:t>  Summary of research by Tal Ezer, CCPO, ODU  </a:t>
            </a:r>
          </a:p>
        </p:txBody>
      </p:sp>
      <p:pic>
        <p:nvPicPr>
          <p:cNvPr id="83" name="image2.gif" descr="ODU_Crown_logo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0"/>
            <a:ext cx="2578608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3.png"/>
          <p:cNvPicPr/>
          <p:nvPr/>
        </p:nvPicPr>
        <p:blipFill>
          <a:blip r:embed="rId4">
            <a:extLst/>
          </a:blip>
          <a:srcRect l="5625" t="17500" r="66563" b="52499"/>
          <a:stretch>
            <a:fillRect/>
          </a:stretch>
        </p:blipFill>
        <p:spPr>
          <a:xfrm>
            <a:off x="18697729" y="0"/>
            <a:ext cx="2638271" cy="21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5638800" y="762001"/>
            <a:ext cx="13106400" cy="197358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914400">
              <a:buSzPct val="100000"/>
              <a:buFont typeface="Arial"/>
              <a:buChar char="•"/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 The relation between global climate change, Atlantic Ocean circulation and impact on coastal sea level rise and flooding</a:t>
            </a:r>
          </a:p>
        </p:txBody>
      </p:sp>
      <p:pic>
        <p:nvPicPr>
          <p:cNvPr id="86" name="image4.jpg" descr="Glacier_Melting_02.jpg"/>
          <p:cNvPicPr/>
          <p:nvPr/>
        </p:nvPicPr>
        <p:blipFill>
          <a:blip r:embed="rId5">
            <a:extLst/>
          </a:blip>
          <a:srcRect l="20531" t="0" r="6317" b="5612"/>
          <a:stretch>
            <a:fillRect/>
          </a:stretch>
        </p:blipFill>
        <p:spPr>
          <a:xfrm>
            <a:off x="3657600" y="4878942"/>
            <a:ext cx="4406528" cy="3198259"/>
          </a:xfrm>
          <a:prstGeom prst="rect">
            <a:avLst/>
          </a:prstGeom>
          <a:ln w="12700">
            <a:solidFill/>
          </a:ln>
        </p:spPr>
      </p:pic>
      <p:pic>
        <p:nvPicPr>
          <p:cNvPr id="87" name="image5.gif" descr="C:\Users\tezer\Documents\PAPERS\2013_SLR_US_EastCoast\MAPS\Gulf_Stream_SST.gif"/>
          <p:cNvPicPr/>
          <p:nvPr/>
        </p:nvPicPr>
        <p:blipFill>
          <a:blip r:embed="rId6">
            <a:extLst/>
          </a:blip>
          <a:srcRect l="15000" t="30000" r="24375" b="13124"/>
          <a:stretch>
            <a:fillRect/>
          </a:stretch>
        </p:blipFill>
        <p:spPr>
          <a:xfrm>
            <a:off x="9601200" y="2322136"/>
            <a:ext cx="4185139" cy="3926264"/>
          </a:xfrm>
          <a:prstGeom prst="rect">
            <a:avLst/>
          </a:prstGeom>
          <a:ln w="12700">
            <a:solidFill/>
          </a:ln>
        </p:spPr>
      </p:pic>
      <p:sp>
        <p:nvSpPr>
          <p:cNvPr id="88" name="Shape 88"/>
          <p:cNvSpPr/>
          <p:nvPr/>
        </p:nvSpPr>
        <p:spPr>
          <a:xfrm>
            <a:off x="3048000" y="8059339"/>
            <a:ext cx="5486400" cy="178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lvl="0" algn="ctr" defTabSz="914400">
              <a:defRPr sz="1800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Climate change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defTabSz="914400">
              <a:defRPr sz="1800"/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impact on ocean currents and sea level rise</a:t>
            </a:r>
          </a:p>
        </p:txBody>
      </p:sp>
      <p:pic>
        <p:nvPicPr>
          <p:cNvPr id="89" name="image6.png" descr="Slide1.PNG"/>
          <p:cNvPicPr/>
          <p:nvPr/>
        </p:nvPicPr>
        <p:blipFill>
          <a:blip r:embed="rId7">
            <a:extLst/>
          </a:blip>
          <a:srcRect l="21003" t="2667" r="20002" b="53339"/>
          <a:stretch>
            <a:fillRect/>
          </a:stretch>
        </p:blipFill>
        <p:spPr>
          <a:xfrm>
            <a:off x="9601199" y="7162800"/>
            <a:ext cx="4419602" cy="3962401"/>
          </a:xfrm>
          <a:prstGeom prst="rect">
            <a:avLst/>
          </a:prstGeom>
          <a:ln w="12700">
            <a:solidFill/>
          </a:ln>
        </p:spPr>
      </p:pic>
      <p:sp>
        <p:nvSpPr>
          <p:cNvPr id="90" name="Shape 90"/>
          <p:cNvSpPr/>
          <p:nvPr/>
        </p:nvSpPr>
        <p:spPr>
          <a:xfrm rot="1907076">
            <a:off x="8067236" y="8094099"/>
            <a:ext cx="1475585" cy="9896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50800">
            <a:solidFill>
              <a:srgbClr val="3A5E8A"/>
            </a:solidFill>
          </a:ln>
        </p:spPr>
        <p:txBody>
          <a:bodyPr tIns="91439" bIns="91439" anchor="ctr"/>
          <a:lstStyle/>
          <a:p>
            <a:pPr lvl="0" algn="ctr" defTabSz="9144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1" name="image7.jpg" descr="10858398_10152909719929621_2953135393514823558_n.jpg"/>
          <p:cNvPicPr/>
          <p:nvPr/>
        </p:nvPicPr>
        <p:blipFill>
          <a:blip r:embed="rId8">
            <a:extLst/>
          </a:blip>
          <a:srcRect l="9000" t="4000" r="24999" b="36000"/>
          <a:stretch>
            <a:fillRect/>
          </a:stretch>
        </p:blipFill>
        <p:spPr>
          <a:xfrm>
            <a:off x="15089536" y="6492280"/>
            <a:ext cx="4112866" cy="2804120"/>
          </a:xfrm>
          <a:prstGeom prst="rect">
            <a:avLst/>
          </a:prstGeom>
          <a:ln w="12700">
            <a:solidFill/>
          </a:ln>
        </p:spPr>
      </p:pic>
      <p:sp>
        <p:nvSpPr>
          <p:cNvPr id="92" name="Shape 92"/>
          <p:cNvSpPr/>
          <p:nvPr/>
        </p:nvSpPr>
        <p:spPr>
          <a:xfrm rot="19408099">
            <a:off x="11543670" y="3980638"/>
            <a:ext cx="2372044" cy="65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Gulf Stream</a:t>
            </a:r>
          </a:p>
        </p:txBody>
      </p:sp>
      <p:sp>
        <p:nvSpPr>
          <p:cNvPr id="93" name="Shape 93"/>
          <p:cNvSpPr/>
          <p:nvPr/>
        </p:nvSpPr>
        <p:spPr>
          <a:xfrm rot="21053077">
            <a:off x="10921275" y="9040244"/>
            <a:ext cx="2613145" cy="65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Sea level rise</a:t>
            </a:r>
          </a:p>
        </p:txBody>
      </p:sp>
      <p:sp>
        <p:nvSpPr>
          <p:cNvPr id="94" name="Shape 94"/>
          <p:cNvSpPr/>
          <p:nvPr/>
        </p:nvSpPr>
        <p:spPr>
          <a:xfrm rot="20500959">
            <a:off x="11000967" y="7840257"/>
            <a:ext cx="2543270" cy="58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lvl="0" defTabSz="914400">
              <a:defRPr sz="1800"/>
            </a:pPr>
            <a:r>
              <a:rPr sz="2800">
                <a:latin typeface="Calibri"/>
                <a:ea typeface="Calibri"/>
                <a:cs typeface="Calibri"/>
                <a:sym typeface="Calibri"/>
              </a:rPr>
              <a:t>Storm surge </a:t>
            </a:r>
            <a:r>
              <a:rPr sz="2800">
                <a:latin typeface="Wingdings"/>
                <a:ea typeface="Wingdings"/>
                <a:cs typeface="Wingdings"/>
                <a:sym typeface="Wingdings"/>
              </a:rPr>
              <a:t></a:t>
            </a:r>
          </a:p>
        </p:txBody>
      </p:sp>
      <p:pic>
        <p:nvPicPr>
          <p:cNvPr id="95" name="image8.jpeg" descr="house_cliff.jpg"/>
          <p:cNvPicPr/>
          <p:nvPr/>
        </p:nvPicPr>
        <p:blipFill>
          <a:blip r:embed="rId9">
            <a:extLst/>
          </a:blip>
          <a:srcRect l="23039" t="7081" r="21600" b="21245"/>
          <a:stretch>
            <a:fillRect/>
          </a:stretch>
        </p:blipFill>
        <p:spPr>
          <a:xfrm>
            <a:off x="15087600" y="2528239"/>
            <a:ext cx="4131629" cy="3262962"/>
          </a:xfrm>
          <a:prstGeom prst="rect">
            <a:avLst/>
          </a:prstGeom>
          <a:ln w="12700">
            <a:solidFill/>
          </a:ln>
        </p:spPr>
      </p:pic>
      <p:sp>
        <p:nvSpPr>
          <p:cNvPr id="96" name="Shape 96"/>
          <p:cNvSpPr/>
          <p:nvPr/>
        </p:nvSpPr>
        <p:spPr>
          <a:xfrm>
            <a:off x="16077903" y="2438400"/>
            <a:ext cx="2928066" cy="65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coastal erosion</a:t>
            </a:r>
          </a:p>
        </p:txBody>
      </p:sp>
      <p:sp>
        <p:nvSpPr>
          <p:cNvPr id="97" name="Shape 97"/>
          <p:cNvSpPr/>
          <p:nvPr/>
        </p:nvSpPr>
        <p:spPr>
          <a:xfrm>
            <a:off x="15544800" y="8686800"/>
            <a:ext cx="2629416" cy="65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tidal flooding</a:t>
            </a:r>
          </a:p>
        </p:txBody>
      </p:sp>
      <p:pic>
        <p:nvPicPr>
          <p:cNvPr id="98" name="image9.gif" descr="global_warming.gi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72000" y="2438400"/>
            <a:ext cx="2670593" cy="1676400"/>
          </a:xfrm>
          <a:prstGeom prst="rect">
            <a:avLst/>
          </a:prstGeom>
          <a:ln w="12700">
            <a:solidFill/>
          </a:ln>
        </p:spPr>
      </p:pic>
      <p:sp>
        <p:nvSpPr>
          <p:cNvPr id="99" name="Shape 99"/>
          <p:cNvSpPr/>
          <p:nvPr/>
        </p:nvSpPr>
        <p:spPr>
          <a:xfrm rot="5400000">
            <a:off x="5514059" y="4134510"/>
            <a:ext cx="867035" cy="92235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50800">
            <a:solidFill>
              <a:srgbClr val="3A5E8A"/>
            </a:solidFill>
          </a:ln>
        </p:spPr>
        <p:txBody>
          <a:bodyPr tIns="91439" bIns="91439" anchor="ctr"/>
          <a:lstStyle/>
          <a:p>
            <a:pPr lvl="0" algn="ctr" defTabSz="9144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Shape 100"/>
          <p:cNvSpPr/>
          <p:nvPr/>
        </p:nvSpPr>
        <p:spPr>
          <a:xfrm rot="5400000">
            <a:off x="11297305" y="6268106"/>
            <a:ext cx="867035" cy="92235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50800">
            <a:solidFill>
              <a:srgbClr val="3A5E8A"/>
            </a:solidFill>
          </a:ln>
        </p:spPr>
        <p:txBody>
          <a:bodyPr tIns="91439" bIns="91439" anchor="ctr"/>
          <a:lstStyle/>
          <a:p>
            <a:pPr lvl="0" algn="ctr" defTabSz="9144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Shape 101"/>
          <p:cNvSpPr/>
          <p:nvPr/>
        </p:nvSpPr>
        <p:spPr>
          <a:xfrm rot="18363948">
            <a:off x="13709832" y="6078801"/>
            <a:ext cx="1557951" cy="92235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50800">
            <a:solidFill>
              <a:srgbClr val="3A5E8A"/>
            </a:solidFill>
          </a:ln>
        </p:spPr>
        <p:txBody>
          <a:bodyPr tIns="91439" bIns="91439" anchor="ctr"/>
          <a:lstStyle/>
          <a:p>
            <a:pPr lvl="0" algn="ctr" defTabSz="9144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Shape 102"/>
          <p:cNvSpPr/>
          <p:nvPr/>
        </p:nvSpPr>
        <p:spPr>
          <a:xfrm rot="21449670">
            <a:off x="14041921" y="9045930"/>
            <a:ext cx="1066511" cy="98963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50800">
            <a:solidFill>
              <a:srgbClr val="3A5E8A"/>
            </a:solidFill>
          </a:ln>
        </p:spPr>
        <p:txBody>
          <a:bodyPr tIns="91439" bIns="91439" anchor="ctr"/>
          <a:lstStyle/>
          <a:p>
            <a:pPr lvl="0" algn="ctr" defTabSz="9144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3221835" y="12977335"/>
            <a:ext cx="19883087" cy="751330"/>
          </a:xfrm>
          <a:prstGeom prst="rect">
            <a:avLst/>
          </a:prstGeom>
          <a:solidFill>
            <a:srgbClr val="C6D9F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lvl="0" defTabSz="914400">
              <a:defRPr sz="1800"/>
            </a:pPr>
            <a:r>
              <a:rPr b="1" sz="3600">
                <a:latin typeface="Calibri"/>
                <a:ea typeface="Calibri"/>
                <a:cs typeface="Calibri"/>
                <a:sym typeface="Calibri"/>
              </a:rPr>
              <a:t>Research: </a:t>
            </a:r>
            <a:r>
              <a:rPr sz="3600">
                <a:latin typeface="Symbol"/>
                <a:ea typeface="Symbol"/>
                <a:cs typeface="Symbol"/>
                <a:sym typeface="Symbol"/>
              </a:rPr>
              <a:t>♦</a:t>
            </a:r>
            <a:r>
              <a:rPr b="1" sz="3600">
                <a:latin typeface="Calibri"/>
                <a:ea typeface="Calibri"/>
                <a:cs typeface="Calibri"/>
                <a:sym typeface="Calibri"/>
              </a:rPr>
              <a:t>detect climate change</a:t>
            </a:r>
            <a:r>
              <a:rPr sz="3600">
                <a:latin typeface="Symbol"/>
                <a:ea typeface="Symbol"/>
                <a:cs typeface="Symbol"/>
                <a:sym typeface="Symbol"/>
              </a:rPr>
              <a:t>♦</a:t>
            </a:r>
            <a:r>
              <a:rPr b="1" sz="3600">
                <a:latin typeface="Calibri"/>
                <a:ea typeface="Calibri"/>
                <a:cs typeface="Calibri"/>
                <a:sym typeface="Calibri"/>
              </a:rPr>
              <a:t>analyze ocean &amp; sea level data</a:t>
            </a:r>
            <a:r>
              <a:rPr sz="3600">
                <a:latin typeface="Symbol"/>
                <a:ea typeface="Symbol"/>
                <a:cs typeface="Symbol"/>
                <a:sym typeface="Symbol"/>
              </a:rPr>
              <a:t>♦</a:t>
            </a:r>
            <a:r>
              <a:rPr b="1" sz="3600">
                <a:latin typeface="Calibri"/>
                <a:ea typeface="Calibri"/>
                <a:cs typeface="Calibri"/>
                <a:sym typeface="Calibri"/>
              </a:rPr>
              <a:t>project future flooding </a:t>
            </a:r>
          </a:p>
        </p:txBody>
      </p:sp>
      <p:pic>
        <p:nvPicPr>
          <p:cNvPr id="104" name="image10.jpg" descr="Surge"/>
          <p:cNvPicPr/>
          <p:nvPr/>
        </p:nvPicPr>
        <p:blipFill>
          <a:blip r:embed="rId11">
            <a:extLst/>
          </a:blip>
          <a:srcRect l="0" t="0" r="0" b="20869"/>
          <a:stretch>
            <a:fillRect/>
          </a:stretch>
        </p:blipFill>
        <p:spPr>
          <a:xfrm>
            <a:off x="15096335" y="9601200"/>
            <a:ext cx="5934865" cy="255687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16306800" y="9601200"/>
            <a:ext cx="2593648" cy="716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storm surge</a:t>
            </a:r>
          </a:p>
        </p:txBody>
      </p:sp>
      <p:sp>
        <p:nvSpPr>
          <p:cNvPr id="106" name="Shape 106"/>
          <p:cNvSpPr/>
          <p:nvPr/>
        </p:nvSpPr>
        <p:spPr>
          <a:xfrm>
            <a:off x="4419600" y="3285292"/>
            <a:ext cx="3095348" cy="65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global  warming</a:t>
            </a:r>
          </a:p>
        </p:txBody>
      </p:sp>
      <p:sp>
        <p:nvSpPr>
          <p:cNvPr id="107" name="Shape 107"/>
          <p:cNvSpPr/>
          <p:nvPr/>
        </p:nvSpPr>
        <p:spPr>
          <a:xfrm>
            <a:off x="3686311" y="4876800"/>
            <a:ext cx="2392086" cy="65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914400"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/>
              <a:t>glacier melt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3048000" y="152399"/>
            <a:ext cx="18288000" cy="137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lvl="0" algn="ctr" defTabSz="914400">
              <a:defRPr sz="1800"/>
            </a:pPr>
            <a:r>
              <a:rPr sz="4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Recent selected publications (</a:t>
            </a:r>
            <a:r>
              <a:rPr sz="3600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http://www.ccpo.odu.edu/~tezer/Pub.html</a:t>
            </a:r>
            <a:r>
              <a:rPr sz="4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defTabSz="914400">
              <a:defRPr sz="1800"/>
            </a:pPr>
            <a:r>
              <a:rPr b="1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- on climate change and sea level rise: </a:t>
            </a:r>
          </a:p>
        </p:txBody>
      </p:sp>
      <p:sp>
        <p:nvSpPr>
          <p:cNvPr id="110" name="Shape 110"/>
          <p:cNvSpPr/>
          <p:nvPr/>
        </p:nvSpPr>
        <p:spPr>
          <a:xfrm>
            <a:off x="3048000" y="1624845"/>
            <a:ext cx="18288000" cy="12654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lvl="0" defTabSz="914400">
              <a:buSzPct val="100000"/>
              <a:buFont typeface="Arial"/>
              <a:buChar char="•"/>
              <a:tabLst>
                <a:tab pos="177800" algn="l"/>
              </a:tabLst>
              <a:defRPr sz="1800"/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Ezer, T. (2015), Detecting changes in the transport of the Gulf Stream and the Atlantic overturning 		circulation from coastal sea level data: The extreme decline in 2009-2010 and estimated 	variations for 1935-2012, </a:t>
            </a:r>
            <a:r>
              <a:rPr i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Global &amp; Planetary Change</a:t>
            </a: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129, 23-36, doi:10.1016/j.gloplacha.2015.03.002.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buSzPct val="100000"/>
              <a:buFont typeface="Arial"/>
              <a:buChar char="•"/>
              <a:tabLst>
                <a:tab pos="177800" algn="l"/>
              </a:tabLst>
              <a:defRPr sz="1800"/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Ezer, T. (2013), Sea level rise, spatially uneven and temporally unsteady: Why the U.S. East Coast, the 	global tide gauge record and the global altimeter data show different trends, </a:t>
            </a:r>
            <a:r>
              <a:rPr i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Geophysical Research 	Lett</a:t>
            </a: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ers, 40(20), 5439-5444, doi:10.1002/2013GL057952.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buSzPct val="100000"/>
              <a:buFont typeface="Arial"/>
              <a:buChar char="•"/>
              <a:tabLst>
                <a:tab pos="177800" algn="l"/>
              </a:tabLst>
              <a:defRPr sz="1800"/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Ezer, T., L. P. Atkinson, W. B. Corlett and J. L. Blanco (2013), Gulf Stream's induced sea level rise and 	variability along the U.S. mid-Atlantic coast, </a:t>
            </a:r>
            <a:r>
              <a:rPr i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Journal of Geophysical Research</a:t>
            </a: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118(2), 685-697, 	doi:10.1002/jgrc.20091.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buSzPct val="100000"/>
              <a:buFont typeface="Arial"/>
              <a:buChar char="•"/>
              <a:tabLst>
                <a:tab pos="177800" algn="l"/>
              </a:tabLst>
              <a:defRPr sz="1800"/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Ezer, T. and W. B. Corlett (2012), Is sea level rise accelerating in the Chesapeake Bay? A demonstration of a 	novel new approach for analyzing sea level data, </a:t>
            </a:r>
            <a:r>
              <a:rPr i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Geophysical Research Letters</a:t>
            </a: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39(19), L19605, 	doi:10.1029/2012GL053435.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buSzPct val="100000"/>
              <a:buFont typeface="Arial"/>
              <a:buChar char="•"/>
              <a:tabLst>
                <a:tab pos="177800" algn="l"/>
              </a:tabLst>
              <a:defRPr sz="1800"/>
            </a:pP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defTabSz="914400">
              <a:buClr>
                <a:srgbClr val="FFFF00"/>
              </a:buClr>
              <a:buSzPct val="100000"/>
              <a:buChar char="-"/>
              <a:tabLst>
                <a:tab pos="177800" algn="l"/>
              </a:tabLst>
              <a:defRPr sz="1800"/>
            </a:pPr>
            <a:r>
              <a:rPr b="1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on impact of sea level rise: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defTabSz="914400">
              <a:buClr>
                <a:srgbClr val="FFFF00"/>
              </a:buClr>
              <a:buSzPct val="100000"/>
              <a:buChar char="-"/>
              <a:tabLst>
                <a:tab pos="177800" algn="l"/>
              </a:tabLst>
              <a:defRPr sz="1800"/>
            </a:pPr>
            <a:endParaRPr b="1" sz="4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buSzPct val="100000"/>
              <a:buFont typeface="Arial"/>
              <a:buChar char="•"/>
              <a:tabLst>
                <a:tab pos="177800" algn="l"/>
              </a:tabLst>
              <a:defRPr sz="1800"/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Ezer, T. and L. Atkinson (2015), Sea level rise in Virginia- causes, effects and response. </a:t>
            </a:r>
            <a:r>
              <a:rPr i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Virginia Journal of 	Science</a:t>
            </a: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Virginia Academy of Science Publ., submitted.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buSzPct val="100000"/>
              <a:buFont typeface="Arial"/>
              <a:buChar char="•"/>
              <a:tabLst>
                <a:tab pos="177800" algn="l"/>
              </a:tabLst>
              <a:defRPr sz="1800"/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Ezer, T. and L. P. Atkinson (2014), Accelerated flooding along the U. S. East Coast: On the impact of sea level 	rise, tides, storms, the Gulf Stream and the North Atlantic Oscillations. </a:t>
            </a:r>
            <a:r>
              <a:rPr i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Earth's Future</a:t>
            </a: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2(8), 362-382.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buSzPct val="100000"/>
              <a:buFont typeface="Arial"/>
              <a:buChar char="•"/>
              <a:tabLst>
                <a:tab pos="177800" algn="l"/>
              </a:tabLst>
              <a:defRPr sz="1800"/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Saramul, S. and T. Ezer (2014), Spatial variations of sea level along the coast of Thailand: Impacts of 	extreme land subsidence, earthquakes and the seasonal monsoon, </a:t>
            </a:r>
            <a:r>
              <a:rPr i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Global &amp; Planetary Change</a:t>
            </a: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122,70-81.</a:t>
            </a:r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buSzPct val="100000"/>
              <a:buFont typeface="Arial"/>
              <a:buChar char="•"/>
              <a:tabLst>
                <a:tab pos="177800" algn="l"/>
              </a:tabLst>
              <a:defRPr sz="1800"/>
            </a:pP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Atkinson, L. P., T. Ezer and E. Smith (2013), Sea level rise and flooding risk in Virginia, </a:t>
            </a:r>
            <a:r>
              <a:rPr i="1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Sea Grant Law and 	Policy Journal</a:t>
            </a:r>
            <a:r>
              <a: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Vol. 5, No. 2, 3-14.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9196" y="1995995"/>
            <a:ext cx="8153401" cy="9734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77125" y="7291136"/>
            <a:ext cx="10718507" cy="5838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77124" y="220366"/>
            <a:ext cx="10718507" cy="5848823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1979196" y="12977335"/>
            <a:ext cx="10323094" cy="71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defTabSz="914400">
              <a:defRPr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600"/>
              <a:t>Michael Allen.  Political Science and Geography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2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6450" y="2732801"/>
            <a:ext cx="16449888" cy="7099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2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60341" y="1558341"/>
            <a:ext cx="3543301" cy="1127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1005839" y="11582400"/>
            <a:ext cx="9692642" cy="100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400">
                <a:solidFill>
                  <a:srgbClr val="8D601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>
                <a:solidFill>
                  <a:srgbClr val="8D601D"/>
                </a:solidFill>
              </a:rPr>
              <a:t>http://greenninja.org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9771512" y="9578837"/>
            <a:ext cx="6053330" cy="174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800"/>
            </a:lvl1pPr>
          </a:lstStyle>
          <a:p>
            <a:pPr lvl="0">
              <a:defRPr sz="1800"/>
            </a:pPr>
            <a:r>
              <a:rPr sz="10800"/>
              <a:t>Home.</a:t>
            </a:r>
          </a:p>
        </p:txBody>
      </p:sp>
      <p:pic>
        <p:nvPicPr>
          <p:cNvPr id="122" name="image28.jpg" descr="https://farm8.staticflickr.com/7003/6553942187_d59c2fb190_o_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6103" y="1365112"/>
            <a:ext cx="5276713" cy="5276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HumanitysJourney_Mon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4" y="0"/>
            <a:ext cx="17757735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HumanitysJourney_Mono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833"/>
            <a:ext cx="17754600" cy="13704334"/>
          </a:xfrm>
          <a:prstGeom prst="rect">
            <a:avLst/>
          </a:prstGeom>
          <a:ln>
            <a:round/>
          </a:ln>
        </p:spPr>
      </p:pic>
      <p:sp>
        <p:nvSpPr>
          <p:cNvPr id="128" name="Shape 128"/>
          <p:cNvSpPr/>
          <p:nvPr/>
        </p:nvSpPr>
        <p:spPr>
          <a:xfrm>
            <a:off x="19685000" y="5486400"/>
            <a:ext cx="4292600" cy="1397000"/>
          </a:xfrm>
          <a:prstGeom prst="wedgeEllipseCallout">
            <a:avLst>
              <a:gd name="adj1" fmla="val -325740"/>
              <a:gd name="adj2" fmla="val 488182"/>
            </a:avLst>
          </a:prstGeom>
          <a:solidFill>
            <a:srgbClr val="92868B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59266" marR="59266" algn="ctr" defTabSz="655174"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Holocene</a:t>
            </a:r>
          </a:p>
        </p:txBody>
      </p:sp>
      <p:sp>
        <p:nvSpPr>
          <p:cNvPr id="129" name="Shape 129"/>
          <p:cNvSpPr/>
          <p:nvPr/>
        </p:nvSpPr>
        <p:spPr>
          <a:xfrm>
            <a:off x="17957800" y="8077200"/>
            <a:ext cx="6426200" cy="2032000"/>
          </a:xfrm>
          <a:prstGeom prst="wedgeEllipseCallout">
            <a:avLst>
              <a:gd name="adj1" fmla="val -108103"/>
              <a:gd name="adj2" fmla="val 188750"/>
            </a:avLst>
          </a:prstGeom>
          <a:solidFill>
            <a:srgbClr val="EFDCE7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59266" marR="59266" algn="ctr" defTabSz="655174">
              <a:defRPr sz="4800">
                <a:solidFill>
                  <a:srgbClr val="A47F56"/>
                </a:solidFill>
                <a:uFill>
                  <a:solidFill>
                    <a:srgbClr val="A47F56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A47F56"/>
                </a:solidFill>
                <a:uFill>
                  <a:solidFill>
                    <a:srgbClr val="A47F56"/>
                  </a:solidFill>
                </a:uFill>
              </a:rPr>
              <a:t>20th and 21st Century</a:t>
            </a:r>
          </a:p>
        </p:txBody>
      </p:sp>
      <p:sp>
        <p:nvSpPr>
          <p:cNvPr id="130" name="Shape 130"/>
          <p:cNvSpPr/>
          <p:nvPr/>
        </p:nvSpPr>
        <p:spPr>
          <a:xfrm>
            <a:off x="19456400" y="11379200"/>
            <a:ext cx="4927600" cy="1397000"/>
          </a:xfrm>
          <a:prstGeom prst="wedgeEllipseCallout">
            <a:avLst>
              <a:gd name="adj1" fmla="val -93814"/>
              <a:gd name="adj2" fmla="val 79091"/>
            </a:avLst>
          </a:prstGeom>
          <a:solidFill>
            <a:srgbClr val="5D7992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59266" marR="59266" algn="ctr" defTabSz="655174"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Future</a:t>
            </a:r>
          </a:p>
        </p:txBody>
      </p:sp>
      <p:sp>
        <p:nvSpPr>
          <p:cNvPr id="131" name="Shape 131"/>
          <p:cNvSpPr/>
          <p:nvPr/>
        </p:nvSpPr>
        <p:spPr>
          <a:xfrm>
            <a:off x="17983200" y="215900"/>
            <a:ext cx="61595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9266" marR="59266" defTabSz="655174">
              <a:defRPr sz="48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Best news from the Emergency Room?</a:t>
            </a:r>
          </a:p>
        </p:txBody>
      </p:sp>
      <p:sp>
        <p:nvSpPr>
          <p:cNvPr id="132" name="Shape 132"/>
          <p:cNvSpPr/>
          <p:nvPr/>
        </p:nvSpPr>
        <p:spPr>
          <a:xfrm>
            <a:off x="17970500" y="215900"/>
            <a:ext cx="61595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9266" marR="59266" defTabSz="655174">
              <a:defRPr sz="48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Humanity is in the “Emergency Room”</a:t>
            </a:r>
          </a:p>
        </p:txBody>
      </p:sp>
      <p:sp>
        <p:nvSpPr>
          <p:cNvPr id="133" name="Shape 133"/>
          <p:cNvSpPr/>
          <p:nvPr/>
        </p:nvSpPr>
        <p:spPr>
          <a:xfrm>
            <a:off x="17754600" y="1841500"/>
            <a:ext cx="66294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9266" marR="59266" defTabSz="655174">
              <a:defRPr sz="4800">
                <a:uFill>
                  <a:solidFill/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“The patient is stable”</a:t>
            </a:r>
          </a:p>
        </p:txBody>
      </p:sp>
      <p:grpSp>
        <p:nvGrpSpPr>
          <p:cNvPr id="137" name="Group 137"/>
          <p:cNvGrpSpPr/>
          <p:nvPr/>
        </p:nvGrpSpPr>
        <p:grpSpPr>
          <a:xfrm>
            <a:off x="12293600" y="0"/>
            <a:ext cx="2958947" cy="13734291"/>
            <a:chOff x="0" y="0"/>
            <a:chExt cx="2958946" cy="13734290"/>
          </a:xfrm>
        </p:grpSpPr>
        <p:sp>
          <p:nvSpPr>
            <p:cNvPr id="134" name="Shape 134"/>
            <p:cNvSpPr/>
            <p:nvPr/>
          </p:nvSpPr>
          <p:spPr>
            <a:xfrm>
              <a:off x="0" y="0"/>
              <a:ext cx="2286000" cy="121104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825500"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695081" y="12018532"/>
              <a:ext cx="2263866" cy="5247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1130300"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11067" y="12513832"/>
              <a:ext cx="2263866" cy="12204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1130300"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14554200" y="0"/>
            <a:ext cx="3246815" cy="13734291"/>
            <a:chOff x="0" y="0"/>
            <a:chExt cx="3246814" cy="13734290"/>
          </a:xfrm>
        </p:grpSpPr>
        <p:sp>
          <p:nvSpPr>
            <p:cNvPr id="138" name="Shape 138"/>
            <p:cNvSpPr/>
            <p:nvPr/>
          </p:nvSpPr>
          <p:spPr>
            <a:xfrm>
              <a:off x="0" y="0"/>
              <a:ext cx="3225800" cy="121104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825500"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695081" y="12018532"/>
              <a:ext cx="2551734" cy="5247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1130300"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</a:p>
          </p:txBody>
        </p:sp>
        <p:sp>
          <p:nvSpPr>
            <p:cNvPr id="140" name="Shape 140"/>
            <p:cNvSpPr/>
            <p:nvPr/>
          </p:nvSpPr>
          <p:spPr>
            <a:xfrm>
              <a:off x="11067" y="12513832"/>
              <a:ext cx="3203666" cy="12204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1130300"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xit" presetSubtype="2" presetID="1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xit" presetSubtype="2" presetID="17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nodeType="afterEffect" presetClass="exit" presetSubtype="0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nodeType="afterEffect" presetClass="entr" presetSubtype="0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0"/>
      <p:bldP build="whole" bldLvl="1" animBg="1" rev="0" advAuto="0" spid="133" grpId="11"/>
      <p:bldP build="whole" bldLvl="1" animBg="1" rev="0" advAuto="0" spid="127" grpId="4"/>
      <p:bldP build="whole" bldLvl="1" animBg="1" rev="0" advAuto="0" spid="130" grpId="8"/>
      <p:bldP build="whole" bldLvl="1" animBg="1" rev="0" advAuto="0" spid="129" grpId="6"/>
      <p:bldP build="whole" bldLvl="1" animBg="1" rev="0" advAuto="0" spid="132" grpId="7"/>
      <p:bldP build="whole" bldLvl="1" animBg="1" rev="0" advAuto="0" spid="141" grpId="3"/>
      <p:bldP build="whole" bldLvl="1" animBg="1" rev="0" advAuto="0" spid="126" grpId="1"/>
      <p:bldP build="whole" bldLvl="1" animBg="1" rev="0" advAuto="0" spid="137" grpId="2"/>
      <p:bldP build="whole" bldLvl="1" animBg="1" rev="0" advAuto="0" spid="128" grpId="5"/>
      <p:bldP build="whole" bldLvl="1" animBg="1" rev="0" advAuto="0" spid="132" grpId="9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18920618" y="8699500"/>
            <a:ext cx="4970464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825500">
              <a:spcBef>
                <a:spcPts val="1400"/>
              </a:spcBef>
              <a:defRPr sz="1800"/>
            </a:pPr>
            <a:r>
              <a:rPr sz="4800">
                <a:latin typeface="Trebuchet MS"/>
                <a:ea typeface="Trebuchet MS"/>
                <a:cs typeface="Trebuchet MS"/>
                <a:sym typeface="Trebuchet MS"/>
              </a:rPr>
              <a:t>“Normal Range”</a:t>
            </a:r>
            <a:endParaRPr sz="4800">
              <a:latin typeface="Trebuchet MS"/>
              <a:ea typeface="Trebuchet MS"/>
              <a:cs typeface="Trebuchet MS"/>
              <a:sym typeface="Trebuchet MS"/>
            </a:endParaRPr>
          </a:p>
          <a:p>
            <a:pPr lvl="0" defTabSz="825500">
              <a:spcBef>
                <a:spcPts val="1400"/>
              </a:spcBef>
              <a:defRPr sz="1800"/>
            </a:pPr>
            <a:r>
              <a:rPr sz="4800">
                <a:latin typeface="Trebuchet MS"/>
                <a:ea typeface="Trebuchet MS"/>
                <a:cs typeface="Trebuchet MS"/>
                <a:sym typeface="Trebuchet MS"/>
              </a:rPr>
              <a:t>(800,000 years)</a:t>
            </a:r>
          </a:p>
        </p:txBody>
      </p:sp>
      <p:sp>
        <p:nvSpPr>
          <p:cNvPr id="144" name="Shape 144"/>
          <p:cNvSpPr/>
          <p:nvPr/>
        </p:nvSpPr>
        <p:spPr>
          <a:xfrm>
            <a:off x="18920618" y="5524499"/>
            <a:ext cx="497046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spcBef>
                <a:spcPts val="14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/>
            </a:pPr>
            <a:r>
              <a:rPr sz="4800"/>
              <a:t>“Current State”</a:t>
            </a:r>
          </a:p>
        </p:txBody>
      </p:sp>
      <p:sp>
        <p:nvSpPr>
          <p:cNvPr id="145" name="Shape 145"/>
          <p:cNvSpPr/>
          <p:nvPr/>
        </p:nvSpPr>
        <p:spPr>
          <a:xfrm>
            <a:off x="19047618" y="2578099"/>
            <a:ext cx="4970464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spcBef>
                <a:spcPts val="1400"/>
              </a:spcBef>
              <a:defRPr sz="48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lvl="0">
              <a:defRPr sz="1800"/>
            </a:pPr>
            <a:r>
              <a:rPr sz="4800"/>
              <a:t>“Prognosis”</a:t>
            </a:r>
          </a:p>
        </p:txBody>
      </p:sp>
      <p:grpSp>
        <p:nvGrpSpPr>
          <p:cNvPr id="148" name="Group 148"/>
          <p:cNvGrpSpPr/>
          <p:nvPr/>
        </p:nvGrpSpPr>
        <p:grpSpPr>
          <a:xfrm>
            <a:off x="254000" y="2540000"/>
            <a:ext cx="18034778" cy="10280332"/>
            <a:chOff x="0" y="0"/>
            <a:chExt cx="18034777" cy="10280331"/>
          </a:xfrm>
        </p:grpSpPr>
        <p:pic>
          <p:nvPicPr>
            <p:cNvPr id="146" name="LeavingtheHoloceneA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777" y="0"/>
              <a:ext cx="17780001" cy="102803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" name="Shape 147"/>
            <p:cNvSpPr/>
            <p:nvPr/>
          </p:nvSpPr>
          <p:spPr>
            <a:xfrm>
              <a:off x="0" y="1727200"/>
              <a:ext cx="1747640" cy="10869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1130300"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228600" y="2641145"/>
            <a:ext cx="18110200" cy="10078042"/>
            <a:chOff x="0" y="0"/>
            <a:chExt cx="18110200" cy="10078041"/>
          </a:xfrm>
        </p:grpSpPr>
        <p:pic>
          <p:nvPicPr>
            <p:cNvPr id="149" name="LeavingtheHoloceneB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0200" y="0"/>
              <a:ext cx="17780000" cy="10078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Shape 150"/>
            <p:cNvSpPr/>
            <p:nvPr/>
          </p:nvSpPr>
          <p:spPr>
            <a:xfrm>
              <a:off x="0" y="1480004"/>
              <a:ext cx="1830289" cy="10858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1130300"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</a:p>
          </p:txBody>
        </p:sp>
      </p:grpSp>
      <p:pic>
        <p:nvPicPr>
          <p:cNvPr id="152" name="LeavingtheHolocene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3700" y="2873079"/>
            <a:ext cx="17780000" cy="100780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 155"/>
          <p:cNvGrpSpPr/>
          <p:nvPr/>
        </p:nvGrpSpPr>
        <p:grpSpPr>
          <a:xfrm>
            <a:off x="88900" y="63500"/>
            <a:ext cx="24193500" cy="1778000"/>
            <a:chOff x="-50800" y="-50800"/>
            <a:chExt cx="24193500" cy="1778000"/>
          </a:xfrm>
        </p:grpSpPr>
        <p:pic>
          <p:nvPicPr>
            <p:cNvPr id="153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0800" y="-50800"/>
              <a:ext cx="24193500" cy="1778000"/>
            </a:xfrm>
            <a:prstGeom prst="rect">
              <a:avLst/>
            </a:prstGeom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</p:pic>
        <p:pic>
          <p:nvPicPr>
            <p:cNvPr id="154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128503" y="63500"/>
              <a:ext cx="1887198" cy="1549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nodeType="afterEffect" presetClass="entr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nodeType="afterEffect" presetClass="entr" presetSubtype="0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3"/>
      <p:bldP build="whole" bldLvl="1" animBg="1" rev="0" advAuto="0" spid="145" grpId="4"/>
      <p:bldP build="whole" bldLvl="1" animBg="1" rev="0" advAuto="0" spid="151" grpId="1"/>
      <p:bldP build="whole" bldLvl="1" animBg="1" rev="0" advAuto="0" spid="144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