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420" r:id="rId2"/>
    <p:sldId id="500" r:id="rId3"/>
    <p:sldId id="501" r:id="rId4"/>
    <p:sldId id="532" r:id="rId5"/>
    <p:sldId id="533" r:id="rId6"/>
    <p:sldId id="519" r:id="rId7"/>
    <p:sldId id="575" r:id="rId8"/>
    <p:sldId id="574" r:id="rId9"/>
    <p:sldId id="527" r:id="rId10"/>
    <p:sldId id="571" r:id="rId11"/>
    <p:sldId id="450" r:id="rId12"/>
    <p:sldId id="453" r:id="rId13"/>
    <p:sldId id="529" r:id="rId14"/>
    <p:sldId id="456" r:id="rId15"/>
    <p:sldId id="530" r:id="rId16"/>
    <p:sldId id="464" r:id="rId17"/>
    <p:sldId id="463" r:id="rId18"/>
    <p:sldId id="465" r:id="rId19"/>
    <p:sldId id="466" r:id="rId20"/>
    <p:sldId id="576" r:id="rId21"/>
    <p:sldId id="572" r:id="rId22"/>
    <p:sldId id="568" r:id="rId23"/>
    <p:sldId id="57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356E05-EFB4-7049-9974-211B7F2F3BF1}">
          <p14:sldIdLst>
            <p14:sldId id="420"/>
            <p14:sldId id="500"/>
            <p14:sldId id="501"/>
            <p14:sldId id="532"/>
          </p14:sldIdLst>
        </p14:section>
        <p14:section name="Context" id="{4D35D562-8217-E343-9039-92880243E160}">
          <p14:sldIdLst>
            <p14:sldId id="533"/>
            <p14:sldId id="519"/>
            <p14:sldId id="575"/>
            <p14:sldId id="574"/>
          </p14:sldIdLst>
        </p14:section>
        <p14:section name="Case stud results (overview and methods)" id="{E2B339D2-03F0-DD45-89A3-9D30197EFE04}">
          <p14:sldIdLst>
            <p14:sldId id="527"/>
            <p14:sldId id="571"/>
          </p14:sldIdLst>
        </p14:section>
        <p14:section name="Strategies results" id="{82DABA0A-90D8-6249-B6C2-48B5A81DEB64}">
          <p14:sldIdLst>
            <p14:sldId id="450"/>
            <p14:sldId id="453"/>
            <p14:sldId id="529"/>
            <p14:sldId id="456"/>
          </p14:sldIdLst>
        </p14:section>
        <p14:section name="Future work" id="{BD162B54-E2D8-E341-93B0-319AD8ECBD4A}">
          <p14:sldIdLst>
            <p14:sldId id="530"/>
            <p14:sldId id="464"/>
          </p14:sldIdLst>
        </p14:section>
        <p14:section name="Acknowldegemebts" id="{F7368847-B820-4C4F-8AAC-398F4CE24E39}">
          <p14:sldIdLst>
            <p14:sldId id="463"/>
            <p14:sldId id="465"/>
            <p14:sldId id="466"/>
            <p14:sldId id="576"/>
            <p14:sldId id="572"/>
            <p14:sldId id="568"/>
            <p14:sldId id="57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stin Becker" initials="AH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clrMru>
    <a:srgbClr val="1A230A"/>
    <a:srgbClr val="EAE59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18" autoAdjust="0"/>
    <p:restoredTop sz="71137" autoAdjust="0"/>
  </p:normalViewPr>
  <p:slideViewPr>
    <p:cSldViewPr snapToGrid="0">
      <p:cViewPr>
        <p:scale>
          <a:sx n="75" d="100"/>
          <a:sy n="75" d="100"/>
        </p:scale>
        <p:origin x="-1336" y="-80"/>
      </p:cViewPr>
      <p:guideLst>
        <p:guide orient="horz" pos="4319"/>
        <p:guide pos="256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Austin's%20500GB%20SSD:Users:Old%20Mac:Dropbox:Dissertation:Chapter%204%20-%20Strategies%20and%20Gulfport%20and%20Providence:Spreadsheets:Strategoes_6-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Austin's%20500GB%20SSD:Users:Old%20Mac:Dropbox:Dissertation:Chapter%204%20-%20Strategies%20and%20Gulfport%20and%20Providence:Spreadsheets:Strategies_8-4-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Austin's%20500GB%20SSD:Users:Old%20Mac:Dropbox:Dissertation:Chapter%204%20-%20Strategies%20and%20Gulfport%20and%20Providence:Spreadsheets:Strategoes_6-20-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79747168590228"/>
          <c:y val="0.0285185667694576"/>
          <c:w val="0.450176464243339"/>
          <c:h val="0.807654471406301"/>
        </c:manualLayout>
      </c:layout>
      <c:barChart>
        <c:barDir val="bar"/>
        <c:grouping val="clustered"/>
        <c:varyColors val="0"/>
        <c:ser>
          <c:idx val="0"/>
          <c:order val="0"/>
          <c:tx>
            <c:strRef>
              <c:f>Sheet3!$C$1</c:f>
              <c:strCache>
                <c:ptCount val="1"/>
                <c:pt idx="0">
                  <c:v>Main cat totals</c:v>
                </c:pt>
              </c:strCache>
            </c:strRef>
          </c:tx>
          <c:invertIfNegative val="0"/>
          <c:dPt>
            <c:idx val="0"/>
            <c:invertIfNegative val="0"/>
            <c:bubble3D val="0"/>
            <c:spPr>
              <a:solidFill>
                <a:schemeClr val="accent5">
                  <a:lumMod val="75000"/>
                </a:schemeClr>
              </a:solidFill>
            </c:spPr>
          </c:dPt>
          <c:dPt>
            <c:idx val="1"/>
            <c:invertIfNegative val="0"/>
            <c:bubble3D val="0"/>
            <c:spPr>
              <a:solidFill>
                <a:srgbClr val="FF6600"/>
              </a:solidFill>
            </c:spPr>
          </c:dPt>
          <c:dPt>
            <c:idx val="2"/>
            <c:invertIfNegative val="0"/>
            <c:bubble3D val="0"/>
            <c:spPr>
              <a:solidFill>
                <a:schemeClr val="accent3">
                  <a:lumMod val="75000"/>
                </a:schemeClr>
              </a:solidFill>
            </c:spPr>
          </c:dPt>
          <c:dPt>
            <c:idx val="3"/>
            <c:invertIfNegative val="0"/>
            <c:bubble3D val="0"/>
            <c:spPr>
              <a:solidFill>
                <a:srgbClr val="FFFF66"/>
              </a:solidFill>
            </c:spPr>
          </c:dPt>
          <c:dPt>
            <c:idx val="4"/>
            <c:invertIfNegative val="0"/>
            <c:bubble3D val="0"/>
            <c:spPr>
              <a:solidFill>
                <a:schemeClr val="accent6">
                  <a:lumMod val="75000"/>
                </a:schemeClr>
              </a:solidFill>
            </c:spPr>
          </c:dPt>
          <c:dPt>
            <c:idx val="5"/>
            <c:invertIfNegative val="0"/>
            <c:bubble3D val="0"/>
            <c:spPr>
              <a:solidFill>
                <a:schemeClr val="accent4">
                  <a:lumMod val="75000"/>
                </a:schemeClr>
              </a:solidFill>
            </c:spPr>
          </c:dPt>
          <c:dPt>
            <c:idx val="6"/>
            <c:invertIfNegative val="0"/>
            <c:bubble3D val="0"/>
            <c:spPr>
              <a:solidFill>
                <a:schemeClr val="accent2">
                  <a:lumMod val="75000"/>
                </a:schemeClr>
              </a:solidFill>
            </c:spPr>
          </c:dPt>
          <c:dLbls>
            <c:showLegendKey val="0"/>
            <c:showVal val="1"/>
            <c:showCatName val="0"/>
            <c:showSerName val="0"/>
            <c:showPercent val="0"/>
            <c:showBubbleSize val="0"/>
            <c:showLeaderLines val="0"/>
          </c:dLbls>
          <c:cat>
            <c:strRef>
              <c:f>Sheet3!$B$2:$B$8</c:f>
              <c:strCache>
                <c:ptCount val="7"/>
                <c:pt idx="0">
                  <c:v>Emergency preparation, response, and recovery</c:v>
                </c:pt>
                <c:pt idx="1">
                  <c:v>Capacity building</c:v>
                </c:pt>
                <c:pt idx="2">
                  <c:v>Constructions and design</c:v>
                </c:pt>
                <c:pt idx="3">
                  <c:v>Research (inc. risk assessment, forecasting improvements, and projections)</c:v>
                </c:pt>
                <c:pt idx="4">
                  <c:v>Building codes and land use regulations</c:v>
                </c:pt>
                <c:pt idx="5">
                  <c:v>Private sector and insurance policies</c:v>
                </c:pt>
                <c:pt idx="6">
                  <c:v>Long range planning efforts</c:v>
                </c:pt>
              </c:strCache>
            </c:strRef>
          </c:cat>
          <c:val>
            <c:numRef>
              <c:f>Sheet3!$C$2:$C$8</c:f>
              <c:numCache>
                <c:formatCode>General</c:formatCode>
                <c:ptCount val="7"/>
                <c:pt idx="0">
                  <c:v>33.0</c:v>
                </c:pt>
                <c:pt idx="1">
                  <c:v>32.0</c:v>
                </c:pt>
                <c:pt idx="2">
                  <c:v>24.0</c:v>
                </c:pt>
                <c:pt idx="3">
                  <c:v>13.0</c:v>
                </c:pt>
                <c:pt idx="4">
                  <c:v>10.0</c:v>
                </c:pt>
                <c:pt idx="5">
                  <c:v>10.0</c:v>
                </c:pt>
                <c:pt idx="6">
                  <c:v>6.0</c:v>
                </c:pt>
              </c:numCache>
            </c:numRef>
          </c:val>
        </c:ser>
        <c:dLbls>
          <c:showLegendKey val="0"/>
          <c:showVal val="0"/>
          <c:showCatName val="0"/>
          <c:showSerName val="0"/>
          <c:showPercent val="0"/>
          <c:showBubbleSize val="0"/>
        </c:dLbls>
        <c:gapWidth val="150"/>
        <c:axId val="-2093066232"/>
        <c:axId val="-2092982376"/>
      </c:barChart>
      <c:catAx>
        <c:axId val="-2093066232"/>
        <c:scaling>
          <c:orientation val="minMax"/>
        </c:scaling>
        <c:delete val="0"/>
        <c:axPos val="l"/>
        <c:majorTickMark val="out"/>
        <c:minorTickMark val="none"/>
        <c:tickLblPos val="nextTo"/>
        <c:txPr>
          <a:bodyPr/>
          <a:lstStyle/>
          <a:p>
            <a:pPr>
              <a:defRPr sz="2000"/>
            </a:pPr>
            <a:endParaRPr lang="en-US"/>
          </a:p>
        </c:txPr>
        <c:crossAx val="-2092982376"/>
        <c:crosses val="autoZero"/>
        <c:auto val="1"/>
        <c:lblAlgn val="ctr"/>
        <c:lblOffset val="100"/>
        <c:noMultiLvlLbl val="0"/>
      </c:catAx>
      <c:valAx>
        <c:axId val="-2092982376"/>
        <c:scaling>
          <c:orientation val="minMax"/>
        </c:scaling>
        <c:delete val="0"/>
        <c:axPos val="b"/>
        <c:title>
          <c:tx>
            <c:rich>
              <a:bodyPr/>
              <a:lstStyle/>
              <a:p>
                <a:pPr>
                  <a:defRPr sz="2000"/>
                </a:pPr>
                <a:r>
                  <a:rPr lang="en-US" sz="2000" dirty="0" smtClean="0"/>
                  <a:t>#</a:t>
                </a:r>
                <a:r>
                  <a:rPr lang="en-US" sz="2000" baseline="0" dirty="0" smtClean="0"/>
                  <a:t> of unique strategies mentioned in case studies</a:t>
                </a:r>
                <a:endParaRPr lang="en-US" sz="2000" dirty="0"/>
              </a:p>
            </c:rich>
          </c:tx>
          <c:layout>
            <c:manualLayout>
              <c:xMode val="edge"/>
              <c:yMode val="edge"/>
              <c:x val="0.394815661740913"/>
              <c:y val="0.920834190747038"/>
            </c:manualLayout>
          </c:layout>
          <c:overlay val="0"/>
        </c:title>
        <c:numFmt formatCode="General" sourceLinked="1"/>
        <c:majorTickMark val="out"/>
        <c:minorTickMark val="none"/>
        <c:tickLblPos val="nextTo"/>
        <c:crossAx val="-2093066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1"/>
    <c:plotArea>
      <c:layout>
        <c:manualLayout>
          <c:layoutTarget val="inner"/>
          <c:xMode val="edge"/>
          <c:yMode val="edge"/>
          <c:x val="0.189662171719553"/>
          <c:y val="0.135295617376781"/>
          <c:w val="0.483171884577302"/>
          <c:h val="0.605835417921422"/>
        </c:manualLayout>
      </c:layout>
      <c:radarChart>
        <c:radarStyle val="filled"/>
        <c:varyColors val="0"/>
        <c:ser>
          <c:idx val="0"/>
          <c:order val="0"/>
          <c:tx>
            <c:strRef>
              <c:f>Sheet6!$O$47</c:f>
              <c:strCache>
                <c:ptCount val="1"/>
                <c:pt idx="0">
                  <c:v># of strategies stakeholder poised to implement</c:v>
                </c:pt>
              </c:strCache>
            </c:strRef>
          </c:tx>
          <c:spPr>
            <a:solidFill>
              <a:schemeClr val="accent2">
                <a:lumMod val="75000"/>
                <a:alpha val="36000"/>
              </a:schemeClr>
            </a:solidFill>
            <a:ln>
              <a:solidFill>
                <a:schemeClr val="bg1"/>
              </a:solidFill>
            </a:ln>
          </c:spPr>
          <c:cat>
            <c:strRef>
              <c:f>Sheet6!$P$46:$V$46</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Sheet6!$P$47:$V$47</c:f>
              <c:numCache>
                <c:formatCode>General</c:formatCode>
                <c:ptCount val="7"/>
                <c:pt idx="0">
                  <c:v>73.0</c:v>
                </c:pt>
                <c:pt idx="1">
                  <c:v>46.0</c:v>
                </c:pt>
                <c:pt idx="2">
                  <c:v>43.0</c:v>
                </c:pt>
                <c:pt idx="3">
                  <c:v>76.0</c:v>
                </c:pt>
                <c:pt idx="4">
                  <c:v>60.0</c:v>
                </c:pt>
                <c:pt idx="5">
                  <c:v>20.0</c:v>
                </c:pt>
                <c:pt idx="6">
                  <c:v>25.0</c:v>
                </c:pt>
              </c:numCache>
            </c:numRef>
          </c:val>
        </c:ser>
        <c:dLbls>
          <c:showLegendKey val="0"/>
          <c:showVal val="0"/>
          <c:showCatName val="0"/>
          <c:showSerName val="0"/>
          <c:showPercent val="0"/>
          <c:showBubbleSize val="0"/>
        </c:dLbls>
        <c:axId val="-2011019256"/>
        <c:axId val="-2077286744"/>
      </c:radarChart>
      <c:catAx>
        <c:axId val="-2011019256"/>
        <c:scaling>
          <c:orientation val="minMax"/>
        </c:scaling>
        <c:delete val="0"/>
        <c:axPos val="b"/>
        <c:majorGridlines/>
        <c:majorTickMark val="none"/>
        <c:minorTickMark val="none"/>
        <c:tickLblPos val="nextTo"/>
        <c:spPr>
          <a:ln w="9525">
            <a:noFill/>
          </a:ln>
        </c:spPr>
        <c:txPr>
          <a:bodyPr/>
          <a:lstStyle/>
          <a:p>
            <a:pPr>
              <a:defRPr sz="1800"/>
            </a:pPr>
            <a:endParaRPr lang="en-US"/>
          </a:p>
        </c:txPr>
        <c:crossAx val="-2077286744"/>
        <c:crosses val="autoZero"/>
        <c:auto val="1"/>
        <c:lblAlgn val="ctr"/>
        <c:lblOffset val="100"/>
        <c:noMultiLvlLbl val="0"/>
      </c:catAx>
      <c:valAx>
        <c:axId val="-2077286744"/>
        <c:scaling>
          <c:orientation val="minMax"/>
        </c:scaling>
        <c:delete val="0"/>
        <c:axPos val="l"/>
        <c:majorGridlines>
          <c:spPr>
            <a:ln>
              <a:solidFill>
                <a:schemeClr val="bg1"/>
              </a:solidFill>
            </a:ln>
          </c:spPr>
        </c:majorGridlines>
        <c:numFmt formatCode="General" sourceLinked="1"/>
        <c:majorTickMark val="out"/>
        <c:minorTickMark val="none"/>
        <c:tickLblPos val="nextTo"/>
        <c:crossAx val="-2011019256"/>
        <c:crosses val="autoZero"/>
        <c:crossBetween val="between"/>
      </c:valAx>
    </c:plotArea>
    <c:legend>
      <c:legendPos val="r"/>
      <c:layout>
        <c:manualLayout>
          <c:xMode val="edge"/>
          <c:yMode val="edge"/>
          <c:x val="0.154009363694403"/>
          <c:y val="0.810096777550383"/>
          <c:w val="0.662842281837187"/>
          <c:h val="0.14338925695962"/>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0.167037766112569"/>
          <c:y val="0.0201567749160134"/>
          <c:w val="0.798137758821814"/>
          <c:h val="0.378503136803022"/>
        </c:manualLayout>
      </c:layout>
      <c:barChart>
        <c:barDir val="col"/>
        <c:grouping val="stacked"/>
        <c:varyColors val="0"/>
        <c:ser>
          <c:idx val="0"/>
          <c:order val="0"/>
          <c:tx>
            <c:strRef>
              <c:f>Sheet6!$C$2</c:f>
              <c:strCache>
                <c:ptCount val="1"/>
                <c:pt idx="0">
                  <c:v>Capacity building</c:v>
                </c:pt>
              </c:strCache>
            </c:strRef>
          </c:tx>
          <c:spPr>
            <a:solidFill>
              <a:schemeClr val="accent6">
                <a:lumMod val="75000"/>
              </a:schemeClr>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Sheet6!$D$2:$J$2</c:f>
              <c:numCache>
                <c:formatCode>General</c:formatCode>
                <c:ptCount val="7"/>
                <c:pt idx="0">
                  <c:v>18.0</c:v>
                </c:pt>
                <c:pt idx="1">
                  <c:v>11.0</c:v>
                </c:pt>
                <c:pt idx="2">
                  <c:v>19.0</c:v>
                </c:pt>
                <c:pt idx="3">
                  <c:v>24.0</c:v>
                </c:pt>
                <c:pt idx="4">
                  <c:v>22.0</c:v>
                </c:pt>
                <c:pt idx="5">
                  <c:v>13.0</c:v>
                </c:pt>
                <c:pt idx="6">
                  <c:v>8.0</c:v>
                </c:pt>
              </c:numCache>
            </c:numRef>
          </c:val>
        </c:ser>
        <c:ser>
          <c:idx val="1"/>
          <c:order val="1"/>
          <c:tx>
            <c:strRef>
              <c:f>Sheet6!$C$3</c:f>
              <c:strCache>
                <c:ptCount val="1"/>
                <c:pt idx="0">
                  <c:v>Research (inc. risk assessment, forecasting improvements, and projections)</c:v>
                </c:pt>
              </c:strCache>
            </c:strRef>
          </c:tx>
          <c:spPr>
            <a:solidFill>
              <a:srgbClr val="FFFF66"/>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Sheet6!$D$3:$J$3</c:f>
              <c:numCache>
                <c:formatCode>General</c:formatCode>
                <c:ptCount val="7"/>
                <c:pt idx="0">
                  <c:v>8.0</c:v>
                </c:pt>
                <c:pt idx="1">
                  <c:v>6.0</c:v>
                </c:pt>
                <c:pt idx="2">
                  <c:v>10.0</c:v>
                </c:pt>
                <c:pt idx="3">
                  <c:v>11.0</c:v>
                </c:pt>
                <c:pt idx="4">
                  <c:v>11.0</c:v>
                </c:pt>
                <c:pt idx="5">
                  <c:v>3.0</c:v>
                </c:pt>
                <c:pt idx="6">
                  <c:v>11.0</c:v>
                </c:pt>
              </c:numCache>
            </c:numRef>
          </c:val>
        </c:ser>
        <c:ser>
          <c:idx val="2"/>
          <c:order val="2"/>
          <c:tx>
            <c:strRef>
              <c:f>Sheet6!$C$4</c:f>
              <c:strCache>
                <c:ptCount val="1"/>
                <c:pt idx="0">
                  <c:v>Emergency preparation, response, and recovery</c:v>
                </c:pt>
              </c:strCache>
            </c:strRef>
          </c:tx>
          <c:spPr>
            <a:solidFill>
              <a:schemeClr val="accent5">
                <a:lumMod val="75000"/>
              </a:schemeClr>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Sheet6!$D$4:$J$4</c:f>
              <c:numCache>
                <c:formatCode>General</c:formatCode>
                <c:ptCount val="7"/>
                <c:pt idx="0">
                  <c:v>26.0</c:v>
                </c:pt>
                <c:pt idx="1">
                  <c:v>23.0</c:v>
                </c:pt>
                <c:pt idx="2">
                  <c:v>7.0</c:v>
                </c:pt>
                <c:pt idx="3">
                  <c:v>13.0</c:v>
                </c:pt>
                <c:pt idx="4">
                  <c:v>14.0</c:v>
                </c:pt>
                <c:pt idx="5">
                  <c:v>0.0</c:v>
                </c:pt>
                <c:pt idx="6">
                  <c:v>5.0</c:v>
                </c:pt>
              </c:numCache>
            </c:numRef>
          </c:val>
        </c:ser>
        <c:ser>
          <c:idx val="3"/>
          <c:order val="3"/>
          <c:tx>
            <c:strRef>
              <c:f>Sheet6!$C$5</c:f>
              <c:strCache>
                <c:ptCount val="1"/>
                <c:pt idx="0">
                  <c:v>Private sector and insurance policies</c:v>
                </c:pt>
              </c:strCache>
            </c:strRef>
          </c:tx>
          <c:spPr>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Sheet6!$D$5:$J$5</c:f>
              <c:numCache>
                <c:formatCode>General</c:formatCode>
                <c:ptCount val="7"/>
                <c:pt idx="0">
                  <c:v>5.0</c:v>
                </c:pt>
                <c:pt idx="1">
                  <c:v>6.0</c:v>
                </c:pt>
                <c:pt idx="2">
                  <c:v>0.0</c:v>
                </c:pt>
                <c:pt idx="3">
                  <c:v>2.0</c:v>
                </c:pt>
                <c:pt idx="4">
                  <c:v>2.0</c:v>
                </c:pt>
                <c:pt idx="5">
                  <c:v>1.0</c:v>
                </c:pt>
                <c:pt idx="6">
                  <c:v>1.0</c:v>
                </c:pt>
              </c:numCache>
            </c:numRef>
          </c:val>
        </c:ser>
        <c:ser>
          <c:idx val="4"/>
          <c:order val="4"/>
          <c:tx>
            <c:strRef>
              <c:f>Sheet6!$C$6</c:f>
              <c:strCache>
                <c:ptCount val="1"/>
                <c:pt idx="0">
                  <c:v>Constructions and design</c:v>
                </c:pt>
              </c:strCache>
            </c:strRef>
          </c:tx>
          <c:spPr>
            <a:solidFill>
              <a:schemeClr val="accent3">
                <a:lumMod val="75000"/>
              </a:schemeClr>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Sheet6!$D$6:$J$6</c:f>
              <c:numCache>
                <c:formatCode>General</c:formatCode>
                <c:ptCount val="7"/>
                <c:pt idx="0">
                  <c:v>16.0</c:v>
                </c:pt>
                <c:pt idx="1">
                  <c:v>0.0</c:v>
                </c:pt>
                <c:pt idx="2">
                  <c:v>4.0</c:v>
                </c:pt>
                <c:pt idx="3">
                  <c:v>10.0</c:v>
                </c:pt>
                <c:pt idx="4">
                  <c:v>4.0</c:v>
                </c:pt>
                <c:pt idx="5">
                  <c:v>2.0</c:v>
                </c:pt>
                <c:pt idx="6">
                  <c:v>0.0</c:v>
                </c:pt>
              </c:numCache>
            </c:numRef>
          </c:val>
        </c:ser>
        <c:ser>
          <c:idx val="5"/>
          <c:order val="5"/>
          <c:tx>
            <c:strRef>
              <c:f>Sheet6!$C$7</c:f>
              <c:strCache>
                <c:ptCount val="1"/>
                <c:pt idx="0">
                  <c:v>Long range planning efforts</c:v>
                </c:pt>
              </c:strCache>
            </c:strRef>
          </c:tx>
          <c:spPr>
            <a:solidFill>
              <a:schemeClr val="accent2">
                <a:lumMod val="60000"/>
                <a:lumOff val="40000"/>
              </a:schemeClr>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Sheet6!$D$7:$J$7</c:f>
              <c:numCache>
                <c:formatCode>General</c:formatCode>
                <c:ptCount val="7"/>
                <c:pt idx="0">
                  <c:v>0.0</c:v>
                </c:pt>
                <c:pt idx="1">
                  <c:v>0.0</c:v>
                </c:pt>
                <c:pt idx="2">
                  <c:v>2.0</c:v>
                </c:pt>
                <c:pt idx="3">
                  <c:v>6.0</c:v>
                </c:pt>
                <c:pt idx="4">
                  <c:v>2.0</c:v>
                </c:pt>
                <c:pt idx="5">
                  <c:v>1.0</c:v>
                </c:pt>
                <c:pt idx="6">
                  <c:v>0.0</c:v>
                </c:pt>
              </c:numCache>
            </c:numRef>
          </c:val>
        </c:ser>
        <c:ser>
          <c:idx val="6"/>
          <c:order val="6"/>
          <c:tx>
            <c:strRef>
              <c:f>Sheet6!$C$8</c:f>
              <c:strCache>
                <c:ptCount val="1"/>
                <c:pt idx="0">
                  <c:v>Building codes and land use regulations</c:v>
                </c:pt>
              </c:strCache>
            </c:strRef>
          </c:tx>
          <c:spPr>
            <a:solidFill>
              <a:srgbClr val="FF6600"/>
            </a:solidFill>
            <a:scene3d>
              <a:camera prst="orthographicFront"/>
              <a:lightRig rig="threePt" dir="t"/>
            </a:scene3d>
            <a:sp3d>
              <a:bevelT/>
            </a:sp3d>
          </c:spPr>
          <c:invertIfNegative val="0"/>
          <c:cat>
            <c:strRef>
              <c:f>Sheet6!$D$1:$J$1</c:f>
              <c:strCache>
                <c:ptCount val="7"/>
                <c:pt idx="0">
                  <c:v>Internal Port</c:v>
                </c:pt>
                <c:pt idx="1">
                  <c:v>Economic/Contractual</c:v>
                </c:pt>
                <c:pt idx="2">
                  <c:v>Federal Government</c:v>
                </c:pt>
                <c:pt idx="3">
                  <c:v>State Government</c:v>
                </c:pt>
                <c:pt idx="4">
                  <c:v>Local Government</c:v>
                </c:pt>
                <c:pt idx="5">
                  <c:v>Community/Environmental</c:v>
                </c:pt>
                <c:pt idx="6">
                  <c:v>Research/academia</c:v>
                </c:pt>
              </c:strCache>
            </c:strRef>
          </c:cat>
          <c:val>
            <c:numRef>
              <c:f>Sheet6!$D$8:$J$8</c:f>
              <c:numCache>
                <c:formatCode>General</c:formatCode>
                <c:ptCount val="7"/>
                <c:pt idx="0">
                  <c:v>0.0</c:v>
                </c:pt>
                <c:pt idx="1">
                  <c:v>0.0</c:v>
                </c:pt>
                <c:pt idx="2">
                  <c:v>1.0</c:v>
                </c:pt>
                <c:pt idx="3">
                  <c:v>10.0</c:v>
                </c:pt>
                <c:pt idx="4">
                  <c:v>5.0</c:v>
                </c:pt>
                <c:pt idx="5">
                  <c:v>0.0</c:v>
                </c:pt>
                <c:pt idx="6">
                  <c:v>0.0</c:v>
                </c:pt>
              </c:numCache>
            </c:numRef>
          </c:val>
        </c:ser>
        <c:dLbls>
          <c:showLegendKey val="0"/>
          <c:showVal val="0"/>
          <c:showCatName val="0"/>
          <c:showSerName val="0"/>
          <c:showPercent val="0"/>
          <c:showBubbleSize val="0"/>
        </c:dLbls>
        <c:gapWidth val="150"/>
        <c:overlap val="100"/>
        <c:axId val="-2009951464"/>
        <c:axId val="-2078377944"/>
      </c:barChart>
      <c:catAx>
        <c:axId val="-2009951464"/>
        <c:scaling>
          <c:orientation val="minMax"/>
        </c:scaling>
        <c:delete val="0"/>
        <c:axPos val="b"/>
        <c:majorTickMark val="out"/>
        <c:minorTickMark val="none"/>
        <c:tickLblPos val="nextTo"/>
        <c:crossAx val="-2078377944"/>
        <c:crosses val="autoZero"/>
        <c:auto val="1"/>
        <c:lblAlgn val="ctr"/>
        <c:lblOffset val="100"/>
        <c:noMultiLvlLbl val="0"/>
      </c:catAx>
      <c:valAx>
        <c:axId val="-2078377944"/>
        <c:scaling>
          <c:orientation val="minMax"/>
        </c:scaling>
        <c:delete val="0"/>
        <c:axPos val="l"/>
        <c:title>
          <c:tx>
            <c:rich>
              <a:bodyPr rot="-5400000" vert="horz"/>
              <a:lstStyle/>
              <a:p>
                <a:pPr>
                  <a:defRPr/>
                </a:pPr>
                <a:r>
                  <a:rPr lang="en-US"/>
                  <a:t># of strategies stakeholders </a:t>
                </a:r>
              </a:p>
              <a:p>
                <a:pPr>
                  <a:defRPr/>
                </a:pPr>
                <a:r>
                  <a:rPr lang="en-US"/>
                  <a:t>are poised to implement (n=128)</a:t>
                </a:r>
              </a:p>
            </c:rich>
          </c:tx>
          <c:layout>
            <c:manualLayout>
              <c:xMode val="edge"/>
              <c:yMode val="edge"/>
              <c:x val="0.000483012540099154"/>
              <c:y val="0.0182775480332596"/>
            </c:manualLayout>
          </c:layout>
          <c:overlay val="0"/>
        </c:title>
        <c:numFmt formatCode="General" sourceLinked="1"/>
        <c:majorTickMark val="out"/>
        <c:minorTickMark val="none"/>
        <c:tickLblPos val="nextTo"/>
        <c:crossAx val="-2009951464"/>
        <c:crosses val="autoZero"/>
        <c:crossBetween val="between"/>
      </c:valAx>
    </c:plotArea>
    <c:legend>
      <c:legendPos val="r"/>
      <c:layout>
        <c:manualLayout>
          <c:xMode val="edge"/>
          <c:yMode val="edge"/>
          <c:x val="0.0186579542140566"/>
          <c:y val="0.694944145701299"/>
          <c:w val="0.980122302420531"/>
          <c:h val="0.304527719096089"/>
        </c:manualLayout>
      </c:layout>
      <c:overlay val="1"/>
    </c:legend>
    <c:plotVisOnly val="1"/>
    <c:dispBlanksAs val="gap"/>
    <c:showDLblsOverMax val="0"/>
  </c:chart>
  <c:txPr>
    <a:bodyPr/>
    <a:lstStyle/>
    <a:p>
      <a:pPr>
        <a:defRPr sz="2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0958206474190726"/>
          <c:y val="0.109362226123135"/>
          <c:w val="0.879833005249344"/>
          <c:h val="0.54246573966819"/>
        </c:manualLayout>
      </c:layout>
      <c:barChart>
        <c:barDir val="col"/>
        <c:grouping val="clustered"/>
        <c:varyColors val="0"/>
        <c:ser>
          <c:idx val="0"/>
          <c:order val="0"/>
          <c:tx>
            <c:strRef>
              <c:f>[Workbook1]Sheet2!$A$5</c:f>
              <c:strCache>
                <c:ptCount val="1"/>
                <c:pt idx="0">
                  <c:v>Gulfport</c:v>
                </c:pt>
              </c:strCache>
            </c:strRef>
          </c:tx>
          <c:invertIfNegative val="0"/>
          <c:dLbls>
            <c:showLegendKey val="0"/>
            <c:showVal val="1"/>
            <c:showCatName val="0"/>
            <c:showSerName val="0"/>
            <c:showPercent val="0"/>
            <c:showBubbleSize val="0"/>
            <c:showLeaderLines val="0"/>
          </c:dLbls>
          <c:cat>
            <c:strRef>
              <c:f>[Workbook1]Sheet2!$B$4:$H$4</c:f>
              <c:strCache>
                <c:ptCount val="7"/>
                <c:pt idx="0">
                  <c:v>Internal</c:v>
                </c:pt>
                <c:pt idx="1">
                  <c:v>External economic/contractual</c:v>
                </c:pt>
                <c:pt idx="2">
                  <c:v>Public - Federal</c:v>
                </c:pt>
                <c:pt idx="3">
                  <c:v>Public - State</c:v>
                </c:pt>
                <c:pt idx="4">
                  <c:v>Public - Local</c:v>
                </c:pt>
                <c:pt idx="5">
                  <c:v>Community</c:v>
                </c:pt>
                <c:pt idx="6">
                  <c:v>Research</c:v>
                </c:pt>
              </c:strCache>
            </c:strRef>
          </c:cat>
          <c:val>
            <c:numRef>
              <c:f>[Workbook1]Sheet2!$B$5:$H$5</c:f>
              <c:numCache>
                <c:formatCode>General</c:formatCode>
                <c:ptCount val="7"/>
                <c:pt idx="0">
                  <c:v>5.0</c:v>
                </c:pt>
                <c:pt idx="1">
                  <c:v>3.0</c:v>
                </c:pt>
                <c:pt idx="2">
                  <c:v>9.0</c:v>
                </c:pt>
                <c:pt idx="3">
                  <c:v>10.0</c:v>
                </c:pt>
                <c:pt idx="4">
                  <c:v>2.0</c:v>
                </c:pt>
                <c:pt idx="5">
                  <c:v>1.0</c:v>
                </c:pt>
              </c:numCache>
            </c:numRef>
          </c:val>
        </c:ser>
        <c:ser>
          <c:idx val="1"/>
          <c:order val="1"/>
          <c:tx>
            <c:strRef>
              <c:f>[Workbook1]Sheet2!$A$6</c:f>
              <c:strCache>
                <c:ptCount val="1"/>
                <c:pt idx="0">
                  <c:v>Providence</c:v>
                </c:pt>
              </c:strCache>
            </c:strRef>
          </c:tx>
          <c:invertIfNegative val="0"/>
          <c:dLbls>
            <c:showLegendKey val="0"/>
            <c:showVal val="1"/>
            <c:showCatName val="0"/>
            <c:showSerName val="0"/>
            <c:showPercent val="0"/>
            <c:showBubbleSize val="0"/>
            <c:showLeaderLines val="0"/>
          </c:dLbls>
          <c:cat>
            <c:strRef>
              <c:f>[Workbook1]Sheet2!$B$4:$H$4</c:f>
              <c:strCache>
                <c:ptCount val="7"/>
                <c:pt idx="0">
                  <c:v>Internal</c:v>
                </c:pt>
                <c:pt idx="1">
                  <c:v>External economic/contractual</c:v>
                </c:pt>
                <c:pt idx="2">
                  <c:v>Public - Federal</c:v>
                </c:pt>
                <c:pt idx="3">
                  <c:v>Public - State</c:v>
                </c:pt>
                <c:pt idx="4">
                  <c:v>Public - Local</c:v>
                </c:pt>
                <c:pt idx="5">
                  <c:v>Community</c:v>
                </c:pt>
                <c:pt idx="6">
                  <c:v>Research</c:v>
                </c:pt>
              </c:strCache>
            </c:strRef>
          </c:cat>
          <c:val>
            <c:numRef>
              <c:f>[Workbook1]Sheet2!$B$6:$H$6</c:f>
              <c:numCache>
                <c:formatCode>General</c:formatCode>
                <c:ptCount val="7"/>
                <c:pt idx="0">
                  <c:v>2.0</c:v>
                </c:pt>
                <c:pt idx="1">
                  <c:v>5.0</c:v>
                </c:pt>
                <c:pt idx="2">
                  <c:v>2.0</c:v>
                </c:pt>
                <c:pt idx="3">
                  <c:v>11.0</c:v>
                </c:pt>
                <c:pt idx="4">
                  <c:v>3.0</c:v>
                </c:pt>
                <c:pt idx="5">
                  <c:v>1.0</c:v>
                </c:pt>
                <c:pt idx="6">
                  <c:v>3.0</c:v>
                </c:pt>
              </c:numCache>
            </c:numRef>
          </c:val>
        </c:ser>
        <c:dLbls>
          <c:showLegendKey val="0"/>
          <c:showVal val="0"/>
          <c:showCatName val="0"/>
          <c:showSerName val="0"/>
          <c:showPercent val="0"/>
          <c:showBubbleSize val="0"/>
        </c:dLbls>
        <c:gapWidth val="150"/>
        <c:axId val="-2004824280"/>
        <c:axId val="-2004821304"/>
      </c:barChart>
      <c:catAx>
        <c:axId val="-2004824280"/>
        <c:scaling>
          <c:orientation val="minMax"/>
        </c:scaling>
        <c:delete val="0"/>
        <c:axPos val="b"/>
        <c:majorTickMark val="out"/>
        <c:minorTickMark val="none"/>
        <c:tickLblPos val="nextTo"/>
        <c:crossAx val="-2004821304"/>
        <c:crosses val="autoZero"/>
        <c:auto val="1"/>
        <c:lblAlgn val="ctr"/>
        <c:lblOffset val="100"/>
        <c:noMultiLvlLbl val="0"/>
      </c:catAx>
      <c:valAx>
        <c:axId val="-2004821304"/>
        <c:scaling>
          <c:orientation val="minMax"/>
        </c:scaling>
        <c:delete val="0"/>
        <c:axPos val="l"/>
        <c:numFmt formatCode="General" sourceLinked="1"/>
        <c:majorTickMark val="out"/>
        <c:minorTickMark val="none"/>
        <c:tickLblPos val="nextTo"/>
        <c:crossAx val="-2004824280"/>
        <c:crosses val="autoZero"/>
        <c:crossBetween val="between"/>
      </c:valAx>
    </c:plotArea>
    <c:legend>
      <c:legendPos val="r"/>
      <c:layout>
        <c:manualLayout>
          <c:xMode val="edge"/>
          <c:yMode val="edge"/>
          <c:x val="0.781602799650044"/>
          <c:y val="0.190276360412894"/>
          <c:w val="0.167803587051619"/>
          <c:h val="0.124312355081995"/>
        </c:manualLayout>
      </c:layout>
      <c:overlay val="0"/>
    </c:legend>
    <c:plotVisOnly val="1"/>
    <c:dispBlanksAs val="gap"/>
    <c:showDLblsOverMax val="0"/>
  </c:chart>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99E284-D12B-4D4F-8E84-A6B6480F41EF}" type="datetimeFigureOut">
              <a:rPr lang="en-US" smtClean="0"/>
              <a:t>10/30/13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B48D4C-648F-184B-A128-97753E39C4D5}" type="slidenum">
              <a:rPr lang="en-US" smtClean="0"/>
              <a:t>‹#›</a:t>
            </a:fld>
            <a:endParaRPr lang="en-US" dirty="0"/>
          </a:p>
        </p:txBody>
      </p:sp>
    </p:spTree>
    <p:extLst>
      <p:ext uri="{BB962C8B-B14F-4D97-AF65-F5344CB8AC3E}">
        <p14:creationId xmlns:p14="http://schemas.microsoft.com/office/powerpoint/2010/main" val="2884755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9412BD-BD2C-024C-8860-C3F51DC24544}" type="datetimeFigureOut">
              <a:rPr lang="en-US" smtClean="0"/>
              <a:t>10/30/13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4F26B-DACE-B446-9A3E-EAB51B322984}" type="slidenum">
              <a:rPr lang="en-US" smtClean="0"/>
              <a:t>‹#›</a:t>
            </a:fld>
            <a:endParaRPr lang="en-US" dirty="0"/>
          </a:p>
        </p:txBody>
      </p:sp>
    </p:spTree>
    <p:extLst>
      <p:ext uri="{BB962C8B-B14F-4D97-AF65-F5344CB8AC3E}">
        <p14:creationId xmlns:p14="http://schemas.microsoft.com/office/powerpoint/2010/main" val="32771215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marL="0" indent="0">
              <a:buNone/>
            </a:pPr>
            <a:r>
              <a:rPr lang="en-US" dirty="0" smtClean="0"/>
              <a:t>I</a:t>
            </a:r>
            <a:r>
              <a:rPr lang="en-US" baseline="0" dirty="0" smtClean="0"/>
              <a:t> am so excited to be share some of the work I have been doing over the past five years.</a:t>
            </a:r>
          </a:p>
          <a:p>
            <a:pPr marL="0" indent="0">
              <a:buNone/>
            </a:pPr>
            <a:endParaRPr lang="en-US" baseline="0" dirty="0" smtClean="0"/>
          </a:p>
          <a:p>
            <a:pPr marL="0" indent="0">
              <a:buNone/>
            </a:pPr>
            <a:r>
              <a:rPr lang="en-US" baseline="0" dirty="0" smtClean="0"/>
              <a:t>I am going to talk to you today about what climate change means for ports and those who depend on them.</a:t>
            </a:r>
          </a:p>
          <a:p>
            <a:pPr marL="0" indent="0">
              <a:buNone/>
            </a:pPr>
            <a:endParaRPr lang="en-US" baseline="0" dirty="0" smtClean="0"/>
          </a:p>
          <a:p>
            <a:pPr marL="0" indent="0">
              <a:buNone/>
            </a:pPr>
            <a:r>
              <a:rPr lang="en-US" baseline="0" dirty="0" smtClean="0"/>
              <a:t>I got interested in this through my previous work as a sailing ship captain</a:t>
            </a:r>
          </a:p>
          <a:p>
            <a:pPr marL="0" indent="0">
              <a:buNone/>
            </a:pPr>
            <a:endParaRPr lang="en-US" baseline="0" dirty="0" smtClean="0"/>
          </a:p>
          <a:p>
            <a:pPr marL="0" indent="0">
              <a:buNone/>
            </a:pPr>
            <a:r>
              <a:rPr lang="en-US" baseline="0" dirty="0" smtClean="0"/>
              <a:t>Next slide</a:t>
            </a:r>
          </a:p>
        </p:txBody>
      </p:sp>
      <p:sp>
        <p:nvSpPr>
          <p:cNvPr id="28676" name="Slide Number Placeholder 3"/>
          <p:cNvSpPr>
            <a:spLocks noGrp="1"/>
          </p:cNvSpPr>
          <p:nvPr>
            <p:ph type="sldNum" sz="quarter" idx="5"/>
          </p:nvPr>
        </p:nvSpPr>
        <p:spPr bwMode="auto">
          <a:noFill/>
          <a:ln>
            <a:miter lim="800000"/>
            <a:headEnd/>
            <a:tailEnd/>
          </a:ln>
        </p:spPr>
        <p:txBody>
          <a:bodyPr/>
          <a:lstStyle/>
          <a:p>
            <a:fld id="{5ECB5F0A-D312-4A65-9925-D5428E227C13}"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transformation vs.</a:t>
            </a:r>
            <a:r>
              <a:rPr lang="en-US" baseline="0" dirty="0" smtClean="0"/>
              <a:t> incremental</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11</a:t>
            </a:fld>
            <a:endParaRPr lang="en-US" dirty="0"/>
          </a:p>
        </p:txBody>
      </p:sp>
    </p:spTree>
    <p:extLst>
      <p:ext uri="{BB962C8B-B14F-4D97-AF65-F5344CB8AC3E}">
        <p14:creationId xmlns:p14="http://schemas.microsoft.com/office/powerpoint/2010/main" val="117598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Based on jurisdiction mandate management responsibilities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Need to mention how I used expert judgment</a:t>
            </a:r>
            <a:endParaRPr lang="en-US" dirty="0" smtClean="0"/>
          </a:p>
          <a:p>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12</a:t>
            </a:fld>
            <a:endParaRPr lang="en-US" dirty="0"/>
          </a:p>
        </p:txBody>
      </p:sp>
    </p:spTree>
    <p:extLst>
      <p:ext uri="{BB962C8B-B14F-4D97-AF65-F5344CB8AC3E}">
        <p14:creationId xmlns:p14="http://schemas.microsoft.com/office/powerpoint/2010/main" val="2049663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Implications:</a:t>
            </a:r>
          </a:p>
          <a:p>
            <a:r>
              <a:rPr lang="en-US" dirty="0" smtClean="0"/>
              <a:t>	- since port has control, they are best positioned</a:t>
            </a:r>
          </a:p>
          <a:p>
            <a:r>
              <a:rPr lang="en-US" dirty="0" smtClean="0"/>
              <a:t>	- partly the</a:t>
            </a:r>
            <a:r>
              <a:rPr lang="en-US" baseline="0" dirty="0" smtClean="0"/>
              <a:t> explanation for why nothing has been done</a:t>
            </a:r>
          </a:p>
          <a:p>
            <a:r>
              <a:rPr lang="en-US" baseline="0" dirty="0" smtClean="0"/>
              <a:t>	- other stakeholder don’t understand the problem yet</a:t>
            </a:r>
          </a:p>
          <a:p>
            <a:endParaRPr lang="en-US" baseline="0" dirty="0" smtClean="0"/>
          </a:p>
          <a:p>
            <a:r>
              <a:rPr lang="en-US" baseline="0" dirty="0" smtClean="0"/>
              <a:t>But in construction and design of ports, you’d want a greater diversity of stakeholders to weigh in</a:t>
            </a:r>
          </a:p>
          <a:p>
            <a:endParaRPr lang="en-US" baseline="0" dirty="0" smtClean="0"/>
          </a:p>
          <a:p>
            <a:r>
              <a:rPr lang="en-US" baseline="0" dirty="0" smtClean="0"/>
              <a:t>What methods you use to assign domains of responsibility to the stakeholders</a:t>
            </a:r>
          </a:p>
          <a:p>
            <a:endParaRPr lang="en-US" baseline="0" dirty="0" smtClean="0"/>
          </a:p>
          <a:p>
            <a:endParaRPr lang="en-US" dirty="0" smtClean="0"/>
          </a:p>
          <a:p>
            <a:r>
              <a:rPr lang="en-US" dirty="0" smtClean="0"/>
              <a:t>Also a tool for problem identification</a:t>
            </a:r>
          </a:p>
          <a:p>
            <a:r>
              <a:rPr lang="en-US" dirty="0" smtClean="0"/>
              <a:t>----- Meeting Notes (8/13/13 18:52) -----</a:t>
            </a:r>
          </a:p>
          <a:p>
            <a:r>
              <a:rPr lang="en-US" dirty="0" smtClean="0"/>
              <a:t>say what circles mean</a:t>
            </a:r>
          </a:p>
          <a:p>
            <a:r>
              <a:rPr lang="en-US" dirty="0" smtClean="0"/>
              <a:t>	i've highlighted hightest numbers</a:t>
            </a:r>
          </a:p>
          <a:p>
            <a:endParaRPr lang="en-US" dirty="0" smtClean="0"/>
          </a:p>
          <a:p>
            <a:r>
              <a:rPr lang="en-US" dirty="0" smtClean="0"/>
              <a:t>Distribution of interviews</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13</a:t>
            </a:fld>
            <a:endParaRPr lang="en-US" dirty="0"/>
          </a:p>
        </p:txBody>
      </p:sp>
    </p:spTree>
    <p:extLst>
      <p:ext uri="{BB962C8B-B14F-4D97-AF65-F5344CB8AC3E}">
        <p14:creationId xmlns:p14="http://schemas.microsoft.com/office/powerpoint/2010/main" val="134878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14</a:t>
            </a:fld>
            <a:endParaRPr lang="en-US" dirty="0"/>
          </a:p>
        </p:txBody>
      </p:sp>
    </p:spTree>
    <p:extLst>
      <p:ext uri="{BB962C8B-B14F-4D97-AF65-F5344CB8AC3E}">
        <p14:creationId xmlns:p14="http://schemas.microsoft.com/office/powerpoint/2010/main" val="333505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$60-80Billion to elevate 426 US Ports</a:t>
            </a:r>
          </a:p>
          <a:p>
            <a:endParaRPr lang="en-US" dirty="0" smtClean="0"/>
          </a:p>
          <a:p>
            <a:endParaRPr lang="en-US" dirty="0" smtClean="0"/>
          </a:p>
          <a:p>
            <a:r>
              <a:rPr lang="en-US" dirty="0" smtClean="0"/>
              <a:t>Mention URI</a:t>
            </a:r>
          </a:p>
          <a:p>
            <a:r>
              <a:rPr lang="en-US" dirty="0" smtClean="0"/>
              <a:t>Presented parts of this work at many conferences</a:t>
            </a:r>
          </a:p>
          <a:p>
            <a:r>
              <a:rPr lang="en-US" dirty="0" smtClean="0"/>
              <a:t>Met with many stakeholders, like any new research area, it raises many more questions such as…</a:t>
            </a:r>
          </a:p>
          <a:p>
            <a:r>
              <a:rPr lang="en-US" dirty="0" smtClean="0"/>
              <a:t>For practitioners, planners, researchers, investors</a:t>
            </a:r>
          </a:p>
          <a:p>
            <a:r>
              <a:rPr lang="en-US" dirty="0" smtClean="0"/>
              <a:t>Problem</a:t>
            </a:r>
            <a:r>
              <a:rPr lang="en-US" baseline="0" dirty="0" smtClean="0"/>
              <a:t> space/Solution space with future works….</a:t>
            </a:r>
          </a:p>
          <a:p>
            <a:r>
              <a:rPr lang="en-US" baseline="0" dirty="0" smtClean="0"/>
              <a:t>Scale</a:t>
            </a:r>
          </a:p>
          <a:p>
            <a:r>
              <a:rPr lang="en-US" baseline="0" dirty="0" smtClean="0"/>
              <a:t>Only the beginning of understanding the problem space</a:t>
            </a:r>
          </a:p>
          <a:p>
            <a:endParaRPr lang="en-US" dirty="0"/>
          </a:p>
          <a:p>
            <a:r>
              <a:rPr lang="en-US" dirty="0"/>
              <a:t>----- Meeting Notes (8/8/13 12:13) -----</a:t>
            </a:r>
          </a:p>
          <a:p>
            <a:r>
              <a:rPr lang="en-US" dirty="0"/>
              <a:t>streamline…</a:t>
            </a:r>
          </a:p>
          <a:p>
            <a:endParaRPr lang="en-US" dirty="0"/>
          </a:p>
          <a:p>
            <a:r>
              <a:rPr lang="en-US" dirty="0"/>
              <a:t>motivations</a:t>
            </a:r>
          </a:p>
          <a:p>
            <a:r>
              <a:rPr lang="en-US" dirty="0"/>
              <a:t>	priorities</a:t>
            </a:r>
          </a:p>
          <a:p>
            <a:r>
              <a:rPr lang="en-US" dirty="0"/>
              <a:t>	scale</a:t>
            </a:r>
          </a:p>
          <a:p>
            <a:r>
              <a:rPr lang="en-US" dirty="0"/>
              <a:t>	jurisdictions</a:t>
            </a:r>
          </a:p>
          <a:p>
            <a:endParaRPr lang="en-US" dirty="0"/>
          </a:p>
          <a:p>
            <a:r>
              <a:rPr lang="en-US" dirty="0"/>
              <a:t>Moving into implementation…</a:t>
            </a:r>
          </a:p>
          <a:p>
            <a:endParaRPr lang="en-US" dirty="0"/>
          </a:p>
          <a:p>
            <a:r>
              <a:rPr lang="en-US" dirty="0"/>
              <a:t>Mention students</a:t>
            </a:r>
          </a:p>
          <a:p>
            <a:endParaRPr lang="en-US" dirty="0"/>
          </a:p>
          <a:p>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15</a:t>
            </a:fld>
            <a:endParaRPr lang="en-US" dirty="0"/>
          </a:p>
        </p:txBody>
      </p:sp>
    </p:spTree>
    <p:extLst>
      <p:ext uri="{BB962C8B-B14F-4D97-AF65-F5344CB8AC3E}">
        <p14:creationId xmlns:p14="http://schemas.microsoft.com/office/powerpoint/2010/main" val="52360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conclusions….</a:t>
            </a:r>
          </a:p>
          <a:p>
            <a:r>
              <a:rPr lang="en-US" dirty="0" smtClean="0"/>
              <a:t>Here’s what I’ve seen. </a:t>
            </a:r>
          </a:p>
          <a:p>
            <a:r>
              <a:rPr lang="en-US" dirty="0" smtClean="0"/>
              <a:t>Ports are complex</a:t>
            </a:r>
          </a:p>
          <a:p>
            <a:r>
              <a:rPr lang="en-US" dirty="0" smtClean="0"/>
              <a:t>Found things that are important xyz</a:t>
            </a:r>
          </a:p>
          <a:p>
            <a:r>
              <a:rPr lang="en-US" dirty="0" smtClean="0"/>
              <a:t>Lots</a:t>
            </a:r>
            <a:r>
              <a:rPr lang="en-US" baseline="0" dirty="0" smtClean="0"/>
              <a:t> of work to be done etc.</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16</a:t>
            </a:fld>
            <a:endParaRPr lang="en-US" dirty="0"/>
          </a:p>
        </p:txBody>
      </p:sp>
    </p:spTree>
    <p:extLst>
      <p:ext uri="{BB962C8B-B14F-4D97-AF65-F5344CB8AC3E}">
        <p14:creationId xmlns:p14="http://schemas.microsoft.com/office/powerpoint/2010/main" val="186699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17</a:t>
            </a:fld>
            <a:endParaRPr lang="en-US" dirty="0"/>
          </a:p>
        </p:txBody>
      </p:sp>
    </p:spTree>
    <p:extLst>
      <p:ext uri="{BB962C8B-B14F-4D97-AF65-F5344CB8AC3E}">
        <p14:creationId xmlns:p14="http://schemas.microsoft.com/office/powerpoint/2010/main" val="408618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Boin A, McConnell A (2007) Preparing for critical infrastructure breakdowns: the limits of crisis management and the need for resilience. Journal of Contingencies and Crisis Management 15 (1):50-59</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18</a:t>
            </a:fld>
            <a:endParaRPr lang="en-US" dirty="0"/>
          </a:p>
        </p:txBody>
      </p:sp>
    </p:spTree>
    <p:extLst>
      <p:ext uri="{BB962C8B-B14F-4D97-AF65-F5344CB8AC3E}">
        <p14:creationId xmlns:p14="http://schemas.microsoft.com/office/powerpoint/2010/main" val="4199940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21</a:t>
            </a:fld>
            <a:endParaRPr lang="en-US"/>
          </a:p>
        </p:txBody>
      </p:sp>
    </p:spTree>
    <p:extLst>
      <p:ext uri="{BB962C8B-B14F-4D97-AF65-F5344CB8AC3E}">
        <p14:creationId xmlns:p14="http://schemas.microsoft.com/office/powerpoint/2010/main" val="106015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Wide range of consequences</a:t>
            </a:r>
          </a:p>
          <a:p>
            <a:endParaRPr lang="en-US" dirty="0" smtClean="0"/>
          </a:p>
          <a:p>
            <a:r>
              <a:rPr lang="en-US" dirty="0" smtClean="0"/>
              <a:t>Gulfport planning documents do not address intangibles</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NEED TO ADD CONCLUSION ABOUT PROVIDENCE</a:t>
            </a:r>
          </a:p>
          <a:p>
            <a:endParaRPr lang="en-US" dirty="0" smtClean="0"/>
          </a:p>
          <a:p>
            <a:r>
              <a:rPr lang="en-US" dirty="0" smtClean="0"/>
              <a:t>External stakeholders bear the costs of indirect costs and intangible consequences</a:t>
            </a:r>
          </a:p>
          <a:p>
            <a:endParaRPr lang="en-US" dirty="0" smtClean="0"/>
          </a:p>
          <a:p>
            <a:r>
              <a:rPr lang="en-US" dirty="0" smtClean="0"/>
              <a:t>Clear need/opportunity for wider stakeholder engagement in resilience planning</a:t>
            </a:r>
          </a:p>
          <a:p>
            <a:r>
              <a:rPr lang="en-US" dirty="0" smtClean="0"/>
              <a:t>----- Meeting Notes (8/1/13 11:40) -----</a:t>
            </a:r>
          </a:p>
          <a:p>
            <a:r>
              <a:rPr lang="en-US" dirty="0" smtClean="0"/>
              <a:t>Conclusion slide</a:t>
            </a:r>
          </a:p>
          <a:p>
            <a:endParaRPr lang="en-US" dirty="0" smtClean="0"/>
          </a:p>
          <a:p>
            <a:r>
              <a:rPr lang="en-US" dirty="0" smtClean="0"/>
              <a:t>Example of kind of decsion that is made...</a:t>
            </a:r>
          </a:p>
          <a:p>
            <a:endParaRPr lang="en-US" dirty="0" smtClean="0"/>
          </a:p>
          <a:p>
            <a:r>
              <a:rPr lang="en-US" dirty="0" smtClean="0"/>
              <a:t>Bring in as conclusion to everything?</a:t>
            </a:r>
          </a:p>
          <a:p>
            <a:r>
              <a:rPr lang="en-US" dirty="0" smtClean="0"/>
              <a:t>----- Meeting Notes (8/8/13 12:07) -----</a:t>
            </a:r>
          </a:p>
          <a:p>
            <a:r>
              <a:rPr lang="en-US" dirty="0" smtClean="0"/>
              <a:t>Start with headline, then add sandy (reverse animation)</a:t>
            </a:r>
          </a:p>
          <a:p>
            <a:endParaRPr lang="en-US" dirty="0" smtClean="0"/>
          </a:p>
          <a:p>
            <a:endParaRPr lang="en-US" dirty="0" smtClean="0"/>
          </a:p>
          <a:p>
            <a:r>
              <a:rPr lang="en-US" dirty="0" smtClean="0"/>
              <a:t>Then say why this really matters….</a:t>
            </a:r>
          </a:p>
          <a:p>
            <a:endParaRPr lang="en-US" dirty="0" smtClean="0"/>
          </a:p>
          <a:p>
            <a:r>
              <a:rPr lang="en-US" dirty="0" smtClean="0"/>
              <a:t>here's how it manifests…</a:t>
            </a:r>
          </a:p>
          <a:p>
            <a:endParaRPr lang="en-US" dirty="0" smtClean="0"/>
          </a:p>
          <a:p>
            <a:r>
              <a:rPr lang="en-US" dirty="0" smtClean="0"/>
              <a:t>Tone it down a bit…</a:t>
            </a:r>
          </a:p>
          <a:p>
            <a:endParaRPr lang="en-US" dirty="0" smtClean="0"/>
          </a:p>
          <a:p>
            <a:r>
              <a:rPr lang="en-US" dirty="0" smtClean="0"/>
              <a:t>How much $600m of aid</a:t>
            </a:r>
          </a:p>
          <a:p>
            <a:endParaRPr lang="en-US" dirty="0" smtClean="0"/>
          </a:p>
          <a:p>
            <a:r>
              <a:rPr lang="en-US" dirty="0" smtClean="0"/>
              <a:t>Tone down irony of Sandy</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C89345B-FA99-4CD5-AEBC-40CFE8F9F646}" type="slidenum">
              <a:rPr lang="en-US" smtClean="0"/>
              <a:pPr>
                <a:defRPr/>
              </a:pPr>
              <a:t>22</a:t>
            </a:fld>
            <a:endParaRPr lang="en-US" dirty="0"/>
          </a:p>
        </p:txBody>
      </p:sp>
    </p:spTree>
    <p:extLst>
      <p:ext uri="{BB962C8B-B14F-4D97-AF65-F5344CB8AC3E}">
        <p14:creationId xmlns:p14="http://schemas.microsoft.com/office/powerpoint/2010/main" val="119689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CRITICAL</a:t>
            </a:r>
          </a:p>
          <a:p>
            <a:pPr>
              <a:lnSpc>
                <a:spcPct val="90000"/>
              </a:lnSpc>
              <a:spcAft>
                <a:spcPts val="600"/>
              </a:spcAft>
              <a:buClr>
                <a:schemeClr val="accent4">
                  <a:lumMod val="50000"/>
                </a:schemeClr>
              </a:buClr>
              <a:defRPr/>
            </a:pPr>
            <a:r>
              <a:rPr lang="en-US" i="1" dirty="0" smtClean="0">
                <a:solidFill>
                  <a:schemeClr val="bg1"/>
                </a:solidFill>
                <a:latin typeface="Calibri (Body)"/>
                <a:cs typeface="Calibri (Body)"/>
              </a:rPr>
              <a:t>&gt;80% of world freight moves by ship </a:t>
            </a:r>
          </a:p>
          <a:p>
            <a:pPr>
              <a:lnSpc>
                <a:spcPct val="90000"/>
              </a:lnSpc>
              <a:spcAft>
                <a:spcPts val="600"/>
              </a:spcAft>
              <a:buClr>
                <a:schemeClr val="accent4">
                  <a:lumMod val="50000"/>
                </a:schemeClr>
              </a:buClr>
              <a:defRPr/>
            </a:pPr>
            <a:r>
              <a:rPr lang="en-US" i="1" dirty="0" smtClean="0">
                <a:solidFill>
                  <a:schemeClr val="bg1"/>
                </a:solidFill>
                <a:latin typeface="Calibri (Body)"/>
                <a:cs typeface="Calibri (Body)"/>
              </a:rPr>
              <a:t>	13 million U.S. jobs, critical resources, facilitate trade of goods and energy</a:t>
            </a:r>
          </a:p>
          <a:p>
            <a:pPr>
              <a:lnSpc>
                <a:spcPct val="90000"/>
              </a:lnSpc>
              <a:spcAft>
                <a:spcPts val="600"/>
              </a:spcAft>
              <a:buClr>
                <a:schemeClr val="accent4">
                  <a:lumMod val="50000"/>
                </a:schemeClr>
              </a:buClr>
              <a:defRPr/>
            </a:pPr>
            <a:r>
              <a:rPr lang="en-US" i="1" dirty="0" smtClean="0">
                <a:solidFill>
                  <a:schemeClr val="bg1"/>
                </a:solidFill>
                <a:latin typeface="Calibri (Body)"/>
                <a:cs typeface="Calibri (Body)"/>
              </a:rPr>
              <a:t>	</a:t>
            </a:r>
          </a:p>
          <a:p>
            <a:r>
              <a:rPr lang="en-US" baseline="0" dirty="0" smtClean="0"/>
              <a:t>COMPLEX</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solidFill>
                  <a:srgbClr val="FFFFFF"/>
                </a:solidFill>
                <a:latin typeface="Calibri (Body)"/>
                <a:cs typeface="Calibri (Body)"/>
              </a:rPr>
              <a:t>Public/private, overlapping jurisdictions, long lifespans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solidFill>
                <a:srgbClr val="FFFFFF"/>
              </a:solidFill>
              <a:latin typeface="Calibri (Body)"/>
              <a:cs typeface="Calibri (Body)"/>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solidFill>
                  <a:srgbClr val="FFFFFF"/>
                </a:solidFill>
                <a:latin typeface="Calibri (Body)"/>
                <a:cs typeface="Calibri (Body)"/>
              </a:rPr>
              <a:t>CONSTRAINED</a:t>
            </a:r>
          </a:p>
          <a:p>
            <a:pPr>
              <a:lnSpc>
                <a:spcPct val="90000"/>
              </a:lnSpc>
              <a:spcAft>
                <a:spcPts val="600"/>
              </a:spcAft>
              <a:buClr>
                <a:schemeClr val="accent4">
                  <a:lumMod val="50000"/>
                </a:schemeClr>
              </a:buClr>
              <a:defRPr/>
            </a:pPr>
            <a:r>
              <a:rPr lang="en-US" i="1" dirty="0" smtClean="0">
                <a:solidFill>
                  <a:srgbClr val="FFFFFF"/>
                </a:solidFill>
                <a:latin typeface="Calibri (Body)"/>
                <a:cs typeface="Calibri (Body)"/>
              </a:rPr>
              <a:t>	Deep water, protective harbors, multi-modal connections</a:t>
            </a:r>
          </a:p>
          <a:p>
            <a:pPr>
              <a:lnSpc>
                <a:spcPct val="90000"/>
              </a:lnSpc>
              <a:spcAft>
                <a:spcPts val="600"/>
              </a:spcAft>
              <a:buClr>
                <a:schemeClr val="accent4">
                  <a:lumMod val="50000"/>
                </a:schemeClr>
              </a:buClr>
              <a:defRPr/>
            </a:pPr>
            <a:r>
              <a:rPr lang="en-US" i="1" dirty="0" smtClean="0">
                <a:solidFill>
                  <a:srgbClr val="FFFFFF"/>
                </a:solidFill>
                <a:latin typeface="Calibri (Body)"/>
                <a:cs typeface="Calibri (Body)"/>
              </a:rPr>
              <a:t>	Estuaries or river deltas that provide ecosystem services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solidFill>
                <a:srgbClr val="FFFFFF"/>
              </a:solidFill>
              <a:latin typeface="Calibri (Body)"/>
              <a:cs typeface="Calibri (Body)"/>
            </a:endParaRPr>
          </a:p>
          <a:p>
            <a:endParaRPr lang="en-US" baseline="0" dirty="0" smtClean="0"/>
          </a:p>
          <a:p>
            <a:r>
              <a:rPr lang="en-US" dirty="0" smtClean="0"/>
              <a:t>DISTINCT</a:t>
            </a:r>
            <a:r>
              <a:rPr lang="en-US" baseline="0" dirty="0" smtClean="0"/>
              <a:t> MANAGEMENT CHALLENGE ON A NORMAL DAY</a:t>
            </a:r>
          </a:p>
          <a:p>
            <a:endParaRPr lang="en-US" dirty="0" smtClean="0"/>
          </a:p>
        </p:txBody>
      </p:sp>
      <p:sp>
        <p:nvSpPr>
          <p:cNvPr id="4" name="Slide Number Placeholder 3"/>
          <p:cNvSpPr>
            <a:spLocks noGrp="1"/>
          </p:cNvSpPr>
          <p:nvPr>
            <p:ph type="sldNum" sz="quarter" idx="10"/>
          </p:nvPr>
        </p:nvSpPr>
        <p:spPr/>
        <p:txBody>
          <a:bodyPr/>
          <a:lstStyle/>
          <a:p>
            <a:fld id="{00B3BDB9-7C48-4442-B250-7B9E50FF42F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ports</a:t>
            </a:r>
          </a:p>
          <a:p>
            <a:r>
              <a:rPr lang="en-US" dirty="0" smtClean="0"/>
              <a:t>Very different</a:t>
            </a:r>
          </a:p>
          <a:p>
            <a:r>
              <a:rPr lang="en-US" dirty="0" smtClean="0"/>
              <a:t>Large, small</a:t>
            </a:r>
          </a:p>
          <a:p>
            <a:r>
              <a:rPr lang="en-US" dirty="0" smtClean="0"/>
              <a:t>Types of cargo</a:t>
            </a:r>
          </a:p>
          <a:p>
            <a:r>
              <a:rPr lang="en-US" dirty="0" smtClean="0"/>
              <a:t>Env. conditions</a:t>
            </a:r>
          </a:p>
          <a:p>
            <a:r>
              <a:rPr lang="en-US" dirty="0" smtClean="0"/>
              <a:t>----- Meeting Notes (8/13/13 18:52) -----</a:t>
            </a:r>
          </a:p>
          <a:p>
            <a:r>
              <a:rPr lang="en-US" dirty="0" smtClean="0"/>
              <a:t>Add summary slide before</a:t>
            </a:r>
          </a:p>
          <a:p>
            <a:endParaRPr lang="en-US" dirty="0" smtClean="0"/>
          </a:p>
          <a:p>
            <a:r>
              <a:rPr lang="en-US" dirty="0" smtClean="0"/>
              <a:t>Use case study selection term</a:t>
            </a:r>
          </a:p>
          <a:p>
            <a:endParaRPr lang="en-US" dirty="0" smtClean="0"/>
          </a:p>
          <a:p>
            <a:r>
              <a:rPr lang="en-US" dirty="0" smtClean="0"/>
              <a:t>Selected on basis of vulnerability (a characteristic - dimension of interest)</a:t>
            </a:r>
          </a:p>
          <a:p>
            <a:endParaRPr lang="en-US" dirty="0" smtClean="0"/>
          </a:p>
          <a:p>
            <a:r>
              <a:rPr lang="en-US" dirty="0" smtClean="0"/>
              <a:t>Chose vulnerability</a:t>
            </a:r>
          </a:p>
          <a:p>
            <a:endParaRPr lang="en-US" dirty="0" smtClean="0"/>
          </a:p>
          <a:p>
            <a:r>
              <a:rPr lang="en-US" dirty="0" smtClean="0"/>
              <a:t>Add quotes to seen one port seen one port</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23</a:t>
            </a:fld>
            <a:endParaRPr lang="en-US" dirty="0"/>
          </a:p>
        </p:txBody>
      </p:sp>
    </p:spTree>
    <p:extLst>
      <p:ext uri="{BB962C8B-B14F-4D97-AF65-F5344CB8AC3E}">
        <p14:creationId xmlns:p14="http://schemas.microsoft.com/office/powerpoint/2010/main" val="158508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Sandy shut down NY/NJ for 8 days</a:t>
            </a:r>
          </a:p>
          <a:p>
            <a:pPr marL="171450" indent="-171450">
              <a:buFontTx/>
              <a:buChar char="-"/>
            </a:pPr>
            <a:r>
              <a:rPr lang="en-US" baseline="0" dirty="0" smtClean="0"/>
              <a:t>5 years after Katrina, Gulfport only up to 80% of pre Katrina business</a:t>
            </a:r>
            <a:endParaRPr lang="en-US" dirty="0" smtClean="0"/>
          </a:p>
          <a:p>
            <a:r>
              <a:rPr lang="en-US" dirty="0" smtClean="0"/>
              <a:t>- Already a problem without climate change</a:t>
            </a:r>
          </a:p>
          <a:p>
            <a:r>
              <a:rPr lang="en-US" dirty="0" smtClean="0"/>
              <a:t>- 32% of the</a:t>
            </a:r>
            <a:r>
              <a:rPr lang="en-US" baseline="0" dirty="0" smtClean="0"/>
              <a:t> world’s seaports have been come close to a storm in the last 50 years (about 1330 ports)</a:t>
            </a:r>
          </a:p>
        </p:txBody>
      </p:sp>
      <p:sp>
        <p:nvSpPr>
          <p:cNvPr id="4" name="Slide Number Placeholder 3"/>
          <p:cNvSpPr>
            <a:spLocks noGrp="1"/>
          </p:cNvSpPr>
          <p:nvPr>
            <p:ph type="sldNum" sz="quarter" idx="10"/>
          </p:nvPr>
        </p:nvSpPr>
        <p:spPr/>
        <p:txBody>
          <a:bodyPr/>
          <a:lstStyle/>
          <a:p>
            <a:fld id="{7584F26B-DACE-B446-9A3E-EAB51B322984}" type="slidenum">
              <a:rPr lang="en-US" smtClean="0"/>
              <a:t>3</a:t>
            </a:fld>
            <a:endParaRPr lang="en-US" dirty="0"/>
          </a:p>
        </p:txBody>
      </p:sp>
    </p:spTree>
    <p:extLst>
      <p:ext uri="{BB962C8B-B14F-4D97-AF65-F5344CB8AC3E}">
        <p14:creationId xmlns:p14="http://schemas.microsoft.com/office/powerpoint/2010/main" val="106089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Distracting text</a:t>
            </a:r>
          </a:p>
          <a:p>
            <a:endParaRPr lang="en-US" baseline="0" dirty="0" smtClean="0"/>
          </a:p>
          <a:p>
            <a:r>
              <a:rPr lang="en-US" baseline="0" dirty="0" smtClean="0"/>
              <a:t>If a 1 in 100 year storm becomes a 1 in 3 year event, port like Gulfport could mean losses on the order of Esteban’s study</a:t>
            </a:r>
          </a:p>
          <a:p>
            <a:r>
              <a:rPr lang="en-US" baseline="0" dirty="0" smtClean="0"/>
              <a:t>Risks are increasing, costs are increasing</a:t>
            </a:r>
          </a:p>
          <a:p>
            <a:endParaRPr lang="en-US" baseline="0" dirty="0" smtClean="0"/>
          </a:p>
          <a:p>
            <a:r>
              <a:rPr lang="en-US" baseline="0" dirty="0" smtClean="0"/>
              <a:t>String in narrative of costs here….</a:t>
            </a:r>
          </a:p>
          <a:p>
            <a:endParaRPr lang="en-US" baseline="0" dirty="0" smtClean="0"/>
          </a:p>
          <a:p>
            <a:r>
              <a:rPr lang="en-US" baseline="0" dirty="0" smtClean="0"/>
              <a:t>Sandy shut down port of NY/NJ for 8 days</a:t>
            </a:r>
          </a:p>
          <a:p>
            <a:r>
              <a:rPr lang="en-US" baseline="0" dirty="0" smtClean="0"/>
              <a:t>Katrina caused $100m in direct damages to Mississippi’s ports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0B3BDB9-7C48-4442-B250-7B9E50FF42F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conceptualize</a:t>
            </a:r>
            <a:r>
              <a:rPr lang="en-US" baseline="0" dirty="0" smtClean="0"/>
              <a:t> it as having these qualities</a:t>
            </a:r>
            <a:endParaRPr lang="en-US" dirty="0" smtClean="0"/>
          </a:p>
          <a:p>
            <a:endParaRPr lang="en-US" dirty="0" smtClean="0"/>
          </a:p>
          <a:p>
            <a:endParaRPr lang="en-US" dirty="0" smtClean="0"/>
          </a:p>
          <a:p>
            <a:endParaRPr lang="en-US" dirty="0" smtClean="0"/>
          </a:p>
          <a:p>
            <a:r>
              <a:rPr lang="en-US" dirty="0" smtClean="0"/>
              <a:t>Do not yet have a good definition of this. Means different things to different people. Including</a:t>
            </a:r>
          </a:p>
          <a:p>
            <a:r>
              <a:rPr lang="en-US" dirty="0" smtClean="0"/>
              <a:t>Economic, physical, social, environmental</a:t>
            </a:r>
          </a:p>
          <a:p>
            <a:endParaRPr lang="en-US" dirty="0" smtClean="0"/>
          </a:p>
          <a:p>
            <a:r>
              <a:rPr lang="en-US" dirty="0" smtClean="0"/>
              <a:t>QUESTION – WHAT IS A MEASURE</a:t>
            </a:r>
            <a:r>
              <a:rPr lang="en-US" baseline="0" dirty="0" smtClean="0"/>
              <a:t> OF RESILIENCE? HOW LONG SHOULD IT TAKE TO BOUNCE BACK?</a:t>
            </a:r>
          </a:p>
          <a:p>
            <a:r>
              <a:rPr lang="en-US" baseline="0" dirty="0" smtClean="0"/>
              <a:t>STRUGGLING WITH HOW WE DEFINE SUCCESS.</a:t>
            </a:r>
          </a:p>
          <a:p>
            <a:r>
              <a:rPr lang="en-US" baseline="0" dirty="0" smtClean="0"/>
              <a:t>COMMUNITY NOT IN A POSITION TO PUT HARD NUMBERS ON THE MEASURES AND SUCCESSES</a:t>
            </a:r>
          </a:p>
          <a:p>
            <a:endParaRPr lang="en-US" baseline="0" dirty="0" smtClean="0"/>
          </a:p>
          <a:p>
            <a:r>
              <a:rPr lang="en-US" baseline="0" dirty="0" smtClean="0"/>
              <a:t>DEMARKATING THE PROBLEM SPACE</a:t>
            </a:r>
          </a:p>
          <a:p>
            <a:endParaRPr lang="en-US" dirty="0" smtClean="0"/>
          </a:p>
          <a:p>
            <a:endParaRPr lang="en-US" dirty="0" smtClean="0"/>
          </a:p>
          <a:p>
            <a:endParaRPr lang="en-US" dirty="0" smtClean="0"/>
          </a:p>
          <a:p>
            <a:r>
              <a:rPr lang="en-US" dirty="0" smtClean="0"/>
              <a:t>Next</a:t>
            </a:r>
            <a:r>
              <a:rPr lang="en-US" baseline="0" dirty="0" smtClean="0"/>
              <a:t> slide, how do we get there?</a:t>
            </a:r>
          </a:p>
          <a:p>
            <a:r>
              <a:rPr lang="en-US" baseline="0" dirty="0" smtClean="0"/>
              <a:t>----- Meeting Notes (8/13/13 18:52) -----</a:t>
            </a:r>
          </a:p>
          <a:p>
            <a:r>
              <a:rPr lang="en-US" baseline="0" dirty="0" smtClean="0"/>
              <a:t>This isn't defined,</a:t>
            </a:r>
          </a:p>
          <a:p>
            <a:r>
              <a:rPr lang="en-US" baseline="0" dirty="0" smtClean="0"/>
              <a:t>Here's what I am proposing</a:t>
            </a:r>
          </a:p>
          <a:p>
            <a:endParaRPr lang="en-US" baseline="0" dirty="0" smtClean="0"/>
          </a:p>
          <a:p>
            <a:r>
              <a:rPr lang="en-US" baseline="0" dirty="0" smtClean="0"/>
              <a:t>Guidepost</a:t>
            </a:r>
            <a:endParaRPr lang="en-US" dirty="0" smtClean="0"/>
          </a:p>
        </p:txBody>
      </p:sp>
      <p:sp>
        <p:nvSpPr>
          <p:cNvPr id="4" name="Slide Number Placeholder 3"/>
          <p:cNvSpPr>
            <a:spLocks noGrp="1"/>
          </p:cNvSpPr>
          <p:nvPr>
            <p:ph type="sldNum" sz="quarter" idx="10"/>
          </p:nvPr>
        </p:nvSpPr>
        <p:spPr/>
        <p:txBody>
          <a:bodyPr/>
          <a:lstStyle/>
          <a:p>
            <a:fld id="{7584F26B-DACE-B446-9A3E-EAB51B322984}" type="slidenum">
              <a:rPr lang="en-US" smtClean="0"/>
              <a:t>5</a:t>
            </a:fld>
            <a:endParaRPr lang="en-US" dirty="0"/>
          </a:p>
        </p:txBody>
      </p:sp>
    </p:spTree>
    <p:extLst>
      <p:ext uri="{BB962C8B-B14F-4D97-AF65-F5344CB8AC3E}">
        <p14:creationId xmlns:p14="http://schemas.microsoft.com/office/powerpoint/2010/main" val="420169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these?</a:t>
            </a:r>
          </a:p>
          <a:p>
            <a:endParaRPr lang="en-US" dirty="0" smtClean="0"/>
          </a:p>
          <a:p>
            <a:r>
              <a:rPr lang="en-US" dirty="0" smtClean="0"/>
              <a:t>Planned </a:t>
            </a:r>
            <a:r>
              <a:rPr lang="en-US" dirty="0"/>
              <a:t>adaptation process</a:t>
            </a:r>
          </a:p>
          <a:p>
            <a:r>
              <a:rPr lang="en-US" dirty="0"/>
              <a:t>Type of adaptation we're thinking about for ports</a:t>
            </a:r>
          </a:p>
          <a:p>
            <a:r>
              <a:rPr lang="en-US" dirty="0"/>
              <a:t>This is one way </a:t>
            </a:r>
          </a:p>
          <a:p>
            <a:r>
              <a:rPr lang="en-US" dirty="0"/>
              <a:t>Customize it - </a:t>
            </a:r>
          </a:p>
          <a:p>
            <a:r>
              <a:rPr lang="en-US" dirty="0"/>
              <a:t>	identify </a:t>
            </a:r>
            <a:r>
              <a:rPr lang="en-US" dirty="0" smtClean="0"/>
              <a:t>stakeholders</a:t>
            </a:r>
          </a:p>
          <a:p>
            <a:endParaRPr lang="en-US" dirty="0" smtClean="0"/>
          </a:p>
          <a:p>
            <a:r>
              <a:rPr lang="en-US" dirty="0" smtClean="0"/>
              <a:t>----- Meeting Notes (8/13/13 18:52) -----</a:t>
            </a:r>
          </a:p>
          <a:p>
            <a:r>
              <a:rPr lang="en-US" dirty="0" smtClean="0"/>
              <a:t>Get rid of shading and make solid colors</a:t>
            </a:r>
          </a:p>
          <a:p>
            <a:endParaRPr lang="en-US" dirty="0" smtClean="0"/>
          </a:p>
        </p:txBody>
      </p:sp>
      <p:sp>
        <p:nvSpPr>
          <p:cNvPr id="4" name="Slide Number Placeholder 3"/>
          <p:cNvSpPr>
            <a:spLocks noGrp="1"/>
          </p:cNvSpPr>
          <p:nvPr>
            <p:ph type="sldNum" sz="quarter" idx="10"/>
          </p:nvPr>
        </p:nvSpPr>
        <p:spPr/>
        <p:txBody>
          <a:bodyPr/>
          <a:lstStyle/>
          <a:p>
            <a:fld id="{7584F26B-DACE-B446-9A3E-EAB51B322984}" type="slidenum">
              <a:rPr lang="en-US" smtClean="0"/>
              <a:t>6</a:t>
            </a:fld>
            <a:endParaRPr lang="en-US" dirty="0"/>
          </a:p>
        </p:txBody>
      </p:sp>
    </p:spTree>
    <p:extLst>
      <p:ext uri="{BB962C8B-B14F-4D97-AF65-F5344CB8AC3E}">
        <p14:creationId xmlns:p14="http://schemas.microsoft.com/office/powerpoint/2010/main" val="205368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Give examples</a:t>
            </a:r>
          </a:p>
          <a:p>
            <a:endParaRPr lang="en-US" dirty="0" smtClean="0"/>
          </a:p>
          <a:p>
            <a:r>
              <a:rPr lang="en-US" dirty="0" smtClean="0"/>
              <a:t>Distinction</a:t>
            </a:r>
            <a:r>
              <a:rPr lang="en-US" baseline="0" dirty="0" smtClean="0"/>
              <a:t> I should make is they are trying to generate profit for the PORT, economic/contractual for their own firms</a:t>
            </a:r>
          </a:p>
          <a:p>
            <a:r>
              <a:rPr lang="en-US" baseline="0" dirty="0" smtClean="0"/>
              <a:t>Says who has motivation, willingness to pay, can pick up and move</a:t>
            </a:r>
          </a:p>
          <a:p>
            <a:r>
              <a:rPr lang="en-US" baseline="0" dirty="0" smtClean="0"/>
              <a:t>Some actors are amorphous, are there too many actors? </a:t>
            </a:r>
          </a:p>
          <a:p>
            <a:endParaRPr lang="en-US" baseline="0" dirty="0" smtClean="0"/>
          </a:p>
          <a:p>
            <a:r>
              <a:rPr lang="en-US" baseline="0" dirty="0" smtClean="0"/>
              <a:t>Bounding is very difficult. </a:t>
            </a:r>
          </a:p>
          <a:p>
            <a:r>
              <a:rPr lang="en-US" sz="1200" kern="1200" dirty="0" smtClean="0">
                <a:solidFill>
                  <a:schemeClr val="tx1"/>
                </a:solidFill>
                <a:latin typeface="+mn-lt"/>
                <a:ea typeface="+mn-ea"/>
                <a:cs typeface="+mn-cs"/>
              </a:rPr>
              <a:t>Winkelmans Wan, T., (2007) Port master planning: Balancing stakeholders’ interests. In: Dobrowolski K, Zurek, J. (ed) The reality and dilemmas of globalization. Gdansk: The Foundation of the Development of</a:t>
            </a:r>
          </a:p>
          <a:p>
            <a:r>
              <a:rPr lang="en-US" sz="1200" kern="1200" dirty="0" smtClean="0">
                <a:solidFill>
                  <a:schemeClr val="tx1"/>
                </a:solidFill>
                <a:latin typeface="+mn-lt"/>
                <a:ea typeface="+mn-ea"/>
                <a:cs typeface="+mn-cs"/>
              </a:rPr>
              <a:t>Gdansk University.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584F26B-DACE-B446-9A3E-EAB51B322984}" type="slidenum">
              <a:rPr lang="en-US" smtClean="0"/>
              <a:t>7</a:t>
            </a:fld>
            <a:endParaRPr lang="en-US" dirty="0"/>
          </a:p>
        </p:txBody>
      </p:sp>
    </p:spTree>
    <p:extLst>
      <p:ext uri="{BB962C8B-B14F-4D97-AF65-F5344CB8AC3E}">
        <p14:creationId xmlns:p14="http://schemas.microsoft.com/office/powerpoint/2010/main" val="186096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comparative</a:t>
            </a:r>
          </a:p>
          <a:p>
            <a:r>
              <a:rPr lang="en-US" dirty="0" smtClean="0"/>
              <a:t>Mention rationale for choosing Providence</a:t>
            </a:r>
          </a:p>
          <a:p>
            <a:r>
              <a:rPr lang="en-US" dirty="0" smtClean="0"/>
              <a:t>----- Meeting Notes (8/1/13 11:40) -----</a:t>
            </a:r>
          </a:p>
          <a:p>
            <a:r>
              <a:rPr lang="en-US" dirty="0" smtClean="0"/>
              <a:t>Why these two cases…</a:t>
            </a:r>
          </a:p>
          <a:p>
            <a:endParaRPr lang="en-US" dirty="0" smtClean="0"/>
          </a:p>
          <a:p>
            <a:r>
              <a:rPr lang="en-US" dirty="0" smtClean="0"/>
              <a:t>Justify these two case studies better</a:t>
            </a:r>
          </a:p>
          <a:p>
            <a:r>
              <a:rPr lang="en-US" dirty="0" smtClean="0"/>
              <a:t>	Both vulnerable</a:t>
            </a:r>
          </a:p>
          <a:p>
            <a:r>
              <a:rPr lang="en-US" dirty="0" smtClean="0"/>
              <a:t>	Key differences</a:t>
            </a:r>
          </a:p>
          <a:p>
            <a:r>
              <a:rPr lang="en-US" dirty="0" smtClean="0"/>
              <a:t>	Unique characteristics</a:t>
            </a:r>
          </a:p>
          <a:p>
            <a:r>
              <a:rPr lang="en-US" dirty="0" smtClean="0"/>
              <a:t>	</a:t>
            </a:r>
          </a:p>
          <a:p>
            <a:r>
              <a:rPr lang="en-US" dirty="0" smtClean="0"/>
              <a:t>Choosing case studies</a:t>
            </a:r>
          </a:p>
          <a:p>
            <a:endParaRPr lang="en-US" dirty="0" smtClean="0"/>
          </a:p>
          <a:p>
            <a:r>
              <a:rPr lang="en-US" dirty="0" smtClean="0"/>
              <a:t>two strong messages</a:t>
            </a:r>
          </a:p>
          <a:p>
            <a:r>
              <a:rPr lang="en-US" dirty="0" smtClean="0"/>
              <a:t>	Gulfport has experience in storm recently</a:t>
            </a:r>
          </a:p>
          <a:p>
            <a:r>
              <a:rPr lang="en-US" dirty="0" smtClean="0"/>
              <a:t>	Providence does not, but are planning</a:t>
            </a:r>
          </a:p>
          <a:p>
            <a:endParaRPr lang="en-US" dirty="0" smtClean="0"/>
          </a:p>
          <a:p>
            <a:r>
              <a:rPr lang="en-US" dirty="0" smtClean="0"/>
              <a:t>Access</a:t>
            </a:r>
          </a:p>
          <a:p>
            <a:r>
              <a:rPr lang="en-US" dirty="0" smtClean="0"/>
              <a:t>	Know the port, know the people, had access</a:t>
            </a:r>
          </a:p>
          <a:p>
            <a:endParaRPr lang="en-US" dirty="0" smtClean="0"/>
          </a:p>
          <a:p>
            <a:r>
              <a:rPr lang="en-US" dirty="0" smtClean="0"/>
              <a:t>Their vulnerability makes them a best case to look at</a:t>
            </a:r>
          </a:p>
          <a:p>
            <a:endParaRPr lang="en-US" dirty="0" smtClean="0"/>
          </a:p>
          <a:p>
            <a:r>
              <a:rPr lang="en-US" dirty="0" smtClean="0"/>
              <a:t>Especially vulnerable, but vary in recent exposure.</a:t>
            </a:r>
          </a:p>
          <a:p>
            <a:endParaRPr lang="en-US" dirty="0" smtClean="0"/>
          </a:p>
        </p:txBody>
      </p:sp>
      <p:sp>
        <p:nvSpPr>
          <p:cNvPr id="4" name="Slide Number Placeholder 3"/>
          <p:cNvSpPr>
            <a:spLocks noGrp="1"/>
          </p:cNvSpPr>
          <p:nvPr>
            <p:ph type="sldNum" sz="quarter" idx="10"/>
          </p:nvPr>
        </p:nvSpPr>
        <p:spPr/>
        <p:txBody>
          <a:bodyPr/>
          <a:lstStyle/>
          <a:p>
            <a:fld id="{7584F26B-DACE-B446-9A3E-EAB51B322984}" type="slidenum">
              <a:rPr lang="en-US" smtClean="0"/>
              <a:t>9</a:t>
            </a:fld>
            <a:endParaRPr lang="en-US" dirty="0"/>
          </a:p>
        </p:txBody>
      </p:sp>
    </p:spTree>
    <p:extLst>
      <p:ext uri="{BB962C8B-B14F-4D97-AF65-F5344CB8AC3E}">
        <p14:creationId xmlns:p14="http://schemas.microsoft.com/office/powerpoint/2010/main" val="230621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955</a:t>
            </a:r>
            <a:r>
              <a:rPr lang="en-US" sz="1200" kern="1200" baseline="0" dirty="0" smtClean="0">
                <a:solidFill>
                  <a:schemeClr val="tx1"/>
                </a:solidFill>
                <a:latin typeface="+mn-lt"/>
                <a:ea typeface="+mn-ea"/>
                <a:cs typeface="+mn-cs"/>
              </a:rPr>
              <a:t> Pages of transcripts from interviews…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Chermack T (2004) Improving decision-making with scenario planning. Futures 36 (3):295-309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Tompkins E, Few R, Brown K (2008) Scenario-based stakeholder engagement: Incorporating stakeholders preferences into coastal planning for climate change. Journal of environmental management 88 (4):1580-1592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Charmaz K (2003) Qualitative interviewing and grounded theory analysis. Inside interviewing: New lenses, new concerns:311-330</a:t>
            </a:r>
          </a:p>
          <a:p>
            <a:r>
              <a:rPr lang="en-US" sz="1200" kern="1200" dirty="0" smtClean="0">
                <a:solidFill>
                  <a:schemeClr val="tx1"/>
                </a:solidFill>
                <a:latin typeface="+mn-lt"/>
                <a:ea typeface="+mn-ea"/>
                <a:cs typeface="+mn-cs"/>
              </a:rPr>
              <a:t>----- Meeting Notes (8/13/13 18:52) -----</a:t>
            </a:r>
          </a:p>
          <a:p>
            <a:r>
              <a:rPr lang="en-US" sz="1200" kern="1200" dirty="0" smtClean="0">
                <a:solidFill>
                  <a:schemeClr val="tx1"/>
                </a:solidFill>
                <a:latin typeface="+mn-lt"/>
                <a:ea typeface="+mn-ea"/>
                <a:cs typeface="+mn-cs"/>
              </a:rPr>
              <a:t>Say we developed</a:t>
            </a:r>
            <a:endParaRPr lang="en-US" dirty="0"/>
          </a:p>
        </p:txBody>
      </p:sp>
      <p:sp>
        <p:nvSpPr>
          <p:cNvPr id="4" name="Slide Number Placeholder 3"/>
          <p:cNvSpPr>
            <a:spLocks noGrp="1"/>
          </p:cNvSpPr>
          <p:nvPr>
            <p:ph type="sldNum" sz="quarter" idx="10"/>
          </p:nvPr>
        </p:nvSpPr>
        <p:spPr/>
        <p:txBody>
          <a:bodyPr/>
          <a:lstStyle/>
          <a:p>
            <a:fld id="{7584F26B-DACE-B446-9A3E-EAB51B322984}" type="slidenum">
              <a:rPr lang="en-US" smtClean="0"/>
              <a:t>10</a:t>
            </a:fld>
            <a:endParaRPr lang="en-US" dirty="0"/>
          </a:p>
        </p:txBody>
      </p:sp>
    </p:spTree>
    <p:extLst>
      <p:ext uri="{BB962C8B-B14F-4D97-AF65-F5344CB8AC3E}">
        <p14:creationId xmlns:p14="http://schemas.microsoft.com/office/powerpoint/2010/main" val="17377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19E1B9-617F-C742-A79C-4B8CACA0694F}" type="datetime1">
              <a:rPr lang="en-US" smtClean="0"/>
              <a:t>10/30/13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D252E3-4CAA-AB49-B487-A331FB89E39D}" type="datetime1">
              <a:rPr lang="en-US" smtClean="0"/>
              <a:t>10/30/13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E2814-E3EE-D844-86BF-59903D343217}" type="datetime1">
              <a:rPr lang="en-US" smtClean="0"/>
              <a:t>10/30/13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E337E7-138B-8647-B496-1F7AB4EBD9DC}" type="datetime1">
              <a:rPr lang="en-US" smtClean="0"/>
              <a:t>10/30/13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5F9E26-95A8-F14D-BC7B-F5A78DB88A49}" type="datetime1">
              <a:rPr lang="en-US" smtClean="0"/>
              <a:t>10/30/13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21A6D-0A59-3E47-8EE9-99801ABDBFA3}" type="datetime1">
              <a:rPr lang="en-US" smtClean="0"/>
              <a:t>10/30/13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AA164-3E2B-3448-AB18-0D95F5C32A39}" type="datetime1">
              <a:rPr lang="en-US" smtClean="0"/>
              <a:t>10/30/13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BFEF67-0DD1-6844-9374-33D571103190}" type="datetime1">
              <a:rPr lang="en-US" smtClean="0"/>
              <a:t>10/30/13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0E34D-791D-D045-82D6-7DDDE7D212AD}" type="datetime1">
              <a:rPr lang="en-US" smtClean="0"/>
              <a:t>10/30/13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52F98-5762-DD47-86F2-D30A82B26E57}" type="datetime1">
              <a:rPr lang="en-US" smtClean="0"/>
              <a:t>10/30/13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07453C-4C1D-1F41-B9DF-41893EEC2455}" type="datetime1">
              <a:rPr lang="en-US" smtClean="0"/>
              <a:t>10/30/13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5074C9-5FB5-9C4E-9524-AA30535E0CD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34A17-AF9B-EE45-9D0C-E5D5A4CE2766}" type="datetime1">
              <a:rPr lang="en-US" smtClean="0"/>
              <a:t>10/30/13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074C9-5FB5-9C4E-9524-AA30535E0CD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hyperlink" Target="http://stanford.edu/~austinb" TargetMode="Externa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www.aapa-ports.org/Industry/content.cfm?ItemNumber=1024&amp;navItemNumber=1027" TargetMode="External"/><Relationship Id="rId4" Type="http://schemas.openxmlformats.org/officeDocument/2006/relationships/hyperlink" Target="http://ncadac.globalchange.gov/" TargetMode="External"/><Relationship Id="rId5" Type="http://schemas.openxmlformats.org/officeDocument/2006/relationships/hyperlink" Target="http://finntrack.co.uk/shift/analytic.pdf"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1" name="Picture 10" descr="aerial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62200"/>
            <a:ext cx="9144000" cy="1122556"/>
          </a:xfrm>
          <a:prstGeom prst="rect">
            <a:avLst/>
          </a:prstGeom>
        </p:spPr>
      </p:pic>
      <p:sp>
        <p:nvSpPr>
          <p:cNvPr id="3074" name="Rectangle 5"/>
          <p:cNvSpPr>
            <a:spLocks noGrp="1" noChangeArrowheads="1"/>
          </p:cNvSpPr>
          <p:nvPr>
            <p:ph type="ctrTitle"/>
          </p:nvPr>
        </p:nvSpPr>
        <p:spPr>
          <a:xfrm>
            <a:off x="0" y="304800"/>
            <a:ext cx="9144000" cy="1470025"/>
          </a:xfrm>
        </p:spPr>
        <p:txBody>
          <a:bodyPr>
            <a:noAutofit/>
          </a:bodyPr>
          <a:lstStyle/>
          <a:p>
            <a:r>
              <a:rPr lang="en-US" sz="2800" dirty="0"/>
              <a:t>Building seaport resilience to climate change: Stakeholder perceptions of strategies from the Ports of Gulfport (MS) and Providence (RI) </a:t>
            </a:r>
          </a:p>
        </p:txBody>
      </p:sp>
      <p:sp>
        <p:nvSpPr>
          <p:cNvPr id="12291" name="Rectangle 6"/>
          <p:cNvSpPr>
            <a:spLocks noGrp="1" noChangeArrowheads="1"/>
          </p:cNvSpPr>
          <p:nvPr>
            <p:ph type="subTitle" idx="1"/>
          </p:nvPr>
        </p:nvSpPr>
        <p:spPr>
          <a:xfrm>
            <a:off x="571500" y="4237567"/>
            <a:ext cx="8077200" cy="2171700"/>
          </a:xfrm>
          <a:ln w="28575">
            <a:solidFill>
              <a:schemeClr val="tx1"/>
            </a:solidFill>
          </a:ln>
        </p:spPr>
        <p:txBody>
          <a:bodyPr>
            <a:normAutofit fontScale="92500" lnSpcReduction="10000"/>
          </a:bodyPr>
          <a:lstStyle/>
          <a:p>
            <a:pPr eaLnBrk="1" hangingPunct="1">
              <a:lnSpc>
                <a:spcPct val="90000"/>
              </a:lnSpc>
              <a:buFont typeface="Arial" pitchFamily="34" charset="0"/>
              <a:buNone/>
              <a:defRPr/>
            </a:pPr>
            <a:endParaRPr lang="en-US" altLang="ja-JP" sz="1800" dirty="0" smtClean="0">
              <a:solidFill>
                <a:schemeClr val="tx1"/>
              </a:solidFill>
            </a:endParaRPr>
          </a:p>
          <a:p>
            <a:pPr eaLnBrk="1" hangingPunct="1">
              <a:lnSpc>
                <a:spcPct val="90000"/>
              </a:lnSpc>
              <a:buFont typeface="Arial" pitchFamily="34" charset="0"/>
              <a:buNone/>
              <a:defRPr/>
            </a:pPr>
            <a:endParaRPr lang="en-US" altLang="ja-JP" sz="1800" dirty="0" smtClean="0">
              <a:solidFill>
                <a:schemeClr val="tx1"/>
              </a:solidFill>
            </a:endParaRPr>
          </a:p>
          <a:p>
            <a:pPr eaLnBrk="1" hangingPunct="1">
              <a:lnSpc>
                <a:spcPct val="90000"/>
              </a:lnSpc>
              <a:buFont typeface="Arial" pitchFamily="34" charset="0"/>
              <a:buNone/>
              <a:defRPr/>
            </a:pPr>
            <a:r>
              <a:rPr lang="en-US" altLang="ja-JP" sz="1800" dirty="0" smtClean="0">
                <a:solidFill>
                  <a:schemeClr val="tx1"/>
                </a:solidFill>
              </a:rPr>
              <a:t>Austin Becker, PhD</a:t>
            </a:r>
          </a:p>
          <a:p>
            <a:pPr eaLnBrk="1" hangingPunct="1">
              <a:lnSpc>
                <a:spcPct val="90000"/>
              </a:lnSpc>
              <a:buFont typeface="Arial" pitchFamily="34" charset="0"/>
              <a:buNone/>
              <a:defRPr/>
            </a:pPr>
            <a:r>
              <a:rPr lang="en-US" altLang="ja-JP" sz="1800" dirty="0" smtClean="0">
                <a:solidFill>
                  <a:schemeClr val="tx1"/>
                </a:solidFill>
              </a:rPr>
              <a:t>Assistant Professor of Coastal Planning, Policy, and Design</a:t>
            </a:r>
          </a:p>
          <a:p>
            <a:pPr eaLnBrk="1" hangingPunct="1">
              <a:lnSpc>
                <a:spcPct val="90000"/>
              </a:lnSpc>
              <a:buFont typeface="Arial" pitchFamily="34" charset="0"/>
              <a:buNone/>
              <a:defRPr/>
            </a:pPr>
            <a:r>
              <a:rPr lang="en-US" altLang="ja-JP" sz="1800" dirty="0" smtClean="0">
                <a:solidFill>
                  <a:schemeClr val="tx1"/>
                </a:solidFill>
              </a:rPr>
              <a:t>College of the Environment and Life Sciences</a:t>
            </a:r>
          </a:p>
          <a:p>
            <a:pPr eaLnBrk="1" hangingPunct="1">
              <a:lnSpc>
                <a:spcPct val="90000"/>
              </a:lnSpc>
              <a:buFont typeface="Arial" pitchFamily="34" charset="0"/>
              <a:buNone/>
              <a:defRPr/>
            </a:pPr>
            <a:r>
              <a:rPr lang="en-US" altLang="ja-JP" sz="1800" dirty="0" smtClean="0">
                <a:solidFill>
                  <a:schemeClr val="tx1"/>
                </a:solidFill>
              </a:rPr>
              <a:t>University of Rhode Island</a:t>
            </a:r>
          </a:p>
          <a:p>
            <a:pPr eaLnBrk="1" hangingPunct="1">
              <a:lnSpc>
                <a:spcPct val="90000"/>
              </a:lnSpc>
              <a:buFont typeface="Arial" pitchFamily="34" charset="0"/>
              <a:buNone/>
              <a:defRPr/>
            </a:pPr>
            <a:endParaRPr lang="en-US" altLang="ja-JP" sz="1800" i="1" dirty="0" smtClean="0">
              <a:solidFill>
                <a:schemeClr val="tx1"/>
              </a:solidFill>
            </a:endParaRPr>
          </a:p>
          <a:p>
            <a:pPr>
              <a:lnSpc>
                <a:spcPct val="90000"/>
              </a:lnSpc>
              <a:defRPr/>
            </a:pPr>
            <a:r>
              <a:rPr lang="en-US" sz="1600" b="1" i="1" dirty="0"/>
              <a:t>Old Dominion University - European Union Sea Level Rise Conference, October 30-31, 2013</a:t>
            </a:r>
            <a:endParaRPr lang="en-US" altLang="ja-JP" sz="1800" b="1" i="1" dirty="0">
              <a:solidFill>
                <a:schemeClr val="tx1"/>
              </a:solidFill>
            </a:endParaRPr>
          </a:p>
        </p:txBody>
      </p:sp>
      <p:sp>
        <p:nvSpPr>
          <p:cNvPr id="3076" name="Rectangle 50"/>
          <p:cNvSpPr>
            <a:spLocks noChangeArrowheads="1"/>
          </p:cNvSpPr>
          <p:nvPr/>
        </p:nvSpPr>
        <p:spPr bwMode="auto">
          <a:xfrm>
            <a:off x="304800" y="2514600"/>
            <a:ext cx="8610600" cy="1295400"/>
          </a:xfrm>
          <a:prstGeom prst="rect">
            <a:avLst/>
          </a:prstGeom>
          <a:noFill/>
          <a:ln w="9525">
            <a:noFill/>
            <a:miter lim="800000"/>
            <a:headEnd/>
            <a:tailEnd/>
          </a:ln>
        </p:spPr>
        <p:txBody>
          <a:bodyPr wrap="none" anchor="ctr"/>
          <a:lstStyle/>
          <a:p>
            <a:pPr algn="ctr"/>
            <a:endParaRPr lang="en-US" dirty="0">
              <a:latin typeface="+mn-lt"/>
            </a:endParaRPr>
          </a:p>
        </p:txBody>
      </p:sp>
      <p:sp>
        <p:nvSpPr>
          <p:cNvPr id="3081" name="Line 89"/>
          <p:cNvSpPr>
            <a:spLocks noChangeShapeType="1"/>
          </p:cNvSpPr>
          <p:nvPr/>
        </p:nvSpPr>
        <p:spPr bwMode="auto">
          <a:xfrm>
            <a:off x="0" y="3200400"/>
            <a:ext cx="0" cy="1752600"/>
          </a:xfrm>
          <a:prstGeom prst="line">
            <a:avLst/>
          </a:prstGeom>
          <a:noFill/>
          <a:ln w="9525">
            <a:solidFill>
              <a:schemeClr val="bg1"/>
            </a:solidFill>
            <a:round/>
            <a:headEnd/>
            <a:tailEnd/>
          </a:ln>
        </p:spPr>
        <p:txBody>
          <a:bodyPr/>
          <a:lstStyle/>
          <a:p>
            <a:endParaRPr lang="en-US" dirty="0">
              <a:latin typeface="+mn-lt"/>
            </a:endParaRPr>
          </a:p>
        </p:txBody>
      </p:sp>
      <p:pic>
        <p:nvPicPr>
          <p:cNvPr id="10"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34" y="2362200"/>
            <a:ext cx="1844634" cy="1117600"/>
          </a:xfrm>
          <a:prstGeom prst="rect">
            <a:avLst/>
          </a:prstGeom>
          <a:noFill/>
          <a:ln w="9525">
            <a:noFill/>
            <a:miter lim="800000"/>
            <a:headEnd/>
            <a:tailEnd/>
          </a:ln>
        </p:spPr>
      </p:pic>
      <p:pic>
        <p:nvPicPr>
          <p:cNvPr id="4" name="Picture 3" descr="E_IPER_logo.gif"/>
          <p:cNvPicPr>
            <a:picLocks noChangeAspect="1"/>
          </p:cNvPicPr>
          <p:nvPr/>
        </p:nvPicPr>
        <p:blipFill rotWithShape="1">
          <a:blip r:embed="rId5" cstate="screen">
            <a:extLst>
              <a:ext uri="{28A0092B-C50C-407E-A947-70E740481C1C}">
                <a14:useLocalDpi xmlns:a14="http://schemas.microsoft.com/office/drawing/2010/main"/>
              </a:ext>
            </a:extLst>
          </a:blip>
          <a:srcRect r="56528"/>
          <a:stretch/>
        </p:blipFill>
        <p:spPr>
          <a:xfrm>
            <a:off x="-2645833" y="7755466"/>
            <a:ext cx="3975100" cy="722376"/>
          </a:xfrm>
          <a:prstGeom prst="rect">
            <a:avLst/>
          </a:prstGeom>
        </p:spPr>
      </p:pic>
    </p:spTree>
    <p:extLst>
      <p:ext uri="{BB962C8B-B14F-4D97-AF65-F5344CB8AC3E}">
        <p14:creationId xmlns:p14="http://schemas.microsoft.com/office/powerpoint/2010/main" val="1908035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
            <a:ext cx="9144000" cy="1262063"/>
          </a:xfrm>
          <a:prstGeom prst="rect">
            <a:avLst/>
          </a:prstGeom>
          <a:solidFill>
            <a:schemeClr val="bg1">
              <a:lumMod val="75000"/>
              <a:lumOff val="25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Case study methods</a:t>
            </a:r>
            <a:endParaRPr lang="en-US" sz="3600" dirty="0"/>
          </a:p>
        </p:txBody>
      </p:sp>
      <p:sp>
        <p:nvSpPr>
          <p:cNvPr id="6" name="TextBox 5"/>
          <p:cNvSpPr txBox="1"/>
          <p:nvPr/>
        </p:nvSpPr>
        <p:spPr>
          <a:xfrm>
            <a:off x="368300" y="1556293"/>
            <a:ext cx="5779447" cy="461665"/>
          </a:xfrm>
          <a:prstGeom prst="rect">
            <a:avLst/>
          </a:prstGeom>
          <a:noFill/>
        </p:spPr>
        <p:txBody>
          <a:bodyPr wrap="none" rtlCol="0">
            <a:spAutoFit/>
          </a:bodyPr>
          <a:lstStyle/>
          <a:p>
            <a:r>
              <a:rPr lang="en-US" sz="2400" dirty="0" smtClean="0"/>
              <a:t>1. Create </a:t>
            </a:r>
            <a:r>
              <a:rPr lang="en-US" sz="2400" dirty="0"/>
              <a:t>hurricane </a:t>
            </a:r>
            <a:r>
              <a:rPr lang="en-US" sz="2400" dirty="0" smtClean="0"/>
              <a:t>scenario </a:t>
            </a:r>
            <a:r>
              <a:rPr lang="en-US" sz="1000" dirty="0" smtClean="0"/>
              <a:t>(Chermack 2004; Tompkins et al 2008) </a:t>
            </a:r>
            <a:endParaRPr lang="en-US" sz="1000" dirty="0"/>
          </a:p>
        </p:txBody>
      </p:sp>
      <p:sp>
        <p:nvSpPr>
          <p:cNvPr id="7" name="TextBox 6"/>
          <p:cNvSpPr txBox="1"/>
          <p:nvPr/>
        </p:nvSpPr>
        <p:spPr>
          <a:xfrm>
            <a:off x="368300" y="2354059"/>
            <a:ext cx="7270440" cy="461665"/>
          </a:xfrm>
          <a:prstGeom prst="rect">
            <a:avLst/>
          </a:prstGeom>
          <a:noFill/>
        </p:spPr>
        <p:txBody>
          <a:bodyPr wrap="none" rtlCol="0">
            <a:spAutoFit/>
          </a:bodyPr>
          <a:lstStyle/>
          <a:p>
            <a:r>
              <a:rPr lang="en-US" sz="2400" dirty="0" smtClean="0"/>
              <a:t>2. Identify </a:t>
            </a:r>
            <a:r>
              <a:rPr lang="en-US" sz="2400" dirty="0"/>
              <a:t>port stakeholders </a:t>
            </a:r>
            <a:r>
              <a:rPr lang="en-US" sz="2400" dirty="0" smtClean="0"/>
              <a:t>(30 Gulfport, 27 Providence)</a:t>
            </a:r>
            <a:endParaRPr lang="en-US" sz="2400" dirty="0"/>
          </a:p>
        </p:txBody>
      </p:sp>
      <p:sp>
        <p:nvSpPr>
          <p:cNvPr id="8" name="TextBox 7"/>
          <p:cNvSpPr txBox="1"/>
          <p:nvPr/>
        </p:nvSpPr>
        <p:spPr>
          <a:xfrm>
            <a:off x="368300" y="3151825"/>
            <a:ext cx="8521083" cy="461665"/>
          </a:xfrm>
          <a:prstGeom prst="rect">
            <a:avLst/>
          </a:prstGeom>
          <a:noFill/>
        </p:spPr>
        <p:txBody>
          <a:bodyPr wrap="none" rtlCol="0">
            <a:spAutoFit/>
          </a:bodyPr>
          <a:lstStyle/>
          <a:p>
            <a:r>
              <a:rPr lang="en-US" sz="2400" dirty="0" smtClean="0"/>
              <a:t>3. Interview </a:t>
            </a:r>
            <a:r>
              <a:rPr lang="en-US" sz="2400" dirty="0"/>
              <a:t>stakeholders on </a:t>
            </a:r>
            <a:r>
              <a:rPr lang="en-US" sz="2400" b="1" dirty="0"/>
              <a:t>storm </a:t>
            </a:r>
            <a:r>
              <a:rPr lang="en-US" sz="2400" b="1" dirty="0" smtClean="0"/>
              <a:t>impacts </a:t>
            </a:r>
            <a:r>
              <a:rPr lang="en-US" sz="2400" dirty="0" smtClean="0"/>
              <a:t>&amp; </a:t>
            </a:r>
            <a:r>
              <a:rPr lang="en-US" sz="2400" b="1" dirty="0" smtClean="0"/>
              <a:t>resilience strategies</a:t>
            </a:r>
          </a:p>
        </p:txBody>
      </p:sp>
      <p:sp>
        <p:nvSpPr>
          <p:cNvPr id="9" name="TextBox 8"/>
          <p:cNvSpPr txBox="1"/>
          <p:nvPr/>
        </p:nvSpPr>
        <p:spPr>
          <a:xfrm>
            <a:off x="368300" y="3949591"/>
            <a:ext cx="8326769" cy="461665"/>
          </a:xfrm>
          <a:prstGeom prst="rect">
            <a:avLst/>
          </a:prstGeom>
          <a:noFill/>
        </p:spPr>
        <p:txBody>
          <a:bodyPr wrap="none" rtlCol="0">
            <a:spAutoFit/>
          </a:bodyPr>
          <a:lstStyle/>
          <a:p>
            <a:r>
              <a:rPr lang="en-US" sz="2400" dirty="0" smtClean="0"/>
              <a:t>4. Review </a:t>
            </a:r>
            <a:r>
              <a:rPr lang="en-US" sz="2400" dirty="0"/>
              <a:t>planning/policy </a:t>
            </a:r>
            <a:r>
              <a:rPr lang="en-US" sz="2400" dirty="0" smtClean="0"/>
              <a:t>documents (16 Gulfport, 6 Providence) </a:t>
            </a:r>
            <a:endParaRPr lang="en-US" sz="2400" dirty="0"/>
          </a:p>
        </p:txBody>
      </p:sp>
      <p:sp>
        <p:nvSpPr>
          <p:cNvPr id="10" name="TextBox 9"/>
          <p:cNvSpPr txBox="1"/>
          <p:nvPr/>
        </p:nvSpPr>
        <p:spPr>
          <a:xfrm>
            <a:off x="381000" y="4724400"/>
            <a:ext cx="2724273" cy="461665"/>
          </a:xfrm>
          <a:prstGeom prst="rect">
            <a:avLst/>
          </a:prstGeom>
          <a:noFill/>
        </p:spPr>
        <p:txBody>
          <a:bodyPr wrap="none" rtlCol="0">
            <a:spAutoFit/>
          </a:bodyPr>
          <a:lstStyle/>
          <a:p>
            <a:r>
              <a:rPr lang="en-US" sz="2400" dirty="0" smtClean="0"/>
              <a:t>5. Code </a:t>
            </a:r>
            <a:r>
              <a:rPr lang="en-US" sz="2400" dirty="0"/>
              <a:t>data (</a:t>
            </a:r>
            <a:r>
              <a:rPr lang="en-US" sz="2400" dirty="0" smtClean="0"/>
              <a:t>Nvivo)</a:t>
            </a:r>
            <a:endParaRPr lang="en-US" sz="1000" dirty="0"/>
          </a:p>
        </p:txBody>
      </p:sp>
      <p:pic>
        <p:nvPicPr>
          <p:cNvPr id="20" name="Picture 19"/>
          <p:cNvPicPr>
            <a:picLocks noChangeAspect="1"/>
          </p:cNvPicPr>
          <p:nvPr/>
        </p:nvPicPr>
        <p:blipFill>
          <a:blip r:embed="rId3"/>
          <a:stretch>
            <a:fillRect/>
          </a:stretch>
        </p:blipFill>
        <p:spPr>
          <a:xfrm>
            <a:off x="0" y="5473700"/>
            <a:ext cx="9144000" cy="1384300"/>
          </a:xfrm>
          <a:prstGeom prst="rect">
            <a:avLst/>
          </a:prstGeom>
        </p:spPr>
      </p:pic>
      <p:sp>
        <p:nvSpPr>
          <p:cNvPr id="22" name="Slide Number Placeholder 3"/>
          <p:cNvSpPr>
            <a:spLocks noGrp="1"/>
          </p:cNvSpPr>
          <p:nvPr>
            <p:ph type="sldNum" sz="quarter" idx="12"/>
          </p:nvPr>
        </p:nvSpPr>
        <p:spPr>
          <a:xfrm>
            <a:off x="6553200" y="6356350"/>
            <a:ext cx="2133600" cy="365125"/>
          </a:xfrm>
        </p:spPr>
        <p:txBody>
          <a:bodyPr/>
          <a:lstStyle/>
          <a:p>
            <a:fld id="{F75074C9-5FB5-9C4E-9524-AA30535E0CDF}" type="slidenum">
              <a:rPr lang="en-US" smtClean="0"/>
              <a:t>10</a:t>
            </a:fld>
            <a:endParaRPr lang="en-US" dirty="0"/>
          </a:p>
        </p:txBody>
      </p:sp>
      <p:pic>
        <p:nvPicPr>
          <p:cNvPr id="31" name="Picture 30"/>
          <p:cNvPicPr/>
          <p:nvPr/>
        </p:nvPicPr>
        <p:blipFill>
          <a:blip r:embed="rId4">
            <a:extLst>
              <a:ext uri="{28A0092B-C50C-407E-A947-70E740481C1C}">
                <a14:useLocalDpi xmlns:a14="http://schemas.microsoft.com/office/drawing/2010/main"/>
              </a:ext>
            </a:extLst>
          </a:blip>
          <a:srcRect/>
          <a:stretch>
            <a:fillRect/>
          </a:stretch>
        </p:blipFill>
        <p:spPr bwMode="auto">
          <a:xfrm>
            <a:off x="152401" y="203201"/>
            <a:ext cx="8771466" cy="6616700"/>
          </a:xfrm>
          <a:prstGeom prst="rect">
            <a:avLst/>
          </a:prstGeom>
          <a:noFill/>
          <a:ln>
            <a:noFill/>
          </a:ln>
        </p:spPr>
      </p:pic>
      <p:pic>
        <p:nvPicPr>
          <p:cNvPr id="32" name="Picture 31"/>
          <p:cNvPicPr>
            <a:picLocks noChangeAspect="1"/>
          </p:cNvPicPr>
          <p:nvPr/>
        </p:nvPicPr>
        <p:blipFill>
          <a:blip r:embed="rId5"/>
          <a:stretch>
            <a:fillRect/>
          </a:stretch>
        </p:blipFill>
        <p:spPr>
          <a:xfrm>
            <a:off x="958103" y="438148"/>
            <a:ext cx="2956800" cy="3781324"/>
          </a:xfrm>
          <a:prstGeom prst="rect">
            <a:avLst/>
          </a:prstGeom>
          <a:ln>
            <a:solidFill>
              <a:schemeClr val="bg1"/>
            </a:solidFill>
          </a:ln>
        </p:spPr>
      </p:pic>
      <p:pic>
        <p:nvPicPr>
          <p:cNvPr id="33" name="Picture 32"/>
          <p:cNvPicPr>
            <a:picLocks noChangeAspect="1"/>
          </p:cNvPicPr>
          <p:nvPr/>
        </p:nvPicPr>
        <p:blipFill>
          <a:blip r:embed="rId6"/>
          <a:stretch>
            <a:fillRect/>
          </a:stretch>
        </p:blipFill>
        <p:spPr>
          <a:xfrm>
            <a:off x="1578815" y="1359042"/>
            <a:ext cx="2963217" cy="3838329"/>
          </a:xfrm>
          <a:prstGeom prst="rect">
            <a:avLst/>
          </a:prstGeom>
          <a:ln>
            <a:solidFill>
              <a:schemeClr val="bg1"/>
            </a:solidFill>
          </a:ln>
        </p:spPr>
      </p:pic>
      <p:pic>
        <p:nvPicPr>
          <p:cNvPr id="34" name="Picture 33"/>
          <p:cNvPicPr>
            <a:picLocks noChangeAspect="1"/>
          </p:cNvPicPr>
          <p:nvPr/>
        </p:nvPicPr>
        <p:blipFill rotWithShape="1">
          <a:blip r:embed="rId7"/>
          <a:srcRect l="11065" t="4074"/>
          <a:stretch/>
        </p:blipFill>
        <p:spPr>
          <a:xfrm>
            <a:off x="2624451" y="2365876"/>
            <a:ext cx="2674588" cy="3667314"/>
          </a:xfrm>
          <a:prstGeom prst="rect">
            <a:avLst/>
          </a:prstGeom>
          <a:ln>
            <a:solidFill>
              <a:schemeClr val="bg1"/>
            </a:solidFill>
          </a:ln>
        </p:spPr>
      </p:pic>
      <p:pic>
        <p:nvPicPr>
          <p:cNvPr id="35" name="Picture 34"/>
          <p:cNvPicPr>
            <a:picLocks noChangeAspect="1"/>
          </p:cNvPicPr>
          <p:nvPr/>
        </p:nvPicPr>
        <p:blipFill>
          <a:blip r:embed="rId8"/>
          <a:stretch>
            <a:fillRect/>
          </a:stretch>
        </p:blipFill>
        <p:spPr>
          <a:xfrm>
            <a:off x="5307054" y="246197"/>
            <a:ext cx="2507551" cy="3211274"/>
          </a:xfrm>
          <a:prstGeom prst="rect">
            <a:avLst/>
          </a:prstGeom>
          <a:ln>
            <a:solidFill>
              <a:schemeClr val="bg1"/>
            </a:solidFill>
          </a:ln>
        </p:spPr>
      </p:pic>
      <p:pic>
        <p:nvPicPr>
          <p:cNvPr id="36" name="Picture 35"/>
          <p:cNvPicPr>
            <a:picLocks noChangeAspect="1"/>
          </p:cNvPicPr>
          <p:nvPr/>
        </p:nvPicPr>
        <p:blipFill>
          <a:blip r:embed="rId9"/>
          <a:stretch>
            <a:fillRect/>
          </a:stretch>
        </p:blipFill>
        <p:spPr>
          <a:xfrm>
            <a:off x="5989959" y="1069989"/>
            <a:ext cx="2275554" cy="3289182"/>
          </a:xfrm>
          <a:prstGeom prst="rect">
            <a:avLst/>
          </a:prstGeom>
          <a:ln>
            <a:solidFill>
              <a:schemeClr val="bg1"/>
            </a:solidFill>
          </a:ln>
        </p:spPr>
      </p:pic>
      <p:pic>
        <p:nvPicPr>
          <p:cNvPr id="37" name="Picture 36"/>
          <p:cNvPicPr>
            <a:picLocks noChangeAspect="1"/>
          </p:cNvPicPr>
          <p:nvPr/>
        </p:nvPicPr>
        <p:blipFill>
          <a:blip r:embed="rId10"/>
          <a:stretch>
            <a:fillRect/>
          </a:stretch>
        </p:blipFill>
        <p:spPr>
          <a:xfrm>
            <a:off x="6415945" y="2387600"/>
            <a:ext cx="2611250" cy="3498747"/>
          </a:xfrm>
          <a:prstGeom prst="rect">
            <a:avLst/>
          </a:prstGeom>
          <a:ln>
            <a:solidFill>
              <a:schemeClr val="bg1"/>
            </a:solidFill>
          </a:ln>
        </p:spPr>
      </p:pic>
    </p:spTree>
    <p:extLst>
      <p:ext uri="{BB962C8B-B14F-4D97-AF65-F5344CB8AC3E}">
        <p14:creationId xmlns:p14="http://schemas.microsoft.com/office/powerpoint/2010/main" val="4261353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500" fill="hold"/>
                                        <p:tgtEl>
                                          <p:spTgt spid="6"/>
                                        </p:tgtEl>
                                        <p:attrNameLst>
                                          <p:attrName>style.color</p:attrName>
                                        </p:attrNameLst>
                                      </p:cBhvr>
                                      <p:to>
                                        <a:srgbClr val="808080"/>
                                      </p:to>
                                    </p:animClr>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1"/>
                                        </p:tgtEl>
                                      </p:cBhvr>
                                    </p:animEffect>
                                    <p:set>
                                      <p:cBhvr>
                                        <p:cTn id="18" dur="1" fill="hold">
                                          <p:stCondLst>
                                            <p:cond delay="499"/>
                                          </p:stCondLst>
                                        </p:cTn>
                                        <p:tgtEl>
                                          <p:spTgt spid="31"/>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grpId="1" nodeType="clickEffect">
                                  <p:stCondLst>
                                    <p:cond delay="0"/>
                                  </p:stCondLst>
                                  <p:childTnLst>
                                    <p:animClr clrSpc="rgb" dir="cw">
                                      <p:cBhvr override="childStyle">
                                        <p:cTn id="25" dur="500" fill="hold"/>
                                        <p:tgtEl>
                                          <p:spTgt spid="7"/>
                                        </p:tgtEl>
                                        <p:attrNameLst>
                                          <p:attrName>style.color</p:attrName>
                                        </p:attrNameLst>
                                      </p:cBhvr>
                                      <p:to>
                                        <a:srgbClr val="808080"/>
                                      </p:to>
                                    </p:animClr>
                                  </p:child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nodeType="clickEffect">
                                  <p:stCondLst>
                                    <p:cond delay="0"/>
                                  </p:stCondLst>
                                  <p:childTnLst>
                                    <p:animClr clrSpc="rgb" dir="cw">
                                      <p:cBhvr override="childStyle">
                                        <p:cTn id="31" dur="500" fill="hold"/>
                                        <p:tgtEl>
                                          <p:spTgt spid="8"/>
                                        </p:tgtEl>
                                        <p:attrNameLst>
                                          <p:attrName>style.color</p:attrName>
                                        </p:attrNameLst>
                                      </p:cBhvr>
                                      <p:to>
                                        <a:srgbClr val="808080"/>
                                      </p:to>
                                    </p:animClr>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childTnLst>
                          </p:cTn>
                        </p:par>
                        <p:par>
                          <p:cTn id="43" fill="hold">
                            <p:stCondLst>
                              <p:cond delay="1000"/>
                            </p:stCondLst>
                            <p:childTnLst>
                              <p:par>
                                <p:cTn id="44" presetID="9"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ssolve">
                                      <p:cBhvr>
                                        <p:cTn id="46" dur="500"/>
                                        <p:tgtEl>
                                          <p:spTgt spid="34"/>
                                        </p:tgtEl>
                                      </p:cBhvr>
                                    </p:animEffect>
                                  </p:childTnLst>
                                </p:cTn>
                              </p:par>
                            </p:childTnLst>
                          </p:cTn>
                        </p:par>
                        <p:par>
                          <p:cTn id="47" fill="hold">
                            <p:stCondLst>
                              <p:cond delay="1500"/>
                            </p:stCondLst>
                            <p:childTnLst>
                              <p:par>
                                <p:cTn id="48" presetID="9"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dissolve">
                                      <p:cBhvr>
                                        <p:cTn id="50" dur="500"/>
                                        <p:tgtEl>
                                          <p:spTgt spid="35"/>
                                        </p:tgtEl>
                                      </p:cBhvr>
                                    </p:animEffect>
                                  </p:childTnLst>
                                </p:cTn>
                              </p:par>
                            </p:childTnLst>
                          </p:cTn>
                        </p:par>
                        <p:par>
                          <p:cTn id="51" fill="hold">
                            <p:stCondLst>
                              <p:cond delay="2000"/>
                            </p:stCondLst>
                            <p:childTnLst>
                              <p:par>
                                <p:cTn id="52" presetID="9"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ssolve">
                                      <p:cBhvr>
                                        <p:cTn id="54" dur="500"/>
                                        <p:tgtEl>
                                          <p:spTgt spid="36"/>
                                        </p:tgtEl>
                                      </p:cBhvr>
                                    </p:animEffect>
                                  </p:childTnLst>
                                </p:cTn>
                              </p:par>
                            </p:childTnLst>
                          </p:cTn>
                        </p:par>
                        <p:par>
                          <p:cTn id="55" fill="hold">
                            <p:stCondLst>
                              <p:cond delay="2500"/>
                            </p:stCondLst>
                            <p:childTnLst>
                              <p:par>
                                <p:cTn id="56" presetID="9" presetClass="entr" presetSubtype="0"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dissolv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1000"/>
                                        <p:tgtEl>
                                          <p:spTgt spid="32"/>
                                        </p:tgtEl>
                                      </p:cBhvr>
                                    </p:animEffect>
                                    <p:set>
                                      <p:cBhvr>
                                        <p:cTn id="63" dur="1" fill="hold">
                                          <p:stCondLst>
                                            <p:cond delay="999"/>
                                          </p:stCondLst>
                                        </p:cTn>
                                        <p:tgtEl>
                                          <p:spTgt spid="32"/>
                                        </p:tgtEl>
                                        <p:attrNameLst>
                                          <p:attrName>style.visibility</p:attrName>
                                        </p:attrNameLst>
                                      </p:cBhvr>
                                      <p:to>
                                        <p:strVal val="hidden"/>
                                      </p:to>
                                    </p:set>
                                  </p:childTnLst>
                                </p:cTn>
                              </p:par>
                              <p:par>
                                <p:cTn id="64" presetID="3" presetClass="emph" presetSubtype="2" fill="hold" grpId="1" nodeType="withEffect">
                                  <p:stCondLst>
                                    <p:cond delay="0"/>
                                  </p:stCondLst>
                                  <p:childTnLst>
                                    <p:animClr clrSpc="rgb" dir="cw">
                                      <p:cBhvr override="childStyle">
                                        <p:cTn id="65" dur="500" fill="hold"/>
                                        <p:tgtEl>
                                          <p:spTgt spid="9"/>
                                        </p:tgtEl>
                                        <p:attrNameLst>
                                          <p:attrName>style.color</p:attrName>
                                        </p:attrNameLst>
                                      </p:cBhvr>
                                      <p:to>
                                        <a:srgbClr val="808080"/>
                                      </p:to>
                                    </p:animClr>
                                  </p:childTnLst>
                                </p:cTn>
                              </p:par>
                              <p:par>
                                <p:cTn id="66" presetID="9" presetClass="exit" presetSubtype="0" fill="hold" nodeType="withEffect">
                                  <p:stCondLst>
                                    <p:cond delay="0"/>
                                  </p:stCondLst>
                                  <p:childTnLst>
                                    <p:animEffect transition="out" filter="dissolv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9" presetClass="exit" presetSubtype="0" fill="hold" nodeType="withEffect">
                                  <p:stCondLst>
                                    <p:cond delay="0"/>
                                  </p:stCondLst>
                                  <p:childTnLst>
                                    <p:animEffect transition="out" filter="dissolv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par>
                          <p:cTn id="81" fill="hold">
                            <p:stCondLst>
                              <p:cond delay="1000"/>
                            </p:stCondLst>
                            <p:childTnLst>
                              <p:par>
                                <p:cTn id="82" presetID="1"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P spid="9"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0" y="16936"/>
            <a:ext cx="9144000" cy="1262063"/>
          </a:xfrm>
          <a:prstGeom prst="rect">
            <a:avLst/>
          </a:prstGeom>
          <a:solidFill>
            <a:schemeClr val="bg1">
              <a:lumMod val="75000"/>
              <a:lumOff val="25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What strategies could </a:t>
            </a:r>
          </a:p>
          <a:p>
            <a:pPr algn="ctr"/>
            <a:r>
              <a:rPr lang="en-US" sz="3600" dirty="0" smtClean="0"/>
              <a:t>build resilience for the port?</a:t>
            </a:r>
            <a:endParaRPr lang="en-US" sz="3600" dirty="0"/>
          </a:p>
        </p:txBody>
      </p:sp>
      <p:sp>
        <p:nvSpPr>
          <p:cNvPr id="4" name="Slide Number Placeholder 3"/>
          <p:cNvSpPr>
            <a:spLocks noGrp="1"/>
          </p:cNvSpPr>
          <p:nvPr>
            <p:ph type="sldNum" sz="quarter" idx="12"/>
          </p:nvPr>
        </p:nvSpPr>
        <p:spPr>
          <a:xfrm>
            <a:off x="6997700" y="6356350"/>
            <a:ext cx="2133600" cy="365125"/>
          </a:xfrm>
        </p:spPr>
        <p:txBody>
          <a:bodyPr/>
          <a:lstStyle/>
          <a:p>
            <a:fld id="{F75074C9-5FB5-9C4E-9524-AA30535E0CDF}" type="slidenum">
              <a:rPr lang="en-US" smtClean="0"/>
              <a:t>11</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995050491"/>
              </p:ext>
            </p:extLst>
          </p:nvPr>
        </p:nvGraphicFramePr>
        <p:xfrm>
          <a:off x="-1" y="1428752"/>
          <a:ext cx="9271000" cy="5403848"/>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960120" y="4025054"/>
            <a:ext cx="7066280" cy="822960"/>
          </a:xfrm>
          <a:prstGeom prst="ellipse">
            <a:avLst/>
          </a:prstGeom>
          <a:noFill/>
          <a:ln w="3810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58457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5074C9-5FB5-9C4E-9524-AA30535E0CDF}" type="slidenum">
              <a:rPr lang="en-US" smtClean="0"/>
              <a:t>12</a:t>
            </a:fld>
            <a:endParaRPr lang="en-US" dirty="0"/>
          </a:p>
        </p:txBody>
      </p:sp>
      <p:pic>
        <p:nvPicPr>
          <p:cNvPr id="3" name="Picture 2"/>
          <p:cNvPicPr/>
          <p:nvPr/>
        </p:nvPicPr>
        <p:blipFill>
          <a:blip r:embed="rId3" cstate="print">
            <a:extLst>
              <a:ext uri="{28A0092B-C50C-407E-A947-70E740481C1C}">
                <a14:useLocalDpi xmlns:a14="http://schemas.microsoft.com/office/drawing/2010/main"/>
              </a:ext>
            </a:extLst>
          </a:blip>
          <a:stretch>
            <a:fillRect/>
          </a:stretch>
        </p:blipFill>
        <p:spPr>
          <a:xfrm>
            <a:off x="0" y="0"/>
            <a:ext cx="9144000" cy="3251200"/>
          </a:xfrm>
          <a:prstGeom prst="rect">
            <a:avLst/>
          </a:prstGeom>
          <a:ln>
            <a:solidFill>
              <a:schemeClr val="tx1"/>
            </a:solidFill>
          </a:ln>
        </p:spPr>
      </p:pic>
      <p:sp>
        <p:nvSpPr>
          <p:cNvPr id="2" name="TextBox 1"/>
          <p:cNvSpPr txBox="1"/>
          <p:nvPr/>
        </p:nvSpPr>
        <p:spPr>
          <a:xfrm>
            <a:off x="125010" y="3190204"/>
            <a:ext cx="2715783" cy="400110"/>
          </a:xfrm>
          <a:prstGeom prst="rect">
            <a:avLst/>
          </a:prstGeom>
          <a:noFill/>
        </p:spPr>
        <p:txBody>
          <a:bodyPr wrap="none" rtlCol="0">
            <a:spAutoFit/>
          </a:bodyPr>
          <a:lstStyle/>
          <a:p>
            <a:r>
              <a:rPr lang="en-US" sz="2000" dirty="0" smtClean="0"/>
              <a:t>Examples (Off port land)</a:t>
            </a:r>
            <a:endParaRPr lang="en-US" sz="2000" dirty="0"/>
          </a:p>
        </p:txBody>
      </p:sp>
      <p:sp>
        <p:nvSpPr>
          <p:cNvPr id="5" name="TextBox 4"/>
          <p:cNvSpPr txBox="1"/>
          <p:nvPr/>
        </p:nvSpPr>
        <p:spPr>
          <a:xfrm>
            <a:off x="125010" y="5242900"/>
            <a:ext cx="2801193" cy="400110"/>
          </a:xfrm>
          <a:prstGeom prst="rect">
            <a:avLst/>
          </a:prstGeom>
          <a:noFill/>
        </p:spPr>
        <p:txBody>
          <a:bodyPr wrap="none" rtlCol="0">
            <a:spAutoFit/>
          </a:bodyPr>
          <a:lstStyle/>
          <a:p>
            <a:r>
              <a:rPr lang="en-US" sz="2000" dirty="0" smtClean="0"/>
              <a:t>Examples (On port lands)</a:t>
            </a:r>
            <a:endParaRPr lang="en-US" sz="2000" dirty="0"/>
          </a:p>
        </p:txBody>
      </p:sp>
      <p:sp>
        <p:nvSpPr>
          <p:cNvPr id="6" name="TextBox 5"/>
          <p:cNvSpPr txBox="1"/>
          <p:nvPr/>
        </p:nvSpPr>
        <p:spPr>
          <a:xfrm>
            <a:off x="820492" y="3627265"/>
            <a:ext cx="2982657" cy="400110"/>
          </a:xfrm>
          <a:prstGeom prst="rect">
            <a:avLst/>
          </a:prstGeom>
          <a:noFill/>
        </p:spPr>
        <p:txBody>
          <a:bodyPr wrap="none" rtlCol="0">
            <a:spAutoFit/>
          </a:bodyPr>
          <a:lstStyle/>
          <a:p>
            <a:r>
              <a:rPr lang="en-US" sz="2000" i="1" dirty="0" smtClean="0"/>
              <a:t>Build a breakwater or dike</a:t>
            </a:r>
            <a:endParaRPr lang="en-US" sz="2000" i="1" dirty="0"/>
          </a:p>
        </p:txBody>
      </p:sp>
      <p:sp>
        <p:nvSpPr>
          <p:cNvPr id="7" name="TextBox 6"/>
          <p:cNvSpPr txBox="1"/>
          <p:nvPr/>
        </p:nvSpPr>
        <p:spPr>
          <a:xfrm>
            <a:off x="820492" y="4188234"/>
            <a:ext cx="3690483" cy="400110"/>
          </a:xfrm>
          <a:prstGeom prst="rect">
            <a:avLst/>
          </a:prstGeom>
          <a:noFill/>
        </p:spPr>
        <p:txBody>
          <a:bodyPr wrap="none" rtlCol="0">
            <a:spAutoFit/>
          </a:bodyPr>
          <a:lstStyle/>
          <a:p>
            <a:r>
              <a:rPr lang="en-US" sz="2000" i="1" dirty="0" smtClean="0"/>
              <a:t>Elevate connecting infrastructure</a:t>
            </a:r>
            <a:endParaRPr lang="en-US" sz="2000" i="1" dirty="0"/>
          </a:p>
        </p:txBody>
      </p:sp>
      <p:sp>
        <p:nvSpPr>
          <p:cNvPr id="8" name="TextBox 7"/>
          <p:cNvSpPr txBox="1"/>
          <p:nvPr/>
        </p:nvSpPr>
        <p:spPr>
          <a:xfrm>
            <a:off x="820492" y="4749203"/>
            <a:ext cx="1727556" cy="400110"/>
          </a:xfrm>
          <a:prstGeom prst="rect">
            <a:avLst/>
          </a:prstGeom>
          <a:noFill/>
        </p:spPr>
        <p:txBody>
          <a:bodyPr wrap="none" rtlCol="0">
            <a:spAutoFit/>
          </a:bodyPr>
          <a:lstStyle/>
          <a:p>
            <a:r>
              <a:rPr lang="en-US" sz="2000" i="1" dirty="0" smtClean="0"/>
              <a:t>Move the port</a:t>
            </a:r>
            <a:endParaRPr lang="en-US" sz="2000" i="1" dirty="0"/>
          </a:p>
        </p:txBody>
      </p:sp>
      <p:sp>
        <p:nvSpPr>
          <p:cNvPr id="9" name="TextBox 8"/>
          <p:cNvSpPr txBox="1"/>
          <p:nvPr/>
        </p:nvSpPr>
        <p:spPr>
          <a:xfrm>
            <a:off x="820492" y="5725871"/>
            <a:ext cx="3009082" cy="400110"/>
          </a:xfrm>
          <a:prstGeom prst="rect">
            <a:avLst/>
          </a:prstGeom>
          <a:noFill/>
        </p:spPr>
        <p:txBody>
          <a:bodyPr wrap="none" rtlCol="0">
            <a:spAutoFit/>
          </a:bodyPr>
          <a:lstStyle/>
          <a:p>
            <a:r>
              <a:rPr lang="en-US" sz="2000" i="1" dirty="0" smtClean="0"/>
              <a:t>Build with better materials</a:t>
            </a:r>
            <a:endParaRPr lang="en-US" sz="2000" i="1" dirty="0"/>
          </a:p>
        </p:txBody>
      </p:sp>
      <p:sp>
        <p:nvSpPr>
          <p:cNvPr id="10" name="TextBox 9"/>
          <p:cNvSpPr txBox="1"/>
          <p:nvPr/>
        </p:nvSpPr>
        <p:spPr>
          <a:xfrm>
            <a:off x="820492" y="6290864"/>
            <a:ext cx="3941704" cy="400110"/>
          </a:xfrm>
          <a:prstGeom prst="rect">
            <a:avLst/>
          </a:prstGeom>
          <a:noFill/>
        </p:spPr>
        <p:txBody>
          <a:bodyPr wrap="none" rtlCol="0">
            <a:spAutoFit/>
          </a:bodyPr>
          <a:lstStyle/>
          <a:p>
            <a:r>
              <a:rPr lang="en-US" sz="2000" i="1" dirty="0" smtClean="0"/>
              <a:t>Design structures to be submersible</a:t>
            </a:r>
            <a:endParaRPr lang="en-US" sz="2000" i="1" dirty="0"/>
          </a:p>
        </p:txBody>
      </p:sp>
      <p:sp>
        <p:nvSpPr>
          <p:cNvPr id="11" name="Rectangle 10"/>
          <p:cNvSpPr/>
          <p:nvPr/>
        </p:nvSpPr>
        <p:spPr>
          <a:xfrm>
            <a:off x="2082800" y="1862666"/>
            <a:ext cx="7061200" cy="5249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947334" y="2370666"/>
            <a:ext cx="7061200" cy="5249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86267" y="2082800"/>
            <a:ext cx="1540933" cy="38946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926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xit" presetSubtype="0" fill="hold" grpId="1" nodeType="withEffect">
                                  <p:stCondLst>
                                    <p:cond delay="0"/>
                                  </p:stCondLst>
                                  <p:childTnLst>
                                    <p:animEffect transition="out" filter="dissolv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par>
                                <p:cTn id="43" presetID="9" presetClass="exit" presetSubtype="0" fill="hold" grpId="0" nodeType="withEffect">
                                  <p:stCondLst>
                                    <p:cond delay="0"/>
                                  </p:stCondLst>
                                  <p:childTnLst>
                                    <p:animEffect transition="out" filter="dissolv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animBg="1"/>
      <p:bldP spid="12" grpId="0"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5074C9-5FB5-9C4E-9524-AA30535E0CDF}" type="slidenum">
              <a:rPr lang="en-US" smtClean="0"/>
              <a:t>13</a:t>
            </a:fld>
            <a:endParaRPr lang="en-US" dirty="0"/>
          </a:p>
        </p:txBody>
      </p:sp>
      <p:pic>
        <p:nvPicPr>
          <p:cNvPr id="2" name="Picture 1" descr="Strategies flowch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88900" y="12700"/>
            <a:ext cx="1930400" cy="6223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171700" y="228600"/>
            <a:ext cx="6972300" cy="406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057400" y="2247900"/>
            <a:ext cx="7213600" cy="449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057400" y="1358900"/>
            <a:ext cx="6972300" cy="889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159000" y="660400"/>
            <a:ext cx="6972300" cy="711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843861543"/>
              </p:ext>
            </p:extLst>
          </p:nvPr>
        </p:nvGraphicFramePr>
        <p:xfrm>
          <a:off x="1905000" y="228600"/>
          <a:ext cx="8483600" cy="67659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258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9" grpId="0" animBg="1"/>
      <p:bldP spid="9" grpId="1" animBg="1"/>
      <p:bldP spid="11" grpId="0" animBg="1"/>
      <p:bldP spid="11" grpId="1" animBg="1"/>
      <p:bldP spid="12" grpId="0" animBg="1"/>
      <p:bldP spid="12" grpId="1" animBg="1"/>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8" name="Rectangle 7"/>
          <p:cNvSpPr/>
          <p:nvPr/>
        </p:nvSpPr>
        <p:spPr>
          <a:xfrm>
            <a:off x="0" y="-1"/>
            <a:ext cx="9144000" cy="1262063"/>
          </a:xfrm>
          <a:prstGeom prst="rect">
            <a:avLst/>
          </a:prstGeom>
          <a:solidFill>
            <a:schemeClr val="bg1">
              <a:lumMod val="75000"/>
              <a:lumOff val="25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Summary</a:t>
            </a:r>
            <a:endParaRPr lang="en-US" sz="3600" dirty="0"/>
          </a:p>
        </p:txBody>
      </p:sp>
      <p:sp>
        <p:nvSpPr>
          <p:cNvPr id="4" name="Slide Number Placeholder 3"/>
          <p:cNvSpPr>
            <a:spLocks noGrp="1"/>
          </p:cNvSpPr>
          <p:nvPr>
            <p:ph type="sldNum" sz="quarter" idx="12"/>
          </p:nvPr>
        </p:nvSpPr>
        <p:spPr/>
        <p:txBody>
          <a:bodyPr/>
          <a:lstStyle/>
          <a:p>
            <a:fld id="{F75074C9-5FB5-9C4E-9524-AA30535E0CDF}" type="slidenum">
              <a:rPr lang="en-US" smtClean="0"/>
              <a:t>14</a:t>
            </a:fld>
            <a:endParaRPr lang="en-US" dirty="0"/>
          </a:p>
        </p:txBody>
      </p:sp>
      <p:sp>
        <p:nvSpPr>
          <p:cNvPr id="9" name="Rectangle 8"/>
          <p:cNvSpPr/>
          <p:nvPr/>
        </p:nvSpPr>
        <p:spPr>
          <a:xfrm>
            <a:off x="187394" y="1537249"/>
            <a:ext cx="8766527" cy="3970318"/>
          </a:xfrm>
          <a:prstGeom prst="rect">
            <a:avLst/>
          </a:prstGeom>
        </p:spPr>
        <p:txBody>
          <a:bodyPr wrap="square">
            <a:spAutoFit/>
          </a:bodyPr>
          <a:lstStyle/>
          <a:p>
            <a:endParaRPr lang="en-US" sz="2800" dirty="0" smtClean="0"/>
          </a:p>
          <a:p>
            <a:pPr marL="342900" indent="-342900">
              <a:buAutoNum type="arabicParenR"/>
            </a:pPr>
            <a:r>
              <a:rPr lang="en-US" sz="2800" dirty="0" smtClean="0"/>
              <a:t>128 strategies identified in Gulfport and Providence.</a:t>
            </a:r>
          </a:p>
          <a:p>
            <a:endParaRPr lang="en-US" sz="2800" dirty="0" smtClean="0"/>
          </a:p>
          <a:p>
            <a:pPr marL="342900" indent="-342900">
              <a:buAutoNum type="arabicParenR"/>
            </a:pPr>
            <a:r>
              <a:rPr lang="en-US" sz="2800" dirty="0"/>
              <a:t>I</a:t>
            </a:r>
            <a:r>
              <a:rPr lang="en-US" sz="2800" dirty="0" smtClean="0"/>
              <a:t>nternal </a:t>
            </a:r>
            <a:r>
              <a:rPr lang="en-US" sz="2800" b="1" dirty="0"/>
              <a:t>and</a:t>
            </a:r>
            <a:r>
              <a:rPr lang="en-US" sz="2800" dirty="0"/>
              <a:t> external </a:t>
            </a:r>
            <a:r>
              <a:rPr lang="en-US" sz="2800" dirty="0" smtClean="0"/>
              <a:t>stakeholders can </a:t>
            </a:r>
            <a:r>
              <a:rPr lang="en-US" sz="2800" dirty="0"/>
              <a:t>implement </a:t>
            </a:r>
            <a:r>
              <a:rPr lang="en-US" sz="2800" dirty="0" smtClean="0"/>
              <a:t>strategies </a:t>
            </a:r>
            <a:r>
              <a:rPr lang="en-US" sz="2800" dirty="0"/>
              <a:t>to build port </a:t>
            </a:r>
            <a:r>
              <a:rPr lang="en-US" sz="2800" dirty="0" smtClean="0"/>
              <a:t>resilience.</a:t>
            </a:r>
            <a:endParaRPr lang="en-US" sz="2800" dirty="0"/>
          </a:p>
          <a:p>
            <a:pPr marL="342900" indent="-342900">
              <a:buAutoNum type="arabicParenR"/>
            </a:pPr>
            <a:endParaRPr lang="en-US" sz="2800" dirty="0" smtClean="0"/>
          </a:p>
          <a:p>
            <a:pPr marL="342900" indent="-342900">
              <a:buAutoNum type="arabicParenR"/>
            </a:pPr>
            <a:r>
              <a:rPr lang="en-US" sz="2800" dirty="0" smtClean="0"/>
              <a:t>The port, state, and local </a:t>
            </a:r>
            <a:r>
              <a:rPr lang="en-US" sz="2800" dirty="0"/>
              <a:t>government </a:t>
            </a:r>
            <a:r>
              <a:rPr lang="en-US" sz="2800" dirty="0" smtClean="0"/>
              <a:t>positioned to implement the highest number.</a:t>
            </a:r>
          </a:p>
          <a:p>
            <a:endParaRPr lang="en-US" sz="2800" dirty="0" smtClean="0"/>
          </a:p>
        </p:txBody>
      </p:sp>
      <p:sp>
        <p:nvSpPr>
          <p:cNvPr id="2" name="Rectangle 1"/>
          <p:cNvSpPr/>
          <p:nvPr/>
        </p:nvSpPr>
        <p:spPr>
          <a:xfrm>
            <a:off x="0" y="6235124"/>
            <a:ext cx="9142413" cy="584776"/>
          </a:xfrm>
          <a:prstGeom prst="rect">
            <a:avLst/>
          </a:prstGeom>
        </p:spPr>
        <p:txBody>
          <a:bodyPr wrap="square">
            <a:spAutoFit/>
          </a:bodyPr>
          <a:lstStyle/>
          <a:p>
            <a:r>
              <a:rPr lang="en-US" sz="1400" dirty="0"/>
              <a:t>Becker A, Caldwell M, Matson P (in prep.) Building seaport resilience in the face of climate change: What role for port stakeholders? (Working titl</a:t>
            </a:r>
            <a:r>
              <a:rPr lang="en-US" dirty="0"/>
              <a:t>e). </a:t>
            </a:r>
          </a:p>
        </p:txBody>
      </p:sp>
    </p:spTree>
    <p:extLst>
      <p:ext uri="{BB962C8B-B14F-4D97-AF65-F5344CB8AC3E}">
        <p14:creationId xmlns:p14="http://schemas.microsoft.com/office/powerpoint/2010/main" val="1819448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dissolv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dissolv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3" name="Rectangle 12"/>
          <p:cNvSpPr/>
          <p:nvPr/>
        </p:nvSpPr>
        <p:spPr>
          <a:xfrm>
            <a:off x="0" y="-45198"/>
            <a:ext cx="9144000" cy="1262063"/>
          </a:xfrm>
          <a:prstGeom prst="rect">
            <a:avLst/>
          </a:prstGeom>
          <a:solidFill>
            <a:schemeClr val="bg1">
              <a:lumMod val="75000"/>
              <a:lumOff val="25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Questions raised, future work</a:t>
            </a:r>
            <a:endParaRPr lang="en-US" sz="3600" dirty="0"/>
          </a:p>
        </p:txBody>
      </p:sp>
      <p:sp>
        <p:nvSpPr>
          <p:cNvPr id="3" name="Content Placeholder 2"/>
          <p:cNvSpPr>
            <a:spLocks noGrp="1"/>
          </p:cNvSpPr>
          <p:nvPr>
            <p:ph idx="1"/>
          </p:nvPr>
        </p:nvSpPr>
        <p:spPr>
          <a:xfrm>
            <a:off x="474133" y="2074926"/>
            <a:ext cx="8229600" cy="2971800"/>
          </a:xfrm>
        </p:spPr>
        <p:txBody>
          <a:bodyPr>
            <a:normAutofit fontScale="85000" lnSpcReduction="20000"/>
          </a:bodyPr>
          <a:lstStyle/>
          <a:p>
            <a:pPr marL="0" indent="0" algn="ctr">
              <a:buNone/>
            </a:pPr>
            <a:r>
              <a:rPr lang="en-US" dirty="0" smtClean="0"/>
              <a:t>Who should/can lead?</a:t>
            </a:r>
          </a:p>
          <a:p>
            <a:pPr marL="0" indent="0" algn="ctr">
              <a:buNone/>
            </a:pPr>
            <a:endParaRPr lang="en-US" dirty="0" smtClean="0"/>
          </a:p>
          <a:p>
            <a:pPr marL="0" indent="0" algn="ctr">
              <a:buNone/>
            </a:pPr>
            <a:r>
              <a:rPr lang="en-US" dirty="0" smtClean="0"/>
              <a:t>How can stakeholder clusters share information and resources to build resilience?</a:t>
            </a:r>
          </a:p>
          <a:p>
            <a:pPr marL="0" indent="0" algn="ctr">
              <a:buNone/>
            </a:pPr>
            <a:endParaRPr lang="en-US" dirty="0" smtClean="0"/>
          </a:p>
          <a:p>
            <a:pPr marL="0" indent="0" algn="ctr">
              <a:buNone/>
            </a:pPr>
            <a:r>
              <a:rPr lang="en-US" dirty="0" smtClean="0"/>
              <a:t>On what timeline should adaptation strategies be implemented?</a:t>
            </a:r>
          </a:p>
          <a:p>
            <a:pPr marL="0" indent="0">
              <a:buNone/>
            </a:pPr>
            <a:endParaRPr lang="en-US" dirty="0"/>
          </a:p>
        </p:txBody>
      </p:sp>
      <p:sp>
        <p:nvSpPr>
          <p:cNvPr id="4" name="Slide Number Placeholder 3"/>
          <p:cNvSpPr>
            <a:spLocks noGrp="1"/>
          </p:cNvSpPr>
          <p:nvPr>
            <p:ph type="sldNum" sz="quarter" idx="12"/>
          </p:nvPr>
        </p:nvSpPr>
        <p:spPr/>
        <p:txBody>
          <a:bodyPr/>
          <a:lstStyle/>
          <a:p>
            <a:fld id="{F75074C9-5FB5-9C4E-9524-AA30535E0CDF}" type="slidenum">
              <a:rPr lang="en-US" smtClean="0"/>
              <a:t>15</a:t>
            </a:fld>
            <a:endParaRPr lang="en-US" dirty="0"/>
          </a:p>
        </p:txBody>
      </p:sp>
      <p:sp>
        <p:nvSpPr>
          <p:cNvPr id="5" name="Rectangle 4"/>
          <p:cNvSpPr/>
          <p:nvPr/>
        </p:nvSpPr>
        <p:spPr>
          <a:xfrm>
            <a:off x="1329267" y="2432846"/>
            <a:ext cx="6134100" cy="1754327"/>
          </a:xfrm>
          <a:prstGeom prst="rect">
            <a:avLst/>
          </a:prstGeom>
        </p:spPr>
        <p:txBody>
          <a:bodyPr wrap="square">
            <a:spAutoFit/>
          </a:bodyPr>
          <a:lstStyle/>
          <a:p>
            <a:pPr algn="ctr"/>
            <a:r>
              <a:rPr lang="en-US" sz="3200" b="1" dirty="0" smtClean="0"/>
              <a:t>Implementation </a:t>
            </a:r>
            <a:r>
              <a:rPr lang="en-US" sz="3200" b="1" dirty="0"/>
              <a:t>and assessment of decision support tools for multi-criteria decision </a:t>
            </a:r>
            <a:r>
              <a:rPr lang="en-US" sz="3200" b="1" dirty="0" smtClean="0"/>
              <a:t>analysis</a:t>
            </a:r>
          </a:p>
          <a:p>
            <a:pPr algn="ctr"/>
            <a:r>
              <a:rPr lang="en-US" sz="1200" b="1" dirty="0"/>
              <a:t>	</a:t>
            </a:r>
            <a:r>
              <a:rPr lang="en-US" sz="1200" b="1" dirty="0" smtClean="0"/>
              <a:t>(Haymaker and Chachere 2006) </a:t>
            </a:r>
            <a:endParaRPr lang="en-US" sz="1200" dirty="0"/>
          </a:p>
        </p:txBody>
      </p:sp>
      <p:pic>
        <p:nvPicPr>
          <p:cNvPr id="11" name="Picture 10" descr="aerial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35444"/>
            <a:ext cx="9144000" cy="1122556"/>
          </a:xfrm>
          <a:prstGeom prst="rect">
            <a:avLst/>
          </a:prstGeom>
        </p:spPr>
      </p:pic>
    </p:spTree>
    <p:extLst>
      <p:ext uri="{BB962C8B-B14F-4D97-AF65-F5344CB8AC3E}">
        <p14:creationId xmlns:p14="http://schemas.microsoft.com/office/powerpoint/2010/main" val="19304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
                                            <p:txEl>
                                              <p:pRg st="2" end="2"/>
                                            </p:txEl>
                                          </p:spTgt>
                                        </p:tgtEl>
                                      </p:cBhvr>
                                    </p:animEffect>
                                    <p:set>
                                      <p:cBhvr>
                                        <p:cTn id="25" dur="1" fill="hold">
                                          <p:stCondLst>
                                            <p:cond delay="499"/>
                                          </p:stCondLst>
                                        </p:cTn>
                                        <p:tgtEl>
                                          <p:spTgt spid="3">
                                            <p:txEl>
                                              <p:pRg st="2" end="2"/>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
                                            <p:txEl>
                                              <p:pRg st="4" end="4"/>
                                            </p:txEl>
                                          </p:spTgt>
                                        </p:tgtEl>
                                      </p:cBhvr>
                                    </p:animEffect>
                                    <p:set>
                                      <p:cBhvr>
                                        <p:cTn id="28"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dissolve">
                                      <p:cBhvr>
                                        <p:cTn id="33" dur="500"/>
                                        <p:tgtEl>
                                          <p:spTgt spid="5">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dissolve">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5">
                                            <p:txEl>
                                              <p:pRg st="0" end="0"/>
                                            </p:txEl>
                                          </p:spTgt>
                                        </p:tgtEl>
                                      </p:cBhvr>
                                    </p:animEffect>
                                    <p:set>
                                      <p:cBhvr>
                                        <p:cTn id="41" dur="1" fill="hold">
                                          <p:stCondLst>
                                            <p:cond delay="499"/>
                                          </p:stCondLst>
                                        </p:cTn>
                                        <p:tgtEl>
                                          <p:spTgt spid="5">
                                            <p:txEl>
                                              <p:pRg st="0" end="0"/>
                                            </p:txEl>
                                          </p:spTgt>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5">
                                            <p:txEl>
                                              <p:pRg st="1" end="1"/>
                                            </p:txEl>
                                          </p:spTgt>
                                        </p:tgtEl>
                                      </p:cBhvr>
                                    </p:animEffect>
                                    <p:set>
                                      <p:cBhvr>
                                        <p:cTn id="44"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5074C9-5FB5-9C4E-9524-AA30535E0CDF}" type="slidenum">
              <a:rPr lang="en-US" smtClean="0"/>
              <a:t>16</a:t>
            </a:fld>
            <a:endParaRPr lang="en-US" dirty="0"/>
          </a:p>
        </p:txBody>
      </p:sp>
      <p:sp>
        <p:nvSpPr>
          <p:cNvPr id="5" name="TextBox 4"/>
          <p:cNvSpPr txBox="1"/>
          <p:nvPr/>
        </p:nvSpPr>
        <p:spPr>
          <a:xfrm>
            <a:off x="0" y="5829300"/>
            <a:ext cx="9144000" cy="70788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Clr>
                <a:srgbClr val="463E38"/>
              </a:buClr>
              <a:buFont typeface="Wingdings 2" charset="0"/>
              <a:buNone/>
            </a:pPr>
            <a:r>
              <a:rPr lang="en-US" sz="2000" i="1" dirty="0">
                <a:solidFill>
                  <a:srgbClr val="FFFFFF"/>
                </a:solidFill>
              </a:rPr>
              <a:t>Contact Austin Becker  </a:t>
            </a:r>
            <a:r>
              <a:rPr lang="en-US" sz="2000" i="1" dirty="0" err="1" smtClean="0">
                <a:solidFill>
                  <a:srgbClr val="FFFFFF"/>
                </a:solidFill>
              </a:rPr>
              <a:t>abecker@mail.uri.edu</a:t>
            </a:r>
            <a:endParaRPr lang="en-US" sz="2000" i="1" dirty="0">
              <a:solidFill>
                <a:srgbClr val="FFFFFF"/>
              </a:solidFill>
              <a:hlinkClick r:id="rId3"/>
            </a:endParaRPr>
          </a:p>
          <a:p>
            <a:pPr algn="ctr" eaLnBrk="1" hangingPunct="1">
              <a:buClr>
                <a:srgbClr val="463E38"/>
              </a:buClr>
              <a:buFont typeface="Wingdings 2" charset="0"/>
              <a:buNone/>
            </a:pPr>
            <a:r>
              <a:rPr lang="en-US" sz="2000" i="1" dirty="0" err="1" smtClean="0">
                <a:solidFill>
                  <a:srgbClr val="FFFFFF"/>
                </a:solidFill>
              </a:rPr>
              <a:t>www.stanford.edu</a:t>
            </a:r>
            <a:r>
              <a:rPr lang="en-US" sz="2000" i="1" dirty="0">
                <a:solidFill>
                  <a:srgbClr val="FFFFFF"/>
                </a:solidFill>
              </a:rPr>
              <a:t>/~</a:t>
            </a:r>
            <a:r>
              <a:rPr lang="en-US" sz="2000" i="1" dirty="0" smtClean="0">
                <a:solidFill>
                  <a:srgbClr val="FFFFFF"/>
                </a:solidFill>
              </a:rPr>
              <a:t>austinb</a:t>
            </a:r>
            <a:endParaRPr lang="en-US" sz="2000" i="1" dirty="0">
              <a:solidFill>
                <a:srgbClr val="FFFFFF"/>
              </a:solidFill>
            </a:endParaRPr>
          </a:p>
        </p:txBody>
      </p:sp>
      <p:pic>
        <p:nvPicPr>
          <p:cNvPr id="6" name="Picture 5" descr="DSCF00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399" y="483631"/>
            <a:ext cx="2222181" cy="1666636"/>
          </a:xfrm>
          <a:prstGeom prst="rect">
            <a:avLst/>
          </a:prstGeom>
        </p:spPr>
      </p:pic>
      <p:pic>
        <p:nvPicPr>
          <p:cNvPr id="7" name="Picture 6" descr="IMG_056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8573" y="483631"/>
            <a:ext cx="2199959" cy="1649970"/>
          </a:xfrm>
          <a:prstGeom prst="rect">
            <a:avLst/>
          </a:prstGeom>
        </p:spPr>
      </p:pic>
      <p:pic>
        <p:nvPicPr>
          <p:cNvPr id="8" name="Picture 7" descr="Alt A for EIS 2-23-201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5167" y="483632"/>
            <a:ext cx="2506597" cy="1666636"/>
          </a:xfrm>
          <a:prstGeom prst="rect">
            <a:avLst/>
          </a:prstGeom>
        </p:spPr>
      </p:pic>
      <p:sp>
        <p:nvSpPr>
          <p:cNvPr id="10" name="TextBox 9"/>
          <p:cNvSpPr txBox="1"/>
          <p:nvPr/>
        </p:nvSpPr>
        <p:spPr>
          <a:xfrm>
            <a:off x="6946900" y="2173267"/>
            <a:ext cx="1410337" cy="246221"/>
          </a:xfrm>
          <a:prstGeom prst="rect">
            <a:avLst/>
          </a:prstGeom>
          <a:noFill/>
        </p:spPr>
        <p:txBody>
          <a:bodyPr wrap="none" rtlCol="0">
            <a:spAutoFit/>
          </a:bodyPr>
          <a:lstStyle/>
          <a:p>
            <a:r>
              <a:rPr lang="en-US" sz="1000" i="1" dirty="0" smtClean="0"/>
              <a:t>Photo by Austin Becker</a:t>
            </a:r>
            <a:endParaRPr lang="en-US" sz="1000" i="1" dirty="0"/>
          </a:p>
        </p:txBody>
      </p:sp>
      <p:sp>
        <p:nvSpPr>
          <p:cNvPr id="11" name="TextBox 10"/>
          <p:cNvSpPr txBox="1"/>
          <p:nvPr/>
        </p:nvSpPr>
        <p:spPr>
          <a:xfrm>
            <a:off x="1206500" y="2143900"/>
            <a:ext cx="1410337" cy="246221"/>
          </a:xfrm>
          <a:prstGeom prst="rect">
            <a:avLst/>
          </a:prstGeom>
          <a:noFill/>
        </p:spPr>
        <p:txBody>
          <a:bodyPr wrap="none" rtlCol="0">
            <a:spAutoFit/>
          </a:bodyPr>
          <a:lstStyle/>
          <a:p>
            <a:r>
              <a:rPr lang="en-US" sz="1000" i="1" dirty="0" smtClean="0"/>
              <a:t>Photo by Austin Becker</a:t>
            </a:r>
            <a:endParaRPr lang="en-US" sz="1000" i="1" dirty="0"/>
          </a:p>
        </p:txBody>
      </p:sp>
      <p:sp>
        <p:nvSpPr>
          <p:cNvPr id="12" name="TextBox 11"/>
          <p:cNvSpPr txBox="1"/>
          <p:nvPr/>
        </p:nvSpPr>
        <p:spPr>
          <a:xfrm>
            <a:off x="4542547" y="2170866"/>
            <a:ext cx="1061621" cy="246221"/>
          </a:xfrm>
          <a:prstGeom prst="rect">
            <a:avLst/>
          </a:prstGeom>
          <a:noFill/>
        </p:spPr>
        <p:txBody>
          <a:bodyPr wrap="none" rtlCol="0">
            <a:spAutoFit/>
          </a:bodyPr>
          <a:lstStyle/>
          <a:p>
            <a:r>
              <a:rPr lang="en-US" sz="1000" i="1" dirty="0" smtClean="0"/>
              <a:t>www.mspa.com</a:t>
            </a:r>
            <a:endParaRPr lang="en-US" sz="1000" i="1" dirty="0"/>
          </a:p>
        </p:txBody>
      </p:sp>
      <p:sp>
        <p:nvSpPr>
          <p:cNvPr id="2" name="TextBox 1"/>
          <p:cNvSpPr txBox="1"/>
          <p:nvPr/>
        </p:nvSpPr>
        <p:spPr>
          <a:xfrm>
            <a:off x="3687182" y="3714234"/>
            <a:ext cx="1818902" cy="523220"/>
          </a:xfrm>
          <a:prstGeom prst="rect">
            <a:avLst/>
          </a:prstGeom>
          <a:noFill/>
        </p:spPr>
        <p:txBody>
          <a:bodyPr wrap="none" rtlCol="0">
            <a:spAutoFit/>
          </a:bodyPr>
          <a:lstStyle/>
          <a:p>
            <a:r>
              <a:rPr lang="en-US" sz="2800" dirty="0" smtClean="0"/>
              <a:t>Questions?</a:t>
            </a:r>
            <a:endParaRPr lang="en-US" sz="2800" dirty="0"/>
          </a:p>
        </p:txBody>
      </p:sp>
    </p:spTree>
    <p:extLst>
      <p:ext uri="{BB962C8B-B14F-4D97-AF65-F5344CB8AC3E}">
        <p14:creationId xmlns:p14="http://schemas.microsoft.com/office/powerpoint/2010/main" val="6440594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9B6DD055-039E-49E2-A6CA-B897EEF9D63B}" type="slidenum">
              <a:rPr lang="en-US" smtClean="0"/>
              <a:pPr>
                <a:defRPr/>
              </a:pPr>
              <a:t>17</a:t>
            </a:fld>
            <a:endParaRPr lang="en-US" dirty="0"/>
          </a:p>
        </p:txBody>
      </p:sp>
      <p:sp>
        <p:nvSpPr>
          <p:cNvPr id="3" name="TextBox 2"/>
          <p:cNvSpPr txBox="1"/>
          <p:nvPr/>
        </p:nvSpPr>
        <p:spPr>
          <a:xfrm>
            <a:off x="0" y="152400"/>
            <a:ext cx="9144000" cy="707886"/>
          </a:xfrm>
          <a:prstGeom prst="rect">
            <a:avLst/>
          </a:prstGeom>
          <a:noFill/>
        </p:spPr>
        <p:txBody>
          <a:bodyPr wrap="square" rtlCol="0">
            <a:spAutoFit/>
          </a:bodyPr>
          <a:lstStyle/>
          <a:p>
            <a:pPr algn="ctr"/>
            <a:r>
              <a:rPr lang="en-US" sz="4000" b="1" dirty="0" smtClean="0"/>
              <a:t>Acknowledgements</a:t>
            </a:r>
            <a:endParaRPr lang="en-US" sz="4000" b="1" dirty="0"/>
          </a:p>
        </p:txBody>
      </p:sp>
      <p:sp>
        <p:nvSpPr>
          <p:cNvPr id="8" name="TextBox 7"/>
          <p:cNvSpPr txBox="1"/>
          <p:nvPr/>
        </p:nvSpPr>
        <p:spPr>
          <a:xfrm>
            <a:off x="172694" y="1035558"/>
            <a:ext cx="8859493" cy="1015663"/>
          </a:xfrm>
          <a:prstGeom prst="rect">
            <a:avLst/>
          </a:prstGeom>
          <a:noFill/>
          <a:ln>
            <a:noFill/>
          </a:ln>
        </p:spPr>
        <p:txBody>
          <a:bodyPr wrap="square" rtlCol="0">
            <a:spAutoFit/>
          </a:bodyPr>
          <a:lstStyle/>
          <a:p>
            <a:pPr algn="ctr"/>
            <a:r>
              <a:rPr lang="en-US" sz="2000" u="sng" dirty="0" smtClean="0"/>
              <a:t>Students/interviewees</a:t>
            </a:r>
            <a:endParaRPr lang="en-US" sz="2000" u="sng" dirty="0"/>
          </a:p>
          <a:p>
            <a:pPr algn="ctr"/>
            <a:r>
              <a:rPr lang="en-US" sz="2000" dirty="0" smtClean="0"/>
              <a:t>Ernestine Fu, David Newell, Nathan Chase, Suejung Shin, </a:t>
            </a:r>
          </a:p>
          <a:p>
            <a:pPr algn="ctr"/>
            <a:r>
              <a:rPr lang="en-US" sz="2000" dirty="0" smtClean="0"/>
              <a:t>all the interviewees in Gulfport and Providence</a:t>
            </a:r>
            <a:endParaRPr lang="en-US" sz="2000" dirty="0"/>
          </a:p>
        </p:txBody>
      </p:sp>
      <p:sp>
        <p:nvSpPr>
          <p:cNvPr id="11" name="TextBox 10"/>
          <p:cNvSpPr txBox="1"/>
          <p:nvPr/>
        </p:nvSpPr>
        <p:spPr>
          <a:xfrm>
            <a:off x="76200" y="4560597"/>
            <a:ext cx="8839199" cy="1015663"/>
          </a:xfrm>
          <a:prstGeom prst="rect">
            <a:avLst/>
          </a:prstGeom>
          <a:noFill/>
          <a:ln>
            <a:noFill/>
          </a:ln>
        </p:spPr>
        <p:txBody>
          <a:bodyPr wrap="square" rtlCol="0">
            <a:spAutoFit/>
          </a:bodyPr>
          <a:lstStyle/>
          <a:p>
            <a:pPr algn="ctr"/>
            <a:r>
              <a:rPr lang="en-US" sz="2000" u="sng" dirty="0" smtClean="0"/>
              <a:t>Funding support</a:t>
            </a:r>
          </a:p>
          <a:p>
            <a:pPr algn="ctr"/>
            <a:r>
              <a:rPr lang="en-US" sz="2000" dirty="0" smtClean="0"/>
              <a:t>Stanford University Graduate Fellowship in Environment and Resources</a:t>
            </a:r>
          </a:p>
          <a:p>
            <a:pPr algn="ctr"/>
            <a:r>
              <a:rPr lang="en-US" sz="2000" dirty="0" smtClean="0"/>
              <a:t>Stanford University Lieberman Fellowship</a:t>
            </a:r>
            <a:endParaRPr lang="en-US" sz="2000" dirty="0"/>
          </a:p>
        </p:txBody>
      </p:sp>
      <p:sp>
        <p:nvSpPr>
          <p:cNvPr id="2" name="TextBox 1"/>
          <p:cNvSpPr txBox="1"/>
          <p:nvPr/>
        </p:nvSpPr>
        <p:spPr>
          <a:xfrm>
            <a:off x="183185" y="2798078"/>
            <a:ext cx="8742705" cy="707886"/>
          </a:xfrm>
          <a:prstGeom prst="rect">
            <a:avLst/>
          </a:prstGeom>
          <a:noFill/>
        </p:spPr>
        <p:txBody>
          <a:bodyPr wrap="square" rtlCol="0">
            <a:spAutoFit/>
          </a:bodyPr>
          <a:lstStyle/>
          <a:p>
            <a:pPr algn="ctr"/>
            <a:r>
              <a:rPr lang="en-US" sz="2000" u="sng" dirty="0" smtClean="0"/>
              <a:t>Faculty/staff/cohort</a:t>
            </a:r>
          </a:p>
          <a:p>
            <a:pPr algn="ctr"/>
            <a:r>
              <a:rPr lang="en-US" sz="2000" dirty="0" smtClean="0"/>
              <a:t>Pam Matson, Martin Fischer, Meg Caldwell, Mike Mastrandrea</a:t>
            </a:r>
            <a:endParaRPr lang="en-US" sz="2000" dirty="0"/>
          </a:p>
        </p:txBody>
      </p:sp>
    </p:spTree>
    <p:extLst>
      <p:ext uri="{BB962C8B-B14F-4D97-AF65-F5344CB8AC3E}">
        <p14:creationId xmlns:p14="http://schemas.microsoft.com/office/powerpoint/2010/main" val="37740472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1198"/>
            <a:ext cx="8229600" cy="1143000"/>
          </a:xfrm>
        </p:spPr>
        <p:txBody>
          <a:bodyPr>
            <a:normAutofit/>
          </a:bodyPr>
          <a:lstStyle/>
          <a:p>
            <a:r>
              <a:rPr lang="en-US" sz="4000" dirty="0" smtClean="0"/>
              <a:t>References</a:t>
            </a:r>
            <a:endParaRPr lang="en-US" sz="4000" dirty="0"/>
          </a:p>
        </p:txBody>
      </p:sp>
      <p:sp>
        <p:nvSpPr>
          <p:cNvPr id="4" name="Slide Number Placeholder 3"/>
          <p:cNvSpPr>
            <a:spLocks noGrp="1"/>
          </p:cNvSpPr>
          <p:nvPr>
            <p:ph type="sldNum" sz="quarter" idx="12"/>
          </p:nvPr>
        </p:nvSpPr>
        <p:spPr/>
        <p:txBody>
          <a:bodyPr/>
          <a:lstStyle/>
          <a:p>
            <a:fld id="{F75074C9-5FB5-9C4E-9524-AA30535E0CDF}" type="slidenum">
              <a:rPr lang="en-US" smtClean="0"/>
              <a:t>18</a:t>
            </a:fld>
            <a:endParaRPr lang="en-US" dirty="0"/>
          </a:p>
        </p:txBody>
      </p:sp>
      <p:sp>
        <p:nvSpPr>
          <p:cNvPr id="7" name="Rectangle 6"/>
          <p:cNvSpPr/>
          <p:nvPr/>
        </p:nvSpPr>
        <p:spPr>
          <a:xfrm>
            <a:off x="0" y="408331"/>
            <a:ext cx="4572000" cy="6555641"/>
          </a:xfrm>
          <a:prstGeom prst="rect">
            <a:avLst/>
          </a:prstGeom>
        </p:spPr>
        <p:txBody>
          <a:bodyPr>
            <a:spAutoFit/>
          </a:bodyPr>
          <a:lstStyle/>
          <a:p>
            <a:pPr marL="171450" indent="-171450">
              <a:buFont typeface="Arial"/>
              <a:buChar char="•"/>
            </a:pPr>
            <a:r>
              <a:rPr lang="en-US" sz="1000" dirty="0"/>
              <a:t>AAPA (American Association of Port Authorities) (2013) Port Industry Information - Trade and Economic Growth. </a:t>
            </a:r>
            <a:r>
              <a:rPr lang="en-US" sz="1000" dirty="0">
                <a:hlinkClick r:id="rId3"/>
              </a:rPr>
              <a:t>http://www.aapa-ports.org/Industry/content.cfm?ItemNumber=1024&amp;navItemNumber=1027</a:t>
            </a:r>
            <a:r>
              <a:rPr lang="en-US" sz="1000" dirty="0"/>
              <a:t>. Accessed July 4 2013</a:t>
            </a:r>
          </a:p>
          <a:p>
            <a:pPr marL="171450" indent="-171450">
              <a:buFont typeface="Arial"/>
              <a:buChar char="•"/>
            </a:pPr>
            <a:r>
              <a:rPr lang="en-US" sz="1000" dirty="0"/>
              <a:t>Asariotis R, Benamara H (eds) (2012) Maritime Transport and the Climate Change Challenge. Earthscan/Routledge, New York, NY</a:t>
            </a:r>
          </a:p>
          <a:p>
            <a:pPr marL="171450" indent="-171450">
              <a:buFont typeface="Arial"/>
              <a:buChar char="•"/>
            </a:pPr>
            <a:r>
              <a:rPr lang="en-US" sz="1000" dirty="0"/>
              <a:t>Becker A, Acciaro M, Asariotis R, Carera E, Cretegny L, Crist P, Esteban M, Mather A, Messner S, Naruse S, Ng AKY, Rahmstorf S, Savonis M, Song D, Stenek V, Velegrakis AF (2013) A Note on Climate change adaptation for seaports: A challenge for global ports, a challenge for global society. Climatic Change. doi:10.1007/s10584-013-0843-z</a:t>
            </a:r>
          </a:p>
          <a:p>
            <a:pPr marL="171450" indent="-171450">
              <a:buFont typeface="Arial"/>
              <a:buChar char="•"/>
            </a:pPr>
            <a:r>
              <a:rPr lang="en-US" sz="1000" dirty="0"/>
              <a:t>Becker A, Caldwell M, Matson P (in prep.-a) Building seaport resilience in the face of climate change: What role for port stakeholders? (Working title). </a:t>
            </a:r>
          </a:p>
          <a:p>
            <a:pPr marL="171450" indent="-171450">
              <a:buFont typeface="Arial"/>
              <a:buChar char="•"/>
            </a:pPr>
            <a:r>
              <a:rPr lang="en-US" sz="1000" dirty="0"/>
              <a:t>Becker A, Inoue S, Fischer M, Schwegler B (2012) Climate change impacts on international seaports: knowledge, perceptions, and planning efforts among port administrators. Climatic Change 110 (1-2):5-29. doi:10.1007/s10584-011-0043-7</a:t>
            </a:r>
          </a:p>
          <a:p>
            <a:pPr marL="171450" indent="-171450">
              <a:buFont typeface="Arial"/>
              <a:buChar char="•"/>
            </a:pPr>
            <a:r>
              <a:rPr lang="en-US" sz="1000" dirty="0"/>
              <a:t>Becker A, Matson P, Fischer M (in review) Assessing impacts of hurricanes on seaport stakeholder clusters: A case study of Gulfport, Mississippi (USA). Journal of Progress in Planning</a:t>
            </a:r>
          </a:p>
          <a:p>
            <a:pPr marL="171450" indent="-171450">
              <a:buFont typeface="Arial"/>
              <a:buChar char="•"/>
            </a:pPr>
            <a:r>
              <a:rPr lang="en-US" sz="1000" dirty="0"/>
              <a:t>Becker A, Matson P, Fischer M, Mastrandrea MD (in prep.-b) Anticipated impacts of hurricanes at the stakeholder cluster scale: A case study of the Port of Providence, Rhode Island (USA). </a:t>
            </a:r>
          </a:p>
          <a:p>
            <a:pPr marL="171450" indent="-171450">
              <a:buFont typeface="Arial"/>
              <a:buChar char="•"/>
            </a:pPr>
            <a:r>
              <a:rPr lang="en-US" sz="1000" dirty="0"/>
              <a:t>Bender MA, Knutson TR, Tuleya RE, Sirutis JJ, Vecchi GA, Garner ST, Held IM (2010) Modeled impact of anthropogenic warming on the frequency of intense Atlantic hurricanes. Science 327 (5964):454-458. doi:10.1126/science.1180568</a:t>
            </a:r>
          </a:p>
          <a:p>
            <a:pPr marL="171450" indent="-171450">
              <a:buFont typeface="Arial"/>
              <a:buChar char="•"/>
            </a:pPr>
            <a:r>
              <a:rPr lang="en-US" sz="1000" dirty="0"/>
              <a:t>Blodget, H, Wile R (2012) Hey, it will only cost $7 Billion to build a storm surge barrier for New York -- Whaddya say? Business Insider, </a:t>
            </a:r>
          </a:p>
          <a:p>
            <a:pPr marL="171450" indent="-171450">
              <a:buFont typeface="Arial"/>
              <a:buChar char="•"/>
            </a:pPr>
            <a:r>
              <a:rPr lang="en-US" sz="1000" dirty="0" err="1"/>
              <a:t>Bruneau</a:t>
            </a:r>
            <a:r>
              <a:rPr lang="en-US" sz="1000" dirty="0"/>
              <a:t> M, Chang SE, </a:t>
            </a:r>
            <a:r>
              <a:rPr lang="en-US" sz="1000" dirty="0" err="1"/>
              <a:t>Eguchi</a:t>
            </a:r>
            <a:r>
              <a:rPr lang="en-US" sz="1000" dirty="0"/>
              <a:t> RT, Lee GC, O'Rourke TD, </a:t>
            </a:r>
            <a:r>
              <a:rPr lang="en-US" sz="1000" dirty="0" err="1"/>
              <a:t>Reinhorn</a:t>
            </a:r>
            <a:r>
              <a:rPr lang="en-US" sz="1000" dirty="0"/>
              <a:t> AM, </a:t>
            </a:r>
            <a:r>
              <a:rPr lang="en-US" sz="1000" dirty="0" err="1"/>
              <a:t>Shinozuka</a:t>
            </a:r>
            <a:r>
              <a:rPr lang="en-US" sz="1000" dirty="0"/>
              <a:t> M, Tierney K, Wallace WA, von </a:t>
            </a:r>
            <a:r>
              <a:rPr lang="en-US" sz="1000" dirty="0" err="1"/>
              <a:t>Winterfeldt</a:t>
            </a:r>
            <a:r>
              <a:rPr lang="en-US" sz="1000" dirty="0"/>
              <a:t> D (2003) A framework to quantitatively assess and enhance the seismic resilience of communities. Earthquake spectra 19 (4):733-752</a:t>
            </a:r>
            <a:r>
              <a:rPr lang="en-US" sz="1000" dirty="0" smtClean="0"/>
              <a:t>Bryson </a:t>
            </a:r>
            <a:r>
              <a:rPr lang="en-US" sz="1000" dirty="0"/>
              <a:t>JM (2004) What to do when stakeholders matter: Stakeholder identification and analysis techniques. Public management review 6 (1):21-53</a:t>
            </a:r>
          </a:p>
          <a:p>
            <a:pPr marL="171450" indent="-171450">
              <a:buFont typeface="Arial"/>
              <a:buChar char="•"/>
            </a:pPr>
            <a:r>
              <a:rPr lang="en-US" sz="1000" dirty="0"/>
              <a:t>Charmaz K (2003) Qualitative interviewing and grounded theory analysis. Inside interviewing: New lenses, new concerns:311-330</a:t>
            </a:r>
          </a:p>
          <a:p>
            <a:pPr marL="171450" indent="-171450">
              <a:buFont typeface="Arial"/>
              <a:buChar char="•"/>
            </a:pPr>
            <a:r>
              <a:rPr lang="en-US" sz="1000" dirty="0"/>
              <a:t>Davidson R (1997) An Urban Earthquake Disaster Risk Index. </a:t>
            </a:r>
            <a:endParaRPr lang="en-US" sz="1000" dirty="0" smtClean="0"/>
          </a:p>
          <a:p>
            <a:pPr marL="171450" indent="-171450">
              <a:buFont typeface="Arial"/>
              <a:buChar char="•"/>
            </a:pPr>
            <a:r>
              <a:rPr lang="en-US" sz="1000" dirty="0" smtClean="0"/>
              <a:t>De </a:t>
            </a:r>
            <a:r>
              <a:rPr lang="en-US" sz="1000" dirty="0"/>
              <a:t>Langen PW (2004) The Performance of Seaport Clusters; A Framework to Analyze Cluster Performance and an Application to the Seaport Clusters of Durban, Rotterdam and the Lower Mississippi. Erasmus University Rotterdam</a:t>
            </a:r>
            <a:r>
              <a:rPr lang="en-US" sz="1000" dirty="0" smtClean="0"/>
              <a:t>,</a:t>
            </a:r>
          </a:p>
          <a:p>
            <a:pPr marL="171450" indent="-171450">
              <a:buFont typeface="Arial"/>
              <a:buChar char="•"/>
            </a:pPr>
            <a:r>
              <a:rPr lang="en-US" sz="1000" dirty="0"/>
              <a:t>Emanuel KA (2013) Downscaling CMIP5 climate models shows increased tropical cyclone activity over the 21st century. Proceedings of the National Academy of Sciences 110 (30):12219-12224. doi:10.1073/pnas.</a:t>
            </a:r>
            <a:r>
              <a:rPr lang="en-US" sz="1000" dirty="0" smtClean="0"/>
              <a:t>1301293110 </a:t>
            </a:r>
            <a:endParaRPr lang="en-US" sz="1000" dirty="0"/>
          </a:p>
        </p:txBody>
      </p:sp>
      <p:sp>
        <p:nvSpPr>
          <p:cNvPr id="8" name="Rectangle 7"/>
          <p:cNvSpPr/>
          <p:nvPr/>
        </p:nvSpPr>
        <p:spPr>
          <a:xfrm>
            <a:off x="4572000" y="545291"/>
            <a:ext cx="4572000" cy="6093976"/>
          </a:xfrm>
          <a:prstGeom prst="rect">
            <a:avLst/>
          </a:prstGeom>
        </p:spPr>
        <p:txBody>
          <a:bodyPr>
            <a:spAutoFit/>
          </a:bodyPr>
          <a:lstStyle/>
          <a:p>
            <a:pPr marL="171450" indent="-171450">
              <a:buFont typeface="Arial"/>
              <a:buChar char="•"/>
            </a:pPr>
            <a:r>
              <a:rPr lang="en-US" sz="1000" dirty="0" smtClean="0"/>
              <a:t>EPA </a:t>
            </a:r>
            <a:r>
              <a:rPr lang="en-US" sz="1000" dirty="0"/>
              <a:t>(United States Environmental Protection Agency) (2008) Planning for Climate Change Impacts at U.S. Ports. White Paper prepared by ICF International for the USEPA. </a:t>
            </a:r>
          </a:p>
          <a:p>
            <a:pPr marL="171450" indent="-171450">
              <a:buFont typeface="Arial"/>
              <a:buChar char="•"/>
            </a:pPr>
            <a:r>
              <a:rPr lang="en-US" sz="1000" dirty="0"/>
              <a:t>Freeman RE (2010) Strategic management: A stakeholder approach. Cambridge University Press, </a:t>
            </a:r>
          </a:p>
          <a:p>
            <a:pPr marL="171450" indent="-171450">
              <a:buFont typeface="Arial"/>
              <a:buChar char="•"/>
            </a:pPr>
            <a:r>
              <a:rPr lang="en-US" sz="1000" dirty="0"/>
              <a:t>Grinsted A, Moore JC, Jevrejeva S (2013) Projected Atlantic hurricane surge threat from rising temperatures. Proceedings of the National Academy of Sciences. doi:10.1073/pnas.1209980110</a:t>
            </a:r>
          </a:p>
          <a:p>
            <a:pPr marL="171450" indent="-171450">
              <a:buFont typeface="Arial"/>
              <a:buChar char="•"/>
            </a:pPr>
            <a:r>
              <a:rPr lang="en-US" sz="1000" dirty="0"/>
              <a:t>Haymaker J, Chachere J (2006) Coordinating goals, preferences, options, and analyses for the Stanford Living Laboratory feasibility study. Intelligent Computing in Engineering and Architecture:320-327</a:t>
            </a:r>
          </a:p>
          <a:p>
            <a:pPr marL="171450" indent="-171450">
              <a:buFont typeface="Arial"/>
              <a:buChar char="•"/>
            </a:pPr>
            <a:r>
              <a:rPr lang="en-US" sz="1000" dirty="0"/>
              <a:t>IPCC (Intergovernmental Panel on Climate) (2012) IPCC Special Report on Managing the Risks of Extreme Events and Disasters to Advance Climate Change Adaptation. A Special Report of Working Groups I and II of the Intergovernmental Panel on Climate Change. Cambridge University Press. </a:t>
            </a:r>
          </a:p>
          <a:p>
            <a:pPr marL="171450" indent="-171450">
              <a:buFont typeface="Arial"/>
              <a:buChar char="•"/>
            </a:pPr>
            <a:r>
              <a:rPr lang="en-US" sz="1000" dirty="0"/>
              <a:t>McCulloch K (2007) Living at sea: learning from communal life aboard sail training vessels. Ethnography and Education 2 (3):289-</a:t>
            </a:r>
            <a:r>
              <a:rPr lang="en-US" sz="1000" dirty="0" smtClean="0"/>
              <a:t>303</a:t>
            </a:r>
          </a:p>
          <a:p>
            <a:pPr marL="171450" indent="-171450">
              <a:buFont typeface="Arial"/>
              <a:buChar char="•"/>
            </a:pPr>
            <a:r>
              <a:rPr lang="en-US" sz="1000" dirty="0"/>
              <a:t>Moser S, Ekstrom J (2010) A framework to diagnose barriers to climate change adaptation. Proceedings of the National Academy of Sciences 107 (51):22026</a:t>
            </a:r>
          </a:p>
          <a:p>
            <a:pPr marL="171450" indent="-171450">
              <a:buFont typeface="Arial"/>
              <a:buChar char="•"/>
            </a:pPr>
            <a:r>
              <a:rPr lang="en-US" sz="1000" dirty="0"/>
              <a:t>NCADAC (National Climate Assessment and Development Advisory Committee) (Draft) National Cimate Assessment. </a:t>
            </a:r>
            <a:r>
              <a:rPr lang="en-US" sz="1000" dirty="0">
                <a:hlinkClick r:id="rId4"/>
              </a:rPr>
              <a:t>http://ncadac.globalchange.gov/</a:t>
            </a:r>
            <a:r>
              <a:rPr lang="en-US" sz="1000" dirty="0"/>
              <a:t>. Accessed July 25 2013</a:t>
            </a:r>
          </a:p>
          <a:p>
            <a:pPr marL="171450" indent="-171450">
              <a:buFont typeface="Arial"/>
              <a:buChar char="•"/>
            </a:pPr>
            <a:r>
              <a:rPr lang="en-US" sz="1000" dirty="0"/>
              <a:t>Notteboom T, Winkelmans W (2003) Dealing with stakeholders in the port planning process. </a:t>
            </a:r>
          </a:p>
          <a:p>
            <a:pPr marL="171450" indent="-171450">
              <a:buFont typeface="Arial"/>
              <a:buChar char="•"/>
            </a:pPr>
            <a:r>
              <a:rPr lang="en-US" sz="1000" dirty="0"/>
              <a:t>Osthorst W, Mänz C (2012) Types of cluster adaptation to climate change. Lessons from the port and logistics sector of Northwest Germany. Maritime Policy &amp; Management 39 (2):227-248</a:t>
            </a:r>
          </a:p>
          <a:p>
            <a:pPr marL="171450" indent="-171450">
              <a:buFont typeface="Arial"/>
              <a:buChar char="•"/>
            </a:pPr>
            <a:r>
              <a:rPr lang="en-US" sz="1000" dirty="0"/>
              <a:t>Rahmstorf S (2010) A new view on sea level rise. Nature Reports Climate Change:44-45</a:t>
            </a:r>
          </a:p>
          <a:p>
            <a:pPr marL="171450" indent="-171450">
              <a:buFont typeface="Arial"/>
              <a:buChar char="•"/>
            </a:pPr>
            <a:r>
              <a:rPr lang="en-US" sz="1000" dirty="0"/>
              <a:t>Ratcliff DE (1994) Analytic induction as a qualitative research method of analysis. </a:t>
            </a:r>
            <a:r>
              <a:rPr lang="en-US" sz="1000" dirty="0">
                <a:hlinkClick r:id="rId5"/>
              </a:rPr>
              <a:t>http://finntrack.co.uk/shift/analytic.pdf</a:t>
            </a:r>
            <a:r>
              <a:rPr lang="en-US" sz="1000" dirty="0"/>
              <a:t>. Accessed May 13 2013</a:t>
            </a:r>
          </a:p>
          <a:p>
            <a:pPr marL="171450" indent="-171450">
              <a:buFont typeface="Arial"/>
              <a:buChar char="•"/>
            </a:pPr>
            <a:r>
              <a:rPr lang="en-US" sz="1000" dirty="0"/>
              <a:t>Smythe T (2013) Assessing the Impacts of Hurricane Sandy on the Port of New York and New Jersey’s Maritime Responders and Response Infrastructure. </a:t>
            </a:r>
          </a:p>
          <a:p>
            <a:pPr marL="171450" indent="-171450">
              <a:buFont typeface="Arial"/>
              <a:buChar char="•"/>
            </a:pPr>
            <a:r>
              <a:rPr lang="en-US" sz="1000" dirty="0"/>
              <a:t>Tebaldi C, Strauss BH, Zervas CE (2012) Modelling sea level rise impacts on storm surges along US coasts. Environmental Research Letters 7 (1):014032</a:t>
            </a:r>
          </a:p>
          <a:p>
            <a:pPr marL="171450" indent="-171450">
              <a:buFont typeface="Arial"/>
              <a:buChar char="•"/>
            </a:pPr>
            <a:r>
              <a:rPr lang="en-US" sz="1000" dirty="0"/>
              <a:t>Winkelmans WaN, T., (2007) Port master planning: Balancing stakeholders’ interests. In: Dobrowolski K, Zurek, J. (ed) The reality and dilemmas of globalization. Gdansk: The Foundation of the Development of</a:t>
            </a:r>
          </a:p>
          <a:p>
            <a:pPr marL="171450" indent="-171450">
              <a:buFont typeface="Arial"/>
              <a:buChar char="•"/>
            </a:pPr>
            <a:r>
              <a:rPr lang="en-US" sz="1000" dirty="0"/>
              <a:t>Gdansk University. </a:t>
            </a:r>
          </a:p>
        </p:txBody>
      </p:sp>
    </p:spTree>
    <p:extLst>
      <p:ext uri="{BB962C8B-B14F-4D97-AF65-F5344CB8AC3E}">
        <p14:creationId xmlns:p14="http://schemas.microsoft.com/office/powerpoint/2010/main" val="23167921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 BELOW</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75074C9-5FB5-9C4E-9524-AA30535E0CDF}" type="slidenum">
              <a:rPr lang="en-US" smtClean="0"/>
              <a:t>19</a:t>
            </a:fld>
            <a:endParaRPr lang="en-US" dirty="0"/>
          </a:p>
        </p:txBody>
      </p:sp>
    </p:spTree>
    <p:extLst>
      <p:ext uri="{BB962C8B-B14F-4D97-AF65-F5344CB8AC3E}">
        <p14:creationId xmlns:p14="http://schemas.microsoft.com/office/powerpoint/2010/main" val="20704931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3" cstate="print"/>
          <a:srcRect/>
          <a:stretch>
            <a:fillRect/>
          </a:stretch>
        </p:blipFill>
        <p:spPr bwMode="auto">
          <a:xfrm>
            <a:off x="152400" y="5549895"/>
            <a:ext cx="8878421" cy="1243824"/>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normAutofit/>
          </a:bodyPr>
          <a:lstStyle/>
          <a:p>
            <a:fld id="{ADAD7647-9930-0E46-9586-C32F57D411A2}" type="slidenum">
              <a:rPr lang="en-US" smtClean="0">
                <a:latin typeface="Calibri (Body)"/>
                <a:cs typeface="Calibri (Body)"/>
              </a:rPr>
              <a:pPr/>
              <a:t>2</a:t>
            </a:fld>
            <a:endParaRPr lang="en-US" dirty="0">
              <a:latin typeface="Calibri (Body)"/>
              <a:cs typeface="Calibri (Body)"/>
            </a:endParaRPr>
          </a:p>
        </p:txBody>
      </p:sp>
      <p:sp>
        <p:nvSpPr>
          <p:cNvPr id="3" name="TextBox 2"/>
          <p:cNvSpPr txBox="1"/>
          <p:nvPr/>
        </p:nvSpPr>
        <p:spPr>
          <a:xfrm>
            <a:off x="177799" y="1795792"/>
            <a:ext cx="8878421" cy="430887"/>
          </a:xfrm>
          <a:prstGeom prst="rect">
            <a:avLst/>
          </a:prstGeom>
          <a:noFill/>
        </p:spPr>
        <p:txBody>
          <a:bodyPr wrap="square" rtlCol="0">
            <a:spAutoFit/>
          </a:bodyPr>
          <a:lstStyle/>
          <a:p>
            <a:pPr>
              <a:lnSpc>
                <a:spcPct val="90000"/>
              </a:lnSpc>
              <a:spcAft>
                <a:spcPts val="600"/>
              </a:spcAft>
              <a:buClr>
                <a:schemeClr val="accent4">
                  <a:lumMod val="50000"/>
                </a:schemeClr>
              </a:buClr>
              <a:defRPr/>
            </a:pPr>
            <a:r>
              <a:rPr lang="en-US" sz="2400" b="1" dirty="0" smtClean="0">
                <a:solidFill>
                  <a:srgbClr val="FFFFFF"/>
                </a:solidFill>
                <a:latin typeface="Calibri (Body)"/>
                <a:cs typeface="Calibri (Body)"/>
              </a:rPr>
              <a:t>Critical - Economic </a:t>
            </a:r>
            <a:r>
              <a:rPr lang="en-US" sz="2400" b="1" dirty="0">
                <a:solidFill>
                  <a:srgbClr val="FFFFFF"/>
                </a:solidFill>
                <a:latin typeface="Calibri (Body)"/>
                <a:cs typeface="Calibri (Body)"/>
              </a:rPr>
              <a:t>engines at every </a:t>
            </a:r>
            <a:r>
              <a:rPr lang="en-US" sz="2400" b="1" dirty="0" smtClean="0">
                <a:solidFill>
                  <a:srgbClr val="FFFFFF"/>
                </a:solidFill>
                <a:latin typeface="Calibri (Body)"/>
                <a:cs typeface="Calibri (Body)"/>
              </a:rPr>
              <a:t>scale</a:t>
            </a:r>
            <a:endParaRPr lang="en-US" sz="2400" b="1" dirty="0">
              <a:solidFill>
                <a:srgbClr val="FFFFFF"/>
              </a:solidFill>
              <a:latin typeface="Calibri (Body)"/>
              <a:cs typeface="Calibri (Body)"/>
            </a:endParaRPr>
          </a:p>
        </p:txBody>
      </p:sp>
      <p:sp>
        <p:nvSpPr>
          <p:cNvPr id="4" name="TextBox 3"/>
          <p:cNvSpPr txBox="1"/>
          <p:nvPr/>
        </p:nvSpPr>
        <p:spPr>
          <a:xfrm>
            <a:off x="177799" y="4030782"/>
            <a:ext cx="8878420" cy="763286"/>
          </a:xfrm>
          <a:prstGeom prst="rect">
            <a:avLst/>
          </a:prstGeom>
          <a:noFill/>
        </p:spPr>
        <p:txBody>
          <a:bodyPr wrap="square" rtlCol="0">
            <a:spAutoFit/>
          </a:bodyPr>
          <a:lstStyle/>
          <a:p>
            <a:pPr>
              <a:lnSpc>
                <a:spcPct val="90000"/>
              </a:lnSpc>
              <a:spcAft>
                <a:spcPts val="600"/>
              </a:spcAft>
              <a:buClr>
                <a:schemeClr val="accent4">
                  <a:lumMod val="50000"/>
                </a:schemeClr>
              </a:buClr>
              <a:defRPr/>
            </a:pPr>
            <a:r>
              <a:rPr lang="en-US" sz="2400" b="1" dirty="0" smtClean="0">
                <a:solidFill>
                  <a:srgbClr val="FFFFFF"/>
                </a:solidFill>
                <a:latin typeface="Calibri (Body)"/>
                <a:cs typeface="Calibri (Body)"/>
              </a:rPr>
              <a:t>Constrained - Dependent </a:t>
            </a:r>
            <a:r>
              <a:rPr lang="en-US" sz="2400" b="1" dirty="0">
                <a:solidFill>
                  <a:srgbClr val="FFFFFF"/>
                </a:solidFill>
                <a:latin typeface="Calibri (Body)"/>
                <a:cs typeface="Calibri (Body)"/>
              </a:rPr>
              <a:t>on </a:t>
            </a:r>
            <a:r>
              <a:rPr lang="en-US" sz="2400" b="1" dirty="0" smtClean="0">
                <a:solidFill>
                  <a:srgbClr val="FFFFFF"/>
                </a:solidFill>
                <a:latin typeface="Calibri (Body)"/>
                <a:cs typeface="Calibri (Body)"/>
              </a:rPr>
              <a:t>specific and environmentally-sensitive locations</a:t>
            </a:r>
            <a:endParaRPr lang="en-US" sz="2400" b="1" dirty="0">
              <a:solidFill>
                <a:srgbClr val="FFFFFF"/>
              </a:solidFill>
              <a:latin typeface="Calibri (Body)"/>
              <a:cs typeface="Calibri (Body)"/>
            </a:endParaRPr>
          </a:p>
        </p:txBody>
      </p:sp>
      <p:sp>
        <p:nvSpPr>
          <p:cNvPr id="9" name="TextBox 8"/>
          <p:cNvSpPr txBox="1"/>
          <p:nvPr/>
        </p:nvSpPr>
        <p:spPr>
          <a:xfrm>
            <a:off x="177799" y="2913287"/>
            <a:ext cx="8878422" cy="430887"/>
          </a:xfrm>
          <a:prstGeom prst="rect">
            <a:avLst/>
          </a:prstGeom>
          <a:noFill/>
        </p:spPr>
        <p:txBody>
          <a:bodyPr wrap="square" rtlCol="0">
            <a:spAutoFit/>
          </a:bodyPr>
          <a:lstStyle/>
          <a:p>
            <a:pPr>
              <a:lnSpc>
                <a:spcPct val="90000"/>
              </a:lnSpc>
              <a:spcAft>
                <a:spcPts val="600"/>
              </a:spcAft>
              <a:buClr>
                <a:schemeClr val="accent4">
                  <a:lumMod val="50000"/>
                </a:schemeClr>
              </a:buClr>
              <a:defRPr/>
            </a:pPr>
            <a:r>
              <a:rPr lang="en-US" sz="2400" b="1" dirty="0">
                <a:solidFill>
                  <a:srgbClr val="FFFFFF"/>
                </a:solidFill>
                <a:latin typeface="Calibri (Body)"/>
                <a:cs typeface="Calibri (Body)"/>
              </a:rPr>
              <a:t>Complex </a:t>
            </a:r>
            <a:r>
              <a:rPr lang="en-US" sz="2400" b="1" dirty="0" smtClean="0">
                <a:solidFill>
                  <a:srgbClr val="FFFFFF"/>
                </a:solidFill>
                <a:latin typeface="Calibri (Body)"/>
                <a:cs typeface="Calibri (Body)"/>
              </a:rPr>
              <a:t>– Multiple stakeholders across space and time</a:t>
            </a:r>
            <a:endParaRPr lang="en-US" sz="2400" b="1" dirty="0">
              <a:solidFill>
                <a:srgbClr val="FFFFFF"/>
              </a:solidFill>
              <a:latin typeface="Calibri (Body)"/>
              <a:cs typeface="Calibri (Body)"/>
            </a:endParaRPr>
          </a:p>
        </p:txBody>
      </p:sp>
      <p:sp>
        <p:nvSpPr>
          <p:cNvPr id="10" name="Rectangle 9"/>
          <p:cNvSpPr/>
          <p:nvPr/>
        </p:nvSpPr>
        <p:spPr>
          <a:xfrm>
            <a:off x="0" y="0"/>
            <a:ext cx="9144000" cy="1262063"/>
          </a:xfrm>
          <a:prstGeom prst="rect">
            <a:avLst/>
          </a:prstGeom>
          <a:solidFill>
            <a:schemeClr val="bg1">
              <a:lumMod val="75000"/>
              <a:lumOff val="2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Ports: Critical, complex, </a:t>
            </a:r>
            <a:r>
              <a:rPr lang="en-US" sz="3600" dirty="0" smtClean="0"/>
              <a:t>constrained</a:t>
            </a:r>
            <a:endParaRPr lang="en-US" sz="3600" dirty="0"/>
          </a:p>
        </p:txBody>
      </p:sp>
      <p:sp>
        <p:nvSpPr>
          <p:cNvPr id="2" name="TextBox 1"/>
          <p:cNvSpPr txBox="1"/>
          <p:nvPr/>
        </p:nvSpPr>
        <p:spPr>
          <a:xfrm>
            <a:off x="2710098" y="5276946"/>
            <a:ext cx="6320723" cy="261610"/>
          </a:xfrm>
          <a:prstGeom prst="rect">
            <a:avLst/>
          </a:prstGeom>
          <a:noFill/>
        </p:spPr>
        <p:txBody>
          <a:bodyPr wrap="none" rtlCol="0">
            <a:spAutoFit/>
          </a:bodyPr>
          <a:lstStyle/>
          <a:p>
            <a:pPr>
              <a:lnSpc>
                <a:spcPct val="90000"/>
              </a:lnSpc>
              <a:spcAft>
                <a:spcPts val="600"/>
              </a:spcAft>
              <a:buClr>
                <a:schemeClr val="accent4">
                  <a:lumMod val="50000"/>
                </a:schemeClr>
              </a:buClr>
              <a:defRPr/>
            </a:pPr>
            <a:r>
              <a:rPr lang="en-US" sz="1200" i="1" dirty="0">
                <a:latin typeface="Calibri (Body)"/>
                <a:cs typeface="Calibri (Body)"/>
              </a:rPr>
              <a:t>(Asariotis and Benamara </a:t>
            </a:r>
            <a:r>
              <a:rPr lang="en-US" sz="1200" i="1" dirty="0" smtClean="0">
                <a:latin typeface="Calibri (Body)"/>
                <a:cs typeface="Calibri (Body)"/>
              </a:rPr>
              <a:t>2012; Notteboon and Winkelmans 2003; EPA 2011; AAPA 2013)</a:t>
            </a:r>
            <a:endParaRPr lang="en-US" sz="1200" i="1" dirty="0">
              <a:latin typeface="Calibri (Body)"/>
              <a:cs typeface="Calibri (Body)"/>
            </a:endParaRPr>
          </a:p>
        </p:txBody>
      </p:sp>
    </p:spTree>
    <p:extLst>
      <p:ext uri="{BB962C8B-B14F-4D97-AF65-F5344CB8AC3E}">
        <p14:creationId xmlns:p14="http://schemas.microsoft.com/office/powerpoint/2010/main" val="2994105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1" nodeType="clickEffect">
                                  <p:stCondLst>
                                    <p:cond delay="0"/>
                                  </p:stCondLst>
                                  <p:childTnLst>
                                    <p:animClr clrSpc="rgb" dir="cw">
                                      <p:cBhvr override="childStyle">
                                        <p:cTn id="13" dur="2000" fill="hold"/>
                                        <p:tgtEl>
                                          <p:spTgt spid="3"/>
                                        </p:tgtEl>
                                        <p:attrNameLst>
                                          <p:attrName>style.color</p:attrName>
                                        </p:attrNameLst>
                                      </p:cBhvr>
                                      <p:to>
                                        <a:srgbClr val="666666"/>
                                      </p:to>
                                    </p:animClr>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2000" fill="hold"/>
                                        <p:tgtEl>
                                          <p:spTgt spid="9"/>
                                        </p:tgtEl>
                                        <p:attrNameLst>
                                          <p:attrName>style.color</p:attrName>
                                        </p:attrNameLst>
                                      </p:cBhvr>
                                      <p:to>
                                        <a:srgbClr val="666666"/>
                                      </p:to>
                                    </p:animClr>
                                  </p:childTnLst>
                                </p:cTn>
                              </p:par>
                              <p:par>
                                <p:cTn id="21" presetID="9"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8000" y="6561137"/>
            <a:ext cx="2133600" cy="365125"/>
          </a:xfrm>
        </p:spPr>
        <p:txBody>
          <a:bodyPr/>
          <a:lstStyle/>
          <a:p>
            <a:fld id="{F75074C9-5FB5-9C4E-9524-AA30535E0CDF}" type="slidenum">
              <a:rPr lang="en-US" smtClean="0"/>
              <a:t>20</a:t>
            </a:fld>
            <a:endParaRPr lang="en-US"/>
          </a:p>
        </p:txBody>
      </p:sp>
      <p:graphicFrame>
        <p:nvGraphicFramePr>
          <p:cNvPr id="5" name="Chart 4"/>
          <p:cNvGraphicFramePr/>
          <p:nvPr>
            <p:extLst>
              <p:ext uri="{D42A27DB-BD31-4B8C-83A1-F6EECF244321}">
                <p14:modId xmlns:p14="http://schemas.microsoft.com/office/powerpoint/2010/main" val="627408485"/>
              </p:ext>
            </p:extLst>
          </p:nvPr>
        </p:nvGraphicFramePr>
        <p:xfrm>
          <a:off x="50800" y="0"/>
          <a:ext cx="87884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7597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66076898"/>
              </p:ext>
            </p:extLst>
          </p:nvPr>
        </p:nvGraphicFramePr>
        <p:xfrm>
          <a:off x="0" y="273049"/>
          <a:ext cx="9144000" cy="657225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52625" y="74682"/>
            <a:ext cx="5493361" cy="707886"/>
          </a:xfrm>
          <a:prstGeom prst="rect">
            <a:avLst/>
          </a:prstGeom>
          <a:noFill/>
        </p:spPr>
        <p:txBody>
          <a:bodyPr wrap="none" rtlCol="0">
            <a:spAutoFit/>
          </a:bodyPr>
          <a:lstStyle/>
          <a:p>
            <a:r>
              <a:rPr lang="en-US" sz="4000" dirty="0" smtClean="0"/>
              <a:t>Stakeholders interviewed</a:t>
            </a:r>
            <a:endParaRPr lang="en-US" sz="4000" dirty="0"/>
          </a:p>
        </p:txBody>
      </p:sp>
      <p:sp>
        <p:nvSpPr>
          <p:cNvPr id="2" name="Slide Number Placeholder 1"/>
          <p:cNvSpPr>
            <a:spLocks noGrp="1"/>
          </p:cNvSpPr>
          <p:nvPr>
            <p:ph type="sldNum" sz="quarter" idx="12"/>
          </p:nvPr>
        </p:nvSpPr>
        <p:spPr/>
        <p:txBody>
          <a:bodyPr/>
          <a:lstStyle/>
          <a:p>
            <a:fld id="{F75074C9-5FB5-9C4E-9524-AA30535E0CDF}" type="slidenum">
              <a:rPr lang="en-US" smtClean="0"/>
              <a:t>21</a:t>
            </a:fld>
            <a:endParaRPr lang="en-US"/>
          </a:p>
        </p:txBody>
      </p:sp>
    </p:spTree>
    <p:extLst>
      <p:ext uri="{BB962C8B-B14F-4D97-AF65-F5344CB8AC3E}">
        <p14:creationId xmlns:p14="http://schemas.microsoft.com/office/powerpoint/2010/main" val="26454465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5100" y="1338620"/>
            <a:ext cx="5308600" cy="5137134"/>
          </a:xfrm>
          <a:prstGeom prst="rect">
            <a:avLst/>
          </a:prstGeom>
        </p:spPr>
      </p:pic>
      <p:sp>
        <p:nvSpPr>
          <p:cNvPr id="10" name="Rectangle 9"/>
          <p:cNvSpPr/>
          <p:nvPr/>
        </p:nvSpPr>
        <p:spPr>
          <a:xfrm>
            <a:off x="-1587" y="-1"/>
            <a:ext cx="9144000" cy="1262063"/>
          </a:xfrm>
          <a:prstGeom prst="rect">
            <a:avLst/>
          </a:prstGeom>
          <a:solidFill>
            <a:schemeClr val="bg1">
              <a:lumMod val="75000"/>
              <a:lumOff val="25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Port decisions do not always account for stakeholder concerns</a:t>
            </a:r>
            <a:endParaRPr lang="en-US" sz="3600" dirty="0"/>
          </a:p>
        </p:txBody>
      </p:sp>
      <p:sp>
        <p:nvSpPr>
          <p:cNvPr id="4" name="Slide Number Placeholder 3"/>
          <p:cNvSpPr>
            <a:spLocks noGrp="1"/>
          </p:cNvSpPr>
          <p:nvPr>
            <p:ph type="sldNum" sz="quarter" idx="12"/>
          </p:nvPr>
        </p:nvSpPr>
        <p:spPr/>
        <p:txBody>
          <a:bodyPr/>
          <a:lstStyle/>
          <a:p>
            <a:pPr>
              <a:defRPr/>
            </a:pPr>
            <a:fld id="{9B6DD055-039E-49E2-A6CA-B897EEF9D63B}" type="slidenum">
              <a:rPr lang="en-US" smtClean="0"/>
              <a:pPr>
                <a:defRPr/>
              </a:pPr>
              <a:t>22</a:t>
            </a:fld>
            <a:endParaRPr lang="en-US" dirty="0"/>
          </a:p>
        </p:txBody>
      </p:sp>
      <p:pic>
        <p:nvPicPr>
          <p:cNvPr id="6" name="Picture 5" descr="Hurricane_Sandy_ATVN_mike609.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2350" y="1682739"/>
            <a:ext cx="3984096" cy="2636534"/>
          </a:xfrm>
          <a:prstGeom prst="rect">
            <a:avLst/>
          </a:prstGeom>
        </p:spPr>
      </p:pic>
      <p:sp>
        <p:nvSpPr>
          <p:cNvPr id="7" name="TextBox 6"/>
          <p:cNvSpPr txBox="1"/>
          <p:nvPr/>
        </p:nvSpPr>
        <p:spPr>
          <a:xfrm>
            <a:off x="5986962" y="4491267"/>
            <a:ext cx="2812551" cy="400110"/>
          </a:xfrm>
          <a:prstGeom prst="rect">
            <a:avLst/>
          </a:prstGeom>
          <a:noFill/>
        </p:spPr>
        <p:txBody>
          <a:bodyPr wrap="square" rtlCol="0">
            <a:spAutoFit/>
          </a:bodyPr>
          <a:lstStyle/>
          <a:p>
            <a:r>
              <a:rPr lang="en-US" sz="2000" u="sng" dirty="0" smtClean="0"/>
              <a:t>Oct. 29, 2012</a:t>
            </a:r>
            <a:endParaRPr lang="en-US" sz="2000" u="sng" dirty="0"/>
          </a:p>
        </p:txBody>
      </p:sp>
      <p:sp>
        <p:nvSpPr>
          <p:cNvPr id="8" name="TextBox 7"/>
          <p:cNvSpPr txBox="1"/>
          <p:nvPr/>
        </p:nvSpPr>
        <p:spPr>
          <a:xfrm>
            <a:off x="5971117" y="4814432"/>
            <a:ext cx="2747015" cy="400110"/>
          </a:xfrm>
          <a:prstGeom prst="rect">
            <a:avLst/>
          </a:prstGeom>
          <a:noFill/>
        </p:spPr>
        <p:txBody>
          <a:bodyPr wrap="square" rtlCol="0">
            <a:spAutoFit/>
          </a:bodyPr>
          <a:lstStyle/>
          <a:p>
            <a:r>
              <a:rPr lang="en-US" sz="2000" dirty="0" smtClean="0"/>
              <a:t>“Super storm” Sandy</a:t>
            </a:r>
            <a:endParaRPr lang="en-US" sz="2000" dirty="0"/>
          </a:p>
        </p:txBody>
      </p:sp>
    </p:spTree>
    <p:extLst>
      <p:ext uri="{BB962C8B-B14F-4D97-AF65-F5344CB8AC3E}">
        <p14:creationId xmlns:p14="http://schemas.microsoft.com/office/powerpoint/2010/main" val="2356549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69063"/>
            <a:ext cx="2133600" cy="365125"/>
          </a:xfrm>
        </p:spPr>
        <p:txBody>
          <a:bodyPr/>
          <a:lstStyle/>
          <a:p>
            <a:fld id="{F75074C9-5FB5-9C4E-9524-AA30535E0CDF}" type="slidenum">
              <a:rPr lang="en-US" smtClean="0"/>
              <a:t>23</a:t>
            </a:fld>
            <a:endParaRPr lang="en-US" dirty="0"/>
          </a:p>
        </p:txBody>
      </p:sp>
      <p:grpSp>
        <p:nvGrpSpPr>
          <p:cNvPr id="14" name="Group 13"/>
          <p:cNvGrpSpPr/>
          <p:nvPr/>
        </p:nvGrpSpPr>
        <p:grpSpPr>
          <a:xfrm>
            <a:off x="2315492" y="-1587"/>
            <a:ext cx="5143500" cy="6858000"/>
            <a:chOff x="0" y="0"/>
            <a:chExt cx="5143500" cy="6858000"/>
          </a:xfrm>
        </p:grpSpPr>
        <p:pic>
          <p:nvPicPr>
            <p:cNvPr id="12" name="Picture 11" descr="IMG_06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13" name="TextBox 12"/>
            <p:cNvSpPr txBox="1"/>
            <p:nvPr/>
          </p:nvSpPr>
          <p:spPr>
            <a:xfrm>
              <a:off x="114300" y="6370082"/>
              <a:ext cx="2769020" cy="369332"/>
            </a:xfrm>
            <a:prstGeom prst="rect">
              <a:avLst/>
            </a:prstGeom>
            <a:noFill/>
          </p:spPr>
          <p:txBody>
            <a:bodyPr wrap="none" rtlCol="0">
              <a:spAutoFit/>
            </a:bodyPr>
            <a:lstStyle/>
            <a:p>
              <a:r>
                <a:rPr lang="en-US" dirty="0" smtClean="0"/>
                <a:t>Wilmington, North Carolina</a:t>
              </a:r>
              <a:endParaRPr lang="en-US" dirty="0"/>
            </a:p>
          </p:txBody>
        </p:sp>
      </p:grpSp>
      <p:grpSp>
        <p:nvGrpSpPr>
          <p:cNvPr id="23" name="Group 22"/>
          <p:cNvGrpSpPr/>
          <p:nvPr/>
        </p:nvGrpSpPr>
        <p:grpSpPr>
          <a:xfrm>
            <a:off x="37335" y="104299"/>
            <a:ext cx="9112291" cy="6739414"/>
            <a:chOff x="0" y="1266764"/>
            <a:chExt cx="7454981" cy="5591236"/>
          </a:xfrm>
        </p:grpSpPr>
        <p:pic>
          <p:nvPicPr>
            <p:cNvPr id="20" name="Picture 19" descr="P101004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6764"/>
              <a:ext cx="7454981" cy="5591236"/>
            </a:xfrm>
            <a:prstGeom prst="rect">
              <a:avLst/>
            </a:prstGeom>
          </p:spPr>
        </p:pic>
        <p:sp>
          <p:nvSpPr>
            <p:cNvPr id="22" name="TextBox 21"/>
            <p:cNvSpPr txBox="1"/>
            <p:nvPr/>
          </p:nvSpPr>
          <p:spPr>
            <a:xfrm>
              <a:off x="150948" y="1426030"/>
              <a:ext cx="2973252" cy="369332"/>
            </a:xfrm>
            <a:prstGeom prst="rect">
              <a:avLst/>
            </a:prstGeom>
            <a:noFill/>
          </p:spPr>
          <p:txBody>
            <a:bodyPr wrap="none" rtlCol="0">
              <a:spAutoFit/>
            </a:bodyPr>
            <a:lstStyle/>
            <a:p>
              <a:r>
                <a:rPr lang="en-US" dirty="0" smtClean="0"/>
                <a:t>Provincetown, Massachusetts</a:t>
              </a:r>
              <a:endParaRPr lang="en-US" dirty="0"/>
            </a:p>
          </p:txBody>
        </p:sp>
      </p:grpSp>
      <p:grpSp>
        <p:nvGrpSpPr>
          <p:cNvPr id="26" name="Group 25"/>
          <p:cNvGrpSpPr/>
          <p:nvPr/>
        </p:nvGrpSpPr>
        <p:grpSpPr>
          <a:xfrm>
            <a:off x="221840" y="512203"/>
            <a:ext cx="8655091" cy="6309285"/>
            <a:chOff x="0" y="0"/>
            <a:chExt cx="9144000" cy="6858000"/>
          </a:xfrm>
        </p:grpSpPr>
        <p:pic>
          <p:nvPicPr>
            <p:cNvPr id="24" name="Picture 23" descr="IMG_098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TextBox 24"/>
            <p:cNvSpPr txBox="1"/>
            <p:nvPr/>
          </p:nvSpPr>
          <p:spPr>
            <a:xfrm>
              <a:off x="66365" y="6445766"/>
              <a:ext cx="3089049" cy="401453"/>
            </a:xfrm>
            <a:prstGeom prst="rect">
              <a:avLst/>
            </a:prstGeom>
            <a:noFill/>
          </p:spPr>
          <p:txBody>
            <a:bodyPr wrap="none" rtlCol="0">
              <a:spAutoFit/>
            </a:bodyPr>
            <a:lstStyle/>
            <a:p>
              <a:r>
                <a:rPr lang="en-US" dirty="0" smtClean="0"/>
                <a:t>Kiritimati, Republic of Kiribati</a:t>
              </a:r>
              <a:endParaRPr lang="en-US" dirty="0"/>
            </a:p>
          </p:txBody>
        </p:sp>
      </p:grpSp>
      <p:grpSp>
        <p:nvGrpSpPr>
          <p:cNvPr id="28" name="Group 27"/>
          <p:cNvGrpSpPr/>
          <p:nvPr/>
        </p:nvGrpSpPr>
        <p:grpSpPr>
          <a:xfrm>
            <a:off x="31026" y="-11112"/>
            <a:ext cx="9144000" cy="6858000"/>
            <a:chOff x="-4216400" y="1585714"/>
            <a:chExt cx="9144000" cy="6858000"/>
          </a:xfrm>
        </p:grpSpPr>
        <p:pic>
          <p:nvPicPr>
            <p:cNvPr id="9" name="Picture 8" descr="IMG_088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400" y="1585714"/>
              <a:ext cx="9144000" cy="6858000"/>
            </a:xfrm>
            <a:prstGeom prst="rect">
              <a:avLst/>
            </a:prstGeom>
          </p:spPr>
        </p:pic>
        <p:sp>
          <p:nvSpPr>
            <p:cNvPr id="27" name="TextBox 26"/>
            <p:cNvSpPr txBox="1"/>
            <p:nvPr/>
          </p:nvSpPr>
          <p:spPr>
            <a:xfrm>
              <a:off x="-3467100" y="7874000"/>
              <a:ext cx="1852340" cy="369332"/>
            </a:xfrm>
            <a:prstGeom prst="rect">
              <a:avLst/>
            </a:prstGeom>
            <a:noFill/>
          </p:spPr>
          <p:txBody>
            <a:bodyPr wrap="none" rtlCol="0">
              <a:spAutoFit/>
            </a:bodyPr>
            <a:lstStyle/>
            <a:p>
              <a:r>
                <a:rPr lang="en-US" dirty="0" smtClean="0"/>
                <a:t>Redwood City, CA</a:t>
              </a:r>
              <a:endParaRPr lang="en-US" dirty="0"/>
            </a:p>
          </p:txBody>
        </p:sp>
      </p:grpSp>
      <p:sp>
        <p:nvSpPr>
          <p:cNvPr id="29" name="TextBox 28"/>
          <p:cNvSpPr txBox="1"/>
          <p:nvPr/>
        </p:nvSpPr>
        <p:spPr>
          <a:xfrm>
            <a:off x="135467" y="2814107"/>
            <a:ext cx="8504280" cy="2862322"/>
          </a:xfrm>
          <a:prstGeom prst="rect">
            <a:avLst/>
          </a:prstGeom>
          <a:noFill/>
        </p:spPr>
        <p:txBody>
          <a:bodyPr wrap="square" rtlCol="0">
            <a:spAutoFit/>
          </a:bodyPr>
          <a:lstStyle/>
          <a:p>
            <a:r>
              <a:rPr lang="en-US" sz="4800" dirty="0" smtClean="0"/>
              <a:t>“You’ve seen one port,</a:t>
            </a:r>
          </a:p>
          <a:p>
            <a:endParaRPr lang="en-US" sz="4800" dirty="0"/>
          </a:p>
          <a:p>
            <a:r>
              <a:rPr lang="en-US" sz="4800" dirty="0" smtClean="0"/>
              <a:t>				you’ve seen one port.”</a:t>
            </a:r>
          </a:p>
          <a:p>
            <a:endParaRPr lang="en-US" dirty="0"/>
          </a:p>
          <a:p>
            <a:r>
              <a:rPr lang="en-US" i="1" dirty="0" smtClean="0"/>
              <a:t>						Mike Giari, Port Director of Redwood City</a:t>
            </a:r>
            <a:endParaRPr lang="en-US" i="1" dirty="0"/>
          </a:p>
        </p:txBody>
      </p:sp>
      <p:pic>
        <p:nvPicPr>
          <p:cNvPr id="3" name="Picture 2" descr="Global ports and shipp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11316"/>
            <a:ext cx="9144000" cy="5551714"/>
          </a:xfrm>
          <a:prstGeom prst="rect">
            <a:avLst/>
          </a:prstGeom>
        </p:spPr>
      </p:pic>
    </p:spTree>
    <p:extLst>
      <p:ext uri="{BB962C8B-B14F-4D97-AF65-F5344CB8AC3E}">
        <p14:creationId xmlns:p14="http://schemas.microsoft.com/office/powerpoint/2010/main" val="4172790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2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1000" fill="hold"/>
                                        <p:tgtEl>
                                          <p:spTgt spid="29"/>
                                        </p:tgtEl>
                                        <p:attrNameLst>
                                          <p:attrName>ppt_w</p:attrName>
                                        </p:attrNameLst>
                                      </p:cBhvr>
                                      <p:tavLst>
                                        <p:tav tm="0">
                                          <p:val>
                                            <p:fltVal val="0"/>
                                          </p:val>
                                        </p:tav>
                                        <p:tav tm="100000">
                                          <p:val>
                                            <p:strVal val="#ppt_w"/>
                                          </p:val>
                                        </p:tav>
                                      </p:tavLst>
                                    </p:anim>
                                    <p:anim calcmode="lin" valueType="num">
                                      <p:cBhvr>
                                        <p:cTn id="48" dur="10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5" name="Rectangle 4"/>
          <p:cNvSpPr/>
          <p:nvPr/>
        </p:nvSpPr>
        <p:spPr>
          <a:xfrm>
            <a:off x="71969" y="6375340"/>
            <a:ext cx="8951913" cy="523220"/>
          </a:xfrm>
          <a:prstGeom prst="rect">
            <a:avLst/>
          </a:prstGeom>
        </p:spPr>
        <p:txBody>
          <a:bodyPr wrap="square">
            <a:spAutoFit/>
          </a:bodyPr>
          <a:lstStyle/>
          <a:p>
            <a:pPr lvl="0"/>
            <a:r>
              <a:rPr lang="en-US" sz="1400" dirty="0"/>
              <a:t>Becker, A., </a:t>
            </a:r>
            <a:r>
              <a:rPr lang="en-US" sz="1400" dirty="0" smtClean="0"/>
              <a:t>et al. (</a:t>
            </a:r>
            <a:r>
              <a:rPr lang="en-US" sz="1400" i="1" dirty="0" smtClean="0"/>
              <a:t>2013</a:t>
            </a:r>
            <a:r>
              <a:rPr lang="en-US" sz="1400" dirty="0" smtClean="0"/>
              <a:t>)</a:t>
            </a:r>
            <a:r>
              <a:rPr lang="en-US" sz="1400" dirty="0"/>
              <a:t>, “A note on climate change adaptation for seaports: A challenge for global ports</a:t>
            </a:r>
            <a:r>
              <a:rPr lang="en-US" sz="1400" dirty="0" smtClean="0"/>
              <a:t>,</a:t>
            </a:r>
          </a:p>
          <a:p>
            <a:pPr lvl="0"/>
            <a:r>
              <a:rPr lang="en-US" sz="1400" dirty="0" smtClean="0"/>
              <a:t>a </a:t>
            </a:r>
            <a:r>
              <a:rPr lang="en-US" sz="1400" dirty="0"/>
              <a:t>challenge for global society.” </a:t>
            </a:r>
            <a:r>
              <a:rPr lang="en-US" sz="1400" i="1" dirty="0" smtClean="0"/>
              <a:t>Journal </a:t>
            </a:r>
            <a:r>
              <a:rPr lang="en-US" sz="1400" i="1" dirty="0"/>
              <a:t>of</a:t>
            </a:r>
            <a:r>
              <a:rPr lang="en-US" sz="1400" dirty="0"/>
              <a:t> </a:t>
            </a:r>
            <a:r>
              <a:rPr lang="en-US" sz="1400" i="1" dirty="0"/>
              <a:t>Climatic Change</a:t>
            </a:r>
            <a:r>
              <a:rPr lang="en-US" sz="1400" dirty="0"/>
              <a:t>.</a:t>
            </a:r>
          </a:p>
        </p:txBody>
      </p:sp>
      <p:sp>
        <p:nvSpPr>
          <p:cNvPr id="3" name="Slide Number Placeholder 2"/>
          <p:cNvSpPr>
            <a:spLocks noGrp="1"/>
          </p:cNvSpPr>
          <p:nvPr>
            <p:ph type="sldNum" sz="quarter" idx="12"/>
          </p:nvPr>
        </p:nvSpPr>
        <p:spPr/>
        <p:txBody>
          <a:bodyPr/>
          <a:lstStyle/>
          <a:p>
            <a:fld id="{F75074C9-5FB5-9C4E-9524-AA30535E0CDF}" type="slidenum">
              <a:rPr lang="en-US" smtClean="0"/>
              <a:t>3</a:t>
            </a:fld>
            <a:endParaRPr lang="en-US" dirty="0"/>
          </a:p>
        </p:txBody>
      </p:sp>
      <p:sp>
        <p:nvSpPr>
          <p:cNvPr id="8" name="Rectangle 7"/>
          <p:cNvSpPr/>
          <p:nvPr/>
        </p:nvSpPr>
        <p:spPr>
          <a:xfrm>
            <a:off x="-1587" y="0"/>
            <a:ext cx="9144000" cy="1262063"/>
          </a:xfrm>
          <a:prstGeom prst="rect">
            <a:avLst/>
          </a:prstGeom>
          <a:solidFill>
            <a:schemeClr val="bg1">
              <a:lumMod val="75000"/>
              <a:lumOff val="2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Ports are in harm’s way</a:t>
            </a:r>
            <a:endParaRPr lang="en-US" sz="3600" dirty="0"/>
          </a:p>
        </p:txBody>
      </p:sp>
      <p:pic>
        <p:nvPicPr>
          <p:cNvPr id="7" name="Picture 6" descr="World ports and storms within 100km.png"/>
          <p:cNvPicPr>
            <a:picLocks noChangeAspect="1"/>
          </p:cNvPicPr>
          <p:nvPr/>
        </p:nvPicPr>
        <p:blipFill rotWithShape="1">
          <a:blip r:embed="rId3">
            <a:extLst>
              <a:ext uri="{28A0092B-C50C-407E-A947-70E740481C1C}">
                <a14:useLocalDpi xmlns:a14="http://schemas.microsoft.com/office/drawing/2010/main" val="0"/>
              </a:ext>
            </a:extLst>
          </a:blip>
          <a:srcRect r="7407"/>
          <a:stretch/>
        </p:blipFill>
        <p:spPr>
          <a:xfrm>
            <a:off x="0" y="1295399"/>
            <a:ext cx="9189022" cy="5105401"/>
          </a:xfrm>
          <a:prstGeom prst="rect">
            <a:avLst/>
          </a:prstGeom>
        </p:spPr>
      </p:pic>
    </p:spTree>
    <p:extLst>
      <p:ext uri="{BB962C8B-B14F-4D97-AF65-F5344CB8AC3E}">
        <p14:creationId xmlns:p14="http://schemas.microsoft.com/office/powerpoint/2010/main" val="9107544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4" name="Rectangle 23"/>
          <p:cNvSpPr/>
          <p:nvPr/>
        </p:nvSpPr>
        <p:spPr>
          <a:xfrm>
            <a:off x="-1587" y="0"/>
            <a:ext cx="9144000" cy="1262063"/>
          </a:xfrm>
          <a:prstGeom prst="rect">
            <a:avLst/>
          </a:prstGeom>
          <a:solidFill>
            <a:schemeClr val="bg1">
              <a:lumMod val="75000"/>
              <a:lumOff val="2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Climate change challenges</a:t>
            </a:r>
            <a:endParaRPr lang="en-US" sz="3600" dirty="0"/>
          </a:p>
        </p:txBody>
      </p:sp>
      <p:sp>
        <p:nvSpPr>
          <p:cNvPr id="10" name="Slide Number Placeholder 9"/>
          <p:cNvSpPr>
            <a:spLocks noGrp="1"/>
          </p:cNvSpPr>
          <p:nvPr>
            <p:ph type="sldNum" sz="quarter" idx="12"/>
          </p:nvPr>
        </p:nvSpPr>
        <p:spPr/>
        <p:txBody>
          <a:bodyPr>
            <a:normAutofit/>
          </a:bodyPr>
          <a:lstStyle/>
          <a:p>
            <a:fld id="{ADAD7647-9930-0E46-9586-C32F57D411A2}" type="slidenum">
              <a:rPr lang="en-US" smtClean="0"/>
              <a:pPr/>
              <a:t>4</a:t>
            </a:fld>
            <a:endParaRPr lang="en-US" dirty="0"/>
          </a:p>
        </p:txBody>
      </p:sp>
      <p:pic>
        <p:nvPicPr>
          <p:cNvPr id="6" name="Picture 5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912" y="7105514"/>
            <a:ext cx="4384675" cy="2057400"/>
          </a:xfrm>
          <a:prstGeom prst="rect">
            <a:avLst/>
          </a:prstGeom>
          <a:noFill/>
          <a:ln w="9525">
            <a:noFill/>
            <a:miter lim="800000"/>
            <a:headEnd/>
            <a:tailEnd/>
          </a:ln>
        </p:spPr>
      </p:pic>
      <p:pic>
        <p:nvPicPr>
          <p:cNvPr id="7" name="Picture 5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7092814"/>
            <a:ext cx="4267200" cy="2133600"/>
          </a:xfrm>
          <a:prstGeom prst="rect">
            <a:avLst/>
          </a:prstGeom>
          <a:noFill/>
          <a:ln w="9525">
            <a:noFill/>
            <a:miter lim="800000"/>
            <a:headEnd/>
            <a:tailEnd/>
          </a:ln>
        </p:spPr>
      </p:pic>
      <p:sp>
        <p:nvSpPr>
          <p:cNvPr id="3" name="TextBox 2"/>
          <p:cNvSpPr txBox="1"/>
          <p:nvPr/>
        </p:nvSpPr>
        <p:spPr>
          <a:xfrm>
            <a:off x="1346757" y="3186033"/>
            <a:ext cx="6422643" cy="338554"/>
          </a:xfrm>
          <a:prstGeom prst="rect">
            <a:avLst/>
          </a:prstGeom>
          <a:noFill/>
        </p:spPr>
        <p:txBody>
          <a:bodyPr wrap="square" rtlCol="0">
            <a:spAutoFit/>
          </a:bodyPr>
          <a:lstStyle/>
          <a:p>
            <a:pPr algn="ctr">
              <a:lnSpc>
                <a:spcPct val="60000"/>
              </a:lnSpc>
            </a:pPr>
            <a:r>
              <a:rPr lang="en-US" sz="2400" dirty="0" smtClean="0"/>
              <a:t> </a:t>
            </a:r>
            <a:r>
              <a:rPr lang="en-US" sz="2400" dirty="0"/>
              <a:t>Doubling of Cat 4 and 5 tropical </a:t>
            </a:r>
            <a:r>
              <a:rPr lang="en-US" sz="2400" dirty="0" smtClean="0"/>
              <a:t>storms</a:t>
            </a:r>
          </a:p>
        </p:txBody>
      </p:sp>
      <p:sp>
        <p:nvSpPr>
          <p:cNvPr id="4" name="TextBox 3"/>
          <p:cNvSpPr txBox="1"/>
          <p:nvPr/>
        </p:nvSpPr>
        <p:spPr>
          <a:xfrm>
            <a:off x="3402378" y="5503751"/>
            <a:ext cx="2311400" cy="338554"/>
          </a:xfrm>
          <a:prstGeom prst="rect">
            <a:avLst/>
          </a:prstGeom>
          <a:noFill/>
        </p:spPr>
        <p:txBody>
          <a:bodyPr wrap="square" rtlCol="0">
            <a:spAutoFit/>
          </a:bodyPr>
          <a:lstStyle/>
          <a:p>
            <a:pPr algn="ctr">
              <a:lnSpc>
                <a:spcPct val="60000"/>
              </a:lnSpc>
            </a:pPr>
            <a:r>
              <a:rPr lang="en-US" sz="2400" dirty="0" smtClean="0"/>
              <a:t> </a:t>
            </a:r>
            <a:r>
              <a:rPr lang="en-US" sz="2400" dirty="0"/>
              <a:t>Inland </a:t>
            </a:r>
            <a:r>
              <a:rPr lang="en-US" sz="2400" dirty="0" smtClean="0"/>
              <a:t>flooding</a:t>
            </a:r>
          </a:p>
        </p:txBody>
      </p:sp>
      <p:sp>
        <p:nvSpPr>
          <p:cNvPr id="8" name="TextBox 7"/>
          <p:cNvSpPr txBox="1"/>
          <p:nvPr/>
        </p:nvSpPr>
        <p:spPr>
          <a:xfrm>
            <a:off x="1049338" y="3191935"/>
            <a:ext cx="7010400" cy="2431435"/>
          </a:xfrm>
          <a:prstGeom prst="rect">
            <a:avLst/>
          </a:prstGeom>
          <a:noFill/>
          <a:ln>
            <a:noFill/>
          </a:ln>
        </p:spPr>
        <p:txBody>
          <a:bodyPr wrap="square" rtlCol="0">
            <a:spAutoFit/>
          </a:bodyPr>
          <a:lstStyle/>
          <a:p>
            <a:pPr algn="ctr"/>
            <a:r>
              <a:rPr lang="en-US" sz="2800" dirty="0"/>
              <a:t>1</a:t>
            </a:r>
            <a:r>
              <a:rPr lang="en-US" sz="2800" dirty="0" smtClean="0"/>
              <a:t>-in-100 year storm event of today</a:t>
            </a:r>
          </a:p>
          <a:p>
            <a:pPr algn="ctr"/>
            <a:endParaRPr lang="en-US" sz="2800" dirty="0"/>
          </a:p>
          <a:p>
            <a:pPr algn="ctr"/>
            <a:endParaRPr lang="en-US" sz="2800" dirty="0" smtClean="0"/>
          </a:p>
          <a:p>
            <a:pPr algn="ctr"/>
            <a:endParaRPr lang="en-US" sz="2800" dirty="0" smtClean="0"/>
          </a:p>
          <a:p>
            <a:pPr algn="ctr"/>
            <a:r>
              <a:rPr lang="en-US" sz="2800" dirty="0" smtClean="0"/>
              <a:t>1-in-3 year storm event of 2100</a:t>
            </a:r>
          </a:p>
          <a:p>
            <a:pPr algn="ctr"/>
            <a:r>
              <a:rPr lang="en-US" sz="1200" dirty="0" smtClean="0"/>
              <a:t>									</a:t>
            </a:r>
            <a:endParaRPr lang="en-US" sz="2800" dirty="0"/>
          </a:p>
        </p:txBody>
      </p:sp>
      <p:sp>
        <p:nvSpPr>
          <p:cNvPr id="9" name="TextBox 8"/>
          <p:cNvSpPr txBox="1"/>
          <p:nvPr/>
        </p:nvSpPr>
        <p:spPr>
          <a:xfrm>
            <a:off x="1066096" y="4361826"/>
            <a:ext cx="6976883" cy="338554"/>
          </a:xfrm>
          <a:prstGeom prst="rect">
            <a:avLst/>
          </a:prstGeom>
          <a:noFill/>
        </p:spPr>
        <p:txBody>
          <a:bodyPr wrap="square" rtlCol="0">
            <a:spAutoFit/>
          </a:bodyPr>
          <a:lstStyle/>
          <a:p>
            <a:pPr algn="ctr">
              <a:lnSpc>
                <a:spcPct val="60000"/>
              </a:lnSpc>
            </a:pPr>
            <a:r>
              <a:rPr lang="en-US" sz="2400" dirty="0"/>
              <a:t>Sea levels to rise 0.75 – 1.9 meters </a:t>
            </a:r>
            <a:r>
              <a:rPr lang="en-US" sz="2400" dirty="0" smtClean="0"/>
              <a:t>by 2100</a:t>
            </a:r>
          </a:p>
        </p:txBody>
      </p:sp>
      <p:sp>
        <p:nvSpPr>
          <p:cNvPr id="5" name="TextBox 4"/>
          <p:cNvSpPr txBox="1"/>
          <p:nvPr/>
        </p:nvSpPr>
        <p:spPr>
          <a:xfrm>
            <a:off x="10460975" y="4316832"/>
            <a:ext cx="2272402" cy="276999"/>
          </a:xfrm>
          <a:prstGeom prst="rect">
            <a:avLst/>
          </a:prstGeom>
          <a:noFill/>
        </p:spPr>
        <p:txBody>
          <a:bodyPr wrap="none" rtlCol="0">
            <a:spAutoFit/>
          </a:bodyPr>
          <a:lstStyle/>
          <a:p>
            <a:r>
              <a:rPr lang="en-US" sz="1200" i="1" dirty="0" smtClean="0"/>
              <a:t>(Images from Bender et al. 2013)</a:t>
            </a:r>
            <a:endParaRPr lang="en-US" sz="1200" i="1" dirty="0"/>
          </a:p>
        </p:txBody>
      </p:sp>
      <p:sp>
        <p:nvSpPr>
          <p:cNvPr id="1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9B6DD055-039E-49E2-A6CA-B897EEF9D63B}" type="slidenum">
              <a:rPr lang="en-US" smtClean="0"/>
              <a:pPr>
                <a:defRPr/>
              </a:pPr>
              <a:t>4</a:t>
            </a:fld>
            <a:endParaRPr lang="en-US" dirty="0"/>
          </a:p>
        </p:txBody>
      </p:sp>
      <p:pic>
        <p:nvPicPr>
          <p:cNvPr id="17" name="Picture 16" descr="disaster2008.JAXcrane1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23" y="1200329"/>
            <a:ext cx="2173519" cy="1329951"/>
          </a:xfrm>
          <a:prstGeom prst="rect">
            <a:avLst/>
          </a:prstGeom>
          <a:noFill/>
          <a:ln w="9525">
            <a:noFill/>
            <a:miter lim="800000"/>
            <a:headEnd/>
            <a:tailEnd/>
          </a:ln>
        </p:spPr>
      </p:pic>
      <p:sp>
        <p:nvSpPr>
          <p:cNvPr id="18" name="TextBox 17"/>
          <p:cNvSpPr txBox="1">
            <a:spLocks noChangeArrowheads="1"/>
          </p:cNvSpPr>
          <p:nvPr/>
        </p:nvSpPr>
        <p:spPr bwMode="auto">
          <a:xfrm>
            <a:off x="13454" y="2192143"/>
            <a:ext cx="2057400" cy="338137"/>
          </a:xfrm>
          <a:prstGeom prst="rect">
            <a:avLst/>
          </a:prstGeom>
          <a:noFill/>
          <a:ln w="9525">
            <a:noFill/>
            <a:miter lim="800000"/>
            <a:headEnd/>
            <a:tailEnd/>
          </a:ln>
        </p:spPr>
        <p:txBody>
          <a:bodyPr>
            <a:prstTxWarp prst="textNoShape">
              <a:avLst/>
            </a:prstTxWarp>
            <a:spAutoFit/>
          </a:bodyPr>
          <a:lstStyle/>
          <a:p>
            <a:r>
              <a:rPr lang="en-US" sz="800" dirty="0"/>
              <a:t>http://www.cargolaw.com/2008nightmare_jaxcrane.html</a:t>
            </a:r>
          </a:p>
        </p:txBody>
      </p:sp>
      <p:pic>
        <p:nvPicPr>
          <p:cNvPr id="19" name="Picture 18" descr="0000froth46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5154" y="1200330"/>
            <a:ext cx="2187669" cy="1400178"/>
          </a:xfrm>
          <a:prstGeom prst="rect">
            <a:avLst/>
          </a:prstGeom>
        </p:spPr>
      </p:pic>
      <p:sp>
        <p:nvSpPr>
          <p:cNvPr id="20" name="TextBox 19"/>
          <p:cNvSpPr txBox="1"/>
          <p:nvPr/>
        </p:nvSpPr>
        <p:spPr>
          <a:xfrm>
            <a:off x="5222246" y="2224479"/>
            <a:ext cx="1690577" cy="338554"/>
          </a:xfrm>
          <a:prstGeom prst="rect">
            <a:avLst/>
          </a:prstGeom>
          <a:noFill/>
        </p:spPr>
        <p:txBody>
          <a:bodyPr wrap="square" rtlCol="0">
            <a:spAutoFit/>
          </a:bodyPr>
          <a:lstStyle/>
          <a:p>
            <a:r>
              <a:rPr lang="en-US" sz="800" dirty="0" smtClean="0"/>
              <a:t>Photograph</a:t>
            </a:r>
            <a:r>
              <a:rPr lang="en-US" sz="800" dirty="0"/>
              <a:t>: Guy Reynolds/Dallas Morning News/AP</a:t>
            </a:r>
          </a:p>
        </p:txBody>
      </p:sp>
      <p:pic>
        <p:nvPicPr>
          <p:cNvPr id="21" name="Picture 20" descr="photo7-impacts.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2823" y="1200330"/>
            <a:ext cx="2229590" cy="1329951"/>
          </a:xfrm>
          <a:prstGeom prst="rect">
            <a:avLst/>
          </a:prstGeom>
        </p:spPr>
      </p:pic>
      <p:pic>
        <p:nvPicPr>
          <p:cNvPr id="22" name="Picture 21" descr="Hurricane_Sandy_ATVN_mike609.jpe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90242" y="1200329"/>
            <a:ext cx="2534912" cy="1329951"/>
          </a:xfrm>
          <a:prstGeom prst="rect">
            <a:avLst/>
          </a:prstGeom>
        </p:spPr>
      </p:pic>
      <p:sp>
        <p:nvSpPr>
          <p:cNvPr id="2" name="TextBox 1"/>
          <p:cNvSpPr txBox="1"/>
          <p:nvPr/>
        </p:nvSpPr>
        <p:spPr>
          <a:xfrm>
            <a:off x="1366151" y="6581001"/>
            <a:ext cx="6718005" cy="276999"/>
          </a:xfrm>
          <a:prstGeom prst="rect">
            <a:avLst/>
          </a:prstGeom>
          <a:noFill/>
        </p:spPr>
        <p:txBody>
          <a:bodyPr wrap="none" rtlCol="0">
            <a:spAutoFit/>
          </a:bodyPr>
          <a:lstStyle/>
          <a:p>
            <a:r>
              <a:rPr lang="en-US" sz="1200" i="1" dirty="0"/>
              <a:t> (Bender et al. </a:t>
            </a:r>
            <a:r>
              <a:rPr lang="en-US" sz="1200" i="1" dirty="0" smtClean="0"/>
              <a:t>2010; </a:t>
            </a:r>
            <a:r>
              <a:rPr lang="en-US" sz="1200" i="1" dirty="0"/>
              <a:t>Grinsted et al. 2013; </a:t>
            </a:r>
            <a:r>
              <a:rPr lang="en-US" sz="1200" i="1" dirty="0" smtClean="0"/>
              <a:t>Rahmstorf 2010; Emanuel 2013; IPCC 2012; Tebaldi </a:t>
            </a:r>
            <a:r>
              <a:rPr lang="en-US" sz="1200" i="1" dirty="0"/>
              <a:t>et al. 2012</a:t>
            </a:r>
            <a:r>
              <a:rPr lang="en-US" sz="1200" i="1" dirty="0" smtClean="0"/>
              <a:t>)</a:t>
            </a:r>
            <a:endParaRPr lang="en-US" sz="1200" i="1" dirty="0"/>
          </a:p>
        </p:txBody>
      </p:sp>
      <p:sp>
        <p:nvSpPr>
          <p:cNvPr id="11" name="Down Arrow 10"/>
          <p:cNvSpPr/>
          <p:nvPr/>
        </p:nvSpPr>
        <p:spPr>
          <a:xfrm>
            <a:off x="4182532" y="3877733"/>
            <a:ext cx="762000" cy="914400"/>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8923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childTnLst>
                                    <p:animClr clrSpc="rgb" dir="cw">
                                      <p:cBhvr override="childStyle">
                                        <p:cTn id="21" dur="500" fill="hold"/>
                                        <p:tgtEl>
                                          <p:spTgt spid="3"/>
                                        </p:tgtEl>
                                        <p:attrNameLst>
                                          <p:attrName>style.color</p:attrName>
                                        </p:attrNameLst>
                                      </p:cBhvr>
                                      <p:to>
                                        <a:srgbClr val="666666"/>
                                      </p:to>
                                    </p:animClr>
                                  </p:childTnLst>
                                </p:cTn>
                              </p:par>
                              <p:par>
                                <p:cTn id="22" presetID="3" presetClass="emph" presetSubtype="2" fill="hold" grpId="1" nodeType="withEffect">
                                  <p:stCondLst>
                                    <p:cond delay="0"/>
                                  </p:stCondLst>
                                  <p:childTnLst>
                                    <p:animClr clrSpc="rgb" dir="cw">
                                      <p:cBhvr override="childStyle">
                                        <p:cTn id="23" dur="500" fill="hold"/>
                                        <p:tgtEl>
                                          <p:spTgt spid="9"/>
                                        </p:tgtEl>
                                        <p:attrNameLst>
                                          <p:attrName>style.color</p:attrName>
                                        </p:attrNameLst>
                                      </p:cBhvr>
                                      <p:to>
                                        <a:srgbClr val="666666"/>
                                      </p:to>
                                    </p:animClr>
                                  </p:childTnLst>
                                </p:cTn>
                              </p:par>
                              <p:par>
                                <p:cTn id="24" presetID="3" presetClass="emph" presetSubtype="2" fill="hold" grpId="1" nodeType="withEffect">
                                  <p:stCondLst>
                                    <p:cond delay="0"/>
                                  </p:stCondLst>
                                  <p:childTnLst>
                                    <p:animClr clrSpc="rgb" dir="cw">
                                      <p:cBhvr override="childStyle">
                                        <p:cTn id="25" dur="500" fill="hold"/>
                                        <p:tgtEl>
                                          <p:spTgt spid="4"/>
                                        </p:tgtEl>
                                        <p:attrNameLst>
                                          <p:attrName>style.color</p:attrName>
                                        </p:attrNameLst>
                                      </p:cBhvr>
                                      <p:to>
                                        <a:srgbClr val="666666"/>
                                      </p:to>
                                    </p:animClr>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2" nodeType="clickEffect">
                                  <p:stCondLst>
                                    <p:cond delay="0"/>
                                  </p:stCondLst>
                                  <p:childTnLst>
                                    <p:animEffect transition="out" filter="dissolv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9" presetClass="exit" presetSubtype="0" fill="hold" grpId="2" nodeType="withEffect">
                                  <p:stCondLst>
                                    <p:cond delay="0"/>
                                  </p:stCondLst>
                                  <p:childTnLst>
                                    <p:animEffect transition="out" filter="dissolv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9" presetClass="exit" presetSubtype="0" fill="hold" grpId="2" nodeType="withEffect">
                                  <p:stCondLst>
                                    <p:cond delay="0"/>
                                  </p:stCondLst>
                                  <p:childTnLst>
                                    <p:animEffect transition="out" filter="dissolv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dissolve">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par>
                                <p:cTn id="45" presetID="9"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dissolve">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9" grpId="0"/>
      <p:bldP spid="9" grpId="1"/>
      <p:bldP spid="9" grpId="2"/>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0" y="20637"/>
            <a:ext cx="9144000" cy="1262063"/>
          </a:xfrm>
          <a:prstGeom prst="rect">
            <a:avLst/>
          </a:prstGeom>
          <a:solidFill>
            <a:schemeClr val="bg1">
              <a:lumMod val="75000"/>
              <a:lumOff val="25000"/>
            </a:schemeClr>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An “ideal” resilient port system</a:t>
            </a:r>
          </a:p>
        </p:txBody>
      </p:sp>
      <p:sp>
        <p:nvSpPr>
          <p:cNvPr id="3" name="Content Placeholder 2"/>
          <p:cNvSpPr>
            <a:spLocks noGrp="1"/>
          </p:cNvSpPr>
          <p:nvPr>
            <p:ph idx="1"/>
          </p:nvPr>
        </p:nvSpPr>
        <p:spPr>
          <a:xfrm>
            <a:off x="0" y="1506537"/>
            <a:ext cx="9144000" cy="4525963"/>
          </a:xfrm>
        </p:spPr>
        <p:txBody>
          <a:bodyPr>
            <a:noAutofit/>
          </a:bodyPr>
          <a:lstStyle/>
          <a:p>
            <a:r>
              <a:rPr lang="en-US" sz="2600" dirty="0" smtClean="0"/>
              <a:t>Robust port and connecting infrastructure withstands shock of hurricanes</a:t>
            </a:r>
          </a:p>
          <a:p>
            <a:endParaRPr lang="en-US" sz="2600" dirty="0" smtClean="0"/>
          </a:p>
          <a:p>
            <a:r>
              <a:rPr lang="en-US" sz="2600" dirty="0" smtClean="0"/>
              <a:t>Redundancy allows for substitutions and alternate choices</a:t>
            </a:r>
          </a:p>
          <a:p>
            <a:endParaRPr lang="en-US" sz="2600" dirty="0" smtClean="0"/>
          </a:p>
          <a:p>
            <a:r>
              <a:rPr lang="en-US" sz="2600" dirty="0" smtClean="0"/>
              <a:t>Capacity to mobilize resources to handle an emergency</a:t>
            </a:r>
          </a:p>
          <a:p>
            <a:endParaRPr lang="en-US" sz="2600" dirty="0"/>
          </a:p>
          <a:p>
            <a:r>
              <a:rPr lang="en-US" sz="2600" dirty="0" smtClean="0"/>
              <a:t>Quick resumption of normal conditions </a:t>
            </a:r>
          </a:p>
          <a:p>
            <a:endParaRPr lang="en-US" sz="2600" dirty="0"/>
          </a:p>
          <a:p>
            <a:r>
              <a:rPr lang="en-US" sz="2600" dirty="0" smtClean="0"/>
              <a:t>Minimal social disruption, economic losses, and environmental harm</a:t>
            </a:r>
          </a:p>
        </p:txBody>
      </p:sp>
      <p:sp>
        <p:nvSpPr>
          <p:cNvPr id="4" name="Slide Number Placeholder 3"/>
          <p:cNvSpPr>
            <a:spLocks noGrp="1"/>
          </p:cNvSpPr>
          <p:nvPr>
            <p:ph type="sldNum" sz="quarter" idx="12"/>
          </p:nvPr>
        </p:nvSpPr>
        <p:spPr/>
        <p:txBody>
          <a:bodyPr/>
          <a:lstStyle/>
          <a:p>
            <a:fld id="{F75074C9-5FB5-9C4E-9524-AA30535E0CDF}" type="slidenum">
              <a:rPr lang="en-US" smtClean="0"/>
              <a:t>5</a:t>
            </a:fld>
            <a:endParaRPr lang="en-US" dirty="0"/>
          </a:p>
        </p:txBody>
      </p:sp>
      <p:sp>
        <p:nvSpPr>
          <p:cNvPr id="5" name="TextBox 4"/>
          <p:cNvSpPr txBox="1"/>
          <p:nvPr/>
        </p:nvSpPr>
        <p:spPr>
          <a:xfrm>
            <a:off x="4394200" y="6487081"/>
            <a:ext cx="3485086" cy="369332"/>
          </a:xfrm>
          <a:prstGeom prst="rect">
            <a:avLst/>
          </a:prstGeom>
          <a:noFill/>
        </p:spPr>
        <p:txBody>
          <a:bodyPr wrap="none" rtlCol="0">
            <a:spAutoFit/>
          </a:bodyPr>
          <a:lstStyle/>
          <a:p>
            <a:r>
              <a:rPr lang="en-US" i="1" dirty="0" smtClean="0"/>
              <a:t>(Smythe 2013; </a:t>
            </a:r>
            <a:r>
              <a:rPr lang="en-US" i="1" dirty="0" err="1" smtClean="0"/>
              <a:t>Bruneau</a:t>
            </a:r>
            <a:r>
              <a:rPr lang="en-US" i="1" dirty="0" smtClean="0"/>
              <a:t> et al 2003)</a:t>
            </a:r>
            <a:endParaRPr lang="en-US" i="1" dirty="0"/>
          </a:p>
        </p:txBody>
      </p:sp>
    </p:spTree>
    <p:extLst>
      <p:ext uri="{BB962C8B-B14F-4D97-AF65-F5344CB8AC3E}">
        <p14:creationId xmlns:p14="http://schemas.microsoft.com/office/powerpoint/2010/main" val="17436101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7" name="Picture 16" descr="Adaptation proces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7" y="872412"/>
            <a:ext cx="6587066" cy="6240682"/>
          </a:xfrm>
          <a:prstGeom prst="rect">
            <a:avLst/>
          </a:prstGeom>
        </p:spPr>
      </p:pic>
      <p:sp>
        <p:nvSpPr>
          <p:cNvPr id="4" name="Slide Number Placeholder 3"/>
          <p:cNvSpPr>
            <a:spLocks noGrp="1"/>
          </p:cNvSpPr>
          <p:nvPr>
            <p:ph type="sldNum" sz="quarter" idx="12"/>
          </p:nvPr>
        </p:nvSpPr>
        <p:spPr/>
        <p:txBody>
          <a:bodyPr/>
          <a:lstStyle/>
          <a:p>
            <a:fld id="{F75074C9-5FB5-9C4E-9524-AA30535E0CDF}" type="slidenum">
              <a:rPr lang="en-US" smtClean="0"/>
              <a:t>6</a:t>
            </a:fld>
            <a:endParaRPr lang="en-US" dirty="0"/>
          </a:p>
        </p:txBody>
      </p:sp>
      <p:sp>
        <p:nvSpPr>
          <p:cNvPr id="5" name="Rectangle 4"/>
          <p:cNvSpPr/>
          <p:nvPr/>
        </p:nvSpPr>
        <p:spPr>
          <a:xfrm>
            <a:off x="7475375" y="1125538"/>
            <a:ext cx="977900" cy="55959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668184" y="1262063"/>
            <a:ext cx="977900" cy="55959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2700" y="0"/>
            <a:ext cx="9131300" cy="1262063"/>
          </a:xfrm>
          <a:prstGeom prst="rect">
            <a:avLst/>
          </a:prstGeom>
          <a:solidFill>
            <a:schemeClr val="bg1">
              <a:lumMod val="75000"/>
              <a:lumOff val="25000"/>
            </a:schemeClr>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How do we get to resilience?</a:t>
            </a:r>
            <a:endParaRPr lang="en-US" sz="3600" dirty="0"/>
          </a:p>
        </p:txBody>
      </p:sp>
      <p:sp>
        <p:nvSpPr>
          <p:cNvPr id="8" name="TextBox 7"/>
          <p:cNvSpPr txBox="1"/>
          <p:nvPr/>
        </p:nvSpPr>
        <p:spPr>
          <a:xfrm>
            <a:off x="677333" y="6581001"/>
            <a:ext cx="2157624" cy="307777"/>
          </a:xfrm>
          <a:prstGeom prst="rect">
            <a:avLst/>
          </a:prstGeom>
          <a:noFill/>
        </p:spPr>
        <p:txBody>
          <a:bodyPr wrap="none" rtlCol="0">
            <a:spAutoFit/>
          </a:bodyPr>
          <a:lstStyle/>
          <a:p>
            <a:r>
              <a:rPr lang="en-US" sz="1400" i="1" dirty="0" smtClean="0"/>
              <a:t>(Moser and Ekstrom 2010)</a:t>
            </a:r>
            <a:endParaRPr lang="en-US" sz="1400" i="1" dirty="0"/>
          </a:p>
        </p:txBody>
      </p:sp>
      <p:sp>
        <p:nvSpPr>
          <p:cNvPr id="7" name="Rectangle 6"/>
          <p:cNvSpPr/>
          <p:nvPr/>
        </p:nvSpPr>
        <p:spPr>
          <a:xfrm>
            <a:off x="5376331" y="2832099"/>
            <a:ext cx="2451101" cy="1841501"/>
          </a:xfrm>
          <a:prstGeom prst="rect">
            <a:avLst/>
          </a:prstGeom>
          <a:noFill/>
          <a:ln w="25400">
            <a:solidFill>
              <a:srgbClr val="C3D69B"/>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9" name="TextBox 8"/>
          <p:cNvSpPr txBox="1"/>
          <p:nvPr/>
        </p:nvSpPr>
        <p:spPr>
          <a:xfrm>
            <a:off x="6728555" y="1473200"/>
            <a:ext cx="2229547" cy="430887"/>
          </a:xfrm>
          <a:prstGeom prst="rect">
            <a:avLst/>
          </a:prstGeom>
          <a:noFill/>
        </p:spPr>
        <p:txBody>
          <a:bodyPr wrap="none" rtlCol="0">
            <a:spAutoFit/>
          </a:bodyPr>
          <a:lstStyle/>
          <a:p>
            <a:r>
              <a:rPr lang="en-US" sz="2200" dirty="0" smtClean="0">
                <a:solidFill>
                  <a:schemeClr val="accent1">
                    <a:lumMod val="40000"/>
                    <a:lumOff val="60000"/>
                  </a:schemeClr>
                </a:solidFill>
              </a:rPr>
              <a:t>UNDERSTANDING</a:t>
            </a:r>
            <a:endParaRPr lang="en-US" sz="2200" dirty="0">
              <a:solidFill>
                <a:schemeClr val="accent1">
                  <a:lumMod val="40000"/>
                  <a:lumOff val="60000"/>
                </a:schemeClr>
              </a:solidFill>
            </a:endParaRPr>
          </a:p>
        </p:txBody>
      </p:sp>
      <p:sp>
        <p:nvSpPr>
          <p:cNvPr id="13" name="TextBox 12"/>
          <p:cNvSpPr txBox="1"/>
          <p:nvPr/>
        </p:nvSpPr>
        <p:spPr>
          <a:xfrm>
            <a:off x="6583546" y="5823483"/>
            <a:ext cx="2619127" cy="769441"/>
          </a:xfrm>
          <a:prstGeom prst="rect">
            <a:avLst/>
          </a:prstGeom>
          <a:noFill/>
        </p:spPr>
        <p:txBody>
          <a:bodyPr wrap="none" rtlCol="0">
            <a:spAutoFit/>
          </a:bodyPr>
          <a:lstStyle/>
          <a:p>
            <a:pPr algn="ctr"/>
            <a:r>
              <a:rPr lang="en-US" sz="2200" dirty="0" smtClean="0">
                <a:solidFill>
                  <a:schemeClr val="accent2">
                    <a:lumMod val="40000"/>
                    <a:lumOff val="60000"/>
                  </a:schemeClr>
                </a:solidFill>
              </a:rPr>
              <a:t>PLANNING/DECISION</a:t>
            </a:r>
          </a:p>
          <a:p>
            <a:pPr algn="ctr"/>
            <a:r>
              <a:rPr lang="en-US" sz="2200" dirty="0" smtClean="0">
                <a:solidFill>
                  <a:schemeClr val="accent2">
                    <a:lumMod val="40000"/>
                    <a:lumOff val="60000"/>
                  </a:schemeClr>
                </a:solidFill>
              </a:rPr>
              <a:t> MAKING</a:t>
            </a:r>
            <a:endParaRPr lang="en-US" sz="2200" dirty="0">
              <a:solidFill>
                <a:schemeClr val="accent2">
                  <a:lumMod val="40000"/>
                  <a:lumOff val="60000"/>
                </a:schemeClr>
              </a:solidFill>
            </a:endParaRPr>
          </a:p>
        </p:txBody>
      </p:sp>
      <p:sp>
        <p:nvSpPr>
          <p:cNvPr id="14" name="TextBox 13"/>
          <p:cNvSpPr txBox="1"/>
          <p:nvPr/>
        </p:nvSpPr>
        <p:spPr>
          <a:xfrm>
            <a:off x="263289" y="5435600"/>
            <a:ext cx="1543649" cy="1107996"/>
          </a:xfrm>
          <a:prstGeom prst="rect">
            <a:avLst/>
          </a:prstGeom>
          <a:noFill/>
        </p:spPr>
        <p:txBody>
          <a:bodyPr wrap="none" rtlCol="0">
            <a:spAutoFit/>
          </a:bodyPr>
          <a:lstStyle/>
          <a:p>
            <a:pPr algn="ctr"/>
            <a:r>
              <a:rPr lang="en-US" sz="2200" dirty="0" smtClean="0">
                <a:solidFill>
                  <a:schemeClr val="accent3">
                    <a:lumMod val="40000"/>
                    <a:lumOff val="60000"/>
                  </a:schemeClr>
                </a:solidFill>
              </a:rPr>
              <a:t>MANAGING </a:t>
            </a:r>
          </a:p>
          <a:p>
            <a:pPr algn="ctr"/>
            <a:r>
              <a:rPr lang="en-US" sz="2200" dirty="0" smtClean="0">
                <a:solidFill>
                  <a:schemeClr val="accent3">
                    <a:lumMod val="40000"/>
                    <a:lumOff val="60000"/>
                  </a:schemeClr>
                </a:solidFill>
              </a:rPr>
              <a:t>THE </a:t>
            </a:r>
          </a:p>
          <a:p>
            <a:pPr algn="ctr"/>
            <a:r>
              <a:rPr lang="en-US" sz="2200" dirty="0" smtClean="0">
                <a:solidFill>
                  <a:schemeClr val="accent3">
                    <a:lumMod val="40000"/>
                    <a:lumOff val="60000"/>
                  </a:schemeClr>
                </a:solidFill>
              </a:rPr>
              <a:t>PROBLEM</a:t>
            </a:r>
            <a:endParaRPr lang="en-US" sz="2200" dirty="0">
              <a:solidFill>
                <a:schemeClr val="accent3">
                  <a:lumMod val="40000"/>
                  <a:lumOff val="60000"/>
                </a:schemeClr>
              </a:solidFill>
            </a:endParaRPr>
          </a:p>
        </p:txBody>
      </p:sp>
    </p:spTree>
    <p:extLst>
      <p:ext uri="{BB962C8B-B14F-4D97-AF65-F5344CB8AC3E}">
        <p14:creationId xmlns:p14="http://schemas.microsoft.com/office/powerpoint/2010/main" val="2512389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3" grpId="0"/>
      <p:bldP spid="13"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keholder clus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0"/>
            <a:ext cx="9144000" cy="4313667"/>
          </a:xfrm>
          <a:prstGeom prst="rect">
            <a:avLst/>
          </a:prstGeom>
        </p:spPr>
      </p:pic>
      <p:sp>
        <p:nvSpPr>
          <p:cNvPr id="21" name="Rectangle 20"/>
          <p:cNvSpPr/>
          <p:nvPr/>
        </p:nvSpPr>
        <p:spPr>
          <a:xfrm>
            <a:off x="3527" y="0"/>
            <a:ext cx="9144000" cy="1262063"/>
          </a:xfrm>
          <a:prstGeom prst="rect">
            <a:avLst/>
          </a:prstGeom>
          <a:solidFill>
            <a:schemeClr val="bg1">
              <a:lumMod val="75000"/>
              <a:lumOff val="25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T</a:t>
            </a:r>
            <a:r>
              <a:rPr lang="en-US" sz="3600" dirty="0" smtClean="0"/>
              <a:t>he seaport stakeholder cluster</a:t>
            </a:r>
            <a:endParaRPr lang="en-US" sz="3600" dirty="0"/>
          </a:p>
        </p:txBody>
      </p:sp>
      <p:sp>
        <p:nvSpPr>
          <p:cNvPr id="4" name="Slide Number Placeholder 3"/>
          <p:cNvSpPr>
            <a:spLocks noGrp="1"/>
          </p:cNvSpPr>
          <p:nvPr>
            <p:ph type="sldNum" sz="quarter" idx="12"/>
          </p:nvPr>
        </p:nvSpPr>
        <p:spPr/>
        <p:txBody>
          <a:bodyPr/>
          <a:lstStyle/>
          <a:p>
            <a:fld id="{F75074C9-5FB5-9C4E-9524-AA30535E0CDF}" type="slidenum">
              <a:rPr lang="en-US" smtClean="0"/>
              <a:t>7</a:t>
            </a:fld>
            <a:endParaRPr lang="en-US" dirty="0"/>
          </a:p>
        </p:txBody>
      </p:sp>
      <p:pic>
        <p:nvPicPr>
          <p:cNvPr id="5" name="Picture 4"/>
          <p:cNvPicPr>
            <a:picLocks noChangeAspect="1"/>
          </p:cNvPicPr>
          <p:nvPr/>
        </p:nvPicPr>
        <p:blipFill>
          <a:blip r:embed="rId4"/>
          <a:stretch>
            <a:fillRect/>
          </a:stretch>
        </p:blipFill>
        <p:spPr>
          <a:xfrm>
            <a:off x="0" y="7480300"/>
            <a:ext cx="9144000" cy="1384300"/>
          </a:xfrm>
          <a:prstGeom prst="rect">
            <a:avLst/>
          </a:prstGeom>
        </p:spPr>
      </p:pic>
      <p:sp>
        <p:nvSpPr>
          <p:cNvPr id="9" name="Rectangle 8"/>
          <p:cNvSpPr/>
          <p:nvPr/>
        </p:nvSpPr>
        <p:spPr>
          <a:xfrm>
            <a:off x="355600" y="2685555"/>
            <a:ext cx="3285066" cy="16663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925233" y="3979334"/>
            <a:ext cx="3354168" cy="22400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149600" y="1287463"/>
            <a:ext cx="2870200" cy="15748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469466" y="2732121"/>
            <a:ext cx="3488267" cy="15858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716426" y="2777087"/>
            <a:ext cx="3427574" cy="1015663"/>
          </a:xfrm>
          <a:prstGeom prst="rect">
            <a:avLst/>
          </a:prstGeom>
          <a:noFill/>
        </p:spPr>
        <p:txBody>
          <a:bodyPr wrap="square" rtlCol="0">
            <a:spAutoFit/>
          </a:bodyPr>
          <a:lstStyle/>
          <a:p>
            <a:pPr algn="ctr"/>
            <a:r>
              <a:rPr lang="en-US" sz="2000" dirty="0" smtClean="0"/>
              <a:t>Generate profit</a:t>
            </a:r>
          </a:p>
          <a:p>
            <a:pPr algn="ctr"/>
            <a:r>
              <a:rPr lang="en-US" sz="2000" dirty="0" smtClean="0"/>
              <a:t>Make port an economic engine</a:t>
            </a:r>
          </a:p>
          <a:p>
            <a:pPr algn="ctr"/>
            <a:r>
              <a:rPr lang="en-US" sz="2000" dirty="0" smtClean="0"/>
              <a:t>Create jobs</a:t>
            </a:r>
            <a:endParaRPr lang="en-US" sz="2000" dirty="0"/>
          </a:p>
        </p:txBody>
      </p:sp>
      <p:sp>
        <p:nvSpPr>
          <p:cNvPr id="14" name="TextBox 13"/>
          <p:cNvSpPr txBox="1"/>
          <p:nvPr/>
        </p:nvSpPr>
        <p:spPr>
          <a:xfrm>
            <a:off x="5747499" y="1672651"/>
            <a:ext cx="1901632" cy="400110"/>
          </a:xfrm>
          <a:prstGeom prst="rect">
            <a:avLst/>
          </a:prstGeom>
          <a:noFill/>
        </p:spPr>
        <p:txBody>
          <a:bodyPr wrap="none" rtlCol="0">
            <a:spAutoFit/>
          </a:bodyPr>
          <a:lstStyle/>
          <a:p>
            <a:r>
              <a:rPr lang="en-US" sz="2000" dirty="0" smtClean="0"/>
              <a:t>Generate profits</a:t>
            </a:r>
            <a:endParaRPr lang="en-US" sz="2000" dirty="0"/>
          </a:p>
        </p:txBody>
      </p:sp>
      <p:sp>
        <p:nvSpPr>
          <p:cNvPr id="15" name="TextBox 14"/>
          <p:cNvSpPr txBox="1"/>
          <p:nvPr/>
        </p:nvSpPr>
        <p:spPr>
          <a:xfrm>
            <a:off x="5163097" y="1807641"/>
            <a:ext cx="3980903" cy="1323439"/>
          </a:xfrm>
          <a:prstGeom prst="rect">
            <a:avLst/>
          </a:prstGeom>
          <a:noFill/>
        </p:spPr>
        <p:txBody>
          <a:bodyPr wrap="none" rtlCol="0">
            <a:spAutoFit/>
          </a:bodyPr>
          <a:lstStyle/>
          <a:p>
            <a:pPr algn="ctr"/>
            <a:r>
              <a:rPr lang="en-US" sz="2000" dirty="0" smtClean="0"/>
              <a:t>Facilitate commerce</a:t>
            </a:r>
          </a:p>
          <a:p>
            <a:pPr algn="ctr"/>
            <a:r>
              <a:rPr lang="en-US" sz="2000" dirty="0" smtClean="0"/>
              <a:t>Steward for public health/well being</a:t>
            </a:r>
          </a:p>
          <a:p>
            <a:pPr algn="ctr"/>
            <a:r>
              <a:rPr lang="en-US" sz="2000" dirty="0" smtClean="0"/>
              <a:t>Environmental protection</a:t>
            </a:r>
          </a:p>
          <a:p>
            <a:pPr algn="ctr"/>
            <a:endParaRPr lang="en-US" sz="2000" dirty="0"/>
          </a:p>
        </p:txBody>
      </p:sp>
      <p:sp>
        <p:nvSpPr>
          <p:cNvPr id="16" name="TextBox 15"/>
          <p:cNvSpPr txBox="1"/>
          <p:nvPr/>
        </p:nvSpPr>
        <p:spPr>
          <a:xfrm>
            <a:off x="5460716" y="5417919"/>
            <a:ext cx="3316909" cy="707886"/>
          </a:xfrm>
          <a:prstGeom prst="rect">
            <a:avLst/>
          </a:prstGeom>
          <a:noFill/>
        </p:spPr>
        <p:txBody>
          <a:bodyPr wrap="none" rtlCol="0">
            <a:spAutoFit/>
          </a:bodyPr>
          <a:lstStyle/>
          <a:p>
            <a:pPr algn="ctr"/>
            <a:r>
              <a:rPr lang="en-US" sz="2000" dirty="0" smtClean="0"/>
              <a:t>Protect adjacent communities</a:t>
            </a:r>
          </a:p>
          <a:p>
            <a:pPr algn="ctr"/>
            <a:r>
              <a:rPr lang="en-US" sz="2000" dirty="0" smtClean="0"/>
              <a:t>Environmental advocacy</a:t>
            </a:r>
            <a:endParaRPr lang="en-US" sz="2000" dirty="0"/>
          </a:p>
        </p:txBody>
      </p:sp>
      <p:sp>
        <p:nvSpPr>
          <p:cNvPr id="17" name="TextBox 16"/>
          <p:cNvSpPr txBox="1"/>
          <p:nvPr/>
        </p:nvSpPr>
        <p:spPr>
          <a:xfrm>
            <a:off x="294673" y="2034252"/>
            <a:ext cx="3057548" cy="707886"/>
          </a:xfrm>
          <a:prstGeom prst="rect">
            <a:avLst/>
          </a:prstGeom>
          <a:noFill/>
        </p:spPr>
        <p:txBody>
          <a:bodyPr wrap="none" rtlCol="0">
            <a:spAutoFit/>
          </a:bodyPr>
          <a:lstStyle/>
          <a:p>
            <a:pPr algn="ctr"/>
            <a:r>
              <a:rPr lang="en-US" sz="2000" dirty="0" smtClean="0"/>
              <a:t>Provide research assistance</a:t>
            </a:r>
          </a:p>
          <a:p>
            <a:pPr algn="ctr"/>
            <a:r>
              <a:rPr lang="en-US" sz="2000" dirty="0" smtClean="0"/>
              <a:t>Generate new knowledge</a:t>
            </a:r>
            <a:endParaRPr lang="en-US" sz="2000" dirty="0"/>
          </a:p>
        </p:txBody>
      </p:sp>
      <p:sp>
        <p:nvSpPr>
          <p:cNvPr id="2" name="TextBox 1"/>
          <p:cNvSpPr txBox="1"/>
          <p:nvPr/>
        </p:nvSpPr>
        <p:spPr>
          <a:xfrm>
            <a:off x="5676900" y="6570049"/>
            <a:ext cx="2423109" cy="276999"/>
          </a:xfrm>
          <a:prstGeom prst="rect">
            <a:avLst/>
          </a:prstGeom>
          <a:noFill/>
        </p:spPr>
        <p:txBody>
          <a:bodyPr wrap="none" rtlCol="0">
            <a:spAutoFit/>
          </a:bodyPr>
          <a:lstStyle/>
          <a:p>
            <a:r>
              <a:rPr lang="en-US" sz="1200" dirty="0" smtClean="0"/>
              <a:t>(Winkelmans and Notteboom 2007)</a:t>
            </a:r>
            <a:endParaRPr lang="en-US" sz="1200" dirty="0"/>
          </a:p>
        </p:txBody>
      </p:sp>
    </p:spTree>
    <p:extLst>
      <p:ext uri="{BB962C8B-B14F-4D97-AF65-F5344CB8AC3E}">
        <p14:creationId xmlns:p14="http://schemas.microsoft.com/office/powerpoint/2010/main" val="1339087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3" grpId="1"/>
      <p:bldP spid="14" grpId="0"/>
      <p:bldP spid="14" grpId="1"/>
      <p:bldP spid="15" grpId="0"/>
      <p:bldP spid="15" grpId="1"/>
      <p:bldP spid="16" grpId="0"/>
      <p:bldP spid="16" grpId="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746904"/>
            <a:ext cx="8229600" cy="1143000"/>
          </a:xfrm>
        </p:spPr>
        <p:txBody>
          <a:bodyPr>
            <a:normAutofit fontScale="90000"/>
          </a:bodyPr>
          <a:lstStyle/>
          <a:p>
            <a:r>
              <a:rPr lang="en-US" dirty="0" smtClean="0"/>
              <a:t>How can stakeholders of a port contribute to port resilience?</a:t>
            </a:r>
            <a:endParaRPr lang="en-US" dirty="0"/>
          </a:p>
        </p:txBody>
      </p:sp>
      <p:sp>
        <p:nvSpPr>
          <p:cNvPr id="4" name="Slide Number Placeholder 3"/>
          <p:cNvSpPr>
            <a:spLocks noGrp="1"/>
          </p:cNvSpPr>
          <p:nvPr>
            <p:ph type="sldNum" sz="quarter" idx="12"/>
          </p:nvPr>
        </p:nvSpPr>
        <p:spPr/>
        <p:txBody>
          <a:bodyPr/>
          <a:lstStyle/>
          <a:p>
            <a:fld id="{F75074C9-5FB5-9C4E-9524-AA30535E0CDF}" type="slidenum">
              <a:rPr lang="en-US" smtClean="0"/>
              <a:t>8</a:t>
            </a:fld>
            <a:endParaRPr lang="en-US" dirty="0"/>
          </a:p>
        </p:txBody>
      </p:sp>
    </p:spTree>
    <p:extLst>
      <p:ext uri="{BB962C8B-B14F-4D97-AF65-F5344CB8AC3E}">
        <p14:creationId xmlns:p14="http://schemas.microsoft.com/office/powerpoint/2010/main" val="34794288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2" name="Rectangle 21"/>
          <p:cNvSpPr/>
          <p:nvPr/>
        </p:nvSpPr>
        <p:spPr>
          <a:xfrm>
            <a:off x="0" y="12070"/>
            <a:ext cx="9144000" cy="1262063"/>
          </a:xfrm>
          <a:prstGeom prst="rect">
            <a:avLst/>
          </a:prstGeom>
          <a:solidFill>
            <a:schemeClr val="bg1">
              <a:lumMod val="75000"/>
              <a:lumOff val="25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Case study selection</a:t>
            </a:r>
            <a:endParaRPr lang="en-US" sz="3600" dirty="0"/>
          </a:p>
        </p:txBody>
      </p:sp>
      <p:pic>
        <p:nvPicPr>
          <p:cNvPr id="12" name="Picture 11" descr="US_1948-200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1900" y="2118671"/>
            <a:ext cx="1966799" cy="1866900"/>
          </a:xfrm>
          <a:prstGeom prst="rect">
            <a:avLst/>
          </a:prstGeom>
        </p:spPr>
      </p:pic>
      <p:sp>
        <p:nvSpPr>
          <p:cNvPr id="4" name="Slide Number Placeholder 3"/>
          <p:cNvSpPr>
            <a:spLocks noGrp="1"/>
          </p:cNvSpPr>
          <p:nvPr>
            <p:ph type="sldNum" sz="quarter" idx="12"/>
          </p:nvPr>
        </p:nvSpPr>
        <p:spPr/>
        <p:txBody>
          <a:bodyPr/>
          <a:lstStyle/>
          <a:p>
            <a:pPr>
              <a:defRPr/>
            </a:pPr>
            <a:fld id="{9B6DD055-039E-49E2-A6CA-B897EEF9D63B}" type="slidenum">
              <a:rPr lang="en-US" smtClean="0"/>
              <a:pPr>
                <a:defRPr/>
              </a:pPr>
              <a:t>9</a:t>
            </a:fld>
            <a:endParaRPr lang="en-US" dirty="0"/>
          </a:p>
        </p:txBody>
      </p:sp>
      <p:pic>
        <p:nvPicPr>
          <p:cNvPr id="13" name="Picture 12"/>
          <p:cNvPicPr>
            <a:picLocks noChangeAspect="1"/>
          </p:cNvPicPr>
          <p:nvPr/>
        </p:nvPicPr>
        <p:blipFill>
          <a:blip r:embed="rId4"/>
          <a:stretch>
            <a:fillRect/>
          </a:stretch>
        </p:blipFill>
        <p:spPr>
          <a:xfrm>
            <a:off x="6377232" y="2118670"/>
            <a:ext cx="2398468" cy="1866901"/>
          </a:xfrm>
          <a:prstGeom prst="rect">
            <a:avLst/>
          </a:prstGeom>
          <a:ln>
            <a:solidFill>
              <a:srgbClr val="FF0000"/>
            </a:solidFill>
          </a:ln>
        </p:spPr>
      </p:pic>
      <p:sp>
        <p:nvSpPr>
          <p:cNvPr id="20" name="Rectangle 19"/>
          <p:cNvSpPr/>
          <p:nvPr/>
        </p:nvSpPr>
        <p:spPr>
          <a:xfrm>
            <a:off x="4051300" y="3172758"/>
            <a:ext cx="228600" cy="3048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97500" y="2232958"/>
            <a:ext cx="228600" cy="3048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0" y="6334780"/>
            <a:ext cx="8356601" cy="523220"/>
          </a:xfrm>
          <a:prstGeom prst="rect">
            <a:avLst/>
          </a:prstGeom>
          <a:noFill/>
        </p:spPr>
        <p:txBody>
          <a:bodyPr wrap="square" rtlCol="0">
            <a:spAutoFit/>
          </a:bodyPr>
          <a:lstStyle/>
          <a:p>
            <a:pPr lvl="0"/>
            <a:r>
              <a:rPr lang="en-US" sz="1400" dirty="0"/>
              <a:t>Becker, A., Matson, P., Fischer, M. </a:t>
            </a:r>
            <a:r>
              <a:rPr lang="en-US" sz="1400" dirty="0" smtClean="0"/>
              <a:t>(</a:t>
            </a:r>
            <a:r>
              <a:rPr lang="en-US" sz="1400" i="1" dirty="0" smtClean="0"/>
              <a:t>in review)</a:t>
            </a:r>
            <a:r>
              <a:rPr lang="en-US" sz="1400" dirty="0"/>
              <a:t>, “A method and typology to assess impacts of hurricanes on seaport stakeholder clusters: A case study of Gulfport (MS</a:t>
            </a:r>
            <a:r>
              <a:rPr lang="en-US" sz="1400" dirty="0" smtClean="0"/>
              <a:t>) and Providence (RI).” </a:t>
            </a:r>
            <a:r>
              <a:rPr lang="en-US" sz="1400" i="1" dirty="0" smtClean="0"/>
              <a:t>Progress in Planning</a:t>
            </a:r>
            <a:r>
              <a:rPr lang="en-US" sz="1400" dirty="0" smtClean="0"/>
              <a:t>. </a:t>
            </a:r>
            <a:endParaRPr lang="en-US" sz="1400" dirty="0"/>
          </a:p>
        </p:txBody>
      </p:sp>
      <p:pic>
        <p:nvPicPr>
          <p:cNvPr id="5" name="Picture 4"/>
          <p:cNvPicPr>
            <a:picLocks noChangeAspect="1"/>
          </p:cNvPicPr>
          <p:nvPr/>
        </p:nvPicPr>
        <p:blipFill rotWithShape="1">
          <a:blip r:embed="rId5"/>
          <a:srcRect r="4762"/>
          <a:stretch/>
        </p:blipFill>
        <p:spPr>
          <a:xfrm>
            <a:off x="546100" y="2118671"/>
            <a:ext cx="2552700" cy="1866900"/>
          </a:xfrm>
          <a:prstGeom prst="rect">
            <a:avLst/>
          </a:prstGeom>
          <a:ln>
            <a:solidFill>
              <a:srgbClr val="FF0000"/>
            </a:solidFill>
          </a:ln>
        </p:spPr>
      </p:pic>
      <p:cxnSp>
        <p:nvCxnSpPr>
          <p:cNvPr id="16" name="Straight Connector 15"/>
          <p:cNvCxnSpPr/>
          <p:nvPr/>
        </p:nvCxnSpPr>
        <p:spPr>
          <a:xfrm flipV="1">
            <a:off x="3098800" y="3325158"/>
            <a:ext cx="952500" cy="276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00700" y="2374900"/>
            <a:ext cx="776532" cy="279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63600" y="3598724"/>
            <a:ext cx="1672253" cy="369332"/>
          </a:xfrm>
          <a:prstGeom prst="rect">
            <a:avLst/>
          </a:prstGeom>
          <a:noFill/>
        </p:spPr>
        <p:txBody>
          <a:bodyPr wrap="none" rtlCol="0">
            <a:spAutoFit/>
          </a:bodyPr>
          <a:lstStyle/>
          <a:p>
            <a:r>
              <a:rPr lang="en-US" dirty="0" smtClean="0"/>
              <a:t>Port of Gulfport</a:t>
            </a:r>
            <a:endParaRPr lang="en-US" dirty="0"/>
          </a:p>
        </p:txBody>
      </p:sp>
      <p:sp>
        <p:nvSpPr>
          <p:cNvPr id="3" name="TextBox 2"/>
          <p:cNvSpPr txBox="1"/>
          <p:nvPr/>
        </p:nvSpPr>
        <p:spPr>
          <a:xfrm>
            <a:off x="114300" y="4157008"/>
            <a:ext cx="3403599" cy="1015663"/>
          </a:xfrm>
          <a:prstGeom prst="rect">
            <a:avLst/>
          </a:prstGeom>
          <a:noFill/>
        </p:spPr>
        <p:txBody>
          <a:bodyPr wrap="square" rtlCol="0">
            <a:spAutoFit/>
          </a:bodyPr>
          <a:lstStyle/>
          <a:p>
            <a:pPr marL="342900" indent="-342900">
              <a:buFont typeface="Arial"/>
              <a:buChar char="•"/>
            </a:pPr>
            <a:r>
              <a:rPr lang="en-US" sz="2000" dirty="0" smtClean="0"/>
              <a:t>High vulnerability</a:t>
            </a:r>
          </a:p>
          <a:p>
            <a:pPr marL="342900" indent="-342900">
              <a:buFont typeface="Arial"/>
              <a:buChar char="•"/>
            </a:pPr>
            <a:r>
              <a:rPr lang="en-US" sz="2000" dirty="0" smtClean="0"/>
              <a:t>Recent hurricane (Katrina)</a:t>
            </a:r>
          </a:p>
          <a:p>
            <a:pPr marL="342900" indent="-342900">
              <a:buFont typeface="Arial"/>
              <a:buChar char="•"/>
            </a:pPr>
            <a:r>
              <a:rPr lang="en-US" sz="2000" dirty="0" smtClean="0"/>
              <a:t>Unique resilience strategy</a:t>
            </a:r>
            <a:endParaRPr lang="en-US" sz="2000" dirty="0"/>
          </a:p>
        </p:txBody>
      </p:sp>
      <p:sp>
        <p:nvSpPr>
          <p:cNvPr id="24" name="TextBox 23"/>
          <p:cNvSpPr txBox="1"/>
          <p:nvPr/>
        </p:nvSpPr>
        <p:spPr>
          <a:xfrm>
            <a:off x="6377231" y="4157008"/>
            <a:ext cx="2766769" cy="1323439"/>
          </a:xfrm>
          <a:prstGeom prst="rect">
            <a:avLst/>
          </a:prstGeom>
          <a:noFill/>
        </p:spPr>
        <p:txBody>
          <a:bodyPr wrap="square" rtlCol="0">
            <a:spAutoFit/>
          </a:bodyPr>
          <a:lstStyle/>
          <a:p>
            <a:pPr marL="342900" indent="-342900">
              <a:buFont typeface="Arial"/>
              <a:buChar char="•"/>
            </a:pPr>
            <a:r>
              <a:rPr lang="en-US" sz="2000" dirty="0" smtClean="0"/>
              <a:t>High vulnerability</a:t>
            </a:r>
          </a:p>
          <a:p>
            <a:pPr marL="342900" indent="-342900">
              <a:buFont typeface="Arial"/>
              <a:buChar char="•"/>
            </a:pPr>
            <a:r>
              <a:rPr lang="en-US" sz="2000" dirty="0" smtClean="0"/>
              <a:t>NO recent hurricane</a:t>
            </a:r>
          </a:p>
          <a:p>
            <a:pPr marL="342900" indent="-342900">
              <a:buFont typeface="Arial"/>
              <a:buChar char="•"/>
            </a:pPr>
            <a:r>
              <a:rPr lang="en-US" sz="2000" dirty="0" smtClean="0"/>
              <a:t>Adaptation focus</a:t>
            </a:r>
          </a:p>
          <a:p>
            <a:pPr marL="342900" indent="-342900">
              <a:buFont typeface="Arial"/>
              <a:buChar char="•"/>
            </a:pPr>
            <a:r>
              <a:rPr lang="en-US" sz="2000" dirty="0" smtClean="0"/>
              <a:t>Access</a:t>
            </a:r>
          </a:p>
        </p:txBody>
      </p:sp>
      <p:sp>
        <p:nvSpPr>
          <p:cNvPr id="6" name="Rectangle 5"/>
          <p:cNvSpPr/>
          <p:nvPr/>
        </p:nvSpPr>
        <p:spPr>
          <a:xfrm>
            <a:off x="868814" y="1617536"/>
            <a:ext cx="1843774" cy="369332"/>
          </a:xfrm>
          <a:prstGeom prst="rect">
            <a:avLst/>
          </a:prstGeom>
        </p:spPr>
        <p:txBody>
          <a:bodyPr wrap="none">
            <a:spAutoFit/>
          </a:bodyPr>
          <a:lstStyle/>
          <a:p>
            <a:pPr algn="ctr"/>
            <a:r>
              <a:rPr lang="en-US" dirty="0" smtClean="0"/>
              <a:t>1) GULFPORT, MS</a:t>
            </a:r>
            <a:endParaRPr lang="en-US" dirty="0"/>
          </a:p>
        </p:txBody>
      </p:sp>
      <p:sp>
        <p:nvSpPr>
          <p:cNvPr id="7" name="Rectangle 6"/>
          <p:cNvSpPr/>
          <p:nvPr/>
        </p:nvSpPr>
        <p:spPr>
          <a:xfrm>
            <a:off x="6623009" y="1617536"/>
            <a:ext cx="1943185" cy="369332"/>
          </a:xfrm>
          <a:prstGeom prst="rect">
            <a:avLst/>
          </a:prstGeom>
        </p:spPr>
        <p:txBody>
          <a:bodyPr wrap="none">
            <a:spAutoFit/>
          </a:bodyPr>
          <a:lstStyle/>
          <a:p>
            <a:pPr algn="ctr"/>
            <a:r>
              <a:rPr lang="en-US" dirty="0" smtClean="0"/>
              <a:t>2) PROVIDENCE, RI</a:t>
            </a:r>
            <a:endParaRPr lang="en-US" dirty="0"/>
          </a:p>
        </p:txBody>
      </p:sp>
      <p:cxnSp>
        <p:nvCxnSpPr>
          <p:cNvPr id="9" name="Straight Connector 8"/>
          <p:cNvCxnSpPr/>
          <p:nvPr/>
        </p:nvCxnSpPr>
        <p:spPr>
          <a:xfrm>
            <a:off x="4711700" y="4445000"/>
            <a:ext cx="0" cy="16256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113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1" grpId="0"/>
      <p:bldP spid="15" grpId="0"/>
      <p:bldP spid="3" grpId="0"/>
      <p:bldP spid="24" grpId="0"/>
      <p:bldP spid="6" grpId="0"/>
      <p:bldP spid="7"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52970</TotalTime>
  <Words>2923</Words>
  <Application>Microsoft Macintosh PowerPoint</Application>
  <PresentationFormat>On-screen Show (4:3)</PresentationFormat>
  <Paragraphs>415</Paragraphs>
  <Slides>23</Slides>
  <Notes>20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Black</vt:lpstr>
      <vt:lpstr>Building seaport resilience to climate change: Stakeholder perceptions of strategies from the Ports of Gulfport (MS) and Providence (RI) </vt:lpstr>
      <vt:lpstr>PowerPoint Presentation</vt:lpstr>
      <vt:lpstr>PowerPoint Presentation</vt:lpstr>
      <vt:lpstr>PowerPoint Presentation</vt:lpstr>
      <vt:lpstr>PowerPoint Presentation</vt:lpstr>
      <vt:lpstr>PowerPoint Presentation</vt:lpstr>
      <vt:lpstr>PowerPoint Presentation</vt:lpstr>
      <vt:lpstr>How can stakeholders of a port contribute to port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EXTRA SLIDES BELOW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consequences for seaports:  Impacts, adaptation, and global implications</dc:title>
  <dc:creator>Austin Becker</dc:creator>
  <cp:lastModifiedBy>Austin Becker</cp:lastModifiedBy>
  <cp:revision>479</cp:revision>
  <cp:lastPrinted>2013-08-08T16:21:06Z</cp:lastPrinted>
  <dcterms:created xsi:type="dcterms:W3CDTF">2013-03-28T21:13:12Z</dcterms:created>
  <dcterms:modified xsi:type="dcterms:W3CDTF">2013-10-30T16:17:57Z</dcterms:modified>
</cp:coreProperties>
</file>