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4">
  <p:sldMasterIdLst>
    <p:sldMasterId id="2147483661" r:id="rId1"/>
    <p:sldMasterId id="2147483648" r:id="rId2"/>
  </p:sldMasterIdLst>
  <p:notesMasterIdLst>
    <p:notesMasterId r:id="rId20"/>
  </p:notesMasterIdLst>
  <p:handoutMasterIdLst>
    <p:handoutMasterId r:id="rId21"/>
  </p:handoutMasterIdLst>
  <p:sldIdLst>
    <p:sldId id="702" r:id="rId3"/>
    <p:sldId id="736" r:id="rId4"/>
    <p:sldId id="739" r:id="rId5"/>
    <p:sldId id="741" r:id="rId6"/>
    <p:sldId id="722" r:id="rId7"/>
    <p:sldId id="708" r:id="rId8"/>
    <p:sldId id="724" r:id="rId9"/>
    <p:sldId id="742" r:id="rId10"/>
    <p:sldId id="711" r:id="rId11"/>
    <p:sldId id="712" r:id="rId12"/>
    <p:sldId id="713" r:id="rId13"/>
    <p:sldId id="717" r:id="rId14"/>
    <p:sldId id="716" r:id="rId15"/>
    <p:sldId id="719" r:id="rId16"/>
    <p:sldId id="699" r:id="rId17"/>
    <p:sldId id="700" r:id="rId18"/>
    <p:sldId id="626" r:id="rId19"/>
  </p:sldIdLst>
  <p:sldSz cx="9144000" cy="6858000" type="screen4x3"/>
  <p:notesSz cx="6997700" cy="92837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y A. Burks-Copes" initials="Kab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D6099"/>
    <a:srgbClr val="0D609C"/>
    <a:srgbClr val="33CC33"/>
    <a:srgbClr val="0066FF"/>
    <a:srgbClr val="6699FF"/>
    <a:srgbClr val="0099FF"/>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874" autoAdjust="0"/>
    <p:restoredTop sz="57005" autoAdjust="0"/>
  </p:normalViewPr>
  <p:slideViewPr>
    <p:cSldViewPr snapToGrid="0">
      <p:cViewPr varScale="1">
        <p:scale>
          <a:sx n="74" d="100"/>
          <a:sy n="74" d="100"/>
        </p:scale>
        <p:origin x="-1128" y="-90"/>
      </p:cViewPr>
      <p:guideLst>
        <p:guide orient="horz" pos="2160"/>
        <p:guide pos="2880"/>
      </p:guideLst>
    </p:cSldViewPr>
  </p:slideViewPr>
  <p:outlineViewPr>
    <p:cViewPr>
      <p:scale>
        <a:sx n="33" d="100"/>
        <a:sy n="33" d="100"/>
      </p:scale>
      <p:origin x="44" y="11668"/>
    </p:cViewPr>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37" d="100"/>
          <a:sy n="37" d="100"/>
        </p:scale>
        <p:origin x="-1512" y="-106"/>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p:spPr>
        <p:txBody>
          <a:bodyPr vert="horz" wrap="square" lIns="93031" tIns="46516" rIns="93031" bIns="46516" numCol="1" anchor="t" anchorCtr="0" compatLnSpc="1">
            <a:prstTxWarp prst="textNoShape">
              <a:avLst/>
            </a:prstTxWarp>
          </a:bodyPr>
          <a:lstStyle>
            <a:lvl1pPr defTabSz="930275">
              <a:defRPr sz="1200" b="0"/>
            </a:lvl1pPr>
          </a:lstStyle>
          <a:p>
            <a:pPr>
              <a:defRPr/>
            </a:pPr>
            <a:endParaRPr lang="en-US" dirty="0"/>
          </a:p>
        </p:txBody>
      </p:sp>
      <p:sp>
        <p:nvSpPr>
          <p:cNvPr id="28675"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p:spPr>
        <p:txBody>
          <a:bodyPr vert="horz" wrap="square" lIns="93031" tIns="46516" rIns="93031" bIns="46516" numCol="1" anchor="t" anchorCtr="0" compatLnSpc="1">
            <a:prstTxWarp prst="textNoShape">
              <a:avLst/>
            </a:prstTxWarp>
          </a:bodyPr>
          <a:lstStyle>
            <a:lvl1pPr algn="r" defTabSz="930275">
              <a:defRPr sz="1200" b="0"/>
            </a:lvl1pPr>
          </a:lstStyle>
          <a:p>
            <a:pPr>
              <a:defRPr/>
            </a:pPr>
            <a:fld id="{D91E26CC-430B-4957-A474-0ADC94FC79A1}" type="datetimeFigureOut">
              <a:rPr lang="en-US"/>
              <a:pPr>
                <a:defRPr/>
              </a:pPr>
              <a:t>10/30/2013</a:t>
            </a:fld>
            <a:endParaRPr lang="en-US" dirty="0"/>
          </a:p>
        </p:txBody>
      </p:sp>
      <p:sp>
        <p:nvSpPr>
          <p:cNvPr id="28676"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p:spPr>
        <p:txBody>
          <a:bodyPr vert="horz" wrap="square" lIns="93031" tIns="46516" rIns="93031" bIns="46516" numCol="1" anchor="b" anchorCtr="0" compatLnSpc="1">
            <a:prstTxWarp prst="textNoShape">
              <a:avLst/>
            </a:prstTxWarp>
          </a:bodyPr>
          <a:lstStyle>
            <a:lvl1pPr defTabSz="930275">
              <a:defRPr sz="1200" b="0"/>
            </a:lvl1pPr>
          </a:lstStyle>
          <a:p>
            <a:pPr>
              <a:defRPr/>
            </a:pPr>
            <a:endParaRPr lang="en-US" dirty="0"/>
          </a:p>
        </p:txBody>
      </p:sp>
      <p:sp>
        <p:nvSpPr>
          <p:cNvPr id="28677"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p:spPr>
        <p:txBody>
          <a:bodyPr vert="horz" wrap="square" lIns="93031" tIns="46516" rIns="93031" bIns="46516" numCol="1" anchor="b" anchorCtr="0" compatLnSpc="1">
            <a:prstTxWarp prst="textNoShape">
              <a:avLst/>
            </a:prstTxWarp>
          </a:bodyPr>
          <a:lstStyle>
            <a:lvl1pPr algn="r" defTabSz="930275">
              <a:defRPr sz="1200" b="0"/>
            </a:lvl1pPr>
          </a:lstStyle>
          <a:p>
            <a:pPr>
              <a:defRPr/>
            </a:pPr>
            <a:fld id="{D4CD458C-6943-47B7-8C6B-1DAFB57E1514}" type="slidenum">
              <a:rPr lang="en-US"/>
              <a:pPr>
                <a:defRPr/>
              </a:pPr>
              <a:t>‹#›</a:t>
            </a:fld>
            <a:endParaRPr lang="en-US" dirty="0"/>
          </a:p>
        </p:txBody>
      </p:sp>
    </p:spTree>
    <p:extLst>
      <p:ext uri="{BB962C8B-B14F-4D97-AF65-F5344CB8AC3E}">
        <p14:creationId xmlns:p14="http://schemas.microsoft.com/office/powerpoint/2010/main" val="2231873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2125" cy="463550"/>
          </a:xfrm>
          <a:prstGeom prst="rect">
            <a:avLst/>
          </a:prstGeom>
          <a:noFill/>
          <a:ln w="9525">
            <a:noFill/>
            <a:miter lim="800000"/>
            <a:headEnd/>
            <a:tailEnd/>
          </a:ln>
        </p:spPr>
        <p:txBody>
          <a:bodyPr vert="horz" wrap="square" lIns="93031" tIns="46516" rIns="93031" bIns="46516" numCol="1" anchor="t" anchorCtr="0" compatLnSpc="1">
            <a:prstTxWarp prst="textNoShape">
              <a:avLst/>
            </a:prstTxWarp>
          </a:bodyPr>
          <a:lstStyle>
            <a:lvl1pPr defTabSz="930275">
              <a:defRPr sz="1200" b="0"/>
            </a:lvl1pPr>
          </a:lstStyle>
          <a:p>
            <a:pPr>
              <a:defRPr/>
            </a:pPr>
            <a:endParaRPr lang="en-US" dirty="0"/>
          </a:p>
        </p:txBody>
      </p:sp>
      <p:sp>
        <p:nvSpPr>
          <p:cNvPr id="27651" name="Rectangle 3"/>
          <p:cNvSpPr>
            <a:spLocks noGrp="1" noChangeArrowheads="1"/>
          </p:cNvSpPr>
          <p:nvPr>
            <p:ph type="dt" idx="1"/>
          </p:nvPr>
        </p:nvSpPr>
        <p:spPr bwMode="auto">
          <a:xfrm>
            <a:off x="3963988" y="0"/>
            <a:ext cx="3032125" cy="463550"/>
          </a:xfrm>
          <a:prstGeom prst="rect">
            <a:avLst/>
          </a:prstGeom>
          <a:noFill/>
          <a:ln w="9525">
            <a:noFill/>
            <a:miter lim="800000"/>
            <a:headEnd/>
            <a:tailEnd/>
          </a:ln>
        </p:spPr>
        <p:txBody>
          <a:bodyPr vert="horz" wrap="square" lIns="93031" tIns="46516" rIns="93031" bIns="46516" numCol="1" anchor="t" anchorCtr="0" compatLnSpc="1">
            <a:prstTxWarp prst="textNoShape">
              <a:avLst/>
            </a:prstTxWarp>
          </a:bodyPr>
          <a:lstStyle>
            <a:lvl1pPr algn="r" defTabSz="930275">
              <a:defRPr sz="1200" b="0"/>
            </a:lvl1pPr>
          </a:lstStyle>
          <a:p>
            <a:pPr>
              <a:defRPr/>
            </a:pPr>
            <a:fld id="{4CE125B5-FD31-45E0-811F-3847790F55A8}" type="datetimeFigureOut">
              <a:rPr lang="en-US"/>
              <a:pPr>
                <a:defRPr/>
              </a:pPr>
              <a:t>10/30/2013</a:t>
            </a:fld>
            <a:endParaRPr lang="en-US" dirty="0"/>
          </a:p>
        </p:txBody>
      </p:sp>
      <p:sp>
        <p:nvSpPr>
          <p:cNvPr id="16388"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p:spPr>
        <p:txBody>
          <a:bodyPr vert="horz" wrap="square" lIns="93031" tIns="46516" rIns="93031" bIns="46516" numCol="1" anchor="b" anchorCtr="0" compatLnSpc="1">
            <a:prstTxWarp prst="textNoShape">
              <a:avLst/>
            </a:prstTxWarp>
          </a:bodyPr>
          <a:lstStyle>
            <a:lvl1pPr defTabSz="930275">
              <a:defRPr sz="1200" b="0"/>
            </a:lvl1pPr>
          </a:lstStyle>
          <a:p>
            <a:pPr>
              <a:defRPr/>
            </a:pPr>
            <a:endParaRPr lang="en-US" dirty="0"/>
          </a:p>
        </p:txBody>
      </p:sp>
      <p:sp>
        <p:nvSpPr>
          <p:cNvPr id="27655"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p:spPr>
        <p:txBody>
          <a:bodyPr vert="horz" wrap="square" lIns="93031" tIns="46516" rIns="93031" bIns="46516" numCol="1" anchor="b" anchorCtr="0" compatLnSpc="1">
            <a:prstTxWarp prst="textNoShape">
              <a:avLst/>
            </a:prstTxWarp>
          </a:bodyPr>
          <a:lstStyle>
            <a:lvl1pPr algn="r" defTabSz="930275">
              <a:defRPr sz="1200" b="0"/>
            </a:lvl1pPr>
          </a:lstStyle>
          <a:p>
            <a:pPr>
              <a:defRPr/>
            </a:pPr>
            <a:fld id="{1CC76511-FE91-4447-B48C-F86EF8F05BDA}" type="slidenum">
              <a:rPr lang="en-US"/>
              <a:pPr>
                <a:defRPr/>
              </a:pPr>
              <a:t>‹#›</a:t>
            </a:fld>
            <a:endParaRPr lang="en-US" dirty="0"/>
          </a:p>
        </p:txBody>
      </p:sp>
    </p:spTree>
    <p:extLst>
      <p:ext uri="{BB962C8B-B14F-4D97-AF65-F5344CB8AC3E}">
        <p14:creationId xmlns:p14="http://schemas.microsoft.com/office/powerpoint/2010/main" val="3992712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C76511-FE91-4447-B48C-F86EF8F05BDA}"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4CE9CC7-E1C1-4879-89EE-9ADDDF9A2B9E}" type="slidenum">
              <a:rPr lang="en-US"/>
              <a:pPr/>
              <a:t>2</a:t>
            </a:fld>
            <a:endParaRPr lang="en-US" dirty="0"/>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Notes:</a:t>
            </a:r>
          </a:p>
          <a:p>
            <a:pPr marL="238415" indent="-238415" defTabSz="953660" eaLnBrk="1" hangingPunct="1">
              <a:defRPr/>
            </a:pPr>
            <a:r>
              <a:rPr lang="en-US" i="1" u="none" baseline="0" dirty="0" smtClean="0">
                <a:solidFill>
                  <a:srgbClr val="FF0000"/>
                </a:solidFill>
              </a:rPr>
              <a:t>This is an animated slide that will run on its own. . . . The blue boxes are the models we deployed . . . . They provide “forcings” in red that “push” against the infrastructure. The green boxes are the asset decomp &amp; the structural analysis  . . . They provide the “fragility” of each asset system . . . the probability of the storms and the fragility of the infrastructure are combined &amp; the probability o f mission performance is assessed in the Bayesian network.</a:t>
            </a:r>
          </a:p>
          <a:p>
            <a:pPr marL="238415" indent="-238415" defTabSz="953660" eaLnBrk="1" hangingPunct="1">
              <a:buFontTx/>
              <a:buAutoNum type="arabicPeriod"/>
              <a:defRPr/>
            </a:pPr>
            <a:endParaRPr lang="en-US" u="none" baseline="0" dirty="0" smtClean="0"/>
          </a:p>
          <a:p>
            <a:pPr marL="238415" indent="-238415" defTabSz="953660" eaLnBrk="1" hangingPunct="1">
              <a:buFontTx/>
              <a:buAutoNum type="arabicPeriod"/>
              <a:defRPr/>
            </a:pPr>
            <a:r>
              <a:rPr lang="en-US" u="none" baseline="0" dirty="0" smtClean="0"/>
              <a:t>The demo site for the study was Naval Station Norfolk (Virginia, USA), but the coastal storm analysis covered the Chesapeake Bay area. . . . We conducted a “tiered” analysis at the North Atlantic, Regional (Hampton Roads Area), and Local (NNS) scales.</a:t>
            </a:r>
          </a:p>
          <a:p>
            <a:pPr marL="238415" indent="-238415">
              <a:buAutoNum type="arabicPeriod"/>
            </a:pPr>
            <a:r>
              <a:rPr lang="en-US" dirty="0" smtClean="0"/>
              <a:t>All models deployed were either</a:t>
            </a:r>
            <a:r>
              <a:rPr lang="en-US" baseline="0" dirty="0" smtClean="0"/>
              <a:t> open source or ERDC-developed.</a:t>
            </a:r>
          </a:p>
          <a:p>
            <a:pPr marL="238415" indent="-238415" defTabSz="953660" eaLnBrk="1" hangingPunct="1">
              <a:buFontTx/>
              <a:buAutoNum type="arabicPeriod"/>
              <a:defRPr/>
            </a:pPr>
            <a:r>
              <a:rPr lang="en-US" u="none" baseline="0" dirty="0" smtClean="0"/>
              <a:t>It took more than 22 researchers with varied backgrounds in coastal modeling, engineering and risk assessment to get the job done.</a:t>
            </a:r>
          </a:p>
          <a:p>
            <a:pPr marL="238415" indent="-238415">
              <a:buAutoNum type="arabicPeriod"/>
            </a:pPr>
            <a:r>
              <a:rPr lang="en-US" baseline="0" dirty="0" smtClean="0"/>
              <a:t>We analyzed 500+ FEMA-derived simulated hurricanes to conduct the study, and selected “representatives of the 1, 10, 50 &amp; 100 year events to focus our efforts – we also included a Nor’easter at the request of the naval base.</a:t>
            </a:r>
          </a:p>
          <a:p>
            <a:pPr marL="238415" indent="-238415">
              <a:buAutoNum type="arabicPeriod"/>
            </a:pPr>
            <a:r>
              <a:rPr lang="en-US" baseline="0" dirty="0" smtClean="0"/>
              <a:t>Model outputs:</a:t>
            </a:r>
          </a:p>
          <a:p>
            <a:pPr marL="715244" lvl="1" indent="-238415">
              <a:buAutoNum type="arabicPeriod"/>
            </a:pPr>
            <a:r>
              <a:rPr lang="en-US" baseline="0" dirty="0" smtClean="0"/>
              <a:t>Straight-line &amp; SLAMM captured inundation due to SLR</a:t>
            </a:r>
          </a:p>
          <a:p>
            <a:pPr marL="715244" lvl="1" indent="-238415">
              <a:buAutoNum type="arabicPeriod"/>
            </a:pPr>
            <a:r>
              <a:rPr lang="en-US" baseline="0" dirty="0" smtClean="0"/>
              <a:t>ADCIRC/SWAN/TC96 handled hurricane simulation</a:t>
            </a:r>
          </a:p>
          <a:p>
            <a:pPr marL="715244" lvl="1" indent="-238415">
              <a:buAutoNum type="arabicPeriod"/>
            </a:pPr>
            <a:r>
              <a:rPr lang="en-US" baseline="0" dirty="0" smtClean="0"/>
              <a:t>CMS incorporated bathymetry, wave run-up, sediment transport &amp; tides</a:t>
            </a:r>
          </a:p>
          <a:p>
            <a:pPr marL="715244" lvl="1" indent="-238415">
              <a:buAutoNum type="arabicPeriod"/>
            </a:pPr>
            <a:r>
              <a:rPr lang="en-US" baseline="0" dirty="0" smtClean="0"/>
              <a:t>GSSHA  &amp; AdH/WASH123D incorporated infiltration, flood routing &amp; precipitation</a:t>
            </a:r>
          </a:p>
          <a:p>
            <a:pPr marL="238415" indent="-238415">
              <a:buAutoNum type="arabicPeriod"/>
            </a:pPr>
            <a:r>
              <a:rPr lang="en-US" baseline="0" dirty="0" smtClean="0"/>
              <a:t>We decomposed the mission (into capabilities &amp; critical assets) and focused the analysis on infrastructure systems such as electricity wastewater, steam, etc.</a:t>
            </a:r>
          </a:p>
          <a:p>
            <a:pPr marL="238415" indent="-238415">
              <a:buAutoNum type="arabicPeriod"/>
            </a:pPr>
            <a:r>
              <a:rPr lang="en-US" baseline="0" dirty="0" smtClean="0"/>
              <a:t>Structural analysis of these systems was conducted to generate fragility curves to assess system vulnerability to storm forcings (winds, waves, surge, inundation)</a:t>
            </a:r>
          </a:p>
          <a:p>
            <a:pPr marL="238415" indent="-238415">
              <a:buAutoNum type="arabicPeriod"/>
            </a:pPr>
            <a:r>
              <a:rPr lang="en-US" baseline="0" dirty="0" smtClean="0"/>
              <a:t>We used a Bayesian network to combine the “forcings” from the storms with asset fragility and interconnectivity to assess probabilistic mission failure.</a:t>
            </a:r>
          </a:p>
          <a:p>
            <a:pPr marL="238415" indent="-238415">
              <a:buAutoNum type="arabicPeriod"/>
            </a:pPr>
            <a:r>
              <a:rPr lang="en-US" baseline="0" dirty="0" smtClean="0"/>
              <a:t>More than 13,000 conditional probabilities were computed.</a:t>
            </a:r>
            <a:endParaRPr lang="en-US" dirty="0"/>
          </a:p>
        </p:txBody>
      </p:sp>
      <p:sp>
        <p:nvSpPr>
          <p:cNvPr id="4" name="Slide Number Placeholder 3"/>
          <p:cNvSpPr>
            <a:spLocks noGrp="1"/>
          </p:cNvSpPr>
          <p:nvPr>
            <p:ph type="sldNum" sz="quarter" idx="10"/>
          </p:nvPr>
        </p:nvSpPr>
        <p:spPr/>
        <p:txBody>
          <a:bodyPr/>
          <a:lstStyle/>
          <a:p>
            <a:pPr>
              <a:defRPr/>
            </a:pPr>
            <a:fld id="{1CC76511-FE91-4447-B48C-F86EF8F05BDA}"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Geomorphological Assessment</a:t>
            </a:r>
            <a:endPar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Modeled geomorphic evolution as sea levels rise</a:t>
            </a: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Inventory natural and engineered coastal features </a:t>
            </a: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Assess stability of features as sea levels rise</a:t>
            </a: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Provided inputs on base conditions in the bay for sediment transport modeling</a:t>
            </a: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285750" marR="0" lvl="0"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Ecological  Assessment</a:t>
            </a:r>
            <a:endPar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Pct val="80000"/>
              <a:buFont typeface="Wingdings" charset="2"/>
              <a:buChar char="t"/>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Used SLAMM – Sea Level Rise Affecting Marsh Model</a:t>
            </a:r>
          </a:p>
          <a:p>
            <a:pPr marL="165100" lvl="1" indent="-165100">
              <a:lnSpc>
                <a:spcPct val="90000"/>
              </a:lnSpc>
              <a:spcBef>
                <a:spcPct val="60000"/>
              </a:spcBef>
              <a:buClr>
                <a:schemeClr val="tx2"/>
              </a:buClr>
              <a:buSzPct val="75000"/>
              <a:buFont typeface="Arial" charset="0"/>
              <a:buChar char="●"/>
            </a:pPr>
            <a:endPar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165100" lvl="1" indent="-165100">
              <a:lnSpc>
                <a:spcPct val="90000"/>
              </a:lnSpc>
              <a:spcBef>
                <a:spcPct val="60000"/>
              </a:spcBef>
              <a:buClr>
                <a:schemeClr val="tx2"/>
              </a:buClr>
              <a:buSzPct val="75000"/>
              <a:buFont typeface="Arial" charset="0"/>
              <a:buChar char="●"/>
            </a:pPr>
            <a:endPar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endParaRPr>
          </a:p>
          <a:p>
            <a:pPr marL="165100" lvl="1" indent="-165100">
              <a:lnSpc>
                <a:spcPct val="90000"/>
              </a:lnSpc>
              <a:spcBef>
                <a:spcPct val="60000"/>
              </a:spcBef>
              <a:buClr>
                <a:schemeClr val="tx2"/>
              </a:buClr>
              <a:buSzPct val="75000"/>
              <a:buFont typeface="Arial" charset="0"/>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Regional Storm Modeling</a:t>
            </a:r>
          </a:p>
          <a:p>
            <a:pPr marL="622300" lvl="2" indent="-165100">
              <a:lnSpc>
                <a:spcPct val="90000"/>
              </a:lnSpc>
              <a:spcBef>
                <a:spcPct val="60000"/>
              </a:spcBef>
              <a:buClr>
                <a:schemeClr val="tx2"/>
              </a:buClr>
              <a:buSzPct val="75000"/>
              <a:buFont typeface="Arial" charset="0"/>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Used Joint Probability Method with Optimal Sampling (JPM-OS) for storm parameterization</a:t>
            </a:r>
          </a:p>
          <a:p>
            <a:pPr marL="804863" lvl="3" indent="-120650">
              <a:lnSpc>
                <a:spcPct val="90000"/>
              </a:lnSpc>
              <a:spcBef>
                <a:spcPts val="400"/>
              </a:spcBef>
              <a:buClr>
                <a:srgbClr val="0D609C"/>
              </a:buClr>
              <a:buSzPct val="80000"/>
              <a:buFont typeface="Wingdings" charset="2"/>
              <a:buChar char="t"/>
            </a:pPr>
            <a:r>
              <a:rPr lang="en-US" sz="1200" b="0" kern="0" dirty="0" smtClean="0">
                <a:solidFill>
                  <a:schemeClr val="tx1"/>
                </a:solidFill>
                <a:latin typeface="Calibri" pitchFamily="34" charset="0"/>
                <a:ea typeface="ＭＳ Ｐゴシック" charset="-128"/>
                <a:cs typeface="+mn-cs"/>
              </a:rPr>
              <a:t> Used subset of 460</a:t>
            </a: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 synthetic hurricanes to produce 50- and 100-yr approx water levels (17 total)</a:t>
            </a:r>
          </a:p>
          <a:p>
            <a:pPr marL="804863" lvl="3" indent="-120650">
              <a:lnSpc>
                <a:spcPct val="90000"/>
              </a:lnSpc>
              <a:spcBef>
                <a:spcPts val="400"/>
              </a:spcBef>
              <a:buClr>
                <a:srgbClr val="0D609C"/>
              </a:buClr>
              <a:buSzPct val="80000"/>
              <a:buFont typeface="Wingdings" charset="2"/>
              <a:buChar char="t"/>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Nor’easters included (3 total)</a:t>
            </a:r>
          </a:p>
          <a:p>
            <a:pPr marL="804863" lvl="3" indent="-120650">
              <a:lnSpc>
                <a:spcPct val="90000"/>
              </a:lnSpc>
              <a:spcBef>
                <a:spcPts val="400"/>
              </a:spcBef>
              <a:buClr>
                <a:srgbClr val="0D609C"/>
              </a:buClr>
              <a:buSzPct val="80000"/>
              <a:buFont typeface="Wingdings" charset="2"/>
              <a:buChar char="t"/>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Parameters:</a:t>
            </a:r>
          </a:p>
          <a:p>
            <a:pPr marL="979488" lvl="4" indent="-169863">
              <a:lnSpc>
                <a:spcPct val="90000"/>
              </a:lnSpc>
              <a:spcBef>
                <a:spcPct val="20000"/>
              </a:spcBef>
              <a:buClr>
                <a:srgbClr val="0D609C"/>
              </a:buClr>
              <a:buSzPct val="100000"/>
              <a:buFont typeface="Wingdings" charset="2"/>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C</a:t>
            </a:r>
            <a:r>
              <a:rPr kumimoji="0" lang="en-US" sz="1200" b="0" i="0" u="none" strike="noStrike" kern="0" cap="none" spc="0" normalizeH="0" baseline="-25000" noProof="0" dirty="0" smtClean="0">
                <a:ln>
                  <a:noFill/>
                </a:ln>
                <a:solidFill>
                  <a:schemeClr val="tx1"/>
                </a:solidFill>
                <a:effectLst/>
                <a:uLnTx/>
                <a:uFillTx/>
                <a:latin typeface="Calibri" pitchFamily="34" charset="0"/>
                <a:ea typeface="ＭＳ Ｐゴシック" charset="-128"/>
                <a:cs typeface="+mn-cs"/>
              </a:rPr>
              <a:t>p</a:t>
            </a: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 (central pressure)</a:t>
            </a:r>
          </a:p>
          <a:p>
            <a:pPr marL="979488" lvl="4" indent="-169863">
              <a:lnSpc>
                <a:spcPct val="90000"/>
              </a:lnSpc>
              <a:spcBef>
                <a:spcPct val="20000"/>
              </a:spcBef>
              <a:buClr>
                <a:srgbClr val="0D609C"/>
              </a:buClr>
              <a:buSzPct val="100000"/>
              <a:buFont typeface="Wingdings" charset="2"/>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R</a:t>
            </a:r>
            <a:r>
              <a:rPr kumimoji="0" lang="en-US" sz="1200" b="0" i="0" u="none" strike="noStrike" kern="0" cap="none" spc="0" normalizeH="0" baseline="-25000" noProof="0" dirty="0" smtClean="0">
                <a:ln>
                  <a:noFill/>
                </a:ln>
                <a:solidFill>
                  <a:schemeClr val="tx1"/>
                </a:solidFill>
                <a:effectLst/>
                <a:uLnTx/>
                <a:uFillTx/>
                <a:latin typeface="Calibri" pitchFamily="34" charset="0"/>
                <a:ea typeface="ＭＳ Ｐゴシック" charset="-128"/>
                <a:cs typeface="+mn-cs"/>
              </a:rPr>
              <a:t>max</a:t>
            </a: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 (radius of maximum winds)</a:t>
            </a:r>
          </a:p>
          <a:p>
            <a:pPr marL="979488" lvl="4" indent="-169863">
              <a:lnSpc>
                <a:spcPct val="90000"/>
              </a:lnSpc>
              <a:spcBef>
                <a:spcPct val="20000"/>
              </a:spcBef>
              <a:buClr>
                <a:srgbClr val="0D609C"/>
              </a:buClr>
              <a:buSzPct val="100000"/>
              <a:buFont typeface="Wingdings" charset="2"/>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Tracks / heading</a:t>
            </a:r>
          </a:p>
          <a:p>
            <a:pPr marL="979488" lvl="4" indent="-169863">
              <a:lnSpc>
                <a:spcPct val="90000"/>
              </a:lnSpc>
              <a:spcBef>
                <a:spcPct val="20000"/>
              </a:spcBef>
              <a:buClr>
                <a:srgbClr val="0D609C"/>
              </a:buClr>
              <a:buSzPct val="100000"/>
              <a:buFont typeface="Wingdings" charset="2"/>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V</a:t>
            </a:r>
            <a:r>
              <a:rPr kumimoji="0" lang="en-US" sz="1200" b="0" i="0" u="none" strike="noStrike" kern="0" cap="none" spc="0" normalizeH="0" baseline="-25000" noProof="0" dirty="0" smtClean="0">
                <a:ln>
                  <a:noFill/>
                </a:ln>
                <a:solidFill>
                  <a:schemeClr val="tx1"/>
                </a:solidFill>
                <a:effectLst/>
                <a:uLnTx/>
                <a:uFillTx/>
                <a:latin typeface="Calibri" pitchFamily="34" charset="0"/>
                <a:ea typeface="ＭＳ Ｐゴシック" charset="-128"/>
                <a:cs typeface="+mn-cs"/>
              </a:rPr>
              <a:t>f</a:t>
            </a: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 (forward speed)</a:t>
            </a:r>
          </a:p>
          <a:p>
            <a:pPr marL="979488" lvl="4" indent="-169863">
              <a:lnSpc>
                <a:spcPct val="90000"/>
              </a:lnSpc>
              <a:spcBef>
                <a:spcPct val="20000"/>
              </a:spcBef>
              <a:buClr>
                <a:srgbClr val="0D609C"/>
              </a:buClr>
              <a:buSzPct val="100000"/>
              <a:buFont typeface="Wingdings" charset="2"/>
              <a:buChar cha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Holland B (landfall decay)</a:t>
            </a:r>
          </a:p>
          <a:p>
            <a:pPr marL="687388" marR="0" lvl="1" indent="-230188" algn="l" defTabSz="914400" rtl="0" eaLnBrk="1" fontAlgn="base" latinLnBrk="0" hangingPunct="1">
              <a:lnSpc>
                <a:spcPct val="90000"/>
              </a:lnSpc>
              <a:spcBef>
                <a:spcPct val="20000"/>
              </a:spcBef>
              <a:spcAft>
                <a:spcPct val="0"/>
              </a:spcAft>
              <a:buClr>
                <a:schemeClr val="tx2"/>
              </a:buClr>
              <a:buSzPct val="75000"/>
              <a:buFont typeface="Arial" charset="0"/>
              <a:buChar char="●"/>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charset="-128"/>
              </a:rPr>
              <a:t>Wind Forcings using TC96 Model</a:t>
            </a:r>
          </a:p>
          <a:p>
            <a:pPr marL="804863" marR="0" lvl="2" indent="-120650" algn="l" defTabSz="914400" rtl="0" eaLnBrk="1" fontAlgn="base" latinLnBrk="0" hangingPunct="1">
              <a:lnSpc>
                <a:spcPct val="90000"/>
              </a:lnSpc>
              <a:spcBef>
                <a:spcPct val="20000"/>
              </a:spcBef>
              <a:spcAft>
                <a:spcPct val="0"/>
              </a:spcAft>
              <a:buClr>
                <a:srgbClr val="0D609C"/>
              </a:buClr>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Envelope of maximum wind speed</a:t>
            </a:r>
          </a:p>
          <a:p>
            <a:pPr marL="804863" marR="0" lvl="2" indent="-120650" algn="l" defTabSz="914400" rtl="0" eaLnBrk="1" fontAlgn="base" latinLnBrk="0" hangingPunct="1">
              <a:lnSpc>
                <a:spcPct val="90000"/>
              </a:lnSpc>
              <a:spcBef>
                <a:spcPct val="20000"/>
              </a:spcBef>
              <a:spcAft>
                <a:spcPct val="0"/>
              </a:spcAft>
              <a:buClr>
                <a:srgbClr val="0D609C"/>
              </a:buClr>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Inputs to circulation and wave models at both region and nearshore scales</a:t>
            </a:r>
          </a:p>
          <a:p>
            <a:pPr marL="804863" marR="0" lvl="2" indent="-120650" algn="l" defTabSz="914400" rtl="0" eaLnBrk="1" fontAlgn="base" latinLnBrk="0" hangingPunct="1">
              <a:lnSpc>
                <a:spcPct val="90000"/>
              </a:lnSpc>
              <a:spcBef>
                <a:spcPct val="20000"/>
              </a:spcBef>
              <a:spcAft>
                <a:spcPct val="0"/>
              </a:spcAft>
              <a:buClr>
                <a:srgbClr val="0D609C"/>
              </a:buClr>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Storm parameters not modified to reflect climate change</a:t>
            </a:r>
          </a:p>
          <a:p>
            <a:pPr marL="804863" marR="0" lvl="2" indent="-120650" algn="l" defTabSz="914400" rtl="0" eaLnBrk="1" fontAlgn="base" latinLnBrk="0" hangingPunct="1">
              <a:lnSpc>
                <a:spcPct val="90000"/>
              </a:lnSpc>
              <a:spcBef>
                <a:spcPct val="20000"/>
              </a:spcBef>
              <a:spcAft>
                <a:spcPct val="0"/>
              </a:spcAft>
              <a:buClr>
                <a:srgbClr val="0D609C"/>
              </a:buClr>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mn-cs"/>
              </a:rPr>
              <a:t>Same wind fields used for modeling in all SLR scenarios</a:t>
            </a:r>
          </a:p>
        </p:txBody>
      </p:sp>
      <p:sp>
        <p:nvSpPr>
          <p:cNvPr id="4" name="Slide Number Placeholder 3"/>
          <p:cNvSpPr>
            <a:spLocks noGrp="1"/>
          </p:cNvSpPr>
          <p:nvPr>
            <p:ph type="sldNum" sz="quarter" idx="10"/>
          </p:nvPr>
        </p:nvSpPr>
        <p:spPr/>
        <p:txBody>
          <a:bodyPr/>
          <a:lstStyle/>
          <a:p>
            <a:pPr>
              <a:defRPr/>
            </a:pPr>
            <a:fld id="{9560EB5E-A646-4BCA-9C71-4A059FDEF8B2}" type="slidenum">
              <a:rPr lang="en-US" smtClean="0"/>
              <a:pPr>
                <a:defRPr/>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High-resolution spatially-explicit regional coastal flood-stage frequency results are made possible using a proven set of hydrodynamic models and supporting high-performance computing resources at ERDC </a:t>
            </a:r>
          </a:p>
          <a:p>
            <a:pPr eaLnBrk="1" hangingPunct="1">
              <a:buFontTx/>
              <a:buChar char="-"/>
            </a:pPr>
            <a:r>
              <a:rPr lang="en-US" dirty="0" smtClean="0"/>
              <a:t>ADCIRC provides storm surge elevations across the region, based on principles of conservation of mass and momentum in the movement of coastal storm water</a:t>
            </a:r>
          </a:p>
          <a:p>
            <a:pPr eaLnBrk="1" hangingPunct="1">
              <a:buFontTx/>
              <a:buChar char="-"/>
            </a:pPr>
            <a:r>
              <a:rPr lang="en-US" dirty="0" smtClean="0"/>
              <a:t> SWAN provides regional significant wind wave heights, periods, directions, and spectra</a:t>
            </a:r>
          </a:p>
          <a:p>
            <a:pPr eaLnBrk="1" hangingPunct="1">
              <a:buFontTx/>
              <a:buChar char="-"/>
            </a:pPr>
            <a:r>
              <a:rPr lang="en-US" dirty="0" smtClean="0"/>
              <a:t> ADCIRC is run separately from SWAN initially, then ADCIRC is re-run to add in wind-wave radiation stresses to surges for estimating wave setup, and therefore, contributions to water surface elevations on top of surges due to wave action</a:t>
            </a:r>
          </a:p>
          <a:p>
            <a:pPr eaLnBrk="1" hangingPunct="1">
              <a:buFontTx/>
              <a:buChar char="-"/>
            </a:pPr>
            <a:r>
              <a:rPr lang="en-US" dirty="0" smtClean="0"/>
              <a:t> CMS gets from ADCIRC and SWAN the water levels, as well as significant wind wave heights, periods, directions, and spectra, for the nearshore perimeter around the installation to compute nearshore waves, runup, and overtopping onto the installation</a:t>
            </a:r>
          </a:p>
          <a:p>
            <a:pPr eaLnBrk="1" hangingPunct="1">
              <a:buFontTx/>
              <a:buChar char="-"/>
            </a:pPr>
            <a:r>
              <a:rPr lang="en-US" dirty="0" smtClean="0"/>
              <a:t> GSSHA gets water levels and flows into the installation from CMS to compute interior flood routing and stages on the installation</a:t>
            </a:r>
          </a:p>
        </p:txBody>
      </p:sp>
      <p:sp>
        <p:nvSpPr>
          <p:cNvPr id="4" name="Slide Number Placeholder 3"/>
          <p:cNvSpPr>
            <a:spLocks noGrp="1"/>
          </p:cNvSpPr>
          <p:nvPr>
            <p:ph type="sldNum" sz="quarter" idx="10"/>
          </p:nvPr>
        </p:nvSpPr>
        <p:spPr/>
        <p:txBody>
          <a:bodyPr/>
          <a:lstStyle/>
          <a:p>
            <a:pPr>
              <a:defRPr/>
            </a:pPr>
            <a:fld id="{9560EB5E-A646-4BCA-9C71-4A059FDEF8B2}"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CC76511-FE91-4447-B48C-F86EF8F05BDA}"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60EB5E-A646-4BCA-9C71-4A059FDEF8B2}" type="slidenum">
              <a:rPr lang="en-US" smtClean="0"/>
              <a:pPr>
                <a:defRPr/>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AutoNum type="arabicPeriod"/>
            </a:pPr>
            <a:r>
              <a:rPr lang="en-US" dirty="0" smtClean="0"/>
              <a:t>Portfolio</a:t>
            </a:r>
            <a:r>
              <a:rPr lang="en-US" baseline="0" dirty="0" smtClean="0"/>
              <a:t> Risk Management at a Global Scale – Interdependencies of the bases &amp; how they interact at a global scale to perform the missions</a:t>
            </a:r>
          </a:p>
          <a:p>
            <a:pPr marL="228600" indent="-228600">
              <a:buAutoNum type="arabicPeriod"/>
            </a:pP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Assist TFCC in developing a high-level vulnerability assessment to come up with the most vulnerable</a:t>
            </a:r>
          </a:p>
          <a:p>
            <a:pPr marL="228600" indent="-228600">
              <a:buAutoNum type="arabicPeriod"/>
            </a:pPr>
            <a:endParaRPr lang="en-US" baseline="0" dirty="0" smtClean="0"/>
          </a:p>
          <a:p>
            <a:r>
              <a:rPr lang="en-US" dirty="0" smtClean="0"/>
              <a:t>2. Explicitly evaluate these most vulnerable sites </a:t>
            </a:r>
            <a:r>
              <a:rPr lang="en-US" baseline="0" dirty="0" smtClean="0"/>
              <a:t>and report back common vulnerabilities and good defensible practices that could be used to update Policy &amp; Guidance. </a:t>
            </a:r>
          </a:p>
          <a:p>
            <a:endParaRPr lang="en-US" baseline="0" dirty="0" smtClean="0"/>
          </a:p>
          <a:p>
            <a:r>
              <a:rPr lang="en-US" baseline="0" dirty="0" smtClean="0"/>
              <a:t>3. Implicitly provide Engineering Guidance Updates that could be rolled out to the other bases around the world to address CC threats</a:t>
            </a:r>
            <a:endParaRPr lang="en-US" dirty="0" smtClean="0"/>
          </a:p>
          <a:p>
            <a:endParaRPr lang="en-US" dirty="0" smtClean="0"/>
          </a:p>
          <a:p>
            <a:r>
              <a:rPr lang="en-US" dirty="0" smtClean="0"/>
              <a:t>So what</a:t>
            </a:r>
            <a:r>
              <a:rPr lang="en-US" baseline="0" dirty="0" smtClean="0"/>
              <a:t> are our next steps – how or when can we get back with you to talk about next steps</a:t>
            </a:r>
          </a:p>
          <a:p>
            <a:endParaRPr lang="en-US" baseline="0" dirty="0" smtClean="0"/>
          </a:p>
          <a:p>
            <a:r>
              <a:rPr lang="en-US" baseline="0" dirty="0" smtClean="0"/>
              <a:t>Could we get with your working staff and client-partner with them and maybe come back in three months and brief you on our efforts</a:t>
            </a:r>
          </a:p>
          <a:p>
            <a:endParaRPr lang="en-US" baseline="0" dirty="0" smtClean="0"/>
          </a:p>
          <a:p>
            <a:r>
              <a:rPr lang="en-US" baseline="0" dirty="0" smtClean="0"/>
              <a:t>Allude to the fact that we might have cost-sharing potentials</a:t>
            </a:r>
            <a:endParaRPr lang="en-US" dirty="0"/>
          </a:p>
        </p:txBody>
      </p:sp>
      <p:sp>
        <p:nvSpPr>
          <p:cNvPr id="4" name="Slide Number Placeholder 3"/>
          <p:cNvSpPr>
            <a:spLocks noGrp="1"/>
          </p:cNvSpPr>
          <p:nvPr>
            <p:ph type="sldNum" sz="quarter" idx="10"/>
          </p:nvPr>
        </p:nvSpPr>
        <p:spPr/>
        <p:txBody>
          <a:bodyPr/>
          <a:lstStyle/>
          <a:p>
            <a:pPr>
              <a:defRPr/>
            </a:pPr>
            <a:fld id="{1CC76511-FE91-4447-B48C-F86EF8F05BDA}" type="slidenum">
              <a:rPr lang="en-US" smtClean="0"/>
              <a:pPr>
                <a:defRPr/>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278" y="44934"/>
            <a:ext cx="8733183" cy="736945"/>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10670" y="5756128"/>
            <a:ext cx="2133600" cy="476250"/>
          </a:xfrm>
          <a:ln/>
        </p:spPr>
        <p:txBody>
          <a:bodyPr/>
          <a:lstStyle>
            <a:lvl1pPr>
              <a:defRPr/>
            </a:lvl1pPr>
          </a:lstStyle>
          <a:p>
            <a:pPr>
              <a:defRPr/>
            </a:pPr>
            <a:fld id="{218082EB-C30A-42DD-919D-1E86A8C522A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06CEE58-9125-4062-83C0-DC4A7359B1FD}"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FB927FA-0618-4295-BB80-07C2847874F9}"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9197BD03-8326-4735-819F-65AA9803802C}"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301D127-E447-4A60-B822-979A6A5CD457}"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D9680D1-59D3-49A1-AED3-CB45559B3A1D}"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8287DE8-D145-4C05-A36B-0FF6A4B1707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0DBEB46-2998-47AA-A8FB-1B8378B31A5A}"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A3BD96E-AFD4-4267-89FB-29C87E6A77BE}"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CC9B77-4CBF-4B27-B74F-7CEDA23D583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8"/>
          <p:cNvPicPr>
            <a:picLocks noChangeAspect="1" noChangeArrowheads="1"/>
          </p:cNvPicPr>
          <p:nvPr userDrawn="1"/>
        </p:nvPicPr>
        <p:blipFill>
          <a:blip r:embed="rId13" cstate="print"/>
          <a:srcRect/>
          <a:stretch>
            <a:fillRect/>
          </a:stretch>
        </p:blipFill>
        <p:spPr bwMode="auto">
          <a:xfrm>
            <a:off x="4192705" y="3810000"/>
            <a:ext cx="5054927" cy="3190240"/>
          </a:xfrm>
          <a:prstGeom prst="rect">
            <a:avLst/>
          </a:prstGeom>
          <a:noFill/>
          <a:ln w="9525">
            <a:noFill/>
            <a:miter lim="800000"/>
            <a:headEnd/>
            <a:tailEnd/>
          </a:ln>
          <a:effectLst/>
        </p:spPr>
      </p:pic>
      <p:pic>
        <p:nvPicPr>
          <p:cNvPr id="13" name="Picture 6" descr="J:\VEGAS\2010 - Edmond's\Norfolk NAS photos\Hurricane Earl - Sep 2010\hurricane-earl-nearing-massachusetts- national geographic.jpg"/>
          <p:cNvPicPr preferRelativeResize="0">
            <a:picLocks noChangeArrowheads="1"/>
          </p:cNvPicPr>
          <p:nvPr userDrawn="1"/>
        </p:nvPicPr>
        <p:blipFill>
          <a:blip r:embed="rId14" cstate="print"/>
          <a:srcRect l="29849" r="6538"/>
          <a:stretch>
            <a:fillRect/>
          </a:stretch>
        </p:blipFill>
        <p:spPr bwMode="auto">
          <a:xfrm>
            <a:off x="4038600" y="3886200"/>
            <a:ext cx="2065337" cy="2971800"/>
          </a:xfrm>
          <a:prstGeom prst="rect">
            <a:avLst/>
          </a:prstGeom>
          <a:noFill/>
          <a:ln w="28575">
            <a:solidFill>
              <a:srgbClr val="0070C0"/>
            </a:solidFill>
            <a:miter lim="800000"/>
            <a:headEnd/>
            <a:tailEnd/>
          </a:ln>
          <a:effectLst>
            <a:outerShdw blurRad="190500" algn="ctr" rotWithShape="0">
              <a:srgbClr val="000000">
                <a:alpha val="70000"/>
              </a:srgbClr>
            </a:outerShdw>
          </a:effectLst>
        </p:spPr>
      </p:pic>
      <p:pic>
        <p:nvPicPr>
          <p:cNvPr id="14" name="Picture 23" descr="ppt_camo_bkgrnd-03"/>
          <p:cNvPicPr>
            <a:picLocks noChangeAspect="1" noChangeArrowheads="1"/>
          </p:cNvPicPr>
          <p:nvPr userDrawn="1"/>
        </p:nvPicPr>
        <p:blipFill>
          <a:blip r:embed="rId15" cstate="print"/>
          <a:srcRect/>
          <a:stretch>
            <a:fillRect/>
          </a:stretch>
        </p:blipFill>
        <p:spPr bwMode="auto">
          <a:xfrm>
            <a:off x="0" y="0"/>
            <a:ext cx="9144000" cy="6861175"/>
          </a:xfrm>
          <a:prstGeom prst="rect">
            <a:avLst/>
          </a:prstGeom>
          <a:noFill/>
        </p:spPr>
      </p:pic>
      <p:pic>
        <p:nvPicPr>
          <p:cNvPr id="15" name="Picture 21" descr="white_curve"/>
          <p:cNvPicPr>
            <a:picLocks noChangeAspect="1" noChangeArrowheads="1"/>
          </p:cNvPicPr>
          <p:nvPr userDrawn="1"/>
        </p:nvPicPr>
        <p:blipFill>
          <a:blip r:embed="rId16" cstate="print"/>
          <a:srcRect/>
          <a:stretch>
            <a:fillRect/>
          </a:stretch>
        </p:blipFill>
        <p:spPr bwMode="auto">
          <a:xfrm>
            <a:off x="3962400" y="1571625"/>
            <a:ext cx="5172075" cy="5286375"/>
          </a:xfrm>
          <a:prstGeom prst="rect">
            <a:avLst/>
          </a:prstGeom>
          <a:noFill/>
        </p:spPr>
      </p:pic>
      <p:pic>
        <p:nvPicPr>
          <p:cNvPr id="16" name="Picture 8" descr="USACE_logo"/>
          <p:cNvPicPr>
            <a:picLocks noChangeAspect="1" noChangeArrowheads="1"/>
          </p:cNvPicPr>
          <p:nvPr userDrawn="1"/>
        </p:nvPicPr>
        <p:blipFill>
          <a:blip r:embed="rId17" cstate="print"/>
          <a:srcRect/>
          <a:stretch>
            <a:fillRect/>
          </a:stretch>
        </p:blipFill>
        <p:spPr bwMode="auto">
          <a:xfrm>
            <a:off x="228600" y="5081588"/>
            <a:ext cx="1371600" cy="938213"/>
          </a:xfrm>
          <a:prstGeom prst="rect">
            <a:avLst/>
          </a:prstGeom>
          <a:noFill/>
        </p:spPr>
      </p:pic>
      <p:sp>
        <p:nvSpPr>
          <p:cNvPr id="17"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8" name="Text Box 9"/>
          <p:cNvSpPr txBox="1">
            <a:spLocks noChangeArrowheads="1"/>
          </p:cNvSpPr>
          <p:nvPr userDrawn="1"/>
        </p:nvSpPr>
        <p:spPr bwMode="auto">
          <a:xfrm>
            <a:off x="136525" y="6096000"/>
            <a:ext cx="3597275" cy="549275"/>
          </a:xfrm>
          <a:prstGeom prst="rect">
            <a:avLst/>
          </a:prstGeom>
          <a:noFill/>
          <a:ln w="9525">
            <a:noFill/>
            <a:miter lim="800000"/>
            <a:headEnd/>
            <a:tailEnd/>
          </a:ln>
          <a:effectLst/>
        </p:spPr>
        <p:txBody>
          <a:bodyPr>
            <a:spAutoFit/>
          </a:bodyPr>
          <a:lstStyle/>
          <a:p>
            <a:r>
              <a:rPr lang="en-US" sz="1200" b="1" dirty="0"/>
              <a:t>US Army Corps of Engineers</a:t>
            </a:r>
          </a:p>
          <a:p>
            <a:r>
              <a:rPr lang="en-US" b="1" dirty="0"/>
              <a:t>BUILDING STRONG</a:t>
            </a:r>
            <a:r>
              <a:rPr lang="en-US" sz="1400" b="1" baseline="-25000" dirty="0"/>
              <a:t>®</a:t>
            </a:r>
          </a:p>
        </p:txBody>
      </p:sp>
      <p:pic>
        <p:nvPicPr>
          <p:cNvPr id="19" name="Picture 34"/>
          <p:cNvPicPr>
            <a:picLocks noChangeAspect="1" noChangeArrowheads="1"/>
          </p:cNvPicPr>
          <p:nvPr userDrawn="1"/>
        </p:nvPicPr>
        <p:blipFill>
          <a:blip r:embed="rId18" cstate="print"/>
          <a:srcRect/>
          <a:stretch>
            <a:fillRect/>
          </a:stretch>
        </p:blipFill>
        <p:spPr bwMode="auto">
          <a:xfrm>
            <a:off x="5029200" y="1676400"/>
            <a:ext cx="4221163" cy="280974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thruBlk="1"/>
  </p:transition>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userDrawn="1"/>
        </p:nvPicPr>
        <p:blipFill>
          <a:blip r:embed="rId13" cstate="print"/>
          <a:srcRect/>
          <a:stretch>
            <a:fillRect/>
          </a:stretch>
        </p:blipFill>
        <p:spPr bwMode="auto">
          <a:xfrm>
            <a:off x="0" y="0"/>
            <a:ext cx="9144000" cy="68611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714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8AB8091-52E0-417D-B3CF-57B44F28588A}" type="slidenum">
              <a:rPr lang="en-US"/>
              <a:pPr>
                <a:defRPr/>
              </a:pPr>
              <a:t>‹#›</a:t>
            </a:fld>
            <a:endParaRPr lang="en-US" dirty="0"/>
          </a:p>
        </p:txBody>
      </p:sp>
      <p:pic>
        <p:nvPicPr>
          <p:cNvPr id="1032" name="Picture 8" descr="USACE_logo"/>
          <p:cNvPicPr>
            <a:picLocks noChangeAspect="1" noChangeArrowheads="1"/>
          </p:cNvPicPr>
          <p:nvPr userDrawn="1"/>
        </p:nvPicPr>
        <p:blipFill>
          <a:blip r:embed="rId14" cstate="print"/>
          <a:srcRect/>
          <a:stretch>
            <a:fillRect/>
          </a:stretch>
        </p:blipFill>
        <p:spPr bwMode="auto">
          <a:xfrm>
            <a:off x="452525" y="6168652"/>
            <a:ext cx="531812" cy="363538"/>
          </a:xfrm>
          <a:prstGeom prst="rect">
            <a:avLst/>
          </a:prstGeom>
          <a:noFill/>
          <a:ln w="9525">
            <a:noFill/>
            <a:miter lim="800000"/>
            <a:headEnd/>
            <a:tailEnd/>
          </a:ln>
        </p:spPr>
      </p:pic>
      <p:sp>
        <p:nvSpPr>
          <p:cNvPr id="3081" name="Text Box 9"/>
          <p:cNvSpPr txBox="1">
            <a:spLocks noChangeArrowheads="1"/>
          </p:cNvSpPr>
          <p:nvPr userDrawn="1"/>
        </p:nvSpPr>
        <p:spPr bwMode="auto">
          <a:xfrm>
            <a:off x="473553" y="6574377"/>
            <a:ext cx="2606675" cy="215444"/>
          </a:xfrm>
          <a:prstGeom prst="rect">
            <a:avLst/>
          </a:prstGeom>
          <a:noFill/>
          <a:ln w="9525">
            <a:noFill/>
            <a:miter lim="800000"/>
            <a:headEnd/>
            <a:tailEnd/>
          </a:ln>
          <a:effectLst/>
        </p:spPr>
        <p:txBody>
          <a:bodyPr lIns="0" tIns="0" rIns="0" bIns="0">
            <a:spAutoFit/>
          </a:bodyPr>
          <a:lstStyle/>
          <a:p>
            <a:pPr algn="l">
              <a:defRPr/>
            </a:pPr>
            <a:r>
              <a:rPr lang="en-US" sz="1400" dirty="0"/>
              <a:t>BUILDING STRONG</a:t>
            </a:r>
            <a:r>
              <a:rPr lang="en-US" sz="1400" baseline="-25000" dirty="0"/>
              <a:t>®</a:t>
            </a:r>
          </a:p>
        </p:txBody>
      </p:sp>
      <p:sp>
        <p:nvSpPr>
          <p:cNvPr id="3082" name="Line 10"/>
          <p:cNvSpPr>
            <a:spLocks noChangeShapeType="1"/>
          </p:cNvSpPr>
          <p:nvPr userDrawn="1"/>
        </p:nvSpPr>
        <p:spPr bwMode="auto">
          <a:xfrm flipH="1">
            <a:off x="457200" y="6574466"/>
            <a:ext cx="8229600" cy="0"/>
          </a:xfrm>
          <a:prstGeom prst="line">
            <a:avLst/>
          </a:prstGeom>
          <a:noFill/>
          <a:ln w="9525">
            <a:solidFill>
              <a:schemeClr val="tx1"/>
            </a:solidFill>
            <a:round/>
            <a:headEnd/>
            <a:tailEnd/>
          </a:ln>
          <a:effectLst/>
        </p:spPr>
        <p:txBody>
          <a:bodyPr/>
          <a:lstStyle/>
          <a:p>
            <a:pPr>
              <a:defRPr/>
            </a:pPr>
            <a:endParaRPr lang="en-US" b="0" dirty="0"/>
          </a:p>
        </p:txBody>
      </p:sp>
      <p:sp>
        <p:nvSpPr>
          <p:cNvPr id="3086" name="Rectangle 14"/>
          <p:cNvSpPr>
            <a:spLocks noChangeArrowheads="1"/>
          </p:cNvSpPr>
          <p:nvPr/>
        </p:nvSpPr>
        <p:spPr bwMode="auto">
          <a:xfrm>
            <a:off x="3522663" y="6546850"/>
            <a:ext cx="2133600" cy="476250"/>
          </a:xfrm>
          <a:prstGeom prst="rect">
            <a:avLst/>
          </a:prstGeom>
          <a:noFill/>
          <a:ln w="9525">
            <a:noFill/>
            <a:miter lim="800000"/>
            <a:headEnd/>
            <a:tailEnd/>
          </a:ln>
        </p:spPr>
        <p:txBody>
          <a:bodyPr/>
          <a:lstStyle>
            <a:lvl1pPr algn="ctr">
              <a:defRPr sz="1400"/>
            </a:lvl1pPr>
          </a:lstStyle>
          <a:p>
            <a:pPr>
              <a:defRPr/>
            </a:pPr>
            <a:fld id="{D5C89CD8-7594-4AAF-9CD9-806BFFA1F628}" type="slidenum">
              <a:rPr lang="en-US" b="0"/>
              <a:pPr>
                <a:defRPr/>
              </a:pPr>
              <a:t>‹#›</a:t>
            </a:fld>
            <a:endParaRPr lang="en-US" b="0" dirty="0"/>
          </a:p>
        </p:txBody>
      </p:sp>
      <p:pic>
        <p:nvPicPr>
          <p:cNvPr id="14" name="Content Placeholder 3" descr="ERDC_logo_color-update.png"/>
          <p:cNvPicPr>
            <a:picLocks noChangeAspect="1"/>
          </p:cNvPicPr>
          <p:nvPr userDrawn="1"/>
        </p:nvPicPr>
        <p:blipFill>
          <a:blip r:embed="rId15" cstate="print"/>
          <a:stretch>
            <a:fillRect/>
          </a:stretch>
        </p:blipFill>
        <p:spPr>
          <a:xfrm>
            <a:off x="7701274" y="6251017"/>
            <a:ext cx="974915" cy="238617"/>
          </a:xfrm>
          <a:prstGeom prst="rect">
            <a:avLst/>
          </a:prstGeom>
        </p:spPr>
      </p:pic>
      <p:sp>
        <p:nvSpPr>
          <p:cNvPr id="15" name="TextBox 14"/>
          <p:cNvSpPr txBox="1"/>
          <p:nvPr userDrawn="1"/>
        </p:nvSpPr>
        <p:spPr>
          <a:xfrm>
            <a:off x="5334000" y="6526627"/>
            <a:ext cx="3505200" cy="276999"/>
          </a:xfrm>
          <a:prstGeom prst="rect">
            <a:avLst/>
          </a:prstGeom>
          <a:noFill/>
        </p:spPr>
        <p:txBody>
          <a:bodyPr wrap="square" rtlCol="0">
            <a:spAutoFit/>
          </a:bodyPr>
          <a:lstStyle/>
          <a:p>
            <a:pPr algn="r"/>
            <a:r>
              <a:rPr lang="en-US" sz="1200" b="1" i="1" spc="0" dirty="0" smtClean="0">
                <a:solidFill>
                  <a:schemeClr val="tx1"/>
                </a:solidFill>
              </a:rPr>
              <a:t>Innovative solutions </a:t>
            </a:r>
            <a:r>
              <a:rPr lang="en-US" sz="1200" b="1" i="1" spc="0" baseline="0" dirty="0" smtClean="0">
                <a:solidFill>
                  <a:schemeClr val="tx1"/>
                </a:solidFill>
              </a:rPr>
              <a:t>for a safer, better world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file:///H:\%5eVEGAS\%5eSERDP%20RC%201701%20-%20Norfolk%20SLR\Project%20Mgmt\Slideshows\%5eVideos%202012\Langley\s449_slr2p0_swl.avi"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5eVideos%202012/1_SLAMM.ppsx"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avi"/><Relationship Id="rId7" Type="http://schemas.openxmlformats.org/officeDocument/2006/relationships/image" Target="../media/image1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video" Target="../media/media2.avi"/></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8" y="53012"/>
            <a:ext cx="9064485" cy="1470025"/>
          </a:xfrm>
        </p:spPr>
        <p:txBody>
          <a:bodyPr/>
          <a:lstStyle/>
          <a:p>
            <a:pPr lvl="0" eaLnBrk="0" hangingPunct="0">
              <a:spcBef>
                <a:spcPts val="0"/>
              </a:spcBef>
              <a:spcAft>
                <a:spcPts val="0"/>
              </a:spcAft>
              <a:tabLst>
                <a:tab pos="2117725" algn="l"/>
              </a:tabLst>
            </a:pPr>
            <a:r>
              <a:rPr lang="en-US" sz="2800" dirty="0" smtClean="0"/>
              <a:t>Quantifying Coastal Storm and Sea Level Rise Risks to Naval Station Norfolk (SERDP RC-1701)</a:t>
            </a:r>
            <a:endParaRPr lang="en-US" sz="2400" dirty="0" smtClean="0"/>
          </a:p>
        </p:txBody>
      </p:sp>
      <p:sp>
        <p:nvSpPr>
          <p:cNvPr id="5" name="Text Box 6"/>
          <p:cNvSpPr txBox="1">
            <a:spLocks noChangeArrowheads="1"/>
          </p:cNvSpPr>
          <p:nvPr/>
        </p:nvSpPr>
        <p:spPr bwMode="auto">
          <a:xfrm>
            <a:off x="76200" y="2291046"/>
            <a:ext cx="5638800" cy="2369880"/>
          </a:xfrm>
          <a:prstGeom prst="rect">
            <a:avLst/>
          </a:prstGeom>
          <a:noFill/>
          <a:ln w="9525">
            <a:noFill/>
            <a:miter lim="800000"/>
            <a:headEnd/>
            <a:tailEnd/>
          </a:ln>
          <a:effectLst/>
        </p:spPr>
        <p:txBody>
          <a:bodyPr>
            <a:spAutoFit/>
          </a:bodyPr>
          <a:lstStyle/>
          <a:p>
            <a:pPr>
              <a:spcBef>
                <a:spcPct val="50000"/>
              </a:spcBef>
            </a:pPr>
            <a:r>
              <a:rPr lang="en-US" sz="2000" b="1" dirty="0" smtClean="0"/>
              <a:t>Ms. Kelly </a:t>
            </a:r>
            <a:r>
              <a:rPr lang="en-US" sz="2000" b="1" dirty="0"/>
              <a:t>A. </a:t>
            </a:r>
            <a:r>
              <a:rPr lang="en-US" sz="2000" b="1" dirty="0" smtClean="0"/>
              <a:t>Burks-Copes </a:t>
            </a:r>
          </a:p>
          <a:p>
            <a:pPr>
              <a:spcBef>
                <a:spcPct val="50000"/>
              </a:spcBef>
            </a:pPr>
            <a:endParaRPr lang="en-US" sz="1600" dirty="0"/>
          </a:p>
          <a:p>
            <a:r>
              <a:rPr lang="en-US" sz="1400" b="1" dirty="0" smtClean="0"/>
              <a:t>Environmental </a:t>
            </a:r>
            <a:r>
              <a:rPr lang="en-US" sz="1400" b="1" dirty="0"/>
              <a:t>Laboratory</a:t>
            </a:r>
          </a:p>
          <a:p>
            <a:r>
              <a:rPr lang="en-US" sz="1400" b="1" dirty="0" smtClean="0"/>
              <a:t>US </a:t>
            </a:r>
            <a:r>
              <a:rPr lang="en-US" sz="1400" b="1" dirty="0"/>
              <a:t>Army Engineer </a:t>
            </a:r>
            <a:r>
              <a:rPr lang="en-US" sz="1400" b="1" dirty="0" smtClean="0"/>
              <a:t>Research</a:t>
            </a:r>
          </a:p>
          <a:p>
            <a:r>
              <a:rPr lang="en-US" sz="1400" b="1" dirty="0" smtClean="0"/>
              <a:t>and Development </a:t>
            </a:r>
            <a:r>
              <a:rPr lang="en-US" sz="1400" b="1" dirty="0"/>
              <a:t>Center</a:t>
            </a:r>
          </a:p>
          <a:p>
            <a:r>
              <a:rPr lang="en-US" sz="1400" b="1" dirty="0" smtClean="0"/>
              <a:t>Vicksburg</a:t>
            </a:r>
            <a:r>
              <a:rPr lang="en-US" sz="1400" b="1" dirty="0"/>
              <a:t>, MS</a:t>
            </a:r>
          </a:p>
          <a:p>
            <a:pPr>
              <a:spcBef>
                <a:spcPct val="50000"/>
              </a:spcBef>
            </a:pPr>
            <a:endParaRPr lang="en-US" sz="1600" b="1" dirty="0"/>
          </a:p>
          <a:p>
            <a:pPr>
              <a:spcBef>
                <a:spcPct val="50000"/>
              </a:spcBef>
            </a:pPr>
            <a:r>
              <a:rPr lang="en-US" sz="1600" dirty="0" smtClean="0"/>
              <a:t>30 October 2013</a:t>
            </a:r>
            <a:endParaRPr lang="en-US" sz="1600" b="1" dirty="0"/>
          </a:p>
        </p:txBody>
      </p:sp>
      <p:pic>
        <p:nvPicPr>
          <p:cNvPr id="6" name="Content Placeholder 3" descr="ERDC_logo_color-update.png"/>
          <p:cNvPicPr>
            <a:picLocks noChangeAspect="1"/>
          </p:cNvPicPr>
          <p:nvPr/>
        </p:nvPicPr>
        <p:blipFill>
          <a:blip r:embed="rId3" cstate="print"/>
          <a:srcRect b="41"/>
          <a:stretch>
            <a:fillRect/>
          </a:stretch>
        </p:blipFill>
        <p:spPr>
          <a:xfrm>
            <a:off x="2055368" y="5456268"/>
            <a:ext cx="1658943" cy="406038"/>
          </a:xfrm>
          <a:prstGeom prst="rect">
            <a:avLst/>
          </a:prstGeom>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t="10133"/>
          <a:stretch>
            <a:fillRect/>
          </a:stretch>
        </p:blipFill>
        <p:spPr bwMode="auto">
          <a:xfrm>
            <a:off x="6553200" y="2019300"/>
            <a:ext cx="2380673" cy="3387436"/>
          </a:xfrm>
          <a:prstGeom prst="rect">
            <a:avLst/>
          </a:prstGeom>
          <a:noFill/>
          <a:ln w="28575">
            <a:solidFill>
              <a:srgbClr val="0070C0"/>
            </a:solidFill>
            <a:miter lim="800000"/>
            <a:headEnd/>
            <a:tailEnd/>
          </a:ln>
          <a:effectLst>
            <a:outerShdw blurRad="190500" algn="ctr" rotWithShape="0">
              <a:srgbClr val="000000">
                <a:alpha val="70000"/>
              </a:srgbClr>
            </a:outerShdw>
          </a:effectLst>
        </p:spPr>
      </p:pic>
      <p:grpSp>
        <p:nvGrpSpPr>
          <p:cNvPr id="3" name="Group 167"/>
          <p:cNvGrpSpPr/>
          <p:nvPr/>
        </p:nvGrpSpPr>
        <p:grpSpPr>
          <a:xfrm>
            <a:off x="170725" y="723900"/>
            <a:ext cx="7772400" cy="5715000"/>
            <a:chOff x="152400" y="1219200"/>
            <a:chExt cx="7772400" cy="5715000"/>
          </a:xfrm>
          <a:effectLst>
            <a:outerShdw blurRad="190500" algn="ctr" rotWithShape="0">
              <a:srgbClr val="000000">
                <a:alpha val="70000"/>
              </a:srgbClr>
            </a:outerShdw>
          </a:effectLst>
        </p:grpSpPr>
        <p:sp>
          <p:nvSpPr>
            <p:cNvPr id="90" name="Rectangle 3"/>
            <p:cNvSpPr>
              <a:spLocks noChangeArrowheads="1"/>
            </p:cNvSpPr>
            <p:nvPr/>
          </p:nvSpPr>
          <p:spPr bwMode="auto">
            <a:xfrm>
              <a:off x="7140641" y="3582122"/>
              <a:ext cx="761096" cy="627296"/>
            </a:xfrm>
            <a:prstGeom prst="rect">
              <a:avLst/>
            </a:prstGeom>
            <a:solidFill>
              <a:srgbClr val="009900"/>
            </a:solidFill>
            <a:ln w="9525">
              <a:solidFill>
                <a:schemeClr val="tx1"/>
              </a:solidFill>
              <a:miter lim="800000"/>
              <a:headEnd/>
              <a:tailEnd/>
            </a:ln>
          </p:spPr>
          <p:txBody>
            <a:bodyPr anchor="ctr"/>
            <a:lstStyle/>
            <a:p>
              <a:pPr algn="ctr"/>
              <a:r>
                <a:rPr lang="en-US" sz="800" dirty="0">
                  <a:solidFill>
                    <a:schemeClr val="bg1"/>
                  </a:solidFill>
                </a:rPr>
                <a:t>Provide</a:t>
              </a:r>
              <a:br>
                <a:rPr lang="en-US" sz="800" dirty="0">
                  <a:solidFill>
                    <a:schemeClr val="bg1"/>
                  </a:solidFill>
                </a:rPr>
              </a:br>
              <a:r>
                <a:rPr lang="en-US" sz="800" dirty="0">
                  <a:solidFill>
                    <a:schemeClr val="bg1"/>
                  </a:solidFill>
                </a:rPr>
                <a:t>At-Berth</a:t>
              </a:r>
              <a:br>
                <a:rPr lang="en-US" sz="800" dirty="0">
                  <a:solidFill>
                    <a:schemeClr val="bg1"/>
                  </a:solidFill>
                </a:rPr>
              </a:br>
              <a:r>
                <a:rPr lang="en-US" sz="800" dirty="0">
                  <a:solidFill>
                    <a:schemeClr val="bg1"/>
                  </a:solidFill>
                </a:rPr>
                <a:t>Support</a:t>
              </a:r>
            </a:p>
          </p:txBody>
        </p:sp>
        <p:sp>
          <p:nvSpPr>
            <p:cNvPr id="91" name="Rectangle 5"/>
            <p:cNvSpPr>
              <a:spLocks noChangeArrowheads="1"/>
            </p:cNvSpPr>
            <p:nvPr/>
          </p:nvSpPr>
          <p:spPr bwMode="auto">
            <a:xfrm>
              <a:off x="5341688" y="2196844"/>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a:t>
              </a:r>
            </a:p>
            <a:p>
              <a:pPr algn="ctr"/>
              <a:r>
                <a:rPr lang="en-US" sz="800" dirty="0">
                  <a:solidFill>
                    <a:schemeClr val="bg1"/>
                  </a:solidFill>
                </a:rPr>
                <a:t> Water </a:t>
              </a:r>
            </a:p>
          </p:txBody>
        </p:sp>
        <p:cxnSp>
          <p:nvCxnSpPr>
            <p:cNvPr id="92" name="AutoShape 6"/>
            <p:cNvCxnSpPr>
              <a:cxnSpLocks noChangeShapeType="1"/>
              <a:stCxn id="91" idx="3"/>
            </p:cNvCxnSpPr>
            <p:nvPr/>
          </p:nvCxnSpPr>
          <p:spPr bwMode="auto">
            <a:xfrm>
              <a:off x="6421348" y="2405943"/>
              <a:ext cx="719292" cy="1481115"/>
            </a:xfrm>
            <a:prstGeom prst="straightConnector1">
              <a:avLst/>
            </a:prstGeom>
            <a:noFill/>
            <a:ln w="9525">
              <a:solidFill>
                <a:schemeClr val="tx1"/>
              </a:solidFill>
              <a:round/>
              <a:headEnd/>
              <a:tailEnd type="triangle" w="med" len="med"/>
            </a:ln>
          </p:spPr>
        </p:cxnSp>
        <p:cxnSp>
          <p:nvCxnSpPr>
            <p:cNvPr id="93" name="AutoShape 8"/>
            <p:cNvCxnSpPr>
              <a:cxnSpLocks noChangeShapeType="1"/>
              <a:stCxn id="103" idx="3"/>
            </p:cNvCxnSpPr>
            <p:nvPr/>
          </p:nvCxnSpPr>
          <p:spPr bwMode="auto">
            <a:xfrm flipV="1">
              <a:off x="6421348" y="3887058"/>
              <a:ext cx="719292" cy="1637939"/>
            </a:xfrm>
            <a:prstGeom prst="straightConnector1">
              <a:avLst/>
            </a:prstGeom>
            <a:noFill/>
            <a:ln w="9525">
              <a:solidFill>
                <a:schemeClr val="tx1"/>
              </a:solidFill>
              <a:round/>
              <a:headEnd/>
              <a:tailEnd type="triangle" w="med" len="med"/>
            </a:ln>
          </p:spPr>
        </p:cxnSp>
        <p:cxnSp>
          <p:nvCxnSpPr>
            <p:cNvPr id="94" name="AutoShape 10"/>
            <p:cNvCxnSpPr>
              <a:cxnSpLocks noChangeShapeType="1"/>
              <a:stCxn id="100" idx="3"/>
            </p:cNvCxnSpPr>
            <p:nvPr/>
          </p:nvCxnSpPr>
          <p:spPr bwMode="auto">
            <a:xfrm>
              <a:off x="6421348" y="2911264"/>
              <a:ext cx="719292" cy="975793"/>
            </a:xfrm>
            <a:prstGeom prst="straightConnector1">
              <a:avLst/>
            </a:prstGeom>
            <a:noFill/>
            <a:ln w="9525">
              <a:solidFill>
                <a:schemeClr val="tx1"/>
              </a:solidFill>
              <a:round/>
              <a:headEnd/>
              <a:tailEnd type="triangle" w="med" len="med"/>
            </a:ln>
          </p:spPr>
        </p:cxnSp>
        <p:sp>
          <p:nvSpPr>
            <p:cNvPr id="95" name="Text Box 12"/>
            <p:cNvSpPr txBox="1">
              <a:spLocks noChangeArrowheads="1"/>
            </p:cNvSpPr>
            <p:nvPr/>
          </p:nvSpPr>
          <p:spPr bwMode="auto">
            <a:xfrm>
              <a:off x="7054153" y="1219200"/>
              <a:ext cx="870647" cy="307777"/>
            </a:xfrm>
            <a:prstGeom prst="rect">
              <a:avLst/>
            </a:prstGeom>
            <a:noFill/>
            <a:ln w="9525">
              <a:noFill/>
              <a:miter lim="800000"/>
              <a:headEnd/>
              <a:tailEnd/>
            </a:ln>
          </p:spPr>
          <p:txBody>
            <a:bodyPr>
              <a:spAutoFit/>
            </a:bodyPr>
            <a:lstStyle/>
            <a:p>
              <a:r>
                <a:rPr lang="en-US" sz="1400" b="1" dirty="0"/>
                <a:t>Mission</a:t>
              </a:r>
            </a:p>
          </p:txBody>
        </p:sp>
        <p:sp>
          <p:nvSpPr>
            <p:cNvPr id="96" name="Text Box 13"/>
            <p:cNvSpPr txBox="1">
              <a:spLocks noChangeArrowheads="1"/>
            </p:cNvSpPr>
            <p:nvPr/>
          </p:nvSpPr>
          <p:spPr bwMode="auto">
            <a:xfrm>
              <a:off x="5341688" y="1219200"/>
              <a:ext cx="1078219" cy="307777"/>
            </a:xfrm>
            <a:prstGeom prst="rect">
              <a:avLst/>
            </a:prstGeom>
            <a:noFill/>
            <a:ln w="9525">
              <a:noFill/>
              <a:miter lim="800000"/>
              <a:headEnd/>
              <a:tailEnd/>
            </a:ln>
          </p:spPr>
          <p:txBody>
            <a:bodyPr>
              <a:spAutoFit/>
            </a:bodyPr>
            <a:lstStyle/>
            <a:p>
              <a:r>
                <a:rPr lang="en-US" sz="1400" b="1" dirty="0"/>
                <a:t>Capability</a:t>
              </a:r>
            </a:p>
          </p:txBody>
        </p:sp>
        <p:sp>
          <p:nvSpPr>
            <p:cNvPr id="97" name="Text Box 14"/>
            <p:cNvSpPr txBox="1">
              <a:spLocks noChangeArrowheads="1"/>
            </p:cNvSpPr>
            <p:nvPr/>
          </p:nvSpPr>
          <p:spPr bwMode="auto">
            <a:xfrm>
              <a:off x="2081085" y="1219200"/>
              <a:ext cx="686139" cy="307777"/>
            </a:xfrm>
            <a:prstGeom prst="rect">
              <a:avLst/>
            </a:prstGeom>
            <a:noFill/>
            <a:ln w="9525">
              <a:noFill/>
              <a:miter lim="800000"/>
              <a:headEnd/>
              <a:tailEnd/>
            </a:ln>
          </p:spPr>
          <p:txBody>
            <a:bodyPr>
              <a:spAutoFit/>
            </a:bodyPr>
            <a:lstStyle/>
            <a:p>
              <a:r>
                <a:rPr lang="en-US" sz="1400" b="1" dirty="0"/>
                <a:t>Asset</a:t>
              </a:r>
            </a:p>
          </p:txBody>
        </p:sp>
        <p:sp>
          <p:nvSpPr>
            <p:cNvPr id="98" name="Rectangle 17"/>
            <p:cNvSpPr>
              <a:spLocks noChangeArrowheads="1"/>
            </p:cNvSpPr>
            <p:nvPr/>
          </p:nvSpPr>
          <p:spPr bwMode="auto">
            <a:xfrm>
              <a:off x="5341688" y="1691523"/>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Berthing</a:t>
              </a:r>
              <a:br>
                <a:rPr lang="en-US" sz="800" dirty="0">
                  <a:solidFill>
                    <a:schemeClr val="bg1"/>
                  </a:solidFill>
                </a:rPr>
              </a:br>
              <a:r>
                <a:rPr lang="en-US" sz="800" dirty="0">
                  <a:solidFill>
                    <a:schemeClr val="bg1"/>
                  </a:solidFill>
                </a:rPr>
                <a:t>Space</a:t>
              </a:r>
            </a:p>
          </p:txBody>
        </p:sp>
        <p:cxnSp>
          <p:nvCxnSpPr>
            <p:cNvPr id="99" name="AutoShape 18"/>
            <p:cNvCxnSpPr>
              <a:cxnSpLocks noChangeShapeType="1"/>
              <a:stCxn id="98" idx="3"/>
            </p:cNvCxnSpPr>
            <p:nvPr/>
          </p:nvCxnSpPr>
          <p:spPr bwMode="auto">
            <a:xfrm>
              <a:off x="6421348" y="1900621"/>
              <a:ext cx="719292" cy="1986436"/>
            </a:xfrm>
            <a:prstGeom prst="straightConnector1">
              <a:avLst/>
            </a:prstGeom>
            <a:noFill/>
            <a:ln w="9525">
              <a:solidFill>
                <a:schemeClr val="tx1"/>
              </a:solidFill>
              <a:round/>
              <a:headEnd/>
              <a:tailEnd type="triangle" w="med" len="med"/>
            </a:ln>
          </p:spPr>
        </p:cxnSp>
        <p:sp>
          <p:nvSpPr>
            <p:cNvPr id="100" name="Rectangle 19"/>
            <p:cNvSpPr>
              <a:spLocks noChangeArrowheads="1"/>
            </p:cNvSpPr>
            <p:nvPr/>
          </p:nvSpPr>
          <p:spPr bwMode="auto">
            <a:xfrm>
              <a:off x="5341688" y="2702166"/>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Electric</a:t>
              </a:r>
              <a:br>
                <a:rPr lang="en-US" sz="800" dirty="0">
                  <a:solidFill>
                    <a:schemeClr val="bg1"/>
                  </a:solidFill>
                </a:rPr>
              </a:br>
              <a:r>
                <a:rPr lang="en-US" sz="800" dirty="0">
                  <a:solidFill>
                    <a:schemeClr val="bg1"/>
                  </a:solidFill>
                </a:rPr>
                <a:t>Power </a:t>
              </a:r>
            </a:p>
          </p:txBody>
        </p:sp>
        <p:sp>
          <p:nvSpPr>
            <p:cNvPr id="101" name="Rectangle 20"/>
            <p:cNvSpPr>
              <a:spLocks noChangeArrowheads="1"/>
            </p:cNvSpPr>
            <p:nvPr/>
          </p:nvSpPr>
          <p:spPr bwMode="auto">
            <a:xfrm>
              <a:off x="5341688" y="3207487"/>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CHT</a:t>
              </a:r>
              <a:br>
                <a:rPr lang="en-US" sz="800" dirty="0">
                  <a:solidFill>
                    <a:schemeClr val="bg1"/>
                  </a:solidFill>
                </a:rPr>
              </a:br>
              <a:r>
                <a:rPr lang="en-US" sz="800" dirty="0">
                  <a:solidFill>
                    <a:schemeClr val="bg1"/>
                  </a:solidFill>
                </a:rPr>
                <a:t>(Sewage, OW)</a:t>
              </a:r>
            </a:p>
          </p:txBody>
        </p:sp>
        <p:sp>
          <p:nvSpPr>
            <p:cNvPr id="102" name="Rectangle 21"/>
            <p:cNvSpPr>
              <a:spLocks noChangeArrowheads="1"/>
            </p:cNvSpPr>
            <p:nvPr/>
          </p:nvSpPr>
          <p:spPr bwMode="auto">
            <a:xfrm>
              <a:off x="5341688" y="3712809"/>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a:t>
              </a:r>
            </a:p>
            <a:p>
              <a:pPr algn="ctr"/>
              <a:r>
                <a:rPr lang="en-US" sz="800" dirty="0">
                  <a:solidFill>
                    <a:schemeClr val="bg1"/>
                  </a:solidFill>
                </a:rPr>
                <a:t>Supplies</a:t>
              </a:r>
            </a:p>
          </p:txBody>
        </p:sp>
        <p:sp>
          <p:nvSpPr>
            <p:cNvPr id="103" name="Rectangle 22"/>
            <p:cNvSpPr>
              <a:spLocks noChangeArrowheads="1"/>
            </p:cNvSpPr>
            <p:nvPr/>
          </p:nvSpPr>
          <p:spPr bwMode="auto">
            <a:xfrm>
              <a:off x="5341688" y="5315898"/>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Steam </a:t>
              </a:r>
            </a:p>
          </p:txBody>
        </p:sp>
        <p:cxnSp>
          <p:nvCxnSpPr>
            <p:cNvPr id="104" name="AutoShape 23"/>
            <p:cNvCxnSpPr>
              <a:cxnSpLocks noChangeShapeType="1"/>
              <a:stCxn id="101" idx="3"/>
            </p:cNvCxnSpPr>
            <p:nvPr/>
          </p:nvCxnSpPr>
          <p:spPr bwMode="auto">
            <a:xfrm>
              <a:off x="6421348" y="3416586"/>
              <a:ext cx="719292" cy="470472"/>
            </a:xfrm>
            <a:prstGeom prst="straightConnector1">
              <a:avLst/>
            </a:prstGeom>
            <a:noFill/>
            <a:ln w="9525">
              <a:solidFill>
                <a:schemeClr val="tx1"/>
              </a:solidFill>
              <a:round/>
              <a:headEnd/>
              <a:tailEnd type="triangle" w="med" len="med"/>
            </a:ln>
          </p:spPr>
        </p:cxnSp>
        <p:sp>
          <p:nvSpPr>
            <p:cNvPr id="105" name="Rectangle 24"/>
            <p:cNvSpPr>
              <a:spLocks noChangeArrowheads="1"/>
            </p:cNvSpPr>
            <p:nvPr/>
          </p:nvSpPr>
          <p:spPr bwMode="auto">
            <a:xfrm>
              <a:off x="4096259" y="1691523"/>
              <a:ext cx="899477" cy="348498"/>
            </a:xfrm>
            <a:prstGeom prst="rect">
              <a:avLst/>
            </a:prstGeom>
            <a:solidFill>
              <a:srgbClr val="DDDDDD"/>
            </a:solidFill>
            <a:ln w="9525">
              <a:solidFill>
                <a:schemeClr val="tx1"/>
              </a:solidFill>
              <a:miter lim="800000"/>
              <a:headEnd/>
              <a:tailEnd/>
            </a:ln>
          </p:spPr>
          <p:txBody>
            <a:bodyPr anchor="ctr"/>
            <a:lstStyle/>
            <a:p>
              <a:pPr algn="ctr"/>
              <a:r>
                <a:rPr lang="en-US" sz="800" dirty="0"/>
                <a:t>Pier #</a:t>
              </a:r>
            </a:p>
          </p:txBody>
        </p:sp>
        <p:sp>
          <p:nvSpPr>
            <p:cNvPr id="106" name="Rectangle 26"/>
            <p:cNvSpPr>
              <a:spLocks noChangeArrowheads="1"/>
            </p:cNvSpPr>
            <p:nvPr/>
          </p:nvSpPr>
          <p:spPr bwMode="auto">
            <a:xfrm>
              <a:off x="2850830" y="5315898"/>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Steam Plant</a:t>
              </a:r>
              <a:endParaRPr lang="en-US" sz="1400" dirty="0"/>
            </a:p>
          </p:txBody>
        </p:sp>
        <p:sp>
          <p:nvSpPr>
            <p:cNvPr id="107" name="Rectangle 27"/>
            <p:cNvSpPr>
              <a:spLocks noChangeArrowheads="1"/>
            </p:cNvSpPr>
            <p:nvPr/>
          </p:nvSpPr>
          <p:spPr bwMode="auto">
            <a:xfrm>
              <a:off x="1397829" y="5315898"/>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Natural Gas</a:t>
              </a:r>
              <a:br>
                <a:rPr lang="en-US" sz="800" dirty="0"/>
              </a:br>
              <a:r>
                <a:rPr lang="en-US" sz="800" dirty="0"/>
                <a:t>Supply</a:t>
              </a:r>
              <a:endParaRPr lang="en-US" sz="1400" dirty="0"/>
            </a:p>
          </p:txBody>
        </p:sp>
        <p:sp>
          <p:nvSpPr>
            <p:cNvPr id="108" name="Rectangle 35"/>
            <p:cNvSpPr>
              <a:spLocks noChangeArrowheads="1"/>
            </p:cNvSpPr>
            <p:nvPr/>
          </p:nvSpPr>
          <p:spPr bwMode="auto">
            <a:xfrm>
              <a:off x="4096259" y="3712809"/>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FISC</a:t>
              </a:r>
            </a:p>
            <a:p>
              <a:pPr algn="ctr"/>
              <a:r>
                <a:rPr lang="en-US" sz="800" dirty="0"/>
                <a:t>Warehouses</a:t>
              </a:r>
            </a:p>
          </p:txBody>
        </p:sp>
        <p:sp>
          <p:nvSpPr>
            <p:cNvPr id="109" name="Rectangle 42"/>
            <p:cNvSpPr>
              <a:spLocks noChangeArrowheads="1"/>
            </p:cNvSpPr>
            <p:nvPr/>
          </p:nvSpPr>
          <p:spPr bwMode="auto">
            <a:xfrm>
              <a:off x="4096259" y="3232173"/>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Sewage and Oily Waste </a:t>
              </a:r>
              <a:br>
                <a:rPr lang="en-US" sz="800" dirty="0"/>
              </a:br>
              <a:r>
                <a:rPr lang="en-US" sz="800" dirty="0"/>
                <a:t>Treatment </a:t>
              </a:r>
            </a:p>
          </p:txBody>
        </p:sp>
        <p:sp>
          <p:nvSpPr>
            <p:cNvPr id="110" name="Rectangle 43"/>
            <p:cNvSpPr>
              <a:spLocks noChangeArrowheads="1"/>
            </p:cNvSpPr>
            <p:nvPr/>
          </p:nvSpPr>
          <p:spPr bwMode="auto">
            <a:xfrm>
              <a:off x="4096259" y="2719591"/>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Electrical </a:t>
              </a:r>
            </a:p>
            <a:p>
              <a:pPr algn="ctr"/>
              <a:r>
                <a:rPr lang="en-US" sz="800" dirty="0"/>
                <a:t>Transmission System</a:t>
              </a:r>
            </a:p>
          </p:txBody>
        </p:sp>
        <p:sp>
          <p:nvSpPr>
            <p:cNvPr id="111" name="Rectangle 44"/>
            <p:cNvSpPr>
              <a:spLocks noChangeArrowheads="1"/>
            </p:cNvSpPr>
            <p:nvPr/>
          </p:nvSpPr>
          <p:spPr bwMode="auto">
            <a:xfrm>
              <a:off x="1812972" y="2188132"/>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Water</a:t>
              </a:r>
              <a:br>
                <a:rPr lang="en-US" sz="800" dirty="0"/>
              </a:br>
              <a:r>
                <a:rPr lang="en-US" sz="800" dirty="0"/>
                <a:t>Treatment Plant</a:t>
              </a:r>
            </a:p>
          </p:txBody>
        </p:sp>
        <p:cxnSp>
          <p:nvCxnSpPr>
            <p:cNvPr id="112" name="AutoShape 59"/>
            <p:cNvCxnSpPr>
              <a:cxnSpLocks noChangeShapeType="1"/>
              <a:stCxn id="106" idx="3"/>
              <a:endCxn id="124" idx="1"/>
            </p:cNvCxnSpPr>
            <p:nvPr/>
          </p:nvCxnSpPr>
          <p:spPr bwMode="auto">
            <a:xfrm>
              <a:off x="3681116" y="5524997"/>
              <a:ext cx="415143" cy="0"/>
            </a:xfrm>
            <a:prstGeom prst="straightConnector1">
              <a:avLst/>
            </a:prstGeom>
            <a:noFill/>
            <a:ln w="9525">
              <a:solidFill>
                <a:schemeClr val="tx1"/>
              </a:solidFill>
              <a:round/>
              <a:headEnd/>
              <a:tailEnd type="triangle" w="med" len="med"/>
            </a:ln>
          </p:spPr>
        </p:cxnSp>
        <p:cxnSp>
          <p:nvCxnSpPr>
            <p:cNvPr id="113" name="AutoShape 60"/>
            <p:cNvCxnSpPr>
              <a:cxnSpLocks noChangeShapeType="1"/>
              <a:stCxn id="108" idx="3"/>
              <a:endCxn id="102" idx="1"/>
            </p:cNvCxnSpPr>
            <p:nvPr/>
          </p:nvCxnSpPr>
          <p:spPr bwMode="auto">
            <a:xfrm>
              <a:off x="4995735" y="3921907"/>
              <a:ext cx="345953" cy="0"/>
            </a:xfrm>
            <a:prstGeom prst="straightConnector1">
              <a:avLst/>
            </a:prstGeom>
            <a:noFill/>
            <a:ln w="9525">
              <a:solidFill>
                <a:schemeClr val="tx1"/>
              </a:solidFill>
              <a:round/>
              <a:headEnd/>
              <a:tailEnd type="triangle" w="med" len="med"/>
            </a:ln>
          </p:spPr>
        </p:cxnSp>
        <p:sp>
          <p:nvSpPr>
            <p:cNvPr id="114" name="Rectangle 65"/>
            <p:cNvSpPr>
              <a:spLocks noChangeArrowheads="1"/>
            </p:cNvSpPr>
            <p:nvPr/>
          </p:nvSpPr>
          <p:spPr bwMode="auto">
            <a:xfrm>
              <a:off x="1882163" y="3105842"/>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Electrical </a:t>
              </a:r>
            </a:p>
            <a:p>
              <a:pPr algn="ctr"/>
              <a:r>
                <a:rPr lang="en-US" sz="800" dirty="0"/>
                <a:t>Substation </a:t>
              </a:r>
            </a:p>
          </p:txBody>
        </p:sp>
        <p:cxnSp>
          <p:nvCxnSpPr>
            <p:cNvPr id="115" name="AutoShape 66"/>
            <p:cNvCxnSpPr>
              <a:cxnSpLocks noChangeShapeType="1"/>
              <a:stCxn id="114" idx="3"/>
              <a:endCxn id="109" idx="1"/>
            </p:cNvCxnSpPr>
            <p:nvPr/>
          </p:nvCxnSpPr>
          <p:spPr bwMode="auto">
            <a:xfrm>
              <a:off x="2712449" y="3314941"/>
              <a:ext cx="1383810" cy="126331"/>
            </a:xfrm>
            <a:prstGeom prst="straightConnector1">
              <a:avLst/>
            </a:prstGeom>
            <a:noFill/>
            <a:ln w="9525">
              <a:solidFill>
                <a:schemeClr val="tx1"/>
              </a:solidFill>
              <a:round/>
              <a:headEnd/>
              <a:tailEnd type="triangle" w="med" len="med"/>
            </a:ln>
          </p:spPr>
        </p:cxnSp>
        <p:cxnSp>
          <p:nvCxnSpPr>
            <p:cNvPr id="116" name="AutoShape 72"/>
            <p:cNvCxnSpPr>
              <a:cxnSpLocks noChangeShapeType="1"/>
              <a:stCxn id="117" idx="3"/>
              <a:endCxn id="106" idx="1"/>
            </p:cNvCxnSpPr>
            <p:nvPr/>
          </p:nvCxnSpPr>
          <p:spPr bwMode="auto">
            <a:xfrm>
              <a:off x="1190258" y="4200706"/>
              <a:ext cx="1660572" cy="1324291"/>
            </a:xfrm>
            <a:prstGeom prst="straightConnector1">
              <a:avLst/>
            </a:prstGeom>
            <a:noFill/>
            <a:ln w="9525">
              <a:solidFill>
                <a:schemeClr val="tx1"/>
              </a:solidFill>
              <a:round/>
              <a:headEnd/>
              <a:tailEnd type="triangle" w="med" len="med"/>
            </a:ln>
          </p:spPr>
        </p:cxnSp>
        <p:sp>
          <p:nvSpPr>
            <p:cNvPr id="117" name="Rectangle 73"/>
            <p:cNvSpPr>
              <a:spLocks noChangeArrowheads="1"/>
            </p:cNvSpPr>
            <p:nvPr/>
          </p:nvSpPr>
          <p:spPr bwMode="auto">
            <a:xfrm>
              <a:off x="359972" y="3991607"/>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Untreated Water</a:t>
              </a:r>
              <a:br>
                <a:rPr lang="en-US" sz="800" dirty="0"/>
              </a:br>
              <a:r>
                <a:rPr lang="en-US" sz="800" dirty="0"/>
                <a:t>Supply</a:t>
              </a:r>
              <a:endParaRPr lang="en-US" sz="1400" dirty="0"/>
            </a:p>
          </p:txBody>
        </p:sp>
        <p:cxnSp>
          <p:nvCxnSpPr>
            <p:cNvPr id="118" name="AutoShape 74"/>
            <p:cNvCxnSpPr>
              <a:cxnSpLocks noChangeShapeType="1"/>
              <a:stCxn id="107" idx="3"/>
              <a:endCxn id="106" idx="1"/>
            </p:cNvCxnSpPr>
            <p:nvPr/>
          </p:nvCxnSpPr>
          <p:spPr bwMode="auto">
            <a:xfrm>
              <a:off x="2228115" y="5524997"/>
              <a:ext cx="622715" cy="0"/>
            </a:xfrm>
            <a:prstGeom prst="straightConnector1">
              <a:avLst/>
            </a:prstGeom>
            <a:noFill/>
            <a:ln w="9525">
              <a:solidFill>
                <a:schemeClr val="tx1"/>
              </a:solidFill>
              <a:round/>
              <a:headEnd/>
              <a:tailEnd type="triangle" w="med" len="med"/>
            </a:ln>
          </p:spPr>
        </p:cxnSp>
        <p:cxnSp>
          <p:nvCxnSpPr>
            <p:cNvPr id="119" name="AutoShape 76"/>
            <p:cNvCxnSpPr>
              <a:cxnSpLocks noChangeShapeType="1"/>
              <a:stCxn id="114" idx="3"/>
              <a:endCxn id="106" idx="0"/>
            </p:cNvCxnSpPr>
            <p:nvPr/>
          </p:nvCxnSpPr>
          <p:spPr bwMode="auto">
            <a:xfrm>
              <a:off x="2712449" y="3314941"/>
              <a:ext cx="553524" cy="2000957"/>
            </a:xfrm>
            <a:prstGeom prst="straightConnector1">
              <a:avLst/>
            </a:prstGeom>
            <a:noFill/>
            <a:ln w="9525">
              <a:solidFill>
                <a:schemeClr val="tx1"/>
              </a:solidFill>
              <a:round/>
              <a:headEnd/>
              <a:tailEnd type="triangle" w="med" len="med"/>
            </a:ln>
          </p:spPr>
        </p:cxnSp>
        <p:cxnSp>
          <p:nvCxnSpPr>
            <p:cNvPr id="120" name="AutoShape 77"/>
            <p:cNvCxnSpPr>
              <a:cxnSpLocks noChangeShapeType="1"/>
              <a:stCxn id="114" idx="3"/>
              <a:endCxn id="110" idx="1"/>
            </p:cNvCxnSpPr>
            <p:nvPr/>
          </p:nvCxnSpPr>
          <p:spPr bwMode="auto">
            <a:xfrm flipV="1">
              <a:off x="2712449" y="2928689"/>
              <a:ext cx="1383810" cy="386252"/>
            </a:xfrm>
            <a:prstGeom prst="straightConnector1">
              <a:avLst/>
            </a:prstGeom>
            <a:noFill/>
            <a:ln w="9525">
              <a:solidFill>
                <a:schemeClr val="tx1"/>
              </a:solidFill>
              <a:round/>
              <a:headEnd/>
              <a:tailEnd type="triangle" w="med" len="med"/>
            </a:ln>
          </p:spPr>
        </p:cxnSp>
        <p:cxnSp>
          <p:nvCxnSpPr>
            <p:cNvPr id="121" name="AutoShape 78"/>
            <p:cNvCxnSpPr>
              <a:cxnSpLocks noChangeShapeType="1"/>
              <a:endCxn id="111" idx="2"/>
            </p:cNvCxnSpPr>
            <p:nvPr/>
          </p:nvCxnSpPr>
          <p:spPr bwMode="auto">
            <a:xfrm flipH="1" flipV="1">
              <a:off x="2228115" y="2606329"/>
              <a:ext cx="69191" cy="490801"/>
            </a:xfrm>
            <a:prstGeom prst="straightConnector1">
              <a:avLst/>
            </a:prstGeom>
            <a:noFill/>
            <a:ln w="9525">
              <a:solidFill>
                <a:schemeClr val="tx1"/>
              </a:solidFill>
              <a:round/>
              <a:headEnd/>
              <a:tailEnd type="triangle" w="med" len="med"/>
            </a:ln>
          </p:spPr>
        </p:cxnSp>
        <p:sp>
          <p:nvSpPr>
            <p:cNvPr id="122" name="Rectangle 94"/>
            <p:cNvSpPr>
              <a:spLocks noChangeArrowheads="1"/>
            </p:cNvSpPr>
            <p:nvPr/>
          </p:nvSpPr>
          <p:spPr bwMode="auto">
            <a:xfrm>
              <a:off x="4113556" y="2179419"/>
              <a:ext cx="882179" cy="418197"/>
            </a:xfrm>
            <a:prstGeom prst="rect">
              <a:avLst/>
            </a:prstGeom>
            <a:solidFill>
              <a:srgbClr val="DDDDDD"/>
            </a:solidFill>
            <a:ln w="9525">
              <a:solidFill>
                <a:schemeClr val="tx1"/>
              </a:solidFill>
              <a:miter lim="800000"/>
              <a:headEnd/>
              <a:tailEnd/>
            </a:ln>
          </p:spPr>
          <p:txBody>
            <a:bodyPr anchor="ctr"/>
            <a:lstStyle/>
            <a:p>
              <a:pPr algn="ctr"/>
              <a:r>
                <a:rPr lang="en-US" sz="800" dirty="0"/>
                <a:t>Water Distribution System</a:t>
              </a:r>
            </a:p>
          </p:txBody>
        </p:sp>
        <p:cxnSp>
          <p:nvCxnSpPr>
            <p:cNvPr id="123" name="AutoShape 98"/>
            <p:cNvCxnSpPr>
              <a:cxnSpLocks noChangeShapeType="1"/>
              <a:stCxn id="114" idx="3"/>
              <a:endCxn id="108" idx="1"/>
            </p:cNvCxnSpPr>
            <p:nvPr/>
          </p:nvCxnSpPr>
          <p:spPr bwMode="auto">
            <a:xfrm>
              <a:off x="2712449" y="3314941"/>
              <a:ext cx="1383810" cy="606967"/>
            </a:xfrm>
            <a:prstGeom prst="straightConnector1">
              <a:avLst/>
            </a:prstGeom>
            <a:noFill/>
            <a:ln w="9525">
              <a:solidFill>
                <a:schemeClr val="tx1"/>
              </a:solidFill>
              <a:round/>
              <a:headEnd/>
              <a:tailEnd type="triangle" w="med" len="med"/>
            </a:ln>
          </p:spPr>
        </p:cxnSp>
        <p:sp>
          <p:nvSpPr>
            <p:cNvPr id="124" name="Rectangle 99"/>
            <p:cNvSpPr>
              <a:spLocks noChangeArrowheads="1"/>
            </p:cNvSpPr>
            <p:nvPr/>
          </p:nvSpPr>
          <p:spPr bwMode="auto">
            <a:xfrm>
              <a:off x="4096259" y="5315898"/>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Steam Distribution System</a:t>
              </a:r>
            </a:p>
          </p:txBody>
        </p:sp>
        <p:cxnSp>
          <p:nvCxnSpPr>
            <p:cNvPr id="125" name="AutoShape 101"/>
            <p:cNvCxnSpPr>
              <a:cxnSpLocks noChangeShapeType="1"/>
              <a:stCxn id="117" idx="3"/>
              <a:endCxn id="111" idx="1"/>
            </p:cNvCxnSpPr>
            <p:nvPr/>
          </p:nvCxnSpPr>
          <p:spPr bwMode="auto">
            <a:xfrm flipV="1">
              <a:off x="1190258" y="2397230"/>
              <a:ext cx="622715" cy="1803475"/>
            </a:xfrm>
            <a:prstGeom prst="straightConnector1">
              <a:avLst/>
            </a:prstGeom>
            <a:noFill/>
            <a:ln w="9525">
              <a:solidFill>
                <a:schemeClr val="tx1"/>
              </a:solidFill>
              <a:round/>
              <a:headEnd/>
              <a:tailEnd type="triangle" w="med" len="med"/>
            </a:ln>
          </p:spPr>
        </p:cxnSp>
        <p:sp>
          <p:nvSpPr>
            <p:cNvPr id="126" name="Rectangle 103"/>
            <p:cNvSpPr>
              <a:spLocks noChangeArrowheads="1"/>
            </p:cNvSpPr>
            <p:nvPr/>
          </p:nvSpPr>
          <p:spPr bwMode="auto">
            <a:xfrm>
              <a:off x="359972" y="3085513"/>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Electrical</a:t>
              </a:r>
              <a:br>
                <a:rPr lang="en-US" sz="800" dirty="0"/>
              </a:br>
              <a:r>
                <a:rPr lang="en-US" sz="800" dirty="0"/>
                <a:t>Supply</a:t>
              </a:r>
              <a:endParaRPr lang="en-US" sz="1400" dirty="0"/>
            </a:p>
          </p:txBody>
        </p:sp>
        <p:sp>
          <p:nvSpPr>
            <p:cNvPr id="127" name="Rectangle 145"/>
            <p:cNvSpPr>
              <a:spLocks noChangeArrowheads="1"/>
            </p:cNvSpPr>
            <p:nvPr/>
          </p:nvSpPr>
          <p:spPr bwMode="auto">
            <a:xfrm>
              <a:off x="5341688" y="4758302"/>
              <a:ext cx="1079661" cy="418197"/>
            </a:xfrm>
            <a:prstGeom prst="rect">
              <a:avLst/>
            </a:prstGeom>
            <a:solidFill>
              <a:srgbClr val="0D609C"/>
            </a:solidFill>
            <a:ln w="9525">
              <a:solidFill>
                <a:schemeClr val="tx1"/>
              </a:solidFill>
              <a:miter lim="800000"/>
              <a:headEnd/>
              <a:tailEnd/>
            </a:ln>
          </p:spPr>
          <p:txBody>
            <a:bodyPr wrap="none" anchor="ctr"/>
            <a:lstStyle/>
            <a:p>
              <a:pPr algn="ctr"/>
              <a:r>
                <a:rPr lang="en-US" sz="800" dirty="0">
                  <a:solidFill>
                    <a:schemeClr val="bg1"/>
                  </a:solidFill>
                </a:rPr>
                <a:t> Provide </a:t>
              </a:r>
            </a:p>
            <a:p>
              <a:pPr algn="ctr"/>
              <a:r>
                <a:rPr lang="en-US" sz="800" dirty="0">
                  <a:solidFill>
                    <a:schemeClr val="bg1"/>
                  </a:solidFill>
                </a:rPr>
                <a:t>Personnel Support </a:t>
              </a:r>
            </a:p>
          </p:txBody>
        </p:sp>
        <p:sp>
          <p:nvSpPr>
            <p:cNvPr id="128" name="Rectangle 146"/>
            <p:cNvSpPr>
              <a:spLocks noChangeArrowheads="1"/>
            </p:cNvSpPr>
            <p:nvPr/>
          </p:nvSpPr>
          <p:spPr bwMode="auto">
            <a:xfrm>
              <a:off x="4096259" y="4758302"/>
              <a:ext cx="899477" cy="418197"/>
            </a:xfrm>
            <a:prstGeom prst="rect">
              <a:avLst/>
            </a:prstGeom>
            <a:solidFill>
              <a:srgbClr val="DDDDDD"/>
            </a:solidFill>
            <a:ln w="9525">
              <a:solidFill>
                <a:schemeClr val="tx1"/>
              </a:solidFill>
              <a:miter lim="800000"/>
              <a:headEnd/>
              <a:tailEnd/>
            </a:ln>
          </p:spPr>
          <p:txBody>
            <a:bodyPr wrap="none" anchor="ctr"/>
            <a:lstStyle/>
            <a:p>
              <a:pPr algn="ctr"/>
              <a:r>
                <a:rPr lang="en-US" sz="800" dirty="0"/>
                <a:t> Pier Parking</a:t>
              </a:r>
            </a:p>
            <a:p>
              <a:pPr algn="ctr"/>
              <a:r>
                <a:rPr lang="en-US" sz="800" dirty="0"/>
                <a:t> Areas</a:t>
              </a:r>
            </a:p>
          </p:txBody>
        </p:sp>
        <p:sp>
          <p:nvSpPr>
            <p:cNvPr id="129" name="Rectangle 147"/>
            <p:cNvSpPr>
              <a:spLocks noChangeArrowheads="1"/>
            </p:cNvSpPr>
            <p:nvPr/>
          </p:nvSpPr>
          <p:spPr bwMode="auto">
            <a:xfrm>
              <a:off x="4096259" y="4200706"/>
              <a:ext cx="899477" cy="418197"/>
            </a:xfrm>
            <a:prstGeom prst="rect">
              <a:avLst/>
            </a:prstGeom>
            <a:solidFill>
              <a:srgbClr val="DDDDDD"/>
            </a:solidFill>
            <a:ln w="9525">
              <a:solidFill>
                <a:schemeClr val="tx1"/>
              </a:solidFill>
              <a:miter lim="800000"/>
              <a:headEnd/>
              <a:tailEnd/>
            </a:ln>
          </p:spPr>
          <p:txBody>
            <a:bodyPr wrap="none" anchor="ctr"/>
            <a:lstStyle/>
            <a:p>
              <a:pPr algn="ctr"/>
              <a:r>
                <a:rPr lang="en-US" sz="800" dirty="0"/>
                <a:t>Ammunition</a:t>
              </a:r>
            </a:p>
            <a:p>
              <a:pPr algn="ctr"/>
              <a:r>
                <a:rPr lang="en-US" sz="800" dirty="0"/>
                <a:t> Bunkers</a:t>
              </a:r>
            </a:p>
          </p:txBody>
        </p:sp>
        <p:sp>
          <p:nvSpPr>
            <p:cNvPr id="130" name="Rectangle 151"/>
            <p:cNvSpPr>
              <a:spLocks noChangeArrowheads="1"/>
            </p:cNvSpPr>
            <p:nvPr/>
          </p:nvSpPr>
          <p:spPr bwMode="auto">
            <a:xfrm>
              <a:off x="1951353" y="4131006"/>
              <a:ext cx="830286" cy="418197"/>
            </a:xfrm>
            <a:prstGeom prst="rect">
              <a:avLst/>
            </a:prstGeom>
            <a:solidFill>
              <a:srgbClr val="DDDDDD"/>
            </a:solidFill>
            <a:ln w="9525">
              <a:solidFill>
                <a:schemeClr val="tx1"/>
              </a:solidFill>
              <a:miter lim="800000"/>
              <a:headEnd/>
              <a:tailEnd/>
            </a:ln>
          </p:spPr>
          <p:txBody>
            <a:bodyPr wrap="none" anchor="ctr"/>
            <a:lstStyle/>
            <a:p>
              <a:pPr algn="ctr"/>
              <a:r>
                <a:rPr lang="en-US" sz="800" dirty="0"/>
                <a:t>Base Road</a:t>
              </a:r>
            </a:p>
            <a:p>
              <a:pPr algn="ctr"/>
              <a:r>
                <a:rPr lang="en-US" sz="800" dirty="0"/>
                <a:t> Network</a:t>
              </a:r>
            </a:p>
          </p:txBody>
        </p:sp>
        <p:sp>
          <p:nvSpPr>
            <p:cNvPr id="131" name="Rectangle 155"/>
            <p:cNvSpPr>
              <a:spLocks noChangeArrowheads="1"/>
            </p:cNvSpPr>
            <p:nvPr/>
          </p:nvSpPr>
          <p:spPr bwMode="auto">
            <a:xfrm>
              <a:off x="636734" y="4688602"/>
              <a:ext cx="830286" cy="418197"/>
            </a:xfrm>
            <a:prstGeom prst="rect">
              <a:avLst/>
            </a:prstGeom>
            <a:solidFill>
              <a:srgbClr val="DDDDDD"/>
            </a:solidFill>
            <a:ln w="9525">
              <a:solidFill>
                <a:schemeClr val="tx1"/>
              </a:solidFill>
              <a:miter lim="800000"/>
              <a:headEnd/>
              <a:tailEnd/>
            </a:ln>
          </p:spPr>
          <p:txBody>
            <a:bodyPr wrap="none" anchor="ctr"/>
            <a:lstStyle/>
            <a:p>
              <a:pPr algn="ctr"/>
              <a:r>
                <a:rPr lang="en-US" sz="800" dirty="0"/>
                <a:t>Off-Base Road</a:t>
              </a:r>
            </a:p>
            <a:p>
              <a:pPr algn="ctr"/>
              <a:r>
                <a:rPr lang="en-US" sz="800" dirty="0"/>
                <a:t> Network</a:t>
              </a:r>
            </a:p>
          </p:txBody>
        </p:sp>
        <p:cxnSp>
          <p:nvCxnSpPr>
            <p:cNvPr id="132" name="AutoShape 158"/>
            <p:cNvCxnSpPr>
              <a:cxnSpLocks noChangeShapeType="1"/>
              <a:stCxn id="128" idx="3"/>
              <a:endCxn id="127" idx="1"/>
            </p:cNvCxnSpPr>
            <p:nvPr/>
          </p:nvCxnSpPr>
          <p:spPr bwMode="auto">
            <a:xfrm>
              <a:off x="4995735" y="4967400"/>
              <a:ext cx="345953" cy="0"/>
            </a:xfrm>
            <a:prstGeom prst="straightConnector1">
              <a:avLst/>
            </a:prstGeom>
            <a:noFill/>
            <a:ln w="9525">
              <a:solidFill>
                <a:schemeClr val="tx1"/>
              </a:solidFill>
              <a:round/>
              <a:headEnd/>
              <a:tailEnd type="triangle" w="med" len="med"/>
            </a:ln>
          </p:spPr>
        </p:cxnSp>
        <p:cxnSp>
          <p:nvCxnSpPr>
            <p:cNvPr id="133" name="AutoShape 167"/>
            <p:cNvCxnSpPr>
              <a:cxnSpLocks noChangeShapeType="1"/>
              <a:stCxn id="131" idx="3"/>
              <a:endCxn id="130" idx="1"/>
            </p:cNvCxnSpPr>
            <p:nvPr/>
          </p:nvCxnSpPr>
          <p:spPr bwMode="auto">
            <a:xfrm flipV="1">
              <a:off x="1467020" y="4340105"/>
              <a:ext cx="484334" cy="557596"/>
            </a:xfrm>
            <a:prstGeom prst="straightConnector1">
              <a:avLst/>
            </a:prstGeom>
            <a:noFill/>
            <a:ln w="9525">
              <a:solidFill>
                <a:schemeClr val="tx1"/>
              </a:solidFill>
              <a:round/>
              <a:headEnd/>
              <a:tailEnd type="triangle" w="med" len="med"/>
            </a:ln>
          </p:spPr>
        </p:cxnSp>
        <p:cxnSp>
          <p:nvCxnSpPr>
            <p:cNvPr id="134" name="AutoShape 168"/>
            <p:cNvCxnSpPr>
              <a:cxnSpLocks noChangeShapeType="1"/>
              <a:stCxn id="130" idx="3"/>
              <a:endCxn id="129" idx="1"/>
            </p:cNvCxnSpPr>
            <p:nvPr/>
          </p:nvCxnSpPr>
          <p:spPr bwMode="auto">
            <a:xfrm>
              <a:off x="2781639" y="4340105"/>
              <a:ext cx="1314620" cy="69700"/>
            </a:xfrm>
            <a:prstGeom prst="straightConnector1">
              <a:avLst/>
            </a:prstGeom>
            <a:noFill/>
            <a:ln w="9525">
              <a:solidFill>
                <a:schemeClr val="tx1"/>
              </a:solidFill>
              <a:round/>
              <a:headEnd/>
              <a:tailEnd type="triangle" w="med" len="med"/>
            </a:ln>
          </p:spPr>
        </p:cxnSp>
        <p:cxnSp>
          <p:nvCxnSpPr>
            <p:cNvPr id="135" name="AutoShape 169"/>
            <p:cNvCxnSpPr>
              <a:cxnSpLocks noChangeShapeType="1"/>
              <a:stCxn id="129" idx="3"/>
              <a:endCxn id="148" idx="1"/>
            </p:cNvCxnSpPr>
            <p:nvPr/>
          </p:nvCxnSpPr>
          <p:spPr bwMode="auto">
            <a:xfrm>
              <a:off x="4995735" y="4409804"/>
              <a:ext cx="345953" cy="0"/>
            </a:xfrm>
            <a:prstGeom prst="straightConnector1">
              <a:avLst/>
            </a:prstGeom>
            <a:noFill/>
            <a:ln w="9525">
              <a:solidFill>
                <a:schemeClr val="tx1"/>
              </a:solidFill>
              <a:round/>
              <a:headEnd/>
              <a:tailEnd type="triangle" w="med" len="med"/>
            </a:ln>
          </p:spPr>
        </p:cxnSp>
        <p:cxnSp>
          <p:nvCxnSpPr>
            <p:cNvPr id="136" name="AutoShape 170"/>
            <p:cNvCxnSpPr>
              <a:cxnSpLocks noChangeShapeType="1"/>
              <a:stCxn id="130" idx="3"/>
              <a:endCxn id="108" idx="1"/>
            </p:cNvCxnSpPr>
            <p:nvPr/>
          </p:nvCxnSpPr>
          <p:spPr bwMode="auto">
            <a:xfrm flipV="1">
              <a:off x="2781639" y="3921907"/>
              <a:ext cx="1314620" cy="418197"/>
            </a:xfrm>
            <a:prstGeom prst="straightConnector1">
              <a:avLst/>
            </a:prstGeom>
            <a:noFill/>
            <a:ln w="9525">
              <a:solidFill>
                <a:schemeClr val="tx1"/>
              </a:solidFill>
              <a:round/>
              <a:headEnd/>
              <a:tailEnd type="triangle" w="med" len="med"/>
            </a:ln>
          </p:spPr>
        </p:cxnSp>
        <p:cxnSp>
          <p:nvCxnSpPr>
            <p:cNvPr id="137" name="AutoShape 171"/>
            <p:cNvCxnSpPr>
              <a:cxnSpLocks noChangeShapeType="1"/>
              <a:stCxn id="130" idx="3"/>
              <a:endCxn id="128" idx="1"/>
            </p:cNvCxnSpPr>
            <p:nvPr/>
          </p:nvCxnSpPr>
          <p:spPr bwMode="auto">
            <a:xfrm>
              <a:off x="2781639" y="4340105"/>
              <a:ext cx="1314620" cy="627296"/>
            </a:xfrm>
            <a:prstGeom prst="straightConnector1">
              <a:avLst/>
            </a:prstGeom>
            <a:noFill/>
            <a:ln w="9525">
              <a:solidFill>
                <a:schemeClr val="tx1"/>
              </a:solidFill>
              <a:round/>
              <a:headEnd/>
              <a:tailEnd type="triangle" w="med" len="med"/>
            </a:ln>
          </p:spPr>
        </p:cxnSp>
        <p:cxnSp>
          <p:nvCxnSpPr>
            <p:cNvPr id="138" name="AutoShape 172"/>
            <p:cNvCxnSpPr>
              <a:cxnSpLocks noChangeShapeType="1"/>
              <a:stCxn id="127" idx="3"/>
            </p:cNvCxnSpPr>
            <p:nvPr/>
          </p:nvCxnSpPr>
          <p:spPr bwMode="auto">
            <a:xfrm flipV="1">
              <a:off x="6421348" y="3887058"/>
              <a:ext cx="719292" cy="1080343"/>
            </a:xfrm>
            <a:prstGeom prst="straightConnector1">
              <a:avLst/>
            </a:prstGeom>
            <a:noFill/>
            <a:ln w="9525">
              <a:solidFill>
                <a:schemeClr val="tx1"/>
              </a:solidFill>
              <a:round/>
              <a:headEnd/>
              <a:tailEnd type="triangle" w="med" len="med"/>
            </a:ln>
          </p:spPr>
        </p:cxnSp>
        <p:sp>
          <p:nvSpPr>
            <p:cNvPr id="139" name="Rectangle 176"/>
            <p:cNvSpPr>
              <a:spLocks noChangeArrowheads="1"/>
            </p:cNvSpPr>
            <p:nvPr/>
          </p:nvSpPr>
          <p:spPr bwMode="auto">
            <a:xfrm>
              <a:off x="2989211" y="2188132"/>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Water</a:t>
              </a:r>
              <a:br>
                <a:rPr lang="en-US" sz="800" dirty="0"/>
              </a:br>
              <a:r>
                <a:rPr lang="en-US" sz="800" dirty="0"/>
                <a:t>Storage</a:t>
              </a:r>
            </a:p>
          </p:txBody>
        </p:sp>
        <p:cxnSp>
          <p:nvCxnSpPr>
            <p:cNvPr id="140" name="AutoShape 177"/>
            <p:cNvCxnSpPr>
              <a:cxnSpLocks noChangeShapeType="1"/>
              <a:stCxn id="111" idx="3"/>
              <a:endCxn id="139" idx="1"/>
            </p:cNvCxnSpPr>
            <p:nvPr/>
          </p:nvCxnSpPr>
          <p:spPr bwMode="auto">
            <a:xfrm>
              <a:off x="2643258" y="2397230"/>
              <a:ext cx="345953" cy="0"/>
            </a:xfrm>
            <a:prstGeom prst="straightConnector1">
              <a:avLst/>
            </a:prstGeom>
            <a:noFill/>
            <a:ln w="9525">
              <a:solidFill>
                <a:schemeClr val="tx1"/>
              </a:solidFill>
              <a:round/>
              <a:headEnd/>
              <a:tailEnd type="triangle" w="med" len="med"/>
            </a:ln>
          </p:spPr>
        </p:cxnSp>
        <p:cxnSp>
          <p:nvCxnSpPr>
            <p:cNvPr id="141" name="AutoShape 178"/>
            <p:cNvCxnSpPr>
              <a:cxnSpLocks noChangeShapeType="1"/>
              <a:stCxn id="139" idx="3"/>
              <a:endCxn id="122" idx="1"/>
            </p:cNvCxnSpPr>
            <p:nvPr/>
          </p:nvCxnSpPr>
          <p:spPr bwMode="auto">
            <a:xfrm flipV="1">
              <a:off x="3819497" y="2388518"/>
              <a:ext cx="294060" cy="8712"/>
            </a:xfrm>
            <a:prstGeom prst="straightConnector1">
              <a:avLst/>
            </a:prstGeom>
            <a:noFill/>
            <a:ln w="9525">
              <a:solidFill>
                <a:schemeClr val="tx1"/>
              </a:solidFill>
              <a:round/>
              <a:headEnd/>
              <a:tailEnd type="triangle" w="med" len="med"/>
            </a:ln>
          </p:spPr>
        </p:cxnSp>
        <p:sp>
          <p:nvSpPr>
            <p:cNvPr id="142" name="Rectangle 179"/>
            <p:cNvSpPr>
              <a:spLocks noChangeArrowheads="1"/>
            </p:cNvSpPr>
            <p:nvPr/>
          </p:nvSpPr>
          <p:spPr bwMode="auto">
            <a:xfrm>
              <a:off x="5341688" y="5943600"/>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POL</a:t>
              </a:r>
            </a:p>
            <a:p>
              <a:pPr algn="ctr"/>
              <a:r>
                <a:rPr lang="en-US" sz="800" dirty="0">
                  <a:solidFill>
                    <a:schemeClr val="bg1"/>
                  </a:solidFill>
                </a:rPr>
                <a:t>(Fuel, Oil)</a:t>
              </a:r>
            </a:p>
          </p:txBody>
        </p:sp>
        <p:sp>
          <p:nvSpPr>
            <p:cNvPr id="143" name="Rectangle 180"/>
            <p:cNvSpPr>
              <a:spLocks noChangeArrowheads="1"/>
            </p:cNvSpPr>
            <p:nvPr/>
          </p:nvSpPr>
          <p:spPr bwMode="auto">
            <a:xfrm>
              <a:off x="2799598" y="5943600"/>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POL Storage Tanks</a:t>
              </a:r>
            </a:p>
          </p:txBody>
        </p:sp>
        <p:cxnSp>
          <p:nvCxnSpPr>
            <p:cNvPr id="144" name="AutoShape 182"/>
            <p:cNvCxnSpPr>
              <a:cxnSpLocks noChangeShapeType="1"/>
              <a:stCxn id="142" idx="3"/>
            </p:cNvCxnSpPr>
            <p:nvPr/>
          </p:nvCxnSpPr>
          <p:spPr bwMode="auto">
            <a:xfrm flipV="1">
              <a:off x="6421349" y="3924256"/>
              <a:ext cx="719291" cy="2228443"/>
            </a:xfrm>
            <a:prstGeom prst="straightConnector1">
              <a:avLst/>
            </a:prstGeom>
            <a:noFill/>
            <a:ln w="9525">
              <a:solidFill>
                <a:schemeClr val="tx1"/>
              </a:solidFill>
              <a:round/>
              <a:headEnd/>
              <a:tailEnd type="triangle" w="med" len="med"/>
            </a:ln>
          </p:spPr>
        </p:cxnSp>
        <p:sp>
          <p:nvSpPr>
            <p:cNvPr id="145" name="Rectangle 183"/>
            <p:cNvSpPr>
              <a:spLocks noChangeArrowheads="1"/>
            </p:cNvSpPr>
            <p:nvPr/>
          </p:nvSpPr>
          <p:spPr bwMode="auto">
            <a:xfrm>
              <a:off x="4096259" y="5943600"/>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POL Distribution System</a:t>
              </a:r>
            </a:p>
          </p:txBody>
        </p:sp>
        <p:cxnSp>
          <p:nvCxnSpPr>
            <p:cNvPr id="146" name="AutoShape 184"/>
            <p:cNvCxnSpPr>
              <a:cxnSpLocks noChangeShapeType="1"/>
              <a:stCxn id="143" idx="3"/>
              <a:endCxn id="145" idx="1"/>
            </p:cNvCxnSpPr>
            <p:nvPr/>
          </p:nvCxnSpPr>
          <p:spPr bwMode="auto">
            <a:xfrm>
              <a:off x="3699075" y="6152699"/>
              <a:ext cx="397184" cy="0"/>
            </a:xfrm>
            <a:prstGeom prst="straightConnector1">
              <a:avLst/>
            </a:prstGeom>
            <a:noFill/>
            <a:ln w="9525">
              <a:solidFill>
                <a:schemeClr val="tx1"/>
              </a:solidFill>
              <a:round/>
              <a:headEnd/>
              <a:tailEnd type="triangle" w="med" len="med"/>
            </a:ln>
          </p:spPr>
        </p:cxnSp>
        <p:cxnSp>
          <p:nvCxnSpPr>
            <p:cNvPr id="147" name="AutoShape 185"/>
            <p:cNvCxnSpPr>
              <a:cxnSpLocks noChangeShapeType="1"/>
            </p:cNvCxnSpPr>
            <p:nvPr/>
          </p:nvCxnSpPr>
          <p:spPr bwMode="auto">
            <a:xfrm>
              <a:off x="1190258" y="3294612"/>
              <a:ext cx="691905" cy="0"/>
            </a:xfrm>
            <a:prstGeom prst="straightConnector1">
              <a:avLst/>
            </a:prstGeom>
            <a:noFill/>
            <a:ln w="9525">
              <a:solidFill>
                <a:schemeClr val="tx1"/>
              </a:solidFill>
              <a:round/>
              <a:headEnd/>
              <a:tailEnd type="triangle" w="med" len="med"/>
            </a:ln>
          </p:spPr>
        </p:cxnSp>
        <p:sp>
          <p:nvSpPr>
            <p:cNvPr id="148" name="Rectangle 186"/>
            <p:cNvSpPr>
              <a:spLocks noChangeArrowheads="1"/>
            </p:cNvSpPr>
            <p:nvPr/>
          </p:nvSpPr>
          <p:spPr bwMode="auto">
            <a:xfrm>
              <a:off x="5341688" y="4200706"/>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Ammunition </a:t>
              </a:r>
            </a:p>
          </p:txBody>
        </p:sp>
        <p:cxnSp>
          <p:nvCxnSpPr>
            <p:cNvPr id="149" name="AutoShape 187"/>
            <p:cNvCxnSpPr>
              <a:cxnSpLocks noChangeShapeType="1"/>
            </p:cNvCxnSpPr>
            <p:nvPr/>
          </p:nvCxnSpPr>
          <p:spPr bwMode="auto">
            <a:xfrm>
              <a:off x="4995735" y="1900621"/>
              <a:ext cx="345953" cy="0"/>
            </a:xfrm>
            <a:prstGeom prst="straightConnector1">
              <a:avLst/>
            </a:prstGeom>
            <a:noFill/>
            <a:ln w="9525">
              <a:solidFill>
                <a:schemeClr val="tx1"/>
              </a:solidFill>
              <a:round/>
              <a:headEnd/>
              <a:tailEnd type="triangle" w="med" len="med"/>
            </a:ln>
          </p:spPr>
        </p:cxnSp>
        <p:cxnSp>
          <p:nvCxnSpPr>
            <p:cNvPr id="150" name="AutoShape 188"/>
            <p:cNvCxnSpPr>
              <a:cxnSpLocks noChangeShapeType="1"/>
            </p:cNvCxnSpPr>
            <p:nvPr/>
          </p:nvCxnSpPr>
          <p:spPr bwMode="auto">
            <a:xfrm>
              <a:off x="4995735" y="2388518"/>
              <a:ext cx="345953" cy="0"/>
            </a:xfrm>
            <a:prstGeom prst="straightConnector1">
              <a:avLst/>
            </a:prstGeom>
            <a:noFill/>
            <a:ln w="9525">
              <a:solidFill>
                <a:schemeClr val="tx1"/>
              </a:solidFill>
              <a:round/>
              <a:headEnd/>
              <a:tailEnd type="triangle" w="med" len="med"/>
            </a:ln>
          </p:spPr>
        </p:cxnSp>
        <p:cxnSp>
          <p:nvCxnSpPr>
            <p:cNvPr id="151" name="AutoShape 189"/>
            <p:cNvCxnSpPr>
              <a:cxnSpLocks noChangeShapeType="1"/>
            </p:cNvCxnSpPr>
            <p:nvPr/>
          </p:nvCxnSpPr>
          <p:spPr bwMode="auto">
            <a:xfrm>
              <a:off x="4995735" y="2876415"/>
              <a:ext cx="345953" cy="0"/>
            </a:xfrm>
            <a:prstGeom prst="straightConnector1">
              <a:avLst/>
            </a:prstGeom>
            <a:noFill/>
            <a:ln w="9525">
              <a:solidFill>
                <a:schemeClr val="tx1"/>
              </a:solidFill>
              <a:round/>
              <a:headEnd/>
              <a:tailEnd type="triangle" w="med" len="med"/>
            </a:ln>
          </p:spPr>
        </p:cxnSp>
        <p:cxnSp>
          <p:nvCxnSpPr>
            <p:cNvPr id="152" name="AutoShape 190"/>
            <p:cNvCxnSpPr>
              <a:cxnSpLocks noChangeShapeType="1"/>
            </p:cNvCxnSpPr>
            <p:nvPr/>
          </p:nvCxnSpPr>
          <p:spPr bwMode="auto">
            <a:xfrm>
              <a:off x="4995735" y="3434011"/>
              <a:ext cx="345953" cy="0"/>
            </a:xfrm>
            <a:prstGeom prst="straightConnector1">
              <a:avLst/>
            </a:prstGeom>
            <a:noFill/>
            <a:ln w="9525">
              <a:solidFill>
                <a:schemeClr val="tx1"/>
              </a:solidFill>
              <a:round/>
              <a:headEnd/>
              <a:tailEnd type="triangle" w="med" len="med"/>
            </a:ln>
          </p:spPr>
        </p:cxnSp>
        <p:cxnSp>
          <p:nvCxnSpPr>
            <p:cNvPr id="153" name="AutoShape 191"/>
            <p:cNvCxnSpPr>
              <a:cxnSpLocks noChangeShapeType="1"/>
              <a:stCxn id="124" idx="3"/>
              <a:endCxn id="103" idx="1"/>
            </p:cNvCxnSpPr>
            <p:nvPr/>
          </p:nvCxnSpPr>
          <p:spPr bwMode="auto">
            <a:xfrm>
              <a:off x="4995736" y="5524997"/>
              <a:ext cx="345952" cy="0"/>
            </a:xfrm>
            <a:prstGeom prst="straightConnector1">
              <a:avLst/>
            </a:prstGeom>
            <a:noFill/>
            <a:ln w="9525">
              <a:solidFill>
                <a:schemeClr val="tx1"/>
              </a:solidFill>
              <a:round/>
              <a:headEnd/>
              <a:tailEnd type="triangle" w="med" len="med"/>
            </a:ln>
          </p:spPr>
        </p:cxnSp>
        <p:cxnSp>
          <p:nvCxnSpPr>
            <p:cNvPr id="154" name="AutoShape 192"/>
            <p:cNvCxnSpPr>
              <a:cxnSpLocks noChangeShapeType="1"/>
              <a:stCxn id="145" idx="3"/>
              <a:endCxn id="142" idx="1"/>
            </p:cNvCxnSpPr>
            <p:nvPr/>
          </p:nvCxnSpPr>
          <p:spPr bwMode="auto">
            <a:xfrm>
              <a:off x="4995736" y="6152699"/>
              <a:ext cx="345952" cy="0"/>
            </a:xfrm>
            <a:prstGeom prst="straightConnector1">
              <a:avLst/>
            </a:prstGeom>
            <a:noFill/>
            <a:ln w="9525">
              <a:solidFill>
                <a:schemeClr val="tx1"/>
              </a:solidFill>
              <a:round/>
              <a:headEnd/>
              <a:tailEnd type="triangle" w="med" len="med"/>
            </a:ln>
          </p:spPr>
        </p:cxnSp>
        <p:cxnSp>
          <p:nvCxnSpPr>
            <p:cNvPr id="155" name="AutoShape 193"/>
            <p:cNvCxnSpPr>
              <a:cxnSpLocks noChangeShapeType="1"/>
              <a:stCxn id="148" idx="3"/>
            </p:cNvCxnSpPr>
            <p:nvPr/>
          </p:nvCxnSpPr>
          <p:spPr bwMode="auto">
            <a:xfrm flipV="1">
              <a:off x="6421348" y="3887058"/>
              <a:ext cx="719292" cy="522746"/>
            </a:xfrm>
            <a:prstGeom prst="straightConnector1">
              <a:avLst/>
            </a:prstGeom>
            <a:noFill/>
            <a:ln w="9525">
              <a:solidFill>
                <a:schemeClr val="tx1"/>
              </a:solidFill>
              <a:round/>
              <a:headEnd/>
              <a:tailEnd type="triangle" w="med" len="med"/>
            </a:ln>
          </p:spPr>
        </p:cxnSp>
        <p:cxnSp>
          <p:nvCxnSpPr>
            <p:cNvPr id="156" name="AutoShape 194"/>
            <p:cNvCxnSpPr>
              <a:cxnSpLocks noChangeShapeType="1"/>
            </p:cNvCxnSpPr>
            <p:nvPr/>
          </p:nvCxnSpPr>
          <p:spPr bwMode="auto">
            <a:xfrm>
              <a:off x="6405492" y="3887058"/>
              <a:ext cx="735149" cy="0"/>
            </a:xfrm>
            <a:prstGeom prst="straightConnector1">
              <a:avLst/>
            </a:prstGeom>
            <a:noFill/>
            <a:ln w="9525">
              <a:solidFill>
                <a:schemeClr val="tx1"/>
              </a:solidFill>
              <a:round/>
              <a:headEnd/>
              <a:tailEnd type="triangle" w="med" len="med"/>
            </a:ln>
          </p:spPr>
        </p:cxnSp>
        <p:sp>
          <p:nvSpPr>
            <p:cNvPr id="157" name="Rectangle 195"/>
            <p:cNvSpPr>
              <a:spLocks noChangeArrowheads="1"/>
            </p:cNvSpPr>
            <p:nvPr/>
          </p:nvSpPr>
          <p:spPr bwMode="auto">
            <a:xfrm>
              <a:off x="1397829" y="5943600"/>
              <a:ext cx="830286" cy="418197"/>
            </a:xfrm>
            <a:prstGeom prst="rect">
              <a:avLst/>
            </a:prstGeom>
            <a:solidFill>
              <a:srgbClr val="DDDDDD"/>
            </a:solidFill>
            <a:ln w="9525">
              <a:solidFill>
                <a:schemeClr val="tx1"/>
              </a:solidFill>
              <a:miter lim="800000"/>
              <a:headEnd/>
              <a:tailEnd/>
            </a:ln>
          </p:spPr>
          <p:txBody>
            <a:bodyPr anchor="ctr"/>
            <a:lstStyle/>
            <a:p>
              <a:pPr algn="ctr"/>
              <a:r>
                <a:rPr lang="en-US" sz="800" dirty="0"/>
                <a:t>POL</a:t>
              </a:r>
              <a:br>
                <a:rPr lang="en-US" sz="800" dirty="0"/>
              </a:br>
              <a:r>
                <a:rPr lang="en-US" sz="800" dirty="0"/>
                <a:t>Supply</a:t>
              </a:r>
              <a:endParaRPr lang="en-US" sz="1400" dirty="0"/>
            </a:p>
          </p:txBody>
        </p:sp>
        <p:cxnSp>
          <p:nvCxnSpPr>
            <p:cNvPr id="158" name="AutoShape 196"/>
            <p:cNvCxnSpPr>
              <a:cxnSpLocks noChangeShapeType="1"/>
              <a:stCxn id="157" idx="3"/>
              <a:endCxn id="143" idx="1"/>
            </p:cNvCxnSpPr>
            <p:nvPr/>
          </p:nvCxnSpPr>
          <p:spPr bwMode="auto">
            <a:xfrm>
              <a:off x="2228115" y="6152699"/>
              <a:ext cx="571483" cy="0"/>
            </a:xfrm>
            <a:prstGeom prst="straightConnector1">
              <a:avLst/>
            </a:prstGeom>
            <a:noFill/>
            <a:ln w="9525">
              <a:solidFill>
                <a:schemeClr val="tx1"/>
              </a:solidFill>
              <a:round/>
              <a:headEnd/>
              <a:tailEnd type="triangle" w="med" len="med"/>
            </a:ln>
          </p:spPr>
        </p:cxnSp>
        <p:cxnSp>
          <p:nvCxnSpPr>
            <p:cNvPr id="159" name="AutoShape 197"/>
            <p:cNvCxnSpPr>
              <a:cxnSpLocks noChangeShapeType="1"/>
              <a:stCxn id="143" idx="0"/>
              <a:endCxn id="106" idx="2"/>
            </p:cNvCxnSpPr>
            <p:nvPr/>
          </p:nvCxnSpPr>
          <p:spPr bwMode="auto">
            <a:xfrm flipV="1">
              <a:off x="3249337" y="5734095"/>
              <a:ext cx="16636" cy="209505"/>
            </a:xfrm>
            <a:prstGeom prst="straightConnector1">
              <a:avLst/>
            </a:prstGeom>
            <a:noFill/>
            <a:ln w="9525">
              <a:solidFill>
                <a:schemeClr val="tx1"/>
              </a:solidFill>
              <a:round/>
              <a:headEnd/>
              <a:tailEnd type="triangle" w="med" len="med"/>
            </a:ln>
          </p:spPr>
        </p:cxnSp>
        <p:sp>
          <p:nvSpPr>
            <p:cNvPr id="160" name="Rectangle 20"/>
            <p:cNvSpPr>
              <a:spLocks noChangeArrowheads="1"/>
            </p:cNvSpPr>
            <p:nvPr/>
          </p:nvSpPr>
          <p:spPr bwMode="auto">
            <a:xfrm>
              <a:off x="5333039" y="6507290"/>
              <a:ext cx="1079661" cy="418197"/>
            </a:xfrm>
            <a:prstGeom prst="rect">
              <a:avLst/>
            </a:prstGeom>
            <a:solidFill>
              <a:srgbClr val="0D609C"/>
            </a:solidFill>
            <a:ln w="9525">
              <a:solidFill>
                <a:schemeClr val="tx1"/>
              </a:solidFill>
              <a:miter lim="800000"/>
              <a:headEnd/>
              <a:tailEnd/>
            </a:ln>
          </p:spPr>
          <p:txBody>
            <a:bodyPr anchor="ctr"/>
            <a:lstStyle/>
            <a:p>
              <a:pPr algn="ctr"/>
              <a:r>
                <a:rPr lang="en-US" sz="800" dirty="0">
                  <a:solidFill>
                    <a:schemeClr val="bg1"/>
                  </a:solidFill>
                </a:rPr>
                <a:t>Provide </a:t>
              </a:r>
              <a:br>
                <a:rPr lang="en-US" sz="800" dirty="0">
                  <a:solidFill>
                    <a:schemeClr val="bg1"/>
                  </a:solidFill>
                </a:rPr>
              </a:br>
              <a:r>
                <a:rPr lang="en-US" sz="800" dirty="0">
                  <a:solidFill>
                    <a:schemeClr val="bg1"/>
                  </a:solidFill>
                </a:rPr>
                <a:t>Communications</a:t>
              </a:r>
            </a:p>
          </p:txBody>
        </p:sp>
        <p:sp>
          <p:nvSpPr>
            <p:cNvPr id="161" name="Rectangle 183"/>
            <p:cNvSpPr>
              <a:spLocks noChangeArrowheads="1"/>
            </p:cNvSpPr>
            <p:nvPr/>
          </p:nvSpPr>
          <p:spPr bwMode="auto">
            <a:xfrm>
              <a:off x="4087610" y="6516003"/>
              <a:ext cx="899477" cy="418197"/>
            </a:xfrm>
            <a:prstGeom prst="rect">
              <a:avLst/>
            </a:prstGeom>
            <a:solidFill>
              <a:srgbClr val="DDDDDD"/>
            </a:solidFill>
            <a:ln w="9525">
              <a:solidFill>
                <a:schemeClr val="tx1"/>
              </a:solidFill>
              <a:miter lim="800000"/>
              <a:headEnd/>
              <a:tailEnd/>
            </a:ln>
          </p:spPr>
          <p:txBody>
            <a:bodyPr anchor="ctr"/>
            <a:lstStyle/>
            <a:p>
              <a:pPr algn="ctr"/>
              <a:r>
                <a:rPr lang="en-US" sz="800" dirty="0"/>
                <a:t>NCTAMS Building</a:t>
              </a:r>
            </a:p>
          </p:txBody>
        </p:sp>
        <p:cxnSp>
          <p:nvCxnSpPr>
            <p:cNvPr id="162" name="AutoShape 192"/>
            <p:cNvCxnSpPr>
              <a:cxnSpLocks noChangeShapeType="1"/>
            </p:cNvCxnSpPr>
            <p:nvPr/>
          </p:nvCxnSpPr>
          <p:spPr bwMode="auto">
            <a:xfrm>
              <a:off x="4995735" y="6622764"/>
              <a:ext cx="345953" cy="0"/>
            </a:xfrm>
            <a:prstGeom prst="straightConnector1">
              <a:avLst/>
            </a:prstGeom>
            <a:noFill/>
            <a:ln w="9525">
              <a:solidFill>
                <a:schemeClr val="tx1"/>
              </a:solidFill>
              <a:round/>
              <a:headEnd/>
              <a:tailEnd type="triangle" w="med" len="med"/>
            </a:ln>
          </p:spPr>
        </p:cxnSp>
        <p:cxnSp>
          <p:nvCxnSpPr>
            <p:cNvPr id="163" name="AutoShape 182"/>
            <p:cNvCxnSpPr>
              <a:cxnSpLocks noChangeShapeType="1"/>
            </p:cNvCxnSpPr>
            <p:nvPr/>
          </p:nvCxnSpPr>
          <p:spPr bwMode="auto">
            <a:xfrm rot="5400000" flipH="1" flipV="1">
              <a:off x="5413110" y="4903945"/>
              <a:ext cx="2744419" cy="710644"/>
            </a:xfrm>
            <a:prstGeom prst="straightConnector1">
              <a:avLst/>
            </a:prstGeom>
            <a:noFill/>
            <a:ln w="9525">
              <a:solidFill>
                <a:schemeClr val="tx1"/>
              </a:solidFill>
              <a:round/>
              <a:headEnd/>
              <a:tailEnd type="triangle" w="med" len="med"/>
            </a:ln>
          </p:spPr>
        </p:cxnSp>
        <p:sp>
          <p:nvSpPr>
            <p:cNvPr id="164" name="Rectangle 155"/>
            <p:cNvSpPr>
              <a:spLocks noChangeArrowheads="1"/>
            </p:cNvSpPr>
            <p:nvPr/>
          </p:nvSpPr>
          <p:spPr bwMode="auto">
            <a:xfrm>
              <a:off x="2781639" y="6507290"/>
              <a:ext cx="899477" cy="418197"/>
            </a:xfrm>
            <a:prstGeom prst="rect">
              <a:avLst/>
            </a:prstGeom>
            <a:solidFill>
              <a:srgbClr val="DDDDDD"/>
            </a:solidFill>
            <a:ln w="9525">
              <a:solidFill>
                <a:schemeClr val="tx1"/>
              </a:solidFill>
              <a:miter lim="800000"/>
              <a:headEnd/>
              <a:tailEnd/>
            </a:ln>
          </p:spPr>
          <p:txBody>
            <a:bodyPr wrap="none" anchor="ctr"/>
            <a:lstStyle/>
            <a:p>
              <a:pPr algn="ctr"/>
              <a:r>
                <a:rPr lang="en-US" sz="800" dirty="0"/>
                <a:t>Off-Base</a:t>
              </a:r>
            </a:p>
            <a:p>
              <a:pPr algn="ctr"/>
              <a:r>
                <a:rPr lang="en-US" sz="800" dirty="0"/>
                <a:t> Communications</a:t>
              </a:r>
            </a:p>
          </p:txBody>
        </p:sp>
        <p:cxnSp>
          <p:nvCxnSpPr>
            <p:cNvPr id="165" name="AutoShape 184"/>
            <p:cNvCxnSpPr>
              <a:cxnSpLocks noChangeShapeType="1"/>
            </p:cNvCxnSpPr>
            <p:nvPr/>
          </p:nvCxnSpPr>
          <p:spPr bwMode="auto">
            <a:xfrm>
              <a:off x="3681116" y="6622764"/>
              <a:ext cx="415143" cy="0"/>
            </a:xfrm>
            <a:prstGeom prst="straightConnector1">
              <a:avLst/>
            </a:prstGeom>
            <a:noFill/>
            <a:ln w="9525">
              <a:solidFill>
                <a:schemeClr val="tx1"/>
              </a:solidFill>
              <a:round/>
              <a:headEnd/>
              <a:tailEnd type="triangle" w="med" len="med"/>
            </a:ln>
          </p:spPr>
        </p:cxnSp>
        <p:sp>
          <p:nvSpPr>
            <p:cNvPr id="166" name="Rectangle 27"/>
            <p:cNvSpPr>
              <a:spLocks noChangeArrowheads="1"/>
            </p:cNvSpPr>
            <p:nvPr/>
          </p:nvSpPr>
          <p:spPr bwMode="auto">
            <a:xfrm>
              <a:off x="152400" y="5298473"/>
              <a:ext cx="830286" cy="487897"/>
            </a:xfrm>
            <a:prstGeom prst="rect">
              <a:avLst/>
            </a:prstGeom>
            <a:solidFill>
              <a:srgbClr val="DDDDDD"/>
            </a:solidFill>
            <a:ln w="9525">
              <a:solidFill>
                <a:schemeClr val="tx1"/>
              </a:solidFill>
              <a:miter lim="800000"/>
              <a:headEnd/>
              <a:tailEnd/>
            </a:ln>
          </p:spPr>
          <p:txBody>
            <a:bodyPr anchor="ctr"/>
            <a:lstStyle/>
            <a:p>
              <a:pPr algn="ctr"/>
              <a:r>
                <a:rPr lang="en-US" sz="800" dirty="0"/>
                <a:t>Commercial Goods Suppliers</a:t>
              </a:r>
              <a:endParaRPr lang="en-US" sz="1400" dirty="0"/>
            </a:p>
          </p:txBody>
        </p:sp>
        <p:cxnSp>
          <p:nvCxnSpPr>
            <p:cNvPr id="167" name="AutoShape 184"/>
            <p:cNvCxnSpPr>
              <a:cxnSpLocks noChangeShapeType="1"/>
              <a:stCxn id="166" idx="0"/>
              <a:endCxn id="131" idx="2"/>
            </p:cNvCxnSpPr>
            <p:nvPr/>
          </p:nvCxnSpPr>
          <p:spPr bwMode="auto">
            <a:xfrm rot="5400000" flipH="1" flipV="1">
              <a:off x="713873" y="4960469"/>
              <a:ext cx="191674" cy="484334"/>
            </a:xfrm>
            <a:prstGeom prst="straightConnector1">
              <a:avLst/>
            </a:prstGeom>
            <a:noFill/>
            <a:ln w="9525">
              <a:solidFill>
                <a:schemeClr val="tx1"/>
              </a:solidFill>
              <a:round/>
              <a:headEnd/>
              <a:tailEnd type="triangle" w="med" len="med"/>
            </a:ln>
          </p:spPr>
        </p:cxnSp>
      </p:grpSp>
      <p:grpSp>
        <p:nvGrpSpPr>
          <p:cNvPr id="4" name="Group 254"/>
          <p:cNvGrpSpPr/>
          <p:nvPr/>
        </p:nvGrpSpPr>
        <p:grpSpPr>
          <a:xfrm>
            <a:off x="381000" y="2552700"/>
            <a:ext cx="6019800" cy="3294530"/>
            <a:chOff x="381000" y="2895600"/>
            <a:chExt cx="6019800" cy="3294530"/>
          </a:xfrm>
        </p:grpSpPr>
        <p:sp>
          <p:nvSpPr>
            <p:cNvPr id="83" name="Rectangle 82"/>
            <p:cNvSpPr/>
            <p:nvPr/>
          </p:nvSpPr>
          <p:spPr>
            <a:xfrm>
              <a:off x="5334000" y="5141260"/>
              <a:ext cx="1066800" cy="462987"/>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p:cNvSpPr/>
            <p:nvPr/>
          </p:nvSpPr>
          <p:spPr>
            <a:xfrm>
              <a:off x="4114800" y="5154704"/>
              <a:ext cx="914400" cy="462987"/>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7" name="Rectangle 176"/>
            <p:cNvSpPr/>
            <p:nvPr/>
          </p:nvSpPr>
          <p:spPr>
            <a:xfrm>
              <a:off x="2895600" y="5122762"/>
              <a:ext cx="826624" cy="439838"/>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Rectangle 185"/>
            <p:cNvSpPr/>
            <p:nvPr/>
          </p:nvSpPr>
          <p:spPr>
            <a:xfrm>
              <a:off x="1905000" y="2941320"/>
              <a:ext cx="826624" cy="4572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Rectangle 186"/>
            <p:cNvSpPr/>
            <p:nvPr/>
          </p:nvSpPr>
          <p:spPr>
            <a:xfrm>
              <a:off x="1447800" y="5163670"/>
              <a:ext cx="826624" cy="4572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8" name="Rectangle 187"/>
            <p:cNvSpPr/>
            <p:nvPr/>
          </p:nvSpPr>
          <p:spPr>
            <a:xfrm>
              <a:off x="2819400" y="5791200"/>
              <a:ext cx="914400" cy="3810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Rectangle 188"/>
            <p:cNvSpPr/>
            <p:nvPr/>
          </p:nvSpPr>
          <p:spPr>
            <a:xfrm>
              <a:off x="1447800" y="5809130"/>
              <a:ext cx="826624" cy="3810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2" name="Straight Arrow Connector 201"/>
            <p:cNvCxnSpPr>
              <a:stCxn id="177" idx="0"/>
              <a:endCxn id="186" idx="3"/>
            </p:cNvCxnSpPr>
            <p:nvPr/>
          </p:nvCxnSpPr>
          <p:spPr>
            <a:xfrm flipH="1" flipV="1">
              <a:off x="2731624" y="3169920"/>
              <a:ext cx="577288" cy="1952842"/>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a:stCxn id="177" idx="1"/>
              <a:endCxn id="252" idx="3"/>
            </p:cNvCxnSpPr>
            <p:nvPr/>
          </p:nvCxnSpPr>
          <p:spPr>
            <a:xfrm flipH="1" flipV="1">
              <a:off x="1207624" y="4038600"/>
              <a:ext cx="1687976" cy="1304081"/>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sp>
          <p:nvSpPr>
            <p:cNvPr id="211" name="Rectangle 210"/>
            <p:cNvSpPr/>
            <p:nvPr/>
          </p:nvSpPr>
          <p:spPr>
            <a:xfrm>
              <a:off x="381000" y="2895600"/>
              <a:ext cx="838200" cy="4572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5" name="Straight Arrow Connector 214"/>
            <p:cNvCxnSpPr>
              <a:stCxn id="186" idx="1"/>
              <a:endCxn id="211" idx="3"/>
            </p:cNvCxnSpPr>
            <p:nvPr/>
          </p:nvCxnSpPr>
          <p:spPr>
            <a:xfrm flipH="1" flipV="1">
              <a:off x="1219200" y="3124200"/>
              <a:ext cx="685800" cy="45720"/>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a:stCxn id="188" idx="1"/>
              <a:endCxn id="189" idx="3"/>
            </p:cNvCxnSpPr>
            <p:nvPr/>
          </p:nvCxnSpPr>
          <p:spPr>
            <a:xfrm flipH="1">
              <a:off x="2274424" y="5981700"/>
              <a:ext cx="544976" cy="17930"/>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a:stCxn id="177" idx="1"/>
              <a:endCxn id="187" idx="3"/>
            </p:cNvCxnSpPr>
            <p:nvPr/>
          </p:nvCxnSpPr>
          <p:spPr>
            <a:xfrm flipH="1">
              <a:off x="2274424" y="5342681"/>
              <a:ext cx="621176" cy="49589"/>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stCxn id="86" idx="1"/>
              <a:endCxn id="177" idx="3"/>
            </p:cNvCxnSpPr>
            <p:nvPr/>
          </p:nvCxnSpPr>
          <p:spPr>
            <a:xfrm flipH="1" flipV="1">
              <a:off x="3722224" y="5342681"/>
              <a:ext cx="392576" cy="43517"/>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23" name="Straight Arrow Connector 222"/>
            <p:cNvCxnSpPr>
              <a:stCxn id="83" idx="1"/>
            </p:cNvCxnSpPr>
            <p:nvPr/>
          </p:nvCxnSpPr>
          <p:spPr>
            <a:xfrm flipH="1" flipV="1">
              <a:off x="5029200" y="5293662"/>
              <a:ext cx="304800" cy="79092"/>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a:stCxn id="177" idx="2"/>
              <a:endCxn id="188" idx="0"/>
            </p:cNvCxnSpPr>
            <p:nvPr/>
          </p:nvCxnSpPr>
          <p:spPr>
            <a:xfrm flipH="1">
              <a:off x="3276600" y="5562600"/>
              <a:ext cx="32312" cy="228600"/>
            </a:xfrm>
            <a:prstGeom prst="straightConnector1">
              <a:avLst/>
            </a:prstGeom>
            <a:ln w="63500">
              <a:solidFill>
                <a:srgbClr val="FFFF00"/>
              </a:solidFill>
              <a:tailEnd type="triangle"/>
            </a:ln>
            <a:effectLst>
              <a:outerShdw blurRad="40000" dist="20000" dir="5400000" rotWithShape="0">
                <a:schemeClr val="bg1">
                  <a:alpha val="38000"/>
                </a:schemeClr>
              </a:outerShdw>
            </a:effectLst>
            <a:scene3d>
              <a:camera prst="orthographicFront"/>
              <a:lightRig rig="threePt" dir="t"/>
            </a:scene3d>
            <a:sp3d contourW="12700">
              <a:bevelT w="127000" h="127000"/>
              <a:contourClr>
                <a:schemeClr val="bg1"/>
              </a:contourClr>
            </a:sp3d>
          </p:spPr>
          <p:style>
            <a:lnRef idx="2">
              <a:schemeClr val="accent1"/>
            </a:lnRef>
            <a:fillRef idx="0">
              <a:schemeClr val="accent1"/>
            </a:fillRef>
            <a:effectRef idx="1">
              <a:schemeClr val="accent1"/>
            </a:effectRef>
            <a:fontRef idx="minor">
              <a:schemeClr val="tx1"/>
            </a:fontRef>
          </p:style>
        </p:cxnSp>
        <p:sp>
          <p:nvSpPr>
            <p:cNvPr id="252" name="Rectangle 251"/>
            <p:cNvSpPr/>
            <p:nvPr/>
          </p:nvSpPr>
          <p:spPr>
            <a:xfrm>
              <a:off x="381000" y="3810000"/>
              <a:ext cx="826624" cy="457200"/>
            </a:xfrm>
            <a:prstGeom prst="rect">
              <a:avLst/>
            </a:prstGeom>
            <a:noFill/>
            <a:ln w="63500">
              <a:solidFill>
                <a:srgbClr val="FFFF00"/>
              </a:solidFill>
            </a:ln>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8" name="Title 167"/>
          <p:cNvSpPr>
            <a:spLocks noGrp="1"/>
          </p:cNvSpPr>
          <p:nvPr>
            <p:ph type="title"/>
          </p:nvPr>
        </p:nvSpPr>
        <p:spPr/>
        <p:txBody>
          <a:bodyPr/>
          <a:lstStyle/>
          <a:p>
            <a:r>
              <a:rPr lang="en-US" dirty="0" smtClean="0"/>
              <a:t>Asset Network Diagramming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25012" t="24835" r="25012" b="24835"/>
          <a:stretch>
            <a:fillRect/>
          </a:stretch>
        </p:blipFill>
        <p:spPr bwMode="auto">
          <a:xfrm>
            <a:off x="152400" y="1030055"/>
            <a:ext cx="8902705" cy="5486400"/>
          </a:xfrm>
          <a:prstGeom prst="rect">
            <a:avLst/>
          </a:prstGeom>
          <a:noFill/>
          <a:ln w="9525">
            <a:noFill/>
            <a:miter lim="800000"/>
            <a:headEnd/>
            <a:tailEnd/>
          </a:ln>
          <a:effectLst>
            <a:outerShdw blurRad="190500" algn="ctr" rotWithShape="0">
              <a:srgbClr val="000000">
                <a:alpha val="70000"/>
              </a:srgbClr>
            </a:outerShdw>
          </a:effectLst>
        </p:spPr>
      </p:pic>
      <p:sp>
        <p:nvSpPr>
          <p:cNvPr id="2" name="Title 1"/>
          <p:cNvSpPr>
            <a:spLocks noGrp="1"/>
          </p:cNvSpPr>
          <p:nvPr>
            <p:ph type="title"/>
          </p:nvPr>
        </p:nvSpPr>
        <p:spPr/>
        <p:txBody>
          <a:bodyPr/>
          <a:lstStyle/>
          <a:p>
            <a:r>
              <a:rPr lang="en-US" dirty="0" smtClean="0"/>
              <a:t>Asset Connectivity</a:t>
            </a:r>
            <a:endParaRPr lang="en-US" dirty="0"/>
          </a:p>
        </p:txBody>
      </p:sp>
      <p:grpSp>
        <p:nvGrpSpPr>
          <p:cNvPr id="3" name="Group 437"/>
          <p:cNvGrpSpPr/>
          <p:nvPr/>
        </p:nvGrpSpPr>
        <p:grpSpPr>
          <a:xfrm>
            <a:off x="229334" y="1074879"/>
            <a:ext cx="8471316" cy="4693417"/>
            <a:chOff x="229334" y="1264024"/>
            <a:chExt cx="8471316" cy="4693417"/>
          </a:xfrm>
        </p:grpSpPr>
        <p:sp>
          <p:nvSpPr>
            <p:cNvPr id="19" name="Freeform 18"/>
            <p:cNvSpPr/>
            <p:nvPr/>
          </p:nvSpPr>
          <p:spPr>
            <a:xfrm>
              <a:off x="229334" y="1264024"/>
              <a:ext cx="8471316" cy="4693417"/>
            </a:xfrm>
            <a:custGeom>
              <a:avLst/>
              <a:gdLst>
                <a:gd name="connsiteX0" fmla="*/ 48572 w 8471316"/>
                <a:gd name="connsiteY0" fmla="*/ 4589929 h 4693417"/>
                <a:gd name="connsiteX1" fmla="*/ 30642 w 8471316"/>
                <a:gd name="connsiteY1" fmla="*/ 4392705 h 4693417"/>
                <a:gd name="connsiteX2" fmla="*/ 12713 w 8471316"/>
                <a:gd name="connsiteY2" fmla="*/ 4267200 h 4693417"/>
                <a:gd name="connsiteX3" fmla="*/ 3748 w 8471316"/>
                <a:gd name="connsiteY3" fmla="*/ 4195482 h 4693417"/>
                <a:gd name="connsiteX4" fmla="*/ 12713 w 8471316"/>
                <a:gd name="connsiteY4" fmla="*/ 3657600 h 4693417"/>
                <a:gd name="connsiteX5" fmla="*/ 21678 w 8471316"/>
                <a:gd name="connsiteY5" fmla="*/ 3612776 h 4693417"/>
                <a:gd name="connsiteX6" fmla="*/ 30642 w 8471316"/>
                <a:gd name="connsiteY6" fmla="*/ 3541058 h 4693417"/>
                <a:gd name="connsiteX7" fmla="*/ 39607 w 8471316"/>
                <a:gd name="connsiteY7" fmla="*/ 3505200 h 4693417"/>
                <a:gd name="connsiteX8" fmla="*/ 57537 w 8471316"/>
                <a:gd name="connsiteY8" fmla="*/ 3361764 h 4693417"/>
                <a:gd name="connsiteX9" fmla="*/ 66501 w 8471316"/>
                <a:gd name="connsiteY9" fmla="*/ 3316941 h 4693417"/>
                <a:gd name="connsiteX10" fmla="*/ 75466 w 8471316"/>
                <a:gd name="connsiteY10" fmla="*/ 3227294 h 4693417"/>
                <a:gd name="connsiteX11" fmla="*/ 93395 w 8471316"/>
                <a:gd name="connsiteY11" fmla="*/ 3119717 h 4693417"/>
                <a:gd name="connsiteX12" fmla="*/ 111325 w 8471316"/>
                <a:gd name="connsiteY12" fmla="*/ 2994211 h 4693417"/>
                <a:gd name="connsiteX13" fmla="*/ 129254 w 8471316"/>
                <a:gd name="connsiteY13" fmla="*/ 2868705 h 4693417"/>
                <a:gd name="connsiteX14" fmla="*/ 138219 w 8471316"/>
                <a:gd name="connsiteY14" fmla="*/ 2743200 h 4693417"/>
                <a:gd name="connsiteX15" fmla="*/ 147184 w 8471316"/>
                <a:gd name="connsiteY15" fmla="*/ 2644588 h 4693417"/>
                <a:gd name="connsiteX16" fmla="*/ 165113 w 8471316"/>
                <a:gd name="connsiteY16" fmla="*/ 2151529 h 4693417"/>
                <a:gd name="connsiteX17" fmla="*/ 174078 w 8471316"/>
                <a:gd name="connsiteY17" fmla="*/ 1900517 h 4693417"/>
                <a:gd name="connsiteX18" fmla="*/ 192007 w 8471316"/>
                <a:gd name="connsiteY18" fmla="*/ 1846729 h 4693417"/>
                <a:gd name="connsiteX19" fmla="*/ 209937 w 8471316"/>
                <a:gd name="connsiteY19" fmla="*/ 1819835 h 4693417"/>
                <a:gd name="connsiteX20" fmla="*/ 218901 w 8471316"/>
                <a:gd name="connsiteY20" fmla="*/ 1783976 h 4693417"/>
                <a:gd name="connsiteX21" fmla="*/ 236831 w 8471316"/>
                <a:gd name="connsiteY21" fmla="*/ 1766047 h 4693417"/>
                <a:gd name="connsiteX22" fmla="*/ 254760 w 8471316"/>
                <a:gd name="connsiteY22" fmla="*/ 1739152 h 4693417"/>
                <a:gd name="connsiteX23" fmla="*/ 272690 w 8471316"/>
                <a:gd name="connsiteY23" fmla="*/ 1721223 h 4693417"/>
                <a:gd name="connsiteX24" fmla="*/ 317513 w 8471316"/>
                <a:gd name="connsiteY24" fmla="*/ 1649505 h 4693417"/>
                <a:gd name="connsiteX25" fmla="*/ 398195 w 8471316"/>
                <a:gd name="connsiteY25" fmla="*/ 1568823 h 4693417"/>
                <a:gd name="connsiteX26" fmla="*/ 451984 w 8471316"/>
                <a:gd name="connsiteY26" fmla="*/ 1497105 h 4693417"/>
                <a:gd name="connsiteX27" fmla="*/ 469913 w 8471316"/>
                <a:gd name="connsiteY27" fmla="*/ 1461247 h 4693417"/>
                <a:gd name="connsiteX28" fmla="*/ 514737 w 8471316"/>
                <a:gd name="connsiteY28" fmla="*/ 1416423 h 4693417"/>
                <a:gd name="connsiteX29" fmla="*/ 586454 w 8471316"/>
                <a:gd name="connsiteY29" fmla="*/ 1353670 h 4693417"/>
                <a:gd name="connsiteX30" fmla="*/ 622313 w 8471316"/>
                <a:gd name="connsiteY30" fmla="*/ 1326776 h 4693417"/>
                <a:gd name="connsiteX31" fmla="*/ 658172 w 8471316"/>
                <a:gd name="connsiteY31" fmla="*/ 1317811 h 4693417"/>
                <a:gd name="connsiteX32" fmla="*/ 783678 w 8471316"/>
                <a:gd name="connsiteY32" fmla="*/ 1246094 h 4693417"/>
                <a:gd name="connsiteX33" fmla="*/ 927113 w 8471316"/>
                <a:gd name="connsiteY33" fmla="*/ 1192305 h 4693417"/>
                <a:gd name="connsiteX34" fmla="*/ 1007795 w 8471316"/>
                <a:gd name="connsiteY34" fmla="*/ 1156447 h 4693417"/>
                <a:gd name="connsiteX35" fmla="*/ 1043654 w 8471316"/>
                <a:gd name="connsiteY35" fmla="*/ 1147482 h 4693417"/>
                <a:gd name="connsiteX36" fmla="*/ 1070548 w 8471316"/>
                <a:gd name="connsiteY36" fmla="*/ 1138517 h 4693417"/>
                <a:gd name="connsiteX37" fmla="*/ 1115372 w 8471316"/>
                <a:gd name="connsiteY37" fmla="*/ 1129552 h 4693417"/>
                <a:gd name="connsiteX38" fmla="*/ 1187090 w 8471316"/>
                <a:gd name="connsiteY38" fmla="*/ 1102658 h 4693417"/>
                <a:gd name="connsiteX39" fmla="*/ 1258807 w 8471316"/>
                <a:gd name="connsiteY39" fmla="*/ 1084729 h 4693417"/>
                <a:gd name="connsiteX40" fmla="*/ 1312595 w 8471316"/>
                <a:gd name="connsiteY40" fmla="*/ 1075764 h 4693417"/>
                <a:gd name="connsiteX41" fmla="*/ 1366384 w 8471316"/>
                <a:gd name="connsiteY41" fmla="*/ 1057835 h 4693417"/>
                <a:gd name="connsiteX42" fmla="*/ 1402242 w 8471316"/>
                <a:gd name="connsiteY42" fmla="*/ 1048870 h 4693417"/>
                <a:gd name="connsiteX43" fmla="*/ 1473960 w 8471316"/>
                <a:gd name="connsiteY43" fmla="*/ 1021976 h 4693417"/>
                <a:gd name="connsiteX44" fmla="*/ 1518784 w 8471316"/>
                <a:gd name="connsiteY44" fmla="*/ 1013011 h 4693417"/>
                <a:gd name="connsiteX45" fmla="*/ 1545678 w 8471316"/>
                <a:gd name="connsiteY45" fmla="*/ 1004047 h 4693417"/>
                <a:gd name="connsiteX46" fmla="*/ 1617395 w 8471316"/>
                <a:gd name="connsiteY46" fmla="*/ 986117 h 4693417"/>
                <a:gd name="connsiteX47" fmla="*/ 1662219 w 8471316"/>
                <a:gd name="connsiteY47" fmla="*/ 968188 h 4693417"/>
                <a:gd name="connsiteX48" fmla="*/ 1689113 w 8471316"/>
                <a:gd name="connsiteY48" fmla="*/ 950258 h 4693417"/>
                <a:gd name="connsiteX49" fmla="*/ 1724972 w 8471316"/>
                <a:gd name="connsiteY49" fmla="*/ 941294 h 4693417"/>
                <a:gd name="connsiteX50" fmla="*/ 1805654 w 8471316"/>
                <a:gd name="connsiteY50" fmla="*/ 905435 h 4693417"/>
                <a:gd name="connsiteX51" fmla="*/ 1832548 w 8471316"/>
                <a:gd name="connsiteY51" fmla="*/ 896470 h 4693417"/>
                <a:gd name="connsiteX52" fmla="*/ 1904266 w 8471316"/>
                <a:gd name="connsiteY52" fmla="*/ 869576 h 4693417"/>
                <a:gd name="connsiteX53" fmla="*/ 1940125 w 8471316"/>
                <a:gd name="connsiteY53" fmla="*/ 842682 h 4693417"/>
                <a:gd name="connsiteX54" fmla="*/ 1993913 w 8471316"/>
                <a:gd name="connsiteY54" fmla="*/ 833717 h 4693417"/>
                <a:gd name="connsiteX55" fmla="*/ 2038737 w 8471316"/>
                <a:gd name="connsiteY55" fmla="*/ 815788 h 4693417"/>
                <a:gd name="connsiteX56" fmla="*/ 2110454 w 8471316"/>
                <a:gd name="connsiteY56" fmla="*/ 779929 h 4693417"/>
                <a:gd name="connsiteX57" fmla="*/ 2182172 w 8471316"/>
                <a:gd name="connsiteY57" fmla="*/ 744070 h 4693417"/>
                <a:gd name="connsiteX58" fmla="*/ 2209066 w 8471316"/>
                <a:gd name="connsiteY58" fmla="*/ 735105 h 4693417"/>
                <a:gd name="connsiteX59" fmla="*/ 2280784 w 8471316"/>
                <a:gd name="connsiteY59" fmla="*/ 699247 h 4693417"/>
                <a:gd name="connsiteX60" fmla="*/ 2361466 w 8471316"/>
                <a:gd name="connsiteY60" fmla="*/ 672352 h 4693417"/>
                <a:gd name="connsiteX61" fmla="*/ 2397325 w 8471316"/>
                <a:gd name="connsiteY61" fmla="*/ 654423 h 4693417"/>
                <a:gd name="connsiteX62" fmla="*/ 2460078 w 8471316"/>
                <a:gd name="connsiteY62" fmla="*/ 636494 h 4693417"/>
                <a:gd name="connsiteX63" fmla="*/ 2495937 w 8471316"/>
                <a:gd name="connsiteY63" fmla="*/ 618564 h 4693417"/>
                <a:gd name="connsiteX64" fmla="*/ 2549725 w 8471316"/>
                <a:gd name="connsiteY64" fmla="*/ 600635 h 4693417"/>
                <a:gd name="connsiteX65" fmla="*/ 2648337 w 8471316"/>
                <a:gd name="connsiteY65" fmla="*/ 546847 h 4693417"/>
                <a:gd name="connsiteX66" fmla="*/ 2720054 w 8471316"/>
                <a:gd name="connsiteY66" fmla="*/ 519952 h 4693417"/>
                <a:gd name="connsiteX67" fmla="*/ 2791772 w 8471316"/>
                <a:gd name="connsiteY67" fmla="*/ 475129 h 4693417"/>
                <a:gd name="connsiteX68" fmla="*/ 2818666 w 8471316"/>
                <a:gd name="connsiteY68" fmla="*/ 457200 h 4693417"/>
                <a:gd name="connsiteX69" fmla="*/ 2890384 w 8471316"/>
                <a:gd name="connsiteY69" fmla="*/ 421341 h 4693417"/>
                <a:gd name="connsiteX70" fmla="*/ 2980031 w 8471316"/>
                <a:gd name="connsiteY70" fmla="*/ 367552 h 4693417"/>
                <a:gd name="connsiteX71" fmla="*/ 3006925 w 8471316"/>
                <a:gd name="connsiteY71" fmla="*/ 349623 h 4693417"/>
                <a:gd name="connsiteX72" fmla="*/ 3033819 w 8471316"/>
                <a:gd name="connsiteY72" fmla="*/ 322729 h 4693417"/>
                <a:gd name="connsiteX73" fmla="*/ 3069678 w 8471316"/>
                <a:gd name="connsiteY73" fmla="*/ 313764 h 4693417"/>
                <a:gd name="connsiteX74" fmla="*/ 3096572 w 8471316"/>
                <a:gd name="connsiteY74" fmla="*/ 295835 h 4693417"/>
                <a:gd name="connsiteX75" fmla="*/ 3141395 w 8471316"/>
                <a:gd name="connsiteY75" fmla="*/ 259976 h 4693417"/>
                <a:gd name="connsiteX76" fmla="*/ 3168290 w 8471316"/>
                <a:gd name="connsiteY76" fmla="*/ 251011 h 4693417"/>
                <a:gd name="connsiteX77" fmla="*/ 3204148 w 8471316"/>
                <a:gd name="connsiteY77" fmla="*/ 224117 h 4693417"/>
                <a:gd name="connsiteX78" fmla="*/ 3231042 w 8471316"/>
                <a:gd name="connsiteY78" fmla="*/ 215152 h 4693417"/>
                <a:gd name="connsiteX79" fmla="*/ 3284831 w 8471316"/>
                <a:gd name="connsiteY79" fmla="*/ 188258 h 4693417"/>
                <a:gd name="connsiteX80" fmla="*/ 3338619 w 8471316"/>
                <a:gd name="connsiteY80" fmla="*/ 152400 h 4693417"/>
                <a:gd name="connsiteX81" fmla="*/ 3401372 w 8471316"/>
                <a:gd name="connsiteY81" fmla="*/ 125505 h 4693417"/>
                <a:gd name="connsiteX82" fmla="*/ 3428266 w 8471316"/>
                <a:gd name="connsiteY82" fmla="*/ 116541 h 4693417"/>
                <a:gd name="connsiteX83" fmla="*/ 3455160 w 8471316"/>
                <a:gd name="connsiteY83" fmla="*/ 98611 h 4693417"/>
                <a:gd name="connsiteX84" fmla="*/ 3508948 w 8471316"/>
                <a:gd name="connsiteY84" fmla="*/ 89647 h 4693417"/>
                <a:gd name="connsiteX85" fmla="*/ 3553772 w 8471316"/>
                <a:gd name="connsiteY85" fmla="*/ 80682 h 4693417"/>
                <a:gd name="connsiteX86" fmla="*/ 3580666 w 8471316"/>
                <a:gd name="connsiteY86" fmla="*/ 71717 h 4693417"/>
                <a:gd name="connsiteX87" fmla="*/ 3670313 w 8471316"/>
                <a:gd name="connsiteY87" fmla="*/ 44823 h 4693417"/>
                <a:gd name="connsiteX88" fmla="*/ 3706172 w 8471316"/>
                <a:gd name="connsiteY88" fmla="*/ 35858 h 4693417"/>
                <a:gd name="connsiteX89" fmla="*/ 3759960 w 8471316"/>
                <a:gd name="connsiteY89" fmla="*/ 17929 h 4693417"/>
                <a:gd name="connsiteX90" fmla="*/ 3849607 w 8471316"/>
                <a:gd name="connsiteY90" fmla="*/ 0 h 4693417"/>
                <a:gd name="connsiteX91" fmla="*/ 5633584 w 8471316"/>
                <a:gd name="connsiteY91" fmla="*/ 8964 h 4693417"/>
                <a:gd name="connsiteX92" fmla="*/ 5884595 w 8471316"/>
                <a:gd name="connsiteY92" fmla="*/ 26894 h 4693417"/>
                <a:gd name="connsiteX93" fmla="*/ 6045960 w 8471316"/>
                <a:gd name="connsiteY93" fmla="*/ 44823 h 4693417"/>
                <a:gd name="connsiteX94" fmla="*/ 6135607 w 8471316"/>
                <a:gd name="connsiteY94" fmla="*/ 62752 h 4693417"/>
                <a:gd name="connsiteX95" fmla="*/ 6216290 w 8471316"/>
                <a:gd name="connsiteY95" fmla="*/ 80682 h 4693417"/>
                <a:gd name="connsiteX96" fmla="*/ 6279042 w 8471316"/>
                <a:gd name="connsiteY96" fmla="*/ 89647 h 4693417"/>
                <a:gd name="connsiteX97" fmla="*/ 6332831 w 8471316"/>
                <a:gd name="connsiteY97" fmla="*/ 107576 h 4693417"/>
                <a:gd name="connsiteX98" fmla="*/ 6404548 w 8471316"/>
                <a:gd name="connsiteY98" fmla="*/ 134470 h 4693417"/>
                <a:gd name="connsiteX99" fmla="*/ 6431442 w 8471316"/>
                <a:gd name="connsiteY99" fmla="*/ 152400 h 4693417"/>
                <a:gd name="connsiteX100" fmla="*/ 6494195 w 8471316"/>
                <a:gd name="connsiteY100" fmla="*/ 170329 h 4693417"/>
                <a:gd name="connsiteX101" fmla="*/ 6512125 w 8471316"/>
                <a:gd name="connsiteY101" fmla="*/ 188258 h 4693417"/>
                <a:gd name="connsiteX102" fmla="*/ 6574878 w 8471316"/>
                <a:gd name="connsiteY102" fmla="*/ 206188 h 4693417"/>
                <a:gd name="connsiteX103" fmla="*/ 6601772 w 8471316"/>
                <a:gd name="connsiteY103" fmla="*/ 224117 h 4693417"/>
                <a:gd name="connsiteX104" fmla="*/ 6691419 w 8471316"/>
                <a:gd name="connsiteY104" fmla="*/ 251011 h 4693417"/>
                <a:gd name="connsiteX105" fmla="*/ 6727278 w 8471316"/>
                <a:gd name="connsiteY105" fmla="*/ 268941 h 4693417"/>
                <a:gd name="connsiteX106" fmla="*/ 6754172 w 8471316"/>
                <a:gd name="connsiteY106" fmla="*/ 277905 h 4693417"/>
                <a:gd name="connsiteX107" fmla="*/ 6781066 w 8471316"/>
                <a:gd name="connsiteY107" fmla="*/ 295835 h 4693417"/>
                <a:gd name="connsiteX108" fmla="*/ 6816925 w 8471316"/>
                <a:gd name="connsiteY108" fmla="*/ 313764 h 4693417"/>
                <a:gd name="connsiteX109" fmla="*/ 6870713 w 8471316"/>
                <a:gd name="connsiteY109" fmla="*/ 340658 h 4693417"/>
                <a:gd name="connsiteX110" fmla="*/ 6897607 w 8471316"/>
                <a:gd name="connsiteY110" fmla="*/ 358588 h 4693417"/>
                <a:gd name="connsiteX111" fmla="*/ 6942431 w 8471316"/>
                <a:gd name="connsiteY111" fmla="*/ 376517 h 4693417"/>
                <a:gd name="connsiteX112" fmla="*/ 7005184 w 8471316"/>
                <a:gd name="connsiteY112" fmla="*/ 403411 h 4693417"/>
                <a:gd name="connsiteX113" fmla="*/ 7050007 w 8471316"/>
                <a:gd name="connsiteY113" fmla="*/ 430305 h 4693417"/>
                <a:gd name="connsiteX114" fmla="*/ 7067937 w 8471316"/>
                <a:gd name="connsiteY114" fmla="*/ 448235 h 4693417"/>
                <a:gd name="connsiteX115" fmla="*/ 7094831 w 8471316"/>
                <a:gd name="connsiteY115" fmla="*/ 457200 h 4693417"/>
                <a:gd name="connsiteX116" fmla="*/ 7184478 w 8471316"/>
                <a:gd name="connsiteY116" fmla="*/ 502023 h 4693417"/>
                <a:gd name="connsiteX117" fmla="*/ 7247231 w 8471316"/>
                <a:gd name="connsiteY117" fmla="*/ 537882 h 4693417"/>
                <a:gd name="connsiteX118" fmla="*/ 7274125 w 8471316"/>
                <a:gd name="connsiteY118" fmla="*/ 555811 h 4693417"/>
                <a:gd name="connsiteX119" fmla="*/ 7309984 w 8471316"/>
                <a:gd name="connsiteY119" fmla="*/ 573741 h 4693417"/>
                <a:gd name="connsiteX120" fmla="*/ 7372737 w 8471316"/>
                <a:gd name="connsiteY120" fmla="*/ 618564 h 4693417"/>
                <a:gd name="connsiteX121" fmla="*/ 7435490 w 8471316"/>
                <a:gd name="connsiteY121" fmla="*/ 645458 h 4693417"/>
                <a:gd name="connsiteX122" fmla="*/ 7471348 w 8471316"/>
                <a:gd name="connsiteY122" fmla="*/ 672352 h 4693417"/>
                <a:gd name="connsiteX123" fmla="*/ 7516172 w 8471316"/>
                <a:gd name="connsiteY123" fmla="*/ 708211 h 4693417"/>
                <a:gd name="connsiteX124" fmla="*/ 7578925 w 8471316"/>
                <a:gd name="connsiteY124" fmla="*/ 735105 h 4693417"/>
                <a:gd name="connsiteX125" fmla="*/ 7632713 w 8471316"/>
                <a:gd name="connsiteY125" fmla="*/ 770964 h 4693417"/>
                <a:gd name="connsiteX126" fmla="*/ 7668572 w 8471316"/>
                <a:gd name="connsiteY126" fmla="*/ 788894 h 4693417"/>
                <a:gd name="connsiteX127" fmla="*/ 7731325 w 8471316"/>
                <a:gd name="connsiteY127" fmla="*/ 824752 h 4693417"/>
                <a:gd name="connsiteX128" fmla="*/ 7749254 w 8471316"/>
                <a:gd name="connsiteY128" fmla="*/ 842682 h 4693417"/>
                <a:gd name="connsiteX129" fmla="*/ 7812007 w 8471316"/>
                <a:gd name="connsiteY129" fmla="*/ 860611 h 4693417"/>
                <a:gd name="connsiteX130" fmla="*/ 7892690 w 8471316"/>
                <a:gd name="connsiteY130" fmla="*/ 914400 h 4693417"/>
                <a:gd name="connsiteX131" fmla="*/ 7928548 w 8471316"/>
                <a:gd name="connsiteY131" fmla="*/ 932329 h 4693417"/>
                <a:gd name="connsiteX132" fmla="*/ 7982337 w 8471316"/>
                <a:gd name="connsiteY132" fmla="*/ 968188 h 4693417"/>
                <a:gd name="connsiteX133" fmla="*/ 8009231 w 8471316"/>
                <a:gd name="connsiteY133" fmla="*/ 995082 h 4693417"/>
                <a:gd name="connsiteX134" fmla="*/ 8036125 w 8471316"/>
                <a:gd name="connsiteY134" fmla="*/ 1004047 h 4693417"/>
                <a:gd name="connsiteX135" fmla="*/ 8071984 w 8471316"/>
                <a:gd name="connsiteY135" fmla="*/ 1030941 h 4693417"/>
                <a:gd name="connsiteX136" fmla="*/ 8134737 w 8471316"/>
                <a:gd name="connsiteY136" fmla="*/ 1093694 h 4693417"/>
                <a:gd name="connsiteX137" fmla="*/ 8188525 w 8471316"/>
                <a:gd name="connsiteY137" fmla="*/ 1147482 h 4693417"/>
                <a:gd name="connsiteX138" fmla="*/ 8224384 w 8471316"/>
                <a:gd name="connsiteY138" fmla="*/ 1183341 h 4693417"/>
                <a:gd name="connsiteX139" fmla="*/ 8251278 w 8471316"/>
                <a:gd name="connsiteY139" fmla="*/ 1210235 h 4693417"/>
                <a:gd name="connsiteX140" fmla="*/ 8269207 w 8471316"/>
                <a:gd name="connsiteY140" fmla="*/ 1246094 h 4693417"/>
                <a:gd name="connsiteX141" fmla="*/ 8296101 w 8471316"/>
                <a:gd name="connsiteY141" fmla="*/ 1272988 h 4693417"/>
                <a:gd name="connsiteX142" fmla="*/ 8322995 w 8471316"/>
                <a:gd name="connsiteY142" fmla="*/ 1308847 h 4693417"/>
                <a:gd name="connsiteX143" fmla="*/ 8340925 w 8471316"/>
                <a:gd name="connsiteY143" fmla="*/ 1335741 h 4693417"/>
                <a:gd name="connsiteX144" fmla="*/ 8358854 w 8471316"/>
                <a:gd name="connsiteY144" fmla="*/ 1371600 h 4693417"/>
                <a:gd name="connsiteX145" fmla="*/ 8376784 w 8471316"/>
                <a:gd name="connsiteY145" fmla="*/ 1389529 h 4693417"/>
                <a:gd name="connsiteX146" fmla="*/ 8394713 w 8471316"/>
                <a:gd name="connsiteY146" fmla="*/ 1425388 h 4693417"/>
                <a:gd name="connsiteX147" fmla="*/ 8403678 w 8471316"/>
                <a:gd name="connsiteY147" fmla="*/ 1461247 h 4693417"/>
                <a:gd name="connsiteX148" fmla="*/ 8412642 w 8471316"/>
                <a:gd name="connsiteY148" fmla="*/ 1488141 h 4693417"/>
                <a:gd name="connsiteX149" fmla="*/ 8421607 w 8471316"/>
                <a:gd name="connsiteY149" fmla="*/ 1524000 h 4693417"/>
                <a:gd name="connsiteX150" fmla="*/ 8439537 w 8471316"/>
                <a:gd name="connsiteY150" fmla="*/ 1568823 h 4693417"/>
                <a:gd name="connsiteX151" fmla="*/ 8457466 w 8471316"/>
                <a:gd name="connsiteY151" fmla="*/ 1622611 h 4693417"/>
                <a:gd name="connsiteX152" fmla="*/ 8457466 w 8471316"/>
                <a:gd name="connsiteY152" fmla="*/ 1873623 h 4693417"/>
                <a:gd name="connsiteX153" fmla="*/ 8430572 w 8471316"/>
                <a:gd name="connsiteY153" fmla="*/ 1972235 h 4693417"/>
                <a:gd name="connsiteX154" fmla="*/ 8412642 w 8471316"/>
                <a:gd name="connsiteY154" fmla="*/ 1990164 h 4693417"/>
                <a:gd name="connsiteX155" fmla="*/ 8394713 w 8471316"/>
                <a:gd name="connsiteY155" fmla="*/ 2017058 h 4693417"/>
                <a:gd name="connsiteX156" fmla="*/ 8376784 w 8471316"/>
                <a:gd name="connsiteY156" fmla="*/ 2034988 h 4693417"/>
                <a:gd name="connsiteX157" fmla="*/ 8331960 w 8471316"/>
                <a:gd name="connsiteY157" fmla="*/ 2088776 h 4693417"/>
                <a:gd name="connsiteX158" fmla="*/ 8233348 w 8471316"/>
                <a:gd name="connsiteY158" fmla="*/ 2133600 h 4693417"/>
                <a:gd name="connsiteX159" fmla="*/ 8161631 w 8471316"/>
                <a:gd name="connsiteY159" fmla="*/ 2169458 h 4693417"/>
                <a:gd name="connsiteX160" fmla="*/ 8134737 w 8471316"/>
                <a:gd name="connsiteY160" fmla="*/ 2178423 h 4693417"/>
                <a:gd name="connsiteX161" fmla="*/ 8107842 w 8471316"/>
                <a:gd name="connsiteY161" fmla="*/ 2196352 h 4693417"/>
                <a:gd name="connsiteX162" fmla="*/ 8045090 w 8471316"/>
                <a:gd name="connsiteY162" fmla="*/ 2205317 h 4693417"/>
                <a:gd name="connsiteX163" fmla="*/ 8009231 w 8471316"/>
                <a:gd name="connsiteY163" fmla="*/ 2214282 h 4693417"/>
                <a:gd name="connsiteX164" fmla="*/ 7982337 w 8471316"/>
                <a:gd name="connsiteY164" fmla="*/ 2232211 h 4693417"/>
                <a:gd name="connsiteX165" fmla="*/ 7946478 w 8471316"/>
                <a:gd name="connsiteY165" fmla="*/ 2241176 h 4693417"/>
                <a:gd name="connsiteX166" fmla="*/ 7865795 w 8471316"/>
                <a:gd name="connsiteY166" fmla="*/ 2259105 h 4693417"/>
                <a:gd name="connsiteX167" fmla="*/ 7812007 w 8471316"/>
                <a:gd name="connsiteY167" fmla="*/ 2277035 h 4693417"/>
                <a:gd name="connsiteX168" fmla="*/ 7785113 w 8471316"/>
                <a:gd name="connsiteY168" fmla="*/ 2286000 h 4693417"/>
                <a:gd name="connsiteX169" fmla="*/ 7749254 w 8471316"/>
                <a:gd name="connsiteY169" fmla="*/ 2294964 h 4693417"/>
                <a:gd name="connsiteX170" fmla="*/ 7525137 w 8471316"/>
                <a:gd name="connsiteY170" fmla="*/ 2286000 h 4693417"/>
                <a:gd name="connsiteX171" fmla="*/ 7498242 w 8471316"/>
                <a:gd name="connsiteY171" fmla="*/ 2277035 h 4693417"/>
                <a:gd name="connsiteX172" fmla="*/ 7399631 w 8471316"/>
                <a:gd name="connsiteY172" fmla="*/ 2250141 h 4693417"/>
                <a:gd name="connsiteX173" fmla="*/ 7372737 w 8471316"/>
                <a:gd name="connsiteY173" fmla="*/ 2241176 h 4693417"/>
                <a:gd name="connsiteX174" fmla="*/ 7283090 w 8471316"/>
                <a:gd name="connsiteY174" fmla="*/ 2205317 h 4693417"/>
                <a:gd name="connsiteX175" fmla="*/ 7229301 w 8471316"/>
                <a:gd name="connsiteY175" fmla="*/ 2169458 h 4693417"/>
                <a:gd name="connsiteX176" fmla="*/ 7202407 w 8471316"/>
                <a:gd name="connsiteY176" fmla="*/ 2160494 h 4693417"/>
                <a:gd name="connsiteX177" fmla="*/ 7139654 w 8471316"/>
                <a:gd name="connsiteY177" fmla="*/ 2106705 h 4693417"/>
                <a:gd name="connsiteX178" fmla="*/ 7094831 w 8471316"/>
                <a:gd name="connsiteY178" fmla="*/ 2061882 h 4693417"/>
                <a:gd name="connsiteX179" fmla="*/ 7067937 w 8471316"/>
                <a:gd name="connsiteY179" fmla="*/ 2034988 h 4693417"/>
                <a:gd name="connsiteX180" fmla="*/ 7041042 w 8471316"/>
                <a:gd name="connsiteY180" fmla="*/ 2026023 h 4693417"/>
                <a:gd name="connsiteX181" fmla="*/ 7014148 w 8471316"/>
                <a:gd name="connsiteY181" fmla="*/ 2008094 h 4693417"/>
                <a:gd name="connsiteX182" fmla="*/ 6996219 w 8471316"/>
                <a:gd name="connsiteY182" fmla="*/ 1990164 h 4693417"/>
                <a:gd name="connsiteX183" fmla="*/ 6969325 w 8471316"/>
                <a:gd name="connsiteY183" fmla="*/ 1981200 h 4693417"/>
                <a:gd name="connsiteX184" fmla="*/ 6915537 w 8471316"/>
                <a:gd name="connsiteY184" fmla="*/ 1954305 h 4693417"/>
                <a:gd name="connsiteX185" fmla="*/ 6888642 w 8471316"/>
                <a:gd name="connsiteY185" fmla="*/ 1936376 h 4693417"/>
                <a:gd name="connsiteX186" fmla="*/ 6852784 w 8471316"/>
                <a:gd name="connsiteY186" fmla="*/ 1927411 h 4693417"/>
                <a:gd name="connsiteX187" fmla="*/ 6727278 w 8471316"/>
                <a:gd name="connsiteY187" fmla="*/ 1900517 h 4693417"/>
                <a:gd name="connsiteX188" fmla="*/ 6485231 w 8471316"/>
                <a:gd name="connsiteY188" fmla="*/ 1909482 h 4693417"/>
                <a:gd name="connsiteX189" fmla="*/ 6440407 w 8471316"/>
                <a:gd name="connsiteY189" fmla="*/ 1918447 h 4693417"/>
                <a:gd name="connsiteX190" fmla="*/ 6377654 w 8471316"/>
                <a:gd name="connsiteY190" fmla="*/ 1927411 h 4693417"/>
                <a:gd name="connsiteX191" fmla="*/ 6162501 w 8471316"/>
                <a:gd name="connsiteY191" fmla="*/ 1945341 h 4693417"/>
                <a:gd name="connsiteX192" fmla="*/ 5445325 w 8471316"/>
                <a:gd name="connsiteY192" fmla="*/ 1936376 h 4693417"/>
                <a:gd name="connsiteX193" fmla="*/ 5418431 w 8471316"/>
                <a:gd name="connsiteY193" fmla="*/ 1927411 h 4693417"/>
                <a:gd name="connsiteX194" fmla="*/ 5337748 w 8471316"/>
                <a:gd name="connsiteY194" fmla="*/ 1909482 h 4693417"/>
                <a:gd name="connsiteX195" fmla="*/ 5257066 w 8471316"/>
                <a:gd name="connsiteY195" fmla="*/ 1873623 h 4693417"/>
                <a:gd name="connsiteX196" fmla="*/ 5230172 w 8471316"/>
                <a:gd name="connsiteY196" fmla="*/ 1864658 h 4693417"/>
                <a:gd name="connsiteX197" fmla="*/ 5158454 w 8471316"/>
                <a:gd name="connsiteY197" fmla="*/ 1846729 h 4693417"/>
                <a:gd name="connsiteX198" fmla="*/ 5131560 w 8471316"/>
                <a:gd name="connsiteY198" fmla="*/ 1837764 h 4693417"/>
                <a:gd name="connsiteX199" fmla="*/ 5059842 w 8471316"/>
                <a:gd name="connsiteY199" fmla="*/ 1828800 h 4693417"/>
                <a:gd name="connsiteX200" fmla="*/ 4728148 w 8471316"/>
                <a:gd name="connsiteY200" fmla="*/ 1837764 h 4693417"/>
                <a:gd name="connsiteX201" fmla="*/ 4710219 w 8471316"/>
                <a:gd name="connsiteY201" fmla="*/ 1855694 h 4693417"/>
                <a:gd name="connsiteX202" fmla="*/ 4656431 w 8471316"/>
                <a:gd name="connsiteY202" fmla="*/ 1963270 h 4693417"/>
                <a:gd name="connsiteX203" fmla="*/ 4638501 w 8471316"/>
                <a:gd name="connsiteY203" fmla="*/ 2034988 h 4693417"/>
                <a:gd name="connsiteX204" fmla="*/ 4611607 w 8471316"/>
                <a:gd name="connsiteY204" fmla="*/ 2268070 h 4693417"/>
                <a:gd name="connsiteX205" fmla="*/ 4584713 w 8471316"/>
                <a:gd name="connsiteY205" fmla="*/ 2339788 h 4693417"/>
                <a:gd name="connsiteX206" fmla="*/ 4557819 w 8471316"/>
                <a:gd name="connsiteY206" fmla="*/ 2402541 h 4693417"/>
                <a:gd name="connsiteX207" fmla="*/ 4548854 w 8471316"/>
                <a:gd name="connsiteY207" fmla="*/ 2429435 h 4693417"/>
                <a:gd name="connsiteX208" fmla="*/ 4512995 w 8471316"/>
                <a:gd name="connsiteY208" fmla="*/ 2483223 h 4693417"/>
                <a:gd name="connsiteX209" fmla="*/ 4495066 w 8471316"/>
                <a:gd name="connsiteY209" fmla="*/ 2510117 h 4693417"/>
                <a:gd name="connsiteX210" fmla="*/ 4477137 w 8471316"/>
                <a:gd name="connsiteY210" fmla="*/ 2537011 h 4693417"/>
                <a:gd name="connsiteX211" fmla="*/ 4396454 w 8471316"/>
                <a:gd name="connsiteY211" fmla="*/ 2563905 h 4693417"/>
                <a:gd name="connsiteX212" fmla="*/ 4369560 w 8471316"/>
                <a:gd name="connsiteY212" fmla="*/ 2572870 h 4693417"/>
                <a:gd name="connsiteX213" fmla="*/ 4154407 w 8471316"/>
                <a:gd name="connsiteY213" fmla="*/ 2563905 h 4693417"/>
                <a:gd name="connsiteX214" fmla="*/ 4073725 w 8471316"/>
                <a:gd name="connsiteY214" fmla="*/ 2545976 h 4693417"/>
                <a:gd name="connsiteX215" fmla="*/ 4028901 w 8471316"/>
                <a:gd name="connsiteY215" fmla="*/ 2519082 h 4693417"/>
                <a:gd name="connsiteX216" fmla="*/ 4010972 w 8471316"/>
                <a:gd name="connsiteY216" fmla="*/ 2501152 h 4693417"/>
                <a:gd name="connsiteX217" fmla="*/ 3984078 w 8471316"/>
                <a:gd name="connsiteY217" fmla="*/ 2483223 h 4693417"/>
                <a:gd name="connsiteX218" fmla="*/ 3939254 w 8471316"/>
                <a:gd name="connsiteY218" fmla="*/ 2420470 h 4693417"/>
                <a:gd name="connsiteX219" fmla="*/ 3903395 w 8471316"/>
                <a:gd name="connsiteY219" fmla="*/ 2375647 h 4693417"/>
                <a:gd name="connsiteX220" fmla="*/ 3876501 w 8471316"/>
                <a:gd name="connsiteY220" fmla="*/ 2330823 h 4693417"/>
                <a:gd name="connsiteX221" fmla="*/ 3849607 w 8471316"/>
                <a:gd name="connsiteY221" fmla="*/ 2286000 h 4693417"/>
                <a:gd name="connsiteX222" fmla="*/ 3795819 w 8471316"/>
                <a:gd name="connsiteY222" fmla="*/ 2268070 h 4693417"/>
                <a:gd name="connsiteX223" fmla="*/ 3742031 w 8471316"/>
                <a:gd name="connsiteY223" fmla="*/ 2250141 h 4693417"/>
                <a:gd name="connsiteX224" fmla="*/ 3715137 w 8471316"/>
                <a:gd name="connsiteY224" fmla="*/ 2241176 h 4693417"/>
                <a:gd name="connsiteX225" fmla="*/ 3607560 w 8471316"/>
                <a:gd name="connsiteY225" fmla="*/ 2259105 h 4693417"/>
                <a:gd name="connsiteX226" fmla="*/ 3589631 w 8471316"/>
                <a:gd name="connsiteY226" fmla="*/ 2277035 h 4693417"/>
                <a:gd name="connsiteX227" fmla="*/ 3580666 w 8471316"/>
                <a:gd name="connsiteY227" fmla="*/ 2303929 h 4693417"/>
                <a:gd name="connsiteX228" fmla="*/ 3562737 w 8471316"/>
                <a:gd name="connsiteY228" fmla="*/ 2330823 h 4693417"/>
                <a:gd name="connsiteX229" fmla="*/ 3553772 w 8471316"/>
                <a:gd name="connsiteY229" fmla="*/ 2366682 h 4693417"/>
                <a:gd name="connsiteX230" fmla="*/ 3544807 w 8471316"/>
                <a:gd name="connsiteY230" fmla="*/ 2393576 h 4693417"/>
                <a:gd name="connsiteX231" fmla="*/ 3535842 w 8471316"/>
                <a:gd name="connsiteY231" fmla="*/ 2438400 h 4693417"/>
                <a:gd name="connsiteX232" fmla="*/ 3526878 w 8471316"/>
                <a:gd name="connsiteY232" fmla="*/ 2465294 h 4693417"/>
                <a:gd name="connsiteX233" fmla="*/ 3517913 w 8471316"/>
                <a:gd name="connsiteY233" fmla="*/ 2510117 h 4693417"/>
                <a:gd name="connsiteX234" fmla="*/ 3499984 w 8471316"/>
                <a:gd name="connsiteY234" fmla="*/ 2537011 h 4693417"/>
                <a:gd name="connsiteX235" fmla="*/ 3491019 w 8471316"/>
                <a:gd name="connsiteY235" fmla="*/ 2563905 h 4693417"/>
                <a:gd name="connsiteX236" fmla="*/ 3428266 w 8471316"/>
                <a:gd name="connsiteY236" fmla="*/ 2617694 h 4693417"/>
                <a:gd name="connsiteX237" fmla="*/ 3374478 w 8471316"/>
                <a:gd name="connsiteY237" fmla="*/ 2635623 h 4693417"/>
                <a:gd name="connsiteX238" fmla="*/ 3347584 w 8471316"/>
                <a:gd name="connsiteY238" fmla="*/ 2653552 h 4693417"/>
                <a:gd name="connsiteX239" fmla="*/ 3213113 w 8471316"/>
                <a:gd name="connsiteY239" fmla="*/ 2680447 h 4693417"/>
                <a:gd name="connsiteX240" fmla="*/ 3141395 w 8471316"/>
                <a:gd name="connsiteY240" fmla="*/ 2671482 h 4693417"/>
                <a:gd name="connsiteX241" fmla="*/ 3114501 w 8471316"/>
                <a:gd name="connsiteY241" fmla="*/ 2626658 h 4693417"/>
                <a:gd name="connsiteX242" fmla="*/ 3096572 w 8471316"/>
                <a:gd name="connsiteY242" fmla="*/ 2599764 h 4693417"/>
                <a:gd name="connsiteX243" fmla="*/ 3096572 w 8471316"/>
                <a:gd name="connsiteY243" fmla="*/ 2429435 h 4693417"/>
                <a:gd name="connsiteX244" fmla="*/ 3114501 w 8471316"/>
                <a:gd name="connsiteY244" fmla="*/ 2366682 h 4693417"/>
                <a:gd name="connsiteX245" fmla="*/ 3132431 w 8471316"/>
                <a:gd name="connsiteY245" fmla="*/ 2348752 h 4693417"/>
                <a:gd name="connsiteX246" fmla="*/ 3159325 w 8471316"/>
                <a:gd name="connsiteY246" fmla="*/ 2250141 h 4693417"/>
                <a:gd name="connsiteX247" fmla="*/ 3168290 w 8471316"/>
                <a:gd name="connsiteY247" fmla="*/ 2223247 h 4693417"/>
                <a:gd name="connsiteX248" fmla="*/ 3177254 w 8471316"/>
                <a:gd name="connsiteY248" fmla="*/ 2196352 h 4693417"/>
                <a:gd name="connsiteX249" fmla="*/ 3186219 w 8471316"/>
                <a:gd name="connsiteY249" fmla="*/ 2124635 h 4693417"/>
                <a:gd name="connsiteX250" fmla="*/ 3177254 w 8471316"/>
                <a:gd name="connsiteY250" fmla="*/ 1999129 h 4693417"/>
                <a:gd name="connsiteX251" fmla="*/ 3159325 w 8471316"/>
                <a:gd name="connsiteY251" fmla="*/ 1972235 h 4693417"/>
                <a:gd name="connsiteX252" fmla="*/ 3087607 w 8471316"/>
                <a:gd name="connsiteY252" fmla="*/ 1936376 h 4693417"/>
                <a:gd name="connsiteX253" fmla="*/ 3024854 w 8471316"/>
                <a:gd name="connsiteY253" fmla="*/ 1900517 h 4693417"/>
                <a:gd name="connsiteX254" fmla="*/ 2899348 w 8471316"/>
                <a:gd name="connsiteY254" fmla="*/ 1909482 h 4693417"/>
                <a:gd name="connsiteX255" fmla="*/ 2845560 w 8471316"/>
                <a:gd name="connsiteY255" fmla="*/ 1945341 h 4693417"/>
                <a:gd name="connsiteX256" fmla="*/ 2818666 w 8471316"/>
                <a:gd name="connsiteY256" fmla="*/ 1963270 h 4693417"/>
                <a:gd name="connsiteX257" fmla="*/ 2800737 w 8471316"/>
                <a:gd name="connsiteY257" fmla="*/ 1981200 h 4693417"/>
                <a:gd name="connsiteX258" fmla="*/ 2746948 w 8471316"/>
                <a:gd name="connsiteY258" fmla="*/ 2008094 h 4693417"/>
                <a:gd name="connsiteX259" fmla="*/ 2675231 w 8471316"/>
                <a:gd name="connsiteY259" fmla="*/ 2026023 h 4693417"/>
                <a:gd name="connsiteX260" fmla="*/ 2370431 w 8471316"/>
                <a:gd name="connsiteY260" fmla="*/ 2017058 h 4693417"/>
                <a:gd name="connsiteX261" fmla="*/ 2164242 w 8471316"/>
                <a:gd name="connsiteY261" fmla="*/ 1999129 h 4693417"/>
                <a:gd name="connsiteX262" fmla="*/ 2155278 w 8471316"/>
                <a:gd name="connsiteY262" fmla="*/ 1604682 h 4693417"/>
                <a:gd name="connsiteX263" fmla="*/ 2146313 w 8471316"/>
                <a:gd name="connsiteY263" fmla="*/ 1550894 h 4693417"/>
                <a:gd name="connsiteX264" fmla="*/ 2128384 w 8471316"/>
                <a:gd name="connsiteY264" fmla="*/ 1497105 h 4693417"/>
                <a:gd name="connsiteX265" fmla="*/ 2101490 w 8471316"/>
                <a:gd name="connsiteY265" fmla="*/ 1434352 h 4693417"/>
                <a:gd name="connsiteX266" fmla="*/ 2074595 w 8471316"/>
                <a:gd name="connsiteY266" fmla="*/ 1407458 h 4693417"/>
                <a:gd name="connsiteX267" fmla="*/ 2056666 w 8471316"/>
                <a:gd name="connsiteY267" fmla="*/ 1380564 h 4693417"/>
                <a:gd name="connsiteX268" fmla="*/ 1993913 w 8471316"/>
                <a:gd name="connsiteY268" fmla="*/ 1335741 h 4693417"/>
                <a:gd name="connsiteX269" fmla="*/ 1975984 w 8471316"/>
                <a:gd name="connsiteY269" fmla="*/ 1317811 h 4693417"/>
                <a:gd name="connsiteX270" fmla="*/ 1922195 w 8471316"/>
                <a:gd name="connsiteY270" fmla="*/ 1290917 h 4693417"/>
                <a:gd name="connsiteX271" fmla="*/ 1482925 w 8471316"/>
                <a:gd name="connsiteY271" fmla="*/ 1299882 h 4693417"/>
                <a:gd name="connsiteX272" fmla="*/ 1429137 w 8471316"/>
                <a:gd name="connsiteY272" fmla="*/ 1317811 h 4693417"/>
                <a:gd name="connsiteX273" fmla="*/ 1393278 w 8471316"/>
                <a:gd name="connsiteY273" fmla="*/ 1326776 h 4693417"/>
                <a:gd name="connsiteX274" fmla="*/ 1348454 w 8471316"/>
                <a:gd name="connsiteY274" fmla="*/ 1353670 h 4693417"/>
                <a:gd name="connsiteX275" fmla="*/ 1276737 w 8471316"/>
                <a:gd name="connsiteY275" fmla="*/ 1389529 h 4693417"/>
                <a:gd name="connsiteX276" fmla="*/ 1231913 w 8471316"/>
                <a:gd name="connsiteY276" fmla="*/ 1425388 h 4693417"/>
                <a:gd name="connsiteX277" fmla="*/ 1213984 w 8471316"/>
                <a:gd name="connsiteY277" fmla="*/ 1452282 h 4693417"/>
                <a:gd name="connsiteX278" fmla="*/ 1169160 w 8471316"/>
                <a:gd name="connsiteY278" fmla="*/ 1488141 h 4693417"/>
                <a:gd name="connsiteX279" fmla="*/ 1115372 w 8471316"/>
                <a:gd name="connsiteY279" fmla="*/ 1541929 h 4693417"/>
                <a:gd name="connsiteX280" fmla="*/ 1097442 w 8471316"/>
                <a:gd name="connsiteY280" fmla="*/ 1568823 h 4693417"/>
                <a:gd name="connsiteX281" fmla="*/ 1070548 w 8471316"/>
                <a:gd name="connsiteY281" fmla="*/ 1577788 h 4693417"/>
                <a:gd name="connsiteX282" fmla="*/ 1052619 w 8471316"/>
                <a:gd name="connsiteY282" fmla="*/ 1604682 h 4693417"/>
                <a:gd name="connsiteX283" fmla="*/ 1007795 w 8471316"/>
                <a:gd name="connsiteY283" fmla="*/ 1649505 h 4693417"/>
                <a:gd name="connsiteX284" fmla="*/ 971937 w 8471316"/>
                <a:gd name="connsiteY284" fmla="*/ 1703294 h 4693417"/>
                <a:gd name="connsiteX285" fmla="*/ 936078 w 8471316"/>
                <a:gd name="connsiteY285" fmla="*/ 1757082 h 4693417"/>
                <a:gd name="connsiteX286" fmla="*/ 918148 w 8471316"/>
                <a:gd name="connsiteY286" fmla="*/ 1775011 h 4693417"/>
                <a:gd name="connsiteX287" fmla="*/ 882290 w 8471316"/>
                <a:gd name="connsiteY287" fmla="*/ 1819835 h 4693417"/>
                <a:gd name="connsiteX288" fmla="*/ 855395 w 8471316"/>
                <a:gd name="connsiteY288" fmla="*/ 1864658 h 4693417"/>
                <a:gd name="connsiteX289" fmla="*/ 801607 w 8471316"/>
                <a:gd name="connsiteY289" fmla="*/ 1936376 h 4693417"/>
                <a:gd name="connsiteX290" fmla="*/ 765748 w 8471316"/>
                <a:gd name="connsiteY290" fmla="*/ 1990164 h 4693417"/>
                <a:gd name="connsiteX291" fmla="*/ 729890 w 8471316"/>
                <a:gd name="connsiteY291" fmla="*/ 2034988 h 4693417"/>
                <a:gd name="connsiteX292" fmla="*/ 694031 w 8471316"/>
                <a:gd name="connsiteY292" fmla="*/ 2079811 h 4693417"/>
                <a:gd name="connsiteX293" fmla="*/ 685066 w 8471316"/>
                <a:gd name="connsiteY293" fmla="*/ 2106705 h 4693417"/>
                <a:gd name="connsiteX294" fmla="*/ 667137 w 8471316"/>
                <a:gd name="connsiteY294" fmla="*/ 2124635 h 4693417"/>
                <a:gd name="connsiteX295" fmla="*/ 631278 w 8471316"/>
                <a:gd name="connsiteY295" fmla="*/ 2196352 h 4693417"/>
                <a:gd name="connsiteX296" fmla="*/ 595419 w 8471316"/>
                <a:gd name="connsiteY296" fmla="*/ 2250141 h 4693417"/>
                <a:gd name="connsiteX297" fmla="*/ 559560 w 8471316"/>
                <a:gd name="connsiteY297" fmla="*/ 2294964 h 4693417"/>
                <a:gd name="connsiteX298" fmla="*/ 514737 w 8471316"/>
                <a:gd name="connsiteY298" fmla="*/ 2393576 h 4693417"/>
                <a:gd name="connsiteX299" fmla="*/ 496807 w 8471316"/>
                <a:gd name="connsiteY299" fmla="*/ 2420470 h 4693417"/>
                <a:gd name="connsiteX300" fmla="*/ 460948 w 8471316"/>
                <a:gd name="connsiteY300" fmla="*/ 2492188 h 4693417"/>
                <a:gd name="connsiteX301" fmla="*/ 425090 w 8471316"/>
                <a:gd name="connsiteY301" fmla="*/ 2563905 h 4693417"/>
                <a:gd name="connsiteX302" fmla="*/ 416125 w 8471316"/>
                <a:gd name="connsiteY302" fmla="*/ 2590800 h 4693417"/>
                <a:gd name="connsiteX303" fmla="*/ 398195 w 8471316"/>
                <a:gd name="connsiteY303" fmla="*/ 2626658 h 4693417"/>
                <a:gd name="connsiteX304" fmla="*/ 380266 w 8471316"/>
                <a:gd name="connsiteY304" fmla="*/ 2689411 h 4693417"/>
                <a:gd name="connsiteX305" fmla="*/ 344407 w 8471316"/>
                <a:gd name="connsiteY305" fmla="*/ 2770094 h 4693417"/>
                <a:gd name="connsiteX306" fmla="*/ 326478 w 8471316"/>
                <a:gd name="connsiteY306" fmla="*/ 2832847 h 4693417"/>
                <a:gd name="connsiteX307" fmla="*/ 308548 w 8471316"/>
                <a:gd name="connsiteY307" fmla="*/ 2868705 h 4693417"/>
                <a:gd name="connsiteX308" fmla="*/ 290619 w 8471316"/>
                <a:gd name="connsiteY308" fmla="*/ 2958352 h 4693417"/>
                <a:gd name="connsiteX309" fmla="*/ 272690 w 8471316"/>
                <a:gd name="connsiteY309" fmla="*/ 3039035 h 4693417"/>
                <a:gd name="connsiteX310" fmla="*/ 254760 w 8471316"/>
                <a:gd name="connsiteY310" fmla="*/ 3182470 h 4693417"/>
                <a:gd name="connsiteX311" fmla="*/ 245795 w 8471316"/>
                <a:gd name="connsiteY311" fmla="*/ 3316941 h 4693417"/>
                <a:gd name="connsiteX312" fmla="*/ 263725 w 8471316"/>
                <a:gd name="connsiteY312" fmla="*/ 3675529 h 4693417"/>
                <a:gd name="connsiteX313" fmla="*/ 281654 w 8471316"/>
                <a:gd name="connsiteY313" fmla="*/ 3729317 h 4693417"/>
                <a:gd name="connsiteX314" fmla="*/ 308548 w 8471316"/>
                <a:gd name="connsiteY314" fmla="*/ 3810000 h 4693417"/>
                <a:gd name="connsiteX315" fmla="*/ 326478 w 8471316"/>
                <a:gd name="connsiteY315" fmla="*/ 3827929 h 4693417"/>
                <a:gd name="connsiteX316" fmla="*/ 353372 w 8471316"/>
                <a:gd name="connsiteY316" fmla="*/ 3872752 h 4693417"/>
                <a:gd name="connsiteX317" fmla="*/ 362337 w 8471316"/>
                <a:gd name="connsiteY317" fmla="*/ 3899647 h 4693417"/>
                <a:gd name="connsiteX318" fmla="*/ 380266 w 8471316"/>
                <a:gd name="connsiteY318" fmla="*/ 3926541 h 4693417"/>
                <a:gd name="connsiteX319" fmla="*/ 398195 w 8471316"/>
                <a:gd name="connsiteY319" fmla="*/ 3980329 h 4693417"/>
                <a:gd name="connsiteX320" fmla="*/ 407160 w 8471316"/>
                <a:gd name="connsiteY320" fmla="*/ 4007223 h 4693417"/>
                <a:gd name="connsiteX321" fmla="*/ 425090 w 8471316"/>
                <a:gd name="connsiteY321" fmla="*/ 4025152 h 4693417"/>
                <a:gd name="connsiteX322" fmla="*/ 434054 w 8471316"/>
                <a:gd name="connsiteY322" fmla="*/ 4052047 h 4693417"/>
                <a:gd name="connsiteX323" fmla="*/ 451984 w 8471316"/>
                <a:gd name="connsiteY323" fmla="*/ 4069976 h 4693417"/>
                <a:gd name="connsiteX324" fmla="*/ 469913 w 8471316"/>
                <a:gd name="connsiteY324" fmla="*/ 4123764 h 4693417"/>
                <a:gd name="connsiteX325" fmla="*/ 487842 w 8471316"/>
                <a:gd name="connsiteY325" fmla="*/ 4186517 h 4693417"/>
                <a:gd name="connsiteX326" fmla="*/ 514737 w 8471316"/>
                <a:gd name="connsiteY326" fmla="*/ 4276164 h 4693417"/>
                <a:gd name="connsiteX327" fmla="*/ 505772 w 8471316"/>
                <a:gd name="connsiteY327" fmla="*/ 4383741 h 4693417"/>
                <a:gd name="connsiteX328" fmla="*/ 425090 w 8471316"/>
                <a:gd name="connsiteY328" fmla="*/ 4392705 h 4693417"/>
                <a:gd name="connsiteX329" fmla="*/ 174078 w 8471316"/>
                <a:gd name="connsiteY329" fmla="*/ 4410635 h 4693417"/>
                <a:gd name="connsiteX330" fmla="*/ 93395 w 8471316"/>
                <a:gd name="connsiteY330" fmla="*/ 4401670 h 4693417"/>
                <a:gd name="connsiteX331" fmla="*/ 57537 w 8471316"/>
                <a:gd name="connsiteY331" fmla="*/ 4410635 h 4693417"/>
                <a:gd name="connsiteX332" fmla="*/ 39607 w 8471316"/>
                <a:gd name="connsiteY332" fmla="*/ 4509247 h 469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8471316" h="4693417">
                  <a:moveTo>
                    <a:pt x="48572" y="4589929"/>
                  </a:moveTo>
                  <a:cubicBezTo>
                    <a:pt x="23500" y="4414428"/>
                    <a:pt x="61750" y="4693417"/>
                    <a:pt x="30642" y="4392705"/>
                  </a:cubicBezTo>
                  <a:cubicBezTo>
                    <a:pt x="26294" y="4350670"/>
                    <a:pt x="18689" y="4309035"/>
                    <a:pt x="12713" y="4267200"/>
                  </a:cubicBezTo>
                  <a:cubicBezTo>
                    <a:pt x="9306" y="4243350"/>
                    <a:pt x="6736" y="4219388"/>
                    <a:pt x="3748" y="4195482"/>
                  </a:cubicBezTo>
                  <a:cubicBezTo>
                    <a:pt x="6736" y="4016188"/>
                    <a:pt x="7198" y="3836834"/>
                    <a:pt x="12713" y="3657600"/>
                  </a:cubicBezTo>
                  <a:cubicBezTo>
                    <a:pt x="13182" y="3642370"/>
                    <a:pt x="19361" y="3627836"/>
                    <a:pt x="21678" y="3612776"/>
                  </a:cubicBezTo>
                  <a:cubicBezTo>
                    <a:pt x="25341" y="3588964"/>
                    <a:pt x="26681" y="3564822"/>
                    <a:pt x="30642" y="3541058"/>
                  </a:cubicBezTo>
                  <a:cubicBezTo>
                    <a:pt x="32667" y="3528905"/>
                    <a:pt x="37403" y="3517322"/>
                    <a:pt x="39607" y="3505200"/>
                  </a:cubicBezTo>
                  <a:cubicBezTo>
                    <a:pt x="51368" y="3440515"/>
                    <a:pt x="47558" y="3431617"/>
                    <a:pt x="57537" y="3361764"/>
                  </a:cubicBezTo>
                  <a:cubicBezTo>
                    <a:pt x="59692" y="3346680"/>
                    <a:pt x="64487" y="3332044"/>
                    <a:pt x="66501" y="3316941"/>
                  </a:cubicBezTo>
                  <a:cubicBezTo>
                    <a:pt x="70470" y="3287173"/>
                    <a:pt x="71957" y="3257120"/>
                    <a:pt x="75466" y="3227294"/>
                  </a:cubicBezTo>
                  <a:cubicBezTo>
                    <a:pt x="90071" y="3103158"/>
                    <a:pt x="77774" y="3218648"/>
                    <a:pt x="93395" y="3119717"/>
                  </a:cubicBezTo>
                  <a:cubicBezTo>
                    <a:pt x="99986" y="3077974"/>
                    <a:pt x="105348" y="3036046"/>
                    <a:pt x="111325" y="2994211"/>
                  </a:cubicBezTo>
                  <a:lnTo>
                    <a:pt x="129254" y="2868705"/>
                  </a:lnTo>
                  <a:cubicBezTo>
                    <a:pt x="135185" y="2827185"/>
                    <a:pt x="134874" y="2785008"/>
                    <a:pt x="138219" y="2743200"/>
                  </a:cubicBezTo>
                  <a:cubicBezTo>
                    <a:pt x="140851" y="2710299"/>
                    <a:pt x="144196" y="2677459"/>
                    <a:pt x="147184" y="2644588"/>
                  </a:cubicBezTo>
                  <a:cubicBezTo>
                    <a:pt x="165311" y="2064486"/>
                    <a:pt x="146948" y="2614709"/>
                    <a:pt x="165113" y="2151529"/>
                  </a:cubicBezTo>
                  <a:cubicBezTo>
                    <a:pt x="168394" y="2067869"/>
                    <a:pt x="166719" y="1983917"/>
                    <a:pt x="174078" y="1900517"/>
                  </a:cubicBezTo>
                  <a:cubicBezTo>
                    <a:pt x="175739" y="1881691"/>
                    <a:pt x="181523" y="1862454"/>
                    <a:pt x="192007" y="1846729"/>
                  </a:cubicBezTo>
                  <a:lnTo>
                    <a:pt x="209937" y="1819835"/>
                  </a:lnTo>
                  <a:cubicBezTo>
                    <a:pt x="212925" y="1807882"/>
                    <a:pt x="213391" y="1794996"/>
                    <a:pt x="218901" y="1783976"/>
                  </a:cubicBezTo>
                  <a:cubicBezTo>
                    <a:pt x="222681" y="1776416"/>
                    <a:pt x="231551" y="1772647"/>
                    <a:pt x="236831" y="1766047"/>
                  </a:cubicBezTo>
                  <a:cubicBezTo>
                    <a:pt x="243562" y="1757634"/>
                    <a:pt x="248029" y="1747565"/>
                    <a:pt x="254760" y="1739152"/>
                  </a:cubicBezTo>
                  <a:cubicBezTo>
                    <a:pt x="260040" y="1732552"/>
                    <a:pt x="267843" y="1728147"/>
                    <a:pt x="272690" y="1721223"/>
                  </a:cubicBezTo>
                  <a:cubicBezTo>
                    <a:pt x="288856" y="1698128"/>
                    <a:pt x="297579" y="1669439"/>
                    <a:pt x="317513" y="1649505"/>
                  </a:cubicBezTo>
                  <a:lnTo>
                    <a:pt x="398195" y="1568823"/>
                  </a:lnTo>
                  <a:cubicBezTo>
                    <a:pt x="413842" y="1521883"/>
                    <a:pt x="400478" y="1548611"/>
                    <a:pt x="451984" y="1497105"/>
                  </a:cubicBezTo>
                  <a:cubicBezTo>
                    <a:pt x="461433" y="1487656"/>
                    <a:pt x="461709" y="1471795"/>
                    <a:pt x="469913" y="1461247"/>
                  </a:cubicBezTo>
                  <a:cubicBezTo>
                    <a:pt x="482886" y="1444568"/>
                    <a:pt x="503016" y="1434005"/>
                    <a:pt x="514737" y="1416423"/>
                  </a:cubicBezTo>
                  <a:cubicBezTo>
                    <a:pt x="548104" y="1366371"/>
                    <a:pt x="516730" y="1405962"/>
                    <a:pt x="586454" y="1353670"/>
                  </a:cubicBezTo>
                  <a:cubicBezTo>
                    <a:pt x="598407" y="1344705"/>
                    <a:pt x="608949" y="1333458"/>
                    <a:pt x="622313" y="1326776"/>
                  </a:cubicBezTo>
                  <a:cubicBezTo>
                    <a:pt x="633333" y="1321266"/>
                    <a:pt x="646219" y="1320799"/>
                    <a:pt x="658172" y="1317811"/>
                  </a:cubicBezTo>
                  <a:cubicBezTo>
                    <a:pt x="671896" y="1309577"/>
                    <a:pt x="750159" y="1259502"/>
                    <a:pt x="783678" y="1246094"/>
                  </a:cubicBezTo>
                  <a:cubicBezTo>
                    <a:pt x="861266" y="1215059"/>
                    <a:pt x="831384" y="1240168"/>
                    <a:pt x="927113" y="1192305"/>
                  </a:cubicBezTo>
                  <a:cubicBezTo>
                    <a:pt x="958353" y="1176685"/>
                    <a:pt x="973457" y="1167893"/>
                    <a:pt x="1007795" y="1156447"/>
                  </a:cubicBezTo>
                  <a:cubicBezTo>
                    <a:pt x="1019484" y="1152551"/>
                    <a:pt x="1031807" y="1150867"/>
                    <a:pt x="1043654" y="1147482"/>
                  </a:cubicBezTo>
                  <a:cubicBezTo>
                    <a:pt x="1052740" y="1144886"/>
                    <a:pt x="1061381" y="1140809"/>
                    <a:pt x="1070548" y="1138517"/>
                  </a:cubicBezTo>
                  <a:cubicBezTo>
                    <a:pt x="1085330" y="1134821"/>
                    <a:pt x="1100777" y="1133930"/>
                    <a:pt x="1115372" y="1129552"/>
                  </a:cubicBezTo>
                  <a:cubicBezTo>
                    <a:pt x="1205936" y="1102383"/>
                    <a:pt x="1123220" y="1120077"/>
                    <a:pt x="1187090" y="1102658"/>
                  </a:cubicBezTo>
                  <a:cubicBezTo>
                    <a:pt x="1210863" y="1096174"/>
                    <a:pt x="1234501" y="1088780"/>
                    <a:pt x="1258807" y="1084729"/>
                  </a:cubicBezTo>
                  <a:cubicBezTo>
                    <a:pt x="1276736" y="1081741"/>
                    <a:pt x="1294961" y="1080172"/>
                    <a:pt x="1312595" y="1075764"/>
                  </a:cubicBezTo>
                  <a:cubicBezTo>
                    <a:pt x="1330930" y="1071180"/>
                    <a:pt x="1348454" y="1063811"/>
                    <a:pt x="1366384" y="1057835"/>
                  </a:cubicBezTo>
                  <a:cubicBezTo>
                    <a:pt x="1378072" y="1053939"/>
                    <a:pt x="1390554" y="1052766"/>
                    <a:pt x="1402242" y="1048870"/>
                  </a:cubicBezTo>
                  <a:cubicBezTo>
                    <a:pt x="1426905" y="1040649"/>
                    <a:pt x="1448790" y="1028269"/>
                    <a:pt x="1473960" y="1021976"/>
                  </a:cubicBezTo>
                  <a:cubicBezTo>
                    <a:pt x="1488742" y="1018280"/>
                    <a:pt x="1504002" y="1016706"/>
                    <a:pt x="1518784" y="1013011"/>
                  </a:cubicBezTo>
                  <a:cubicBezTo>
                    <a:pt x="1527951" y="1010719"/>
                    <a:pt x="1536511" y="1006339"/>
                    <a:pt x="1545678" y="1004047"/>
                  </a:cubicBezTo>
                  <a:cubicBezTo>
                    <a:pt x="1599182" y="990671"/>
                    <a:pt x="1576409" y="1001487"/>
                    <a:pt x="1617395" y="986117"/>
                  </a:cubicBezTo>
                  <a:cubicBezTo>
                    <a:pt x="1632463" y="980467"/>
                    <a:pt x="1647826" y="975385"/>
                    <a:pt x="1662219" y="968188"/>
                  </a:cubicBezTo>
                  <a:cubicBezTo>
                    <a:pt x="1671856" y="963370"/>
                    <a:pt x="1679210" y="954502"/>
                    <a:pt x="1689113" y="950258"/>
                  </a:cubicBezTo>
                  <a:cubicBezTo>
                    <a:pt x="1700438" y="945405"/>
                    <a:pt x="1713019" y="944282"/>
                    <a:pt x="1724972" y="941294"/>
                  </a:cubicBezTo>
                  <a:cubicBezTo>
                    <a:pt x="1765721" y="920919"/>
                    <a:pt x="1759865" y="922606"/>
                    <a:pt x="1805654" y="905435"/>
                  </a:cubicBezTo>
                  <a:cubicBezTo>
                    <a:pt x="1814502" y="902117"/>
                    <a:pt x="1823862" y="900192"/>
                    <a:pt x="1832548" y="896470"/>
                  </a:cubicBezTo>
                  <a:cubicBezTo>
                    <a:pt x="1898177" y="868344"/>
                    <a:pt x="1838156" y="886104"/>
                    <a:pt x="1904266" y="869576"/>
                  </a:cubicBezTo>
                  <a:cubicBezTo>
                    <a:pt x="1916219" y="860611"/>
                    <a:pt x="1926252" y="848231"/>
                    <a:pt x="1940125" y="842682"/>
                  </a:cubicBezTo>
                  <a:cubicBezTo>
                    <a:pt x="1957002" y="835931"/>
                    <a:pt x="1976377" y="838500"/>
                    <a:pt x="1993913" y="833717"/>
                  </a:cubicBezTo>
                  <a:cubicBezTo>
                    <a:pt x="2009438" y="829483"/>
                    <a:pt x="2023796" y="821764"/>
                    <a:pt x="2038737" y="815788"/>
                  </a:cubicBezTo>
                  <a:cubicBezTo>
                    <a:pt x="2070029" y="784494"/>
                    <a:pt x="2048648" y="800531"/>
                    <a:pt x="2110454" y="779929"/>
                  </a:cubicBezTo>
                  <a:cubicBezTo>
                    <a:pt x="2135810" y="771477"/>
                    <a:pt x="2158266" y="756023"/>
                    <a:pt x="2182172" y="744070"/>
                  </a:cubicBezTo>
                  <a:cubicBezTo>
                    <a:pt x="2190624" y="739844"/>
                    <a:pt x="2200463" y="739015"/>
                    <a:pt x="2209066" y="735105"/>
                  </a:cubicBezTo>
                  <a:cubicBezTo>
                    <a:pt x="2233398" y="724045"/>
                    <a:pt x="2255428" y="707699"/>
                    <a:pt x="2280784" y="699247"/>
                  </a:cubicBezTo>
                  <a:lnTo>
                    <a:pt x="2361466" y="672352"/>
                  </a:lnTo>
                  <a:cubicBezTo>
                    <a:pt x="2374144" y="668126"/>
                    <a:pt x="2385042" y="659687"/>
                    <a:pt x="2397325" y="654423"/>
                  </a:cubicBezTo>
                  <a:cubicBezTo>
                    <a:pt x="2415335" y="646704"/>
                    <a:pt x="2441874" y="641045"/>
                    <a:pt x="2460078" y="636494"/>
                  </a:cubicBezTo>
                  <a:cubicBezTo>
                    <a:pt x="2472031" y="630517"/>
                    <a:pt x="2483529" y="623527"/>
                    <a:pt x="2495937" y="618564"/>
                  </a:cubicBezTo>
                  <a:cubicBezTo>
                    <a:pt x="2513484" y="611545"/>
                    <a:pt x="2549725" y="600635"/>
                    <a:pt x="2549725" y="600635"/>
                  </a:cubicBezTo>
                  <a:cubicBezTo>
                    <a:pt x="2582463" y="578809"/>
                    <a:pt x="2607652" y="560409"/>
                    <a:pt x="2648337" y="546847"/>
                  </a:cubicBezTo>
                  <a:cubicBezTo>
                    <a:pt x="2669254" y="539874"/>
                    <a:pt x="2702633" y="529333"/>
                    <a:pt x="2720054" y="519952"/>
                  </a:cubicBezTo>
                  <a:cubicBezTo>
                    <a:pt x="2744875" y="506587"/>
                    <a:pt x="2768316" y="490766"/>
                    <a:pt x="2791772" y="475129"/>
                  </a:cubicBezTo>
                  <a:cubicBezTo>
                    <a:pt x="2800737" y="469153"/>
                    <a:pt x="2809207" y="462359"/>
                    <a:pt x="2818666" y="457200"/>
                  </a:cubicBezTo>
                  <a:cubicBezTo>
                    <a:pt x="2842130" y="444401"/>
                    <a:pt x="2868145" y="436167"/>
                    <a:pt x="2890384" y="421341"/>
                  </a:cubicBezTo>
                  <a:cubicBezTo>
                    <a:pt x="3021951" y="333629"/>
                    <a:pt x="2883558" y="422680"/>
                    <a:pt x="2980031" y="367552"/>
                  </a:cubicBezTo>
                  <a:cubicBezTo>
                    <a:pt x="2989386" y="362207"/>
                    <a:pt x="2998648" y="356520"/>
                    <a:pt x="3006925" y="349623"/>
                  </a:cubicBezTo>
                  <a:cubicBezTo>
                    <a:pt x="3016665" y="341507"/>
                    <a:pt x="3022811" y="329019"/>
                    <a:pt x="3033819" y="322729"/>
                  </a:cubicBezTo>
                  <a:cubicBezTo>
                    <a:pt x="3044517" y="316616"/>
                    <a:pt x="3057725" y="316752"/>
                    <a:pt x="3069678" y="313764"/>
                  </a:cubicBezTo>
                  <a:cubicBezTo>
                    <a:pt x="3078643" y="307788"/>
                    <a:pt x="3088159" y="302566"/>
                    <a:pt x="3096572" y="295835"/>
                  </a:cubicBezTo>
                  <a:cubicBezTo>
                    <a:pt x="3124369" y="273597"/>
                    <a:pt x="3104601" y="278373"/>
                    <a:pt x="3141395" y="259976"/>
                  </a:cubicBezTo>
                  <a:cubicBezTo>
                    <a:pt x="3149847" y="255750"/>
                    <a:pt x="3159325" y="253999"/>
                    <a:pt x="3168290" y="251011"/>
                  </a:cubicBezTo>
                  <a:cubicBezTo>
                    <a:pt x="3180243" y="242046"/>
                    <a:pt x="3191176" y="231530"/>
                    <a:pt x="3204148" y="224117"/>
                  </a:cubicBezTo>
                  <a:cubicBezTo>
                    <a:pt x="3212353" y="219429"/>
                    <a:pt x="3222939" y="220014"/>
                    <a:pt x="3231042" y="215152"/>
                  </a:cubicBezTo>
                  <a:cubicBezTo>
                    <a:pt x="3288131" y="180899"/>
                    <a:pt x="3196390" y="210369"/>
                    <a:pt x="3284831" y="188258"/>
                  </a:cubicBezTo>
                  <a:cubicBezTo>
                    <a:pt x="3302760" y="176305"/>
                    <a:pt x="3318177" y="159214"/>
                    <a:pt x="3338619" y="152400"/>
                  </a:cubicBezTo>
                  <a:cubicBezTo>
                    <a:pt x="3401699" y="131372"/>
                    <a:pt x="3323815" y="158743"/>
                    <a:pt x="3401372" y="125505"/>
                  </a:cubicBezTo>
                  <a:cubicBezTo>
                    <a:pt x="3410057" y="121783"/>
                    <a:pt x="3419301" y="119529"/>
                    <a:pt x="3428266" y="116541"/>
                  </a:cubicBezTo>
                  <a:cubicBezTo>
                    <a:pt x="3437231" y="110564"/>
                    <a:pt x="3444939" y="102018"/>
                    <a:pt x="3455160" y="98611"/>
                  </a:cubicBezTo>
                  <a:cubicBezTo>
                    <a:pt x="3472404" y="92863"/>
                    <a:pt x="3491065" y="92898"/>
                    <a:pt x="3508948" y="89647"/>
                  </a:cubicBezTo>
                  <a:cubicBezTo>
                    <a:pt x="3523939" y="86921"/>
                    <a:pt x="3538990" y="84378"/>
                    <a:pt x="3553772" y="80682"/>
                  </a:cubicBezTo>
                  <a:cubicBezTo>
                    <a:pt x="3562939" y="78390"/>
                    <a:pt x="3571580" y="74313"/>
                    <a:pt x="3580666" y="71717"/>
                  </a:cubicBezTo>
                  <a:cubicBezTo>
                    <a:pt x="3675521" y="44615"/>
                    <a:pt x="3542466" y="87438"/>
                    <a:pt x="3670313" y="44823"/>
                  </a:cubicBezTo>
                  <a:cubicBezTo>
                    <a:pt x="3682002" y="40927"/>
                    <a:pt x="3694371" y="39398"/>
                    <a:pt x="3706172" y="35858"/>
                  </a:cubicBezTo>
                  <a:cubicBezTo>
                    <a:pt x="3724274" y="30427"/>
                    <a:pt x="3742031" y="23905"/>
                    <a:pt x="3759960" y="17929"/>
                  </a:cubicBezTo>
                  <a:cubicBezTo>
                    <a:pt x="3786712" y="9012"/>
                    <a:pt x="3823116" y="4415"/>
                    <a:pt x="3849607" y="0"/>
                  </a:cubicBezTo>
                  <a:lnTo>
                    <a:pt x="5633584" y="8964"/>
                  </a:lnTo>
                  <a:cubicBezTo>
                    <a:pt x="5651044" y="9127"/>
                    <a:pt x="5858464" y="24365"/>
                    <a:pt x="5884595" y="26894"/>
                  </a:cubicBezTo>
                  <a:cubicBezTo>
                    <a:pt x="5938463" y="32107"/>
                    <a:pt x="6045960" y="44823"/>
                    <a:pt x="6045960" y="44823"/>
                  </a:cubicBezTo>
                  <a:cubicBezTo>
                    <a:pt x="6129252" y="65647"/>
                    <a:pt x="6025704" y="40772"/>
                    <a:pt x="6135607" y="62752"/>
                  </a:cubicBezTo>
                  <a:cubicBezTo>
                    <a:pt x="6216225" y="78875"/>
                    <a:pt x="6122312" y="65018"/>
                    <a:pt x="6216290" y="80682"/>
                  </a:cubicBezTo>
                  <a:cubicBezTo>
                    <a:pt x="6237132" y="84156"/>
                    <a:pt x="6258125" y="86659"/>
                    <a:pt x="6279042" y="89647"/>
                  </a:cubicBezTo>
                  <a:cubicBezTo>
                    <a:pt x="6296972" y="95623"/>
                    <a:pt x="6315283" y="100557"/>
                    <a:pt x="6332831" y="107576"/>
                  </a:cubicBezTo>
                  <a:cubicBezTo>
                    <a:pt x="6386428" y="129014"/>
                    <a:pt x="6362388" y="120416"/>
                    <a:pt x="6404548" y="134470"/>
                  </a:cubicBezTo>
                  <a:cubicBezTo>
                    <a:pt x="6413513" y="140447"/>
                    <a:pt x="6421805" y="147582"/>
                    <a:pt x="6431442" y="152400"/>
                  </a:cubicBezTo>
                  <a:cubicBezTo>
                    <a:pt x="6444296" y="158827"/>
                    <a:pt x="6482714" y="167459"/>
                    <a:pt x="6494195" y="170329"/>
                  </a:cubicBezTo>
                  <a:cubicBezTo>
                    <a:pt x="6500172" y="176305"/>
                    <a:pt x="6504877" y="183910"/>
                    <a:pt x="6512125" y="188258"/>
                  </a:cubicBezTo>
                  <a:cubicBezTo>
                    <a:pt x="6521312" y="193770"/>
                    <a:pt x="6568179" y="204513"/>
                    <a:pt x="6574878" y="206188"/>
                  </a:cubicBezTo>
                  <a:cubicBezTo>
                    <a:pt x="6583843" y="212164"/>
                    <a:pt x="6591926" y="219741"/>
                    <a:pt x="6601772" y="224117"/>
                  </a:cubicBezTo>
                  <a:cubicBezTo>
                    <a:pt x="6629841" y="236592"/>
                    <a:pt x="6661612" y="243560"/>
                    <a:pt x="6691419" y="251011"/>
                  </a:cubicBezTo>
                  <a:cubicBezTo>
                    <a:pt x="6703372" y="256988"/>
                    <a:pt x="6714995" y="263677"/>
                    <a:pt x="6727278" y="268941"/>
                  </a:cubicBezTo>
                  <a:cubicBezTo>
                    <a:pt x="6735963" y="272663"/>
                    <a:pt x="6745720" y="273679"/>
                    <a:pt x="6754172" y="277905"/>
                  </a:cubicBezTo>
                  <a:cubicBezTo>
                    <a:pt x="6763809" y="282723"/>
                    <a:pt x="6771711" y="290489"/>
                    <a:pt x="6781066" y="295835"/>
                  </a:cubicBezTo>
                  <a:cubicBezTo>
                    <a:pt x="6792669" y="302465"/>
                    <a:pt x="6805322" y="307134"/>
                    <a:pt x="6816925" y="313764"/>
                  </a:cubicBezTo>
                  <a:cubicBezTo>
                    <a:pt x="6865586" y="341570"/>
                    <a:pt x="6821403" y="324223"/>
                    <a:pt x="6870713" y="340658"/>
                  </a:cubicBezTo>
                  <a:cubicBezTo>
                    <a:pt x="6879678" y="346635"/>
                    <a:pt x="6887970" y="353770"/>
                    <a:pt x="6897607" y="358588"/>
                  </a:cubicBezTo>
                  <a:cubicBezTo>
                    <a:pt x="6912000" y="365785"/>
                    <a:pt x="6928459" y="368533"/>
                    <a:pt x="6942431" y="376517"/>
                  </a:cubicBezTo>
                  <a:cubicBezTo>
                    <a:pt x="7004255" y="411845"/>
                    <a:pt x="6892362" y="380849"/>
                    <a:pt x="7005184" y="403411"/>
                  </a:cubicBezTo>
                  <a:cubicBezTo>
                    <a:pt x="7050611" y="448840"/>
                    <a:pt x="6991822" y="395395"/>
                    <a:pt x="7050007" y="430305"/>
                  </a:cubicBezTo>
                  <a:cubicBezTo>
                    <a:pt x="7057255" y="434654"/>
                    <a:pt x="7060689" y="443886"/>
                    <a:pt x="7067937" y="448235"/>
                  </a:cubicBezTo>
                  <a:cubicBezTo>
                    <a:pt x="7076040" y="453097"/>
                    <a:pt x="7086571" y="452611"/>
                    <a:pt x="7094831" y="457200"/>
                  </a:cubicBezTo>
                  <a:cubicBezTo>
                    <a:pt x="7182157" y="505714"/>
                    <a:pt x="7114400" y="484503"/>
                    <a:pt x="7184478" y="502023"/>
                  </a:cubicBezTo>
                  <a:cubicBezTo>
                    <a:pt x="7250001" y="545704"/>
                    <a:pt x="7167614" y="492386"/>
                    <a:pt x="7247231" y="537882"/>
                  </a:cubicBezTo>
                  <a:cubicBezTo>
                    <a:pt x="7256586" y="543227"/>
                    <a:pt x="7264770" y="550466"/>
                    <a:pt x="7274125" y="555811"/>
                  </a:cubicBezTo>
                  <a:cubicBezTo>
                    <a:pt x="7285728" y="562441"/>
                    <a:pt x="7298651" y="566658"/>
                    <a:pt x="7309984" y="573741"/>
                  </a:cubicBezTo>
                  <a:cubicBezTo>
                    <a:pt x="7361332" y="605834"/>
                    <a:pt x="7328456" y="593260"/>
                    <a:pt x="7372737" y="618564"/>
                  </a:cubicBezTo>
                  <a:cubicBezTo>
                    <a:pt x="7403761" y="636292"/>
                    <a:pt x="7405312" y="635400"/>
                    <a:pt x="7435490" y="645458"/>
                  </a:cubicBezTo>
                  <a:cubicBezTo>
                    <a:pt x="7447443" y="654423"/>
                    <a:pt x="7459870" y="662787"/>
                    <a:pt x="7471348" y="672352"/>
                  </a:cubicBezTo>
                  <a:cubicBezTo>
                    <a:pt x="7496363" y="693198"/>
                    <a:pt x="7482925" y="691588"/>
                    <a:pt x="7516172" y="708211"/>
                  </a:cubicBezTo>
                  <a:cubicBezTo>
                    <a:pt x="7590357" y="745303"/>
                    <a:pt x="7485664" y="679149"/>
                    <a:pt x="7578925" y="735105"/>
                  </a:cubicBezTo>
                  <a:cubicBezTo>
                    <a:pt x="7597403" y="746192"/>
                    <a:pt x="7614784" y="759011"/>
                    <a:pt x="7632713" y="770964"/>
                  </a:cubicBezTo>
                  <a:cubicBezTo>
                    <a:pt x="7643832" y="778377"/>
                    <a:pt x="7656969" y="782264"/>
                    <a:pt x="7668572" y="788894"/>
                  </a:cubicBezTo>
                  <a:cubicBezTo>
                    <a:pt x="7757251" y="839568"/>
                    <a:pt x="7622986" y="770584"/>
                    <a:pt x="7731325" y="824752"/>
                  </a:cubicBezTo>
                  <a:cubicBezTo>
                    <a:pt x="7737301" y="830729"/>
                    <a:pt x="7742007" y="838333"/>
                    <a:pt x="7749254" y="842682"/>
                  </a:cubicBezTo>
                  <a:cubicBezTo>
                    <a:pt x="7758443" y="848195"/>
                    <a:pt x="7805305" y="858936"/>
                    <a:pt x="7812007" y="860611"/>
                  </a:cubicBezTo>
                  <a:lnTo>
                    <a:pt x="7892690" y="914400"/>
                  </a:lnTo>
                  <a:cubicBezTo>
                    <a:pt x="7903809" y="921813"/>
                    <a:pt x="7917089" y="925454"/>
                    <a:pt x="7928548" y="932329"/>
                  </a:cubicBezTo>
                  <a:cubicBezTo>
                    <a:pt x="7947026" y="943416"/>
                    <a:pt x="7967100" y="952951"/>
                    <a:pt x="7982337" y="968188"/>
                  </a:cubicBezTo>
                  <a:cubicBezTo>
                    <a:pt x="7991302" y="977153"/>
                    <a:pt x="7998682" y="988049"/>
                    <a:pt x="8009231" y="995082"/>
                  </a:cubicBezTo>
                  <a:cubicBezTo>
                    <a:pt x="8017094" y="1000324"/>
                    <a:pt x="8027160" y="1001059"/>
                    <a:pt x="8036125" y="1004047"/>
                  </a:cubicBezTo>
                  <a:cubicBezTo>
                    <a:pt x="8048078" y="1013012"/>
                    <a:pt x="8060928" y="1020890"/>
                    <a:pt x="8071984" y="1030941"/>
                  </a:cubicBezTo>
                  <a:cubicBezTo>
                    <a:pt x="8093873" y="1050840"/>
                    <a:pt x="8113819" y="1072776"/>
                    <a:pt x="8134737" y="1093694"/>
                  </a:cubicBezTo>
                  <a:lnTo>
                    <a:pt x="8188525" y="1147482"/>
                  </a:lnTo>
                  <a:lnTo>
                    <a:pt x="8224384" y="1183341"/>
                  </a:lnTo>
                  <a:lnTo>
                    <a:pt x="8251278" y="1210235"/>
                  </a:lnTo>
                  <a:cubicBezTo>
                    <a:pt x="8257254" y="1222188"/>
                    <a:pt x="8261440" y="1235219"/>
                    <a:pt x="8269207" y="1246094"/>
                  </a:cubicBezTo>
                  <a:cubicBezTo>
                    <a:pt x="8276576" y="1256411"/>
                    <a:pt x="8287850" y="1263362"/>
                    <a:pt x="8296101" y="1272988"/>
                  </a:cubicBezTo>
                  <a:cubicBezTo>
                    <a:pt x="8305825" y="1284332"/>
                    <a:pt x="8314311" y="1296689"/>
                    <a:pt x="8322995" y="1308847"/>
                  </a:cubicBezTo>
                  <a:cubicBezTo>
                    <a:pt x="8329257" y="1317614"/>
                    <a:pt x="8335579" y="1326386"/>
                    <a:pt x="8340925" y="1335741"/>
                  </a:cubicBezTo>
                  <a:cubicBezTo>
                    <a:pt x="8347555" y="1347344"/>
                    <a:pt x="8351441" y="1360481"/>
                    <a:pt x="8358854" y="1371600"/>
                  </a:cubicBezTo>
                  <a:cubicBezTo>
                    <a:pt x="8363542" y="1378633"/>
                    <a:pt x="8370807" y="1383553"/>
                    <a:pt x="8376784" y="1389529"/>
                  </a:cubicBezTo>
                  <a:cubicBezTo>
                    <a:pt x="8382760" y="1401482"/>
                    <a:pt x="8390021" y="1412875"/>
                    <a:pt x="8394713" y="1425388"/>
                  </a:cubicBezTo>
                  <a:cubicBezTo>
                    <a:pt x="8399039" y="1436924"/>
                    <a:pt x="8400293" y="1449400"/>
                    <a:pt x="8403678" y="1461247"/>
                  </a:cubicBezTo>
                  <a:cubicBezTo>
                    <a:pt x="8406274" y="1470333"/>
                    <a:pt x="8410046" y="1479055"/>
                    <a:pt x="8412642" y="1488141"/>
                  </a:cubicBezTo>
                  <a:cubicBezTo>
                    <a:pt x="8416027" y="1499988"/>
                    <a:pt x="8417711" y="1512311"/>
                    <a:pt x="8421607" y="1524000"/>
                  </a:cubicBezTo>
                  <a:cubicBezTo>
                    <a:pt x="8426696" y="1539266"/>
                    <a:pt x="8434038" y="1553700"/>
                    <a:pt x="8439537" y="1568823"/>
                  </a:cubicBezTo>
                  <a:cubicBezTo>
                    <a:pt x="8445996" y="1586584"/>
                    <a:pt x="8457466" y="1622611"/>
                    <a:pt x="8457466" y="1622611"/>
                  </a:cubicBezTo>
                  <a:cubicBezTo>
                    <a:pt x="8471062" y="1744970"/>
                    <a:pt x="8471316" y="1707432"/>
                    <a:pt x="8457466" y="1873623"/>
                  </a:cubicBezTo>
                  <a:cubicBezTo>
                    <a:pt x="8454650" y="1907411"/>
                    <a:pt x="8441095" y="1940665"/>
                    <a:pt x="8430572" y="1972235"/>
                  </a:cubicBezTo>
                  <a:cubicBezTo>
                    <a:pt x="8427899" y="1980253"/>
                    <a:pt x="8417922" y="1983564"/>
                    <a:pt x="8412642" y="1990164"/>
                  </a:cubicBezTo>
                  <a:cubicBezTo>
                    <a:pt x="8405911" y="1998577"/>
                    <a:pt x="8401443" y="2008645"/>
                    <a:pt x="8394713" y="2017058"/>
                  </a:cubicBezTo>
                  <a:cubicBezTo>
                    <a:pt x="8389433" y="2023658"/>
                    <a:pt x="8382064" y="2028388"/>
                    <a:pt x="8376784" y="2034988"/>
                  </a:cubicBezTo>
                  <a:cubicBezTo>
                    <a:pt x="8359035" y="2057175"/>
                    <a:pt x="8357985" y="2072215"/>
                    <a:pt x="8331960" y="2088776"/>
                  </a:cubicBezTo>
                  <a:cubicBezTo>
                    <a:pt x="8213405" y="2164220"/>
                    <a:pt x="8299169" y="2103681"/>
                    <a:pt x="8233348" y="2133600"/>
                  </a:cubicBezTo>
                  <a:cubicBezTo>
                    <a:pt x="8209016" y="2144660"/>
                    <a:pt x="8185537" y="2157505"/>
                    <a:pt x="8161631" y="2169458"/>
                  </a:cubicBezTo>
                  <a:cubicBezTo>
                    <a:pt x="8153179" y="2173684"/>
                    <a:pt x="8143189" y="2174197"/>
                    <a:pt x="8134737" y="2178423"/>
                  </a:cubicBezTo>
                  <a:cubicBezTo>
                    <a:pt x="8125100" y="2183241"/>
                    <a:pt x="8118162" y="2193256"/>
                    <a:pt x="8107842" y="2196352"/>
                  </a:cubicBezTo>
                  <a:cubicBezTo>
                    <a:pt x="8087603" y="2202424"/>
                    <a:pt x="8065879" y="2201537"/>
                    <a:pt x="8045090" y="2205317"/>
                  </a:cubicBezTo>
                  <a:cubicBezTo>
                    <a:pt x="8032968" y="2207521"/>
                    <a:pt x="8021184" y="2211294"/>
                    <a:pt x="8009231" y="2214282"/>
                  </a:cubicBezTo>
                  <a:cubicBezTo>
                    <a:pt x="8000266" y="2220258"/>
                    <a:pt x="7992240" y="2227967"/>
                    <a:pt x="7982337" y="2232211"/>
                  </a:cubicBezTo>
                  <a:cubicBezTo>
                    <a:pt x="7971012" y="2237064"/>
                    <a:pt x="7958325" y="2237791"/>
                    <a:pt x="7946478" y="2241176"/>
                  </a:cubicBezTo>
                  <a:cubicBezTo>
                    <a:pt x="7884687" y="2258831"/>
                    <a:pt x="7962861" y="2242929"/>
                    <a:pt x="7865795" y="2259105"/>
                  </a:cubicBezTo>
                  <a:lnTo>
                    <a:pt x="7812007" y="2277035"/>
                  </a:lnTo>
                  <a:cubicBezTo>
                    <a:pt x="7803042" y="2280023"/>
                    <a:pt x="7794281" y="2283708"/>
                    <a:pt x="7785113" y="2286000"/>
                  </a:cubicBezTo>
                  <a:lnTo>
                    <a:pt x="7749254" y="2294964"/>
                  </a:lnTo>
                  <a:cubicBezTo>
                    <a:pt x="7674548" y="2291976"/>
                    <a:pt x="7599712" y="2291327"/>
                    <a:pt x="7525137" y="2286000"/>
                  </a:cubicBezTo>
                  <a:cubicBezTo>
                    <a:pt x="7515711" y="2285327"/>
                    <a:pt x="7507410" y="2279327"/>
                    <a:pt x="7498242" y="2277035"/>
                  </a:cubicBezTo>
                  <a:cubicBezTo>
                    <a:pt x="7396876" y="2251693"/>
                    <a:pt x="7515021" y="2288604"/>
                    <a:pt x="7399631" y="2250141"/>
                  </a:cubicBezTo>
                  <a:cubicBezTo>
                    <a:pt x="7390666" y="2247153"/>
                    <a:pt x="7381189" y="2245402"/>
                    <a:pt x="7372737" y="2241176"/>
                  </a:cubicBezTo>
                  <a:cubicBezTo>
                    <a:pt x="7319974" y="2214795"/>
                    <a:pt x="7349556" y="2227473"/>
                    <a:pt x="7283090" y="2205317"/>
                  </a:cubicBezTo>
                  <a:cubicBezTo>
                    <a:pt x="7262647" y="2198502"/>
                    <a:pt x="7247231" y="2181411"/>
                    <a:pt x="7229301" y="2169458"/>
                  </a:cubicBezTo>
                  <a:cubicBezTo>
                    <a:pt x="7221439" y="2164216"/>
                    <a:pt x="7211372" y="2163482"/>
                    <a:pt x="7202407" y="2160494"/>
                  </a:cubicBezTo>
                  <a:cubicBezTo>
                    <a:pt x="7158929" y="2117016"/>
                    <a:pt x="7180613" y="2134012"/>
                    <a:pt x="7139654" y="2106705"/>
                  </a:cubicBezTo>
                  <a:cubicBezTo>
                    <a:pt x="7106784" y="2057399"/>
                    <a:pt x="7139654" y="2099234"/>
                    <a:pt x="7094831" y="2061882"/>
                  </a:cubicBezTo>
                  <a:cubicBezTo>
                    <a:pt x="7085091" y="2053766"/>
                    <a:pt x="7078486" y="2042020"/>
                    <a:pt x="7067937" y="2034988"/>
                  </a:cubicBezTo>
                  <a:cubicBezTo>
                    <a:pt x="7060074" y="2029746"/>
                    <a:pt x="7049494" y="2030249"/>
                    <a:pt x="7041042" y="2026023"/>
                  </a:cubicBezTo>
                  <a:cubicBezTo>
                    <a:pt x="7031405" y="2021205"/>
                    <a:pt x="7022561" y="2014825"/>
                    <a:pt x="7014148" y="2008094"/>
                  </a:cubicBezTo>
                  <a:cubicBezTo>
                    <a:pt x="7007548" y="2002814"/>
                    <a:pt x="7003467" y="1994513"/>
                    <a:pt x="6996219" y="1990164"/>
                  </a:cubicBezTo>
                  <a:cubicBezTo>
                    <a:pt x="6988116" y="1985302"/>
                    <a:pt x="6978290" y="1984188"/>
                    <a:pt x="6969325" y="1981200"/>
                  </a:cubicBezTo>
                  <a:cubicBezTo>
                    <a:pt x="6933239" y="1945114"/>
                    <a:pt x="6973362" y="1979087"/>
                    <a:pt x="6915537" y="1954305"/>
                  </a:cubicBezTo>
                  <a:cubicBezTo>
                    <a:pt x="6905634" y="1950061"/>
                    <a:pt x="6898545" y="1940620"/>
                    <a:pt x="6888642" y="1936376"/>
                  </a:cubicBezTo>
                  <a:cubicBezTo>
                    <a:pt x="6877318" y="1931523"/>
                    <a:pt x="6864585" y="1930951"/>
                    <a:pt x="6852784" y="1927411"/>
                  </a:cubicBezTo>
                  <a:cubicBezTo>
                    <a:pt x="6761545" y="1900039"/>
                    <a:pt x="6836353" y="1914152"/>
                    <a:pt x="6727278" y="1900517"/>
                  </a:cubicBezTo>
                  <a:cubicBezTo>
                    <a:pt x="6646596" y="1903505"/>
                    <a:pt x="6565811" y="1904446"/>
                    <a:pt x="6485231" y="1909482"/>
                  </a:cubicBezTo>
                  <a:cubicBezTo>
                    <a:pt x="6470023" y="1910433"/>
                    <a:pt x="6455437" y="1915942"/>
                    <a:pt x="6440407" y="1918447"/>
                  </a:cubicBezTo>
                  <a:cubicBezTo>
                    <a:pt x="6419564" y="1921921"/>
                    <a:pt x="6398599" y="1924618"/>
                    <a:pt x="6377654" y="1927411"/>
                  </a:cubicBezTo>
                  <a:cubicBezTo>
                    <a:pt x="6272419" y="1941442"/>
                    <a:pt x="6302109" y="1936615"/>
                    <a:pt x="6162501" y="1945341"/>
                  </a:cubicBezTo>
                  <a:lnTo>
                    <a:pt x="5445325" y="1936376"/>
                  </a:lnTo>
                  <a:cubicBezTo>
                    <a:pt x="5435878" y="1936148"/>
                    <a:pt x="5427517" y="1930007"/>
                    <a:pt x="5418431" y="1927411"/>
                  </a:cubicBezTo>
                  <a:cubicBezTo>
                    <a:pt x="5388901" y="1918974"/>
                    <a:pt x="5368545" y="1915641"/>
                    <a:pt x="5337748" y="1909482"/>
                  </a:cubicBezTo>
                  <a:cubicBezTo>
                    <a:pt x="5295128" y="1881068"/>
                    <a:pt x="5321077" y="1894960"/>
                    <a:pt x="5257066" y="1873623"/>
                  </a:cubicBezTo>
                  <a:cubicBezTo>
                    <a:pt x="5248101" y="1870635"/>
                    <a:pt x="5239339" y="1866950"/>
                    <a:pt x="5230172" y="1864658"/>
                  </a:cubicBezTo>
                  <a:cubicBezTo>
                    <a:pt x="5206266" y="1858682"/>
                    <a:pt x="5181831" y="1854522"/>
                    <a:pt x="5158454" y="1846729"/>
                  </a:cubicBezTo>
                  <a:cubicBezTo>
                    <a:pt x="5149489" y="1843741"/>
                    <a:pt x="5140857" y="1839454"/>
                    <a:pt x="5131560" y="1837764"/>
                  </a:cubicBezTo>
                  <a:cubicBezTo>
                    <a:pt x="5107857" y="1833454"/>
                    <a:pt x="5083748" y="1831788"/>
                    <a:pt x="5059842" y="1828800"/>
                  </a:cubicBezTo>
                  <a:cubicBezTo>
                    <a:pt x="4949277" y="1831788"/>
                    <a:pt x="4838427" y="1829281"/>
                    <a:pt x="4728148" y="1837764"/>
                  </a:cubicBezTo>
                  <a:cubicBezTo>
                    <a:pt x="4719721" y="1838412"/>
                    <a:pt x="4715290" y="1848932"/>
                    <a:pt x="4710219" y="1855694"/>
                  </a:cubicBezTo>
                  <a:cubicBezTo>
                    <a:pt x="4677351" y="1899519"/>
                    <a:pt x="4669357" y="1911569"/>
                    <a:pt x="4656431" y="1963270"/>
                  </a:cubicBezTo>
                  <a:lnTo>
                    <a:pt x="4638501" y="2034988"/>
                  </a:lnTo>
                  <a:cubicBezTo>
                    <a:pt x="4628170" y="2220956"/>
                    <a:pt x="4642603" y="2144090"/>
                    <a:pt x="4611607" y="2268070"/>
                  </a:cubicBezTo>
                  <a:cubicBezTo>
                    <a:pt x="4596098" y="2330106"/>
                    <a:pt x="4614227" y="2295516"/>
                    <a:pt x="4584713" y="2339788"/>
                  </a:cubicBezTo>
                  <a:cubicBezTo>
                    <a:pt x="4566055" y="2414417"/>
                    <a:pt x="4588773" y="2340633"/>
                    <a:pt x="4557819" y="2402541"/>
                  </a:cubicBezTo>
                  <a:cubicBezTo>
                    <a:pt x="4553593" y="2410993"/>
                    <a:pt x="4553443" y="2421175"/>
                    <a:pt x="4548854" y="2429435"/>
                  </a:cubicBezTo>
                  <a:cubicBezTo>
                    <a:pt x="4538389" y="2448272"/>
                    <a:pt x="4524948" y="2465294"/>
                    <a:pt x="4512995" y="2483223"/>
                  </a:cubicBezTo>
                  <a:lnTo>
                    <a:pt x="4495066" y="2510117"/>
                  </a:lnTo>
                  <a:cubicBezTo>
                    <a:pt x="4489090" y="2519082"/>
                    <a:pt x="4487358" y="2533604"/>
                    <a:pt x="4477137" y="2537011"/>
                  </a:cubicBezTo>
                  <a:lnTo>
                    <a:pt x="4396454" y="2563905"/>
                  </a:lnTo>
                  <a:lnTo>
                    <a:pt x="4369560" y="2572870"/>
                  </a:lnTo>
                  <a:cubicBezTo>
                    <a:pt x="4297842" y="2569882"/>
                    <a:pt x="4226017" y="2568844"/>
                    <a:pt x="4154407" y="2563905"/>
                  </a:cubicBezTo>
                  <a:cubicBezTo>
                    <a:pt x="4138685" y="2562821"/>
                    <a:pt x="4091065" y="2550311"/>
                    <a:pt x="4073725" y="2545976"/>
                  </a:cubicBezTo>
                  <a:cubicBezTo>
                    <a:pt x="4028290" y="2500543"/>
                    <a:pt x="4087094" y="2553999"/>
                    <a:pt x="4028901" y="2519082"/>
                  </a:cubicBezTo>
                  <a:cubicBezTo>
                    <a:pt x="4021654" y="2514733"/>
                    <a:pt x="4017572" y="2506432"/>
                    <a:pt x="4010972" y="2501152"/>
                  </a:cubicBezTo>
                  <a:cubicBezTo>
                    <a:pt x="4002559" y="2494421"/>
                    <a:pt x="3993043" y="2489199"/>
                    <a:pt x="3984078" y="2483223"/>
                  </a:cubicBezTo>
                  <a:cubicBezTo>
                    <a:pt x="3941810" y="2419823"/>
                    <a:pt x="3994870" y="2498333"/>
                    <a:pt x="3939254" y="2420470"/>
                  </a:cubicBezTo>
                  <a:cubicBezTo>
                    <a:pt x="3910983" y="2380890"/>
                    <a:pt x="3933379" y="2405629"/>
                    <a:pt x="3903395" y="2375647"/>
                  </a:cubicBezTo>
                  <a:cubicBezTo>
                    <a:pt x="3878002" y="2299460"/>
                    <a:pt x="3913417" y="2392349"/>
                    <a:pt x="3876501" y="2330823"/>
                  </a:cubicBezTo>
                  <a:cubicBezTo>
                    <a:pt x="3863355" y="2308912"/>
                    <a:pt x="3875569" y="2298981"/>
                    <a:pt x="3849607" y="2286000"/>
                  </a:cubicBezTo>
                  <a:cubicBezTo>
                    <a:pt x="3832703" y="2277548"/>
                    <a:pt x="3813748" y="2274047"/>
                    <a:pt x="3795819" y="2268070"/>
                  </a:cubicBezTo>
                  <a:lnTo>
                    <a:pt x="3742031" y="2250141"/>
                  </a:lnTo>
                  <a:lnTo>
                    <a:pt x="3715137" y="2241176"/>
                  </a:lnTo>
                  <a:cubicBezTo>
                    <a:pt x="3707177" y="2242060"/>
                    <a:pt x="3631450" y="2244771"/>
                    <a:pt x="3607560" y="2259105"/>
                  </a:cubicBezTo>
                  <a:cubicBezTo>
                    <a:pt x="3600312" y="2263454"/>
                    <a:pt x="3595607" y="2271058"/>
                    <a:pt x="3589631" y="2277035"/>
                  </a:cubicBezTo>
                  <a:cubicBezTo>
                    <a:pt x="3586643" y="2286000"/>
                    <a:pt x="3584892" y="2295477"/>
                    <a:pt x="3580666" y="2303929"/>
                  </a:cubicBezTo>
                  <a:cubicBezTo>
                    <a:pt x="3575848" y="2313566"/>
                    <a:pt x="3566981" y="2320920"/>
                    <a:pt x="3562737" y="2330823"/>
                  </a:cubicBezTo>
                  <a:cubicBezTo>
                    <a:pt x="3557884" y="2342148"/>
                    <a:pt x="3557157" y="2354835"/>
                    <a:pt x="3553772" y="2366682"/>
                  </a:cubicBezTo>
                  <a:cubicBezTo>
                    <a:pt x="3551176" y="2375768"/>
                    <a:pt x="3547099" y="2384409"/>
                    <a:pt x="3544807" y="2393576"/>
                  </a:cubicBezTo>
                  <a:cubicBezTo>
                    <a:pt x="3541111" y="2408358"/>
                    <a:pt x="3539537" y="2423618"/>
                    <a:pt x="3535842" y="2438400"/>
                  </a:cubicBezTo>
                  <a:cubicBezTo>
                    <a:pt x="3533550" y="2447567"/>
                    <a:pt x="3529170" y="2456127"/>
                    <a:pt x="3526878" y="2465294"/>
                  </a:cubicBezTo>
                  <a:cubicBezTo>
                    <a:pt x="3523183" y="2480076"/>
                    <a:pt x="3523263" y="2495850"/>
                    <a:pt x="3517913" y="2510117"/>
                  </a:cubicBezTo>
                  <a:cubicBezTo>
                    <a:pt x="3514130" y="2520205"/>
                    <a:pt x="3504802" y="2527374"/>
                    <a:pt x="3499984" y="2537011"/>
                  </a:cubicBezTo>
                  <a:cubicBezTo>
                    <a:pt x="3495758" y="2545463"/>
                    <a:pt x="3496512" y="2556216"/>
                    <a:pt x="3491019" y="2563905"/>
                  </a:cubicBezTo>
                  <a:cubicBezTo>
                    <a:pt x="3480687" y="2578369"/>
                    <a:pt x="3448098" y="2608879"/>
                    <a:pt x="3428266" y="2617694"/>
                  </a:cubicBezTo>
                  <a:cubicBezTo>
                    <a:pt x="3410996" y="2625370"/>
                    <a:pt x="3390203" y="2625140"/>
                    <a:pt x="3374478" y="2635623"/>
                  </a:cubicBezTo>
                  <a:cubicBezTo>
                    <a:pt x="3365513" y="2641599"/>
                    <a:pt x="3357709" y="2649870"/>
                    <a:pt x="3347584" y="2653552"/>
                  </a:cubicBezTo>
                  <a:cubicBezTo>
                    <a:pt x="3302830" y="2669826"/>
                    <a:pt x="3259561" y="2673811"/>
                    <a:pt x="3213113" y="2680447"/>
                  </a:cubicBezTo>
                  <a:cubicBezTo>
                    <a:pt x="3189207" y="2677459"/>
                    <a:pt x="3164471" y="2678405"/>
                    <a:pt x="3141395" y="2671482"/>
                  </a:cubicBezTo>
                  <a:cubicBezTo>
                    <a:pt x="3120796" y="2665302"/>
                    <a:pt x="3121653" y="2640962"/>
                    <a:pt x="3114501" y="2626658"/>
                  </a:cubicBezTo>
                  <a:cubicBezTo>
                    <a:pt x="3109683" y="2617021"/>
                    <a:pt x="3102548" y="2608729"/>
                    <a:pt x="3096572" y="2599764"/>
                  </a:cubicBezTo>
                  <a:cubicBezTo>
                    <a:pt x="3082701" y="2516543"/>
                    <a:pt x="3082998" y="2544810"/>
                    <a:pt x="3096572" y="2429435"/>
                  </a:cubicBezTo>
                  <a:cubicBezTo>
                    <a:pt x="3097143" y="2424578"/>
                    <a:pt x="3109836" y="2374457"/>
                    <a:pt x="3114501" y="2366682"/>
                  </a:cubicBezTo>
                  <a:cubicBezTo>
                    <a:pt x="3118850" y="2359434"/>
                    <a:pt x="3126454" y="2354729"/>
                    <a:pt x="3132431" y="2348752"/>
                  </a:cubicBezTo>
                  <a:cubicBezTo>
                    <a:pt x="3145101" y="2285397"/>
                    <a:pt x="3136577" y="2318384"/>
                    <a:pt x="3159325" y="2250141"/>
                  </a:cubicBezTo>
                  <a:lnTo>
                    <a:pt x="3168290" y="2223247"/>
                  </a:lnTo>
                  <a:lnTo>
                    <a:pt x="3177254" y="2196352"/>
                  </a:lnTo>
                  <a:cubicBezTo>
                    <a:pt x="3180242" y="2172446"/>
                    <a:pt x="3186219" y="2148727"/>
                    <a:pt x="3186219" y="2124635"/>
                  </a:cubicBezTo>
                  <a:cubicBezTo>
                    <a:pt x="3186219" y="2082693"/>
                    <a:pt x="3184543" y="2040433"/>
                    <a:pt x="3177254" y="1999129"/>
                  </a:cubicBezTo>
                  <a:cubicBezTo>
                    <a:pt x="3175382" y="1988519"/>
                    <a:pt x="3168152" y="1978414"/>
                    <a:pt x="3159325" y="1972235"/>
                  </a:cubicBezTo>
                  <a:cubicBezTo>
                    <a:pt x="3137429" y="1956908"/>
                    <a:pt x="3109846" y="1951202"/>
                    <a:pt x="3087607" y="1936376"/>
                  </a:cubicBezTo>
                  <a:cubicBezTo>
                    <a:pt x="3049593" y="1911034"/>
                    <a:pt x="3070350" y="1923265"/>
                    <a:pt x="3024854" y="1900517"/>
                  </a:cubicBezTo>
                  <a:cubicBezTo>
                    <a:pt x="2983019" y="1903505"/>
                    <a:pt x="2940719" y="1902587"/>
                    <a:pt x="2899348" y="1909482"/>
                  </a:cubicBezTo>
                  <a:cubicBezTo>
                    <a:pt x="2865111" y="1915188"/>
                    <a:pt x="2867132" y="1928083"/>
                    <a:pt x="2845560" y="1945341"/>
                  </a:cubicBezTo>
                  <a:cubicBezTo>
                    <a:pt x="2837147" y="1952072"/>
                    <a:pt x="2827079" y="1956539"/>
                    <a:pt x="2818666" y="1963270"/>
                  </a:cubicBezTo>
                  <a:cubicBezTo>
                    <a:pt x="2812066" y="1968550"/>
                    <a:pt x="2807337" y="1975920"/>
                    <a:pt x="2800737" y="1981200"/>
                  </a:cubicBezTo>
                  <a:cubicBezTo>
                    <a:pt x="2779636" y="1998081"/>
                    <a:pt x="2772086" y="2001238"/>
                    <a:pt x="2746948" y="2008094"/>
                  </a:cubicBezTo>
                  <a:cubicBezTo>
                    <a:pt x="2723175" y="2014578"/>
                    <a:pt x="2675231" y="2026023"/>
                    <a:pt x="2675231" y="2026023"/>
                  </a:cubicBezTo>
                  <a:lnTo>
                    <a:pt x="2370431" y="2017058"/>
                  </a:lnTo>
                  <a:cubicBezTo>
                    <a:pt x="2226117" y="2011399"/>
                    <a:pt x="2258856" y="2014898"/>
                    <a:pt x="2164242" y="1999129"/>
                  </a:cubicBezTo>
                  <a:cubicBezTo>
                    <a:pt x="2161254" y="1867647"/>
                    <a:pt x="2160534" y="1736093"/>
                    <a:pt x="2155278" y="1604682"/>
                  </a:cubicBezTo>
                  <a:cubicBezTo>
                    <a:pt x="2154552" y="1586520"/>
                    <a:pt x="2150721" y="1568528"/>
                    <a:pt x="2146313" y="1550894"/>
                  </a:cubicBezTo>
                  <a:cubicBezTo>
                    <a:pt x="2141729" y="1532559"/>
                    <a:pt x="2134360" y="1515035"/>
                    <a:pt x="2128384" y="1497105"/>
                  </a:cubicBezTo>
                  <a:cubicBezTo>
                    <a:pt x="2121069" y="1475161"/>
                    <a:pt x="2115334" y="1453734"/>
                    <a:pt x="2101490" y="1434352"/>
                  </a:cubicBezTo>
                  <a:cubicBezTo>
                    <a:pt x="2094121" y="1424035"/>
                    <a:pt x="2082711" y="1417198"/>
                    <a:pt x="2074595" y="1407458"/>
                  </a:cubicBezTo>
                  <a:cubicBezTo>
                    <a:pt x="2067698" y="1399181"/>
                    <a:pt x="2064284" y="1388182"/>
                    <a:pt x="2056666" y="1380564"/>
                  </a:cubicBezTo>
                  <a:cubicBezTo>
                    <a:pt x="2031424" y="1355322"/>
                    <a:pt x="2019367" y="1356105"/>
                    <a:pt x="1993913" y="1335741"/>
                  </a:cubicBezTo>
                  <a:cubicBezTo>
                    <a:pt x="1987313" y="1330461"/>
                    <a:pt x="1982584" y="1323091"/>
                    <a:pt x="1975984" y="1317811"/>
                  </a:cubicBezTo>
                  <a:cubicBezTo>
                    <a:pt x="1951159" y="1297951"/>
                    <a:pt x="1950600" y="1300385"/>
                    <a:pt x="1922195" y="1290917"/>
                  </a:cubicBezTo>
                  <a:cubicBezTo>
                    <a:pt x="1775772" y="1293905"/>
                    <a:pt x="1629161" y="1291905"/>
                    <a:pt x="1482925" y="1299882"/>
                  </a:cubicBezTo>
                  <a:cubicBezTo>
                    <a:pt x="1464054" y="1300911"/>
                    <a:pt x="1447066" y="1311835"/>
                    <a:pt x="1429137" y="1317811"/>
                  </a:cubicBezTo>
                  <a:cubicBezTo>
                    <a:pt x="1417448" y="1321707"/>
                    <a:pt x="1405231" y="1323788"/>
                    <a:pt x="1393278" y="1326776"/>
                  </a:cubicBezTo>
                  <a:cubicBezTo>
                    <a:pt x="1378337" y="1335741"/>
                    <a:pt x="1363796" y="1345409"/>
                    <a:pt x="1348454" y="1353670"/>
                  </a:cubicBezTo>
                  <a:cubicBezTo>
                    <a:pt x="1324921" y="1366341"/>
                    <a:pt x="1276737" y="1389529"/>
                    <a:pt x="1276737" y="1389529"/>
                  </a:cubicBezTo>
                  <a:cubicBezTo>
                    <a:pt x="1225350" y="1466607"/>
                    <a:pt x="1293774" y="1375898"/>
                    <a:pt x="1231913" y="1425388"/>
                  </a:cubicBezTo>
                  <a:cubicBezTo>
                    <a:pt x="1223500" y="1432119"/>
                    <a:pt x="1220715" y="1443869"/>
                    <a:pt x="1213984" y="1452282"/>
                  </a:cubicBezTo>
                  <a:cubicBezTo>
                    <a:pt x="1189749" y="1482576"/>
                    <a:pt x="1201412" y="1459472"/>
                    <a:pt x="1169160" y="1488141"/>
                  </a:cubicBezTo>
                  <a:cubicBezTo>
                    <a:pt x="1150209" y="1504987"/>
                    <a:pt x="1129437" y="1520832"/>
                    <a:pt x="1115372" y="1541929"/>
                  </a:cubicBezTo>
                  <a:cubicBezTo>
                    <a:pt x="1109395" y="1550894"/>
                    <a:pt x="1105855" y="1562092"/>
                    <a:pt x="1097442" y="1568823"/>
                  </a:cubicBezTo>
                  <a:cubicBezTo>
                    <a:pt x="1090063" y="1574726"/>
                    <a:pt x="1079513" y="1574800"/>
                    <a:pt x="1070548" y="1577788"/>
                  </a:cubicBezTo>
                  <a:cubicBezTo>
                    <a:pt x="1064572" y="1586753"/>
                    <a:pt x="1059714" y="1596574"/>
                    <a:pt x="1052619" y="1604682"/>
                  </a:cubicBezTo>
                  <a:cubicBezTo>
                    <a:pt x="1038705" y="1620584"/>
                    <a:pt x="1007795" y="1649505"/>
                    <a:pt x="1007795" y="1649505"/>
                  </a:cubicBezTo>
                  <a:cubicBezTo>
                    <a:pt x="990652" y="1700939"/>
                    <a:pt x="1011108" y="1652932"/>
                    <a:pt x="971937" y="1703294"/>
                  </a:cubicBezTo>
                  <a:cubicBezTo>
                    <a:pt x="958707" y="1720303"/>
                    <a:pt x="948031" y="1739153"/>
                    <a:pt x="936078" y="1757082"/>
                  </a:cubicBezTo>
                  <a:cubicBezTo>
                    <a:pt x="931390" y="1764115"/>
                    <a:pt x="923428" y="1768411"/>
                    <a:pt x="918148" y="1775011"/>
                  </a:cubicBezTo>
                  <a:cubicBezTo>
                    <a:pt x="872902" y="1831567"/>
                    <a:pt x="925589" y="1776534"/>
                    <a:pt x="882290" y="1819835"/>
                  </a:cubicBezTo>
                  <a:cubicBezTo>
                    <a:pt x="865147" y="1871261"/>
                    <a:pt x="884931" y="1825276"/>
                    <a:pt x="855395" y="1864658"/>
                  </a:cubicBezTo>
                  <a:cubicBezTo>
                    <a:pt x="794575" y="1945753"/>
                    <a:pt x="842727" y="1895259"/>
                    <a:pt x="801607" y="1936376"/>
                  </a:cubicBezTo>
                  <a:cubicBezTo>
                    <a:pt x="765467" y="2008657"/>
                    <a:pt x="802255" y="1944531"/>
                    <a:pt x="765748" y="1990164"/>
                  </a:cubicBezTo>
                  <a:cubicBezTo>
                    <a:pt x="720502" y="2046720"/>
                    <a:pt x="773189" y="1991687"/>
                    <a:pt x="729890" y="2034988"/>
                  </a:cubicBezTo>
                  <a:cubicBezTo>
                    <a:pt x="707356" y="2102587"/>
                    <a:pt x="740374" y="2021884"/>
                    <a:pt x="694031" y="2079811"/>
                  </a:cubicBezTo>
                  <a:cubicBezTo>
                    <a:pt x="688128" y="2087190"/>
                    <a:pt x="689928" y="2098602"/>
                    <a:pt x="685066" y="2106705"/>
                  </a:cubicBezTo>
                  <a:cubicBezTo>
                    <a:pt x="680718" y="2113953"/>
                    <a:pt x="671486" y="2117387"/>
                    <a:pt x="667137" y="2124635"/>
                  </a:cubicBezTo>
                  <a:cubicBezTo>
                    <a:pt x="653386" y="2147554"/>
                    <a:pt x="643231" y="2172446"/>
                    <a:pt x="631278" y="2196352"/>
                  </a:cubicBezTo>
                  <a:cubicBezTo>
                    <a:pt x="621641" y="2215626"/>
                    <a:pt x="607372" y="2232211"/>
                    <a:pt x="595419" y="2250141"/>
                  </a:cubicBezTo>
                  <a:cubicBezTo>
                    <a:pt x="572801" y="2284068"/>
                    <a:pt x="585109" y="2269416"/>
                    <a:pt x="559560" y="2294964"/>
                  </a:cubicBezTo>
                  <a:cubicBezTo>
                    <a:pt x="546868" y="2333039"/>
                    <a:pt x="541456" y="2353499"/>
                    <a:pt x="514737" y="2393576"/>
                  </a:cubicBezTo>
                  <a:cubicBezTo>
                    <a:pt x="508760" y="2402541"/>
                    <a:pt x="501966" y="2411011"/>
                    <a:pt x="496807" y="2420470"/>
                  </a:cubicBezTo>
                  <a:cubicBezTo>
                    <a:pt x="484008" y="2443934"/>
                    <a:pt x="472901" y="2468282"/>
                    <a:pt x="460948" y="2492188"/>
                  </a:cubicBezTo>
                  <a:lnTo>
                    <a:pt x="425090" y="2563905"/>
                  </a:lnTo>
                  <a:cubicBezTo>
                    <a:pt x="420864" y="2572357"/>
                    <a:pt x="419848" y="2582114"/>
                    <a:pt x="416125" y="2590800"/>
                  </a:cubicBezTo>
                  <a:cubicBezTo>
                    <a:pt x="410861" y="2603083"/>
                    <a:pt x="404172" y="2614705"/>
                    <a:pt x="398195" y="2626658"/>
                  </a:cubicBezTo>
                  <a:cubicBezTo>
                    <a:pt x="393644" y="2644862"/>
                    <a:pt x="387985" y="2671401"/>
                    <a:pt x="380266" y="2689411"/>
                  </a:cubicBezTo>
                  <a:cubicBezTo>
                    <a:pt x="356837" y="2744080"/>
                    <a:pt x="365258" y="2707544"/>
                    <a:pt x="344407" y="2770094"/>
                  </a:cubicBezTo>
                  <a:cubicBezTo>
                    <a:pt x="333041" y="2804192"/>
                    <a:pt x="339422" y="2802645"/>
                    <a:pt x="326478" y="2832847"/>
                  </a:cubicBezTo>
                  <a:cubicBezTo>
                    <a:pt x="321214" y="2845130"/>
                    <a:pt x="314525" y="2856752"/>
                    <a:pt x="308548" y="2868705"/>
                  </a:cubicBezTo>
                  <a:cubicBezTo>
                    <a:pt x="302572" y="2898587"/>
                    <a:pt x="298010" y="2928788"/>
                    <a:pt x="290619" y="2958352"/>
                  </a:cubicBezTo>
                  <a:cubicBezTo>
                    <a:pt x="282557" y="2990597"/>
                    <a:pt x="278382" y="3004879"/>
                    <a:pt x="272690" y="3039035"/>
                  </a:cubicBezTo>
                  <a:cubicBezTo>
                    <a:pt x="266441" y="3076529"/>
                    <a:pt x="257679" y="3147438"/>
                    <a:pt x="254760" y="3182470"/>
                  </a:cubicBezTo>
                  <a:cubicBezTo>
                    <a:pt x="251029" y="3227238"/>
                    <a:pt x="248783" y="3272117"/>
                    <a:pt x="245795" y="3316941"/>
                  </a:cubicBezTo>
                  <a:cubicBezTo>
                    <a:pt x="248852" y="3426995"/>
                    <a:pt x="229374" y="3561024"/>
                    <a:pt x="263725" y="3675529"/>
                  </a:cubicBezTo>
                  <a:cubicBezTo>
                    <a:pt x="269156" y="3693631"/>
                    <a:pt x="275678" y="3711388"/>
                    <a:pt x="281654" y="3729317"/>
                  </a:cubicBezTo>
                  <a:lnTo>
                    <a:pt x="308548" y="3810000"/>
                  </a:lnTo>
                  <a:cubicBezTo>
                    <a:pt x="311221" y="3818018"/>
                    <a:pt x="320501" y="3821953"/>
                    <a:pt x="326478" y="3827929"/>
                  </a:cubicBezTo>
                  <a:cubicBezTo>
                    <a:pt x="351871" y="3904112"/>
                    <a:pt x="316456" y="3811227"/>
                    <a:pt x="353372" y="3872752"/>
                  </a:cubicBezTo>
                  <a:cubicBezTo>
                    <a:pt x="358234" y="3880855"/>
                    <a:pt x="358111" y="3891195"/>
                    <a:pt x="362337" y="3899647"/>
                  </a:cubicBezTo>
                  <a:cubicBezTo>
                    <a:pt x="367155" y="3909284"/>
                    <a:pt x="375890" y="3916695"/>
                    <a:pt x="380266" y="3926541"/>
                  </a:cubicBezTo>
                  <a:cubicBezTo>
                    <a:pt x="387942" y="3943811"/>
                    <a:pt x="392219" y="3962400"/>
                    <a:pt x="398195" y="3980329"/>
                  </a:cubicBezTo>
                  <a:lnTo>
                    <a:pt x="407160" y="4007223"/>
                  </a:lnTo>
                  <a:cubicBezTo>
                    <a:pt x="409833" y="4015241"/>
                    <a:pt x="419113" y="4019176"/>
                    <a:pt x="425090" y="4025152"/>
                  </a:cubicBezTo>
                  <a:cubicBezTo>
                    <a:pt x="428078" y="4034117"/>
                    <a:pt x="429192" y="4043944"/>
                    <a:pt x="434054" y="4052047"/>
                  </a:cubicBezTo>
                  <a:cubicBezTo>
                    <a:pt x="438402" y="4059295"/>
                    <a:pt x="448204" y="4062416"/>
                    <a:pt x="451984" y="4069976"/>
                  </a:cubicBezTo>
                  <a:cubicBezTo>
                    <a:pt x="460436" y="4086880"/>
                    <a:pt x="463937" y="4105835"/>
                    <a:pt x="469913" y="4123764"/>
                  </a:cubicBezTo>
                  <a:cubicBezTo>
                    <a:pt x="500052" y="4214180"/>
                    <a:pt x="454059" y="4073907"/>
                    <a:pt x="487842" y="4186517"/>
                  </a:cubicBezTo>
                  <a:cubicBezTo>
                    <a:pt x="520588" y="4295669"/>
                    <a:pt x="494070" y="4193497"/>
                    <a:pt x="514737" y="4276164"/>
                  </a:cubicBezTo>
                  <a:cubicBezTo>
                    <a:pt x="511749" y="4312023"/>
                    <a:pt x="527711" y="4355220"/>
                    <a:pt x="505772" y="4383741"/>
                  </a:cubicBezTo>
                  <a:cubicBezTo>
                    <a:pt x="489274" y="4405189"/>
                    <a:pt x="452070" y="4390630"/>
                    <a:pt x="425090" y="4392705"/>
                  </a:cubicBezTo>
                  <a:cubicBezTo>
                    <a:pt x="0" y="4425404"/>
                    <a:pt x="478866" y="4382926"/>
                    <a:pt x="174078" y="4410635"/>
                  </a:cubicBezTo>
                  <a:cubicBezTo>
                    <a:pt x="147184" y="4407647"/>
                    <a:pt x="120455" y="4401670"/>
                    <a:pt x="93395" y="4401670"/>
                  </a:cubicBezTo>
                  <a:cubicBezTo>
                    <a:pt x="81074" y="4401670"/>
                    <a:pt x="62276" y="4399262"/>
                    <a:pt x="57537" y="4410635"/>
                  </a:cubicBezTo>
                  <a:cubicBezTo>
                    <a:pt x="15209" y="4512223"/>
                    <a:pt x="84574" y="4509247"/>
                    <a:pt x="39607" y="4509247"/>
                  </a:cubicBezTo>
                </a:path>
              </a:pathLst>
            </a:custGeom>
            <a:ln w="63500">
              <a:solidFill>
                <a:srgbClr val="FFFF00"/>
              </a:solidFill>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37" name="TextBox 436"/>
            <p:cNvSpPr txBox="1"/>
            <p:nvPr/>
          </p:nvSpPr>
          <p:spPr>
            <a:xfrm>
              <a:off x="7315200" y="1524000"/>
              <a:ext cx="1210588"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Electrical</a:t>
              </a:r>
              <a:endParaRPr lang="en-US" b="1" dirty="0">
                <a:solidFill>
                  <a:srgbClr val="FFFF00"/>
                </a:solidFill>
                <a:effectLst>
                  <a:outerShdw blurRad="38100" dist="38100" dir="2700000" algn="tl">
                    <a:srgbClr val="000000">
                      <a:alpha val="43137"/>
                    </a:srgbClr>
                  </a:outerShdw>
                </a:effectLst>
              </a:endParaRPr>
            </a:p>
          </p:txBody>
        </p:sp>
      </p:grpSp>
      <p:grpSp>
        <p:nvGrpSpPr>
          <p:cNvPr id="4" name="Group 442"/>
          <p:cNvGrpSpPr/>
          <p:nvPr/>
        </p:nvGrpSpPr>
        <p:grpSpPr>
          <a:xfrm>
            <a:off x="457200" y="5068655"/>
            <a:ext cx="4890924" cy="1210235"/>
            <a:chOff x="457200" y="5257800"/>
            <a:chExt cx="4890924" cy="1210235"/>
          </a:xfrm>
        </p:grpSpPr>
        <p:grpSp>
          <p:nvGrpSpPr>
            <p:cNvPr id="14" name="Group 13"/>
            <p:cNvGrpSpPr/>
            <p:nvPr/>
          </p:nvGrpSpPr>
          <p:grpSpPr>
            <a:xfrm>
              <a:off x="609600" y="5697070"/>
              <a:ext cx="4724400" cy="770965"/>
              <a:chOff x="609600" y="5697070"/>
              <a:chExt cx="4724400" cy="770965"/>
            </a:xfrm>
          </p:grpSpPr>
          <p:sp>
            <p:nvSpPr>
              <p:cNvPr id="11" name="Rounded Rectangle 10"/>
              <p:cNvSpPr/>
              <p:nvPr/>
            </p:nvSpPr>
            <p:spPr>
              <a:xfrm>
                <a:off x="609600" y="6163235"/>
                <a:ext cx="762000" cy="304800"/>
              </a:xfrm>
              <a:prstGeom prst="roundRect">
                <a:avLst/>
              </a:prstGeom>
              <a:noFill/>
              <a:ln w="63500">
                <a:solidFill>
                  <a:srgbClr val="7030A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895600" y="5697070"/>
                <a:ext cx="762000" cy="304800"/>
              </a:xfrm>
              <a:prstGeom prst="roundRect">
                <a:avLst/>
              </a:prstGeom>
              <a:noFill/>
              <a:ln w="63500">
                <a:solidFill>
                  <a:srgbClr val="7030A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572000" y="5715000"/>
                <a:ext cx="762000" cy="304800"/>
              </a:xfrm>
              <a:prstGeom prst="roundRect">
                <a:avLst/>
              </a:prstGeom>
              <a:noFill/>
              <a:ln w="63500">
                <a:solidFill>
                  <a:srgbClr val="7030A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0" name="TextBox 439"/>
            <p:cNvSpPr txBox="1"/>
            <p:nvPr/>
          </p:nvSpPr>
          <p:spPr>
            <a:xfrm>
              <a:off x="4419600" y="5257800"/>
              <a:ext cx="928524"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rPr>
                <a:t>Pier 11</a:t>
              </a:r>
              <a:endParaRPr lang="en-US" b="1" dirty="0">
                <a:solidFill>
                  <a:srgbClr val="7030A0"/>
                </a:solidFill>
                <a:effectLst>
                  <a:outerShdw blurRad="38100" dist="38100" dir="2700000" algn="tl">
                    <a:srgbClr val="000000">
                      <a:alpha val="43137"/>
                    </a:srgbClr>
                  </a:outerShdw>
                </a:effectLst>
              </a:endParaRPr>
            </a:p>
          </p:txBody>
        </p:sp>
        <p:sp>
          <p:nvSpPr>
            <p:cNvPr id="441" name="TextBox 440"/>
            <p:cNvSpPr txBox="1"/>
            <p:nvPr/>
          </p:nvSpPr>
          <p:spPr>
            <a:xfrm>
              <a:off x="2819400" y="5257800"/>
              <a:ext cx="941283"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rPr>
                <a:t>Pier 12</a:t>
              </a:r>
              <a:endParaRPr lang="en-US" b="1" dirty="0">
                <a:solidFill>
                  <a:srgbClr val="7030A0"/>
                </a:solidFill>
                <a:effectLst>
                  <a:outerShdw blurRad="38100" dist="38100" dir="2700000" algn="tl">
                    <a:srgbClr val="000000">
                      <a:alpha val="43137"/>
                    </a:srgbClr>
                  </a:outerShdw>
                </a:effectLst>
              </a:endParaRPr>
            </a:p>
          </p:txBody>
        </p:sp>
        <p:sp>
          <p:nvSpPr>
            <p:cNvPr id="442" name="TextBox 441"/>
            <p:cNvSpPr txBox="1"/>
            <p:nvPr/>
          </p:nvSpPr>
          <p:spPr>
            <a:xfrm>
              <a:off x="457200" y="5715000"/>
              <a:ext cx="941283"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rPr>
                <a:t>Pier 14</a:t>
              </a:r>
              <a:endParaRPr lang="en-US" b="1" dirty="0">
                <a:solidFill>
                  <a:srgbClr val="7030A0"/>
                </a:solidFill>
                <a:effectLst>
                  <a:outerShdw blurRad="38100" dist="38100" dir="2700000" algn="tl">
                    <a:srgbClr val="000000">
                      <a:alpha val="43137"/>
                    </a:srgbClr>
                  </a:outerShdw>
                </a:effectLst>
              </a:endParaRPr>
            </a:p>
          </p:txBody>
        </p:sp>
      </p:grpSp>
      <p:grpSp>
        <p:nvGrpSpPr>
          <p:cNvPr id="16" name="Group 444"/>
          <p:cNvGrpSpPr/>
          <p:nvPr/>
        </p:nvGrpSpPr>
        <p:grpSpPr>
          <a:xfrm>
            <a:off x="1342327" y="3135162"/>
            <a:ext cx="7688236" cy="3408187"/>
            <a:chOff x="1342327" y="3324307"/>
            <a:chExt cx="7688236" cy="3408187"/>
          </a:xfrm>
        </p:grpSpPr>
        <p:sp>
          <p:nvSpPr>
            <p:cNvPr id="17" name="Freeform 16"/>
            <p:cNvSpPr/>
            <p:nvPr/>
          </p:nvSpPr>
          <p:spPr>
            <a:xfrm>
              <a:off x="1342327" y="3324307"/>
              <a:ext cx="7658238" cy="3408187"/>
            </a:xfrm>
            <a:custGeom>
              <a:avLst/>
              <a:gdLst>
                <a:gd name="connsiteX0" fmla="*/ 4950897 w 7658238"/>
                <a:gd name="connsiteY0" fmla="*/ 566375 h 3408187"/>
                <a:gd name="connsiteX1" fmla="*/ 4968826 w 7658238"/>
                <a:gd name="connsiteY1" fmla="*/ 494658 h 3408187"/>
                <a:gd name="connsiteX2" fmla="*/ 4986755 w 7658238"/>
                <a:gd name="connsiteY2" fmla="*/ 467764 h 3408187"/>
                <a:gd name="connsiteX3" fmla="*/ 5013649 w 7658238"/>
                <a:gd name="connsiteY3" fmla="*/ 351222 h 3408187"/>
                <a:gd name="connsiteX4" fmla="*/ 5031579 w 7658238"/>
                <a:gd name="connsiteY4" fmla="*/ 333293 h 3408187"/>
                <a:gd name="connsiteX5" fmla="*/ 5085367 w 7658238"/>
                <a:gd name="connsiteY5" fmla="*/ 288469 h 3408187"/>
                <a:gd name="connsiteX6" fmla="*/ 5103297 w 7658238"/>
                <a:gd name="connsiteY6" fmla="*/ 252611 h 3408187"/>
                <a:gd name="connsiteX7" fmla="*/ 5130191 w 7658238"/>
                <a:gd name="connsiteY7" fmla="*/ 243646 h 3408187"/>
                <a:gd name="connsiteX8" fmla="*/ 5157085 w 7658238"/>
                <a:gd name="connsiteY8" fmla="*/ 225717 h 3408187"/>
                <a:gd name="connsiteX9" fmla="*/ 5192944 w 7658238"/>
                <a:gd name="connsiteY9" fmla="*/ 189858 h 3408187"/>
                <a:gd name="connsiteX10" fmla="*/ 5210873 w 7658238"/>
                <a:gd name="connsiteY10" fmla="*/ 171928 h 3408187"/>
                <a:gd name="connsiteX11" fmla="*/ 5237767 w 7658238"/>
                <a:gd name="connsiteY11" fmla="*/ 153999 h 3408187"/>
                <a:gd name="connsiteX12" fmla="*/ 5255697 w 7658238"/>
                <a:gd name="connsiteY12" fmla="*/ 136069 h 3408187"/>
                <a:gd name="connsiteX13" fmla="*/ 5291555 w 7658238"/>
                <a:gd name="connsiteY13" fmla="*/ 118140 h 3408187"/>
                <a:gd name="connsiteX14" fmla="*/ 5318449 w 7658238"/>
                <a:gd name="connsiteY14" fmla="*/ 91246 h 3408187"/>
                <a:gd name="connsiteX15" fmla="*/ 5372238 w 7658238"/>
                <a:gd name="connsiteY15" fmla="*/ 55387 h 3408187"/>
                <a:gd name="connsiteX16" fmla="*/ 5452920 w 7658238"/>
                <a:gd name="connsiteY16" fmla="*/ 19528 h 3408187"/>
                <a:gd name="connsiteX17" fmla="*/ 5659108 w 7658238"/>
                <a:gd name="connsiteY17" fmla="*/ 1599 h 3408187"/>
                <a:gd name="connsiteX18" fmla="*/ 6089414 w 7658238"/>
                <a:gd name="connsiteY18" fmla="*/ 10564 h 3408187"/>
                <a:gd name="connsiteX19" fmla="*/ 6152167 w 7658238"/>
                <a:gd name="connsiteY19" fmla="*/ 28493 h 3408187"/>
                <a:gd name="connsiteX20" fmla="*/ 6205955 w 7658238"/>
                <a:gd name="connsiteY20" fmla="*/ 55387 h 3408187"/>
                <a:gd name="connsiteX21" fmla="*/ 6259744 w 7658238"/>
                <a:gd name="connsiteY21" fmla="*/ 82281 h 3408187"/>
                <a:gd name="connsiteX22" fmla="*/ 6313532 w 7658238"/>
                <a:gd name="connsiteY22" fmla="*/ 109175 h 3408187"/>
                <a:gd name="connsiteX23" fmla="*/ 6367320 w 7658238"/>
                <a:gd name="connsiteY23" fmla="*/ 136069 h 3408187"/>
                <a:gd name="connsiteX24" fmla="*/ 6394214 w 7658238"/>
                <a:gd name="connsiteY24" fmla="*/ 153999 h 3408187"/>
                <a:gd name="connsiteX25" fmla="*/ 6430073 w 7658238"/>
                <a:gd name="connsiteY25" fmla="*/ 162964 h 3408187"/>
                <a:gd name="connsiteX26" fmla="*/ 6456967 w 7658238"/>
                <a:gd name="connsiteY26" fmla="*/ 171928 h 3408187"/>
                <a:gd name="connsiteX27" fmla="*/ 6483861 w 7658238"/>
                <a:gd name="connsiteY27" fmla="*/ 189858 h 3408187"/>
                <a:gd name="connsiteX28" fmla="*/ 6573508 w 7658238"/>
                <a:gd name="connsiteY28" fmla="*/ 216752 h 3408187"/>
                <a:gd name="connsiteX29" fmla="*/ 6591438 w 7658238"/>
                <a:gd name="connsiteY29" fmla="*/ 234681 h 3408187"/>
                <a:gd name="connsiteX30" fmla="*/ 6672120 w 7658238"/>
                <a:gd name="connsiteY30" fmla="*/ 297434 h 3408187"/>
                <a:gd name="connsiteX31" fmla="*/ 6699014 w 7658238"/>
                <a:gd name="connsiteY31" fmla="*/ 351222 h 3408187"/>
                <a:gd name="connsiteX32" fmla="*/ 6716944 w 7658238"/>
                <a:gd name="connsiteY32" fmla="*/ 369152 h 3408187"/>
                <a:gd name="connsiteX33" fmla="*/ 6725908 w 7658238"/>
                <a:gd name="connsiteY33" fmla="*/ 396046 h 3408187"/>
                <a:gd name="connsiteX34" fmla="*/ 6743838 w 7658238"/>
                <a:gd name="connsiteY34" fmla="*/ 413975 h 3408187"/>
                <a:gd name="connsiteX35" fmla="*/ 6770732 w 7658238"/>
                <a:gd name="connsiteY35" fmla="*/ 467764 h 3408187"/>
                <a:gd name="connsiteX36" fmla="*/ 6797626 w 7658238"/>
                <a:gd name="connsiteY36" fmla="*/ 521552 h 3408187"/>
                <a:gd name="connsiteX37" fmla="*/ 6833485 w 7658238"/>
                <a:gd name="connsiteY37" fmla="*/ 575340 h 3408187"/>
                <a:gd name="connsiteX38" fmla="*/ 6860379 w 7658238"/>
                <a:gd name="connsiteY38" fmla="*/ 620164 h 3408187"/>
                <a:gd name="connsiteX39" fmla="*/ 6869344 w 7658238"/>
                <a:gd name="connsiteY39" fmla="*/ 647058 h 3408187"/>
                <a:gd name="connsiteX40" fmla="*/ 6896238 w 7658238"/>
                <a:gd name="connsiteY40" fmla="*/ 673952 h 3408187"/>
                <a:gd name="connsiteX41" fmla="*/ 6932097 w 7658238"/>
                <a:gd name="connsiteY41" fmla="*/ 718775 h 3408187"/>
                <a:gd name="connsiteX42" fmla="*/ 6985885 w 7658238"/>
                <a:gd name="connsiteY42" fmla="*/ 790493 h 3408187"/>
                <a:gd name="connsiteX43" fmla="*/ 7003814 w 7658238"/>
                <a:gd name="connsiteY43" fmla="*/ 817387 h 3408187"/>
                <a:gd name="connsiteX44" fmla="*/ 7021744 w 7658238"/>
                <a:gd name="connsiteY44" fmla="*/ 835317 h 3408187"/>
                <a:gd name="connsiteX45" fmla="*/ 7075532 w 7658238"/>
                <a:gd name="connsiteY45" fmla="*/ 907034 h 3408187"/>
                <a:gd name="connsiteX46" fmla="*/ 7111391 w 7658238"/>
                <a:gd name="connsiteY46" fmla="*/ 951858 h 3408187"/>
                <a:gd name="connsiteX47" fmla="*/ 7120355 w 7658238"/>
                <a:gd name="connsiteY47" fmla="*/ 987717 h 3408187"/>
                <a:gd name="connsiteX48" fmla="*/ 7147249 w 7658238"/>
                <a:gd name="connsiteY48" fmla="*/ 1014611 h 3408187"/>
                <a:gd name="connsiteX49" fmla="*/ 7183108 w 7658238"/>
                <a:gd name="connsiteY49" fmla="*/ 1068399 h 3408187"/>
                <a:gd name="connsiteX50" fmla="*/ 7201038 w 7658238"/>
                <a:gd name="connsiteY50" fmla="*/ 1086328 h 3408187"/>
                <a:gd name="connsiteX51" fmla="*/ 7254826 w 7658238"/>
                <a:gd name="connsiteY51" fmla="*/ 1167011 h 3408187"/>
                <a:gd name="connsiteX52" fmla="*/ 7272755 w 7658238"/>
                <a:gd name="connsiteY52" fmla="*/ 1193905 h 3408187"/>
                <a:gd name="connsiteX53" fmla="*/ 7281720 w 7658238"/>
                <a:gd name="connsiteY53" fmla="*/ 1220799 h 3408187"/>
                <a:gd name="connsiteX54" fmla="*/ 7308614 w 7658238"/>
                <a:gd name="connsiteY54" fmla="*/ 1247693 h 3408187"/>
                <a:gd name="connsiteX55" fmla="*/ 7344473 w 7658238"/>
                <a:gd name="connsiteY55" fmla="*/ 1310446 h 3408187"/>
                <a:gd name="connsiteX56" fmla="*/ 7380332 w 7658238"/>
                <a:gd name="connsiteY56" fmla="*/ 1364234 h 3408187"/>
                <a:gd name="connsiteX57" fmla="*/ 7398261 w 7658238"/>
                <a:gd name="connsiteY57" fmla="*/ 1382164 h 3408187"/>
                <a:gd name="connsiteX58" fmla="*/ 7425155 w 7658238"/>
                <a:gd name="connsiteY58" fmla="*/ 1418022 h 3408187"/>
                <a:gd name="connsiteX59" fmla="*/ 7443085 w 7658238"/>
                <a:gd name="connsiteY59" fmla="*/ 1453881 h 3408187"/>
                <a:gd name="connsiteX60" fmla="*/ 7461014 w 7658238"/>
                <a:gd name="connsiteY60" fmla="*/ 1480775 h 3408187"/>
                <a:gd name="connsiteX61" fmla="*/ 7478944 w 7658238"/>
                <a:gd name="connsiteY61" fmla="*/ 1516634 h 3408187"/>
                <a:gd name="connsiteX62" fmla="*/ 7496873 w 7658238"/>
                <a:gd name="connsiteY62" fmla="*/ 1543528 h 3408187"/>
                <a:gd name="connsiteX63" fmla="*/ 7514802 w 7658238"/>
                <a:gd name="connsiteY63" fmla="*/ 1597317 h 3408187"/>
                <a:gd name="connsiteX64" fmla="*/ 7523767 w 7658238"/>
                <a:gd name="connsiteY64" fmla="*/ 1624211 h 3408187"/>
                <a:gd name="connsiteX65" fmla="*/ 7541697 w 7658238"/>
                <a:gd name="connsiteY65" fmla="*/ 1642140 h 3408187"/>
                <a:gd name="connsiteX66" fmla="*/ 7586520 w 7658238"/>
                <a:gd name="connsiteY66" fmla="*/ 1776611 h 3408187"/>
                <a:gd name="connsiteX67" fmla="*/ 7604449 w 7658238"/>
                <a:gd name="connsiteY67" fmla="*/ 1803505 h 3408187"/>
                <a:gd name="connsiteX68" fmla="*/ 7622379 w 7658238"/>
                <a:gd name="connsiteY68" fmla="*/ 1857293 h 3408187"/>
                <a:gd name="connsiteX69" fmla="*/ 7631344 w 7658238"/>
                <a:gd name="connsiteY69" fmla="*/ 1893152 h 3408187"/>
                <a:gd name="connsiteX70" fmla="*/ 7649273 w 7658238"/>
                <a:gd name="connsiteY70" fmla="*/ 1946940 h 3408187"/>
                <a:gd name="connsiteX71" fmla="*/ 7658238 w 7658238"/>
                <a:gd name="connsiteY71" fmla="*/ 1973834 h 3408187"/>
                <a:gd name="connsiteX72" fmla="*/ 7640308 w 7658238"/>
                <a:gd name="connsiteY72" fmla="*/ 2197952 h 3408187"/>
                <a:gd name="connsiteX73" fmla="*/ 7613414 w 7658238"/>
                <a:gd name="connsiteY73" fmla="*/ 2278634 h 3408187"/>
                <a:gd name="connsiteX74" fmla="*/ 7595485 w 7658238"/>
                <a:gd name="connsiteY74" fmla="*/ 2305528 h 3408187"/>
                <a:gd name="connsiteX75" fmla="*/ 7586520 w 7658238"/>
                <a:gd name="connsiteY75" fmla="*/ 2350352 h 3408187"/>
                <a:gd name="connsiteX76" fmla="*/ 7550661 w 7658238"/>
                <a:gd name="connsiteY76" fmla="*/ 2413105 h 3408187"/>
                <a:gd name="connsiteX77" fmla="*/ 7541697 w 7658238"/>
                <a:gd name="connsiteY77" fmla="*/ 2439999 h 3408187"/>
                <a:gd name="connsiteX78" fmla="*/ 7505838 w 7658238"/>
                <a:gd name="connsiteY78" fmla="*/ 2475858 h 3408187"/>
                <a:gd name="connsiteX79" fmla="*/ 7469979 w 7658238"/>
                <a:gd name="connsiteY79" fmla="*/ 2538611 h 3408187"/>
                <a:gd name="connsiteX80" fmla="*/ 7434120 w 7658238"/>
                <a:gd name="connsiteY80" fmla="*/ 2592399 h 3408187"/>
                <a:gd name="connsiteX81" fmla="*/ 7407226 w 7658238"/>
                <a:gd name="connsiteY81" fmla="*/ 2619293 h 3408187"/>
                <a:gd name="connsiteX82" fmla="*/ 7362402 w 7658238"/>
                <a:gd name="connsiteY82" fmla="*/ 2664117 h 3408187"/>
                <a:gd name="connsiteX83" fmla="*/ 7299649 w 7658238"/>
                <a:gd name="connsiteY83" fmla="*/ 2735834 h 3408187"/>
                <a:gd name="connsiteX84" fmla="*/ 7227932 w 7658238"/>
                <a:gd name="connsiteY84" fmla="*/ 2807552 h 3408187"/>
                <a:gd name="connsiteX85" fmla="*/ 7165179 w 7658238"/>
                <a:gd name="connsiteY85" fmla="*/ 2870305 h 3408187"/>
                <a:gd name="connsiteX86" fmla="*/ 7138285 w 7658238"/>
                <a:gd name="connsiteY86" fmla="*/ 2879269 h 3408187"/>
                <a:gd name="connsiteX87" fmla="*/ 7093461 w 7658238"/>
                <a:gd name="connsiteY87" fmla="*/ 2915128 h 3408187"/>
                <a:gd name="connsiteX88" fmla="*/ 7066567 w 7658238"/>
                <a:gd name="connsiteY88" fmla="*/ 2924093 h 3408187"/>
                <a:gd name="connsiteX89" fmla="*/ 7039673 w 7658238"/>
                <a:gd name="connsiteY89" fmla="*/ 2950987 h 3408187"/>
                <a:gd name="connsiteX90" fmla="*/ 7012779 w 7658238"/>
                <a:gd name="connsiteY90" fmla="*/ 2959952 h 3408187"/>
                <a:gd name="connsiteX91" fmla="*/ 6950026 w 7658238"/>
                <a:gd name="connsiteY91" fmla="*/ 2995811 h 3408187"/>
                <a:gd name="connsiteX92" fmla="*/ 6923132 w 7658238"/>
                <a:gd name="connsiteY92" fmla="*/ 3004775 h 3408187"/>
                <a:gd name="connsiteX93" fmla="*/ 6860379 w 7658238"/>
                <a:gd name="connsiteY93" fmla="*/ 3040634 h 3408187"/>
                <a:gd name="connsiteX94" fmla="*/ 6833485 w 7658238"/>
                <a:gd name="connsiteY94" fmla="*/ 3049599 h 3408187"/>
                <a:gd name="connsiteX95" fmla="*/ 6770732 w 7658238"/>
                <a:gd name="connsiteY95" fmla="*/ 3085458 h 3408187"/>
                <a:gd name="connsiteX96" fmla="*/ 6681085 w 7658238"/>
                <a:gd name="connsiteY96" fmla="*/ 3112352 h 3408187"/>
                <a:gd name="connsiteX97" fmla="*/ 6627297 w 7658238"/>
                <a:gd name="connsiteY97" fmla="*/ 3130281 h 3408187"/>
                <a:gd name="connsiteX98" fmla="*/ 6546614 w 7658238"/>
                <a:gd name="connsiteY98" fmla="*/ 3157175 h 3408187"/>
                <a:gd name="connsiteX99" fmla="*/ 6501791 w 7658238"/>
                <a:gd name="connsiteY99" fmla="*/ 3166140 h 3408187"/>
                <a:gd name="connsiteX100" fmla="*/ 6448002 w 7658238"/>
                <a:gd name="connsiteY100" fmla="*/ 3184069 h 3408187"/>
                <a:gd name="connsiteX101" fmla="*/ 6394214 w 7658238"/>
                <a:gd name="connsiteY101" fmla="*/ 3193034 h 3408187"/>
                <a:gd name="connsiteX102" fmla="*/ 6322497 w 7658238"/>
                <a:gd name="connsiteY102" fmla="*/ 3210964 h 3408187"/>
                <a:gd name="connsiteX103" fmla="*/ 6286638 w 7658238"/>
                <a:gd name="connsiteY103" fmla="*/ 3219928 h 3408187"/>
                <a:gd name="connsiteX104" fmla="*/ 6232849 w 7658238"/>
                <a:gd name="connsiteY104" fmla="*/ 3237858 h 3408187"/>
                <a:gd name="connsiteX105" fmla="*/ 6179061 w 7658238"/>
                <a:gd name="connsiteY105" fmla="*/ 3255787 h 3408187"/>
                <a:gd name="connsiteX106" fmla="*/ 6152167 w 7658238"/>
                <a:gd name="connsiteY106" fmla="*/ 3264752 h 3408187"/>
                <a:gd name="connsiteX107" fmla="*/ 6116308 w 7658238"/>
                <a:gd name="connsiteY107" fmla="*/ 3273717 h 3408187"/>
                <a:gd name="connsiteX108" fmla="*/ 6080449 w 7658238"/>
                <a:gd name="connsiteY108" fmla="*/ 3291646 h 3408187"/>
                <a:gd name="connsiteX109" fmla="*/ 6008732 w 7658238"/>
                <a:gd name="connsiteY109" fmla="*/ 3309575 h 3408187"/>
                <a:gd name="connsiteX110" fmla="*/ 5954944 w 7658238"/>
                <a:gd name="connsiteY110" fmla="*/ 3327505 h 3408187"/>
                <a:gd name="connsiteX111" fmla="*/ 5632214 w 7658238"/>
                <a:gd name="connsiteY111" fmla="*/ 3336469 h 3408187"/>
                <a:gd name="connsiteX112" fmla="*/ 5497744 w 7658238"/>
                <a:gd name="connsiteY112" fmla="*/ 3354399 h 3408187"/>
                <a:gd name="connsiteX113" fmla="*/ 5443955 w 7658238"/>
                <a:gd name="connsiteY113" fmla="*/ 3363364 h 3408187"/>
                <a:gd name="connsiteX114" fmla="*/ 5417061 w 7658238"/>
                <a:gd name="connsiteY114" fmla="*/ 3372328 h 3408187"/>
                <a:gd name="connsiteX115" fmla="*/ 5255697 w 7658238"/>
                <a:gd name="connsiteY115" fmla="*/ 3390258 h 3408187"/>
                <a:gd name="connsiteX116" fmla="*/ 4843320 w 7658238"/>
                <a:gd name="connsiteY116" fmla="*/ 3381293 h 3408187"/>
                <a:gd name="connsiteX117" fmla="*/ 4753673 w 7658238"/>
                <a:gd name="connsiteY117" fmla="*/ 3372328 h 3408187"/>
                <a:gd name="connsiteX118" fmla="*/ 4690920 w 7658238"/>
                <a:gd name="connsiteY118" fmla="*/ 3363364 h 3408187"/>
                <a:gd name="connsiteX119" fmla="*/ 4359226 w 7658238"/>
                <a:gd name="connsiteY119" fmla="*/ 3354399 h 3408187"/>
                <a:gd name="connsiteX120" fmla="*/ 4009602 w 7658238"/>
                <a:gd name="connsiteY120" fmla="*/ 3336469 h 3408187"/>
                <a:gd name="connsiteX121" fmla="*/ 3579297 w 7658238"/>
                <a:gd name="connsiteY121" fmla="*/ 3354399 h 3408187"/>
                <a:gd name="connsiteX122" fmla="*/ 3462755 w 7658238"/>
                <a:gd name="connsiteY122" fmla="*/ 3381293 h 3408187"/>
                <a:gd name="connsiteX123" fmla="*/ 3193814 w 7658238"/>
                <a:gd name="connsiteY123" fmla="*/ 3399222 h 3408187"/>
                <a:gd name="connsiteX124" fmla="*/ 3077273 w 7658238"/>
                <a:gd name="connsiteY124" fmla="*/ 3408187 h 3408187"/>
                <a:gd name="connsiteX125" fmla="*/ 2682826 w 7658238"/>
                <a:gd name="connsiteY125" fmla="*/ 3399222 h 3408187"/>
                <a:gd name="connsiteX126" fmla="*/ 2494567 w 7658238"/>
                <a:gd name="connsiteY126" fmla="*/ 3381293 h 3408187"/>
                <a:gd name="connsiteX127" fmla="*/ 2207697 w 7658238"/>
                <a:gd name="connsiteY127" fmla="*/ 3372328 h 3408187"/>
                <a:gd name="connsiteX128" fmla="*/ 2082191 w 7658238"/>
                <a:gd name="connsiteY128" fmla="*/ 3363364 h 3408187"/>
                <a:gd name="connsiteX129" fmla="*/ 1983579 w 7658238"/>
                <a:gd name="connsiteY129" fmla="*/ 3354399 h 3408187"/>
                <a:gd name="connsiteX130" fmla="*/ 1535344 w 7658238"/>
                <a:gd name="connsiteY130" fmla="*/ 3345434 h 3408187"/>
                <a:gd name="connsiteX131" fmla="*/ 1203649 w 7658238"/>
                <a:gd name="connsiteY131" fmla="*/ 3318540 h 3408187"/>
                <a:gd name="connsiteX132" fmla="*/ 925744 w 7658238"/>
                <a:gd name="connsiteY132" fmla="*/ 3309575 h 3408187"/>
                <a:gd name="connsiteX133" fmla="*/ 594049 w 7658238"/>
                <a:gd name="connsiteY133" fmla="*/ 3291646 h 3408187"/>
                <a:gd name="connsiteX134" fmla="*/ 378897 w 7658238"/>
                <a:gd name="connsiteY134" fmla="*/ 3273717 h 3408187"/>
                <a:gd name="connsiteX135" fmla="*/ 298214 w 7658238"/>
                <a:gd name="connsiteY135" fmla="*/ 3255787 h 3408187"/>
                <a:gd name="connsiteX136" fmla="*/ 244426 w 7658238"/>
                <a:gd name="connsiteY136" fmla="*/ 3237858 h 3408187"/>
                <a:gd name="connsiteX137" fmla="*/ 217532 w 7658238"/>
                <a:gd name="connsiteY137" fmla="*/ 3219928 h 3408187"/>
                <a:gd name="connsiteX138" fmla="*/ 199602 w 7658238"/>
                <a:gd name="connsiteY138" fmla="*/ 3201999 h 3408187"/>
                <a:gd name="connsiteX139" fmla="*/ 172708 w 7658238"/>
                <a:gd name="connsiteY139" fmla="*/ 3193034 h 3408187"/>
                <a:gd name="connsiteX140" fmla="*/ 92026 w 7658238"/>
                <a:gd name="connsiteY140" fmla="*/ 3130281 h 3408187"/>
                <a:gd name="connsiteX141" fmla="*/ 65132 w 7658238"/>
                <a:gd name="connsiteY141" fmla="*/ 3121317 h 3408187"/>
                <a:gd name="connsiteX142" fmla="*/ 47202 w 7658238"/>
                <a:gd name="connsiteY142" fmla="*/ 3103387 h 3408187"/>
                <a:gd name="connsiteX143" fmla="*/ 20308 w 7658238"/>
                <a:gd name="connsiteY143" fmla="*/ 3094422 h 3408187"/>
                <a:gd name="connsiteX144" fmla="*/ 2379 w 7658238"/>
                <a:gd name="connsiteY144" fmla="*/ 3067528 h 3408187"/>
                <a:gd name="connsiteX145" fmla="*/ 11344 w 7658238"/>
                <a:gd name="connsiteY145" fmla="*/ 3004775 h 3408187"/>
                <a:gd name="connsiteX146" fmla="*/ 65132 w 7658238"/>
                <a:gd name="connsiteY146" fmla="*/ 2968917 h 3408187"/>
                <a:gd name="connsiteX147" fmla="*/ 127885 w 7658238"/>
                <a:gd name="connsiteY147" fmla="*/ 2942022 h 3408187"/>
                <a:gd name="connsiteX148" fmla="*/ 154779 w 7658238"/>
                <a:gd name="connsiteY148" fmla="*/ 2924093 h 3408187"/>
                <a:gd name="connsiteX149" fmla="*/ 217532 w 7658238"/>
                <a:gd name="connsiteY149" fmla="*/ 2906164 h 3408187"/>
                <a:gd name="connsiteX150" fmla="*/ 307179 w 7658238"/>
                <a:gd name="connsiteY150" fmla="*/ 2888234 h 3408187"/>
                <a:gd name="connsiteX151" fmla="*/ 1311226 w 7658238"/>
                <a:gd name="connsiteY151" fmla="*/ 2879269 h 3408187"/>
                <a:gd name="connsiteX152" fmla="*/ 1418802 w 7658238"/>
                <a:gd name="connsiteY152" fmla="*/ 2843411 h 3408187"/>
                <a:gd name="connsiteX153" fmla="*/ 1445697 w 7658238"/>
                <a:gd name="connsiteY153" fmla="*/ 2834446 h 3408187"/>
                <a:gd name="connsiteX154" fmla="*/ 1714638 w 7658238"/>
                <a:gd name="connsiteY154" fmla="*/ 2825481 h 3408187"/>
                <a:gd name="connsiteX155" fmla="*/ 1795320 w 7658238"/>
                <a:gd name="connsiteY155" fmla="*/ 2816517 h 3408187"/>
                <a:gd name="connsiteX156" fmla="*/ 1911861 w 7658238"/>
                <a:gd name="connsiteY156" fmla="*/ 2789622 h 3408187"/>
                <a:gd name="connsiteX157" fmla="*/ 1956685 w 7658238"/>
                <a:gd name="connsiteY157" fmla="*/ 2780658 h 3408187"/>
                <a:gd name="connsiteX158" fmla="*/ 1983579 w 7658238"/>
                <a:gd name="connsiteY158" fmla="*/ 2771693 h 3408187"/>
                <a:gd name="connsiteX159" fmla="*/ 2037367 w 7658238"/>
                <a:gd name="connsiteY159" fmla="*/ 2762728 h 3408187"/>
                <a:gd name="connsiteX160" fmla="*/ 2109085 w 7658238"/>
                <a:gd name="connsiteY160" fmla="*/ 2744799 h 3408187"/>
                <a:gd name="connsiteX161" fmla="*/ 2171838 w 7658238"/>
                <a:gd name="connsiteY161" fmla="*/ 2717905 h 3408187"/>
                <a:gd name="connsiteX162" fmla="*/ 2234591 w 7658238"/>
                <a:gd name="connsiteY162" fmla="*/ 2699975 h 3408187"/>
                <a:gd name="connsiteX163" fmla="*/ 2270449 w 7658238"/>
                <a:gd name="connsiteY163" fmla="*/ 2682046 h 3408187"/>
                <a:gd name="connsiteX164" fmla="*/ 2360097 w 7658238"/>
                <a:gd name="connsiteY164" fmla="*/ 2664117 h 3408187"/>
                <a:gd name="connsiteX165" fmla="*/ 2386991 w 7658238"/>
                <a:gd name="connsiteY165" fmla="*/ 2655152 h 3408187"/>
                <a:gd name="connsiteX166" fmla="*/ 2413885 w 7658238"/>
                <a:gd name="connsiteY166" fmla="*/ 2637222 h 3408187"/>
                <a:gd name="connsiteX167" fmla="*/ 2485602 w 7658238"/>
                <a:gd name="connsiteY167" fmla="*/ 2619293 h 3408187"/>
                <a:gd name="connsiteX168" fmla="*/ 2521461 w 7658238"/>
                <a:gd name="connsiteY168" fmla="*/ 2610328 h 3408187"/>
                <a:gd name="connsiteX169" fmla="*/ 2629038 w 7658238"/>
                <a:gd name="connsiteY169" fmla="*/ 2592399 h 3408187"/>
                <a:gd name="connsiteX170" fmla="*/ 2655932 w 7658238"/>
                <a:gd name="connsiteY170" fmla="*/ 2583434 h 3408187"/>
                <a:gd name="connsiteX171" fmla="*/ 2915908 w 7658238"/>
                <a:gd name="connsiteY171" fmla="*/ 2583434 h 3408187"/>
                <a:gd name="connsiteX172" fmla="*/ 2978661 w 7658238"/>
                <a:gd name="connsiteY172" fmla="*/ 2601364 h 3408187"/>
                <a:gd name="connsiteX173" fmla="*/ 2996591 w 7658238"/>
                <a:gd name="connsiteY173" fmla="*/ 2619293 h 3408187"/>
                <a:gd name="connsiteX174" fmla="*/ 3050379 w 7658238"/>
                <a:gd name="connsiteY174" fmla="*/ 2637222 h 3408187"/>
                <a:gd name="connsiteX175" fmla="*/ 3095202 w 7658238"/>
                <a:gd name="connsiteY175" fmla="*/ 2673081 h 3408187"/>
                <a:gd name="connsiteX176" fmla="*/ 3113132 w 7658238"/>
                <a:gd name="connsiteY176" fmla="*/ 2691011 h 3408187"/>
                <a:gd name="connsiteX177" fmla="*/ 3148991 w 7658238"/>
                <a:gd name="connsiteY177" fmla="*/ 2717905 h 3408187"/>
                <a:gd name="connsiteX178" fmla="*/ 3175885 w 7658238"/>
                <a:gd name="connsiteY178" fmla="*/ 2726869 h 3408187"/>
                <a:gd name="connsiteX179" fmla="*/ 3247602 w 7658238"/>
                <a:gd name="connsiteY179" fmla="*/ 2762728 h 3408187"/>
                <a:gd name="connsiteX180" fmla="*/ 3319320 w 7658238"/>
                <a:gd name="connsiteY180" fmla="*/ 2780658 h 3408187"/>
                <a:gd name="connsiteX181" fmla="*/ 3373108 w 7658238"/>
                <a:gd name="connsiteY181" fmla="*/ 2789622 h 3408187"/>
                <a:gd name="connsiteX182" fmla="*/ 3453791 w 7658238"/>
                <a:gd name="connsiteY182" fmla="*/ 2807552 h 3408187"/>
                <a:gd name="connsiteX183" fmla="*/ 3498614 w 7658238"/>
                <a:gd name="connsiteY183" fmla="*/ 2816517 h 3408187"/>
                <a:gd name="connsiteX184" fmla="*/ 3722732 w 7658238"/>
                <a:gd name="connsiteY184" fmla="*/ 2834446 h 3408187"/>
                <a:gd name="connsiteX185" fmla="*/ 4305438 w 7658238"/>
                <a:gd name="connsiteY185" fmla="*/ 2825481 h 3408187"/>
                <a:gd name="connsiteX186" fmla="*/ 4377155 w 7658238"/>
                <a:gd name="connsiteY186" fmla="*/ 2807552 h 3408187"/>
                <a:gd name="connsiteX187" fmla="*/ 4421979 w 7658238"/>
                <a:gd name="connsiteY187" fmla="*/ 2798587 h 3408187"/>
                <a:gd name="connsiteX188" fmla="*/ 4466802 w 7658238"/>
                <a:gd name="connsiteY188" fmla="*/ 2780658 h 3408187"/>
                <a:gd name="connsiteX189" fmla="*/ 4547485 w 7658238"/>
                <a:gd name="connsiteY189" fmla="*/ 2753764 h 3408187"/>
                <a:gd name="connsiteX190" fmla="*/ 4601273 w 7658238"/>
                <a:gd name="connsiteY190" fmla="*/ 2735834 h 3408187"/>
                <a:gd name="connsiteX191" fmla="*/ 4664026 w 7658238"/>
                <a:gd name="connsiteY191" fmla="*/ 2726869 h 3408187"/>
                <a:gd name="connsiteX192" fmla="*/ 4744708 w 7658238"/>
                <a:gd name="connsiteY192" fmla="*/ 2682046 h 3408187"/>
                <a:gd name="connsiteX193" fmla="*/ 4771602 w 7658238"/>
                <a:gd name="connsiteY193" fmla="*/ 2673081 h 3408187"/>
                <a:gd name="connsiteX194" fmla="*/ 4825391 w 7658238"/>
                <a:gd name="connsiteY194" fmla="*/ 2637222 h 3408187"/>
                <a:gd name="connsiteX195" fmla="*/ 4852285 w 7658238"/>
                <a:gd name="connsiteY195" fmla="*/ 2619293 h 3408187"/>
                <a:gd name="connsiteX196" fmla="*/ 4879179 w 7658238"/>
                <a:gd name="connsiteY196" fmla="*/ 2601364 h 3408187"/>
                <a:gd name="connsiteX197" fmla="*/ 4924002 w 7658238"/>
                <a:gd name="connsiteY197" fmla="*/ 2574469 h 3408187"/>
                <a:gd name="connsiteX198" fmla="*/ 4968826 w 7658238"/>
                <a:gd name="connsiteY198" fmla="*/ 2493787 h 3408187"/>
                <a:gd name="connsiteX199" fmla="*/ 5013649 w 7658238"/>
                <a:gd name="connsiteY199" fmla="*/ 2439999 h 3408187"/>
                <a:gd name="connsiteX200" fmla="*/ 5031579 w 7658238"/>
                <a:gd name="connsiteY200" fmla="*/ 2404140 h 3408187"/>
                <a:gd name="connsiteX201" fmla="*/ 5094332 w 7658238"/>
                <a:gd name="connsiteY201" fmla="*/ 2350352 h 3408187"/>
                <a:gd name="connsiteX202" fmla="*/ 5130191 w 7658238"/>
                <a:gd name="connsiteY202" fmla="*/ 2287599 h 3408187"/>
                <a:gd name="connsiteX203" fmla="*/ 5166049 w 7658238"/>
                <a:gd name="connsiteY203" fmla="*/ 2242775 h 3408187"/>
                <a:gd name="connsiteX204" fmla="*/ 5175014 w 7658238"/>
                <a:gd name="connsiteY204" fmla="*/ 2206917 h 3408187"/>
                <a:gd name="connsiteX205" fmla="*/ 5219838 w 7658238"/>
                <a:gd name="connsiteY205" fmla="*/ 2153128 h 3408187"/>
                <a:gd name="connsiteX206" fmla="*/ 5246732 w 7658238"/>
                <a:gd name="connsiteY206" fmla="*/ 2090375 h 3408187"/>
                <a:gd name="connsiteX207" fmla="*/ 5255697 w 7658238"/>
                <a:gd name="connsiteY207" fmla="*/ 2063481 h 3408187"/>
                <a:gd name="connsiteX208" fmla="*/ 5291555 w 7658238"/>
                <a:gd name="connsiteY208" fmla="*/ 1991764 h 3408187"/>
                <a:gd name="connsiteX209" fmla="*/ 5309485 w 7658238"/>
                <a:gd name="connsiteY209" fmla="*/ 1955905 h 3408187"/>
                <a:gd name="connsiteX210" fmla="*/ 5336379 w 7658238"/>
                <a:gd name="connsiteY210" fmla="*/ 1893152 h 3408187"/>
                <a:gd name="connsiteX211" fmla="*/ 5345344 w 7658238"/>
                <a:gd name="connsiteY211" fmla="*/ 1857293 h 3408187"/>
                <a:gd name="connsiteX212" fmla="*/ 5354308 w 7658238"/>
                <a:gd name="connsiteY212" fmla="*/ 1830399 h 3408187"/>
                <a:gd name="connsiteX213" fmla="*/ 5372238 w 7658238"/>
                <a:gd name="connsiteY213" fmla="*/ 1794540 h 3408187"/>
                <a:gd name="connsiteX214" fmla="*/ 5390167 w 7658238"/>
                <a:gd name="connsiteY214" fmla="*/ 1740752 h 3408187"/>
                <a:gd name="connsiteX215" fmla="*/ 5399132 w 7658238"/>
                <a:gd name="connsiteY215" fmla="*/ 1713858 h 3408187"/>
                <a:gd name="connsiteX216" fmla="*/ 5408097 w 7658238"/>
                <a:gd name="connsiteY216" fmla="*/ 1686964 h 3408187"/>
                <a:gd name="connsiteX217" fmla="*/ 5434991 w 7658238"/>
                <a:gd name="connsiteY217" fmla="*/ 1633175 h 3408187"/>
                <a:gd name="connsiteX218" fmla="*/ 5452920 w 7658238"/>
                <a:gd name="connsiteY218" fmla="*/ 1606281 h 3408187"/>
                <a:gd name="connsiteX219" fmla="*/ 5479814 w 7658238"/>
                <a:gd name="connsiteY219" fmla="*/ 1534564 h 3408187"/>
                <a:gd name="connsiteX220" fmla="*/ 5497744 w 7658238"/>
                <a:gd name="connsiteY220" fmla="*/ 1516634 h 3408187"/>
                <a:gd name="connsiteX221" fmla="*/ 5524638 w 7658238"/>
                <a:gd name="connsiteY221" fmla="*/ 1453881 h 3408187"/>
                <a:gd name="connsiteX222" fmla="*/ 5551532 w 7658238"/>
                <a:gd name="connsiteY222" fmla="*/ 1409058 h 3408187"/>
                <a:gd name="connsiteX223" fmla="*/ 5578426 w 7658238"/>
                <a:gd name="connsiteY223" fmla="*/ 1355269 h 3408187"/>
                <a:gd name="connsiteX224" fmla="*/ 5596355 w 7658238"/>
                <a:gd name="connsiteY224" fmla="*/ 1301481 h 3408187"/>
                <a:gd name="connsiteX225" fmla="*/ 5605320 w 7658238"/>
                <a:gd name="connsiteY225" fmla="*/ 1274587 h 3408187"/>
                <a:gd name="connsiteX226" fmla="*/ 5623249 w 7658238"/>
                <a:gd name="connsiteY226" fmla="*/ 1247693 h 3408187"/>
                <a:gd name="connsiteX227" fmla="*/ 5650144 w 7658238"/>
                <a:gd name="connsiteY227" fmla="*/ 1202869 h 3408187"/>
                <a:gd name="connsiteX228" fmla="*/ 5650144 w 7658238"/>
                <a:gd name="connsiteY228" fmla="*/ 1077364 h 3408187"/>
                <a:gd name="connsiteX229" fmla="*/ 5641179 w 7658238"/>
                <a:gd name="connsiteY229" fmla="*/ 1050469 h 3408187"/>
                <a:gd name="connsiteX230" fmla="*/ 5623249 w 7658238"/>
                <a:gd name="connsiteY230" fmla="*/ 1032540 h 3408187"/>
                <a:gd name="connsiteX231" fmla="*/ 5614285 w 7658238"/>
                <a:gd name="connsiteY231" fmla="*/ 1005646 h 3408187"/>
                <a:gd name="connsiteX232" fmla="*/ 5569461 w 7658238"/>
                <a:gd name="connsiteY232" fmla="*/ 978752 h 3408187"/>
                <a:gd name="connsiteX233" fmla="*/ 5506708 w 7658238"/>
                <a:gd name="connsiteY233" fmla="*/ 924964 h 3408187"/>
                <a:gd name="connsiteX234" fmla="*/ 5488779 w 7658238"/>
                <a:gd name="connsiteY234" fmla="*/ 907034 h 3408187"/>
                <a:gd name="connsiteX235" fmla="*/ 5452920 w 7658238"/>
                <a:gd name="connsiteY235" fmla="*/ 889105 h 3408187"/>
                <a:gd name="connsiteX236" fmla="*/ 5399132 w 7658238"/>
                <a:gd name="connsiteY236" fmla="*/ 853246 h 3408187"/>
                <a:gd name="connsiteX237" fmla="*/ 5381202 w 7658238"/>
                <a:gd name="connsiteY237" fmla="*/ 835317 h 3408187"/>
                <a:gd name="connsiteX238" fmla="*/ 5354308 w 7658238"/>
                <a:gd name="connsiteY238" fmla="*/ 826352 h 3408187"/>
                <a:gd name="connsiteX239" fmla="*/ 5327414 w 7658238"/>
                <a:gd name="connsiteY239" fmla="*/ 808422 h 3408187"/>
                <a:gd name="connsiteX240" fmla="*/ 5273626 w 7658238"/>
                <a:gd name="connsiteY240" fmla="*/ 790493 h 3408187"/>
                <a:gd name="connsiteX241" fmla="*/ 5219838 w 7658238"/>
                <a:gd name="connsiteY241" fmla="*/ 772564 h 3408187"/>
                <a:gd name="connsiteX242" fmla="*/ 5183979 w 7658238"/>
                <a:gd name="connsiteY242" fmla="*/ 763599 h 3408187"/>
                <a:gd name="connsiteX243" fmla="*/ 5130191 w 7658238"/>
                <a:gd name="connsiteY243" fmla="*/ 745669 h 3408187"/>
                <a:gd name="connsiteX244" fmla="*/ 5103297 w 7658238"/>
                <a:gd name="connsiteY244" fmla="*/ 736705 h 3408187"/>
                <a:gd name="connsiteX245" fmla="*/ 4995720 w 7658238"/>
                <a:gd name="connsiteY245" fmla="*/ 718775 h 3408187"/>
                <a:gd name="connsiteX246" fmla="*/ 4968826 w 7658238"/>
                <a:gd name="connsiteY246" fmla="*/ 709811 h 3408187"/>
                <a:gd name="connsiteX247" fmla="*/ 4950897 w 7658238"/>
                <a:gd name="connsiteY247" fmla="*/ 656022 h 3408187"/>
                <a:gd name="connsiteX248" fmla="*/ 4950897 w 7658238"/>
                <a:gd name="connsiteY248" fmla="*/ 566375 h 34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7658238" h="3408187">
                  <a:moveTo>
                    <a:pt x="4950897" y="566375"/>
                  </a:moveTo>
                  <a:cubicBezTo>
                    <a:pt x="4953885" y="539481"/>
                    <a:pt x="4959636" y="513038"/>
                    <a:pt x="4968826" y="494658"/>
                  </a:cubicBezTo>
                  <a:cubicBezTo>
                    <a:pt x="4973644" y="485021"/>
                    <a:pt x="4980779" y="476729"/>
                    <a:pt x="4986755" y="467764"/>
                  </a:cubicBezTo>
                  <a:cubicBezTo>
                    <a:pt x="4998393" y="386302"/>
                    <a:pt x="4989038" y="425057"/>
                    <a:pt x="5013649" y="351222"/>
                  </a:cubicBezTo>
                  <a:cubicBezTo>
                    <a:pt x="5016322" y="343204"/>
                    <a:pt x="5026168" y="339786"/>
                    <a:pt x="5031579" y="333293"/>
                  </a:cubicBezTo>
                  <a:cubicBezTo>
                    <a:pt x="5069154" y="288204"/>
                    <a:pt x="5041129" y="303215"/>
                    <a:pt x="5085367" y="288469"/>
                  </a:cubicBezTo>
                  <a:cubicBezTo>
                    <a:pt x="5091344" y="276516"/>
                    <a:pt x="5093847" y="262060"/>
                    <a:pt x="5103297" y="252611"/>
                  </a:cubicBezTo>
                  <a:cubicBezTo>
                    <a:pt x="5109979" y="245929"/>
                    <a:pt x="5121739" y="247872"/>
                    <a:pt x="5130191" y="243646"/>
                  </a:cubicBezTo>
                  <a:cubicBezTo>
                    <a:pt x="5139828" y="238828"/>
                    <a:pt x="5148905" y="232729"/>
                    <a:pt x="5157085" y="225717"/>
                  </a:cubicBezTo>
                  <a:cubicBezTo>
                    <a:pt x="5169920" y="214716"/>
                    <a:pt x="5180991" y="201811"/>
                    <a:pt x="5192944" y="189858"/>
                  </a:cubicBezTo>
                  <a:cubicBezTo>
                    <a:pt x="5198920" y="183881"/>
                    <a:pt x="5203840" y="176616"/>
                    <a:pt x="5210873" y="171928"/>
                  </a:cubicBezTo>
                  <a:cubicBezTo>
                    <a:pt x="5219838" y="165952"/>
                    <a:pt x="5229354" y="160730"/>
                    <a:pt x="5237767" y="153999"/>
                  </a:cubicBezTo>
                  <a:cubicBezTo>
                    <a:pt x="5244367" y="148719"/>
                    <a:pt x="5248664" y="140758"/>
                    <a:pt x="5255697" y="136069"/>
                  </a:cubicBezTo>
                  <a:cubicBezTo>
                    <a:pt x="5266816" y="128656"/>
                    <a:pt x="5280681" y="125907"/>
                    <a:pt x="5291555" y="118140"/>
                  </a:cubicBezTo>
                  <a:cubicBezTo>
                    <a:pt x="5301871" y="110771"/>
                    <a:pt x="5308442" y="99029"/>
                    <a:pt x="5318449" y="91246"/>
                  </a:cubicBezTo>
                  <a:cubicBezTo>
                    <a:pt x="5335459" y="78016"/>
                    <a:pt x="5354308" y="67340"/>
                    <a:pt x="5372238" y="55387"/>
                  </a:cubicBezTo>
                  <a:cubicBezTo>
                    <a:pt x="5404429" y="33927"/>
                    <a:pt x="5407204" y="28670"/>
                    <a:pt x="5452920" y="19528"/>
                  </a:cubicBezTo>
                  <a:cubicBezTo>
                    <a:pt x="5550569" y="0"/>
                    <a:pt x="5482530" y="11409"/>
                    <a:pt x="5659108" y="1599"/>
                  </a:cubicBezTo>
                  <a:lnTo>
                    <a:pt x="6089414" y="10564"/>
                  </a:lnTo>
                  <a:cubicBezTo>
                    <a:pt x="6095641" y="10803"/>
                    <a:pt x="6143342" y="24081"/>
                    <a:pt x="6152167" y="28493"/>
                  </a:cubicBezTo>
                  <a:cubicBezTo>
                    <a:pt x="6221680" y="63250"/>
                    <a:pt x="6138356" y="32853"/>
                    <a:pt x="6205955" y="55387"/>
                  </a:cubicBezTo>
                  <a:cubicBezTo>
                    <a:pt x="6283029" y="106771"/>
                    <a:pt x="6185512" y="45166"/>
                    <a:pt x="6259744" y="82281"/>
                  </a:cubicBezTo>
                  <a:cubicBezTo>
                    <a:pt x="6329261" y="117039"/>
                    <a:pt x="6245930" y="86643"/>
                    <a:pt x="6313532" y="109175"/>
                  </a:cubicBezTo>
                  <a:cubicBezTo>
                    <a:pt x="6349618" y="145263"/>
                    <a:pt x="6309493" y="111286"/>
                    <a:pt x="6367320" y="136069"/>
                  </a:cubicBezTo>
                  <a:cubicBezTo>
                    <a:pt x="6377223" y="140313"/>
                    <a:pt x="6384311" y="149755"/>
                    <a:pt x="6394214" y="153999"/>
                  </a:cubicBezTo>
                  <a:cubicBezTo>
                    <a:pt x="6405539" y="158853"/>
                    <a:pt x="6418226" y="159579"/>
                    <a:pt x="6430073" y="162964"/>
                  </a:cubicBezTo>
                  <a:cubicBezTo>
                    <a:pt x="6439159" y="165560"/>
                    <a:pt x="6448002" y="168940"/>
                    <a:pt x="6456967" y="171928"/>
                  </a:cubicBezTo>
                  <a:cubicBezTo>
                    <a:pt x="6465932" y="177905"/>
                    <a:pt x="6474015" y="185482"/>
                    <a:pt x="6483861" y="189858"/>
                  </a:cubicBezTo>
                  <a:cubicBezTo>
                    <a:pt x="6511918" y="202328"/>
                    <a:pt x="6543709" y="209302"/>
                    <a:pt x="6573508" y="216752"/>
                  </a:cubicBezTo>
                  <a:cubicBezTo>
                    <a:pt x="6579485" y="222728"/>
                    <a:pt x="6584676" y="229610"/>
                    <a:pt x="6591438" y="234681"/>
                  </a:cubicBezTo>
                  <a:cubicBezTo>
                    <a:pt x="6635860" y="267997"/>
                    <a:pt x="6641706" y="260937"/>
                    <a:pt x="6672120" y="297434"/>
                  </a:cubicBezTo>
                  <a:cubicBezTo>
                    <a:pt x="6720698" y="355728"/>
                    <a:pt x="6664358" y="293463"/>
                    <a:pt x="6699014" y="351222"/>
                  </a:cubicBezTo>
                  <a:cubicBezTo>
                    <a:pt x="6703363" y="358470"/>
                    <a:pt x="6710967" y="363175"/>
                    <a:pt x="6716944" y="369152"/>
                  </a:cubicBezTo>
                  <a:cubicBezTo>
                    <a:pt x="6719932" y="378117"/>
                    <a:pt x="6721046" y="387943"/>
                    <a:pt x="6725908" y="396046"/>
                  </a:cubicBezTo>
                  <a:cubicBezTo>
                    <a:pt x="6730257" y="403294"/>
                    <a:pt x="6740058" y="406415"/>
                    <a:pt x="6743838" y="413975"/>
                  </a:cubicBezTo>
                  <a:cubicBezTo>
                    <a:pt x="6776883" y="480065"/>
                    <a:pt x="6728976" y="426008"/>
                    <a:pt x="6770732" y="467764"/>
                  </a:cubicBezTo>
                  <a:cubicBezTo>
                    <a:pt x="6787169" y="517074"/>
                    <a:pt x="6769820" y="472891"/>
                    <a:pt x="6797626" y="521552"/>
                  </a:cubicBezTo>
                  <a:cubicBezTo>
                    <a:pt x="6826571" y="572206"/>
                    <a:pt x="6801529" y="543386"/>
                    <a:pt x="6833485" y="575340"/>
                  </a:cubicBezTo>
                  <a:cubicBezTo>
                    <a:pt x="6858876" y="651519"/>
                    <a:pt x="6823464" y="558641"/>
                    <a:pt x="6860379" y="620164"/>
                  </a:cubicBezTo>
                  <a:cubicBezTo>
                    <a:pt x="6865241" y="628267"/>
                    <a:pt x="6864102" y="639195"/>
                    <a:pt x="6869344" y="647058"/>
                  </a:cubicBezTo>
                  <a:cubicBezTo>
                    <a:pt x="6876377" y="657607"/>
                    <a:pt x="6888122" y="664212"/>
                    <a:pt x="6896238" y="673952"/>
                  </a:cubicBezTo>
                  <a:cubicBezTo>
                    <a:pt x="6952772" y="741794"/>
                    <a:pt x="6879941" y="666622"/>
                    <a:pt x="6932097" y="718775"/>
                  </a:cubicBezTo>
                  <a:cubicBezTo>
                    <a:pt x="6955420" y="788749"/>
                    <a:pt x="6917212" y="687481"/>
                    <a:pt x="6985885" y="790493"/>
                  </a:cubicBezTo>
                  <a:cubicBezTo>
                    <a:pt x="6991861" y="799458"/>
                    <a:pt x="6997083" y="808974"/>
                    <a:pt x="7003814" y="817387"/>
                  </a:cubicBezTo>
                  <a:cubicBezTo>
                    <a:pt x="7009094" y="823987"/>
                    <a:pt x="7016673" y="828555"/>
                    <a:pt x="7021744" y="835317"/>
                  </a:cubicBezTo>
                  <a:cubicBezTo>
                    <a:pt x="7082561" y="916407"/>
                    <a:pt x="7034414" y="865918"/>
                    <a:pt x="7075532" y="907034"/>
                  </a:cubicBezTo>
                  <a:cubicBezTo>
                    <a:pt x="7104842" y="994960"/>
                    <a:pt x="7057323" y="870752"/>
                    <a:pt x="7111391" y="951858"/>
                  </a:cubicBezTo>
                  <a:cubicBezTo>
                    <a:pt x="7118225" y="962110"/>
                    <a:pt x="7114242" y="977019"/>
                    <a:pt x="7120355" y="987717"/>
                  </a:cubicBezTo>
                  <a:cubicBezTo>
                    <a:pt x="7126645" y="998725"/>
                    <a:pt x="7139465" y="1004604"/>
                    <a:pt x="7147249" y="1014611"/>
                  </a:cubicBezTo>
                  <a:cubicBezTo>
                    <a:pt x="7160479" y="1031620"/>
                    <a:pt x="7167871" y="1053162"/>
                    <a:pt x="7183108" y="1068399"/>
                  </a:cubicBezTo>
                  <a:cubicBezTo>
                    <a:pt x="7189085" y="1074375"/>
                    <a:pt x="7195967" y="1079566"/>
                    <a:pt x="7201038" y="1086328"/>
                  </a:cubicBezTo>
                  <a:cubicBezTo>
                    <a:pt x="7201041" y="1086333"/>
                    <a:pt x="7245860" y="1153561"/>
                    <a:pt x="7254826" y="1167011"/>
                  </a:cubicBezTo>
                  <a:cubicBezTo>
                    <a:pt x="7260802" y="1175976"/>
                    <a:pt x="7269348" y="1183684"/>
                    <a:pt x="7272755" y="1193905"/>
                  </a:cubicBezTo>
                  <a:cubicBezTo>
                    <a:pt x="7275743" y="1202870"/>
                    <a:pt x="7276478" y="1212936"/>
                    <a:pt x="7281720" y="1220799"/>
                  </a:cubicBezTo>
                  <a:cubicBezTo>
                    <a:pt x="7288753" y="1231348"/>
                    <a:pt x="7300498" y="1237954"/>
                    <a:pt x="7308614" y="1247693"/>
                  </a:cubicBezTo>
                  <a:cubicBezTo>
                    <a:pt x="7330769" y="1274279"/>
                    <a:pt x="7325680" y="1279124"/>
                    <a:pt x="7344473" y="1310446"/>
                  </a:cubicBezTo>
                  <a:cubicBezTo>
                    <a:pt x="7355560" y="1328924"/>
                    <a:pt x="7368379" y="1346305"/>
                    <a:pt x="7380332" y="1364234"/>
                  </a:cubicBezTo>
                  <a:cubicBezTo>
                    <a:pt x="7385020" y="1371267"/>
                    <a:pt x="7392850" y="1375671"/>
                    <a:pt x="7398261" y="1382164"/>
                  </a:cubicBezTo>
                  <a:cubicBezTo>
                    <a:pt x="7407826" y="1393642"/>
                    <a:pt x="7417236" y="1405352"/>
                    <a:pt x="7425155" y="1418022"/>
                  </a:cubicBezTo>
                  <a:cubicBezTo>
                    <a:pt x="7432238" y="1429355"/>
                    <a:pt x="7436455" y="1442278"/>
                    <a:pt x="7443085" y="1453881"/>
                  </a:cubicBezTo>
                  <a:cubicBezTo>
                    <a:pt x="7448430" y="1463236"/>
                    <a:pt x="7455669" y="1471420"/>
                    <a:pt x="7461014" y="1480775"/>
                  </a:cubicBezTo>
                  <a:cubicBezTo>
                    <a:pt x="7467644" y="1492378"/>
                    <a:pt x="7472314" y="1505031"/>
                    <a:pt x="7478944" y="1516634"/>
                  </a:cubicBezTo>
                  <a:cubicBezTo>
                    <a:pt x="7484289" y="1525989"/>
                    <a:pt x="7492497" y="1533682"/>
                    <a:pt x="7496873" y="1543528"/>
                  </a:cubicBezTo>
                  <a:cubicBezTo>
                    <a:pt x="7504549" y="1560799"/>
                    <a:pt x="7508826" y="1579387"/>
                    <a:pt x="7514802" y="1597317"/>
                  </a:cubicBezTo>
                  <a:cubicBezTo>
                    <a:pt x="7517790" y="1606282"/>
                    <a:pt x="7517085" y="1617529"/>
                    <a:pt x="7523767" y="1624211"/>
                  </a:cubicBezTo>
                  <a:lnTo>
                    <a:pt x="7541697" y="1642140"/>
                  </a:lnTo>
                  <a:lnTo>
                    <a:pt x="7586520" y="1776611"/>
                  </a:lnTo>
                  <a:cubicBezTo>
                    <a:pt x="7589927" y="1786832"/>
                    <a:pt x="7600073" y="1793659"/>
                    <a:pt x="7604449" y="1803505"/>
                  </a:cubicBezTo>
                  <a:cubicBezTo>
                    <a:pt x="7612125" y="1820775"/>
                    <a:pt x="7616402" y="1839364"/>
                    <a:pt x="7622379" y="1857293"/>
                  </a:cubicBezTo>
                  <a:cubicBezTo>
                    <a:pt x="7626275" y="1868982"/>
                    <a:pt x="7627804" y="1881351"/>
                    <a:pt x="7631344" y="1893152"/>
                  </a:cubicBezTo>
                  <a:cubicBezTo>
                    <a:pt x="7636775" y="1911254"/>
                    <a:pt x="7643297" y="1929011"/>
                    <a:pt x="7649273" y="1946940"/>
                  </a:cubicBezTo>
                  <a:lnTo>
                    <a:pt x="7658238" y="1973834"/>
                  </a:lnTo>
                  <a:cubicBezTo>
                    <a:pt x="7656579" y="2002033"/>
                    <a:pt x="7651456" y="2145927"/>
                    <a:pt x="7640308" y="2197952"/>
                  </a:cubicBezTo>
                  <a:cubicBezTo>
                    <a:pt x="7640306" y="2197962"/>
                    <a:pt x="7617898" y="2265182"/>
                    <a:pt x="7613414" y="2278634"/>
                  </a:cubicBezTo>
                  <a:cubicBezTo>
                    <a:pt x="7610007" y="2288855"/>
                    <a:pt x="7601461" y="2296563"/>
                    <a:pt x="7595485" y="2305528"/>
                  </a:cubicBezTo>
                  <a:cubicBezTo>
                    <a:pt x="7592497" y="2320469"/>
                    <a:pt x="7591338" y="2335897"/>
                    <a:pt x="7586520" y="2350352"/>
                  </a:cubicBezTo>
                  <a:cubicBezTo>
                    <a:pt x="7578936" y="2373103"/>
                    <a:pt x="7563779" y="2393429"/>
                    <a:pt x="7550661" y="2413105"/>
                  </a:cubicBezTo>
                  <a:cubicBezTo>
                    <a:pt x="7547673" y="2422070"/>
                    <a:pt x="7547189" y="2432310"/>
                    <a:pt x="7541697" y="2439999"/>
                  </a:cubicBezTo>
                  <a:cubicBezTo>
                    <a:pt x="7531872" y="2453754"/>
                    <a:pt x="7505838" y="2475858"/>
                    <a:pt x="7505838" y="2475858"/>
                  </a:cubicBezTo>
                  <a:cubicBezTo>
                    <a:pt x="7490900" y="2520671"/>
                    <a:pt x="7504516" y="2489272"/>
                    <a:pt x="7469979" y="2538611"/>
                  </a:cubicBezTo>
                  <a:cubicBezTo>
                    <a:pt x="7457622" y="2556264"/>
                    <a:pt x="7449357" y="2577162"/>
                    <a:pt x="7434120" y="2592399"/>
                  </a:cubicBezTo>
                  <a:cubicBezTo>
                    <a:pt x="7425155" y="2601364"/>
                    <a:pt x="7415342" y="2609553"/>
                    <a:pt x="7407226" y="2619293"/>
                  </a:cubicBezTo>
                  <a:cubicBezTo>
                    <a:pt x="7369873" y="2664117"/>
                    <a:pt x="7411710" y="2631245"/>
                    <a:pt x="7362402" y="2664117"/>
                  </a:cubicBezTo>
                  <a:cubicBezTo>
                    <a:pt x="7332751" y="2708594"/>
                    <a:pt x="7352094" y="2683389"/>
                    <a:pt x="7299649" y="2735834"/>
                  </a:cubicBezTo>
                  <a:lnTo>
                    <a:pt x="7227932" y="2807552"/>
                  </a:lnTo>
                  <a:lnTo>
                    <a:pt x="7165179" y="2870305"/>
                  </a:lnTo>
                  <a:cubicBezTo>
                    <a:pt x="7158497" y="2876987"/>
                    <a:pt x="7147250" y="2876281"/>
                    <a:pt x="7138285" y="2879269"/>
                  </a:cubicBezTo>
                  <a:cubicBezTo>
                    <a:pt x="7121608" y="2895946"/>
                    <a:pt x="7116080" y="2903819"/>
                    <a:pt x="7093461" y="2915128"/>
                  </a:cubicBezTo>
                  <a:cubicBezTo>
                    <a:pt x="7085009" y="2919354"/>
                    <a:pt x="7075532" y="2921105"/>
                    <a:pt x="7066567" y="2924093"/>
                  </a:cubicBezTo>
                  <a:cubicBezTo>
                    <a:pt x="7057602" y="2933058"/>
                    <a:pt x="7050222" y="2943954"/>
                    <a:pt x="7039673" y="2950987"/>
                  </a:cubicBezTo>
                  <a:cubicBezTo>
                    <a:pt x="7031810" y="2956229"/>
                    <a:pt x="7021465" y="2956230"/>
                    <a:pt x="7012779" y="2959952"/>
                  </a:cubicBezTo>
                  <a:cubicBezTo>
                    <a:pt x="6902742" y="3007110"/>
                    <a:pt x="7040074" y="2950787"/>
                    <a:pt x="6950026" y="2995811"/>
                  </a:cubicBezTo>
                  <a:cubicBezTo>
                    <a:pt x="6941574" y="3000037"/>
                    <a:pt x="6931817" y="3001053"/>
                    <a:pt x="6923132" y="3004775"/>
                  </a:cubicBezTo>
                  <a:cubicBezTo>
                    <a:pt x="6813134" y="3051917"/>
                    <a:pt x="6950395" y="2995626"/>
                    <a:pt x="6860379" y="3040634"/>
                  </a:cubicBezTo>
                  <a:cubicBezTo>
                    <a:pt x="6851927" y="3044860"/>
                    <a:pt x="6841937" y="3045373"/>
                    <a:pt x="6833485" y="3049599"/>
                  </a:cubicBezTo>
                  <a:cubicBezTo>
                    <a:pt x="6768803" y="3081940"/>
                    <a:pt x="6849306" y="3054028"/>
                    <a:pt x="6770732" y="3085458"/>
                  </a:cubicBezTo>
                  <a:cubicBezTo>
                    <a:pt x="6707354" y="3110809"/>
                    <a:pt x="6733910" y="3096504"/>
                    <a:pt x="6681085" y="3112352"/>
                  </a:cubicBezTo>
                  <a:cubicBezTo>
                    <a:pt x="6662983" y="3117783"/>
                    <a:pt x="6645226" y="3124305"/>
                    <a:pt x="6627297" y="3130281"/>
                  </a:cubicBezTo>
                  <a:lnTo>
                    <a:pt x="6546614" y="3157175"/>
                  </a:lnTo>
                  <a:cubicBezTo>
                    <a:pt x="6532159" y="3161993"/>
                    <a:pt x="6516491" y="3162131"/>
                    <a:pt x="6501791" y="3166140"/>
                  </a:cubicBezTo>
                  <a:cubicBezTo>
                    <a:pt x="6483557" y="3171113"/>
                    <a:pt x="6465932" y="3178093"/>
                    <a:pt x="6448002" y="3184069"/>
                  </a:cubicBezTo>
                  <a:cubicBezTo>
                    <a:pt x="6430758" y="3189817"/>
                    <a:pt x="6411987" y="3189225"/>
                    <a:pt x="6394214" y="3193034"/>
                  </a:cubicBezTo>
                  <a:cubicBezTo>
                    <a:pt x="6370120" y="3198197"/>
                    <a:pt x="6346403" y="3204988"/>
                    <a:pt x="6322497" y="3210964"/>
                  </a:cubicBezTo>
                  <a:cubicBezTo>
                    <a:pt x="6310544" y="3213952"/>
                    <a:pt x="6298327" y="3216032"/>
                    <a:pt x="6286638" y="3219928"/>
                  </a:cubicBezTo>
                  <a:lnTo>
                    <a:pt x="6232849" y="3237858"/>
                  </a:lnTo>
                  <a:lnTo>
                    <a:pt x="6179061" y="3255787"/>
                  </a:lnTo>
                  <a:cubicBezTo>
                    <a:pt x="6170096" y="3258775"/>
                    <a:pt x="6161334" y="3262460"/>
                    <a:pt x="6152167" y="3264752"/>
                  </a:cubicBezTo>
                  <a:cubicBezTo>
                    <a:pt x="6140214" y="3267740"/>
                    <a:pt x="6127844" y="3269391"/>
                    <a:pt x="6116308" y="3273717"/>
                  </a:cubicBezTo>
                  <a:cubicBezTo>
                    <a:pt x="6103795" y="3278409"/>
                    <a:pt x="6093127" y="3287420"/>
                    <a:pt x="6080449" y="3291646"/>
                  </a:cubicBezTo>
                  <a:cubicBezTo>
                    <a:pt x="6057072" y="3299438"/>
                    <a:pt x="6032638" y="3303599"/>
                    <a:pt x="6008732" y="3309575"/>
                  </a:cubicBezTo>
                  <a:cubicBezTo>
                    <a:pt x="5990397" y="3314159"/>
                    <a:pt x="5973836" y="3326980"/>
                    <a:pt x="5954944" y="3327505"/>
                  </a:cubicBezTo>
                  <a:lnTo>
                    <a:pt x="5632214" y="3336469"/>
                  </a:lnTo>
                  <a:cubicBezTo>
                    <a:pt x="5494870" y="3350204"/>
                    <a:pt x="5588522" y="3337893"/>
                    <a:pt x="5497744" y="3354399"/>
                  </a:cubicBezTo>
                  <a:cubicBezTo>
                    <a:pt x="5479860" y="3357651"/>
                    <a:pt x="5461699" y="3359421"/>
                    <a:pt x="5443955" y="3363364"/>
                  </a:cubicBezTo>
                  <a:cubicBezTo>
                    <a:pt x="5434730" y="3365414"/>
                    <a:pt x="5426327" y="3370475"/>
                    <a:pt x="5417061" y="3372328"/>
                  </a:cubicBezTo>
                  <a:cubicBezTo>
                    <a:pt x="5371615" y="3381417"/>
                    <a:pt x="5297278" y="3386478"/>
                    <a:pt x="5255697" y="3390258"/>
                  </a:cubicBezTo>
                  <a:lnTo>
                    <a:pt x="4843320" y="3381293"/>
                  </a:lnTo>
                  <a:cubicBezTo>
                    <a:pt x="4813308" y="3380221"/>
                    <a:pt x="4783499" y="3375837"/>
                    <a:pt x="4753673" y="3372328"/>
                  </a:cubicBezTo>
                  <a:cubicBezTo>
                    <a:pt x="4732688" y="3369859"/>
                    <a:pt x="4712028" y="3364323"/>
                    <a:pt x="4690920" y="3363364"/>
                  </a:cubicBezTo>
                  <a:cubicBezTo>
                    <a:pt x="4580429" y="3358342"/>
                    <a:pt x="4469791" y="3357387"/>
                    <a:pt x="4359226" y="3354399"/>
                  </a:cubicBezTo>
                  <a:lnTo>
                    <a:pt x="4009602" y="3336469"/>
                  </a:lnTo>
                  <a:cubicBezTo>
                    <a:pt x="3866058" y="3338549"/>
                    <a:pt x="3722732" y="3348422"/>
                    <a:pt x="3579297" y="3354399"/>
                  </a:cubicBezTo>
                  <a:cubicBezTo>
                    <a:pt x="3528443" y="3388300"/>
                    <a:pt x="3560255" y="3373168"/>
                    <a:pt x="3462755" y="3381293"/>
                  </a:cubicBezTo>
                  <a:cubicBezTo>
                    <a:pt x="3359992" y="3389857"/>
                    <a:pt x="3298556" y="3391999"/>
                    <a:pt x="3193814" y="3399222"/>
                  </a:cubicBezTo>
                  <a:lnTo>
                    <a:pt x="3077273" y="3408187"/>
                  </a:lnTo>
                  <a:cubicBezTo>
                    <a:pt x="2945791" y="3405199"/>
                    <a:pt x="2814202" y="3405286"/>
                    <a:pt x="2682826" y="3399222"/>
                  </a:cubicBezTo>
                  <a:cubicBezTo>
                    <a:pt x="2619856" y="3396316"/>
                    <a:pt x="2557573" y="3383262"/>
                    <a:pt x="2494567" y="3381293"/>
                  </a:cubicBezTo>
                  <a:lnTo>
                    <a:pt x="2207697" y="3372328"/>
                  </a:lnTo>
                  <a:lnTo>
                    <a:pt x="2082191" y="3363364"/>
                  </a:lnTo>
                  <a:cubicBezTo>
                    <a:pt x="2049290" y="3360732"/>
                    <a:pt x="2016567" y="3355481"/>
                    <a:pt x="1983579" y="3354399"/>
                  </a:cubicBezTo>
                  <a:cubicBezTo>
                    <a:pt x="1834218" y="3349502"/>
                    <a:pt x="1684756" y="3348422"/>
                    <a:pt x="1535344" y="3345434"/>
                  </a:cubicBezTo>
                  <a:cubicBezTo>
                    <a:pt x="1437318" y="3336523"/>
                    <a:pt x="1306034" y="3322992"/>
                    <a:pt x="1203649" y="3318540"/>
                  </a:cubicBezTo>
                  <a:cubicBezTo>
                    <a:pt x="1111053" y="3314514"/>
                    <a:pt x="1018366" y="3312943"/>
                    <a:pt x="925744" y="3309575"/>
                  </a:cubicBezTo>
                  <a:cubicBezTo>
                    <a:pt x="655771" y="3299758"/>
                    <a:pt x="790785" y="3305699"/>
                    <a:pt x="594049" y="3291646"/>
                  </a:cubicBezTo>
                  <a:cubicBezTo>
                    <a:pt x="413199" y="3278728"/>
                    <a:pt x="515901" y="3288939"/>
                    <a:pt x="378897" y="3273717"/>
                  </a:cubicBezTo>
                  <a:cubicBezTo>
                    <a:pt x="301950" y="3248068"/>
                    <a:pt x="424428" y="3287341"/>
                    <a:pt x="298214" y="3255787"/>
                  </a:cubicBezTo>
                  <a:cubicBezTo>
                    <a:pt x="279879" y="3251203"/>
                    <a:pt x="244426" y="3237858"/>
                    <a:pt x="244426" y="3237858"/>
                  </a:cubicBezTo>
                  <a:cubicBezTo>
                    <a:pt x="235461" y="3231881"/>
                    <a:pt x="225945" y="3226659"/>
                    <a:pt x="217532" y="3219928"/>
                  </a:cubicBezTo>
                  <a:cubicBezTo>
                    <a:pt x="210932" y="3214648"/>
                    <a:pt x="206850" y="3206347"/>
                    <a:pt x="199602" y="3201999"/>
                  </a:cubicBezTo>
                  <a:cubicBezTo>
                    <a:pt x="191499" y="3197137"/>
                    <a:pt x="181673" y="3196022"/>
                    <a:pt x="172708" y="3193034"/>
                  </a:cubicBezTo>
                  <a:cubicBezTo>
                    <a:pt x="149504" y="3169830"/>
                    <a:pt x="124193" y="3141002"/>
                    <a:pt x="92026" y="3130281"/>
                  </a:cubicBezTo>
                  <a:lnTo>
                    <a:pt x="65132" y="3121317"/>
                  </a:lnTo>
                  <a:cubicBezTo>
                    <a:pt x="59155" y="3115340"/>
                    <a:pt x="54450" y="3107736"/>
                    <a:pt x="47202" y="3103387"/>
                  </a:cubicBezTo>
                  <a:cubicBezTo>
                    <a:pt x="39099" y="3098525"/>
                    <a:pt x="27687" y="3100325"/>
                    <a:pt x="20308" y="3094422"/>
                  </a:cubicBezTo>
                  <a:cubicBezTo>
                    <a:pt x="11895" y="3087691"/>
                    <a:pt x="8355" y="3076493"/>
                    <a:pt x="2379" y="3067528"/>
                  </a:cubicBezTo>
                  <a:cubicBezTo>
                    <a:pt x="5367" y="3046610"/>
                    <a:pt x="0" y="3022602"/>
                    <a:pt x="11344" y="3004775"/>
                  </a:cubicBezTo>
                  <a:cubicBezTo>
                    <a:pt x="22913" y="2986596"/>
                    <a:pt x="47203" y="2980870"/>
                    <a:pt x="65132" y="2968917"/>
                  </a:cubicBezTo>
                  <a:cubicBezTo>
                    <a:pt x="102280" y="2944152"/>
                    <a:pt x="81571" y="2953601"/>
                    <a:pt x="127885" y="2942022"/>
                  </a:cubicBezTo>
                  <a:cubicBezTo>
                    <a:pt x="136850" y="2936046"/>
                    <a:pt x="145142" y="2928911"/>
                    <a:pt x="154779" y="2924093"/>
                  </a:cubicBezTo>
                  <a:cubicBezTo>
                    <a:pt x="169114" y="2916926"/>
                    <a:pt x="204121" y="2909996"/>
                    <a:pt x="217532" y="2906164"/>
                  </a:cubicBezTo>
                  <a:cubicBezTo>
                    <a:pt x="257671" y="2894696"/>
                    <a:pt x="250279" y="2889190"/>
                    <a:pt x="307179" y="2888234"/>
                  </a:cubicBezTo>
                  <a:lnTo>
                    <a:pt x="1311226" y="2879269"/>
                  </a:lnTo>
                  <a:lnTo>
                    <a:pt x="1418802" y="2843411"/>
                  </a:lnTo>
                  <a:cubicBezTo>
                    <a:pt x="1427767" y="2840423"/>
                    <a:pt x="1436252" y="2834761"/>
                    <a:pt x="1445697" y="2834446"/>
                  </a:cubicBezTo>
                  <a:lnTo>
                    <a:pt x="1714638" y="2825481"/>
                  </a:lnTo>
                  <a:cubicBezTo>
                    <a:pt x="1741532" y="2822493"/>
                    <a:pt x="1768532" y="2820344"/>
                    <a:pt x="1795320" y="2816517"/>
                  </a:cubicBezTo>
                  <a:cubicBezTo>
                    <a:pt x="1827514" y="2811918"/>
                    <a:pt x="1884863" y="2796372"/>
                    <a:pt x="1911861" y="2789622"/>
                  </a:cubicBezTo>
                  <a:cubicBezTo>
                    <a:pt x="1926643" y="2785926"/>
                    <a:pt x="1941903" y="2784353"/>
                    <a:pt x="1956685" y="2780658"/>
                  </a:cubicBezTo>
                  <a:cubicBezTo>
                    <a:pt x="1965852" y="2778366"/>
                    <a:pt x="1974354" y="2773743"/>
                    <a:pt x="1983579" y="2771693"/>
                  </a:cubicBezTo>
                  <a:cubicBezTo>
                    <a:pt x="2001323" y="2767750"/>
                    <a:pt x="2019594" y="2766537"/>
                    <a:pt x="2037367" y="2762728"/>
                  </a:cubicBezTo>
                  <a:cubicBezTo>
                    <a:pt x="2061462" y="2757565"/>
                    <a:pt x="2085179" y="2750775"/>
                    <a:pt x="2109085" y="2744799"/>
                  </a:cubicBezTo>
                  <a:cubicBezTo>
                    <a:pt x="2142717" y="2736391"/>
                    <a:pt x="2135927" y="2733295"/>
                    <a:pt x="2171838" y="2717905"/>
                  </a:cubicBezTo>
                  <a:cubicBezTo>
                    <a:pt x="2222416" y="2696229"/>
                    <a:pt x="2173925" y="2722725"/>
                    <a:pt x="2234591" y="2699975"/>
                  </a:cubicBezTo>
                  <a:cubicBezTo>
                    <a:pt x="2247104" y="2695283"/>
                    <a:pt x="2258166" y="2687310"/>
                    <a:pt x="2270449" y="2682046"/>
                  </a:cubicBezTo>
                  <a:cubicBezTo>
                    <a:pt x="2301744" y="2668634"/>
                    <a:pt x="2322973" y="2669420"/>
                    <a:pt x="2360097" y="2664117"/>
                  </a:cubicBezTo>
                  <a:cubicBezTo>
                    <a:pt x="2369062" y="2661129"/>
                    <a:pt x="2378539" y="2659378"/>
                    <a:pt x="2386991" y="2655152"/>
                  </a:cubicBezTo>
                  <a:cubicBezTo>
                    <a:pt x="2396628" y="2650333"/>
                    <a:pt x="2403759" y="2640904"/>
                    <a:pt x="2413885" y="2637222"/>
                  </a:cubicBezTo>
                  <a:cubicBezTo>
                    <a:pt x="2437043" y="2628801"/>
                    <a:pt x="2461696" y="2625269"/>
                    <a:pt x="2485602" y="2619293"/>
                  </a:cubicBezTo>
                  <a:lnTo>
                    <a:pt x="2521461" y="2610328"/>
                  </a:lnTo>
                  <a:cubicBezTo>
                    <a:pt x="2556729" y="2601511"/>
                    <a:pt x="2629038" y="2592399"/>
                    <a:pt x="2629038" y="2592399"/>
                  </a:cubicBezTo>
                  <a:cubicBezTo>
                    <a:pt x="2638003" y="2589411"/>
                    <a:pt x="2646846" y="2586030"/>
                    <a:pt x="2655932" y="2583434"/>
                  </a:cubicBezTo>
                  <a:cubicBezTo>
                    <a:pt x="2752439" y="2555860"/>
                    <a:pt x="2751603" y="2576862"/>
                    <a:pt x="2915908" y="2583434"/>
                  </a:cubicBezTo>
                  <a:cubicBezTo>
                    <a:pt x="2922607" y="2585109"/>
                    <a:pt x="2969474" y="2595852"/>
                    <a:pt x="2978661" y="2601364"/>
                  </a:cubicBezTo>
                  <a:cubicBezTo>
                    <a:pt x="2985909" y="2605712"/>
                    <a:pt x="2989031" y="2615513"/>
                    <a:pt x="2996591" y="2619293"/>
                  </a:cubicBezTo>
                  <a:cubicBezTo>
                    <a:pt x="3013495" y="2627745"/>
                    <a:pt x="3050379" y="2637222"/>
                    <a:pt x="3050379" y="2637222"/>
                  </a:cubicBezTo>
                  <a:cubicBezTo>
                    <a:pt x="3086088" y="2690788"/>
                    <a:pt x="3047090" y="2644214"/>
                    <a:pt x="3095202" y="2673081"/>
                  </a:cubicBezTo>
                  <a:cubicBezTo>
                    <a:pt x="3102450" y="2677430"/>
                    <a:pt x="3106639" y="2685600"/>
                    <a:pt x="3113132" y="2691011"/>
                  </a:cubicBezTo>
                  <a:cubicBezTo>
                    <a:pt x="3124610" y="2700576"/>
                    <a:pt x="3136018" y="2710492"/>
                    <a:pt x="3148991" y="2717905"/>
                  </a:cubicBezTo>
                  <a:cubicBezTo>
                    <a:pt x="3157196" y="2722593"/>
                    <a:pt x="3167282" y="2722959"/>
                    <a:pt x="3175885" y="2726869"/>
                  </a:cubicBezTo>
                  <a:cubicBezTo>
                    <a:pt x="3200217" y="2737929"/>
                    <a:pt x="3223696" y="2750775"/>
                    <a:pt x="3247602" y="2762728"/>
                  </a:cubicBezTo>
                  <a:cubicBezTo>
                    <a:pt x="3265374" y="2771614"/>
                    <a:pt x="3303247" y="2777736"/>
                    <a:pt x="3319320" y="2780658"/>
                  </a:cubicBezTo>
                  <a:cubicBezTo>
                    <a:pt x="3337203" y="2783909"/>
                    <a:pt x="3355179" y="2786634"/>
                    <a:pt x="3373108" y="2789622"/>
                  </a:cubicBezTo>
                  <a:cubicBezTo>
                    <a:pt x="3420527" y="2805429"/>
                    <a:pt x="3384369" y="2794929"/>
                    <a:pt x="3453791" y="2807552"/>
                  </a:cubicBezTo>
                  <a:cubicBezTo>
                    <a:pt x="3468782" y="2810278"/>
                    <a:pt x="3483495" y="2814627"/>
                    <a:pt x="3498614" y="2816517"/>
                  </a:cubicBezTo>
                  <a:cubicBezTo>
                    <a:pt x="3549641" y="2822895"/>
                    <a:pt x="3677849" y="2831240"/>
                    <a:pt x="3722732" y="2834446"/>
                  </a:cubicBezTo>
                  <a:cubicBezTo>
                    <a:pt x="3916967" y="2831458"/>
                    <a:pt x="4111344" y="2833457"/>
                    <a:pt x="4305438" y="2825481"/>
                  </a:cubicBezTo>
                  <a:cubicBezTo>
                    <a:pt x="4330059" y="2824469"/>
                    <a:pt x="4352992" y="2812385"/>
                    <a:pt x="4377155" y="2807552"/>
                  </a:cubicBezTo>
                  <a:cubicBezTo>
                    <a:pt x="4392096" y="2804564"/>
                    <a:pt x="4407384" y="2802965"/>
                    <a:pt x="4421979" y="2798587"/>
                  </a:cubicBezTo>
                  <a:cubicBezTo>
                    <a:pt x="4437392" y="2793963"/>
                    <a:pt x="4451679" y="2786157"/>
                    <a:pt x="4466802" y="2780658"/>
                  </a:cubicBezTo>
                  <a:cubicBezTo>
                    <a:pt x="4466888" y="2780627"/>
                    <a:pt x="4533994" y="2758261"/>
                    <a:pt x="4547485" y="2753764"/>
                  </a:cubicBezTo>
                  <a:cubicBezTo>
                    <a:pt x="4565414" y="2747788"/>
                    <a:pt x="4582564" y="2738507"/>
                    <a:pt x="4601273" y="2735834"/>
                  </a:cubicBezTo>
                  <a:lnTo>
                    <a:pt x="4664026" y="2726869"/>
                  </a:lnTo>
                  <a:cubicBezTo>
                    <a:pt x="4692367" y="2709865"/>
                    <a:pt x="4714695" y="2694909"/>
                    <a:pt x="4744708" y="2682046"/>
                  </a:cubicBezTo>
                  <a:cubicBezTo>
                    <a:pt x="4753394" y="2678324"/>
                    <a:pt x="4763342" y="2677670"/>
                    <a:pt x="4771602" y="2673081"/>
                  </a:cubicBezTo>
                  <a:cubicBezTo>
                    <a:pt x="4790439" y="2662616"/>
                    <a:pt x="4807461" y="2649175"/>
                    <a:pt x="4825391" y="2637222"/>
                  </a:cubicBezTo>
                  <a:lnTo>
                    <a:pt x="4852285" y="2619293"/>
                  </a:lnTo>
                  <a:cubicBezTo>
                    <a:pt x="4861250" y="2613317"/>
                    <a:pt x="4871561" y="2608983"/>
                    <a:pt x="4879179" y="2601364"/>
                  </a:cubicBezTo>
                  <a:cubicBezTo>
                    <a:pt x="4903790" y="2576752"/>
                    <a:pt x="4889090" y="2586107"/>
                    <a:pt x="4924002" y="2574469"/>
                  </a:cubicBezTo>
                  <a:cubicBezTo>
                    <a:pt x="4945941" y="2508654"/>
                    <a:pt x="4928568" y="2534045"/>
                    <a:pt x="4968826" y="2493787"/>
                  </a:cubicBezTo>
                  <a:cubicBezTo>
                    <a:pt x="4988757" y="2433996"/>
                    <a:pt x="4960363" y="2502166"/>
                    <a:pt x="5013649" y="2439999"/>
                  </a:cubicBezTo>
                  <a:cubicBezTo>
                    <a:pt x="5022346" y="2429852"/>
                    <a:pt x="5023811" y="2415015"/>
                    <a:pt x="5031579" y="2404140"/>
                  </a:cubicBezTo>
                  <a:cubicBezTo>
                    <a:pt x="5045987" y="2383969"/>
                    <a:pt x="5075497" y="2364478"/>
                    <a:pt x="5094332" y="2350352"/>
                  </a:cubicBezTo>
                  <a:cubicBezTo>
                    <a:pt x="5106605" y="2325806"/>
                    <a:pt x="5113293" y="2308722"/>
                    <a:pt x="5130191" y="2287599"/>
                  </a:cubicBezTo>
                  <a:cubicBezTo>
                    <a:pt x="5181278" y="2223739"/>
                    <a:pt x="5110875" y="2325538"/>
                    <a:pt x="5166049" y="2242775"/>
                  </a:cubicBezTo>
                  <a:cubicBezTo>
                    <a:pt x="5169037" y="2230822"/>
                    <a:pt x="5170161" y="2218241"/>
                    <a:pt x="5175014" y="2206917"/>
                  </a:cubicBezTo>
                  <a:cubicBezTo>
                    <a:pt x="5184375" y="2185074"/>
                    <a:pt x="5203682" y="2169284"/>
                    <a:pt x="5219838" y="2153128"/>
                  </a:cubicBezTo>
                  <a:cubicBezTo>
                    <a:pt x="5240857" y="2090066"/>
                    <a:pt x="5213503" y="2167906"/>
                    <a:pt x="5246732" y="2090375"/>
                  </a:cubicBezTo>
                  <a:cubicBezTo>
                    <a:pt x="5250454" y="2081689"/>
                    <a:pt x="5251787" y="2072084"/>
                    <a:pt x="5255697" y="2063481"/>
                  </a:cubicBezTo>
                  <a:cubicBezTo>
                    <a:pt x="5266757" y="2039149"/>
                    <a:pt x="5279602" y="2015670"/>
                    <a:pt x="5291555" y="1991764"/>
                  </a:cubicBezTo>
                  <a:lnTo>
                    <a:pt x="5309485" y="1955905"/>
                  </a:lnTo>
                  <a:cubicBezTo>
                    <a:pt x="5335218" y="1852966"/>
                    <a:pt x="5299236" y="1979817"/>
                    <a:pt x="5336379" y="1893152"/>
                  </a:cubicBezTo>
                  <a:cubicBezTo>
                    <a:pt x="5341233" y="1881827"/>
                    <a:pt x="5341959" y="1869140"/>
                    <a:pt x="5345344" y="1857293"/>
                  </a:cubicBezTo>
                  <a:cubicBezTo>
                    <a:pt x="5347940" y="1848207"/>
                    <a:pt x="5350586" y="1839084"/>
                    <a:pt x="5354308" y="1830399"/>
                  </a:cubicBezTo>
                  <a:cubicBezTo>
                    <a:pt x="5359572" y="1818116"/>
                    <a:pt x="5367275" y="1806948"/>
                    <a:pt x="5372238" y="1794540"/>
                  </a:cubicBezTo>
                  <a:cubicBezTo>
                    <a:pt x="5379257" y="1776993"/>
                    <a:pt x="5384191" y="1758681"/>
                    <a:pt x="5390167" y="1740752"/>
                  </a:cubicBezTo>
                  <a:lnTo>
                    <a:pt x="5399132" y="1713858"/>
                  </a:lnTo>
                  <a:cubicBezTo>
                    <a:pt x="5402120" y="1704893"/>
                    <a:pt x="5402855" y="1694827"/>
                    <a:pt x="5408097" y="1686964"/>
                  </a:cubicBezTo>
                  <a:cubicBezTo>
                    <a:pt x="5459483" y="1609881"/>
                    <a:pt x="5397873" y="1707411"/>
                    <a:pt x="5434991" y="1633175"/>
                  </a:cubicBezTo>
                  <a:cubicBezTo>
                    <a:pt x="5439809" y="1623538"/>
                    <a:pt x="5446944" y="1615246"/>
                    <a:pt x="5452920" y="1606281"/>
                  </a:cubicBezTo>
                  <a:cubicBezTo>
                    <a:pt x="5460804" y="1574747"/>
                    <a:pt x="5461063" y="1562690"/>
                    <a:pt x="5479814" y="1534564"/>
                  </a:cubicBezTo>
                  <a:cubicBezTo>
                    <a:pt x="5484503" y="1527531"/>
                    <a:pt x="5491767" y="1522611"/>
                    <a:pt x="5497744" y="1516634"/>
                  </a:cubicBezTo>
                  <a:cubicBezTo>
                    <a:pt x="5516400" y="1442002"/>
                    <a:pt x="5493683" y="1515792"/>
                    <a:pt x="5524638" y="1453881"/>
                  </a:cubicBezTo>
                  <a:cubicBezTo>
                    <a:pt x="5547913" y="1407331"/>
                    <a:pt x="5516510" y="1444078"/>
                    <a:pt x="5551532" y="1409058"/>
                  </a:cubicBezTo>
                  <a:cubicBezTo>
                    <a:pt x="5584230" y="1310967"/>
                    <a:pt x="5532080" y="1459551"/>
                    <a:pt x="5578426" y="1355269"/>
                  </a:cubicBezTo>
                  <a:cubicBezTo>
                    <a:pt x="5586101" y="1337999"/>
                    <a:pt x="5590379" y="1319410"/>
                    <a:pt x="5596355" y="1301481"/>
                  </a:cubicBezTo>
                  <a:cubicBezTo>
                    <a:pt x="5599343" y="1292516"/>
                    <a:pt x="5600078" y="1282450"/>
                    <a:pt x="5605320" y="1274587"/>
                  </a:cubicBezTo>
                  <a:cubicBezTo>
                    <a:pt x="5611296" y="1265622"/>
                    <a:pt x="5618431" y="1257330"/>
                    <a:pt x="5623249" y="1247693"/>
                  </a:cubicBezTo>
                  <a:cubicBezTo>
                    <a:pt x="5646524" y="1201144"/>
                    <a:pt x="5615124" y="1237889"/>
                    <a:pt x="5650144" y="1202869"/>
                  </a:cubicBezTo>
                  <a:cubicBezTo>
                    <a:pt x="5668420" y="1148037"/>
                    <a:pt x="5663892" y="1173600"/>
                    <a:pt x="5650144" y="1077364"/>
                  </a:cubicBezTo>
                  <a:cubicBezTo>
                    <a:pt x="5648808" y="1068009"/>
                    <a:pt x="5646041" y="1058572"/>
                    <a:pt x="5641179" y="1050469"/>
                  </a:cubicBezTo>
                  <a:cubicBezTo>
                    <a:pt x="5636830" y="1043221"/>
                    <a:pt x="5629226" y="1038516"/>
                    <a:pt x="5623249" y="1032540"/>
                  </a:cubicBezTo>
                  <a:cubicBezTo>
                    <a:pt x="5620261" y="1023575"/>
                    <a:pt x="5619147" y="1013749"/>
                    <a:pt x="5614285" y="1005646"/>
                  </a:cubicBezTo>
                  <a:cubicBezTo>
                    <a:pt x="5601980" y="985138"/>
                    <a:pt x="5590614" y="985803"/>
                    <a:pt x="5569461" y="978752"/>
                  </a:cubicBezTo>
                  <a:cubicBezTo>
                    <a:pt x="5483130" y="892421"/>
                    <a:pt x="5574980" y="979583"/>
                    <a:pt x="5506708" y="924964"/>
                  </a:cubicBezTo>
                  <a:cubicBezTo>
                    <a:pt x="5500108" y="919684"/>
                    <a:pt x="5495812" y="911722"/>
                    <a:pt x="5488779" y="907034"/>
                  </a:cubicBezTo>
                  <a:cubicBezTo>
                    <a:pt x="5477660" y="899621"/>
                    <a:pt x="5464379" y="895981"/>
                    <a:pt x="5452920" y="889105"/>
                  </a:cubicBezTo>
                  <a:cubicBezTo>
                    <a:pt x="5434442" y="878018"/>
                    <a:pt x="5414369" y="868483"/>
                    <a:pt x="5399132" y="853246"/>
                  </a:cubicBezTo>
                  <a:cubicBezTo>
                    <a:pt x="5393155" y="847270"/>
                    <a:pt x="5388450" y="839665"/>
                    <a:pt x="5381202" y="835317"/>
                  </a:cubicBezTo>
                  <a:cubicBezTo>
                    <a:pt x="5373099" y="830455"/>
                    <a:pt x="5363273" y="829340"/>
                    <a:pt x="5354308" y="826352"/>
                  </a:cubicBezTo>
                  <a:cubicBezTo>
                    <a:pt x="5345343" y="820375"/>
                    <a:pt x="5337260" y="812798"/>
                    <a:pt x="5327414" y="808422"/>
                  </a:cubicBezTo>
                  <a:cubicBezTo>
                    <a:pt x="5310144" y="800746"/>
                    <a:pt x="5291555" y="796469"/>
                    <a:pt x="5273626" y="790493"/>
                  </a:cubicBezTo>
                  <a:lnTo>
                    <a:pt x="5219838" y="772564"/>
                  </a:lnTo>
                  <a:cubicBezTo>
                    <a:pt x="5207885" y="769576"/>
                    <a:pt x="5195780" y="767139"/>
                    <a:pt x="5183979" y="763599"/>
                  </a:cubicBezTo>
                  <a:cubicBezTo>
                    <a:pt x="5165877" y="758168"/>
                    <a:pt x="5148120" y="751645"/>
                    <a:pt x="5130191" y="745669"/>
                  </a:cubicBezTo>
                  <a:lnTo>
                    <a:pt x="5103297" y="736705"/>
                  </a:lnTo>
                  <a:cubicBezTo>
                    <a:pt x="5083631" y="730150"/>
                    <a:pt x="5009937" y="720806"/>
                    <a:pt x="4995720" y="718775"/>
                  </a:cubicBezTo>
                  <a:cubicBezTo>
                    <a:pt x="4986755" y="715787"/>
                    <a:pt x="4974318" y="717500"/>
                    <a:pt x="4968826" y="709811"/>
                  </a:cubicBezTo>
                  <a:cubicBezTo>
                    <a:pt x="4957841" y="694432"/>
                    <a:pt x="4955481" y="674357"/>
                    <a:pt x="4950897" y="656022"/>
                  </a:cubicBezTo>
                  <a:cubicBezTo>
                    <a:pt x="4934684" y="591174"/>
                    <a:pt x="4947909" y="593269"/>
                    <a:pt x="4950897" y="566375"/>
                  </a:cubicBezTo>
                  <a:close/>
                </a:path>
              </a:pathLst>
            </a:custGeom>
            <a:noFill/>
            <a:ln w="76200">
              <a:solidFill>
                <a:srgbClr val="CC990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4" name="TextBox 443"/>
            <p:cNvSpPr txBox="1"/>
            <p:nvPr/>
          </p:nvSpPr>
          <p:spPr>
            <a:xfrm>
              <a:off x="8153400" y="3962400"/>
              <a:ext cx="877163"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CC9900"/>
                  </a:solidFill>
                  <a:effectLst>
                    <a:outerShdw blurRad="38100" dist="38100" dir="2700000" algn="tl">
                      <a:srgbClr val="000000">
                        <a:alpha val="43137"/>
                      </a:srgbClr>
                    </a:outerShdw>
                  </a:effectLst>
                </a:rPr>
                <a:t>Steam</a:t>
              </a:r>
              <a:endParaRPr lang="en-US" b="1" dirty="0">
                <a:solidFill>
                  <a:srgbClr val="CC9900"/>
                </a:solidFill>
                <a:effectLst>
                  <a:outerShdw blurRad="38100" dist="38100" dir="2700000" algn="tl">
                    <a:srgbClr val="000000">
                      <a:alpha val="43137"/>
                    </a:srgbClr>
                  </a:outerShdw>
                </a:effectLst>
              </a:endParaRPr>
            </a:p>
          </p:txBody>
        </p:sp>
      </p:grpSp>
      <p:grpSp>
        <p:nvGrpSpPr>
          <p:cNvPr id="18" name="Group 452"/>
          <p:cNvGrpSpPr/>
          <p:nvPr/>
        </p:nvGrpSpPr>
        <p:grpSpPr>
          <a:xfrm>
            <a:off x="994756" y="3620855"/>
            <a:ext cx="4895056" cy="2268071"/>
            <a:chOff x="994756" y="3810000"/>
            <a:chExt cx="4895056" cy="2268071"/>
          </a:xfrm>
        </p:grpSpPr>
        <p:sp>
          <p:nvSpPr>
            <p:cNvPr id="22" name="Freeform 21"/>
            <p:cNvSpPr/>
            <p:nvPr/>
          </p:nvSpPr>
          <p:spPr>
            <a:xfrm>
              <a:off x="994756" y="4258235"/>
              <a:ext cx="4895056" cy="1819836"/>
            </a:xfrm>
            <a:custGeom>
              <a:avLst/>
              <a:gdLst>
                <a:gd name="connsiteX0" fmla="*/ 4733691 w 4895056"/>
                <a:gd name="connsiteY0" fmla="*/ 107577 h 1819836"/>
                <a:gd name="connsiteX1" fmla="*/ 4527503 w 4895056"/>
                <a:gd name="connsiteY1" fmla="*/ 62753 h 1819836"/>
                <a:gd name="connsiteX2" fmla="*/ 4330279 w 4895056"/>
                <a:gd name="connsiteY2" fmla="*/ 44824 h 1819836"/>
                <a:gd name="connsiteX3" fmla="*/ 4204773 w 4895056"/>
                <a:gd name="connsiteY3" fmla="*/ 26894 h 1819836"/>
                <a:gd name="connsiteX4" fmla="*/ 3720679 w 4895056"/>
                <a:gd name="connsiteY4" fmla="*/ 0 h 1819836"/>
                <a:gd name="connsiteX5" fmla="*/ 2680773 w 4895056"/>
                <a:gd name="connsiteY5" fmla="*/ 17930 h 1819836"/>
                <a:gd name="connsiteX6" fmla="*/ 2483550 w 4895056"/>
                <a:gd name="connsiteY6" fmla="*/ 35859 h 1819836"/>
                <a:gd name="connsiteX7" fmla="*/ 2178750 w 4895056"/>
                <a:gd name="connsiteY7" fmla="*/ 44824 h 1819836"/>
                <a:gd name="connsiteX8" fmla="*/ 1891879 w 4895056"/>
                <a:gd name="connsiteY8" fmla="*/ 89647 h 1819836"/>
                <a:gd name="connsiteX9" fmla="*/ 1766373 w 4895056"/>
                <a:gd name="connsiteY9" fmla="*/ 98612 h 1819836"/>
                <a:gd name="connsiteX10" fmla="*/ 1685691 w 4895056"/>
                <a:gd name="connsiteY10" fmla="*/ 125506 h 1819836"/>
                <a:gd name="connsiteX11" fmla="*/ 1515362 w 4895056"/>
                <a:gd name="connsiteY11" fmla="*/ 152400 h 1819836"/>
                <a:gd name="connsiteX12" fmla="*/ 1443644 w 4895056"/>
                <a:gd name="connsiteY12" fmla="*/ 179294 h 1819836"/>
                <a:gd name="connsiteX13" fmla="*/ 1318138 w 4895056"/>
                <a:gd name="connsiteY13" fmla="*/ 197224 h 1819836"/>
                <a:gd name="connsiteX14" fmla="*/ 1246420 w 4895056"/>
                <a:gd name="connsiteY14" fmla="*/ 224118 h 1819836"/>
                <a:gd name="connsiteX15" fmla="*/ 1120915 w 4895056"/>
                <a:gd name="connsiteY15" fmla="*/ 233083 h 1819836"/>
                <a:gd name="connsiteX16" fmla="*/ 1058162 w 4895056"/>
                <a:gd name="connsiteY16" fmla="*/ 242047 h 1819836"/>
                <a:gd name="connsiteX17" fmla="*/ 932656 w 4895056"/>
                <a:gd name="connsiteY17" fmla="*/ 251012 h 1819836"/>
                <a:gd name="connsiteX18" fmla="*/ 744397 w 4895056"/>
                <a:gd name="connsiteY18" fmla="*/ 277906 h 1819836"/>
                <a:gd name="connsiteX19" fmla="*/ 708538 w 4895056"/>
                <a:gd name="connsiteY19" fmla="*/ 286871 h 1819836"/>
                <a:gd name="connsiteX20" fmla="*/ 609926 w 4895056"/>
                <a:gd name="connsiteY20" fmla="*/ 304800 h 1819836"/>
                <a:gd name="connsiteX21" fmla="*/ 520279 w 4895056"/>
                <a:gd name="connsiteY21" fmla="*/ 331694 h 1819836"/>
                <a:gd name="connsiteX22" fmla="*/ 484420 w 4895056"/>
                <a:gd name="connsiteY22" fmla="*/ 340659 h 1819836"/>
                <a:gd name="connsiteX23" fmla="*/ 430632 w 4895056"/>
                <a:gd name="connsiteY23" fmla="*/ 367553 h 1819836"/>
                <a:gd name="connsiteX24" fmla="*/ 358915 w 4895056"/>
                <a:gd name="connsiteY24" fmla="*/ 394447 h 1819836"/>
                <a:gd name="connsiteX25" fmla="*/ 332020 w 4895056"/>
                <a:gd name="connsiteY25" fmla="*/ 412377 h 1819836"/>
                <a:gd name="connsiteX26" fmla="*/ 269268 w 4895056"/>
                <a:gd name="connsiteY26" fmla="*/ 439271 h 1819836"/>
                <a:gd name="connsiteX27" fmla="*/ 206515 w 4895056"/>
                <a:gd name="connsiteY27" fmla="*/ 475130 h 1819836"/>
                <a:gd name="connsiteX28" fmla="*/ 170656 w 4895056"/>
                <a:gd name="connsiteY28" fmla="*/ 510989 h 1819836"/>
                <a:gd name="connsiteX29" fmla="*/ 152726 w 4895056"/>
                <a:gd name="connsiteY29" fmla="*/ 537883 h 1819836"/>
                <a:gd name="connsiteX30" fmla="*/ 125832 w 4895056"/>
                <a:gd name="connsiteY30" fmla="*/ 564777 h 1819836"/>
                <a:gd name="connsiteX31" fmla="*/ 98938 w 4895056"/>
                <a:gd name="connsiteY31" fmla="*/ 609600 h 1819836"/>
                <a:gd name="connsiteX32" fmla="*/ 89973 w 4895056"/>
                <a:gd name="connsiteY32" fmla="*/ 636494 h 1819836"/>
                <a:gd name="connsiteX33" fmla="*/ 72044 w 4895056"/>
                <a:gd name="connsiteY33" fmla="*/ 663389 h 1819836"/>
                <a:gd name="connsiteX34" fmla="*/ 63079 w 4895056"/>
                <a:gd name="connsiteY34" fmla="*/ 690283 h 1819836"/>
                <a:gd name="connsiteX35" fmla="*/ 36185 w 4895056"/>
                <a:gd name="connsiteY35" fmla="*/ 726141 h 1819836"/>
                <a:gd name="connsiteX36" fmla="*/ 9291 w 4895056"/>
                <a:gd name="connsiteY36" fmla="*/ 806824 h 1819836"/>
                <a:gd name="connsiteX37" fmla="*/ 36185 w 4895056"/>
                <a:gd name="connsiteY37" fmla="*/ 1013012 h 1819836"/>
                <a:gd name="connsiteX38" fmla="*/ 54115 w 4895056"/>
                <a:gd name="connsiteY38" fmla="*/ 1030941 h 1819836"/>
                <a:gd name="connsiteX39" fmla="*/ 81009 w 4895056"/>
                <a:gd name="connsiteY39" fmla="*/ 1084730 h 1819836"/>
                <a:gd name="connsiteX40" fmla="*/ 98938 w 4895056"/>
                <a:gd name="connsiteY40" fmla="*/ 1138518 h 1819836"/>
                <a:gd name="connsiteX41" fmla="*/ 152726 w 4895056"/>
                <a:gd name="connsiteY41" fmla="*/ 1237130 h 1819836"/>
                <a:gd name="connsiteX42" fmla="*/ 179620 w 4895056"/>
                <a:gd name="connsiteY42" fmla="*/ 1299883 h 1819836"/>
                <a:gd name="connsiteX43" fmla="*/ 215479 w 4895056"/>
                <a:gd name="connsiteY43" fmla="*/ 1362636 h 1819836"/>
                <a:gd name="connsiteX44" fmla="*/ 251338 w 4895056"/>
                <a:gd name="connsiteY44" fmla="*/ 1425389 h 1819836"/>
                <a:gd name="connsiteX45" fmla="*/ 269268 w 4895056"/>
                <a:gd name="connsiteY45" fmla="*/ 1461247 h 1819836"/>
                <a:gd name="connsiteX46" fmla="*/ 305126 w 4895056"/>
                <a:gd name="connsiteY46" fmla="*/ 1515036 h 1819836"/>
                <a:gd name="connsiteX47" fmla="*/ 323056 w 4895056"/>
                <a:gd name="connsiteY47" fmla="*/ 1541930 h 1819836"/>
                <a:gd name="connsiteX48" fmla="*/ 349950 w 4895056"/>
                <a:gd name="connsiteY48" fmla="*/ 1595718 h 1819836"/>
                <a:gd name="connsiteX49" fmla="*/ 385809 w 4895056"/>
                <a:gd name="connsiteY49" fmla="*/ 1622612 h 1819836"/>
                <a:gd name="connsiteX50" fmla="*/ 457526 w 4895056"/>
                <a:gd name="connsiteY50" fmla="*/ 1676400 h 1819836"/>
                <a:gd name="connsiteX51" fmla="*/ 520279 w 4895056"/>
                <a:gd name="connsiteY51" fmla="*/ 1730189 h 1819836"/>
                <a:gd name="connsiteX52" fmla="*/ 547173 w 4895056"/>
                <a:gd name="connsiteY52" fmla="*/ 1739153 h 1819836"/>
                <a:gd name="connsiteX53" fmla="*/ 583032 w 4895056"/>
                <a:gd name="connsiteY53" fmla="*/ 1757083 h 1819836"/>
                <a:gd name="connsiteX54" fmla="*/ 618891 w 4895056"/>
                <a:gd name="connsiteY54" fmla="*/ 1766047 h 1819836"/>
                <a:gd name="connsiteX55" fmla="*/ 681644 w 4895056"/>
                <a:gd name="connsiteY55" fmla="*/ 1783977 h 1819836"/>
                <a:gd name="connsiteX56" fmla="*/ 780256 w 4895056"/>
                <a:gd name="connsiteY56" fmla="*/ 1801906 h 1819836"/>
                <a:gd name="connsiteX57" fmla="*/ 887832 w 4895056"/>
                <a:gd name="connsiteY57" fmla="*/ 1810871 h 1819836"/>
                <a:gd name="connsiteX58" fmla="*/ 1138844 w 4895056"/>
                <a:gd name="connsiteY58" fmla="*/ 1819836 h 1819836"/>
                <a:gd name="connsiteX59" fmla="*/ 1990491 w 4895056"/>
                <a:gd name="connsiteY59" fmla="*/ 1810871 h 1819836"/>
                <a:gd name="connsiteX60" fmla="*/ 2214609 w 4895056"/>
                <a:gd name="connsiteY60" fmla="*/ 1792941 h 1819836"/>
                <a:gd name="connsiteX61" fmla="*/ 2358044 w 4895056"/>
                <a:gd name="connsiteY61" fmla="*/ 1783977 h 1819836"/>
                <a:gd name="connsiteX62" fmla="*/ 2492515 w 4895056"/>
                <a:gd name="connsiteY62" fmla="*/ 1766047 h 1819836"/>
                <a:gd name="connsiteX63" fmla="*/ 2519409 w 4895056"/>
                <a:gd name="connsiteY63" fmla="*/ 1757083 h 1819836"/>
                <a:gd name="connsiteX64" fmla="*/ 2546303 w 4895056"/>
                <a:gd name="connsiteY64" fmla="*/ 1739153 h 1819836"/>
                <a:gd name="connsiteX65" fmla="*/ 2573197 w 4895056"/>
                <a:gd name="connsiteY65" fmla="*/ 1730189 h 1819836"/>
                <a:gd name="connsiteX66" fmla="*/ 2618020 w 4895056"/>
                <a:gd name="connsiteY66" fmla="*/ 1712259 h 1819836"/>
                <a:gd name="connsiteX67" fmla="*/ 2653879 w 4895056"/>
                <a:gd name="connsiteY67" fmla="*/ 1694330 h 1819836"/>
                <a:gd name="connsiteX68" fmla="*/ 2734562 w 4895056"/>
                <a:gd name="connsiteY68" fmla="*/ 1667436 h 1819836"/>
                <a:gd name="connsiteX69" fmla="*/ 2788350 w 4895056"/>
                <a:gd name="connsiteY69" fmla="*/ 1640541 h 1819836"/>
                <a:gd name="connsiteX70" fmla="*/ 2833173 w 4895056"/>
                <a:gd name="connsiteY70" fmla="*/ 1613647 h 1819836"/>
                <a:gd name="connsiteX71" fmla="*/ 2869032 w 4895056"/>
                <a:gd name="connsiteY71" fmla="*/ 1604683 h 1819836"/>
                <a:gd name="connsiteX72" fmla="*/ 2895926 w 4895056"/>
                <a:gd name="connsiteY72" fmla="*/ 1595718 h 1819836"/>
                <a:gd name="connsiteX73" fmla="*/ 2967644 w 4895056"/>
                <a:gd name="connsiteY73" fmla="*/ 1577789 h 1819836"/>
                <a:gd name="connsiteX74" fmla="*/ 3030397 w 4895056"/>
                <a:gd name="connsiteY74" fmla="*/ 1550894 h 1819836"/>
                <a:gd name="connsiteX75" fmla="*/ 3093150 w 4895056"/>
                <a:gd name="connsiteY75" fmla="*/ 1524000 h 1819836"/>
                <a:gd name="connsiteX76" fmla="*/ 3129009 w 4895056"/>
                <a:gd name="connsiteY76" fmla="*/ 1515036 h 1819836"/>
                <a:gd name="connsiteX77" fmla="*/ 3155903 w 4895056"/>
                <a:gd name="connsiteY77" fmla="*/ 1506071 h 1819836"/>
                <a:gd name="connsiteX78" fmla="*/ 3200726 w 4895056"/>
                <a:gd name="connsiteY78" fmla="*/ 1488141 h 1819836"/>
                <a:gd name="connsiteX79" fmla="*/ 3281409 w 4895056"/>
                <a:gd name="connsiteY79" fmla="*/ 1461247 h 1819836"/>
                <a:gd name="connsiteX80" fmla="*/ 3317268 w 4895056"/>
                <a:gd name="connsiteY80" fmla="*/ 1443318 h 1819836"/>
                <a:gd name="connsiteX81" fmla="*/ 3380020 w 4895056"/>
                <a:gd name="connsiteY81" fmla="*/ 1425389 h 1819836"/>
                <a:gd name="connsiteX82" fmla="*/ 3406915 w 4895056"/>
                <a:gd name="connsiteY82" fmla="*/ 1407459 h 1819836"/>
                <a:gd name="connsiteX83" fmla="*/ 3478632 w 4895056"/>
                <a:gd name="connsiteY83" fmla="*/ 1389530 h 1819836"/>
                <a:gd name="connsiteX84" fmla="*/ 3505526 w 4895056"/>
                <a:gd name="connsiteY84" fmla="*/ 1380565 h 1819836"/>
                <a:gd name="connsiteX85" fmla="*/ 3532420 w 4895056"/>
                <a:gd name="connsiteY85" fmla="*/ 1362636 h 1819836"/>
                <a:gd name="connsiteX86" fmla="*/ 3559315 w 4895056"/>
                <a:gd name="connsiteY86" fmla="*/ 1353671 h 1819836"/>
                <a:gd name="connsiteX87" fmla="*/ 3702750 w 4895056"/>
                <a:gd name="connsiteY87" fmla="*/ 1299883 h 1819836"/>
                <a:gd name="connsiteX88" fmla="*/ 3756538 w 4895056"/>
                <a:gd name="connsiteY88" fmla="*/ 1264024 h 1819836"/>
                <a:gd name="connsiteX89" fmla="*/ 3837220 w 4895056"/>
                <a:gd name="connsiteY89" fmla="*/ 1237130 h 1819836"/>
                <a:gd name="connsiteX90" fmla="*/ 3873079 w 4895056"/>
                <a:gd name="connsiteY90" fmla="*/ 1210236 h 1819836"/>
                <a:gd name="connsiteX91" fmla="*/ 3944797 w 4895056"/>
                <a:gd name="connsiteY91" fmla="*/ 1174377 h 1819836"/>
                <a:gd name="connsiteX92" fmla="*/ 3989620 w 4895056"/>
                <a:gd name="connsiteY92" fmla="*/ 1156447 h 1819836"/>
                <a:gd name="connsiteX93" fmla="*/ 4043409 w 4895056"/>
                <a:gd name="connsiteY93" fmla="*/ 1120589 h 1819836"/>
                <a:gd name="connsiteX94" fmla="*/ 4133056 w 4895056"/>
                <a:gd name="connsiteY94" fmla="*/ 1084730 h 1819836"/>
                <a:gd name="connsiteX95" fmla="*/ 4222703 w 4895056"/>
                <a:gd name="connsiteY95" fmla="*/ 1030941 h 1819836"/>
                <a:gd name="connsiteX96" fmla="*/ 4312350 w 4895056"/>
                <a:gd name="connsiteY96" fmla="*/ 968189 h 1819836"/>
                <a:gd name="connsiteX97" fmla="*/ 4366138 w 4895056"/>
                <a:gd name="connsiteY97" fmla="*/ 950259 h 1819836"/>
                <a:gd name="connsiteX98" fmla="*/ 4401997 w 4895056"/>
                <a:gd name="connsiteY98" fmla="*/ 923365 h 1819836"/>
                <a:gd name="connsiteX99" fmla="*/ 4500609 w 4895056"/>
                <a:gd name="connsiteY99" fmla="*/ 860612 h 1819836"/>
                <a:gd name="connsiteX100" fmla="*/ 4536468 w 4895056"/>
                <a:gd name="connsiteY100" fmla="*/ 842683 h 1819836"/>
                <a:gd name="connsiteX101" fmla="*/ 4617150 w 4895056"/>
                <a:gd name="connsiteY101" fmla="*/ 779930 h 1819836"/>
                <a:gd name="connsiteX102" fmla="*/ 4653009 w 4895056"/>
                <a:gd name="connsiteY102" fmla="*/ 753036 h 1819836"/>
                <a:gd name="connsiteX103" fmla="*/ 4742656 w 4895056"/>
                <a:gd name="connsiteY103" fmla="*/ 654424 h 1819836"/>
                <a:gd name="connsiteX104" fmla="*/ 4787479 w 4895056"/>
                <a:gd name="connsiteY104" fmla="*/ 609600 h 1819836"/>
                <a:gd name="connsiteX105" fmla="*/ 4823338 w 4895056"/>
                <a:gd name="connsiteY105" fmla="*/ 537883 h 1819836"/>
                <a:gd name="connsiteX106" fmla="*/ 4877126 w 4895056"/>
                <a:gd name="connsiteY106" fmla="*/ 439271 h 1819836"/>
                <a:gd name="connsiteX107" fmla="*/ 4886091 w 4895056"/>
                <a:gd name="connsiteY107" fmla="*/ 394447 h 1819836"/>
                <a:gd name="connsiteX108" fmla="*/ 4895056 w 4895056"/>
                <a:gd name="connsiteY108" fmla="*/ 367553 h 1819836"/>
                <a:gd name="connsiteX109" fmla="*/ 4886091 w 4895056"/>
                <a:gd name="connsiteY109" fmla="*/ 233083 h 1819836"/>
                <a:gd name="connsiteX110" fmla="*/ 4832303 w 4895056"/>
                <a:gd name="connsiteY110" fmla="*/ 125506 h 1819836"/>
                <a:gd name="connsiteX111" fmla="*/ 4814373 w 4895056"/>
                <a:gd name="connsiteY111" fmla="*/ 98612 h 1819836"/>
                <a:gd name="connsiteX112" fmla="*/ 4787479 w 4895056"/>
                <a:gd name="connsiteY112" fmla="*/ 71718 h 1819836"/>
                <a:gd name="connsiteX113" fmla="*/ 4769550 w 4895056"/>
                <a:gd name="connsiteY113" fmla="*/ 44824 h 1819836"/>
                <a:gd name="connsiteX114" fmla="*/ 4724726 w 4895056"/>
                <a:gd name="connsiteY114" fmla="*/ 8965 h 1819836"/>
                <a:gd name="connsiteX115" fmla="*/ 4697832 w 4895056"/>
                <a:gd name="connsiteY115" fmla="*/ 26894 h 1819836"/>
                <a:gd name="connsiteX116" fmla="*/ 4661973 w 4895056"/>
                <a:gd name="connsiteY116" fmla="*/ 71718 h 1819836"/>
                <a:gd name="connsiteX117" fmla="*/ 4653009 w 4895056"/>
                <a:gd name="connsiteY117" fmla="*/ 89647 h 18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895056" h="1819836">
                  <a:moveTo>
                    <a:pt x="4733691" y="107577"/>
                  </a:moveTo>
                  <a:cubicBezTo>
                    <a:pt x="4664962" y="92636"/>
                    <a:pt x="4596703" y="75335"/>
                    <a:pt x="4527503" y="62753"/>
                  </a:cubicBezTo>
                  <a:cubicBezTo>
                    <a:pt x="4501206" y="57972"/>
                    <a:pt x="4348977" y="46982"/>
                    <a:pt x="4330279" y="44824"/>
                  </a:cubicBezTo>
                  <a:cubicBezTo>
                    <a:pt x="4288297" y="39980"/>
                    <a:pt x="4246919" y="29993"/>
                    <a:pt x="4204773" y="26894"/>
                  </a:cubicBezTo>
                  <a:cubicBezTo>
                    <a:pt x="4043595" y="15043"/>
                    <a:pt x="3720679" y="0"/>
                    <a:pt x="3720679" y="0"/>
                  </a:cubicBezTo>
                  <a:lnTo>
                    <a:pt x="2680773" y="17930"/>
                  </a:lnTo>
                  <a:cubicBezTo>
                    <a:pt x="2614831" y="20973"/>
                    <a:pt x="2549468" y="32328"/>
                    <a:pt x="2483550" y="35859"/>
                  </a:cubicBezTo>
                  <a:cubicBezTo>
                    <a:pt x="2382052" y="41296"/>
                    <a:pt x="2280350" y="41836"/>
                    <a:pt x="2178750" y="44824"/>
                  </a:cubicBezTo>
                  <a:cubicBezTo>
                    <a:pt x="2068461" y="64287"/>
                    <a:pt x="2001530" y="78304"/>
                    <a:pt x="1891879" y="89647"/>
                  </a:cubicBezTo>
                  <a:cubicBezTo>
                    <a:pt x="1850160" y="93963"/>
                    <a:pt x="1808208" y="95624"/>
                    <a:pt x="1766373" y="98612"/>
                  </a:cubicBezTo>
                  <a:cubicBezTo>
                    <a:pt x="1739479" y="107577"/>
                    <a:pt x="1713269" y="118940"/>
                    <a:pt x="1685691" y="125506"/>
                  </a:cubicBezTo>
                  <a:cubicBezTo>
                    <a:pt x="1653568" y="133155"/>
                    <a:pt x="1558132" y="146290"/>
                    <a:pt x="1515362" y="152400"/>
                  </a:cubicBezTo>
                  <a:cubicBezTo>
                    <a:pt x="1491456" y="161365"/>
                    <a:pt x="1468541" y="173636"/>
                    <a:pt x="1443644" y="179294"/>
                  </a:cubicBezTo>
                  <a:cubicBezTo>
                    <a:pt x="1402435" y="188660"/>
                    <a:pt x="1318138" y="197224"/>
                    <a:pt x="1318138" y="197224"/>
                  </a:cubicBezTo>
                  <a:cubicBezTo>
                    <a:pt x="1294232" y="206189"/>
                    <a:pt x="1271540" y="219551"/>
                    <a:pt x="1246420" y="224118"/>
                  </a:cubicBezTo>
                  <a:cubicBezTo>
                    <a:pt x="1205155" y="231621"/>
                    <a:pt x="1162668" y="229107"/>
                    <a:pt x="1120915" y="233083"/>
                  </a:cubicBezTo>
                  <a:cubicBezTo>
                    <a:pt x="1099880" y="235086"/>
                    <a:pt x="1079197" y="240044"/>
                    <a:pt x="1058162" y="242047"/>
                  </a:cubicBezTo>
                  <a:cubicBezTo>
                    <a:pt x="1016409" y="246023"/>
                    <a:pt x="974327" y="246250"/>
                    <a:pt x="932656" y="251012"/>
                  </a:cubicBezTo>
                  <a:cubicBezTo>
                    <a:pt x="869676" y="258210"/>
                    <a:pt x="805894" y="262531"/>
                    <a:pt x="744397" y="277906"/>
                  </a:cubicBezTo>
                  <a:cubicBezTo>
                    <a:pt x="732444" y="280894"/>
                    <a:pt x="720620" y="284455"/>
                    <a:pt x="708538" y="286871"/>
                  </a:cubicBezTo>
                  <a:cubicBezTo>
                    <a:pt x="611258" y="306328"/>
                    <a:pt x="696433" y="285576"/>
                    <a:pt x="609926" y="304800"/>
                  </a:cubicBezTo>
                  <a:cubicBezTo>
                    <a:pt x="556811" y="316603"/>
                    <a:pt x="584102" y="312547"/>
                    <a:pt x="520279" y="331694"/>
                  </a:cubicBezTo>
                  <a:cubicBezTo>
                    <a:pt x="508478" y="335234"/>
                    <a:pt x="495860" y="336083"/>
                    <a:pt x="484420" y="340659"/>
                  </a:cubicBezTo>
                  <a:cubicBezTo>
                    <a:pt x="465808" y="348104"/>
                    <a:pt x="448950" y="359412"/>
                    <a:pt x="430632" y="367553"/>
                  </a:cubicBezTo>
                  <a:cubicBezTo>
                    <a:pt x="360811" y="398585"/>
                    <a:pt x="459616" y="344096"/>
                    <a:pt x="358915" y="394447"/>
                  </a:cubicBezTo>
                  <a:cubicBezTo>
                    <a:pt x="349278" y="399266"/>
                    <a:pt x="341657" y="407559"/>
                    <a:pt x="332020" y="412377"/>
                  </a:cubicBezTo>
                  <a:cubicBezTo>
                    <a:pt x="271012" y="442880"/>
                    <a:pt x="343893" y="392630"/>
                    <a:pt x="269268" y="439271"/>
                  </a:cubicBezTo>
                  <a:cubicBezTo>
                    <a:pt x="207244" y="478037"/>
                    <a:pt x="259350" y="457518"/>
                    <a:pt x="206515" y="475130"/>
                  </a:cubicBezTo>
                  <a:lnTo>
                    <a:pt x="170656" y="510989"/>
                  </a:lnTo>
                  <a:cubicBezTo>
                    <a:pt x="163037" y="518608"/>
                    <a:pt x="159624" y="529606"/>
                    <a:pt x="152726" y="537883"/>
                  </a:cubicBezTo>
                  <a:cubicBezTo>
                    <a:pt x="144610" y="547622"/>
                    <a:pt x="134797" y="555812"/>
                    <a:pt x="125832" y="564777"/>
                  </a:cubicBezTo>
                  <a:cubicBezTo>
                    <a:pt x="100441" y="640957"/>
                    <a:pt x="135853" y="548078"/>
                    <a:pt x="98938" y="609600"/>
                  </a:cubicBezTo>
                  <a:cubicBezTo>
                    <a:pt x="94076" y="617703"/>
                    <a:pt x="94199" y="628042"/>
                    <a:pt x="89973" y="636494"/>
                  </a:cubicBezTo>
                  <a:cubicBezTo>
                    <a:pt x="85155" y="646131"/>
                    <a:pt x="76862" y="653752"/>
                    <a:pt x="72044" y="663389"/>
                  </a:cubicBezTo>
                  <a:cubicBezTo>
                    <a:pt x="67818" y="671841"/>
                    <a:pt x="67767" y="682078"/>
                    <a:pt x="63079" y="690283"/>
                  </a:cubicBezTo>
                  <a:cubicBezTo>
                    <a:pt x="55666" y="703255"/>
                    <a:pt x="43441" y="713080"/>
                    <a:pt x="36185" y="726141"/>
                  </a:cubicBezTo>
                  <a:cubicBezTo>
                    <a:pt x="20842" y="753759"/>
                    <a:pt x="16676" y="777286"/>
                    <a:pt x="9291" y="806824"/>
                  </a:cubicBezTo>
                  <a:cubicBezTo>
                    <a:pt x="13286" y="878740"/>
                    <a:pt x="0" y="949690"/>
                    <a:pt x="36185" y="1013012"/>
                  </a:cubicBezTo>
                  <a:cubicBezTo>
                    <a:pt x="40378" y="1020350"/>
                    <a:pt x="48138" y="1024965"/>
                    <a:pt x="54115" y="1030941"/>
                  </a:cubicBezTo>
                  <a:cubicBezTo>
                    <a:pt x="86801" y="1129009"/>
                    <a:pt x="34675" y="980479"/>
                    <a:pt x="81009" y="1084730"/>
                  </a:cubicBezTo>
                  <a:cubicBezTo>
                    <a:pt x="88685" y="1102000"/>
                    <a:pt x="88454" y="1122793"/>
                    <a:pt x="98938" y="1138518"/>
                  </a:cubicBezTo>
                  <a:cubicBezTo>
                    <a:pt x="120764" y="1171256"/>
                    <a:pt x="139164" y="1196445"/>
                    <a:pt x="152726" y="1237130"/>
                  </a:cubicBezTo>
                  <a:cubicBezTo>
                    <a:pt x="171138" y="1292364"/>
                    <a:pt x="150081" y="1233422"/>
                    <a:pt x="179620" y="1299883"/>
                  </a:cubicBezTo>
                  <a:cubicBezTo>
                    <a:pt x="204902" y="1356766"/>
                    <a:pt x="183959" y="1331114"/>
                    <a:pt x="215479" y="1362636"/>
                  </a:cubicBezTo>
                  <a:cubicBezTo>
                    <a:pt x="264447" y="1485049"/>
                    <a:pt x="207377" y="1359449"/>
                    <a:pt x="251338" y="1425389"/>
                  </a:cubicBezTo>
                  <a:cubicBezTo>
                    <a:pt x="258751" y="1436508"/>
                    <a:pt x="262392" y="1449788"/>
                    <a:pt x="269268" y="1461247"/>
                  </a:cubicBezTo>
                  <a:cubicBezTo>
                    <a:pt x="280355" y="1479725"/>
                    <a:pt x="293173" y="1497106"/>
                    <a:pt x="305126" y="1515036"/>
                  </a:cubicBezTo>
                  <a:lnTo>
                    <a:pt x="323056" y="1541930"/>
                  </a:lnTo>
                  <a:cubicBezTo>
                    <a:pt x="330347" y="1563805"/>
                    <a:pt x="332570" y="1578338"/>
                    <a:pt x="349950" y="1595718"/>
                  </a:cubicBezTo>
                  <a:cubicBezTo>
                    <a:pt x="360515" y="1606283"/>
                    <a:pt x="374642" y="1612686"/>
                    <a:pt x="385809" y="1622612"/>
                  </a:cubicBezTo>
                  <a:cubicBezTo>
                    <a:pt x="447615" y="1677552"/>
                    <a:pt x="405979" y="1659219"/>
                    <a:pt x="457526" y="1676400"/>
                  </a:cubicBezTo>
                  <a:cubicBezTo>
                    <a:pt x="479580" y="1698454"/>
                    <a:pt x="492975" y="1716537"/>
                    <a:pt x="520279" y="1730189"/>
                  </a:cubicBezTo>
                  <a:cubicBezTo>
                    <a:pt x="528731" y="1734415"/>
                    <a:pt x="538488" y="1735431"/>
                    <a:pt x="547173" y="1739153"/>
                  </a:cubicBezTo>
                  <a:cubicBezTo>
                    <a:pt x="559456" y="1744417"/>
                    <a:pt x="570519" y="1752391"/>
                    <a:pt x="583032" y="1757083"/>
                  </a:cubicBezTo>
                  <a:cubicBezTo>
                    <a:pt x="594568" y="1761409"/>
                    <a:pt x="607044" y="1762662"/>
                    <a:pt x="618891" y="1766047"/>
                  </a:cubicBezTo>
                  <a:cubicBezTo>
                    <a:pt x="671306" y="1781022"/>
                    <a:pt x="618582" y="1769964"/>
                    <a:pt x="681644" y="1783977"/>
                  </a:cubicBezTo>
                  <a:cubicBezTo>
                    <a:pt x="702906" y="1788702"/>
                    <a:pt x="760807" y="1799745"/>
                    <a:pt x="780256" y="1801906"/>
                  </a:cubicBezTo>
                  <a:cubicBezTo>
                    <a:pt x="816019" y="1805880"/>
                    <a:pt x="851894" y="1809074"/>
                    <a:pt x="887832" y="1810871"/>
                  </a:cubicBezTo>
                  <a:cubicBezTo>
                    <a:pt x="971452" y="1815052"/>
                    <a:pt x="1055173" y="1816848"/>
                    <a:pt x="1138844" y="1819836"/>
                  </a:cubicBezTo>
                  <a:lnTo>
                    <a:pt x="1990491" y="1810871"/>
                  </a:lnTo>
                  <a:cubicBezTo>
                    <a:pt x="2152629" y="1807950"/>
                    <a:pt x="2091005" y="1802829"/>
                    <a:pt x="2214609" y="1792941"/>
                  </a:cubicBezTo>
                  <a:cubicBezTo>
                    <a:pt x="2262361" y="1789121"/>
                    <a:pt x="2310232" y="1786965"/>
                    <a:pt x="2358044" y="1783977"/>
                  </a:cubicBezTo>
                  <a:cubicBezTo>
                    <a:pt x="2375500" y="1781795"/>
                    <a:pt x="2471892" y="1770172"/>
                    <a:pt x="2492515" y="1766047"/>
                  </a:cubicBezTo>
                  <a:cubicBezTo>
                    <a:pt x="2501781" y="1764194"/>
                    <a:pt x="2510444" y="1760071"/>
                    <a:pt x="2519409" y="1757083"/>
                  </a:cubicBezTo>
                  <a:cubicBezTo>
                    <a:pt x="2528374" y="1751106"/>
                    <a:pt x="2536666" y="1743971"/>
                    <a:pt x="2546303" y="1739153"/>
                  </a:cubicBezTo>
                  <a:cubicBezTo>
                    <a:pt x="2554755" y="1734927"/>
                    <a:pt x="2564349" y="1733507"/>
                    <a:pt x="2573197" y="1730189"/>
                  </a:cubicBezTo>
                  <a:cubicBezTo>
                    <a:pt x="2588264" y="1724539"/>
                    <a:pt x="2603315" y="1718795"/>
                    <a:pt x="2618020" y="1712259"/>
                  </a:cubicBezTo>
                  <a:cubicBezTo>
                    <a:pt x="2630232" y="1706831"/>
                    <a:pt x="2641406" y="1699127"/>
                    <a:pt x="2653879" y="1694330"/>
                  </a:cubicBezTo>
                  <a:cubicBezTo>
                    <a:pt x="2680339" y="1684153"/>
                    <a:pt x="2734562" y="1667436"/>
                    <a:pt x="2734562" y="1667436"/>
                  </a:cubicBezTo>
                  <a:cubicBezTo>
                    <a:pt x="2811631" y="1616055"/>
                    <a:pt x="2714124" y="1677654"/>
                    <a:pt x="2788350" y="1640541"/>
                  </a:cubicBezTo>
                  <a:cubicBezTo>
                    <a:pt x="2803935" y="1632749"/>
                    <a:pt x="2817251" y="1620723"/>
                    <a:pt x="2833173" y="1613647"/>
                  </a:cubicBezTo>
                  <a:cubicBezTo>
                    <a:pt x="2844432" y="1608643"/>
                    <a:pt x="2857185" y="1608068"/>
                    <a:pt x="2869032" y="1604683"/>
                  </a:cubicBezTo>
                  <a:cubicBezTo>
                    <a:pt x="2878118" y="1602087"/>
                    <a:pt x="2886809" y="1598204"/>
                    <a:pt x="2895926" y="1595718"/>
                  </a:cubicBezTo>
                  <a:cubicBezTo>
                    <a:pt x="2919699" y="1589234"/>
                    <a:pt x="2967644" y="1577789"/>
                    <a:pt x="2967644" y="1577789"/>
                  </a:cubicBezTo>
                  <a:cubicBezTo>
                    <a:pt x="3019974" y="1542901"/>
                    <a:pt x="2966721" y="1574049"/>
                    <a:pt x="3030397" y="1550894"/>
                  </a:cubicBezTo>
                  <a:cubicBezTo>
                    <a:pt x="3051785" y="1543117"/>
                    <a:pt x="3071762" y="1531777"/>
                    <a:pt x="3093150" y="1524000"/>
                  </a:cubicBezTo>
                  <a:cubicBezTo>
                    <a:pt x="3104729" y="1519790"/>
                    <a:pt x="3117162" y="1518421"/>
                    <a:pt x="3129009" y="1515036"/>
                  </a:cubicBezTo>
                  <a:cubicBezTo>
                    <a:pt x="3138095" y="1512440"/>
                    <a:pt x="3147055" y="1509389"/>
                    <a:pt x="3155903" y="1506071"/>
                  </a:cubicBezTo>
                  <a:cubicBezTo>
                    <a:pt x="3170970" y="1500420"/>
                    <a:pt x="3185571" y="1493553"/>
                    <a:pt x="3200726" y="1488141"/>
                  </a:cubicBezTo>
                  <a:cubicBezTo>
                    <a:pt x="3227423" y="1478606"/>
                    <a:pt x="3256053" y="1473925"/>
                    <a:pt x="3281409" y="1461247"/>
                  </a:cubicBezTo>
                  <a:cubicBezTo>
                    <a:pt x="3293362" y="1455271"/>
                    <a:pt x="3304985" y="1448582"/>
                    <a:pt x="3317268" y="1443318"/>
                  </a:cubicBezTo>
                  <a:cubicBezTo>
                    <a:pt x="3335278" y="1435600"/>
                    <a:pt x="3361817" y="1429939"/>
                    <a:pt x="3380020" y="1425389"/>
                  </a:cubicBezTo>
                  <a:cubicBezTo>
                    <a:pt x="3388985" y="1419412"/>
                    <a:pt x="3396789" y="1411141"/>
                    <a:pt x="3406915" y="1407459"/>
                  </a:cubicBezTo>
                  <a:cubicBezTo>
                    <a:pt x="3430073" y="1399038"/>
                    <a:pt x="3455255" y="1397323"/>
                    <a:pt x="3478632" y="1389530"/>
                  </a:cubicBezTo>
                  <a:cubicBezTo>
                    <a:pt x="3487597" y="1386542"/>
                    <a:pt x="3497074" y="1384791"/>
                    <a:pt x="3505526" y="1380565"/>
                  </a:cubicBezTo>
                  <a:cubicBezTo>
                    <a:pt x="3515163" y="1375747"/>
                    <a:pt x="3522783" y="1367454"/>
                    <a:pt x="3532420" y="1362636"/>
                  </a:cubicBezTo>
                  <a:cubicBezTo>
                    <a:pt x="3540872" y="1358410"/>
                    <a:pt x="3550541" y="1357181"/>
                    <a:pt x="3559315" y="1353671"/>
                  </a:cubicBezTo>
                  <a:cubicBezTo>
                    <a:pt x="3691480" y="1300805"/>
                    <a:pt x="3625012" y="1319316"/>
                    <a:pt x="3702750" y="1299883"/>
                  </a:cubicBezTo>
                  <a:cubicBezTo>
                    <a:pt x="3724637" y="1277995"/>
                    <a:pt x="3721801" y="1277050"/>
                    <a:pt x="3756538" y="1264024"/>
                  </a:cubicBezTo>
                  <a:cubicBezTo>
                    <a:pt x="3806525" y="1245279"/>
                    <a:pt x="3782894" y="1267311"/>
                    <a:pt x="3837220" y="1237130"/>
                  </a:cubicBezTo>
                  <a:cubicBezTo>
                    <a:pt x="3850281" y="1229874"/>
                    <a:pt x="3860173" y="1217764"/>
                    <a:pt x="3873079" y="1210236"/>
                  </a:cubicBezTo>
                  <a:cubicBezTo>
                    <a:pt x="3896166" y="1196769"/>
                    <a:pt x="3919981" y="1184304"/>
                    <a:pt x="3944797" y="1174377"/>
                  </a:cubicBezTo>
                  <a:cubicBezTo>
                    <a:pt x="3959738" y="1168400"/>
                    <a:pt x="3975493" y="1164153"/>
                    <a:pt x="3989620" y="1156447"/>
                  </a:cubicBezTo>
                  <a:cubicBezTo>
                    <a:pt x="4008537" y="1146128"/>
                    <a:pt x="4024931" y="1131676"/>
                    <a:pt x="4043409" y="1120589"/>
                  </a:cubicBezTo>
                  <a:cubicBezTo>
                    <a:pt x="4076390" y="1100801"/>
                    <a:pt x="4094565" y="1097560"/>
                    <a:pt x="4133056" y="1084730"/>
                  </a:cubicBezTo>
                  <a:cubicBezTo>
                    <a:pt x="4218320" y="1020783"/>
                    <a:pt x="4110783" y="1098094"/>
                    <a:pt x="4222703" y="1030941"/>
                  </a:cubicBezTo>
                  <a:cubicBezTo>
                    <a:pt x="4278918" y="997212"/>
                    <a:pt x="4241635" y="1003547"/>
                    <a:pt x="4312350" y="968189"/>
                  </a:cubicBezTo>
                  <a:cubicBezTo>
                    <a:pt x="4329254" y="959737"/>
                    <a:pt x="4348209" y="956236"/>
                    <a:pt x="4366138" y="950259"/>
                  </a:cubicBezTo>
                  <a:cubicBezTo>
                    <a:pt x="4378091" y="941294"/>
                    <a:pt x="4389757" y="931933"/>
                    <a:pt x="4401997" y="923365"/>
                  </a:cubicBezTo>
                  <a:cubicBezTo>
                    <a:pt x="4430442" y="903454"/>
                    <a:pt x="4469523" y="877881"/>
                    <a:pt x="4500609" y="860612"/>
                  </a:cubicBezTo>
                  <a:cubicBezTo>
                    <a:pt x="4512291" y="854122"/>
                    <a:pt x="4525480" y="850290"/>
                    <a:pt x="4536468" y="842683"/>
                  </a:cubicBezTo>
                  <a:cubicBezTo>
                    <a:pt x="4564481" y="823289"/>
                    <a:pt x="4590144" y="800703"/>
                    <a:pt x="4617150" y="779930"/>
                  </a:cubicBezTo>
                  <a:cubicBezTo>
                    <a:pt x="4628993" y="770820"/>
                    <a:pt x="4641056" y="762001"/>
                    <a:pt x="4653009" y="753036"/>
                  </a:cubicBezTo>
                  <a:cubicBezTo>
                    <a:pt x="4700064" y="717745"/>
                    <a:pt x="4706248" y="694878"/>
                    <a:pt x="4742656" y="654424"/>
                  </a:cubicBezTo>
                  <a:cubicBezTo>
                    <a:pt x="4756791" y="638718"/>
                    <a:pt x="4787479" y="609600"/>
                    <a:pt x="4787479" y="609600"/>
                  </a:cubicBezTo>
                  <a:cubicBezTo>
                    <a:pt x="4804825" y="557564"/>
                    <a:pt x="4786289" y="606688"/>
                    <a:pt x="4823338" y="537883"/>
                  </a:cubicBezTo>
                  <a:cubicBezTo>
                    <a:pt x="4880288" y="432118"/>
                    <a:pt x="4837812" y="498244"/>
                    <a:pt x="4877126" y="439271"/>
                  </a:cubicBezTo>
                  <a:cubicBezTo>
                    <a:pt x="4880114" y="424330"/>
                    <a:pt x="4882395" y="409229"/>
                    <a:pt x="4886091" y="394447"/>
                  </a:cubicBezTo>
                  <a:cubicBezTo>
                    <a:pt x="4888383" y="385280"/>
                    <a:pt x="4895056" y="377003"/>
                    <a:pt x="4895056" y="367553"/>
                  </a:cubicBezTo>
                  <a:cubicBezTo>
                    <a:pt x="4895056" y="322630"/>
                    <a:pt x="4892444" y="277554"/>
                    <a:pt x="4886091" y="233083"/>
                  </a:cubicBezTo>
                  <a:cubicBezTo>
                    <a:pt x="4879342" y="185843"/>
                    <a:pt x="4858129" y="164244"/>
                    <a:pt x="4832303" y="125506"/>
                  </a:cubicBezTo>
                  <a:cubicBezTo>
                    <a:pt x="4826326" y="116541"/>
                    <a:pt x="4821992" y="106231"/>
                    <a:pt x="4814373" y="98612"/>
                  </a:cubicBezTo>
                  <a:cubicBezTo>
                    <a:pt x="4805408" y="89647"/>
                    <a:pt x="4795595" y="81458"/>
                    <a:pt x="4787479" y="71718"/>
                  </a:cubicBezTo>
                  <a:cubicBezTo>
                    <a:pt x="4780582" y="63441"/>
                    <a:pt x="4776281" y="53237"/>
                    <a:pt x="4769550" y="44824"/>
                  </a:cubicBezTo>
                  <a:cubicBezTo>
                    <a:pt x="4754951" y="26575"/>
                    <a:pt x="4744696" y="22278"/>
                    <a:pt x="4724726" y="8965"/>
                  </a:cubicBezTo>
                  <a:cubicBezTo>
                    <a:pt x="4715761" y="14941"/>
                    <a:pt x="4706245" y="20163"/>
                    <a:pt x="4697832" y="26894"/>
                  </a:cubicBezTo>
                  <a:cubicBezTo>
                    <a:pt x="4681595" y="39884"/>
                    <a:pt x="4672723" y="53801"/>
                    <a:pt x="4661973" y="71718"/>
                  </a:cubicBezTo>
                  <a:cubicBezTo>
                    <a:pt x="4658535" y="77447"/>
                    <a:pt x="4655997" y="83671"/>
                    <a:pt x="4653009" y="89647"/>
                  </a:cubicBezTo>
                </a:path>
              </a:pathLst>
            </a:custGeom>
            <a:ln w="63500">
              <a:solidFill>
                <a:srgbClr val="00FF99"/>
              </a:solidFill>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7" name="TextBox 446"/>
            <p:cNvSpPr txBox="1"/>
            <p:nvPr/>
          </p:nvSpPr>
          <p:spPr>
            <a:xfrm>
              <a:off x="4648200" y="3810000"/>
              <a:ext cx="1133644"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00FF99"/>
                  </a:solidFill>
                  <a:effectLst>
                    <a:outerShdw blurRad="38100" dist="38100" dir="2700000" algn="tl">
                      <a:srgbClr val="000000">
                        <a:alpha val="43137"/>
                      </a:srgbClr>
                    </a:outerShdw>
                  </a:effectLst>
                </a:rPr>
                <a:t>Berthing</a:t>
              </a:r>
              <a:endParaRPr lang="en-US" b="1" dirty="0">
                <a:solidFill>
                  <a:srgbClr val="00FF99"/>
                </a:solidFill>
                <a:effectLst>
                  <a:outerShdw blurRad="38100" dist="38100" dir="2700000" algn="tl">
                    <a:srgbClr val="000000">
                      <a:alpha val="43137"/>
                    </a:srgbClr>
                  </a:outerShdw>
                </a:effectLst>
              </a:endParaRPr>
            </a:p>
          </p:txBody>
        </p:sp>
      </p:grpSp>
      <p:grpSp>
        <p:nvGrpSpPr>
          <p:cNvPr id="23" name="Group 450"/>
          <p:cNvGrpSpPr/>
          <p:nvPr/>
        </p:nvGrpSpPr>
        <p:grpSpPr>
          <a:xfrm>
            <a:off x="3254188" y="2498814"/>
            <a:ext cx="3558988" cy="2305382"/>
            <a:chOff x="3254188" y="2687959"/>
            <a:chExt cx="3558988" cy="2305382"/>
          </a:xfrm>
        </p:grpSpPr>
        <p:sp>
          <p:nvSpPr>
            <p:cNvPr id="21" name="Freeform 20"/>
            <p:cNvSpPr/>
            <p:nvPr/>
          </p:nvSpPr>
          <p:spPr>
            <a:xfrm>
              <a:off x="3254188" y="2687959"/>
              <a:ext cx="3558988" cy="2305382"/>
            </a:xfrm>
            <a:custGeom>
              <a:avLst/>
              <a:gdLst>
                <a:gd name="connsiteX0" fmla="*/ 3558988 w 3558988"/>
                <a:gd name="connsiteY0" fmla="*/ 117994 h 2305382"/>
                <a:gd name="connsiteX1" fmla="*/ 3460377 w 3558988"/>
                <a:gd name="connsiteY1" fmla="*/ 100065 h 2305382"/>
                <a:gd name="connsiteX2" fmla="*/ 3388659 w 3558988"/>
                <a:gd name="connsiteY2" fmla="*/ 91100 h 2305382"/>
                <a:gd name="connsiteX3" fmla="*/ 3325906 w 3558988"/>
                <a:gd name="connsiteY3" fmla="*/ 73170 h 2305382"/>
                <a:gd name="connsiteX4" fmla="*/ 3092824 w 3558988"/>
                <a:gd name="connsiteY4" fmla="*/ 55241 h 2305382"/>
                <a:gd name="connsiteX5" fmla="*/ 2599765 w 3558988"/>
                <a:gd name="connsiteY5" fmla="*/ 19382 h 2305382"/>
                <a:gd name="connsiteX6" fmla="*/ 2178424 w 3558988"/>
                <a:gd name="connsiteY6" fmla="*/ 28347 h 2305382"/>
                <a:gd name="connsiteX7" fmla="*/ 2043953 w 3558988"/>
                <a:gd name="connsiteY7" fmla="*/ 73170 h 2305382"/>
                <a:gd name="connsiteX8" fmla="*/ 1981200 w 3558988"/>
                <a:gd name="connsiteY8" fmla="*/ 100065 h 2305382"/>
                <a:gd name="connsiteX9" fmla="*/ 1873624 w 3558988"/>
                <a:gd name="connsiteY9" fmla="*/ 135923 h 2305382"/>
                <a:gd name="connsiteX10" fmla="*/ 1828800 w 3558988"/>
                <a:gd name="connsiteY10" fmla="*/ 162817 h 2305382"/>
                <a:gd name="connsiteX11" fmla="*/ 1739153 w 3558988"/>
                <a:gd name="connsiteY11" fmla="*/ 198676 h 2305382"/>
                <a:gd name="connsiteX12" fmla="*/ 1694330 w 3558988"/>
                <a:gd name="connsiteY12" fmla="*/ 216606 h 2305382"/>
                <a:gd name="connsiteX13" fmla="*/ 1622612 w 3558988"/>
                <a:gd name="connsiteY13" fmla="*/ 252465 h 2305382"/>
                <a:gd name="connsiteX14" fmla="*/ 1541930 w 3558988"/>
                <a:gd name="connsiteY14" fmla="*/ 306253 h 2305382"/>
                <a:gd name="connsiteX15" fmla="*/ 1506071 w 3558988"/>
                <a:gd name="connsiteY15" fmla="*/ 324182 h 2305382"/>
                <a:gd name="connsiteX16" fmla="*/ 1452283 w 3558988"/>
                <a:gd name="connsiteY16" fmla="*/ 342112 h 2305382"/>
                <a:gd name="connsiteX17" fmla="*/ 1425388 w 3558988"/>
                <a:gd name="connsiteY17" fmla="*/ 360041 h 2305382"/>
                <a:gd name="connsiteX18" fmla="*/ 1353671 w 3558988"/>
                <a:gd name="connsiteY18" fmla="*/ 413829 h 2305382"/>
                <a:gd name="connsiteX19" fmla="*/ 1290918 w 3558988"/>
                <a:gd name="connsiteY19" fmla="*/ 449688 h 2305382"/>
                <a:gd name="connsiteX20" fmla="*/ 1255059 w 3558988"/>
                <a:gd name="connsiteY20" fmla="*/ 476582 h 2305382"/>
                <a:gd name="connsiteX21" fmla="*/ 1210236 w 3558988"/>
                <a:gd name="connsiteY21" fmla="*/ 494512 h 2305382"/>
                <a:gd name="connsiteX22" fmla="*/ 1192306 w 3558988"/>
                <a:gd name="connsiteY22" fmla="*/ 512441 h 2305382"/>
                <a:gd name="connsiteX23" fmla="*/ 1147483 w 3558988"/>
                <a:gd name="connsiteY23" fmla="*/ 530370 h 2305382"/>
                <a:gd name="connsiteX24" fmla="*/ 1111624 w 3558988"/>
                <a:gd name="connsiteY24" fmla="*/ 548300 h 2305382"/>
                <a:gd name="connsiteX25" fmla="*/ 1039906 w 3558988"/>
                <a:gd name="connsiteY25" fmla="*/ 593123 h 2305382"/>
                <a:gd name="connsiteX26" fmla="*/ 1013012 w 3558988"/>
                <a:gd name="connsiteY26" fmla="*/ 611053 h 2305382"/>
                <a:gd name="connsiteX27" fmla="*/ 968188 w 3558988"/>
                <a:gd name="connsiteY27" fmla="*/ 628982 h 2305382"/>
                <a:gd name="connsiteX28" fmla="*/ 896471 w 3558988"/>
                <a:gd name="connsiteY28" fmla="*/ 682770 h 2305382"/>
                <a:gd name="connsiteX29" fmla="*/ 878541 w 3558988"/>
                <a:gd name="connsiteY29" fmla="*/ 700700 h 2305382"/>
                <a:gd name="connsiteX30" fmla="*/ 779930 w 3558988"/>
                <a:gd name="connsiteY30" fmla="*/ 763453 h 2305382"/>
                <a:gd name="connsiteX31" fmla="*/ 762000 w 3558988"/>
                <a:gd name="connsiteY31" fmla="*/ 781382 h 2305382"/>
                <a:gd name="connsiteX32" fmla="*/ 735106 w 3558988"/>
                <a:gd name="connsiteY32" fmla="*/ 799312 h 2305382"/>
                <a:gd name="connsiteX33" fmla="*/ 699247 w 3558988"/>
                <a:gd name="connsiteY33" fmla="*/ 826206 h 2305382"/>
                <a:gd name="connsiteX34" fmla="*/ 627530 w 3558988"/>
                <a:gd name="connsiteY34" fmla="*/ 853100 h 2305382"/>
                <a:gd name="connsiteX35" fmla="*/ 609600 w 3558988"/>
                <a:gd name="connsiteY35" fmla="*/ 871029 h 2305382"/>
                <a:gd name="connsiteX36" fmla="*/ 591671 w 3558988"/>
                <a:gd name="connsiteY36" fmla="*/ 897923 h 2305382"/>
                <a:gd name="connsiteX37" fmla="*/ 537883 w 3558988"/>
                <a:gd name="connsiteY37" fmla="*/ 933782 h 2305382"/>
                <a:gd name="connsiteX38" fmla="*/ 519953 w 3558988"/>
                <a:gd name="connsiteY38" fmla="*/ 960676 h 2305382"/>
                <a:gd name="connsiteX39" fmla="*/ 484094 w 3558988"/>
                <a:gd name="connsiteY39" fmla="*/ 996535 h 2305382"/>
                <a:gd name="connsiteX40" fmla="*/ 466165 w 3558988"/>
                <a:gd name="connsiteY40" fmla="*/ 1014465 h 2305382"/>
                <a:gd name="connsiteX41" fmla="*/ 430306 w 3558988"/>
                <a:gd name="connsiteY41" fmla="*/ 1059288 h 2305382"/>
                <a:gd name="connsiteX42" fmla="*/ 403412 w 3558988"/>
                <a:gd name="connsiteY42" fmla="*/ 1095147 h 2305382"/>
                <a:gd name="connsiteX43" fmla="*/ 367553 w 3558988"/>
                <a:gd name="connsiteY43" fmla="*/ 1122041 h 2305382"/>
                <a:gd name="connsiteX44" fmla="*/ 349624 w 3558988"/>
                <a:gd name="connsiteY44" fmla="*/ 1157900 h 2305382"/>
                <a:gd name="connsiteX45" fmla="*/ 331694 w 3558988"/>
                <a:gd name="connsiteY45" fmla="*/ 1175829 h 2305382"/>
                <a:gd name="connsiteX46" fmla="*/ 268941 w 3558988"/>
                <a:gd name="connsiteY46" fmla="*/ 1256512 h 2305382"/>
                <a:gd name="connsiteX47" fmla="*/ 251012 w 3558988"/>
                <a:gd name="connsiteY47" fmla="*/ 1283406 h 2305382"/>
                <a:gd name="connsiteX48" fmla="*/ 233083 w 3558988"/>
                <a:gd name="connsiteY48" fmla="*/ 1337194 h 2305382"/>
                <a:gd name="connsiteX49" fmla="*/ 197224 w 3558988"/>
                <a:gd name="connsiteY49" fmla="*/ 1382017 h 2305382"/>
                <a:gd name="connsiteX50" fmla="*/ 134471 w 3558988"/>
                <a:gd name="connsiteY50" fmla="*/ 1471665 h 2305382"/>
                <a:gd name="connsiteX51" fmla="*/ 116541 w 3558988"/>
                <a:gd name="connsiteY51" fmla="*/ 1498559 h 2305382"/>
                <a:gd name="connsiteX52" fmla="*/ 107577 w 3558988"/>
                <a:gd name="connsiteY52" fmla="*/ 1525453 h 2305382"/>
                <a:gd name="connsiteX53" fmla="*/ 89647 w 3558988"/>
                <a:gd name="connsiteY53" fmla="*/ 1543382 h 2305382"/>
                <a:gd name="connsiteX54" fmla="*/ 71718 w 3558988"/>
                <a:gd name="connsiteY54" fmla="*/ 1597170 h 2305382"/>
                <a:gd name="connsiteX55" fmla="*/ 53788 w 3558988"/>
                <a:gd name="connsiteY55" fmla="*/ 1641994 h 2305382"/>
                <a:gd name="connsiteX56" fmla="*/ 44824 w 3558988"/>
                <a:gd name="connsiteY56" fmla="*/ 1668888 h 2305382"/>
                <a:gd name="connsiteX57" fmla="*/ 17930 w 3558988"/>
                <a:gd name="connsiteY57" fmla="*/ 1731641 h 2305382"/>
                <a:gd name="connsiteX58" fmla="*/ 0 w 3558988"/>
                <a:gd name="connsiteY58" fmla="*/ 1830253 h 2305382"/>
                <a:gd name="connsiteX59" fmla="*/ 8965 w 3558988"/>
                <a:gd name="connsiteY59" fmla="*/ 1973688 h 2305382"/>
                <a:gd name="connsiteX60" fmla="*/ 53788 w 3558988"/>
                <a:gd name="connsiteY60" fmla="*/ 2027476 h 2305382"/>
                <a:gd name="connsiteX61" fmla="*/ 98612 w 3558988"/>
                <a:gd name="connsiteY61" fmla="*/ 2072300 h 2305382"/>
                <a:gd name="connsiteX62" fmla="*/ 161365 w 3558988"/>
                <a:gd name="connsiteY62" fmla="*/ 2108159 h 2305382"/>
                <a:gd name="connsiteX63" fmla="*/ 215153 w 3558988"/>
                <a:gd name="connsiteY63" fmla="*/ 2135053 h 2305382"/>
                <a:gd name="connsiteX64" fmla="*/ 268941 w 3558988"/>
                <a:gd name="connsiteY64" fmla="*/ 2170912 h 2305382"/>
                <a:gd name="connsiteX65" fmla="*/ 295836 w 3558988"/>
                <a:gd name="connsiteY65" fmla="*/ 2188841 h 2305382"/>
                <a:gd name="connsiteX66" fmla="*/ 322730 w 3558988"/>
                <a:gd name="connsiteY66" fmla="*/ 2197806 h 2305382"/>
                <a:gd name="connsiteX67" fmla="*/ 394447 w 3558988"/>
                <a:gd name="connsiteY67" fmla="*/ 2215735 h 2305382"/>
                <a:gd name="connsiteX68" fmla="*/ 457200 w 3558988"/>
                <a:gd name="connsiteY68" fmla="*/ 2251594 h 2305382"/>
                <a:gd name="connsiteX69" fmla="*/ 519953 w 3558988"/>
                <a:gd name="connsiteY69" fmla="*/ 2269523 h 2305382"/>
                <a:gd name="connsiteX70" fmla="*/ 573741 w 3558988"/>
                <a:gd name="connsiteY70" fmla="*/ 2287453 h 2305382"/>
                <a:gd name="connsiteX71" fmla="*/ 672353 w 3558988"/>
                <a:gd name="connsiteY71" fmla="*/ 2305382 h 2305382"/>
                <a:gd name="connsiteX72" fmla="*/ 1004047 w 3558988"/>
                <a:gd name="connsiteY72" fmla="*/ 2296417 h 2305382"/>
                <a:gd name="connsiteX73" fmla="*/ 1030941 w 3558988"/>
                <a:gd name="connsiteY73" fmla="*/ 2287453 h 2305382"/>
                <a:gd name="connsiteX74" fmla="*/ 1066800 w 3558988"/>
                <a:gd name="connsiteY74" fmla="*/ 2278488 h 2305382"/>
                <a:gd name="connsiteX75" fmla="*/ 1093694 w 3558988"/>
                <a:gd name="connsiteY75" fmla="*/ 2269523 h 2305382"/>
                <a:gd name="connsiteX76" fmla="*/ 1165412 w 3558988"/>
                <a:gd name="connsiteY76" fmla="*/ 2251594 h 2305382"/>
                <a:gd name="connsiteX77" fmla="*/ 1228165 w 3558988"/>
                <a:gd name="connsiteY77" fmla="*/ 2206770 h 2305382"/>
                <a:gd name="connsiteX78" fmla="*/ 1264024 w 3558988"/>
                <a:gd name="connsiteY78" fmla="*/ 2188841 h 2305382"/>
                <a:gd name="connsiteX79" fmla="*/ 1326777 w 3558988"/>
                <a:gd name="connsiteY79" fmla="*/ 2144017 h 2305382"/>
                <a:gd name="connsiteX80" fmla="*/ 1353671 w 3558988"/>
                <a:gd name="connsiteY80" fmla="*/ 2126088 h 2305382"/>
                <a:gd name="connsiteX81" fmla="*/ 1425388 w 3558988"/>
                <a:gd name="connsiteY81" fmla="*/ 2072300 h 2305382"/>
                <a:gd name="connsiteX82" fmla="*/ 1479177 w 3558988"/>
                <a:gd name="connsiteY82" fmla="*/ 2018512 h 2305382"/>
                <a:gd name="connsiteX83" fmla="*/ 1532965 w 3558988"/>
                <a:gd name="connsiteY83" fmla="*/ 1973688 h 2305382"/>
                <a:gd name="connsiteX84" fmla="*/ 1586753 w 3558988"/>
                <a:gd name="connsiteY84" fmla="*/ 1919900 h 2305382"/>
                <a:gd name="connsiteX85" fmla="*/ 1631577 w 3558988"/>
                <a:gd name="connsiteY85" fmla="*/ 1875076 h 2305382"/>
                <a:gd name="connsiteX86" fmla="*/ 1658471 w 3558988"/>
                <a:gd name="connsiteY86" fmla="*/ 1848182 h 2305382"/>
                <a:gd name="connsiteX87" fmla="*/ 1685365 w 3558988"/>
                <a:gd name="connsiteY87" fmla="*/ 1830253 h 2305382"/>
                <a:gd name="connsiteX88" fmla="*/ 1783977 w 3558988"/>
                <a:gd name="connsiteY88" fmla="*/ 1704747 h 2305382"/>
                <a:gd name="connsiteX89" fmla="*/ 1864659 w 3558988"/>
                <a:gd name="connsiteY89" fmla="*/ 1606135 h 2305382"/>
                <a:gd name="connsiteX90" fmla="*/ 1882588 w 3558988"/>
                <a:gd name="connsiteY90" fmla="*/ 1570276 h 2305382"/>
                <a:gd name="connsiteX91" fmla="*/ 1918447 w 3558988"/>
                <a:gd name="connsiteY91" fmla="*/ 1489594 h 2305382"/>
                <a:gd name="connsiteX92" fmla="*/ 1936377 w 3558988"/>
                <a:gd name="connsiteY92" fmla="*/ 1462700 h 2305382"/>
                <a:gd name="connsiteX93" fmla="*/ 1972236 w 3558988"/>
                <a:gd name="connsiteY93" fmla="*/ 1390982 h 2305382"/>
                <a:gd name="connsiteX94" fmla="*/ 1999130 w 3558988"/>
                <a:gd name="connsiteY94" fmla="*/ 1319265 h 2305382"/>
                <a:gd name="connsiteX95" fmla="*/ 2026024 w 3558988"/>
                <a:gd name="connsiteY95" fmla="*/ 1283406 h 2305382"/>
                <a:gd name="connsiteX96" fmla="*/ 2034988 w 3558988"/>
                <a:gd name="connsiteY96" fmla="*/ 1247547 h 2305382"/>
                <a:gd name="connsiteX97" fmla="*/ 2070847 w 3558988"/>
                <a:gd name="connsiteY97" fmla="*/ 1184794 h 2305382"/>
                <a:gd name="connsiteX98" fmla="*/ 2088777 w 3558988"/>
                <a:gd name="connsiteY98" fmla="*/ 1166865 h 2305382"/>
                <a:gd name="connsiteX99" fmla="*/ 2106706 w 3558988"/>
                <a:gd name="connsiteY99" fmla="*/ 1139970 h 2305382"/>
                <a:gd name="connsiteX100" fmla="*/ 2142565 w 3558988"/>
                <a:gd name="connsiteY100" fmla="*/ 1122041 h 2305382"/>
                <a:gd name="connsiteX101" fmla="*/ 2214283 w 3558988"/>
                <a:gd name="connsiteY101" fmla="*/ 1086182 h 2305382"/>
                <a:gd name="connsiteX102" fmla="*/ 2241177 w 3558988"/>
                <a:gd name="connsiteY102" fmla="*/ 1059288 h 2305382"/>
                <a:gd name="connsiteX103" fmla="*/ 2268071 w 3558988"/>
                <a:gd name="connsiteY103" fmla="*/ 1050323 h 2305382"/>
                <a:gd name="connsiteX104" fmla="*/ 2339788 w 3558988"/>
                <a:gd name="connsiteY104" fmla="*/ 1023429 h 2305382"/>
                <a:gd name="connsiteX105" fmla="*/ 2375647 w 3558988"/>
                <a:gd name="connsiteY105" fmla="*/ 1014465 h 2305382"/>
                <a:gd name="connsiteX106" fmla="*/ 2474259 w 3558988"/>
                <a:gd name="connsiteY106" fmla="*/ 987570 h 2305382"/>
                <a:gd name="connsiteX107" fmla="*/ 2779059 w 3558988"/>
                <a:gd name="connsiteY107" fmla="*/ 978606 h 2305382"/>
                <a:gd name="connsiteX108" fmla="*/ 2922494 w 3558988"/>
                <a:gd name="connsiteY108" fmla="*/ 960676 h 2305382"/>
                <a:gd name="connsiteX109" fmla="*/ 3012141 w 3558988"/>
                <a:gd name="connsiteY109" fmla="*/ 933782 h 2305382"/>
                <a:gd name="connsiteX110" fmla="*/ 3048000 w 3558988"/>
                <a:gd name="connsiteY110" fmla="*/ 924817 h 2305382"/>
                <a:gd name="connsiteX111" fmla="*/ 3074894 w 3558988"/>
                <a:gd name="connsiteY111" fmla="*/ 915853 h 2305382"/>
                <a:gd name="connsiteX112" fmla="*/ 3164541 w 3558988"/>
                <a:gd name="connsiteY112" fmla="*/ 897923 h 2305382"/>
                <a:gd name="connsiteX113" fmla="*/ 3200400 w 3558988"/>
                <a:gd name="connsiteY113" fmla="*/ 888959 h 2305382"/>
                <a:gd name="connsiteX114" fmla="*/ 3236259 w 3558988"/>
                <a:gd name="connsiteY114" fmla="*/ 871029 h 2305382"/>
                <a:gd name="connsiteX115" fmla="*/ 3272118 w 3558988"/>
                <a:gd name="connsiteY115" fmla="*/ 862065 h 2305382"/>
                <a:gd name="connsiteX116" fmla="*/ 3352800 w 3558988"/>
                <a:gd name="connsiteY116" fmla="*/ 817241 h 2305382"/>
                <a:gd name="connsiteX117" fmla="*/ 3370730 w 3558988"/>
                <a:gd name="connsiteY117" fmla="*/ 799312 h 2305382"/>
                <a:gd name="connsiteX118" fmla="*/ 3424518 w 3558988"/>
                <a:gd name="connsiteY118" fmla="*/ 763453 h 2305382"/>
                <a:gd name="connsiteX119" fmla="*/ 3451412 w 3558988"/>
                <a:gd name="connsiteY119" fmla="*/ 709665 h 2305382"/>
                <a:gd name="connsiteX120" fmla="*/ 3460377 w 3558988"/>
                <a:gd name="connsiteY120" fmla="*/ 682770 h 2305382"/>
                <a:gd name="connsiteX121" fmla="*/ 3451412 w 3558988"/>
                <a:gd name="connsiteY121" fmla="*/ 315217 h 2305382"/>
                <a:gd name="connsiteX122" fmla="*/ 3442447 w 3558988"/>
                <a:gd name="connsiteY122" fmla="*/ 288323 h 2305382"/>
                <a:gd name="connsiteX123" fmla="*/ 3433483 w 3558988"/>
                <a:gd name="connsiteY123" fmla="*/ 234535 h 2305382"/>
                <a:gd name="connsiteX124" fmla="*/ 3487271 w 3558988"/>
                <a:gd name="connsiteY124" fmla="*/ 153853 h 2305382"/>
                <a:gd name="connsiteX125" fmla="*/ 3505200 w 3558988"/>
                <a:gd name="connsiteY125" fmla="*/ 144888 h 23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558988" h="2305382">
                  <a:moveTo>
                    <a:pt x="3558988" y="117994"/>
                  </a:moveTo>
                  <a:cubicBezTo>
                    <a:pt x="3520364" y="110269"/>
                    <a:pt x="3500538" y="105802"/>
                    <a:pt x="3460377" y="100065"/>
                  </a:cubicBezTo>
                  <a:cubicBezTo>
                    <a:pt x="3436527" y="96658"/>
                    <a:pt x="3412565" y="94088"/>
                    <a:pt x="3388659" y="91100"/>
                  </a:cubicBezTo>
                  <a:cubicBezTo>
                    <a:pt x="3367741" y="85123"/>
                    <a:pt x="3347178" y="77728"/>
                    <a:pt x="3325906" y="73170"/>
                  </a:cubicBezTo>
                  <a:cubicBezTo>
                    <a:pt x="3259475" y="58935"/>
                    <a:pt x="3142706" y="57866"/>
                    <a:pt x="3092824" y="55241"/>
                  </a:cubicBezTo>
                  <a:cubicBezTo>
                    <a:pt x="2871857" y="0"/>
                    <a:pt x="2982902" y="19382"/>
                    <a:pt x="2599765" y="19382"/>
                  </a:cubicBezTo>
                  <a:cubicBezTo>
                    <a:pt x="2459286" y="19382"/>
                    <a:pt x="2318871" y="25359"/>
                    <a:pt x="2178424" y="28347"/>
                  </a:cubicBezTo>
                  <a:cubicBezTo>
                    <a:pt x="2017212" y="97437"/>
                    <a:pt x="2219834" y="14542"/>
                    <a:pt x="2043953" y="73170"/>
                  </a:cubicBezTo>
                  <a:cubicBezTo>
                    <a:pt x="2022363" y="80367"/>
                    <a:pt x="2002555" y="92197"/>
                    <a:pt x="1981200" y="100065"/>
                  </a:cubicBezTo>
                  <a:cubicBezTo>
                    <a:pt x="1945732" y="113132"/>
                    <a:pt x="1906036" y="116476"/>
                    <a:pt x="1873624" y="135923"/>
                  </a:cubicBezTo>
                  <a:cubicBezTo>
                    <a:pt x="1858683" y="144888"/>
                    <a:pt x="1844590" y="155448"/>
                    <a:pt x="1828800" y="162817"/>
                  </a:cubicBezTo>
                  <a:cubicBezTo>
                    <a:pt x="1799635" y="176427"/>
                    <a:pt x="1769035" y="186723"/>
                    <a:pt x="1739153" y="198676"/>
                  </a:cubicBezTo>
                  <a:lnTo>
                    <a:pt x="1694330" y="216606"/>
                  </a:lnTo>
                  <a:cubicBezTo>
                    <a:pt x="1669514" y="226533"/>
                    <a:pt x="1643994" y="236428"/>
                    <a:pt x="1622612" y="252465"/>
                  </a:cubicBezTo>
                  <a:cubicBezTo>
                    <a:pt x="1584113" y="281339"/>
                    <a:pt x="1586389" y="281554"/>
                    <a:pt x="1541930" y="306253"/>
                  </a:cubicBezTo>
                  <a:cubicBezTo>
                    <a:pt x="1530248" y="312743"/>
                    <a:pt x="1518479" y="319219"/>
                    <a:pt x="1506071" y="324182"/>
                  </a:cubicBezTo>
                  <a:cubicBezTo>
                    <a:pt x="1488524" y="331201"/>
                    <a:pt x="1469553" y="334436"/>
                    <a:pt x="1452283" y="342112"/>
                  </a:cubicBezTo>
                  <a:cubicBezTo>
                    <a:pt x="1442437" y="346488"/>
                    <a:pt x="1434102" y="353704"/>
                    <a:pt x="1425388" y="360041"/>
                  </a:cubicBezTo>
                  <a:cubicBezTo>
                    <a:pt x="1401221" y="377617"/>
                    <a:pt x="1380398" y="400465"/>
                    <a:pt x="1353671" y="413829"/>
                  </a:cubicBezTo>
                  <a:cubicBezTo>
                    <a:pt x="1318655" y="431337"/>
                    <a:pt x="1320483" y="428571"/>
                    <a:pt x="1290918" y="449688"/>
                  </a:cubicBezTo>
                  <a:cubicBezTo>
                    <a:pt x="1278760" y="458372"/>
                    <a:pt x="1268120" y="469326"/>
                    <a:pt x="1255059" y="476582"/>
                  </a:cubicBezTo>
                  <a:cubicBezTo>
                    <a:pt x="1240992" y="484397"/>
                    <a:pt x="1225177" y="488535"/>
                    <a:pt x="1210236" y="494512"/>
                  </a:cubicBezTo>
                  <a:cubicBezTo>
                    <a:pt x="1204259" y="500488"/>
                    <a:pt x="1199644" y="508248"/>
                    <a:pt x="1192306" y="512441"/>
                  </a:cubicBezTo>
                  <a:cubicBezTo>
                    <a:pt x="1178334" y="520425"/>
                    <a:pt x="1162188" y="523834"/>
                    <a:pt x="1147483" y="530370"/>
                  </a:cubicBezTo>
                  <a:cubicBezTo>
                    <a:pt x="1135271" y="535798"/>
                    <a:pt x="1123167" y="541566"/>
                    <a:pt x="1111624" y="548300"/>
                  </a:cubicBezTo>
                  <a:cubicBezTo>
                    <a:pt x="1087273" y="562505"/>
                    <a:pt x="1063362" y="577485"/>
                    <a:pt x="1039906" y="593123"/>
                  </a:cubicBezTo>
                  <a:cubicBezTo>
                    <a:pt x="1030941" y="599100"/>
                    <a:pt x="1022649" y="606235"/>
                    <a:pt x="1013012" y="611053"/>
                  </a:cubicBezTo>
                  <a:cubicBezTo>
                    <a:pt x="998619" y="618250"/>
                    <a:pt x="983129" y="623006"/>
                    <a:pt x="968188" y="628982"/>
                  </a:cubicBezTo>
                  <a:cubicBezTo>
                    <a:pt x="916683" y="680488"/>
                    <a:pt x="943411" y="667125"/>
                    <a:pt x="896471" y="682770"/>
                  </a:cubicBezTo>
                  <a:cubicBezTo>
                    <a:pt x="890494" y="688747"/>
                    <a:pt x="885303" y="695629"/>
                    <a:pt x="878541" y="700700"/>
                  </a:cubicBezTo>
                  <a:cubicBezTo>
                    <a:pt x="719152" y="820243"/>
                    <a:pt x="916897" y="665621"/>
                    <a:pt x="779930" y="763453"/>
                  </a:cubicBezTo>
                  <a:cubicBezTo>
                    <a:pt x="773052" y="768366"/>
                    <a:pt x="768600" y="776102"/>
                    <a:pt x="762000" y="781382"/>
                  </a:cubicBezTo>
                  <a:cubicBezTo>
                    <a:pt x="753587" y="788113"/>
                    <a:pt x="743873" y="793050"/>
                    <a:pt x="735106" y="799312"/>
                  </a:cubicBezTo>
                  <a:cubicBezTo>
                    <a:pt x="722948" y="807996"/>
                    <a:pt x="712308" y="818950"/>
                    <a:pt x="699247" y="826206"/>
                  </a:cubicBezTo>
                  <a:cubicBezTo>
                    <a:pt x="683171" y="835137"/>
                    <a:pt x="647657" y="846391"/>
                    <a:pt x="627530" y="853100"/>
                  </a:cubicBezTo>
                  <a:cubicBezTo>
                    <a:pt x="621553" y="859076"/>
                    <a:pt x="614880" y="864429"/>
                    <a:pt x="609600" y="871029"/>
                  </a:cubicBezTo>
                  <a:cubicBezTo>
                    <a:pt x="602869" y="879442"/>
                    <a:pt x="599779" y="890828"/>
                    <a:pt x="591671" y="897923"/>
                  </a:cubicBezTo>
                  <a:cubicBezTo>
                    <a:pt x="575454" y="912113"/>
                    <a:pt x="537883" y="933782"/>
                    <a:pt x="537883" y="933782"/>
                  </a:cubicBezTo>
                  <a:cubicBezTo>
                    <a:pt x="531906" y="942747"/>
                    <a:pt x="526965" y="952496"/>
                    <a:pt x="519953" y="960676"/>
                  </a:cubicBezTo>
                  <a:cubicBezTo>
                    <a:pt x="508952" y="973510"/>
                    <a:pt x="496047" y="984582"/>
                    <a:pt x="484094" y="996535"/>
                  </a:cubicBezTo>
                  <a:cubicBezTo>
                    <a:pt x="478118" y="1002512"/>
                    <a:pt x="470853" y="1007432"/>
                    <a:pt x="466165" y="1014465"/>
                  </a:cubicBezTo>
                  <a:cubicBezTo>
                    <a:pt x="421835" y="1080961"/>
                    <a:pt x="472888" y="1008191"/>
                    <a:pt x="430306" y="1059288"/>
                  </a:cubicBezTo>
                  <a:cubicBezTo>
                    <a:pt x="420741" y="1070766"/>
                    <a:pt x="413977" y="1084582"/>
                    <a:pt x="403412" y="1095147"/>
                  </a:cubicBezTo>
                  <a:cubicBezTo>
                    <a:pt x="392847" y="1105712"/>
                    <a:pt x="379506" y="1113076"/>
                    <a:pt x="367553" y="1122041"/>
                  </a:cubicBezTo>
                  <a:cubicBezTo>
                    <a:pt x="361577" y="1133994"/>
                    <a:pt x="357037" y="1146781"/>
                    <a:pt x="349624" y="1157900"/>
                  </a:cubicBezTo>
                  <a:cubicBezTo>
                    <a:pt x="344936" y="1164933"/>
                    <a:pt x="336382" y="1168796"/>
                    <a:pt x="331694" y="1175829"/>
                  </a:cubicBezTo>
                  <a:cubicBezTo>
                    <a:pt x="276932" y="1257971"/>
                    <a:pt x="366512" y="1158941"/>
                    <a:pt x="268941" y="1256512"/>
                  </a:cubicBezTo>
                  <a:cubicBezTo>
                    <a:pt x="261323" y="1264130"/>
                    <a:pt x="255388" y="1273560"/>
                    <a:pt x="251012" y="1283406"/>
                  </a:cubicBezTo>
                  <a:cubicBezTo>
                    <a:pt x="243336" y="1300676"/>
                    <a:pt x="246447" y="1323831"/>
                    <a:pt x="233083" y="1337194"/>
                  </a:cubicBezTo>
                  <a:cubicBezTo>
                    <a:pt x="203099" y="1367176"/>
                    <a:pt x="225495" y="1342437"/>
                    <a:pt x="197224" y="1382017"/>
                  </a:cubicBezTo>
                  <a:cubicBezTo>
                    <a:pt x="130836" y="1474962"/>
                    <a:pt x="216931" y="1347976"/>
                    <a:pt x="134471" y="1471665"/>
                  </a:cubicBezTo>
                  <a:lnTo>
                    <a:pt x="116541" y="1498559"/>
                  </a:lnTo>
                  <a:cubicBezTo>
                    <a:pt x="113553" y="1507524"/>
                    <a:pt x="112439" y="1517350"/>
                    <a:pt x="107577" y="1525453"/>
                  </a:cubicBezTo>
                  <a:cubicBezTo>
                    <a:pt x="103228" y="1532701"/>
                    <a:pt x="93427" y="1535822"/>
                    <a:pt x="89647" y="1543382"/>
                  </a:cubicBezTo>
                  <a:cubicBezTo>
                    <a:pt x="81195" y="1560286"/>
                    <a:pt x="77694" y="1579241"/>
                    <a:pt x="71718" y="1597170"/>
                  </a:cubicBezTo>
                  <a:cubicBezTo>
                    <a:pt x="66629" y="1612437"/>
                    <a:pt x="59438" y="1626926"/>
                    <a:pt x="53788" y="1641994"/>
                  </a:cubicBezTo>
                  <a:cubicBezTo>
                    <a:pt x="50470" y="1650842"/>
                    <a:pt x="48546" y="1660203"/>
                    <a:pt x="44824" y="1668888"/>
                  </a:cubicBezTo>
                  <a:cubicBezTo>
                    <a:pt x="29426" y="1704816"/>
                    <a:pt x="26341" y="1697996"/>
                    <a:pt x="17930" y="1731641"/>
                  </a:cubicBezTo>
                  <a:cubicBezTo>
                    <a:pt x="11665" y="1756703"/>
                    <a:pt x="3997" y="1806272"/>
                    <a:pt x="0" y="1830253"/>
                  </a:cubicBezTo>
                  <a:cubicBezTo>
                    <a:pt x="2988" y="1878065"/>
                    <a:pt x="1859" y="1926313"/>
                    <a:pt x="8965" y="1973688"/>
                  </a:cubicBezTo>
                  <a:cubicBezTo>
                    <a:pt x="15080" y="2014454"/>
                    <a:pt x="29184" y="2005948"/>
                    <a:pt x="53788" y="2027476"/>
                  </a:cubicBezTo>
                  <a:cubicBezTo>
                    <a:pt x="69690" y="2041390"/>
                    <a:pt x="83671" y="2057359"/>
                    <a:pt x="98612" y="2072300"/>
                  </a:cubicBezTo>
                  <a:cubicBezTo>
                    <a:pt x="113170" y="2086858"/>
                    <a:pt x="144962" y="2098786"/>
                    <a:pt x="161365" y="2108159"/>
                  </a:cubicBezTo>
                  <a:cubicBezTo>
                    <a:pt x="210023" y="2135964"/>
                    <a:pt x="165846" y="2118617"/>
                    <a:pt x="215153" y="2135053"/>
                  </a:cubicBezTo>
                  <a:cubicBezTo>
                    <a:pt x="247108" y="2167007"/>
                    <a:pt x="218289" y="2141968"/>
                    <a:pt x="268941" y="2170912"/>
                  </a:cubicBezTo>
                  <a:cubicBezTo>
                    <a:pt x="278296" y="2176258"/>
                    <a:pt x="286199" y="2184023"/>
                    <a:pt x="295836" y="2188841"/>
                  </a:cubicBezTo>
                  <a:cubicBezTo>
                    <a:pt x="304288" y="2193067"/>
                    <a:pt x="313613" y="2195320"/>
                    <a:pt x="322730" y="2197806"/>
                  </a:cubicBezTo>
                  <a:cubicBezTo>
                    <a:pt x="346503" y="2204290"/>
                    <a:pt x="370541" y="2209759"/>
                    <a:pt x="394447" y="2215735"/>
                  </a:cubicBezTo>
                  <a:cubicBezTo>
                    <a:pt x="425876" y="2223592"/>
                    <a:pt x="430527" y="2238258"/>
                    <a:pt x="457200" y="2251594"/>
                  </a:cubicBezTo>
                  <a:cubicBezTo>
                    <a:pt x="472270" y="2259129"/>
                    <a:pt x="505583" y="2265212"/>
                    <a:pt x="519953" y="2269523"/>
                  </a:cubicBezTo>
                  <a:cubicBezTo>
                    <a:pt x="538055" y="2274954"/>
                    <a:pt x="555812" y="2281476"/>
                    <a:pt x="573741" y="2287453"/>
                  </a:cubicBezTo>
                  <a:cubicBezTo>
                    <a:pt x="586261" y="2291627"/>
                    <a:pt x="663333" y="2303879"/>
                    <a:pt x="672353" y="2305382"/>
                  </a:cubicBezTo>
                  <a:cubicBezTo>
                    <a:pt x="782918" y="2302394"/>
                    <a:pt x="893580" y="2301940"/>
                    <a:pt x="1004047" y="2296417"/>
                  </a:cubicBezTo>
                  <a:cubicBezTo>
                    <a:pt x="1013485" y="2295945"/>
                    <a:pt x="1021855" y="2290049"/>
                    <a:pt x="1030941" y="2287453"/>
                  </a:cubicBezTo>
                  <a:cubicBezTo>
                    <a:pt x="1042788" y="2284068"/>
                    <a:pt x="1054953" y="2281873"/>
                    <a:pt x="1066800" y="2278488"/>
                  </a:cubicBezTo>
                  <a:cubicBezTo>
                    <a:pt x="1075886" y="2275892"/>
                    <a:pt x="1084527" y="2271815"/>
                    <a:pt x="1093694" y="2269523"/>
                  </a:cubicBezTo>
                  <a:lnTo>
                    <a:pt x="1165412" y="2251594"/>
                  </a:lnTo>
                  <a:cubicBezTo>
                    <a:pt x="1180797" y="2240055"/>
                    <a:pt x="1209819" y="2217253"/>
                    <a:pt x="1228165" y="2206770"/>
                  </a:cubicBezTo>
                  <a:cubicBezTo>
                    <a:pt x="1239768" y="2200140"/>
                    <a:pt x="1252421" y="2195471"/>
                    <a:pt x="1264024" y="2188841"/>
                  </a:cubicBezTo>
                  <a:cubicBezTo>
                    <a:pt x="1285156" y="2176766"/>
                    <a:pt x="1307530" y="2157765"/>
                    <a:pt x="1326777" y="2144017"/>
                  </a:cubicBezTo>
                  <a:cubicBezTo>
                    <a:pt x="1335544" y="2137755"/>
                    <a:pt x="1344958" y="2132425"/>
                    <a:pt x="1353671" y="2126088"/>
                  </a:cubicBezTo>
                  <a:cubicBezTo>
                    <a:pt x="1377838" y="2108512"/>
                    <a:pt x="1401482" y="2090229"/>
                    <a:pt x="1425388" y="2072300"/>
                  </a:cubicBezTo>
                  <a:cubicBezTo>
                    <a:pt x="1445673" y="2057086"/>
                    <a:pt x="1461247" y="2036441"/>
                    <a:pt x="1479177" y="2018512"/>
                  </a:cubicBezTo>
                  <a:cubicBezTo>
                    <a:pt x="1562157" y="1935534"/>
                    <a:pt x="1444870" y="2076466"/>
                    <a:pt x="1532965" y="1973688"/>
                  </a:cubicBezTo>
                  <a:cubicBezTo>
                    <a:pt x="1624340" y="1867083"/>
                    <a:pt x="1505591" y="1990916"/>
                    <a:pt x="1586753" y="1919900"/>
                  </a:cubicBezTo>
                  <a:cubicBezTo>
                    <a:pt x="1602655" y="1905986"/>
                    <a:pt x="1616636" y="1890017"/>
                    <a:pt x="1631577" y="1875076"/>
                  </a:cubicBezTo>
                  <a:cubicBezTo>
                    <a:pt x="1640542" y="1866111"/>
                    <a:pt x="1647922" y="1855214"/>
                    <a:pt x="1658471" y="1848182"/>
                  </a:cubicBezTo>
                  <a:lnTo>
                    <a:pt x="1685365" y="1830253"/>
                  </a:lnTo>
                  <a:cubicBezTo>
                    <a:pt x="1759865" y="1734467"/>
                    <a:pt x="1726834" y="1776175"/>
                    <a:pt x="1783977" y="1704747"/>
                  </a:cubicBezTo>
                  <a:cubicBezTo>
                    <a:pt x="1904085" y="1554615"/>
                    <a:pt x="1755842" y="1769359"/>
                    <a:pt x="1864659" y="1606135"/>
                  </a:cubicBezTo>
                  <a:cubicBezTo>
                    <a:pt x="1872072" y="1595016"/>
                    <a:pt x="1875958" y="1581879"/>
                    <a:pt x="1882588" y="1570276"/>
                  </a:cubicBezTo>
                  <a:cubicBezTo>
                    <a:pt x="1916685" y="1510606"/>
                    <a:pt x="1887141" y="1583512"/>
                    <a:pt x="1918447" y="1489594"/>
                  </a:cubicBezTo>
                  <a:cubicBezTo>
                    <a:pt x="1921854" y="1479373"/>
                    <a:pt x="1931559" y="1472337"/>
                    <a:pt x="1936377" y="1462700"/>
                  </a:cubicBezTo>
                  <a:cubicBezTo>
                    <a:pt x="1980239" y="1374976"/>
                    <a:pt x="1930695" y="1453291"/>
                    <a:pt x="1972236" y="1390982"/>
                  </a:cubicBezTo>
                  <a:cubicBezTo>
                    <a:pt x="1978947" y="1370848"/>
                    <a:pt x="1990193" y="1335352"/>
                    <a:pt x="1999130" y="1319265"/>
                  </a:cubicBezTo>
                  <a:cubicBezTo>
                    <a:pt x="2006386" y="1306204"/>
                    <a:pt x="2017059" y="1295359"/>
                    <a:pt x="2026024" y="1283406"/>
                  </a:cubicBezTo>
                  <a:cubicBezTo>
                    <a:pt x="2029012" y="1271453"/>
                    <a:pt x="2030662" y="1259083"/>
                    <a:pt x="2034988" y="1247547"/>
                  </a:cubicBezTo>
                  <a:cubicBezTo>
                    <a:pt x="2041482" y="1230229"/>
                    <a:pt x="2058609" y="1200091"/>
                    <a:pt x="2070847" y="1184794"/>
                  </a:cubicBezTo>
                  <a:cubicBezTo>
                    <a:pt x="2076127" y="1178194"/>
                    <a:pt x="2083497" y="1173465"/>
                    <a:pt x="2088777" y="1166865"/>
                  </a:cubicBezTo>
                  <a:cubicBezTo>
                    <a:pt x="2095508" y="1158452"/>
                    <a:pt x="2098429" y="1146868"/>
                    <a:pt x="2106706" y="1139970"/>
                  </a:cubicBezTo>
                  <a:cubicBezTo>
                    <a:pt x="2116972" y="1131415"/>
                    <a:pt x="2130612" y="1128017"/>
                    <a:pt x="2142565" y="1122041"/>
                  </a:cubicBezTo>
                  <a:cubicBezTo>
                    <a:pt x="2208816" y="1055790"/>
                    <a:pt x="2122674" y="1131986"/>
                    <a:pt x="2214283" y="1086182"/>
                  </a:cubicBezTo>
                  <a:cubicBezTo>
                    <a:pt x="2225623" y="1080512"/>
                    <a:pt x="2230628" y="1066321"/>
                    <a:pt x="2241177" y="1059288"/>
                  </a:cubicBezTo>
                  <a:cubicBezTo>
                    <a:pt x="2249040" y="1054046"/>
                    <a:pt x="2259223" y="1053641"/>
                    <a:pt x="2268071" y="1050323"/>
                  </a:cubicBezTo>
                  <a:cubicBezTo>
                    <a:pt x="2298367" y="1038962"/>
                    <a:pt x="2311311" y="1031565"/>
                    <a:pt x="2339788" y="1023429"/>
                  </a:cubicBezTo>
                  <a:cubicBezTo>
                    <a:pt x="2351635" y="1020044"/>
                    <a:pt x="2363846" y="1018005"/>
                    <a:pt x="2375647" y="1014465"/>
                  </a:cubicBezTo>
                  <a:cubicBezTo>
                    <a:pt x="2406047" y="1005345"/>
                    <a:pt x="2441413" y="989254"/>
                    <a:pt x="2474259" y="987570"/>
                  </a:cubicBezTo>
                  <a:cubicBezTo>
                    <a:pt x="2575770" y="982364"/>
                    <a:pt x="2677459" y="981594"/>
                    <a:pt x="2779059" y="978606"/>
                  </a:cubicBezTo>
                  <a:cubicBezTo>
                    <a:pt x="2840867" y="972425"/>
                    <a:pt x="2866880" y="971799"/>
                    <a:pt x="2922494" y="960676"/>
                  </a:cubicBezTo>
                  <a:cubicBezTo>
                    <a:pt x="2956375" y="953900"/>
                    <a:pt x="2977824" y="945221"/>
                    <a:pt x="3012141" y="933782"/>
                  </a:cubicBezTo>
                  <a:cubicBezTo>
                    <a:pt x="3023830" y="929886"/>
                    <a:pt x="3036153" y="928202"/>
                    <a:pt x="3048000" y="924817"/>
                  </a:cubicBezTo>
                  <a:cubicBezTo>
                    <a:pt x="3057086" y="922221"/>
                    <a:pt x="3065808" y="918449"/>
                    <a:pt x="3074894" y="915853"/>
                  </a:cubicBezTo>
                  <a:cubicBezTo>
                    <a:pt x="3123484" y="901971"/>
                    <a:pt x="3105834" y="909664"/>
                    <a:pt x="3164541" y="897923"/>
                  </a:cubicBezTo>
                  <a:cubicBezTo>
                    <a:pt x="3176623" y="895507"/>
                    <a:pt x="3188447" y="891947"/>
                    <a:pt x="3200400" y="888959"/>
                  </a:cubicBezTo>
                  <a:cubicBezTo>
                    <a:pt x="3212353" y="882982"/>
                    <a:pt x="3223746" y="875721"/>
                    <a:pt x="3236259" y="871029"/>
                  </a:cubicBezTo>
                  <a:cubicBezTo>
                    <a:pt x="3247795" y="866703"/>
                    <a:pt x="3261098" y="867575"/>
                    <a:pt x="3272118" y="862065"/>
                  </a:cubicBezTo>
                  <a:cubicBezTo>
                    <a:pt x="3395430" y="800410"/>
                    <a:pt x="3278423" y="842034"/>
                    <a:pt x="3352800" y="817241"/>
                  </a:cubicBezTo>
                  <a:cubicBezTo>
                    <a:pt x="3358777" y="811265"/>
                    <a:pt x="3363968" y="804383"/>
                    <a:pt x="3370730" y="799312"/>
                  </a:cubicBezTo>
                  <a:cubicBezTo>
                    <a:pt x="3387969" y="786383"/>
                    <a:pt x="3424518" y="763453"/>
                    <a:pt x="3424518" y="763453"/>
                  </a:cubicBezTo>
                  <a:cubicBezTo>
                    <a:pt x="3447053" y="695851"/>
                    <a:pt x="3416654" y="779182"/>
                    <a:pt x="3451412" y="709665"/>
                  </a:cubicBezTo>
                  <a:cubicBezTo>
                    <a:pt x="3455638" y="701213"/>
                    <a:pt x="3457389" y="691735"/>
                    <a:pt x="3460377" y="682770"/>
                  </a:cubicBezTo>
                  <a:cubicBezTo>
                    <a:pt x="3457389" y="560252"/>
                    <a:pt x="3456977" y="437645"/>
                    <a:pt x="3451412" y="315217"/>
                  </a:cubicBezTo>
                  <a:cubicBezTo>
                    <a:pt x="3450983" y="305777"/>
                    <a:pt x="3444497" y="297548"/>
                    <a:pt x="3442447" y="288323"/>
                  </a:cubicBezTo>
                  <a:cubicBezTo>
                    <a:pt x="3438504" y="270579"/>
                    <a:pt x="3436471" y="252464"/>
                    <a:pt x="3433483" y="234535"/>
                  </a:cubicBezTo>
                  <a:cubicBezTo>
                    <a:pt x="3445539" y="138076"/>
                    <a:pt x="3418062" y="173626"/>
                    <a:pt x="3487271" y="153853"/>
                  </a:cubicBezTo>
                  <a:cubicBezTo>
                    <a:pt x="3493696" y="152017"/>
                    <a:pt x="3499224" y="147876"/>
                    <a:pt x="3505200" y="144888"/>
                  </a:cubicBezTo>
                </a:path>
              </a:pathLst>
            </a:custGeom>
            <a:ln w="63500">
              <a:solidFill>
                <a:srgbClr val="0099FF"/>
              </a:solidFill>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8" name="TextBox 447"/>
            <p:cNvSpPr txBox="1"/>
            <p:nvPr/>
          </p:nvSpPr>
          <p:spPr>
            <a:xfrm>
              <a:off x="3657600" y="2743200"/>
              <a:ext cx="817275"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0099FF"/>
                  </a:solidFill>
                  <a:effectLst>
                    <a:outerShdw blurRad="38100" dist="38100" dir="2700000" algn="tl">
                      <a:srgbClr val="000000">
                        <a:alpha val="43137"/>
                      </a:srgbClr>
                    </a:outerShdw>
                  </a:effectLst>
                </a:rPr>
                <a:t>Water</a:t>
              </a:r>
              <a:endParaRPr lang="en-US" b="1" dirty="0">
                <a:solidFill>
                  <a:srgbClr val="0099FF"/>
                </a:solidFill>
                <a:effectLst>
                  <a:outerShdw blurRad="38100" dist="38100" dir="2700000" algn="tl">
                    <a:srgbClr val="000000">
                      <a:alpha val="43137"/>
                    </a:srgbClr>
                  </a:outerShdw>
                </a:effectLst>
              </a:endParaRPr>
            </a:p>
          </p:txBody>
        </p:sp>
      </p:grpSp>
      <p:grpSp>
        <p:nvGrpSpPr>
          <p:cNvPr id="24" name="Group 449"/>
          <p:cNvGrpSpPr/>
          <p:nvPr/>
        </p:nvGrpSpPr>
        <p:grpSpPr>
          <a:xfrm>
            <a:off x="909066" y="2858855"/>
            <a:ext cx="1798275" cy="2635624"/>
            <a:chOff x="909066" y="3048000"/>
            <a:chExt cx="1798275" cy="2635624"/>
          </a:xfrm>
        </p:grpSpPr>
        <p:sp>
          <p:nvSpPr>
            <p:cNvPr id="20" name="Freeform 19"/>
            <p:cNvSpPr/>
            <p:nvPr/>
          </p:nvSpPr>
          <p:spPr>
            <a:xfrm>
              <a:off x="909066" y="3487271"/>
              <a:ext cx="1798275" cy="2196353"/>
            </a:xfrm>
            <a:custGeom>
              <a:avLst/>
              <a:gdLst>
                <a:gd name="connsiteX0" fmla="*/ 1726558 w 1798275"/>
                <a:gd name="connsiteY0" fmla="*/ 26894 h 2196353"/>
                <a:gd name="connsiteX1" fmla="*/ 1493475 w 1798275"/>
                <a:gd name="connsiteY1" fmla="*/ 0 h 2196353"/>
                <a:gd name="connsiteX2" fmla="*/ 1027310 w 1798275"/>
                <a:gd name="connsiteY2" fmla="*/ 8964 h 2196353"/>
                <a:gd name="connsiteX3" fmla="*/ 883875 w 1798275"/>
                <a:gd name="connsiteY3" fmla="*/ 44823 h 2196353"/>
                <a:gd name="connsiteX4" fmla="*/ 830087 w 1798275"/>
                <a:gd name="connsiteY4" fmla="*/ 71717 h 2196353"/>
                <a:gd name="connsiteX5" fmla="*/ 776299 w 1798275"/>
                <a:gd name="connsiteY5" fmla="*/ 80682 h 2196353"/>
                <a:gd name="connsiteX6" fmla="*/ 731475 w 1798275"/>
                <a:gd name="connsiteY6" fmla="*/ 107576 h 2196353"/>
                <a:gd name="connsiteX7" fmla="*/ 677687 w 1798275"/>
                <a:gd name="connsiteY7" fmla="*/ 152400 h 2196353"/>
                <a:gd name="connsiteX8" fmla="*/ 650793 w 1798275"/>
                <a:gd name="connsiteY8" fmla="*/ 170329 h 2196353"/>
                <a:gd name="connsiteX9" fmla="*/ 579075 w 1798275"/>
                <a:gd name="connsiteY9" fmla="*/ 259976 h 2196353"/>
                <a:gd name="connsiteX10" fmla="*/ 543216 w 1798275"/>
                <a:gd name="connsiteY10" fmla="*/ 286870 h 2196353"/>
                <a:gd name="connsiteX11" fmla="*/ 498393 w 1798275"/>
                <a:gd name="connsiteY11" fmla="*/ 367553 h 2196353"/>
                <a:gd name="connsiteX12" fmla="*/ 480463 w 1798275"/>
                <a:gd name="connsiteY12" fmla="*/ 412376 h 2196353"/>
                <a:gd name="connsiteX13" fmla="*/ 426675 w 1798275"/>
                <a:gd name="connsiteY13" fmla="*/ 493058 h 2196353"/>
                <a:gd name="connsiteX14" fmla="*/ 417710 w 1798275"/>
                <a:gd name="connsiteY14" fmla="*/ 519953 h 2196353"/>
                <a:gd name="connsiteX15" fmla="*/ 408746 w 1798275"/>
                <a:gd name="connsiteY15" fmla="*/ 564776 h 2196353"/>
                <a:gd name="connsiteX16" fmla="*/ 363922 w 1798275"/>
                <a:gd name="connsiteY16" fmla="*/ 636494 h 2196353"/>
                <a:gd name="connsiteX17" fmla="*/ 345993 w 1798275"/>
                <a:gd name="connsiteY17" fmla="*/ 663388 h 2196353"/>
                <a:gd name="connsiteX18" fmla="*/ 328063 w 1798275"/>
                <a:gd name="connsiteY18" fmla="*/ 726141 h 2196353"/>
                <a:gd name="connsiteX19" fmla="*/ 310134 w 1798275"/>
                <a:gd name="connsiteY19" fmla="*/ 753035 h 2196353"/>
                <a:gd name="connsiteX20" fmla="*/ 283240 w 1798275"/>
                <a:gd name="connsiteY20" fmla="*/ 797858 h 2196353"/>
                <a:gd name="connsiteX21" fmla="*/ 247381 w 1798275"/>
                <a:gd name="connsiteY21" fmla="*/ 869576 h 2196353"/>
                <a:gd name="connsiteX22" fmla="*/ 238416 w 1798275"/>
                <a:gd name="connsiteY22" fmla="*/ 896470 h 2196353"/>
                <a:gd name="connsiteX23" fmla="*/ 202558 w 1798275"/>
                <a:gd name="connsiteY23" fmla="*/ 959223 h 2196353"/>
                <a:gd name="connsiteX24" fmla="*/ 166699 w 1798275"/>
                <a:gd name="connsiteY24" fmla="*/ 1030941 h 2196353"/>
                <a:gd name="connsiteX25" fmla="*/ 157734 w 1798275"/>
                <a:gd name="connsiteY25" fmla="*/ 1066800 h 2196353"/>
                <a:gd name="connsiteX26" fmla="*/ 112910 w 1798275"/>
                <a:gd name="connsiteY26" fmla="*/ 1138517 h 2196353"/>
                <a:gd name="connsiteX27" fmla="*/ 77052 w 1798275"/>
                <a:gd name="connsiteY27" fmla="*/ 1201270 h 2196353"/>
                <a:gd name="connsiteX28" fmla="*/ 68087 w 1798275"/>
                <a:gd name="connsiteY28" fmla="*/ 1237129 h 2196353"/>
                <a:gd name="connsiteX29" fmla="*/ 50158 w 1798275"/>
                <a:gd name="connsiteY29" fmla="*/ 1272988 h 2196353"/>
                <a:gd name="connsiteX30" fmla="*/ 41193 w 1798275"/>
                <a:gd name="connsiteY30" fmla="*/ 1317811 h 2196353"/>
                <a:gd name="connsiteX31" fmla="*/ 23263 w 1798275"/>
                <a:gd name="connsiteY31" fmla="*/ 1371600 h 2196353"/>
                <a:gd name="connsiteX32" fmla="*/ 14299 w 1798275"/>
                <a:gd name="connsiteY32" fmla="*/ 1407458 h 2196353"/>
                <a:gd name="connsiteX33" fmla="*/ 14299 w 1798275"/>
                <a:gd name="connsiteY33" fmla="*/ 1748117 h 2196353"/>
                <a:gd name="connsiteX34" fmla="*/ 23263 w 1798275"/>
                <a:gd name="connsiteY34" fmla="*/ 1792941 h 2196353"/>
                <a:gd name="connsiteX35" fmla="*/ 41193 w 1798275"/>
                <a:gd name="connsiteY35" fmla="*/ 1819835 h 2196353"/>
                <a:gd name="connsiteX36" fmla="*/ 50158 w 1798275"/>
                <a:gd name="connsiteY36" fmla="*/ 1846729 h 2196353"/>
                <a:gd name="connsiteX37" fmla="*/ 121875 w 1798275"/>
                <a:gd name="connsiteY37" fmla="*/ 1945341 h 2196353"/>
                <a:gd name="connsiteX38" fmla="*/ 148769 w 1798275"/>
                <a:gd name="connsiteY38" fmla="*/ 1981200 h 2196353"/>
                <a:gd name="connsiteX39" fmla="*/ 193593 w 1798275"/>
                <a:gd name="connsiteY39" fmla="*/ 2026023 h 2196353"/>
                <a:gd name="connsiteX40" fmla="*/ 211522 w 1798275"/>
                <a:gd name="connsiteY40" fmla="*/ 2043953 h 2196353"/>
                <a:gd name="connsiteX41" fmla="*/ 238416 w 1798275"/>
                <a:gd name="connsiteY41" fmla="*/ 2052917 h 2196353"/>
                <a:gd name="connsiteX42" fmla="*/ 292205 w 1798275"/>
                <a:gd name="connsiteY42" fmla="*/ 2079811 h 2196353"/>
                <a:gd name="connsiteX43" fmla="*/ 319099 w 1798275"/>
                <a:gd name="connsiteY43" fmla="*/ 2097741 h 2196353"/>
                <a:gd name="connsiteX44" fmla="*/ 372887 w 1798275"/>
                <a:gd name="connsiteY44" fmla="*/ 2115670 h 2196353"/>
                <a:gd name="connsiteX45" fmla="*/ 426675 w 1798275"/>
                <a:gd name="connsiteY45" fmla="*/ 2133600 h 2196353"/>
                <a:gd name="connsiteX46" fmla="*/ 498393 w 1798275"/>
                <a:gd name="connsiteY46" fmla="*/ 2151529 h 2196353"/>
                <a:gd name="connsiteX47" fmla="*/ 525287 w 1798275"/>
                <a:gd name="connsiteY47" fmla="*/ 2160494 h 2196353"/>
                <a:gd name="connsiteX48" fmla="*/ 614934 w 1798275"/>
                <a:gd name="connsiteY48" fmla="*/ 2178423 h 2196353"/>
                <a:gd name="connsiteX49" fmla="*/ 659758 w 1798275"/>
                <a:gd name="connsiteY49" fmla="*/ 2187388 h 2196353"/>
                <a:gd name="connsiteX50" fmla="*/ 704581 w 1798275"/>
                <a:gd name="connsiteY50" fmla="*/ 2196353 h 2196353"/>
                <a:gd name="connsiteX51" fmla="*/ 1009381 w 1798275"/>
                <a:gd name="connsiteY51" fmla="*/ 2187388 h 2196353"/>
                <a:gd name="connsiteX52" fmla="*/ 1081099 w 1798275"/>
                <a:gd name="connsiteY52" fmla="*/ 2169458 h 2196353"/>
                <a:gd name="connsiteX53" fmla="*/ 1116958 w 1798275"/>
                <a:gd name="connsiteY53" fmla="*/ 2160494 h 2196353"/>
                <a:gd name="connsiteX54" fmla="*/ 1152816 w 1798275"/>
                <a:gd name="connsiteY54" fmla="*/ 2151529 h 2196353"/>
                <a:gd name="connsiteX55" fmla="*/ 1170746 w 1798275"/>
                <a:gd name="connsiteY55" fmla="*/ 2133600 h 2196353"/>
                <a:gd name="connsiteX56" fmla="*/ 1251428 w 1798275"/>
                <a:gd name="connsiteY56" fmla="*/ 2097741 h 2196353"/>
                <a:gd name="connsiteX57" fmla="*/ 1296252 w 1798275"/>
                <a:gd name="connsiteY57" fmla="*/ 2052917 h 2196353"/>
                <a:gd name="connsiteX58" fmla="*/ 1376934 w 1798275"/>
                <a:gd name="connsiteY58" fmla="*/ 1981200 h 2196353"/>
                <a:gd name="connsiteX59" fmla="*/ 1403828 w 1798275"/>
                <a:gd name="connsiteY59" fmla="*/ 1954305 h 2196353"/>
                <a:gd name="connsiteX60" fmla="*/ 1430722 w 1798275"/>
                <a:gd name="connsiteY60" fmla="*/ 1927411 h 2196353"/>
                <a:gd name="connsiteX61" fmla="*/ 1493475 w 1798275"/>
                <a:gd name="connsiteY61" fmla="*/ 1846729 h 2196353"/>
                <a:gd name="connsiteX62" fmla="*/ 1529334 w 1798275"/>
                <a:gd name="connsiteY62" fmla="*/ 1801905 h 2196353"/>
                <a:gd name="connsiteX63" fmla="*/ 1538299 w 1798275"/>
                <a:gd name="connsiteY63" fmla="*/ 1775011 h 2196353"/>
                <a:gd name="connsiteX64" fmla="*/ 1556228 w 1798275"/>
                <a:gd name="connsiteY64" fmla="*/ 1748117 h 2196353"/>
                <a:gd name="connsiteX65" fmla="*/ 1574158 w 1798275"/>
                <a:gd name="connsiteY65" fmla="*/ 1694329 h 2196353"/>
                <a:gd name="connsiteX66" fmla="*/ 1583122 w 1798275"/>
                <a:gd name="connsiteY66" fmla="*/ 1524000 h 2196353"/>
                <a:gd name="connsiteX67" fmla="*/ 1601052 w 1798275"/>
                <a:gd name="connsiteY67" fmla="*/ 1398494 h 2196353"/>
                <a:gd name="connsiteX68" fmla="*/ 1627946 w 1798275"/>
                <a:gd name="connsiteY68" fmla="*/ 1219200 h 2196353"/>
                <a:gd name="connsiteX69" fmla="*/ 1636910 w 1798275"/>
                <a:gd name="connsiteY69" fmla="*/ 1138517 h 2196353"/>
                <a:gd name="connsiteX70" fmla="*/ 1645875 w 1798275"/>
                <a:gd name="connsiteY70" fmla="*/ 1102658 h 2196353"/>
                <a:gd name="connsiteX71" fmla="*/ 1663805 w 1798275"/>
                <a:gd name="connsiteY71" fmla="*/ 986117 h 2196353"/>
                <a:gd name="connsiteX72" fmla="*/ 1681734 w 1798275"/>
                <a:gd name="connsiteY72" fmla="*/ 860611 h 2196353"/>
                <a:gd name="connsiteX73" fmla="*/ 1699663 w 1798275"/>
                <a:gd name="connsiteY73" fmla="*/ 797858 h 2196353"/>
                <a:gd name="connsiteX74" fmla="*/ 1708628 w 1798275"/>
                <a:gd name="connsiteY74" fmla="*/ 735105 h 2196353"/>
                <a:gd name="connsiteX75" fmla="*/ 1717593 w 1798275"/>
                <a:gd name="connsiteY75" fmla="*/ 708211 h 2196353"/>
                <a:gd name="connsiteX76" fmla="*/ 1744487 w 1798275"/>
                <a:gd name="connsiteY76" fmla="*/ 600635 h 2196353"/>
                <a:gd name="connsiteX77" fmla="*/ 1762416 w 1798275"/>
                <a:gd name="connsiteY77" fmla="*/ 510988 h 2196353"/>
                <a:gd name="connsiteX78" fmla="*/ 1771381 w 1798275"/>
                <a:gd name="connsiteY78" fmla="*/ 484094 h 2196353"/>
                <a:gd name="connsiteX79" fmla="*/ 1780346 w 1798275"/>
                <a:gd name="connsiteY79" fmla="*/ 412376 h 2196353"/>
                <a:gd name="connsiteX80" fmla="*/ 1789310 w 1798275"/>
                <a:gd name="connsiteY80" fmla="*/ 376517 h 2196353"/>
                <a:gd name="connsiteX81" fmla="*/ 1798275 w 1798275"/>
                <a:gd name="connsiteY81" fmla="*/ 295835 h 2196353"/>
                <a:gd name="connsiteX82" fmla="*/ 1780346 w 1798275"/>
                <a:gd name="connsiteY82" fmla="*/ 116541 h 2196353"/>
                <a:gd name="connsiteX83" fmla="*/ 1771381 w 1798275"/>
                <a:gd name="connsiteY83" fmla="*/ 89647 h 2196353"/>
                <a:gd name="connsiteX84" fmla="*/ 1726558 w 1798275"/>
                <a:gd name="connsiteY84" fmla="*/ 26894 h 219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798275" h="2196353">
                  <a:moveTo>
                    <a:pt x="1726558" y="26894"/>
                  </a:moveTo>
                  <a:cubicBezTo>
                    <a:pt x="1680240" y="11953"/>
                    <a:pt x="1661922" y="0"/>
                    <a:pt x="1493475" y="0"/>
                  </a:cubicBezTo>
                  <a:cubicBezTo>
                    <a:pt x="1338058" y="0"/>
                    <a:pt x="1182698" y="5976"/>
                    <a:pt x="1027310" y="8964"/>
                  </a:cubicBezTo>
                  <a:lnTo>
                    <a:pt x="883875" y="44823"/>
                  </a:lnTo>
                  <a:cubicBezTo>
                    <a:pt x="864428" y="49685"/>
                    <a:pt x="849104" y="65378"/>
                    <a:pt x="830087" y="71717"/>
                  </a:cubicBezTo>
                  <a:cubicBezTo>
                    <a:pt x="812843" y="77465"/>
                    <a:pt x="794228" y="77694"/>
                    <a:pt x="776299" y="80682"/>
                  </a:cubicBezTo>
                  <a:cubicBezTo>
                    <a:pt x="734337" y="122642"/>
                    <a:pt x="785785" y="76542"/>
                    <a:pt x="731475" y="107576"/>
                  </a:cubicBezTo>
                  <a:cubicBezTo>
                    <a:pt x="678067" y="138095"/>
                    <a:pt x="712283" y="124723"/>
                    <a:pt x="677687" y="152400"/>
                  </a:cubicBezTo>
                  <a:cubicBezTo>
                    <a:pt x="669274" y="159131"/>
                    <a:pt x="658901" y="163234"/>
                    <a:pt x="650793" y="170329"/>
                  </a:cubicBezTo>
                  <a:cubicBezTo>
                    <a:pt x="530754" y="275363"/>
                    <a:pt x="668704" y="157544"/>
                    <a:pt x="579075" y="259976"/>
                  </a:cubicBezTo>
                  <a:cubicBezTo>
                    <a:pt x="569236" y="271220"/>
                    <a:pt x="555169" y="277905"/>
                    <a:pt x="543216" y="286870"/>
                  </a:cubicBezTo>
                  <a:cubicBezTo>
                    <a:pt x="493501" y="411161"/>
                    <a:pt x="559303" y="257917"/>
                    <a:pt x="498393" y="367553"/>
                  </a:cubicBezTo>
                  <a:cubicBezTo>
                    <a:pt x="490578" y="381620"/>
                    <a:pt x="487660" y="397983"/>
                    <a:pt x="480463" y="412376"/>
                  </a:cubicBezTo>
                  <a:cubicBezTo>
                    <a:pt x="463170" y="446962"/>
                    <a:pt x="449200" y="463026"/>
                    <a:pt x="426675" y="493058"/>
                  </a:cubicBezTo>
                  <a:cubicBezTo>
                    <a:pt x="423687" y="502023"/>
                    <a:pt x="420002" y="510785"/>
                    <a:pt x="417710" y="519953"/>
                  </a:cubicBezTo>
                  <a:cubicBezTo>
                    <a:pt x="414015" y="534735"/>
                    <a:pt x="413564" y="550321"/>
                    <a:pt x="408746" y="564776"/>
                  </a:cubicBezTo>
                  <a:cubicBezTo>
                    <a:pt x="398216" y="596365"/>
                    <a:pt x="383090" y="609659"/>
                    <a:pt x="363922" y="636494"/>
                  </a:cubicBezTo>
                  <a:cubicBezTo>
                    <a:pt x="357660" y="645261"/>
                    <a:pt x="350811" y="653751"/>
                    <a:pt x="345993" y="663388"/>
                  </a:cubicBezTo>
                  <a:cubicBezTo>
                    <a:pt x="328547" y="698281"/>
                    <a:pt x="345298" y="685926"/>
                    <a:pt x="328063" y="726141"/>
                  </a:cubicBezTo>
                  <a:cubicBezTo>
                    <a:pt x="323819" y="736044"/>
                    <a:pt x="315844" y="743899"/>
                    <a:pt x="310134" y="753035"/>
                  </a:cubicBezTo>
                  <a:cubicBezTo>
                    <a:pt x="300899" y="767811"/>
                    <a:pt x="291501" y="782517"/>
                    <a:pt x="283240" y="797858"/>
                  </a:cubicBezTo>
                  <a:cubicBezTo>
                    <a:pt x="270568" y="821391"/>
                    <a:pt x="255833" y="844220"/>
                    <a:pt x="247381" y="869576"/>
                  </a:cubicBezTo>
                  <a:cubicBezTo>
                    <a:pt x="244393" y="878541"/>
                    <a:pt x="242138" y="887784"/>
                    <a:pt x="238416" y="896470"/>
                  </a:cubicBezTo>
                  <a:cubicBezTo>
                    <a:pt x="191267" y="1006484"/>
                    <a:pt x="247573" y="869193"/>
                    <a:pt x="202558" y="959223"/>
                  </a:cubicBezTo>
                  <a:cubicBezTo>
                    <a:pt x="158696" y="1046947"/>
                    <a:pt x="208237" y="968633"/>
                    <a:pt x="166699" y="1030941"/>
                  </a:cubicBezTo>
                  <a:cubicBezTo>
                    <a:pt x="163711" y="1042894"/>
                    <a:pt x="162738" y="1055541"/>
                    <a:pt x="157734" y="1066800"/>
                  </a:cubicBezTo>
                  <a:cubicBezTo>
                    <a:pt x="140822" y="1104851"/>
                    <a:pt x="130905" y="1107026"/>
                    <a:pt x="112910" y="1138517"/>
                  </a:cubicBezTo>
                  <a:cubicBezTo>
                    <a:pt x="67407" y="1218148"/>
                    <a:pt x="120740" y="1135736"/>
                    <a:pt x="77052" y="1201270"/>
                  </a:cubicBezTo>
                  <a:cubicBezTo>
                    <a:pt x="74064" y="1213223"/>
                    <a:pt x="72413" y="1225593"/>
                    <a:pt x="68087" y="1237129"/>
                  </a:cubicBezTo>
                  <a:cubicBezTo>
                    <a:pt x="63395" y="1249642"/>
                    <a:pt x="54384" y="1260310"/>
                    <a:pt x="50158" y="1272988"/>
                  </a:cubicBezTo>
                  <a:cubicBezTo>
                    <a:pt x="45340" y="1287443"/>
                    <a:pt x="45202" y="1303111"/>
                    <a:pt x="41193" y="1317811"/>
                  </a:cubicBezTo>
                  <a:cubicBezTo>
                    <a:pt x="36220" y="1336045"/>
                    <a:pt x="27847" y="1353265"/>
                    <a:pt x="23263" y="1371600"/>
                  </a:cubicBezTo>
                  <a:lnTo>
                    <a:pt x="14299" y="1407458"/>
                  </a:lnTo>
                  <a:cubicBezTo>
                    <a:pt x="705" y="1570579"/>
                    <a:pt x="0" y="1526484"/>
                    <a:pt x="14299" y="1748117"/>
                  </a:cubicBezTo>
                  <a:cubicBezTo>
                    <a:pt x="15280" y="1763323"/>
                    <a:pt x="17913" y="1778674"/>
                    <a:pt x="23263" y="1792941"/>
                  </a:cubicBezTo>
                  <a:cubicBezTo>
                    <a:pt x="27046" y="1803029"/>
                    <a:pt x="36374" y="1810198"/>
                    <a:pt x="41193" y="1819835"/>
                  </a:cubicBezTo>
                  <a:cubicBezTo>
                    <a:pt x="45419" y="1828287"/>
                    <a:pt x="45633" y="1838433"/>
                    <a:pt x="50158" y="1846729"/>
                  </a:cubicBezTo>
                  <a:cubicBezTo>
                    <a:pt x="109694" y="1955880"/>
                    <a:pt x="71452" y="1886514"/>
                    <a:pt x="121875" y="1945341"/>
                  </a:cubicBezTo>
                  <a:cubicBezTo>
                    <a:pt x="131599" y="1956685"/>
                    <a:pt x="138843" y="1970033"/>
                    <a:pt x="148769" y="1981200"/>
                  </a:cubicBezTo>
                  <a:cubicBezTo>
                    <a:pt x="162807" y="1996993"/>
                    <a:pt x="178652" y="2011082"/>
                    <a:pt x="193593" y="2026023"/>
                  </a:cubicBezTo>
                  <a:lnTo>
                    <a:pt x="211522" y="2043953"/>
                  </a:lnTo>
                  <a:cubicBezTo>
                    <a:pt x="218204" y="2050635"/>
                    <a:pt x="229451" y="2049929"/>
                    <a:pt x="238416" y="2052917"/>
                  </a:cubicBezTo>
                  <a:cubicBezTo>
                    <a:pt x="315490" y="2104301"/>
                    <a:pt x="217973" y="2042696"/>
                    <a:pt x="292205" y="2079811"/>
                  </a:cubicBezTo>
                  <a:cubicBezTo>
                    <a:pt x="301842" y="2084629"/>
                    <a:pt x="309253" y="2093365"/>
                    <a:pt x="319099" y="2097741"/>
                  </a:cubicBezTo>
                  <a:cubicBezTo>
                    <a:pt x="336369" y="2105417"/>
                    <a:pt x="354958" y="2109694"/>
                    <a:pt x="372887" y="2115670"/>
                  </a:cubicBezTo>
                  <a:lnTo>
                    <a:pt x="426675" y="2133600"/>
                  </a:lnTo>
                  <a:cubicBezTo>
                    <a:pt x="450052" y="2141393"/>
                    <a:pt x="475016" y="2143736"/>
                    <a:pt x="498393" y="2151529"/>
                  </a:cubicBezTo>
                  <a:cubicBezTo>
                    <a:pt x="507358" y="2154517"/>
                    <a:pt x="516079" y="2158369"/>
                    <a:pt x="525287" y="2160494"/>
                  </a:cubicBezTo>
                  <a:cubicBezTo>
                    <a:pt x="554981" y="2167346"/>
                    <a:pt x="585052" y="2172447"/>
                    <a:pt x="614934" y="2178423"/>
                  </a:cubicBezTo>
                  <a:lnTo>
                    <a:pt x="659758" y="2187388"/>
                  </a:lnTo>
                  <a:lnTo>
                    <a:pt x="704581" y="2196353"/>
                  </a:lnTo>
                  <a:cubicBezTo>
                    <a:pt x="806181" y="2193365"/>
                    <a:pt x="907995" y="2194630"/>
                    <a:pt x="1009381" y="2187388"/>
                  </a:cubicBezTo>
                  <a:cubicBezTo>
                    <a:pt x="1033960" y="2185632"/>
                    <a:pt x="1057193" y="2175434"/>
                    <a:pt x="1081099" y="2169458"/>
                  </a:cubicBezTo>
                  <a:lnTo>
                    <a:pt x="1116958" y="2160494"/>
                  </a:lnTo>
                  <a:lnTo>
                    <a:pt x="1152816" y="2151529"/>
                  </a:lnTo>
                  <a:cubicBezTo>
                    <a:pt x="1158793" y="2145553"/>
                    <a:pt x="1163186" y="2137380"/>
                    <a:pt x="1170746" y="2133600"/>
                  </a:cubicBezTo>
                  <a:cubicBezTo>
                    <a:pt x="1221667" y="2108140"/>
                    <a:pt x="1216270" y="2128504"/>
                    <a:pt x="1251428" y="2097741"/>
                  </a:cubicBezTo>
                  <a:cubicBezTo>
                    <a:pt x="1267330" y="2083827"/>
                    <a:pt x="1278670" y="2064638"/>
                    <a:pt x="1296252" y="2052917"/>
                  </a:cubicBezTo>
                  <a:cubicBezTo>
                    <a:pt x="1344243" y="2020924"/>
                    <a:pt x="1315530" y="2042605"/>
                    <a:pt x="1376934" y="1981200"/>
                  </a:cubicBezTo>
                  <a:lnTo>
                    <a:pt x="1403828" y="1954305"/>
                  </a:lnTo>
                  <a:cubicBezTo>
                    <a:pt x="1412793" y="1945340"/>
                    <a:pt x="1423689" y="1937960"/>
                    <a:pt x="1430722" y="1927411"/>
                  </a:cubicBezTo>
                  <a:cubicBezTo>
                    <a:pt x="1473614" y="1863074"/>
                    <a:pt x="1451344" y="1888860"/>
                    <a:pt x="1493475" y="1846729"/>
                  </a:cubicBezTo>
                  <a:cubicBezTo>
                    <a:pt x="1516009" y="1779130"/>
                    <a:pt x="1482992" y="1859833"/>
                    <a:pt x="1529334" y="1801905"/>
                  </a:cubicBezTo>
                  <a:cubicBezTo>
                    <a:pt x="1535237" y="1794526"/>
                    <a:pt x="1534073" y="1783463"/>
                    <a:pt x="1538299" y="1775011"/>
                  </a:cubicBezTo>
                  <a:cubicBezTo>
                    <a:pt x="1543117" y="1765374"/>
                    <a:pt x="1551852" y="1757963"/>
                    <a:pt x="1556228" y="1748117"/>
                  </a:cubicBezTo>
                  <a:cubicBezTo>
                    <a:pt x="1563904" y="1730847"/>
                    <a:pt x="1574158" y="1694329"/>
                    <a:pt x="1574158" y="1694329"/>
                  </a:cubicBezTo>
                  <a:cubicBezTo>
                    <a:pt x="1577146" y="1637553"/>
                    <a:pt x="1578922" y="1580700"/>
                    <a:pt x="1583122" y="1524000"/>
                  </a:cubicBezTo>
                  <a:cubicBezTo>
                    <a:pt x="1588039" y="1457615"/>
                    <a:pt x="1592881" y="1458415"/>
                    <a:pt x="1601052" y="1398494"/>
                  </a:cubicBezTo>
                  <a:cubicBezTo>
                    <a:pt x="1624401" y="1227265"/>
                    <a:pt x="1606299" y="1305784"/>
                    <a:pt x="1627946" y="1219200"/>
                  </a:cubicBezTo>
                  <a:cubicBezTo>
                    <a:pt x="1630934" y="1192306"/>
                    <a:pt x="1632795" y="1165262"/>
                    <a:pt x="1636910" y="1138517"/>
                  </a:cubicBezTo>
                  <a:cubicBezTo>
                    <a:pt x="1638783" y="1126339"/>
                    <a:pt x="1644001" y="1114836"/>
                    <a:pt x="1645875" y="1102658"/>
                  </a:cubicBezTo>
                  <a:cubicBezTo>
                    <a:pt x="1666526" y="968429"/>
                    <a:pt x="1643575" y="1067033"/>
                    <a:pt x="1663805" y="986117"/>
                  </a:cubicBezTo>
                  <a:cubicBezTo>
                    <a:pt x="1669314" y="942043"/>
                    <a:pt x="1673116" y="903699"/>
                    <a:pt x="1681734" y="860611"/>
                  </a:cubicBezTo>
                  <a:cubicBezTo>
                    <a:pt x="1687361" y="832478"/>
                    <a:pt x="1691122" y="823485"/>
                    <a:pt x="1699663" y="797858"/>
                  </a:cubicBezTo>
                  <a:cubicBezTo>
                    <a:pt x="1702651" y="776940"/>
                    <a:pt x="1704484" y="755825"/>
                    <a:pt x="1708628" y="735105"/>
                  </a:cubicBezTo>
                  <a:cubicBezTo>
                    <a:pt x="1710481" y="725839"/>
                    <a:pt x="1715543" y="717436"/>
                    <a:pt x="1717593" y="708211"/>
                  </a:cubicBezTo>
                  <a:cubicBezTo>
                    <a:pt x="1741739" y="599560"/>
                    <a:pt x="1708257" y="709328"/>
                    <a:pt x="1744487" y="600635"/>
                  </a:cubicBezTo>
                  <a:cubicBezTo>
                    <a:pt x="1754124" y="571725"/>
                    <a:pt x="1756440" y="540870"/>
                    <a:pt x="1762416" y="510988"/>
                  </a:cubicBezTo>
                  <a:cubicBezTo>
                    <a:pt x="1764269" y="501722"/>
                    <a:pt x="1768393" y="493059"/>
                    <a:pt x="1771381" y="484094"/>
                  </a:cubicBezTo>
                  <a:cubicBezTo>
                    <a:pt x="1774369" y="460188"/>
                    <a:pt x="1776385" y="436140"/>
                    <a:pt x="1780346" y="412376"/>
                  </a:cubicBezTo>
                  <a:cubicBezTo>
                    <a:pt x="1782371" y="400223"/>
                    <a:pt x="1787437" y="388695"/>
                    <a:pt x="1789310" y="376517"/>
                  </a:cubicBezTo>
                  <a:cubicBezTo>
                    <a:pt x="1793425" y="349772"/>
                    <a:pt x="1795287" y="322729"/>
                    <a:pt x="1798275" y="295835"/>
                  </a:cubicBezTo>
                  <a:cubicBezTo>
                    <a:pt x="1793795" y="233111"/>
                    <a:pt x="1793700" y="176635"/>
                    <a:pt x="1780346" y="116541"/>
                  </a:cubicBezTo>
                  <a:cubicBezTo>
                    <a:pt x="1778296" y="107316"/>
                    <a:pt x="1776874" y="97336"/>
                    <a:pt x="1771381" y="89647"/>
                  </a:cubicBezTo>
                  <a:cubicBezTo>
                    <a:pt x="1748835" y="58082"/>
                    <a:pt x="1772876" y="41835"/>
                    <a:pt x="1726558" y="26894"/>
                  </a:cubicBezTo>
                  <a:close/>
                </a:path>
              </a:pathLst>
            </a:custGeom>
            <a:noFill/>
            <a:ln w="88900">
              <a:solidFill>
                <a:srgbClr val="FF660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9" name="TextBox 448"/>
            <p:cNvSpPr txBox="1"/>
            <p:nvPr/>
          </p:nvSpPr>
          <p:spPr>
            <a:xfrm>
              <a:off x="914400" y="3048000"/>
              <a:ext cx="1355884" cy="369332"/>
            </a:xfrm>
            <a:prstGeom prst="rect">
              <a:avLst/>
            </a:prstGeom>
            <a:noFill/>
            <a:ln>
              <a:noFill/>
            </a:ln>
            <a:effectLst>
              <a:outerShdw blurRad="330200" algn="ctr" rotWithShape="0">
                <a:srgbClr val="000000"/>
              </a:outerShdw>
            </a:effectLst>
          </p:spPr>
          <p:txBody>
            <a:bodyPr wrap="none" rtlCol="0">
              <a:spAutoFit/>
            </a:bodyPr>
            <a:lstStyle/>
            <a:p>
              <a:r>
                <a:rPr lang="en-US" b="1" dirty="0" smtClean="0">
                  <a:solidFill>
                    <a:srgbClr val="FF6600"/>
                  </a:solidFill>
                  <a:effectLst>
                    <a:outerShdw blurRad="38100" dist="38100" dir="2700000" algn="tl">
                      <a:srgbClr val="000000">
                        <a:alpha val="43137"/>
                      </a:srgbClr>
                    </a:outerShdw>
                  </a:effectLst>
                </a:rPr>
                <a:t>Oily Waste</a:t>
              </a:r>
              <a:endParaRPr lang="en-US" b="1" dirty="0">
                <a:solidFill>
                  <a:srgbClr val="FF6600"/>
                </a:solidFill>
                <a:effectLst>
                  <a:outerShdw blurRad="38100" dist="38100" dir="2700000" algn="tl">
                    <a:srgbClr val="000000">
                      <a:alpha val="43137"/>
                    </a:srgbClr>
                  </a:outerShdw>
                </a:effectLst>
              </a:endParaRPr>
            </a:p>
          </p:txBody>
        </p:sp>
      </p:grpSp>
      <p:grpSp>
        <p:nvGrpSpPr>
          <p:cNvPr id="25" name="Group 457"/>
          <p:cNvGrpSpPr/>
          <p:nvPr/>
        </p:nvGrpSpPr>
        <p:grpSpPr>
          <a:xfrm>
            <a:off x="1560830" y="1563455"/>
            <a:ext cx="5735320" cy="2837330"/>
            <a:chOff x="1513840" y="1752600"/>
            <a:chExt cx="5735320" cy="2837330"/>
          </a:xfrm>
        </p:grpSpPr>
        <p:sp>
          <p:nvSpPr>
            <p:cNvPr id="5" name="Oval 4"/>
            <p:cNvSpPr/>
            <p:nvPr/>
          </p:nvSpPr>
          <p:spPr>
            <a:xfrm>
              <a:off x="5257800" y="2209800"/>
              <a:ext cx="838200" cy="457200"/>
            </a:xfrm>
            <a:prstGeom prst="ellipse">
              <a:avLst/>
            </a:prstGeom>
            <a:noFill/>
            <a:ln w="63500">
              <a:solidFill>
                <a:srgbClr val="CC000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6" name="Group 438"/>
            <p:cNvGrpSpPr/>
            <p:nvPr/>
          </p:nvGrpSpPr>
          <p:grpSpPr>
            <a:xfrm>
              <a:off x="1513840" y="1752600"/>
              <a:ext cx="5735320" cy="2837330"/>
              <a:chOff x="1513840" y="1752600"/>
              <a:chExt cx="5735320" cy="2837330"/>
            </a:xfrm>
          </p:grpSpPr>
          <p:sp>
            <p:nvSpPr>
              <p:cNvPr id="7" name="Oval 6"/>
              <p:cNvSpPr/>
              <p:nvPr/>
            </p:nvSpPr>
            <p:spPr>
              <a:xfrm>
                <a:off x="6563360" y="3144520"/>
                <a:ext cx="685800" cy="304800"/>
              </a:xfrm>
              <a:prstGeom prst="ellipse">
                <a:avLst/>
              </a:prstGeom>
              <a:noFill/>
              <a:ln w="63500">
                <a:solidFill>
                  <a:srgbClr val="0D609C"/>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513840" y="2778760"/>
                <a:ext cx="838200" cy="381000"/>
              </a:xfrm>
              <a:prstGeom prst="ellipse">
                <a:avLst/>
              </a:prstGeom>
              <a:noFill/>
              <a:ln w="63500">
                <a:solidFill>
                  <a:srgbClr val="0D609C"/>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028765" y="4208930"/>
                <a:ext cx="838200" cy="381000"/>
              </a:xfrm>
              <a:prstGeom prst="ellipse">
                <a:avLst/>
              </a:prstGeom>
              <a:noFill/>
              <a:ln w="63500">
                <a:solidFill>
                  <a:srgbClr val="0D609C"/>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2611120" y="3296920"/>
                <a:ext cx="838200" cy="304800"/>
              </a:xfrm>
              <a:prstGeom prst="ellipse">
                <a:avLst/>
              </a:prstGeom>
              <a:noFill/>
              <a:ln w="63500">
                <a:solidFill>
                  <a:srgbClr val="0D609C"/>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029200" y="1752600"/>
                <a:ext cx="685800" cy="304800"/>
              </a:xfrm>
              <a:prstGeom prst="ellipse">
                <a:avLst/>
              </a:prstGeom>
              <a:noFill/>
              <a:ln w="63500">
                <a:solidFill>
                  <a:srgbClr val="0D609C"/>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455" name="Freeform 454"/>
          <p:cNvSpPr/>
          <p:nvPr/>
        </p:nvSpPr>
        <p:spPr>
          <a:xfrm>
            <a:off x="226618" y="1234150"/>
            <a:ext cx="4830014" cy="4706966"/>
          </a:xfrm>
          <a:custGeom>
            <a:avLst/>
            <a:gdLst>
              <a:gd name="connsiteX0" fmla="*/ 3046934 w 4830014"/>
              <a:gd name="connsiteY0" fmla="*/ 122041 h 4706966"/>
              <a:gd name="connsiteX1" fmla="*/ 3092654 w 4830014"/>
              <a:gd name="connsiteY1" fmla="*/ 103753 h 4706966"/>
              <a:gd name="connsiteX2" fmla="*/ 3120086 w 4830014"/>
              <a:gd name="connsiteY2" fmla="*/ 85465 h 4706966"/>
              <a:gd name="connsiteX3" fmla="*/ 3156662 w 4830014"/>
              <a:gd name="connsiteY3" fmla="*/ 67177 h 4706966"/>
              <a:gd name="connsiteX4" fmla="*/ 3184094 w 4830014"/>
              <a:gd name="connsiteY4" fmla="*/ 48889 h 4706966"/>
              <a:gd name="connsiteX5" fmla="*/ 3248102 w 4830014"/>
              <a:gd name="connsiteY5" fmla="*/ 39745 h 4706966"/>
              <a:gd name="connsiteX6" fmla="*/ 3312110 w 4830014"/>
              <a:gd name="connsiteY6" fmla="*/ 21457 h 4706966"/>
              <a:gd name="connsiteX7" fmla="*/ 3394406 w 4830014"/>
              <a:gd name="connsiteY7" fmla="*/ 3169 h 4706966"/>
              <a:gd name="connsiteX8" fmla="*/ 3769310 w 4830014"/>
              <a:gd name="connsiteY8" fmla="*/ 12313 h 4706966"/>
              <a:gd name="connsiteX9" fmla="*/ 3833318 w 4830014"/>
              <a:gd name="connsiteY9" fmla="*/ 30601 h 4706966"/>
              <a:gd name="connsiteX10" fmla="*/ 3915614 w 4830014"/>
              <a:gd name="connsiteY10" fmla="*/ 48889 h 4706966"/>
              <a:gd name="connsiteX11" fmla="*/ 3988766 w 4830014"/>
              <a:gd name="connsiteY11" fmla="*/ 76321 h 4706966"/>
              <a:gd name="connsiteX12" fmla="*/ 4043630 w 4830014"/>
              <a:gd name="connsiteY12" fmla="*/ 112897 h 4706966"/>
              <a:gd name="connsiteX13" fmla="*/ 4080206 w 4830014"/>
              <a:gd name="connsiteY13" fmla="*/ 167761 h 4706966"/>
              <a:gd name="connsiteX14" fmla="*/ 4098494 w 4830014"/>
              <a:gd name="connsiteY14" fmla="*/ 195193 h 4706966"/>
              <a:gd name="connsiteX15" fmla="*/ 4125926 w 4830014"/>
              <a:gd name="connsiteY15" fmla="*/ 286633 h 4706966"/>
              <a:gd name="connsiteX16" fmla="*/ 4116782 w 4830014"/>
              <a:gd name="connsiteY16" fmla="*/ 423793 h 4706966"/>
              <a:gd name="connsiteX17" fmla="*/ 4052774 w 4830014"/>
              <a:gd name="connsiteY17" fmla="*/ 506089 h 4706966"/>
              <a:gd name="connsiteX18" fmla="*/ 4034486 w 4830014"/>
              <a:gd name="connsiteY18" fmla="*/ 533521 h 4706966"/>
              <a:gd name="connsiteX19" fmla="*/ 3997910 w 4830014"/>
              <a:gd name="connsiteY19" fmla="*/ 551809 h 4706966"/>
              <a:gd name="connsiteX20" fmla="*/ 3915614 w 4830014"/>
              <a:gd name="connsiteY20" fmla="*/ 624961 h 4706966"/>
              <a:gd name="connsiteX21" fmla="*/ 3879038 w 4830014"/>
              <a:gd name="connsiteY21" fmla="*/ 679825 h 4706966"/>
              <a:gd name="connsiteX22" fmla="*/ 3860750 w 4830014"/>
              <a:gd name="connsiteY22" fmla="*/ 707257 h 4706966"/>
              <a:gd name="connsiteX23" fmla="*/ 3851606 w 4830014"/>
              <a:gd name="connsiteY23" fmla="*/ 743833 h 4706966"/>
              <a:gd name="connsiteX24" fmla="*/ 3842462 w 4830014"/>
              <a:gd name="connsiteY24" fmla="*/ 771265 h 4706966"/>
              <a:gd name="connsiteX25" fmla="*/ 3851606 w 4830014"/>
              <a:gd name="connsiteY25" fmla="*/ 945001 h 4706966"/>
              <a:gd name="connsiteX26" fmla="*/ 3860750 w 4830014"/>
              <a:gd name="connsiteY26" fmla="*/ 972433 h 4706966"/>
              <a:gd name="connsiteX27" fmla="*/ 3879038 w 4830014"/>
              <a:gd name="connsiteY27" fmla="*/ 1036441 h 4706966"/>
              <a:gd name="connsiteX28" fmla="*/ 3897326 w 4830014"/>
              <a:gd name="connsiteY28" fmla="*/ 1063873 h 4706966"/>
              <a:gd name="connsiteX29" fmla="*/ 3906470 w 4830014"/>
              <a:gd name="connsiteY29" fmla="*/ 1091305 h 4706966"/>
              <a:gd name="connsiteX30" fmla="*/ 3924758 w 4830014"/>
              <a:gd name="connsiteY30" fmla="*/ 1118737 h 4706966"/>
              <a:gd name="connsiteX31" fmla="*/ 3933902 w 4830014"/>
              <a:gd name="connsiteY31" fmla="*/ 1146169 h 4706966"/>
              <a:gd name="connsiteX32" fmla="*/ 3961334 w 4830014"/>
              <a:gd name="connsiteY32" fmla="*/ 1173601 h 4706966"/>
              <a:gd name="connsiteX33" fmla="*/ 3997910 w 4830014"/>
              <a:gd name="connsiteY33" fmla="*/ 1228465 h 4706966"/>
              <a:gd name="connsiteX34" fmla="*/ 4052774 w 4830014"/>
              <a:gd name="connsiteY34" fmla="*/ 1310761 h 4706966"/>
              <a:gd name="connsiteX35" fmla="*/ 4071062 w 4830014"/>
              <a:gd name="connsiteY35" fmla="*/ 1338193 h 4706966"/>
              <a:gd name="connsiteX36" fmla="*/ 4089350 w 4830014"/>
              <a:gd name="connsiteY36" fmla="*/ 1365625 h 4706966"/>
              <a:gd name="connsiteX37" fmla="*/ 4116782 w 4830014"/>
              <a:gd name="connsiteY37" fmla="*/ 1393057 h 4706966"/>
              <a:gd name="connsiteX38" fmla="*/ 4144214 w 4830014"/>
              <a:gd name="connsiteY38" fmla="*/ 1447921 h 4706966"/>
              <a:gd name="connsiteX39" fmla="*/ 4153358 w 4830014"/>
              <a:gd name="connsiteY39" fmla="*/ 1475353 h 4706966"/>
              <a:gd name="connsiteX40" fmla="*/ 4189934 w 4830014"/>
              <a:gd name="connsiteY40" fmla="*/ 1530217 h 4706966"/>
              <a:gd name="connsiteX41" fmla="*/ 4199078 w 4830014"/>
              <a:gd name="connsiteY41" fmla="*/ 1557649 h 4706966"/>
              <a:gd name="connsiteX42" fmla="*/ 4217366 w 4830014"/>
              <a:gd name="connsiteY42" fmla="*/ 1585081 h 4706966"/>
              <a:gd name="connsiteX43" fmla="*/ 4235654 w 4830014"/>
              <a:gd name="connsiteY43" fmla="*/ 1639945 h 4706966"/>
              <a:gd name="connsiteX44" fmla="*/ 4244798 w 4830014"/>
              <a:gd name="connsiteY44" fmla="*/ 1667377 h 4706966"/>
              <a:gd name="connsiteX45" fmla="*/ 4263086 w 4830014"/>
              <a:gd name="connsiteY45" fmla="*/ 1694809 h 4706966"/>
              <a:gd name="connsiteX46" fmla="*/ 4308806 w 4830014"/>
              <a:gd name="connsiteY46" fmla="*/ 1777105 h 4706966"/>
              <a:gd name="connsiteX47" fmla="*/ 4336238 w 4830014"/>
              <a:gd name="connsiteY47" fmla="*/ 1795393 h 4706966"/>
              <a:gd name="connsiteX48" fmla="*/ 4409390 w 4830014"/>
              <a:gd name="connsiteY48" fmla="*/ 1859401 h 4706966"/>
              <a:gd name="connsiteX49" fmla="*/ 4436822 w 4830014"/>
              <a:gd name="connsiteY49" fmla="*/ 1877689 h 4706966"/>
              <a:gd name="connsiteX50" fmla="*/ 4464254 w 4830014"/>
              <a:gd name="connsiteY50" fmla="*/ 1895977 h 4706966"/>
              <a:gd name="connsiteX51" fmla="*/ 4491686 w 4830014"/>
              <a:gd name="connsiteY51" fmla="*/ 1905121 h 4706966"/>
              <a:gd name="connsiteX52" fmla="*/ 4573982 w 4830014"/>
              <a:gd name="connsiteY52" fmla="*/ 1950841 h 4706966"/>
              <a:gd name="connsiteX53" fmla="*/ 4628846 w 4830014"/>
              <a:gd name="connsiteY53" fmla="*/ 2005705 h 4706966"/>
              <a:gd name="connsiteX54" fmla="*/ 4665422 w 4830014"/>
              <a:gd name="connsiteY54" fmla="*/ 2051425 h 4706966"/>
              <a:gd name="connsiteX55" fmla="*/ 4674566 w 4830014"/>
              <a:gd name="connsiteY55" fmla="*/ 2078857 h 4706966"/>
              <a:gd name="connsiteX56" fmla="*/ 4711142 w 4830014"/>
              <a:gd name="connsiteY56" fmla="*/ 2133721 h 4706966"/>
              <a:gd name="connsiteX57" fmla="*/ 4720286 w 4830014"/>
              <a:gd name="connsiteY57" fmla="*/ 2161153 h 4706966"/>
              <a:gd name="connsiteX58" fmla="*/ 4738574 w 4830014"/>
              <a:gd name="connsiteY58" fmla="*/ 2700649 h 4706966"/>
              <a:gd name="connsiteX59" fmla="*/ 4747718 w 4830014"/>
              <a:gd name="connsiteY59" fmla="*/ 2792089 h 4706966"/>
              <a:gd name="connsiteX60" fmla="*/ 4756862 w 4830014"/>
              <a:gd name="connsiteY60" fmla="*/ 2901817 h 4706966"/>
              <a:gd name="connsiteX61" fmla="*/ 4766006 w 4830014"/>
              <a:gd name="connsiteY61" fmla="*/ 2929249 h 4706966"/>
              <a:gd name="connsiteX62" fmla="*/ 4793438 w 4830014"/>
              <a:gd name="connsiteY62" fmla="*/ 3020689 h 4706966"/>
              <a:gd name="connsiteX63" fmla="*/ 4802582 w 4830014"/>
              <a:gd name="connsiteY63" fmla="*/ 3048121 h 4706966"/>
              <a:gd name="connsiteX64" fmla="*/ 4811726 w 4830014"/>
              <a:gd name="connsiteY64" fmla="*/ 3102985 h 4706966"/>
              <a:gd name="connsiteX65" fmla="*/ 4820870 w 4830014"/>
              <a:gd name="connsiteY65" fmla="*/ 3130417 h 4706966"/>
              <a:gd name="connsiteX66" fmla="*/ 4830014 w 4830014"/>
              <a:gd name="connsiteY66" fmla="*/ 3176137 h 4706966"/>
              <a:gd name="connsiteX67" fmla="*/ 4820870 w 4830014"/>
              <a:gd name="connsiteY67" fmla="*/ 3496177 h 4706966"/>
              <a:gd name="connsiteX68" fmla="*/ 4811726 w 4830014"/>
              <a:gd name="connsiteY68" fmla="*/ 3541897 h 4706966"/>
              <a:gd name="connsiteX69" fmla="*/ 4802582 w 4830014"/>
              <a:gd name="connsiteY69" fmla="*/ 3615049 h 4706966"/>
              <a:gd name="connsiteX70" fmla="*/ 4784294 w 4830014"/>
              <a:gd name="connsiteY70" fmla="*/ 3752209 h 4706966"/>
              <a:gd name="connsiteX71" fmla="*/ 4775150 w 4830014"/>
              <a:gd name="connsiteY71" fmla="*/ 4063105 h 4706966"/>
              <a:gd name="connsiteX72" fmla="*/ 4747718 w 4830014"/>
              <a:gd name="connsiteY72" fmla="*/ 4163689 h 4706966"/>
              <a:gd name="connsiteX73" fmla="*/ 4720286 w 4830014"/>
              <a:gd name="connsiteY73" fmla="*/ 4218553 h 4706966"/>
              <a:gd name="connsiteX74" fmla="*/ 4665422 w 4830014"/>
              <a:gd name="connsiteY74" fmla="*/ 4245985 h 4706966"/>
              <a:gd name="connsiteX75" fmla="*/ 4619702 w 4830014"/>
              <a:gd name="connsiteY75" fmla="*/ 4236841 h 4706966"/>
              <a:gd name="connsiteX76" fmla="*/ 4583126 w 4830014"/>
              <a:gd name="connsiteY76" fmla="*/ 4181977 h 4706966"/>
              <a:gd name="connsiteX77" fmla="*/ 4564838 w 4830014"/>
              <a:gd name="connsiteY77" fmla="*/ 4154545 h 4706966"/>
              <a:gd name="connsiteX78" fmla="*/ 4546550 w 4830014"/>
              <a:gd name="connsiteY78" fmla="*/ 4081393 h 4706966"/>
              <a:gd name="connsiteX79" fmla="*/ 4528262 w 4830014"/>
              <a:gd name="connsiteY79" fmla="*/ 3386449 h 4706966"/>
              <a:gd name="connsiteX80" fmla="*/ 4519118 w 4830014"/>
              <a:gd name="connsiteY80" fmla="*/ 3322441 h 4706966"/>
              <a:gd name="connsiteX81" fmla="*/ 4509974 w 4830014"/>
              <a:gd name="connsiteY81" fmla="*/ 3203569 h 4706966"/>
              <a:gd name="connsiteX82" fmla="*/ 4491686 w 4830014"/>
              <a:gd name="connsiteY82" fmla="*/ 3148705 h 4706966"/>
              <a:gd name="connsiteX83" fmla="*/ 4482542 w 4830014"/>
              <a:gd name="connsiteY83" fmla="*/ 3102985 h 4706966"/>
              <a:gd name="connsiteX84" fmla="*/ 4464254 w 4830014"/>
              <a:gd name="connsiteY84" fmla="*/ 3048121 h 4706966"/>
              <a:gd name="connsiteX85" fmla="*/ 4445966 w 4830014"/>
              <a:gd name="connsiteY85" fmla="*/ 2993257 h 4706966"/>
              <a:gd name="connsiteX86" fmla="*/ 4427678 w 4830014"/>
              <a:gd name="connsiteY86" fmla="*/ 2938393 h 4706966"/>
              <a:gd name="connsiteX87" fmla="*/ 4418534 w 4830014"/>
              <a:gd name="connsiteY87" fmla="*/ 2910961 h 4706966"/>
              <a:gd name="connsiteX88" fmla="*/ 4400246 w 4830014"/>
              <a:gd name="connsiteY88" fmla="*/ 2883529 h 4706966"/>
              <a:gd name="connsiteX89" fmla="*/ 4381958 w 4830014"/>
              <a:gd name="connsiteY89" fmla="*/ 2828665 h 4706966"/>
              <a:gd name="connsiteX90" fmla="*/ 4372814 w 4830014"/>
              <a:gd name="connsiteY90" fmla="*/ 2801233 h 4706966"/>
              <a:gd name="connsiteX91" fmla="*/ 4363670 w 4830014"/>
              <a:gd name="connsiteY91" fmla="*/ 2773801 h 4706966"/>
              <a:gd name="connsiteX92" fmla="*/ 4345382 w 4830014"/>
              <a:gd name="connsiteY92" fmla="*/ 2746369 h 4706966"/>
              <a:gd name="connsiteX93" fmla="*/ 4336238 w 4830014"/>
              <a:gd name="connsiteY93" fmla="*/ 2718937 h 4706966"/>
              <a:gd name="connsiteX94" fmla="*/ 4317950 w 4830014"/>
              <a:gd name="connsiteY94" fmla="*/ 2654929 h 4706966"/>
              <a:gd name="connsiteX95" fmla="*/ 4299662 w 4830014"/>
              <a:gd name="connsiteY95" fmla="*/ 2627497 h 4706966"/>
              <a:gd name="connsiteX96" fmla="*/ 4281374 w 4830014"/>
              <a:gd name="connsiteY96" fmla="*/ 2572633 h 4706966"/>
              <a:gd name="connsiteX97" fmla="*/ 4253942 w 4830014"/>
              <a:gd name="connsiteY97" fmla="*/ 2490337 h 4706966"/>
              <a:gd name="connsiteX98" fmla="*/ 4226510 w 4830014"/>
              <a:gd name="connsiteY98" fmla="*/ 2408041 h 4706966"/>
              <a:gd name="connsiteX99" fmla="*/ 4217366 w 4830014"/>
              <a:gd name="connsiteY99" fmla="*/ 2380609 h 4706966"/>
              <a:gd name="connsiteX100" fmla="*/ 4208222 w 4830014"/>
              <a:gd name="connsiteY100" fmla="*/ 2344033 h 4706966"/>
              <a:gd name="connsiteX101" fmla="*/ 4189934 w 4830014"/>
              <a:gd name="connsiteY101" fmla="*/ 2289169 h 4706966"/>
              <a:gd name="connsiteX102" fmla="*/ 4180790 w 4830014"/>
              <a:gd name="connsiteY102" fmla="*/ 2225161 h 4706966"/>
              <a:gd name="connsiteX103" fmla="*/ 4171646 w 4830014"/>
              <a:gd name="connsiteY103" fmla="*/ 2197729 h 4706966"/>
              <a:gd name="connsiteX104" fmla="*/ 4162502 w 4830014"/>
              <a:gd name="connsiteY104" fmla="*/ 2142865 h 4706966"/>
              <a:gd name="connsiteX105" fmla="*/ 4144214 w 4830014"/>
              <a:gd name="connsiteY105" fmla="*/ 2115433 h 4706966"/>
              <a:gd name="connsiteX106" fmla="*/ 4135070 w 4830014"/>
              <a:gd name="connsiteY106" fmla="*/ 2088001 h 4706966"/>
              <a:gd name="connsiteX107" fmla="*/ 4107638 w 4830014"/>
              <a:gd name="connsiteY107" fmla="*/ 2078857 h 4706966"/>
              <a:gd name="connsiteX108" fmla="*/ 4061918 w 4830014"/>
              <a:gd name="connsiteY108" fmla="*/ 2069713 h 4706966"/>
              <a:gd name="connsiteX109" fmla="*/ 4034486 w 4830014"/>
              <a:gd name="connsiteY109" fmla="*/ 2060569 h 4706966"/>
              <a:gd name="connsiteX110" fmla="*/ 3879038 w 4830014"/>
              <a:gd name="connsiteY110" fmla="*/ 2051425 h 4706966"/>
              <a:gd name="connsiteX111" fmla="*/ 3824174 w 4830014"/>
              <a:gd name="connsiteY111" fmla="*/ 2033137 h 4706966"/>
              <a:gd name="connsiteX112" fmla="*/ 3796742 w 4830014"/>
              <a:gd name="connsiteY112" fmla="*/ 2023993 h 4706966"/>
              <a:gd name="connsiteX113" fmla="*/ 3769310 w 4830014"/>
              <a:gd name="connsiteY113" fmla="*/ 1969129 h 4706966"/>
              <a:gd name="connsiteX114" fmla="*/ 3751022 w 4830014"/>
              <a:gd name="connsiteY114" fmla="*/ 1941697 h 4706966"/>
              <a:gd name="connsiteX115" fmla="*/ 3732734 w 4830014"/>
              <a:gd name="connsiteY115" fmla="*/ 1886833 h 4706966"/>
              <a:gd name="connsiteX116" fmla="*/ 3723590 w 4830014"/>
              <a:gd name="connsiteY116" fmla="*/ 1859401 h 4706966"/>
              <a:gd name="connsiteX117" fmla="*/ 3714446 w 4830014"/>
              <a:gd name="connsiteY117" fmla="*/ 1831969 h 4706966"/>
              <a:gd name="connsiteX118" fmla="*/ 3705302 w 4830014"/>
              <a:gd name="connsiteY118" fmla="*/ 1795393 h 4706966"/>
              <a:gd name="connsiteX119" fmla="*/ 3696158 w 4830014"/>
              <a:gd name="connsiteY119" fmla="*/ 1685665 h 4706966"/>
              <a:gd name="connsiteX120" fmla="*/ 3677870 w 4830014"/>
              <a:gd name="connsiteY120" fmla="*/ 1585081 h 4706966"/>
              <a:gd name="connsiteX121" fmla="*/ 3668726 w 4830014"/>
              <a:gd name="connsiteY121" fmla="*/ 1530217 h 4706966"/>
              <a:gd name="connsiteX122" fmla="*/ 3659582 w 4830014"/>
              <a:gd name="connsiteY122" fmla="*/ 1502785 h 4706966"/>
              <a:gd name="connsiteX123" fmla="*/ 3650438 w 4830014"/>
              <a:gd name="connsiteY123" fmla="*/ 1466209 h 4706966"/>
              <a:gd name="connsiteX124" fmla="*/ 3641294 w 4830014"/>
              <a:gd name="connsiteY124" fmla="*/ 1383913 h 4706966"/>
              <a:gd name="connsiteX125" fmla="*/ 3623006 w 4830014"/>
              <a:gd name="connsiteY125" fmla="*/ 1265041 h 4706966"/>
              <a:gd name="connsiteX126" fmla="*/ 3604718 w 4830014"/>
              <a:gd name="connsiteY126" fmla="*/ 1091305 h 4706966"/>
              <a:gd name="connsiteX127" fmla="*/ 3595574 w 4830014"/>
              <a:gd name="connsiteY127" fmla="*/ 1045585 h 4706966"/>
              <a:gd name="connsiteX128" fmla="*/ 3586430 w 4830014"/>
              <a:gd name="connsiteY128" fmla="*/ 972433 h 4706966"/>
              <a:gd name="connsiteX129" fmla="*/ 3568142 w 4830014"/>
              <a:gd name="connsiteY129" fmla="*/ 917569 h 4706966"/>
              <a:gd name="connsiteX130" fmla="*/ 3540710 w 4830014"/>
              <a:gd name="connsiteY130" fmla="*/ 752977 h 4706966"/>
              <a:gd name="connsiteX131" fmla="*/ 3513278 w 4830014"/>
              <a:gd name="connsiteY131" fmla="*/ 743833 h 4706966"/>
              <a:gd name="connsiteX132" fmla="*/ 3494990 w 4830014"/>
              <a:gd name="connsiteY132" fmla="*/ 771265 h 4706966"/>
              <a:gd name="connsiteX133" fmla="*/ 3513278 w 4830014"/>
              <a:gd name="connsiteY133" fmla="*/ 945001 h 4706966"/>
              <a:gd name="connsiteX134" fmla="*/ 3522422 w 4830014"/>
              <a:gd name="connsiteY134" fmla="*/ 1109593 h 4706966"/>
              <a:gd name="connsiteX135" fmla="*/ 3531566 w 4830014"/>
              <a:gd name="connsiteY135" fmla="*/ 1603369 h 4706966"/>
              <a:gd name="connsiteX136" fmla="*/ 3540710 w 4830014"/>
              <a:gd name="connsiteY136" fmla="*/ 1639945 h 4706966"/>
              <a:gd name="connsiteX137" fmla="*/ 3558998 w 4830014"/>
              <a:gd name="connsiteY137" fmla="*/ 1667377 h 4706966"/>
              <a:gd name="connsiteX138" fmla="*/ 3641294 w 4830014"/>
              <a:gd name="connsiteY138" fmla="*/ 1740529 h 4706966"/>
              <a:gd name="connsiteX139" fmla="*/ 3659582 w 4830014"/>
              <a:gd name="connsiteY139" fmla="*/ 1767961 h 4706966"/>
              <a:gd name="connsiteX140" fmla="*/ 3677870 w 4830014"/>
              <a:gd name="connsiteY140" fmla="*/ 1822825 h 4706966"/>
              <a:gd name="connsiteX141" fmla="*/ 3659582 w 4830014"/>
              <a:gd name="connsiteY141" fmla="*/ 1914265 h 4706966"/>
              <a:gd name="connsiteX142" fmla="*/ 3586430 w 4830014"/>
              <a:gd name="connsiteY142" fmla="*/ 1978273 h 4706966"/>
              <a:gd name="connsiteX143" fmla="*/ 3558998 w 4830014"/>
              <a:gd name="connsiteY143" fmla="*/ 1996561 h 4706966"/>
              <a:gd name="connsiteX144" fmla="*/ 3531566 w 4830014"/>
              <a:gd name="connsiteY144" fmla="*/ 2014849 h 4706966"/>
              <a:gd name="connsiteX145" fmla="*/ 3504134 w 4830014"/>
              <a:gd name="connsiteY145" fmla="*/ 2023993 h 4706966"/>
              <a:gd name="connsiteX146" fmla="*/ 3485846 w 4830014"/>
              <a:gd name="connsiteY146" fmla="*/ 2051425 h 4706966"/>
              <a:gd name="connsiteX147" fmla="*/ 3476702 w 4830014"/>
              <a:gd name="connsiteY147" fmla="*/ 2078857 h 4706966"/>
              <a:gd name="connsiteX148" fmla="*/ 3494990 w 4830014"/>
              <a:gd name="connsiteY148" fmla="*/ 2408041 h 4706966"/>
              <a:gd name="connsiteX149" fmla="*/ 3504134 w 4830014"/>
              <a:gd name="connsiteY149" fmla="*/ 2435473 h 4706966"/>
              <a:gd name="connsiteX150" fmla="*/ 3485846 w 4830014"/>
              <a:gd name="connsiteY150" fmla="*/ 2682361 h 4706966"/>
              <a:gd name="connsiteX151" fmla="*/ 3476702 w 4830014"/>
              <a:gd name="connsiteY151" fmla="*/ 2755513 h 4706966"/>
              <a:gd name="connsiteX152" fmla="*/ 3449270 w 4830014"/>
              <a:gd name="connsiteY152" fmla="*/ 2846953 h 4706966"/>
              <a:gd name="connsiteX153" fmla="*/ 3440126 w 4830014"/>
              <a:gd name="connsiteY153" fmla="*/ 2910961 h 4706966"/>
              <a:gd name="connsiteX154" fmla="*/ 3421838 w 4830014"/>
              <a:gd name="connsiteY154" fmla="*/ 2974969 h 4706966"/>
              <a:gd name="connsiteX155" fmla="*/ 3412694 w 4830014"/>
              <a:gd name="connsiteY155" fmla="*/ 3038977 h 4706966"/>
              <a:gd name="connsiteX156" fmla="*/ 3394406 w 4830014"/>
              <a:gd name="connsiteY156" fmla="*/ 3194425 h 4706966"/>
              <a:gd name="connsiteX157" fmla="*/ 3385262 w 4830014"/>
              <a:gd name="connsiteY157" fmla="*/ 3221857 h 4706966"/>
              <a:gd name="connsiteX158" fmla="*/ 3376118 w 4830014"/>
              <a:gd name="connsiteY158" fmla="*/ 3267577 h 4706966"/>
              <a:gd name="connsiteX159" fmla="*/ 3366974 w 4830014"/>
              <a:gd name="connsiteY159" fmla="*/ 3331585 h 4706966"/>
              <a:gd name="connsiteX160" fmla="*/ 3357830 w 4830014"/>
              <a:gd name="connsiteY160" fmla="*/ 3359017 h 4706966"/>
              <a:gd name="connsiteX161" fmla="*/ 3348686 w 4830014"/>
              <a:gd name="connsiteY161" fmla="*/ 3413881 h 4706966"/>
              <a:gd name="connsiteX162" fmla="*/ 3339542 w 4830014"/>
              <a:gd name="connsiteY162" fmla="*/ 3441313 h 4706966"/>
              <a:gd name="connsiteX163" fmla="*/ 3330398 w 4830014"/>
              <a:gd name="connsiteY163" fmla="*/ 3487033 h 4706966"/>
              <a:gd name="connsiteX164" fmla="*/ 3312110 w 4830014"/>
              <a:gd name="connsiteY164" fmla="*/ 3541897 h 4706966"/>
              <a:gd name="connsiteX165" fmla="*/ 3293822 w 4830014"/>
              <a:gd name="connsiteY165" fmla="*/ 3615049 h 4706966"/>
              <a:gd name="connsiteX166" fmla="*/ 3257246 w 4830014"/>
              <a:gd name="connsiteY166" fmla="*/ 3706489 h 4706966"/>
              <a:gd name="connsiteX167" fmla="*/ 3248102 w 4830014"/>
              <a:gd name="connsiteY167" fmla="*/ 3733921 h 4706966"/>
              <a:gd name="connsiteX168" fmla="*/ 3229814 w 4830014"/>
              <a:gd name="connsiteY168" fmla="*/ 3797929 h 4706966"/>
              <a:gd name="connsiteX169" fmla="*/ 3211526 w 4830014"/>
              <a:gd name="connsiteY169" fmla="*/ 3861937 h 4706966"/>
              <a:gd name="connsiteX170" fmla="*/ 3184094 w 4830014"/>
              <a:gd name="connsiteY170" fmla="*/ 3935089 h 4706966"/>
              <a:gd name="connsiteX171" fmla="*/ 3156662 w 4830014"/>
              <a:gd name="connsiteY171" fmla="*/ 4026529 h 4706966"/>
              <a:gd name="connsiteX172" fmla="*/ 3147518 w 4830014"/>
              <a:gd name="connsiteY172" fmla="*/ 4053961 h 4706966"/>
              <a:gd name="connsiteX173" fmla="*/ 3138374 w 4830014"/>
              <a:gd name="connsiteY173" fmla="*/ 4081393 h 4706966"/>
              <a:gd name="connsiteX174" fmla="*/ 3120086 w 4830014"/>
              <a:gd name="connsiteY174" fmla="*/ 4108825 h 4706966"/>
              <a:gd name="connsiteX175" fmla="*/ 3092654 w 4830014"/>
              <a:gd name="connsiteY175" fmla="*/ 4172833 h 4706966"/>
              <a:gd name="connsiteX176" fmla="*/ 3065222 w 4830014"/>
              <a:gd name="connsiteY176" fmla="*/ 4181977 h 4706966"/>
              <a:gd name="connsiteX177" fmla="*/ 3028646 w 4830014"/>
              <a:gd name="connsiteY177" fmla="*/ 4099681 h 4706966"/>
              <a:gd name="connsiteX178" fmla="*/ 3019502 w 4830014"/>
              <a:gd name="connsiteY178" fmla="*/ 4072249 h 4706966"/>
              <a:gd name="connsiteX179" fmla="*/ 3028646 w 4830014"/>
              <a:gd name="connsiteY179" fmla="*/ 3743065 h 4706966"/>
              <a:gd name="connsiteX180" fmla="*/ 3037790 w 4830014"/>
              <a:gd name="connsiteY180" fmla="*/ 3706489 h 4706966"/>
              <a:gd name="connsiteX181" fmla="*/ 3046934 w 4830014"/>
              <a:gd name="connsiteY181" fmla="*/ 3651625 h 4706966"/>
              <a:gd name="connsiteX182" fmla="*/ 3065222 w 4830014"/>
              <a:gd name="connsiteY182" fmla="*/ 3587617 h 4706966"/>
              <a:gd name="connsiteX183" fmla="*/ 3074366 w 4830014"/>
              <a:gd name="connsiteY183" fmla="*/ 3523609 h 4706966"/>
              <a:gd name="connsiteX184" fmla="*/ 3092654 w 4830014"/>
              <a:gd name="connsiteY184" fmla="*/ 3432169 h 4706966"/>
              <a:gd name="connsiteX185" fmla="*/ 3101798 w 4830014"/>
              <a:gd name="connsiteY185" fmla="*/ 3377305 h 4706966"/>
              <a:gd name="connsiteX186" fmla="*/ 3092654 w 4830014"/>
              <a:gd name="connsiteY186" fmla="*/ 2856097 h 4706966"/>
              <a:gd name="connsiteX187" fmla="*/ 3065222 w 4830014"/>
              <a:gd name="connsiteY187" fmla="*/ 2764657 h 4706966"/>
              <a:gd name="connsiteX188" fmla="*/ 3056078 w 4830014"/>
              <a:gd name="connsiteY188" fmla="*/ 2728081 h 4706966"/>
              <a:gd name="connsiteX189" fmla="*/ 3046934 w 4830014"/>
              <a:gd name="connsiteY189" fmla="*/ 2700649 h 4706966"/>
              <a:gd name="connsiteX190" fmla="*/ 3028646 w 4830014"/>
              <a:gd name="connsiteY190" fmla="*/ 2609209 h 4706966"/>
              <a:gd name="connsiteX191" fmla="*/ 3037790 w 4830014"/>
              <a:gd name="connsiteY191" fmla="*/ 2426329 h 4706966"/>
              <a:gd name="connsiteX192" fmla="*/ 3046934 w 4830014"/>
              <a:gd name="connsiteY192" fmla="*/ 2398897 h 4706966"/>
              <a:gd name="connsiteX193" fmla="*/ 3083510 w 4830014"/>
              <a:gd name="connsiteY193" fmla="*/ 2344033 h 4706966"/>
              <a:gd name="connsiteX194" fmla="*/ 3110942 w 4830014"/>
              <a:gd name="connsiteY194" fmla="*/ 2325745 h 4706966"/>
              <a:gd name="connsiteX195" fmla="*/ 3129230 w 4830014"/>
              <a:gd name="connsiteY195" fmla="*/ 2298313 h 4706966"/>
              <a:gd name="connsiteX196" fmla="*/ 3156662 w 4830014"/>
              <a:gd name="connsiteY196" fmla="*/ 2289169 h 4706966"/>
              <a:gd name="connsiteX197" fmla="*/ 3165806 w 4830014"/>
              <a:gd name="connsiteY197" fmla="*/ 2261737 h 4706966"/>
              <a:gd name="connsiteX198" fmla="*/ 3193238 w 4830014"/>
              <a:gd name="connsiteY198" fmla="*/ 2243449 h 4706966"/>
              <a:gd name="connsiteX199" fmla="*/ 3238958 w 4830014"/>
              <a:gd name="connsiteY199" fmla="*/ 2161153 h 4706966"/>
              <a:gd name="connsiteX200" fmla="*/ 3257246 w 4830014"/>
              <a:gd name="connsiteY200" fmla="*/ 2133721 h 4706966"/>
              <a:gd name="connsiteX201" fmla="*/ 3275534 w 4830014"/>
              <a:gd name="connsiteY201" fmla="*/ 2078857 h 4706966"/>
              <a:gd name="connsiteX202" fmla="*/ 3284678 w 4830014"/>
              <a:gd name="connsiteY202" fmla="*/ 2051425 h 4706966"/>
              <a:gd name="connsiteX203" fmla="*/ 3293822 w 4830014"/>
              <a:gd name="connsiteY203" fmla="*/ 2014849 h 4706966"/>
              <a:gd name="connsiteX204" fmla="*/ 3275534 w 4830014"/>
              <a:gd name="connsiteY204" fmla="*/ 1932553 h 4706966"/>
              <a:gd name="connsiteX205" fmla="*/ 3257246 w 4830014"/>
              <a:gd name="connsiteY205" fmla="*/ 1905121 h 4706966"/>
              <a:gd name="connsiteX206" fmla="*/ 3202382 w 4830014"/>
              <a:gd name="connsiteY206" fmla="*/ 1868545 h 4706966"/>
              <a:gd name="connsiteX207" fmla="*/ 3174950 w 4830014"/>
              <a:gd name="connsiteY207" fmla="*/ 1850257 h 4706966"/>
              <a:gd name="connsiteX208" fmla="*/ 3138374 w 4830014"/>
              <a:gd name="connsiteY208" fmla="*/ 1795393 h 4706966"/>
              <a:gd name="connsiteX209" fmla="*/ 3120086 w 4830014"/>
              <a:gd name="connsiteY209" fmla="*/ 1767961 h 4706966"/>
              <a:gd name="connsiteX210" fmla="*/ 3092654 w 4830014"/>
              <a:gd name="connsiteY210" fmla="*/ 1740529 h 4706966"/>
              <a:gd name="connsiteX211" fmla="*/ 3083510 w 4830014"/>
              <a:gd name="connsiteY211" fmla="*/ 1694809 h 4706966"/>
              <a:gd name="connsiteX212" fmla="*/ 3065222 w 4830014"/>
              <a:gd name="connsiteY212" fmla="*/ 1612513 h 4706966"/>
              <a:gd name="connsiteX213" fmla="*/ 3074366 w 4830014"/>
              <a:gd name="connsiteY213" fmla="*/ 1182745 h 4706966"/>
              <a:gd name="connsiteX214" fmla="*/ 3092654 w 4830014"/>
              <a:gd name="connsiteY214" fmla="*/ 1073017 h 4706966"/>
              <a:gd name="connsiteX215" fmla="*/ 3101798 w 4830014"/>
              <a:gd name="connsiteY215" fmla="*/ 1045585 h 4706966"/>
              <a:gd name="connsiteX216" fmla="*/ 3120086 w 4830014"/>
              <a:gd name="connsiteY216" fmla="*/ 963289 h 4706966"/>
              <a:gd name="connsiteX217" fmla="*/ 3129230 w 4830014"/>
              <a:gd name="connsiteY217" fmla="*/ 935857 h 4706966"/>
              <a:gd name="connsiteX218" fmla="*/ 3165806 w 4830014"/>
              <a:gd name="connsiteY218" fmla="*/ 880993 h 4706966"/>
              <a:gd name="connsiteX219" fmla="*/ 3211526 w 4830014"/>
              <a:gd name="connsiteY219" fmla="*/ 743833 h 4706966"/>
              <a:gd name="connsiteX220" fmla="*/ 3220670 w 4830014"/>
              <a:gd name="connsiteY220" fmla="*/ 716401 h 4706966"/>
              <a:gd name="connsiteX221" fmla="*/ 3229814 w 4830014"/>
              <a:gd name="connsiteY221" fmla="*/ 679825 h 4706966"/>
              <a:gd name="connsiteX222" fmla="*/ 3248102 w 4830014"/>
              <a:gd name="connsiteY222" fmla="*/ 652393 h 4706966"/>
              <a:gd name="connsiteX223" fmla="*/ 3275534 w 4830014"/>
              <a:gd name="connsiteY223" fmla="*/ 551809 h 4706966"/>
              <a:gd name="connsiteX224" fmla="*/ 3293822 w 4830014"/>
              <a:gd name="connsiteY224" fmla="*/ 524377 h 4706966"/>
              <a:gd name="connsiteX225" fmla="*/ 3266390 w 4830014"/>
              <a:gd name="connsiteY225" fmla="*/ 506089 h 4706966"/>
              <a:gd name="connsiteX226" fmla="*/ 3211526 w 4830014"/>
              <a:gd name="connsiteY226" fmla="*/ 487801 h 4706966"/>
              <a:gd name="connsiteX227" fmla="*/ 3165806 w 4830014"/>
              <a:gd name="connsiteY227" fmla="*/ 496945 h 4706966"/>
              <a:gd name="connsiteX228" fmla="*/ 3083510 w 4830014"/>
              <a:gd name="connsiteY228" fmla="*/ 570097 h 4706966"/>
              <a:gd name="connsiteX229" fmla="*/ 3056078 w 4830014"/>
              <a:gd name="connsiteY229" fmla="*/ 588385 h 4706966"/>
              <a:gd name="connsiteX230" fmla="*/ 3010358 w 4830014"/>
              <a:gd name="connsiteY230" fmla="*/ 624961 h 4706966"/>
              <a:gd name="connsiteX231" fmla="*/ 2992070 w 4830014"/>
              <a:gd name="connsiteY231" fmla="*/ 652393 h 4706966"/>
              <a:gd name="connsiteX232" fmla="*/ 2964638 w 4830014"/>
              <a:gd name="connsiteY232" fmla="*/ 670681 h 4706966"/>
              <a:gd name="connsiteX233" fmla="*/ 2909774 w 4830014"/>
              <a:gd name="connsiteY233" fmla="*/ 725545 h 4706966"/>
              <a:gd name="connsiteX234" fmla="*/ 2891486 w 4830014"/>
              <a:gd name="connsiteY234" fmla="*/ 752977 h 4706966"/>
              <a:gd name="connsiteX235" fmla="*/ 2864054 w 4830014"/>
              <a:gd name="connsiteY235" fmla="*/ 771265 h 4706966"/>
              <a:gd name="connsiteX236" fmla="*/ 2836622 w 4830014"/>
              <a:gd name="connsiteY236" fmla="*/ 798697 h 4706966"/>
              <a:gd name="connsiteX237" fmla="*/ 2781758 w 4830014"/>
              <a:gd name="connsiteY237" fmla="*/ 826129 h 4706966"/>
              <a:gd name="connsiteX238" fmla="*/ 2690318 w 4830014"/>
              <a:gd name="connsiteY238" fmla="*/ 890137 h 4706966"/>
              <a:gd name="connsiteX239" fmla="*/ 2662886 w 4830014"/>
              <a:gd name="connsiteY239" fmla="*/ 908425 h 4706966"/>
              <a:gd name="connsiteX240" fmla="*/ 2635454 w 4830014"/>
              <a:gd name="connsiteY240" fmla="*/ 926713 h 4706966"/>
              <a:gd name="connsiteX241" fmla="*/ 2608022 w 4830014"/>
              <a:gd name="connsiteY241" fmla="*/ 935857 h 4706966"/>
              <a:gd name="connsiteX242" fmla="*/ 2580590 w 4830014"/>
              <a:gd name="connsiteY242" fmla="*/ 954145 h 4706966"/>
              <a:gd name="connsiteX243" fmla="*/ 2553158 w 4830014"/>
              <a:gd name="connsiteY243" fmla="*/ 963289 h 4706966"/>
              <a:gd name="connsiteX244" fmla="*/ 2516582 w 4830014"/>
              <a:gd name="connsiteY244" fmla="*/ 981577 h 4706966"/>
              <a:gd name="connsiteX245" fmla="*/ 2489150 w 4830014"/>
              <a:gd name="connsiteY245" fmla="*/ 990721 h 4706966"/>
              <a:gd name="connsiteX246" fmla="*/ 2461718 w 4830014"/>
              <a:gd name="connsiteY246" fmla="*/ 1009009 h 4706966"/>
              <a:gd name="connsiteX247" fmla="*/ 2397710 w 4830014"/>
              <a:gd name="connsiteY247" fmla="*/ 1036441 h 4706966"/>
              <a:gd name="connsiteX248" fmla="*/ 2324558 w 4830014"/>
              <a:gd name="connsiteY248" fmla="*/ 1082161 h 4706966"/>
              <a:gd name="connsiteX249" fmla="*/ 2269694 w 4830014"/>
              <a:gd name="connsiteY249" fmla="*/ 1109593 h 4706966"/>
              <a:gd name="connsiteX250" fmla="*/ 2223974 w 4830014"/>
              <a:gd name="connsiteY250" fmla="*/ 1127881 h 4706966"/>
              <a:gd name="connsiteX251" fmla="*/ 2196542 w 4830014"/>
              <a:gd name="connsiteY251" fmla="*/ 1146169 h 4706966"/>
              <a:gd name="connsiteX252" fmla="*/ 2159966 w 4830014"/>
              <a:gd name="connsiteY252" fmla="*/ 1173601 h 4706966"/>
              <a:gd name="connsiteX253" fmla="*/ 2105102 w 4830014"/>
              <a:gd name="connsiteY253" fmla="*/ 1191889 h 4706966"/>
              <a:gd name="connsiteX254" fmla="*/ 2077670 w 4830014"/>
              <a:gd name="connsiteY254" fmla="*/ 1201033 h 4706966"/>
              <a:gd name="connsiteX255" fmla="*/ 2041094 w 4830014"/>
              <a:gd name="connsiteY255" fmla="*/ 1219321 h 4706966"/>
              <a:gd name="connsiteX256" fmla="*/ 2013662 w 4830014"/>
              <a:gd name="connsiteY256" fmla="*/ 1237609 h 4706966"/>
              <a:gd name="connsiteX257" fmla="*/ 1885646 w 4830014"/>
              <a:gd name="connsiteY257" fmla="*/ 1255897 h 4706966"/>
              <a:gd name="connsiteX258" fmla="*/ 1794206 w 4830014"/>
              <a:gd name="connsiteY258" fmla="*/ 1274185 h 4706966"/>
              <a:gd name="connsiteX259" fmla="*/ 1684478 w 4830014"/>
              <a:gd name="connsiteY259" fmla="*/ 1292473 h 4706966"/>
              <a:gd name="connsiteX260" fmla="*/ 1602182 w 4830014"/>
              <a:gd name="connsiteY260" fmla="*/ 1301617 h 4706966"/>
              <a:gd name="connsiteX261" fmla="*/ 1556462 w 4830014"/>
              <a:gd name="connsiteY261" fmla="*/ 1310761 h 4706966"/>
              <a:gd name="connsiteX262" fmla="*/ 1483310 w 4830014"/>
              <a:gd name="connsiteY262" fmla="*/ 1319905 h 4706966"/>
              <a:gd name="connsiteX263" fmla="*/ 1455878 w 4830014"/>
              <a:gd name="connsiteY263" fmla="*/ 1329049 h 4706966"/>
              <a:gd name="connsiteX264" fmla="*/ 1382726 w 4830014"/>
              <a:gd name="connsiteY264" fmla="*/ 1347337 h 4706966"/>
              <a:gd name="connsiteX265" fmla="*/ 1355294 w 4830014"/>
              <a:gd name="connsiteY265" fmla="*/ 1356481 h 4706966"/>
              <a:gd name="connsiteX266" fmla="*/ 1300430 w 4830014"/>
              <a:gd name="connsiteY266" fmla="*/ 1393057 h 4706966"/>
              <a:gd name="connsiteX267" fmla="*/ 1272998 w 4830014"/>
              <a:gd name="connsiteY267" fmla="*/ 1411345 h 4706966"/>
              <a:gd name="connsiteX268" fmla="*/ 1254710 w 4830014"/>
              <a:gd name="connsiteY268" fmla="*/ 1438777 h 4706966"/>
              <a:gd name="connsiteX269" fmla="*/ 1199846 w 4830014"/>
              <a:gd name="connsiteY269" fmla="*/ 1466209 h 4706966"/>
              <a:gd name="connsiteX270" fmla="*/ 1163270 w 4830014"/>
              <a:gd name="connsiteY270" fmla="*/ 1511929 h 4706966"/>
              <a:gd name="connsiteX271" fmla="*/ 1090118 w 4830014"/>
              <a:gd name="connsiteY271" fmla="*/ 1594225 h 4706966"/>
              <a:gd name="connsiteX272" fmla="*/ 1053542 w 4830014"/>
              <a:gd name="connsiteY272" fmla="*/ 1649089 h 4706966"/>
              <a:gd name="connsiteX273" fmla="*/ 1016966 w 4830014"/>
              <a:gd name="connsiteY273" fmla="*/ 1703953 h 4706966"/>
              <a:gd name="connsiteX274" fmla="*/ 971246 w 4830014"/>
              <a:gd name="connsiteY274" fmla="*/ 1767961 h 4706966"/>
              <a:gd name="connsiteX275" fmla="*/ 952958 w 4830014"/>
              <a:gd name="connsiteY275" fmla="*/ 1795393 h 4706966"/>
              <a:gd name="connsiteX276" fmla="*/ 925526 w 4830014"/>
              <a:gd name="connsiteY276" fmla="*/ 1822825 h 4706966"/>
              <a:gd name="connsiteX277" fmla="*/ 888950 w 4830014"/>
              <a:gd name="connsiteY277" fmla="*/ 1886833 h 4706966"/>
              <a:gd name="connsiteX278" fmla="*/ 870662 w 4830014"/>
              <a:gd name="connsiteY278" fmla="*/ 1914265 h 4706966"/>
              <a:gd name="connsiteX279" fmla="*/ 852374 w 4830014"/>
              <a:gd name="connsiteY279" fmla="*/ 1950841 h 4706966"/>
              <a:gd name="connsiteX280" fmla="*/ 834086 w 4830014"/>
              <a:gd name="connsiteY280" fmla="*/ 1978273 h 4706966"/>
              <a:gd name="connsiteX281" fmla="*/ 815798 w 4830014"/>
              <a:gd name="connsiteY281" fmla="*/ 2023993 h 4706966"/>
              <a:gd name="connsiteX282" fmla="*/ 788366 w 4830014"/>
              <a:gd name="connsiteY282" fmla="*/ 2060569 h 4706966"/>
              <a:gd name="connsiteX283" fmla="*/ 770078 w 4830014"/>
              <a:gd name="connsiteY283" fmla="*/ 2088001 h 4706966"/>
              <a:gd name="connsiteX284" fmla="*/ 742646 w 4830014"/>
              <a:gd name="connsiteY284" fmla="*/ 2161153 h 4706966"/>
              <a:gd name="connsiteX285" fmla="*/ 733502 w 4830014"/>
              <a:gd name="connsiteY285" fmla="*/ 2197729 h 4706966"/>
              <a:gd name="connsiteX286" fmla="*/ 715214 w 4830014"/>
              <a:gd name="connsiteY286" fmla="*/ 2225161 h 4706966"/>
              <a:gd name="connsiteX287" fmla="*/ 696926 w 4830014"/>
              <a:gd name="connsiteY287" fmla="*/ 2280025 h 4706966"/>
              <a:gd name="connsiteX288" fmla="*/ 669494 w 4830014"/>
              <a:gd name="connsiteY288" fmla="*/ 2334889 h 4706966"/>
              <a:gd name="connsiteX289" fmla="*/ 651206 w 4830014"/>
              <a:gd name="connsiteY289" fmla="*/ 2362321 h 4706966"/>
              <a:gd name="connsiteX290" fmla="*/ 614630 w 4830014"/>
              <a:gd name="connsiteY290" fmla="*/ 2426329 h 4706966"/>
              <a:gd name="connsiteX291" fmla="*/ 596342 w 4830014"/>
              <a:gd name="connsiteY291" fmla="*/ 2481193 h 4706966"/>
              <a:gd name="connsiteX292" fmla="*/ 587198 w 4830014"/>
              <a:gd name="connsiteY292" fmla="*/ 2508625 h 4706966"/>
              <a:gd name="connsiteX293" fmla="*/ 550622 w 4830014"/>
              <a:gd name="connsiteY293" fmla="*/ 2572633 h 4706966"/>
              <a:gd name="connsiteX294" fmla="*/ 541478 w 4830014"/>
              <a:gd name="connsiteY294" fmla="*/ 2600065 h 4706966"/>
              <a:gd name="connsiteX295" fmla="*/ 532334 w 4830014"/>
              <a:gd name="connsiteY295" fmla="*/ 2636641 h 4706966"/>
              <a:gd name="connsiteX296" fmla="*/ 514046 w 4830014"/>
              <a:gd name="connsiteY296" fmla="*/ 2664073 h 4706966"/>
              <a:gd name="connsiteX297" fmla="*/ 504902 w 4830014"/>
              <a:gd name="connsiteY297" fmla="*/ 2709793 h 4706966"/>
              <a:gd name="connsiteX298" fmla="*/ 486614 w 4830014"/>
              <a:gd name="connsiteY298" fmla="*/ 2737225 h 4706966"/>
              <a:gd name="connsiteX299" fmla="*/ 468326 w 4830014"/>
              <a:gd name="connsiteY299" fmla="*/ 2810377 h 4706966"/>
              <a:gd name="connsiteX300" fmla="*/ 459182 w 4830014"/>
              <a:gd name="connsiteY300" fmla="*/ 2837809 h 4706966"/>
              <a:gd name="connsiteX301" fmla="*/ 450038 w 4830014"/>
              <a:gd name="connsiteY301" fmla="*/ 2920105 h 4706966"/>
              <a:gd name="connsiteX302" fmla="*/ 440894 w 4830014"/>
              <a:gd name="connsiteY302" fmla="*/ 2974969 h 4706966"/>
              <a:gd name="connsiteX303" fmla="*/ 459182 w 4830014"/>
              <a:gd name="connsiteY303" fmla="*/ 3322441 h 4706966"/>
              <a:gd name="connsiteX304" fmla="*/ 468326 w 4830014"/>
              <a:gd name="connsiteY304" fmla="*/ 3514465 h 4706966"/>
              <a:gd name="connsiteX305" fmla="*/ 477470 w 4830014"/>
              <a:gd name="connsiteY305" fmla="*/ 3770497 h 4706966"/>
              <a:gd name="connsiteX306" fmla="*/ 486614 w 4830014"/>
              <a:gd name="connsiteY306" fmla="*/ 3852793 h 4706966"/>
              <a:gd name="connsiteX307" fmla="*/ 495758 w 4830014"/>
              <a:gd name="connsiteY307" fmla="*/ 3944233 h 4706966"/>
              <a:gd name="connsiteX308" fmla="*/ 504902 w 4830014"/>
              <a:gd name="connsiteY308" fmla="*/ 4008241 h 4706966"/>
              <a:gd name="connsiteX309" fmla="*/ 514046 w 4830014"/>
              <a:gd name="connsiteY309" fmla="*/ 4117969 h 4706966"/>
              <a:gd name="connsiteX310" fmla="*/ 532334 w 4830014"/>
              <a:gd name="connsiteY310" fmla="*/ 4200265 h 4706966"/>
              <a:gd name="connsiteX311" fmla="*/ 550622 w 4830014"/>
              <a:gd name="connsiteY311" fmla="*/ 4255129 h 4706966"/>
              <a:gd name="connsiteX312" fmla="*/ 587198 w 4830014"/>
              <a:gd name="connsiteY312" fmla="*/ 4309993 h 4706966"/>
              <a:gd name="connsiteX313" fmla="*/ 614630 w 4830014"/>
              <a:gd name="connsiteY313" fmla="*/ 4392289 h 4706966"/>
              <a:gd name="connsiteX314" fmla="*/ 623774 w 4830014"/>
              <a:gd name="connsiteY314" fmla="*/ 4419721 h 4706966"/>
              <a:gd name="connsiteX315" fmla="*/ 632918 w 4830014"/>
              <a:gd name="connsiteY315" fmla="*/ 4447153 h 4706966"/>
              <a:gd name="connsiteX316" fmla="*/ 660350 w 4830014"/>
              <a:gd name="connsiteY316" fmla="*/ 4602601 h 4706966"/>
              <a:gd name="connsiteX317" fmla="*/ 678638 w 4830014"/>
              <a:gd name="connsiteY317" fmla="*/ 4675753 h 4706966"/>
              <a:gd name="connsiteX318" fmla="*/ 687782 w 4830014"/>
              <a:gd name="connsiteY318" fmla="*/ 4703185 h 4706966"/>
              <a:gd name="connsiteX319" fmla="*/ 632918 w 4830014"/>
              <a:gd name="connsiteY319" fmla="*/ 4684897 h 4706966"/>
              <a:gd name="connsiteX320" fmla="*/ 578054 w 4830014"/>
              <a:gd name="connsiteY320" fmla="*/ 4648321 h 4706966"/>
              <a:gd name="connsiteX321" fmla="*/ 523190 w 4830014"/>
              <a:gd name="connsiteY321" fmla="*/ 4611745 h 4706966"/>
              <a:gd name="connsiteX322" fmla="*/ 504902 w 4830014"/>
              <a:gd name="connsiteY322" fmla="*/ 4584313 h 4706966"/>
              <a:gd name="connsiteX323" fmla="*/ 477470 w 4830014"/>
              <a:gd name="connsiteY323" fmla="*/ 4566025 h 4706966"/>
              <a:gd name="connsiteX324" fmla="*/ 440894 w 4830014"/>
              <a:gd name="connsiteY324" fmla="*/ 4511161 h 4706966"/>
              <a:gd name="connsiteX325" fmla="*/ 413462 w 4830014"/>
              <a:gd name="connsiteY325" fmla="*/ 4483729 h 4706966"/>
              <a:gd name="connsiteX326" fmla="*/ 386030 w 4830014"/>
              <a:gd name="connsiteY326" fmla="*/ 4428865 h 4706966"/>
              <a:gd name="connsiteX327" fmla="*/ 358598 w 4830014"/>
              <a:gd name="connsiteY327" fmla="*/ 4401433 h 4706966"/>
              <a:gd name="connsiteX328" fmla="*/ 349454 w 4830014"/>
              <a:gd name="connsiteY328" fmla="*/ 4374001 h 4706966"/>
              <a:gd name="connsiteX329" fmla="*/ 294590 w 4830014"/>
              <a:gd name="connsiteY329" fmla="*/ 4346569 h 4706966"/>
              <a:gd name="connsiteX330" fmla="*/ 239726 w 4830014"/>
              <a:gd name="connsiteY330" fmla="*/ 4300849 h 4706966"/>
              <a:gd name="connsiteX331" fmla="*/ 184862 w 4830014"/>
              <a:gd name="connsiteY331" fmla="*/ 4255129 h 4706966"/>
              <a:gd name="connsiteX332" fmla="*/ 129998 w 4830014"/>
              <a:gd name="connsiteY332" fmla="*/ 4172833 h 4706966"/>
              <a:gd name="connsiteX333" fmla="*/ 111710 w 4830014"/>
              <a:gd name="connsiteY333" fmla="*/ 4145401 h 4706966"/>
              <a:gd name="connsiteX334" fmla="*/ 102566 w 4830014"/>
              <a:gd name="connsiteY334" fmla="*/ 4117969 h 4706966"/>
              <a:gd name="connsiteX335" fmla="*/ 65990 w 4830014"/>
              <a:gd name="connsiteY335" fmla="*/ 4063105 h 4706966"/>
              <a:gd name="connsiteX336" fmla="*/ 47702 w 4830014"/>
              <a:gd name="connsiteY336" fmla="*/ 4008241 h 4706966"/>
              <a:gd name="connsiteX337" fmla="*/ 38558 w 4830014"/>
              <a:gd name="connsiteY337" fmla="*/ 3980809 h 4706966"/>
              <a:gd name="connsiteX338" fmla="*/ 20270 w 4830014"/>
              <a:gd name="connsiteY338" fmla="*/ 3916801 h 4706966"/>
              <a:gd name="connsiteX339" fmla="*/ 1982 w 4830014"/>
              <a:gd name="connsiteY339" fmla="*/ 3569329 h 4706966"/>
              <a:gd name="connsiteX340" fmla="*/ 11126 w 4830014"/>
              <a:gd name="connsiteY340" fmla="*/ 3267577 h 4706966"/>
              <a:gd name="connsiteX341" fmla="*/ 29414 w 4830014"/>
              <a:gd name="connsiteY341" fmla="*/ 3203569 h 4706966"/>
              <a:gd name="connsiteX342" fmla="*/ 38558 w 4830014"/>
              <a:gd name="connsiteY342" fmla="*/ 3148705 h 4706966"/>
              <a:gd name="connsiteX343" fmla="*/ 47702 w 4830014"/>
              <a:gd name="connsiteY343" fmla="*/ 3112129 h 4706966"/>
              <a:gd name="connsiteX344" fmla="*/ 56846 w 4830014"/>
              <a:gd name="connsiteY344" fmla="*/ 3066409 h 4706966"/>
              <a:gd name="connsiteX345" fmla="*/ 65990 w 4830014"/>
              <a:gd name="connsiteY345" fmla="*/ 2929249 h 4706966"/>
              <a:gd name="connsiteX346" fmla="*/ 75134 w 4830014"/>
              <a:gd name="connsiteY346" fmla="*/ 2819521 h 4706966"/>
              <a:gd name="connsiteX347" fmla="*/ 84278 w 4830014"/>
              <a:gd name="connsiteY347" fmla="*/ 2481193 h 4706966"/>
              <a:gd name="connsiteX348" fmla="*/ 93422 w 4830014"/>
              <a:gd name="connsiteY348" fmla="*/ 1941697 h 4706966"/>
              <a:gd name="connsiteX349" fmla="*/ 111710 w 4830014"/>
              <a:gd name="connsiteY349" fmla="*/ 1831969 h 4706966"/>
              <a:gd name="connsiteX350" fmla="*/ 120854 w 4830014"/>
              <a:gd name="connsiteY350" fmla="*/ 1731385 h 4706966"/>
              <a:gd name="connsiteX351" fmla="*/ 139142 w 4830014"/>
              <a:gd name="connsiteY351" fmla="*/ 1667377 h 4706966"/>
              <a:gd name="connsiteX352" fmla="*/ 166574 w 4830014"/>
              <a:gd name="connsiteY352" fmla="*/ 1575937 h 4706966"/>
              <a:gd name="connsiteX353" fmla="*/ 175718 w 4830014"/>
              <a:gd name="connsiteY353" fmla="*/ 1548505 h 4706966"/>
              <a:gd name="connsiteX354" fmla="*/ 194006 w 4830014"/>
              <a:gd name="connsiteY354" fmla="*/ 1521073 h 4706966"/>
              <a:gd name="connsiteX355" fmla="*/ 203150 w 4830014"/>
              <a:gd name="connsiteY355" fmla="*/ 1484497 h 4706966"/>
              <a:gd name="connsiteX356" fmla="*/ 239726 w 4830014"/>
              <a:gd name="connsiteY356" fmla="*/ 1420489 h 4706966"/>
              <a:gd name="connsiteX357" fmla="*/ 267158 w 4830014"/>
              <a:gd name="connsiteY357" fmla="*/ 1393057 h 4706966"/>
              <a:gd name="connsiteX358" fmla="*/ 303734 w 4830014"/>
              <a:gd name="connsiteY358" fmla="*/ 1347337 h 4706966"/>
              <a:gd name="connsiteX359" fmla="*/ 358598 w 4830014"/>
              <a:gd name="connsiteY359" fmla="*/ 1292473 h 4706966"/>
              <a:gd name="connsiteX360" fmla="*/ 376886 w 4830014"/>
              <a:gd name="connsiteY360" fmla="*/ 1265041 h 4706966"/>
              <a:gd name="connsiteX361" fmla="*/ 404318 w 4830014"/>
              <a:gd name="connsiteY361" fmla="*/ 1246753 h 4706966"/>
              <a:gd name="connsiteX362" fmla="*/ 495758 w 4830014"/>
              <a:gd name="connsiteY362" fmla="*/ 1182745 h 4706966"/>
              <a:gd name="connsiteX363" fmla="*/ 550622 w 4830014"/>
              <a:gd name="connsiteY363" fmla="*/ 1137025 h 4706966"/>
              <a:gd name="connsiteX364" fmla="*/ 578054 w 4830014"/>
              <a:gd name="connsiteY364" fmla="*/ 1127881 h 4706966"/>
              <a:gd name="connsiteX365" fmla="*/ 596342 w 4830014"/>
              <a:gd name="connsiteY365" fmla="*/ 1100449 h 4706966"/>
              <a:gd name="connsiteX366" fmla="*/ 623774 w 4830014"/>
              <a:gd name="connsiteY366" fmla="*/ 1091305 h 4706966"/>
              <a:gd name="connsiteX367" fmla="*/ 660350 w 4830014"/>
              <a:gd name="connsiteY367" fmla="*/ 1073017 h 4706966"/>
              <a:gd name="connsiteX368" fmla="*/ 733502 w 4830014"/>
              <a:gd name="connsiteY368" fmla="*/ 1054729 h 4706966"/>
              <a:gd name="connsiteX369" fmla="*/ 760934 w 4830014"/>
              <a:gd name="connsiteY369" fmla="*/ 1045585 h 4706966"/>
              <a:gd name="connsiteX370" fmla="*/ 834086 w 4830014"/>
              <a:gd name="connsiteY370" fmla="*/ 1027297 h 4706966"/>
              <a:gd name="connsiteX371" fmla="*/ 870662 w 4830014"/>
              <a:gd name="connsiteY371" fmla="*/ 1018153 h 4706966"/>
              <a:gd name="connsiteX372" fmla="*/ 1620470 w 4830014"/>
              <a:gd name="connsiteY372" fmla="*/ 1009009 h 4706966"/>
              <a:gd name="connsiteX373" fmla="*/ 1711910 w 4830014"/>
              <a:gd name="connsiteY373" fmla="*/ 999865 h 4706966"/>
              <a:gd name="connsiteX374" fmla="*/ 1748486 w 4830014"/>
              <a:gd name="connsiteY374" fmla="*/ 990721 h 4706966"/>
              <a:gd name="connsiteX375" fmla="*/ 1812494 w 4830014"/>
              <a:gd name="connsiteY375" fmla="*/ 981577 h 4706966"/>
              <a:gd name="connsiteX376" fmla="*/ 1867358 w 4830014"/>
              <a:gd name="connsiteY376" fmla="*/ 963289 h 4706966"/>
              <a:gd name="connsiteX377" fmla="*/ 1894790 w 4830014"/>
              <a:gd name="connsiteY377" fmla="*/ 954145 h 4706966"/>
              <a:gd name="connsiteX378" fmla="*/ 1958798 w 4830014"/>
              <a:gd name="connsiteY378" fmla="*/ 917569 h 4706966"/>
              <a:gd name="connsiteX379" fmla="*/ 1977086 w 4830014"/>
              <a:gd name="connsiteY379" fmla="*/ 890137 h 4706966"/>
              <a:gd name="connsiteX380" fmla="*/ 2041094 w 4830014"/>
              <a:gd name="connsiteY380" fmla="*/ 862705 h 4706966"/>
              <a:gd name="connsiteX381" fmla="*/ 2123390 w 4830014"/>
              <a:gd name="connsiteY381" fmla="*/ 798697 h 4706966"/>
              <a:gd name="connsiteX382" fmla="*/ 2150822 w 4830014"/>
              <a:gd name="connsiteY382" fmla="*/ 789553 h 4706966"/>
              <a:gd name="connsiteX383" fmla="*/ 2214830 w 4830014"/>
              <a:gd name="connsiteY383" fmla="*/ 743833 h 4706966"/>
              <a:gd name="connsiteX384" fmla="*/ 2269694 w 4830014"/>
              <a:gd name="connsiteY384" fmla="*/ 707257 h 4706966"/>
              <a:gd name="connsiteX385" fmla="*/ 2315414 w 4830014"/>
              <a:gd name="connsiteY385" fmla="*/ 661537 h 4706966"/>
              <a:gd name="connsiteX386" fmla="*/ 2370278 w 4830014"/>
              <a:gd name="connsiteY386" fmla="*/ 606673 h 4706966"/>
              <a:gd name="connsiteX387" fmla="*/ 2425142 w 4830014"/>
              <a:gd name="connsiteY387" fmla="*/ 570097 h 4706966"/>
              <a:gd name="connsiteX388" fmla="*/ 2452574 w 4830014"/>
              <a:gd name="connsiteY388" fmla="*/ 551809 h 4706966"/>
              <a:gd name="connsiteX389" fmla="*/ 2525726 w 4830014"/>
              <a:gd name="connsiteY389" fmla="*/ 487801 h 4706966"/>
              <a:gd name="connsiteX390" fmla="*/ 2553158 w 4830014"/>
              <a:gd name="connsiteY390" fmla="*/ 469513 h 4706966"/>
              <a:gd name="connsiteX391" fmla="*/ 2598878 w 4830014"/>
              <a:gd name="connsiteY391" fmla="*/ 432937 h 4706966"/>
              <a:gd name="connsiteX392" fmla="*/ 2672030 w 4830014"/>
              <a:gd name="connsiteY392" fmla="*/ 368929 h 4706966"/>
              <a:gd name="connsiteX393" fmla="*/ 2726894 w 4830014"/>
              <a:gd name="connsiteY393" fmla="*/ 341497 h 4706966"/>
              <a:gd name="connsiteX394" fmla="*/ 2754326 w 4830014"/>
              <a:gd name="connsiteY394" fmla="*/ 314065 h 4706966"/>
              <a:gd name="connsiteX395" fmla="*/ 2809190 w 4830014"/>
              <a:gd name="connsiteY395" fmla="*/ 295777 h 4706966"/>
              <a:gd name="connsiteX396" fmla="*/ 2836622 w 4830014"/>
              <a:gd name="connsiteY396" fmla="*/ 268345 h 4706966"/>
              <a:gd name="connsiteX397" fmla="*/ 2864054 w 4830014"/>
              <a:gd name="connsiteY397" fmla="*/ 259201 h 4706966"/>
              <a:gd name="connsiteX398" fmla="*/ 2891486 w 4830014"/>
              <a:gd name="connsiteY398" fmla="*/ 240913 h 4706966"/>
              <a:gd name="connsiteX399" fmla="*/ 2937206 w 4830014"/>
              <a:gd name="connsiteY399" fmla="*/ 204337 h 4706966"/>
              <a:gd name="connsiteX400" fmla="*/ 2964638 w 4830014"/>
              <a:gd name="connsiteY400" fmla="*/ 176905 h 4706966"/>
              <a:gd name="connsiteX401" fmla="*/ 2992070 w 4830014"/>
              <a:gd name="connsiteY401" fmla="*/ 167761 h 4706966"/>
              <a:gd name="connsiteX402" fmla="*/ 3046934 w 4830014"/>
              <a:gd name="connsiteY402" fmla="*/ 131185 h 4706966"/>
              <a:gd name="connsiteX403" fmla="*/ 3101798 w 4830014"/>
              <a:gd name="connsiteY403" fmla="*/ 112897 h 4706966"/>
              <a:gd name="connsiteX404" fmla="*/ 3129230 w 4830014"/>
              <a:gd name="connsiteY404" fmla="*/ 103753 h 4706966"/>
              <a:gd name="connsiteX405" fmla="*/ 3147518 w 4830014"/>
              <a:gd name="connsiteY405" fmla="*/ 94609 h 470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4830014" h="4706966">
                <a:moveTo>
                  <a:pt x="3046934" y="122041"/>
                </a:moveTo>
                <a:cubicBezTo>
                  <a:pt x="3062174" y="115945"/>
                  <a:pt x="3077973" y="111094"/>
                  <a:pt x="3092654" y="103753"/>
                </a:cubicBezTo>
                <a:cubicBezTo>
                  <a:pt x="3102484" y="98838"/>
                  <a:pt x="3110544" y="90917"/>
                  <a:pt x="3120086" y="85465"/>
                </a:cubicBezTo>
                <a:cubicBezTo>
                  <a:pt x="3131921" y="78702"/>
                  <a:pt x="3144827" y="73940"/>
                  <a:pt x="3156662" y="67177"/>
                </a:cubicBezTo>
                <a:cubicBezTo>
                  <a:pt x="3166204" y="61725"/>
                  <a:pt x="3173568" y="52047"/>
                  <a:pt x="3184094" y="48889"/>
                </a:cubicBezTo>
                <a:cubicBezTo>
                  <a:pt x="3204738" y="42696"/>
                  <a:pt x="3226897" y="43600"/>
                  <a:pt x="3248102" y="39745"/>
                </a:cubicBezTo>
                <a:cubicBezTo>
                  <a:pt x="3357635" y="19830"/>
                  <a:pt x="3223972" y="41043"/>
                  <a:pt x="3312110" y="21457"/>
                </a:cubicBezTo>
                <a:cubicBezTo>
                  <a:pt x="3408667" y="0"/>
                  <a:pt x="3332653" y="23753"/>
                  <a:pt x="3394406" y="3169"/>
                </a:cubicBezTo>
                <a:cubicBezTo>
                  <a:pt x="3519374" y="6217"/>
                  <a:pt x="3644428" y="6763"/>
                  <a:pt x="3769310" y="12313"/>
                </a:cubicBezTo>
                <a:cubicBezTo>
                  <a:pt x="3786236" y="13065"/>
                  <a:pt x="3816207" y="25712"/>
                  <a:pt x="3833318" y="30601"/>
                </a:cubicBezTo>
                <a:cubicBezTo>
                  <a:pt x="3863449" y="39210"/>
                  <a:pt x="3884187" y="42604"/>
                  <a:pt x="3915614" y="48889"/>
                </a:cubicBezTo>
                <a:cubicBezTo>
                  <a:pt x="4003916" y="107757"/>
                  <a:pt x="3864474" y="19825"/>
                  <a:pt x="3988766" y="76321"/>
                </a:cubicBezTo>
                <a:cubicBezTo>
                  <a:pt x="4008775" y="85416"/>
                  <a:pt x="4043630" y="112897"/>
                  <a:pt x="4043630" y="112897"/>
                </a:cubicBezTo>
                <a:lnTo>
                  <a:pt x="4080206" y="167761"/>
                </a:lnTo>
                <a:cubicBezTo>
                  <a:pt x="4086302" y="176905"/>
                  <a:pt x="4095019" y="184767"/>
                  <a:pt x="4098494" y="195193"/>
                </a:cubicBezTo>
                <a:cubicBezTo>
                  <a:pt x="4120756" y="261979"/>
                  <a:pt x="4112107" y="231355"/>
                  <a:pt x="4125926" y="286633"/>
                </a:cubicBezTo>
                <a:cubicBezTo>
                  <a:pt x="4122878" y="332353"/>
                  <a:pt x="4127395" y="379218"/>
                  <a:pt x="4116782" y="423793"/>
                </a:cubicBezTo>
                <a:cubicBezTo>
                  <a:pt x="4107538" y="462619"/>
                  <a:pt x="4075447" y="478881"/>
                  <a:pt x="4052774" y="506089"/>
                </a:cubicBezTo>
                <a:cubicBezTo>
                  <a:pt x="4045739" y="514532"/>
                  <a:pt x="4042929" y="526486"/>
                  <a:pt x="4034486" y="533521"/>
                </a:cubicBezTo>
                <a:cubicBezTo>
                  <a:pt x="4024014" y="542247"/>
                  <a:pt x="4008554" y="543294"/>
                  <a:pt x="3997910" y="551809"/>
                </a:cubicBezTo>
                <a:cubicBezTo>
                  <a:pt x="3841323" y="677079"/>
                  <a:pt x="4004488" y="565712"/>
                  <a:pt x="3915614" y="624961"/>
                </a:cubicBezTo>
                <a:lnTo>
                  <a:pt x="3879038" y="679825"/>
                </a:lnTo>
                <a:lnTo>
                  <a:pt x="3860750" y="707257"/>
                </a:lnTo>
                <a:cubicBezTo>
                  <a:pt x="3857702" y="719449"/>
                  <a:pt x="3855058" y="731749"/>
                  <a:pt x="3851606" y="743833"/>
                </a:cubicBezTo>
                <a:cubicBezTo>
                  <a:pt x="3848958" y="753101"/>
                  <a:pt x="3842462" y="761626"/>
                  <a:pt x="3842462" y="771265"/>
                </a:cubicBezTo>
                <a:cubicBezTo>
                  <a:pt x="3842462" y="829257"/>
                  <a:pt x="3846356" y="887247"/>
                  <a:pt x="3851606" y="945001"/>
                </a:cubicBezTo>
                <a:cubicBezTo>
                  <a:pt x="3852479" y="954600"/>
                  <a:pt x="3858102" y="963165"/>
                  <a:pt x="3860750" y="972433"/>
                </a:cubicBezTo>
                <a:cubicBezTo>
                  <a:pt x="3864656" y="986105"/>
                  <a:pt x="3871730" y="1021825"/>
                  <a:pt x="3879038" y="1036441"/>
                </a:cubicBezTo>
                <a:cubicBezTo>
                  <a:pt x="3883953" y="1046271"/>
                  <a:pt x="3892411" y="1054043"/>
                  <a:pt x="3897326" y="1063873"/>
                </a:cubicBezTo>
                <a:cubicBezTo>
                  <a:pt x="3901637" y="1072494"/>
                  <a:pt x="3902159" y="1082684"/>
                  <a:pt x="3906470" y="1091305"/>
                </a:cubicBezTo>
                <a:cubicBezTo>
                  <a:pt x="3911385" y="1101135"/>
                  <a:pt x="3919843" y="1108907"/>
                  <a:pt x="3924758" y="1118737"/>
                </a:cubicBezTo>
                <a:cubicBezTo>
                  <a:pt x="3929069" y="1127358"/>
                  <a:pt x="3928555" y="1138149"/>
                  <a:pt x="3933902" y="1146169"/>
                </a:cubicBezTo>
                <a:cubicBezTo>
                  <a:pt x="3941075" y="1156929"/>
                  <a:pt x="3953395" y="1163393"/>
                  <a:pt x="3961334" y="1173601"/>
                </a:cubicBezTo>
                <a:cubicBezTo>
                  <a:pt x="3974828" y="1190951"/>
                  <a:pt x="3985718" y="1210177"/>
                  <a:pt x="3997910" y="1228465"/>
                </a:cubicBezTo>
                <a:lnTo>
                  <a:pt x="4052774" y="1310761"/>
                </a:lnTo>
                <a:lnTo>
                  <a:pt x="4071062" y="1338193"/>
                </a:lnTo>
                <a:cubicBezTo>
                  <a:pt x="4077158" y="1347337"/>
                  <a:pt x="4081579" y="1357854"/>
                  <a:pt x="4089350" y="1365625"/>
                </a:cubicBezTo>
                <a:lnTo>
                  <a:pt x="4116782" y="1393057"/>
                </a:lnTo>
                <a:cubicBezTo>
                  <a:pt x="4139766" y="1462008"/>
                  <a:pt x="4108762" y="1377017"/>
                  <a:pt x="4144214" y="1447921"/>
                </a:cubicBezTo>
                <a:cubicBezTo>
                  <a:pt x="4148525" y="1456542"/>
                  <a:pt x="4148677" y="1466927"/>
                  <a:pt x="4153358" y="1475353"/>
                </a:cubicBezTo>
                <a:cubicBezTo>
                  <a:pt x="4164032" y="1494566"/>
                  <a:pt x="4182983" y="1509365"/>
                  <a:pt x="4189934" y="1530217"/>
                </a:cubicBezTo>
                <a:cubicBezTo>
                  <a:pt x="4192982" y="1539361"/>
                  <a:pt x="4194767" y="1549028"/>
                  <a:pt x="4199078" y="1557649"/>
                </a:cubicBezTo>
                <a:cubicBezTo>
                  <a:pt x="4203993" y="1567479"/>
                  <a:pt x="4212903" y="1575038"/>
                  <a:pt x="4217366" y="1585081"/>
                </a:cubicBezTo>
                <a:cubicBezTo>
                  <a:pt x="4225195" y="1602697"/>
                  <a:pt x="4229558" y="1621657"/>
                  <a:pt x="4235654" y="1639945"/>
                </a:cubicBezTo>
                <a:cubicBezTo>
                  <a:pt x="4238702" y="1649089"/>
                  <a:pt x="4239451" y="1659357"/>
                  <a:pt x="4244798" y="1667377"/>
                </a:cubicBezTo>
                <a:cubicBezTo>
                  <a:pt x="4250894" y="1676521"/>
                  <a:pt x="4258171" y="1684979"/>
                  <a:pt x="4263086" y="1694809"/>
                </a:cubicBezTo>
                <a:cubicBezTo>
                  <a:pt x="4279761" y="1728159"/>
                  <a:pt x="4265559" y="1748274"/>
                  <a:pt x="4308806" y="1777105"/>
                </a:cubicBezTo>
                <a:lnTo>
                  <a:pt x="4336238" y="1795393"/>
                </a:lnTo>
                <a:cubicBezTo>
                  <a:pt x="4366718" y="1841113"/>
                  <a:pt x="4345382" y="1816729"/>
                  <a:pt x="4409390" y="1859401"/>
                </a:cubicBezTo>
                <a:lnTo>
                  <a:pt x="4436822" y="1877689"/>
                </a:lnTo>
                <a:cubicBezTo>
                  <a:pt x="4445966" y="1883785"/>
                  <a:pt x="4453828" y="1892502"/>
                  <a:pt x="4464254" y="1895977"/>
                </a:cubicBezTo>
                <a:cubicBezTo>
                  <a:pt x="4473398" y="1899025"/>
                  <a:pt x="4483260" y="1900440"/>
                  <a:pt x="4491686" y="1905121"/>
                </a:cubicBezTo>
                <a:cubicBezTo>
                  <a:pt x="4586012" y="1957524"/>
                  <a:pt x="4511910" y="1930150"/>
                  <a:pt x="4573982" y="1950841"/>
                </a:cubicBezTo>
                <a:cubicBezTo>
                  <a:pt x="4592270" y="1969129"/>
                  <a:pt x="4620667" y="1981169"/>
                  <a:pt x="4628846" y="2005705"/>
                </a:cubicBezTo>
                <a:cubicBezTo>
                  <a:pt x="4641465" y="2043563"/>
                  <a:pt x="4629970" y="2027790"/>
                  <a:pt x="4665422" y="2051425"/>
                </a:cubicBezTo>
                <a:cubicBezTo>
                  <a:pt x="4668470" y="2060569"/>
                  <a:pt x="4669885" y="2070431"/>
                  <a:pt x="4674566" y="2078857"/>
                </a:cubicBezTo>
                <a:cubicBezTo>
                  <a:pt x="4685240" y="2098070"/>
                  <a:pt x="4704191" y="2112869"/>
                  <a:pt x="4711142" y="2133721"/>
                </a:cubicBezTo>
                <a:lnTo>
                  <a:pt x="4720286" y="2161153"/>
                </a:lnTo>
                <a:cubicBezTo>
                  <a:pt x="4745069" y="2433771"/>
                  <a:pt x="4718337" y="2113764"/>
                  <a:pt x="4738574" y="2700649"/>
                </a:cubicBezTo>
                <a:cubicBezTo>
                  <a:pt x="4739630" y="2731263"/>
                  <a:pt x="4744945" y="2761583"/>
                  <a:pt x="4747718" y="2792089"/>
                </a:cubicBezTo>
                <a:cubicBezTo>
                  <a:pt x="4751041" y="2828641"/>
                  <a:pt x="4752011" y="2865436"/>
                  <a:pt x="4756862" y="2901817"/>
                </a:cubicBezTo>
                <a:cubicBezTo>
                  <a:pt x="4758136" y="2911371"/>
                  <a:pt x="4763358" y="2919981"/>
                  <a:pt x="4766006" y="2929249"/>
                </a:cubicBezTo>
                <a:cubicBezTo>
                  <a:pt x="4793645" y="3025985"/>
                  <a:pt x="4749978" y="2890309"/>
                  <a:pt x="4793438" y="3020689"/>
                </a:cubicBezTo>
                <a:cubicBezTo>
                  <a:pt x="4796486" y="3029833"/>
                  <a:pt x="4800997" y="3038614"/>
                  <a:pt x="4802582" y="3048121"/>
                </a:cubicBezTo>
                <a:cubicBezTo>
                  <a:pt x="4805630" y="3066409"/>
                  <a:pt x="4807704" y="3084886"/>
                  <a:pt x="4811726" y="3102985"/>
                </a:cubicBezTo>
                <a:cubicBezTo>
                  <a:pt x="4813817" y="3112394"/>
                  <a:pt x="4818532" y="3121066"/>
                  <a:pt x="4820870" y="3130417"/>
                </a:cubicBezTo>
                <a:cubicBezTo>
                  <a:pt x="4824639" y="3145495"/>
                  <a:pt x="4826966" y="3160897"/>
                  <a:pt x="4830014" y="3176137"/>
                </a:cubicBezTo>
                <a:cubicBezTo>
                  <a:pt x="4826966" y="3282817"/>
                  <a:pt x="4826200" y="3389587"/>
                  <a:pt x="4820870" y="3496177"/>
                </a:cubicBezTo>
                <a:cubicBezTo>
                  <a:pt x="4820094" y="3511699"/>
                  <a:pt x="4814089" y="3526536"/>
                  <a:pt x="4811726" y="3541897"/>
                </a:cubicBezTo>
                <a:cubicBezTo>
                  <a:pt x="4807989" y="3566185"/>
                  <a:pt x="4805830" y="3590691"/>
                  <a:pt x="4802582" y="3615049"/>
                </a:cubicBezTo>
                <a:cubicBezTo>
                  <a:pt x="4777343" y="3804338"/>
                  <a:pt x="4810499" y="3542566"/>
                  <a:pt x="4784294" y="3752209"/>
                </a:cubicBezTo>
                <a:cubicBezTo>
                  <a:pt x="4781246" y="3855841"/>
                  <a:pt x="4780460" y="3959564"/>
                  <a:pt x="4775150" y="4063105"/>
                </a:cubicBezTo>
                <a:cubicBezTo>
                  <a:pt x="4773583" y="4093654"/>
                  <a:pt x="4756833" y="4136344"/>
                  <a:pt x="4747718" y="4163689"/>
                </a:cubicBezTo>
                <a:cubicBezTo>
                  <a:pt x="4740281" y="4186000"/>
                  <a:pt x="4738012" y="4200827"/>
                  <a:pt x="4720286" y="4218553"/>
                </a:cubicBezTo>
                <a:cubicBezTo>
                  <a:pt x="4702560" y="4236279"/>
                  <a:pt x="4687733" y="4238548"/>
                  <a:pt x="4665422" y="4245985"/>
                </a:cubicBezTo>
                <a:cubicBezTo>
                  <a:pt x="4650182" y="4242937"/>
                  <a:pt x="4633603" y="4243792"/>
                  <a:pt x="4619702" y="4236841"/>
                </a:cubicBezTo>
                <a:cubicBezTo>
                  <a:pt x="4585034" y="4219507"/>
                  <a:pt x="4596673" y="4209070"/>
                  <a:pt x="4583126" y="4181977"/>
                </a:cubicBezTo>
                <a:cubicBezTo>
                  <a:pt x="4578211" y="4172147"/>
                  <a:pt x="4569753" y="4164375"/>
                  <a:pt x="4564838" y="4154545"/>
                </a:cubicBezTo>
                <a:cubicBezTo>
                  <a:pt x="4555465" y="4135800"/>
                  <a:pt x="4550028" y="4098783"/>
                  <a:pt x="4546550" y="4081393"/>
                </a:cubicBezTo>
                <a:cubicBezTo>
                  <a:pt x="4543997" y="3953759"/>
                  <a:pt x="4539010" y="3563791"/>
                  <a:pt x="4528262" y="3386449"/>
                </a:cubicBezTo>
                <a:cubicBezTo>
                  <a:pt x="4526958" y="3364936"/>
                  <a:pt x="4521263" y="3343887"/>
                  <a:pt x="4519118" y="3322441"/>
                </a:cubicBezTo>
                <a:cubicBezTo>
                  <a:pt x="4515164" y="3282897"/>
                  <a:pt x="4516172" y="3242824"/>
                  <a:pt x="4509974" y="3203569"/>
                </a:cubicBezTo>
                <a:cubicBezTo>
                  <a:pt x="4506967" y="3184528"/>
                  <a:pt x="4495467" y="3167608"/>
                  <a:pt x="4491686" y="3148705"/>
                </a:cubicBezTo>
                <a:cubicBezTo>
                  <a:pt x="4488638" y="3133465"/>
                  <a:pt x="4486631" y="3117979"/>
                  <a:pt x="4482542" y="3102985"/>
                </a:cubicBezTo>
                <a:cubicBezTo>
                  <a:pt x="4477470" y="3084387"/>
                  <a:pt x="4470350" y="3066409"/>
                  <a:pt x="4464254" y="3048121"/>
                </a:cubicBezTo>
                <a:lnTo>
                  <a:pt x="4445966" y="2993257"/>
                </a:lnTo>
                <a:lnTo>
                  <a:pt x="4427678" y="2938393"/>
                </a:lnTo>
                <a:cubicBezTo>
                  <a:pt x="4424630" y="2929249"/>
                  <a:pt x="4423881" y="2918981"/>
                  <a:pt x="4418534" y="2910961"/>
                </a:cubicBezTo>
                <a:cubicBezTo>
                  <a:pt x="4412438" y="2901817"/>
                  <a:pt x="4404709" y="2893572"/>
                  <a:pt x="4400246" y="2883529"/>
                </a:cubicBezTo>
                <a:cubicBezTo>
                  <a:pt x="4392417" y="2865913"/>
                  <a:pt x="4388054" y="2846953"/>
                  <a:pt x="4381958" y="2828665"/>
                </a:cubicBezTo>
                <a:lnTo>
                  <a:pt x="4372814" y="2801233"/>
                </a:lnTo>
                <a:cubicBezTo>
                  <a:pt x="4369766" y="2792089"/>
                  <a:pt x="4369017" y="2781821"/>
                  <a:pt x="4363670" y="2773801"/>
                </a:cubicBezTo>
                <a:cubicBezTo>
                  <a:pt x="4357574" y="2764657"/>
                  <a:pt x="4350297" y="2756199"/>
                  <a:pt x="4345382" y="2746369"/>
                </a:cubicBezTo>
                <a:cubicBezTo>
                  <a:pt x="4341071" y="2737748"/>
                  <a:pt x="4338886" y="2728205"/>
                  <a:pt x="4336238" y="2718937"/>
                </a:cubicBezTo>
                <a:cubicBezTo>
                  <a:pt x="4332332" y="2705265"/>
                  <a:pt x="4325258" y="2669545"/>
                  <a:pt x="4317950" y="2654929"/>
                </a:cubicBezTo>
                <a:cubicBezTo>
                  <a:pt x="4313035" y="2645099"/>
                  <a:pt x="4304125" y="2637540"/>
                  <a:pt x="4299662" y="2627497"/>
                </a:cubicBezTo>
                <a:cubicBezTo>
                  <a:pt x="4291833" y="2609881"/>
                  <a:pt x="4287470" y="2590921"/>
                  <a:pt x="4281374" y="2572633"/>
                </a:cubicBezTo>
                <a:lnTo>
                  <a:pt x="4253942" y="2490337"/>
                </a:lnTo>
                <a:lnTo>
                  <a:pt x="4226510" y="2408041"/>
                </a:lnTo>
                <a:cubicBezTo>
                  <a:pt x="4223462" y="2398897"/>
                  <a:pt x="4219704" y="2389960"/>
                  <a:pt x="4217366" y="2380609"/>
                </a:cubicBezTo>
                <a:cubicBezTo>
                  <a:pt x="4214318" y="2368417"/>
                  <a:pt x="4211833" y="2356070"/>
                  <a:pt x="4208222" y="2344033"/>
                </a:cubicBezTo>
                <a:cubicBezTo>
                  <a:pt x="4202683" y="2325569"/>
                  <a:pt x="4189934" y="2289169"/>
                  <a:pt x="4189934" y="2289169"/>
                </a:cubicBezTo>
                <a:cubicBezTo>
                  <a:pt x="4186886" y="2267833"/>
                  <a:pt x="4185017" y="2246295"/>
                  <a:pt x="4180790" y="2225161"/>
                </a:cubicBezTo>
                <a:cubicBezTo>
                  <a:pt x="4178900" y="2215710"/>
                  <a:pt x="4173737" y="2207138"/>
                  <a:pt x="4171646" y="2197729"/>
                </a:cubicBezTo>
                <a:cubicBezTo>
                  <a:pt x="4167624" y="2179630"/>
                  <a:pt x="4168365" y="2160454"/>
                  <a:pt x="4162502" y="2142865"/>
                </a:cubicBezTo>
                <a:cubicBezTo>
                  <a:pt x="4159027" y="2132439"/>
                  <a:pt x="4149129" y="2125263"/>
                  <a:pt x="4144214" y="2115433"/>
                </a:cubicBezTo>
                <a:cubicBezTo>
                  <a:pt x="4139903" y="2106812"/>
                  <a:pt x="4141886" y="2094817"/>
                  <a:pt x="4135070" y="2088001"/>
                </a:cubicBezTo>
                <a:cubicBezTo>
                  <a:pt x="4128254" y="2081185"/>
                  <a:pt x="4116989" y="2081195"/>
                  <a:pt x="4107638" y="2078857"/>
                </a:cubicBezTo>
                <a:cubicBezTo>
                  <a:pt x="4092560" y="2075088"/>
                  <a:pt x="4076996" y="2073482"/>
                  <a:pt x="4061918" y="2069713"/>
                </a:cubicBezTo>
                <a:cubicBezTo>
                  <a:pt x="4052567" y="2067375"/>
                  <a:pt x="4044077" y="2061528"/>
                  <a:pt x="4034486" y="2060569"/>
                </a:cubicBezTo>
                <a:cubicBezTo>
                  <a:pt x="3982838" y="2055404"/>
                  <a:pt x="3930854" y="2054473"/>
                  <a:pt x="3879038" y="2051425"/>
                </a:cubicBezTo>
                <a:lnTo>
                  <a:pt x="3824174" y="2033137"/>
                </a:lnTo>
                <a:lnTo>
                  <a:pt x="3796742" y="2023993"/>
                </a:lnTo>
                <a:cubicBezTo>
                  <a:pt x="3744331" y="1945377"/>
                  <a:pt x="3807168" y="2044845"/>
                  <a:pt x="3769310" y="1969129"/>
                </a:cubicBezTo>
                <a:cubicBezTo>
                  <a:pt x="3764395" y="1959299"/>
                  <a:pt x="3755485" y="1951740"/>
                  <a:pt x="3751022" y="1941697"/>
                </a:cubicBezTo>
                <a:cubicBezTo>
                  <a:pt x="3743193" y="1924081"/>
                  <a:pt x="3738830" y="1905121"/>
                  <a:pt x="3732734" y="1886833"/>
                </a:cubicBezTo>
                <a:lnTo>
                  <a:pt x="3723590" y="1859401"/>
                </a:lnTo>
                <a:cubicBezTo>
                  <a:pt x="3720542" y="1850257"/>
                  <a:pt x="3716784" y="1841320"/>
                  <a:pt x="3714446" y="1831969"/>
                </a:cubicBezTo>
                <a:lnTo>
                  <a:pt x="3705302" y="1795393"/>
                </a:lnTo>
                <a:cubicBezTo>
                  <a:pt x="3702254" y="1758817"/>
                  <a:pt x="3700211" y="1722143"/>
                  <a:pt x="3696158" y="1685665"/>
                </a:cubicBezTo>
                <a:cubicBezTo>
                  <a:pt x="3692309" y="1651022"/>
                  <a:pt x="3684070" y="1619180"/>
                  <a:pt x="3677870" y="1585081"/>
                </a:cubicBezTo>
                <a:cubicBezTo>
                  <a:pt x="3674553" y="1566840"/>
                  <a:pt x="3672748" y="1548316"/>
                  <a:pt x="3668726" y="1530217"/>
                </a:cubicBezTo>
                <a:cubicBezTo>
                  <a:pt x="3666635" y="1520808"/>
                  <a:pt x="3662230" y="1512053"/>
                  <a:pt x="3659582" y="1502785"/>
                </a:cubicBezTo>
                <a:cubicBezTo>
                  <a:pt x="3656130" y="1490701"/>
                  <a:pt x="3653486" y="1478401"/>
                  <a:pt x="3650438" y="1466209"/>
                </a:cubicBezTo>
                <a:cubicBezTo>
                  <a:pt x="3647390" y="1438777"/>
                  <a:pt x="3645197" y="1411236"/>
                  <a:pt x="3641294" y="1383913"/>
                </a:cubicBezTo>
                <a:cubicBezTo>
                  <a:pt x="3626571" y="1280852"/>
                  <a:pt x="3635279" y="1406178"/>
                  <a:pt x="3623006" y="1265041"/>
                </a:cubicBezTo>
                <a:cubicBezTo>
                  <a:pt x="3602760" y="1032216"/>
                  <a:pt x="3627791" y="1195133"/>
                  <a:pt x="3604718" y="1091305"/>
                </a:cubicBezTo>
                <a:cubicBezTo>
                  <a:pt x="3601347" y="1076133"/>
                  <a:pt x="3597937" y="1060946"/>
                  <a:pt x="3595574" y="1045585"/>
                </a:cubicBezTo>
                <a:cubicBezTo>
                  <a:pt x="3591837" y="1021297"/>
                  <a:pt x="3591579" y="996461"/>
                  <a:pt x="3586430" y="972433"/>
                </a:cubicBezTo>
                <a:cubicBezTo>
                  <a:pt x="3582391" y="953584"/>
                  <a:pt x="3568142" y="917569"/>
                  <a:pt x="3568142" y="917569"/>
                </a:cubicBezTo>
                <a:cubicBezTo>
                  <a:pt x="3566262" y="902530"/>
                  <a:pt x="3549752" y="755991"/>
                  <a:pt x="3540710" y="752977"/>
                </a:cubicBezTo>
                <a:lnTo>
                  <a:pt x="3513278" y="743833"/>
                </a:lnTo>
                <a:cubicBezTo>
                  <a:pt x="3507182" y="752977"/>
                  <a:pt x="3495721" y="760300"/>
                  <a:pt x="3494990" y="771265"/>
                </a:cubicBezTo>
                <a:cubicBezTo>
                  <a:pt x="3492505" y="808539"/>
                  <a:pt x="3506823" y="899818"/>
                  <a:pt x="3513278" y="945001"/>
                </a:cubicBezTo>
                <a:cubicBezTo>
                  <a:pt x="3516326" y="999865"/>
                  <a:pt x="3520896" y="1054666"/>
                  <a:pt x="3522422" y="1109593"/>
                </a:cubicBezTo>
                <a:cubicBezTo>
                  <a:pt x="3526993" y="1274150"/>
                  <a:pt x="3525893" y="1438847"/>
                  <a:pt x="3531566" y="1603369"/>
                </a:cubicBezTo>
                <a:cubicBezTo>
                  <a:pt x="3531999" y="1615929"/>
                  <a:pt x="3535760" y="1628394"/>
                  <a:pt x="3540710" y="1639945"/>
                </a:cubicBezTo>
                <a:cubicBezTo>
                  <a:pt x="3545039" y="1650046"/>
                  <a:pt x="3551697" y="1659163"/>
                  <a:pt x="3558998" y="1667377"/>
                </a:cubicBezTo>
                <a:cubicBezTo>
                  <a:pt x="3604551" y="1718624"/>
                  <a:pt x="3599601" y="1712734"/>
                  <a:pt x="3641294" y="1740529"/>
                </a:cubicBezTo>
                <a:cubicBezTo>
                  <a:pt x="3647390" y="1749673"/>
                  <a:pt x="3655119" y="1757918"/>
                  <a:pt x="3659582" y="1767961"/>
                </a:cubicBezTo>
                <a:cubicBezTo>
                  <a:pt x="3667411" y="1785577"/>
                  <a:pt x="3677870" y="1822825"/>
                  <a:pt x="3677870" y="1822825"/>
                </a:cubicBezTo>
                <a:cubicBezTo>
                  <a:pt x="3675807" y="1835202"/>
                  <a:pt x="3667022" y="1896904"/>
                  <a:pt x="3659582" y="1914265"/>
                </a:cubicBezTo>
                <a:cubicBezTo>
                  <a:pt x="3644342" y="1949825"/>
                  <a:pt x="3619958" y="1955921"/>
                  <a:pt x="3586430" y="1978273"/>
                </a:cubicBezTo>
                <a:lnTo>
                  <a:pt x="3558998" y="1996561"/>
                </a:lnTo>
                <a:cubicBezTo>
                  <a:pt x="3549854" y="2002657"/>
                  <a:pt x="3541992" y="2011374"/>
                  <a:pt x="3531566" y="2014849"/>
                </a:cubicBezTo>
                <a:lnTo>
                  <a:pt x="3504134" y="2023993"/>
                </a:lnTo>
                <a:cubicBezTo>
                  <a:pt x="3498038" y="2033137"/>
                  <a:pt x="3490761" y="2041595"/>
                  <a:pt x="3485846" y="2051425"/>
                </a:cubicBezTo>
                <a:cubicBezTo>
                  <a:pt x="3481535" y="2060046"/>
                  <a:pt x="3476702" y="2069218"/>
                  <a:pt x="3476702" y="2078857"/>
                </a:cubicBezTo>
                <a:cubicBezTo>
                  <a:pt x="3476702" y="2223259"/>
                  <a:pt x="3463407" y="2297499"/>
                  <a:pt x="3494990" y="2408041"/>
                </a:cubicBezTo>
                <a:cubicBezTo>
                  <a:pt x="3497638" y="2417309"/>
                  <a:pt x="3501086" y="2426329"/>
                  <a:pt x="3504134" y="2435473"/>
                </a:cubicBezTo>
                <a:cubicBezTo>
                  <a:pt x="3489250" y="2748040"/>
                  <a:pt x="3506930" y="2534770"/>
                  <a:pt x="3485846" y="2682361"/>
                </a:cubicBezTo>
                <a:cubicBezTo>
                  <a:pt x="3482371" y="2706688"/>
                  <a:pt x="3481851" y="2731485"/>
                  <a:pt x="3476702" y="2755513"/>
                </a:cubicBezTo>
                <a:cubicBezTo>
                  <a:pt x="3448072" y="2889119"/>
                  <a:pt x="3467241" y="2748114"/>
                  <a:pt x="3449270" y="2846953"/>
                </a:cubicBezTo>
                <a:cubicBezTo>
                  <a:pt x="3445415" y="2868158"/>
                  <a:pt x="3443981" y="2889756"/>
                  <a:pt x="3440126" y="2910961"/>
                </a:cubicBezTo>
                <a:cubicBezTo>
                  <a:pt x="3435533" y="2936221"/>
                  <a:pt x="3429672" y="2951466"/>
                  <a:pt x="3421838" y="2974969"/>
                </a:cubicBezTo>
                <a:cubicBezTo>
                  <a:pt x="3418790" y="2996305"/>
                  <a:pt x="3415212" y="3017572"/>
                  <a:pt x="3412694" y="3038977"/>
                </a:cubicBezTo>
                <a:cubicBezTo>
                  <a:pt x="3407512" y="3083023"/>
                  <a:pt x="3403585" y="3148528"/>
                  <a:pt x="3394406" y="3194425"/>
                </a:cubicBezTo>
                <a:cubicBezTo>
                  <a:pt x="3392516" y="3203876"/>
                  <a:pt x="3387600" y="3212506"/>
                  <a:pt x="3385262" y="3221857"/>
                </a:cubicBezTo>
                <a:cubicBezTo>
                  <a:pt x="3381493" y="3236935"/>
                  <a:pt x="3378673" y="3252247"/>
                  <a:pt x="3376118" y="3267577"/>
                </a:cubicBezTo>
                <a:cubicBezTo>
                  <a:pt x="3372575" y="3288836"/>
                  <a:pt x="3371201" y="3310451"/>
                  <a:pt x="3366974" y="3331585"/>
                </a:cubicBezTo>
                <a:cubicBezTo>
                  <a:pt x="3365084" y="3341036"/>
                  <a:pt x="3359921" y="3349608"/>
                  <a:pt x="3357830" y="3359017"/>
                </a:cubicBezTo>
                <a:cubicBezTo>
                  <a:pt x="3353808" y="3377116"/>
                  <a:pt x="3352708" y="3395782"/>
                  <a:pt x="3348686" y="3413881"/>
                </a:cubicBezTo>
                <a:cubicBezTo>
                  <a:pt x="3346595" y="3423290"/>
                  <a:pt x="3341880" y="3431962"/>
                  <a:pt x="3339542" y="3441313"/>
                </a:cubicBezTo>
                <a:cubicBezTo>
                  <a:pt x="3335773" y="3456391"/>
                  <a:pt x="3334487" y="3472039"/>
                  <a:pt x="3330398" y="3487033"/>
                </a:cubicBezTo>
                <a:cubicBezTo>
                  <a:pt x="3325326" y="3505631"/>
                  <a:pt x="3316785" y="3523195"/>
                  <a:pt x="3312110" y="3541897"/>
                </a:cubicBezTo>
                <a:cubicBezTo>
                  <a:pt x="3306014" y="3566281"/>
                  <a:pt x="3305062" y="3592568"/>
                  <a:pt x="3293822" y="3615049"/>
                </a:cubicBezTo>
                <a:cubicBezTo>
                  <a:pt x="3266913" y="3668867"/>
                  <a:pt x="3279845" y="3638693"/>
                  <a:pt x="3257246" y="3706489"/>
                </a:cubicBezTo>
                <a:cubicBezTo>
                  <a:pt x="3254198" y="3715633"/>
                  <a:pt x="3250440" y="3724570"/>
                  <a:pt x="3248102" y="3733921"/>
                </a:cubicBezTo>
                <a:cubicBezTo>
                  <a:pt x="3219516" y="3848264"/>
                  <a:pt x="3256050" y="3706102"/>
                  <a:pt x="3229814" y="3797929"/>
                </a:cubicBezTo>
                <a:cubicBezTo>
                  <a:pt x="3218285" y="3838281"/>
                  <a:pt x="3224681" y="3826858"/>
                  <a:pt x="3211526" y="3861937"/>
                </a:cubicBezTo>
                <a:cubicBezTo>
                  <a:pt x="3199931" y="3892856"/>
                  <a:pt x="3192396" y="3906032"/>
                  <a:pt x="3184094" y="3935089"/>
                </a:cubicBezTo>
                <a:cubicBezTo>
                  <a:pt x="3156455" y="4031825"/>
                  <a:pt x="3200122" y="3896149"/>
                  <a:pt x="3156662" y="4026529"/>
                </a:cubicBezTo>
                <a:lnTo>
                  <a:pt x="3147518" y="4053961"/>
                </a:lnTo>
                <a:cubicBezTo>
                  <a:pt x="3144470" y="4063105"/>
                  <a:pt x="3143721" y="4073373"/>
                  <a:pt x="3138374" y="4081393"/>
                </a:cubicBezTo>
                <a:lnTo>
                  <a:pt x="3120086" y="4108825"/>
                </a:lnTo>
                <a:cubicBezTo>
                  <a:pt x="3114595" y="4130788"/>
                  <a:pt x="3112388" y="4157046"/>
                  <a:pt x="3092654" y="4172833"/>
                </a:cubicBezTo>
                <a:cubicBezTo>
                  <a:pt x="3085128" y="4178854"/>
                  <a:pt x="3074366" y="4178929"/>
                  <a:pt x="3065222" y="4181977"/>
                </a:cubicBezTo>
                <a:cubicBezTo>
                  <a:pt x="3036241" y="4138505"/>
                  <a:pt x="3050409" y="4164971"/>
                  <a:pt x="3028646" y="4099681"/>
                </a:cubicBezTo>
                <a:lnTo>
                  <a:pt x="3019502" y="4072249"/>
                </a:lnTo>
                <a:cubicBezTo>
                  <a:pt x="3022550" y="3962521"/>
                  <a:pt x="3023164" y="3852698"/>
                  <a:pt x="3028646" y="3743065"/>
                </a:cubicBezTo>
                <a:cubicBezTo>
                  <a:pt x="3029274" y="3730513"/>
                  <a:pt x="3035325" y="3718812"/>
                  <a:pt x="3037790" y="3706489"/>
                </a:cubicBezTo>
                <a:cubicBezTo>
                  <a:pt x="3041426" y="3688309"/>
                  <a:pt x="3043298" y="3669805"/>
                  <a:pt x="3046934" y="3651625"/>
                </a:cubicBezTo>
                <a:cubicBezTo>
                  <a:pt x="3052675" y="3622921"/>
                  <a:pt x="3056507" y="3613762"/>
                  <a:pt x="3065222" y="3587617"/>
                </a:cubicBezTo>
                <a:cubicBezTo>
                  <a:pt x="3068270" y="3566281"/>
                  <a:pt x="3070620" y="3544834"/>
                  <a:pt x="3074366" y="3523609"/>
                </a:cubicBezTo>
                <a:cubicBezTo>
                  <a:pt x="3079768" y="3492998"/>
                  <a:pt x="3087544" y="3462830"/>
                  <a:pt x="3092654" y="3432169"/>
                </a:cubicBezTo>
                <a:lnTo>
                  <a:pt x="3101798" y="3377305"/>
                </a:lnTo>
                <a:cubicBezTo>
                  <a:pt x="3098750" y="3203569"/>
                  <a:pt x="3098348" y="3029766"/>
                  <a:pt x="3092654" y="2856097"/>
                </a:cubicBezTo>
                <a:cubicBezTo>
                  <a:pt x="3092106" y="2839393"/>
                  <a:pt x="3067126" y="2772274"/>
                  <a:pt x="3065222" y="2764657"/>
                </a:cubicBezTo>
                <a:cubicBezTo>
                  <a:pt x="3062174" y="2752465"/>
                  <a:pt x="3059530" y="2740165"/>
                  <a:pt x="3056078" y="2728081"/>
                </a:cubicBezTo>
                <a:cubicBezTo>
                  <a:pt x="3053430" y="2718813"/>
                  <a:pt x="3049025" y="2710058"/>
                  <a:pt x="3046934" y="2700649"/>
                </a:cubicBezTo>
                <a:cubicBezTo>
                  <a:pt x="3002094" y="2498868"/>
                  <a:pt x="3065082" y="2754954"/>
                  <a:pt x="3028646" y="2609209"/>
                </a:cubicBezTo>
                <a:cubicBezTo>
                  <a:pt x="3031694" y="2548249"/>
                  <a:pt x="3032502" y="2487136"/>
                  <a:pt x="3037790" y="2426329"/>
                </a:cubicBezTo>
                <a:cubicBezTo>
                  <a:pt x="3038625" y="2416727"/>
                  <a:pt x="3042253" y="2407323"/>
                  <a:pt x="3046934" y="2398897"/>
                </a:cubicBezTo>
                <a:cubicBezTo>
                  <a:pt x="3057608" y="2379684"/>
                  <a:pt x="3065222" y="2356225"/>
                  <a:pt x="3083510" y="2344033"/>
                </a:cubicBezTo>
                <a:lnTo>
                  <a:pt x="3110942" y="2325745"/>
                </a:lnTo>
                <a:cubicBezTo>
                  <a:pt x="3117038" y="2316601"/>
                  <a:pt x="3120648" y="2305178"/>
                  <a:pt x="3129230" y="2298313"/>
                </a:cubicBezTo>
                <a:cubicBezTo>
                  <a:pt x="3136756" y="2292292"/>
                  <a:pt x="3149846" y="2295985"/>
                  <a:pt x="3156662" y="2289169"/>
                </a:cubicBezTo>
                <a:cubicBezTo>
                  <a:pt x="3163478" y="2282353"/>
                  <a:pt x="3159785" y="2269263"/>
                  <a:pt x="3165806" y="2261737"/>
                </a:cubicBezTo>
                <a:cubicBezTo>
                  <a:pt x="3172671" y="2253155"/>
                  <a:pt x="3184094" y="2249545"/>
                  <a:pt x="3193238" y="2243449"/>
                </a:cubicBezTo>
                <a:cubicBezTo>
                  <a:pt x="3209333" y="2195165"/>
                  <a:pt x="3197035" y="2224037"/>
                  <a:pt x="3238958" y="2161153"/>
                </a:cubicBezTo>
                <a:cubicBezTo>
                  <a:pt x="3245054" y="2152009"/>
                  <a:pt x="3253771" y="2144147"/>
                  <a:pt x="3257246" y="2133721"/>
                </a:cubicBezTo>
                <a:lnTo>
                  <a:pt x="3275534" y="2078857"/>
                </a:lnTo>
                <a:cubicBezTo>
                  <a:pt x="3278582" y="2069713"/>
                  <a:pt x="3282340" y="2060776"/>
                  <a:pt x="3284678" y="2051425"/>
                </a:cubicBezTo>
                <a:lnTo>
                  <a:pt x="3293822" y="2014849"/>
                </a:lnTo>
                <a:cubicBezTo>
                  <a:pt x="3290310" y="1993777"/>
                  <a:pt x="3286789" y="1955063"/>
                  <a:pt x="3275534" y="1932553"/>
                </a:cubicBezTo>
                <a:cubicBezTo>
                  <a:pt x="3270619" y="1922723"/>
                  <a:pt x="3265517" y="1912358"/>
                  <a:pt x="3257246" y="1905121"/>
                </a:cubicBezTo>
                <a:cubicBezTo>
                  <a:pt x="3240705" y="1890647"/>
                  <a:pt x="3220670" y="1880737"/>
                  <a:pt x="3202382" y="1868545"/>
                </a:cubicBezTo>
                <a:lnTo>
                  <a:pt x="3174950" y="1850257"/>
                </a:lnTo>
                <a:lnTo>
                  <a:pt x="3138374" y="1795393"/>
                </a:lnTo>
                <a:cubicBezTo>
                  <a:pt x="3132278" y="1786249"/>
                  <a:pt x="3127857" y="1775732"/>
                  <a:pt x="3120086" y="1767961"/>
                </a:cubicBezTo>
                <a:lnTo>
                  <a:pt x="3092654" y="1740529"/>
                </a:lnTo>
                <a:cubicBezTo>
                  <a:pt x="3089606" y="1725289"/>
                  <a:pt x="3086881" y="1709981"/>
                  <a:pt x="3083510" y="1694809"/>
                </a:cubicBezTo>
                <a:cubicBezTo>
                  <a:pt x="3057683" y="1578588"/>
                  <a:pt x="3092801" y="1750406"/>
                  <a:pt x="3065222" y="1612513"/>
                </a:cubicBezTo>
                <a:cubicBezTo>
                  <a:pt x="3068270" y="1469257"/>
                  <a:pt x="3069159" y="1325939"/>
                  <a:pt x="3074366" y="1182745"/>
                </a:cubicBezTo>
                <a:cubicBezTo>
                  <a:pt x="3075757" y="1144479"/>
                  <a:pt x="3082312" y="1109214"/>
                  <a:pt x="3092654" y="1073017"/>
                </a:cubicBezTo>
                <a:cubicBezTo>
                  <a:pt x="3095302" y="1063749"/>
                  <a:pt x="3099150" y="1054853"/>
                  <a:pt x="3101798" y="1045585"/>
                </a:cubicBezTo>
                <a:cubicBezTo>
                  <a:pt x="3120572" y="979877"/>
                  <a:pt x="3101230" y="1038713"/>
                  <a:pt x="3120086" y="963289"/>
                </a:cubicBezTo>
                <a:cubicBezTo>
                  <a:pt x="3122424" y="953938"/>
                  <a:pt x="3124549" y="944283"/>
                  <a:pt x="3129230" y="935857"/>
                </a:cubicBezTo>
                <a:cubicBezTo>
                  <a:pt x="3139904" y="916644"/>
                  <a:pt x="3158855" y="901845"/>
                  <a:pt x="3165806" y="880993"/>
                </a:cubicBezTo>
                <a:lnTo>
                  <a:pt x="3211526" y="743833"/>
                </a:lnTo>
                <a:cubicBezTo>
                  <a:pt x="3214574" y="734689"/>
                  <a:pt x="3218332" y="725752"/>
                  <a:pt x="3220670" y="716401"/>
                </a:cubicBezTo>
                <a:cubicBezTo>
                  <a:pt x="3223718" y="704209"/>
                  <a:pt x="3224864" y="691376"/>
                  <a:pt x="3229814" y="679825"/>
                </a:cubicBezTo>
                <a:cubicBezTo>
                  <a:pt x="3234143" y="669724"/>
                  <a:pt x="3242006" y="661537"/>
                  <a:pt x="3248102" y="652393"/>
                </a:cubicBezTo>
                <a:cubicBezTo>
                  <a:pt x="3253009" y="627856"/>
                  <a:pt x="3262275" y="571697"/>
                  <a:pt x="3275534" y="551809"/>
                </a:cubicBezTo>
                <a:lnTo>
                  <a:pt x="3293822" y="524377"/>
                </a:lnTo>
                <a:cubicBezTo>
                  <a:pt x="3284678" y="518281"/>
                  <a:pt x="3276433" y="510552"/>
                  <a:pt x="3266390" y="506089"/>
                </a:cubicBezTo>
                <a:cubicBezTo>
                  <a:pt x="3248774" y="498260"/>
                  <a:pt x="3211526" y="487801"/>
                  <a:pt x="3211526" y="487801"/>
                </a:cubicBezTo>
                <a:cubicBezTo>
                  <a:pt x="3196286" y="490849"/>
                  <a:pt x="3179955" y="490514"/>
                  <a:pt x="3165806" y="496945"/>
                </a:cubicBezTo>
                <a:cubicBezTo>
                  <a:pt x="3088728" y="531980"/>
                  <a:pt x="3130740" y="522867"/>
                  <a:pt x="3083510" y="570097"/>
                </a:cubicBezTo>
                <a:cubicBezTo>
                  <a:pt x="3075739" y="577868"/>
                  <a:pt x="3065222" y="582289"/>
                  <a:pt x="3056078" y="588385"/>
                </a:cubicBezTo>
                <a:cubicBezTo>
                  <a:pt x="3003667" y="667001"/>
                  <a:pt x="3073454" y="574484"/>
                  <a:pt x="3010358" y="624961"/>
                </a:cubicBezTo>
                <a:cubicBezTo>
                  <a:pt x="3001776" y="631826"/>
                  <a:pt x="2999841" y="644622"/>
                  <a:pt x="2992070" y="652393"/>
                </a:cubicBezTo>
                <a:cubicBezTo>
                  <a:pt x="2984299" y="660164"/>
                  <a:pt x="2973782" y="664585"/>
                  <a:pt x="2964638" y="670681"/>
                </a:cubicBezTo>
                <a:cubicBezTo>
                  <a:pt x="2921539" y="735330"/>
                  <a:pt x="2977826" y="657493"/>
                  <a:pt x="2909774" y="725545"/>
                </a:cubicBezTo>
                <a:cubicBezTo>
                  <a:pt x="2902003" y="733316"/>
                  <a:pt x="2899257" y="745206"/>
                  <a:pt x="2891486" y="752977"/>
                </a:cubicBezTo>
                <a:cubicBezTo>
                  <a:pt x="2883715" y="760748"/>
                  <a:pt x="2872497" y="764230"/>
                  <a:pt x="2864054" y="771265"/>
                </a:cubicBezTo>
                <a:cubicBezTo>
                  <a:pt x="2854120" y="779544"/>
                  <a:pt x="2846556" y="790418"/>
                  <a:pt x="2836622" y="798697"/>
                </a:cubicBezTo>
                <a:cubicBezTo>
                  <a:pt x="2812987" y="818392"/>
                  <a:pt x="2809251" y="816965"/>
                  <a:pt x="2781758" y="826129"/>
                </a:cubicBezTo>
                <a:cubicBezTo>
                  <a:pt x="2727598" y="866749"/>
                  <a:pt x="2757862" y="845107"/>
                  <a:pt x="2690318" y="890137"/>
                </a:cubicBezTo>
                <a:lnTo>
                  <a:pt x="2662886" y="908425"/>
                </a:lnTo>
                <a:cubicBezTo>
                  <a:pt x="2653742" y="914521"/>
                  <a:pt x="2645880" y="923238"/>
                  <a:pt x="2635454" y="926713"/>
                </a:cubicBezTo>
                <a:cubicBezTo>
                  <a:pt x="2626310" y="929761"/>
                  <a:pt x="2616643" y="931546"/>
                  <a:pt x="2608022" y="935857"/>
                </a:cubicBezTo>
                <a:cubicBezTo>
                  <a:pt x="2598192" y="940772"/>
                  <a:pt x="2590420" y="949230"/>
                  <a:pt x="2580590" y="954145"/>
                </a:cubicBezTo>
                <a:cubicBezTo>
                  <a:pt x="2571969" y="958456"/>
                  <a:pt x="2562017" y="959492"/>
                  <a:pt x="2553158" y="963289"/>
                </a:cubicBezTo>
                <a:cubicBezTo>
                  <a:pt x="2540629" y="968659"/>
                  <a:pt x="2529111" y="976207"/>
                  <a:pt x="2516582" y="981577"/>
                </a:cubicBezTo>
                <a:cubicBezTo>
                  <a:pt x="2507723" y="985374"/>
                  <a:pt x="2497771" y="986410"/>
                  <a:pt x="2489150" y="990721"/>
                </a:cubicBezTo>
                <a:cubicBezTo>
                  <a:pt x="2479320" y="995636"/>
                  <a:pt x="2471548" y="1004094"/>
                  <a:pt x="2461718" y="1009009"/>
                </a:cubicBezTo>
                <a:cubicBezTo>
                  <a:pt x="2372586" y="1053575"/>
                  <a:pt x="2511875" y="969845"/>
                  <a:pt x="2397710" y="1036441"/>
                </a:cubicBezTo>
                <a:cubicBezTo>
                  <a:pt x="2372872" y="1050930"/>
                  <a:pt x="2351837" y="1073068"/>
                  <a:pt x="2324558" y="1082161"/>
                </a:cubicBezTo>
                <a:cubicBezTo>
                  <a:pt x="2255607" y="1105145"/>
                  <a:pt x="2340598" y="1074141"/>
                  <a:pt x="2269694" y="1109593"/>
                </a:cubicBezTo>
                <a:cubicBezTo>
                  <a:pt x="2255013" y="1116934"/>
                  <a:pt x="2238655" y="1120540"/>
                  <a:pt x="2223974" y="1127881"/>
                </a:cubicBezTo>
                <a:cubicBezTo>
                  <a:pt x="2214144" y="1132796"/>
                  <a:pt x="2205485" y="1139781"/>
                  <a:pt x="2196542" y="1146169"/>
                </a:cubicBezTo>
                <a:cubicBezTo>
                  <a:pt x="2184141" y="1155027"/>
                  <a:pt x="2173597" y="1166785"/>
                  <a:pt x="2159966" y="1173601"/>
                </a:cubicBezTo>
                <a:cubicBezTo>
                  <a:pt x="2142724" y="1182222"/>
                  <a:pt x="2123390" y="1185793"/>
                  <a:pt x="2105102" y="1191889"/>
                </a:cubicBezTo>
                <a:cubicBezTo>
                  <a:pt x="2095958" y="1194937"/>
                  <a:pt x="2086291" y="1196722"/>
                  <a:pt x="2077670" y="1201033"/>
                </a:cubicBezTo>
                <a:cubicBezTo>
                  <a:pt x="2065478" y="1207129"/>
                  <a:pt x="2052929" y="1212558"/>
                  <a:pt x="2041094" y="1219321"/>
                </a:cubicBezTo>
                <a:cubicBezTo>
                  <a:pt x="2031552" y="1224773"/>
                  <a:pt x="2024360" y="1235092"/>
                  <a:pt x="2013662" y="1237609"/>
                </a:cubicBezTo>
                <a:cubicBezTo>
                  <a:pt x="1971703" y="1247482"/>
                  <a:pt x="1885646" y="1255897"/>
                  <a:pt x="1885646" y="1255897"/>
                </a:cubicBezTo>
                <a:cubicBezTo>
                  <a:pt x="1833068" y="1273423"/>
                  <a:pt x="1878263" y="1260176"/>
                  <a:pt x="1794206" y="1274185"/>
                </a:cubicBezTo>
                <a:cubicBezTo>
                  <a:pt x="1698405" y="1290152"/>
                  <a:pt x="1804014" y="1277531"/>
                  <a:pt x="1684478" y="1292473"/>
                </a:cubicBezTo>
                <a:cubicBezTo>
                  <a:pt x="1657090" y="1295896"/>
                  <a:pt x="1629505" y="1297714"/>
                  <a:pt x="1602182" y="1301617"/>
                </a:cubicBezTo>
                <a:cubicBezTo>
                  <a:pt x="1586796" y="1303815"/>
                  <a:pt x="1571823" y="1308398"/>
                  <a:pt x="1556462" y="1310761"/>
                </a:cubicBezTo>
                <a:cubicBezTo>
                  <a:pt x="1532174" y="1314498"/>
                  <a:pt x="1507694" y="1316857"/>
                  <a:pt x="1483310" y="1319905"/>
                </a:cubicBezTo>
                <a:cubicBezTo>
                  <a:pt x="1474166" y="1322953"/>
                  <a:pt x="1465177" y="1326513"/>
                  <a:pt x="1455878" y="1329049"/>
                </a:cubicBezTo>
                <a:cubicBezTo>
                  <a:pt x="1431629" y="1335662"/>
                  <a:pt x="1406571" y="1339389"/>
                  <a:pt x="1382726" y="1347337"/>
                </a:cubicBezTo>
                <a:cubicBezTo>
                  <a:pt x="1373582" y="1350385"/>
                  <a:pt x="1363720" y="1351800"/>
                  <a:pt x="1355294" y="1356481"/>
                </a:cubicBezTo>
                <a:cubicBezTo>
                  <a:pt x="1336081" y="1367155"/>
                  <a:pt x="1318718" y="1380865"/>
                  <a:pt x="1300430" y="1393057"/>
                </a:cubicBezTo>
                <a:lnTo>
                  <a:pt x="1272998" y="1411345"/>
                </a:lnTo>
                <a:cubicBezTo>
                  <a:pt x="1266902" y="1420489"/>
                  <a:pt x="1262481" y="1431006"/>
                  <a:pt x="1254710" y="1438777"/>
                </a:cubicBezTo>
                <a:cubicBezTo>
                  <a:pt x="1236984" y="1456503"/>
                  <a:pt x="1222157" y="1458772"/>
                  <a:pt x="1199846" y="1466209"/>
                </a:cubicBezTo>
                <a:cubicBezTo>
                  <a:pt x="1179254" y="1527985"/>
                  <a:pt x="1207812" y="1461024"/>
                  <a:pt x="1163270" y="1511929"/>
                </a:cubicBezTo>
                <a:cubicBezTo>
                  <a:pt x="1077304" y="1610175"/>
                  <a:pt x="1172662" y="1532317"/>
                  <a:pt x="1090118" y="1594225"/>
                </a:cubicBezTo>
                <a:cubicBezTo>
                  <a:pt x="1072630" y="1646688"/>
                  <a:pt x="1093497" y="1597718"/>
                  <a:pt x="1053542" y="1649089"/>
                </a:cubicBezTo>
                <a:cubicBezTo>
                  <a:pt x="1040048" y="1666439"/>
                  <a:pt x="1029158" y="1685665"/>
                  <a:pt x="1016966" y="1703953"/>
                </a:cubicBezTo>
                <a:cubicBezTo>
                  <a:pt x="973867" y="1768602"/>
                  <a:pt x="1027956" y="1688567"/>
                  <a:pt x="971246" y="1767961"/>
                </a:cubicBezTo>
                <a:cubicBezTo>
                  <a:pt x="964858" y="1776904"/>
                  <a:pt x="959993" y="1786950"/>
                  <a:pt x="952958" y="1795393"/>
                </a:cubicBezTo>
                <a:cubicBezTo>
                  <a:pt x="944679" y="1805327"/>
                  <a:pt x="933805" y="1812891"/>
                  <a:pt x="925526" y="1822825"/>
                </a:cubicBezTo>
                <a:cubicBezTo>
                  <a:pt x="905273" y="1847128"/>
                  <a:pt x="905211" y="1858376"/>
                  <a:pt x="888950" y="1886833"/>
                </a:cubicBezTo>
                <a:cubicBezTo>
                  <a:pt x="883498" y="1896375"/>
                  <a:pt x="876114" y="1904723"/>
                  <a:pt x="870662" y="1914265"/>
                </a:cubicBezTo>
                <a:cubicBezTo>
                  <a:pt x="863899" y="1926100"/>
                  <a:pt x="859137" y="1939006"/>
                  <a:pt x="852374" y="1950841"/>
                </a:cubicBezTo>
                <a:cubicBezTo>
                  <a:pt x="846922" y="1960383"/>
                  <a:pt x="839001" y="1968443"/>
                  <a:pt x="834086" y="1978273"/>
                </a:cubicBezTo>
                <a:cubicBezTo>
                  <a:pt x="826745" y="1992954"/>
                  <a:pt x="823769" y="2009645"/>
                  <a:pt x="815798" y="2023993"/>
                </a:cubicBezTo>
                <a:cubicBezTo>
                  <a:pt x="808397" y="2037315"/>
                  <a:pt x="797224" y="2048168"/>
                  <a:pt x="788366" y="2060569"/>
                </a:cubicBezTo>
                <a:cubicBezTo>
                  <a:pt x="781978" y="2069512"/>
                  <a:pt x="776174" y="2078857"/>
                  <a:pt x="770078" y="2088001"/>
                </a:cubicBezTo>
                <a:cubicBezTo>
                  <a:pt x="746887" y="2203958"/>
                  <a:pt x="777964" y="2078744"/>
                  <a:pt x="742646" y="2161153"/>
                </a:cubicBezTo>
                <a:cubicBezTo>
                  <a:pt x="737696" y="2172704"/>
                  <a:pt x="738452" y="2186178"/>
                  <a:pt x="733502" y="2197729"/>
                </a:cubicBezTo>
                <a:cubicBezTo>
                  <a:pt x="729173" y="2207830"/>
                  <a:pt x="719677" y="2215118"/>
                  <a:pt x="715214" y="2225161"/>
                </a:cubicBezTo>
                <a:cubicBezTo>
                  <a:pt x="707385" y="2242777"/>
                  <a:pt x="707619" y="2263985"/>
                  <a:pt x="696926" y="2280025"/>
                </a:cubicBezTo>
                <a:cubicBezTo>
                  <a:pt x="644515" y="2358641"/>
                  <a:pt x="707352" y="2259173"/>
                  <a:pt x="669494" y="2334889"/>
                </a:cubicBezTo>
                <a:cubicBezTo>
                  <a:pt x="664579" y="2344719"/>
                  <a:pt x="657302" y="2353177"/>
                  <a:pt x="651206" y="2362321"/>
                </a:cubicBezTo>
                <a:cubicBezTo>
                  <a:pt x="626091" y="2462781"/>
                  <a:pt x="664155" y="2337184"/>
                  <a:pt x="614630" y="2426329"/>
                </a:cubicBezTo>
                <a:cubicBezTo>
                  <a:pt x="605268" y="2443180"/>
                  <a:pt x="602438" y="2462905"/>
                  <a:pt x="596342" y="2481193"/>
                </a:cubicBezTo>
                <a:cubicBezTo>
                  <a:pt x="593294" y="2490337"/>
                  <a:pt x="592545" y="2500605"/>
                  <a:pt x="587198" y="2508625"/>
                </a:cubicBezTo>
                <a:cubicBezTo>
                  <a:pt x="568832" y="2536175"/>
                  <a:pt x="564544" y="2540149"/>
                  <a:pt x="550622" y="2572633"/>
                </a:cubicBezTo>
                <a:cubicBezTo>
                  <a:pt x="546825" y="2581492"/>
                  <a:pt x="544126" y="2590797"/>
                  <a:pt x="541478" y="2600065"/>
                </a:cubicBezTo>
                <a:cubicBezTo>
                  <a:pt x="538026" y="2612149"/>
                  <a:pt x="537284" y="2625090"/>
                  <a:pt x="532334" y="2636641"/>
                </a:cubicBezTo>
                <a:cubicBezTo>
                  <a:pt x="528005" y="2646742"/>
                  <a:pt x="520142" y="2654929"/>
                  <a:pt x="514046" y="2664073"/>
                </a:cubicBezTo>
                <a:cubicBezTo>
                  <a:pt x="510998" y="2679313"/>
                  <a:pt x="510359" y="2695241"/>
                  <a:pt x="504902" y="2709793"/>
                </a:cubicBezTo>
                <a:cubicBezTo>
                  <a:pt x="501043" y="2720083"/>
                  <a:pt x="490370" y="2726897"/>
                  <a:pt x="486614" y="2737225"/>
                </a:cubicBezTo>
                <a:cubicBezTo>
                  <a:pt x="478024" y="2760846"/>
                  <a:pt x="476274" y="2786532"/>
                  <a:pt x="468326" y="2810377"/>
                </a:cubicBezTo>
                <a:lnTo>
                  <a:pt x="459182" y="2837809"/>
                </a:lnTo>
                <a:cubicBezTo>
                  <a:pt x="456134" y="2865241"/>
                  <a:pt x="453686" y="2892746"/>
                  <a:pt x="450038" y="2920105"/>
                </a:cubicBezTo>
                <a:cubicBezTo>
                  <a:pt x="447588" y="2938483"/>
                  <a:pt x="440894" y="2956429"/>
                  <a:pt x="440894" y="2974969"/>
                </a:cubicBezTo>
                <a:cubicBezTo>
                  <a:pt x="440894" y="3244182"/>
                  <a:pt x="431788" y="3185470"/>
                  <a:pt x="459182" y="3322441"/>
                </a:cubicBezTo>
                <a:cubicBezTo>
                  <a:pt x="462230" y="3386449"/>
                  <a:pt x="465713" y="3450438"/>
                  <a:pt x="468326" y="3514465"/>
                </a:cubicBezTo>
                <a:cubicBezTo>
                  <a:pt x="471809" y="3599792"/>
                  <a:pt x="472861" y="3685223"/>
                  <a:pt x="477470" y="3770497"/>
                </a:cubicBezTo>
                <a:cubicBezTo>
                  <a:pt x="478960" y="3798058"/>
                  <a:pt x="483725" y="3825344"/>
                  <a:pt x="486614" y="3852793"/>
                </a:cubicBezTo>
                <a:cubicBezTo>
                  <a:pt x="489821" y="3883257"/>
                  <a:pt x="492179" y="3913811"/>
                  <a:pt x="495758" y="3944233"/>
                </a:cubicBezTo>
                <a:cubicBezTo>
                  <a:pt x="498276" y="3965638"/>
                  <a:pt x="502646" y="3986807"/>
                  <a:pt x="504902" y="4008241"/>
                </a:cubicBezTo>
                <a:cubicBezTo>
                  <a:pt x="508744" y="4044742"/>
                  <a:pt x="509758" y="4081518"/>
                  <a:pt x="514046" y="4117969"/>
                </a:cubicBezTo>
                <a:cubicBezTo>
                  <a:pt x="515730" y="4132284"/>
                  <a:pt x="527446" y="4183970"/>
                  <a:pt x="532334" y="4200265"/>
                </a:cubicBezTo>
                <a:cubicBezTo>
                  <a:pt x="537873" y="4218729"/>
                  <a:pt x="539929" y="4239089"/>
                  <a:pt x="550622" y="4255129"/>
                </a:cubicBezTo>
                <a:cubicBezTo>
                  <a:pt x="562814" y="4273417"/>
                  <a:pt x="580247" y="4289141"/>
                  <a:pt x="587198" y="4309993"/>
                </a:cubicBezTo>
                <a:lnTo>
                  <a:pt x="614630" y="4392289"/>
                </a:lnTo>
                <a:lnTo>
                  <a:pt x="623774" y="4419721"/>
                </a:lnTo>
                <a:lnTo>
                  <a:pt x="632918" y="4447153"/>
                </a:lnTo>
                <a:cubicBezTo>
                  <a:pt x="638652" y="4487293"/>
                  <a:pt x="649093" y="4568829"/>
                  <a:pt x="660350" y="4602601"/>
                </a:cubicBezTo>
                <a:cubicBezTo>
                  <a:pt x="681252" y="4665307"/>
                  <a:pt x="656569" y="4587479"/>
                  <a:pt x="678638" y="4675753"/>
                </a:cubicBezTo>
                <a:cubicBezTo>
                  <a:pt x="680976" y="4685104"/>
                  <a:pt x="697233" y="4701295"/>
                  <a:pt x="687782" y="4703185"/>
                </a:cubicBezTo>
                <a:cubicBezTo>
                  <a:pt x="668879" y="4706966"/>
                  <a:pt x="632918" y="4684897"/>
                  <a:pt x="632918" y="4684897"/>
                </a:cubicBezTo>
                <a:cubicBezTo>
                  <a:pt x="572039" y="4624018"/>
                  <a:pt x="637604" y="4681404"/>
                  <a:pt x="578054" y="4648321"/>
                </a:cubicBezTo>
                <a:cubicBezTo>
                  <a:pt x="558841" y="4637647"/>
                  <a:pt x="523190" y="4611745"/>
                  <a:pt x="523190" y="4611745"/>
                </a:cubicBezTo>
                <a:cubicBezTo>
                  <a:pt x="517094" y="4602601"/>
                  <a:pt x="512673" y="4592084"/>
                  <a:pt x="504902" y="4584313"/>
                </a:cubicBezTo>
                <a:cubicBezTo>
                  <a:pt x="497131" y="4576542"/>
                  <a:pt x="484707" y="4574296"/>
                  <a:pt x="477470" y="4566025"/>
                </a:cubicBezTo>
                <a:cubicBezTo>
                  <a:pt x="462996" y="4549484"/>
                  <a:pt x="456436" y="4526703"/>
                  <a:pt x="440894" y="4511161"/>
                </a:cubicBezTo>
                <a:cubicBezTo>
                  <a:pt x="431750" y="4502017"/>
                  <a:pt x="421741" y="4493663"/>
                  <a:pt x="413462" y="4483729"/>
                </a:cubicBezTo>
                <a:cubicBezTo>
                  <a:pt x="341521" y="4397400"/>
                  <a:pt x="441017" y="4511345"/>
                  <a:pt x="386030" y="4428865"/>
                </a:cubicBezTo>
                <a:cubicBezTo>
                  <a:pt x="378857" y="4418105"/>
                  <a:pt x="367742" y="4410577"/>
                  <a:pt x="358598" y="4401433"/>
                </a:cubicBezTo>
                <a:cubicBezTo>
                  <a:pt x="355550" y="4392289"/>
                  <a:pt x="355475" y="4381527"/>
                  <a:pt x="349454" y="4374001"/>
                </a:cubicBezTo>
                <a:cubicBezTo>
                  <a:pt x="336562" y="4357887"/>
                  <a:pt x="312661" y="4352593"/>
                  <a:pt x="294590" y="4346569"/>
                </a:cubicBezTo>
                <a:cubicBezTo>
                  <a:pt x="214447" y="4266426"/>
                  <a:pt x="316109" y="4364502"/>
                  <a:pt x="239726" y="4300849"/>
                </a:cubicBezTo>
                <a:cubicBezTo>
                  <a:pt x="169320" y="4242177"/>
                  <a:pt x="252970" y="4300535"/>
                  <a:pt x="184862" y="4255129"/>
                </a:cubicBezTo>
                <a:lnTo>
                  <a:pt x="129998" y="4172833"/>
                </a:lnTo>
                <a:cubicBezTo>
                  <a:pt x="123902" y="4163689"/>
                  <a:pt x="115185" y="4155827"/>
                  <a:pt x="111710" y="4145401"/>
                </a:cubicBezTo>
                <a:cubicBezTo>
                  <a:pt x="108662" y="4136257"/>
                  <a:pt x="107247" y="4126395"/>
                  <a:pt x="102566" y="4117969"/>
                </a:cubicBezTo>
                <a:cubicBezTo>
                  <a:pt x="91892" y="4098756"/>
                  <a:pt x="72941" y="4083957"/>
                  <a:pt x="65990" y="4063105"/>
                </a:cubicBezTo>
                <a:lnTo>
                  <a:pt x="47702" y="4008241"/>
                </a:lnTo>
                <a:cubicBezTo>
                  <a:pt x="44654" y="3999097"/>
                  <a:pt x="40896" y="3990160"/>
                  <a:pt x="38558" y="3980809"/>
                </a:cubicBezTo>
                <a:cubicBezTo>
                  <a:pt x="27076" y="3934882"/>
                  <a:pt x="33388" y="3956155"/>
                  <a:pt x="20270" y="3916801"/>
                </a:cubicBezTo>
                <a:cubicBezTo>
                  <a:pt x="0" y="3774908"/>
                  <a:pt x="1982" y="3805462"/>
                  <a:pt x="1982" y="3569329"/>
                </a:cubicBezTo>
                <a:cubicBezTo>
                  <a:pt x="1982" y="3468699"/>
                  <a:pt x="5694" y="3368060"/>
                  <a:pt x="11126" y="3267577"/>
                </a:cubicBezTo>
                <a:cubicBezTo>
                  <a:pt x="12549" y="3241261"/>
                  <a:pt x="24011" y="3227883"/>
                  <a:pt x="29414" y="3203569"/>
                </a:cubicBezTo>
                <a:cubicBezTo>
                  <a:pt x="33436" y="3185470"/>
                  <a:pt x="34922" y="3166885"/>
                  <a:pt x="38558" y="3148705"/>
                </a:cubicBezTo>
                <a:cubicBezTo>
                  <a:pt x="41023" y="3136382"/>
                  <a:pt x="44976" y="3124397"/>
                  <a:pt x="47702" y="3112129"/>
                </a:cubicBezTo>
                <a:cubicBezTo>
                  <a:pt x="51073" y="3096957"/>
                  <a:pt x="53798" y="3081649"/>
                  <a:pt x="56846" y="3066409"/>
                </a:cubicBezTo>
                <a:cubicBezTo>
                  <a:pt x="59894" y="3020689"/>
                  <a:pt x="62605" y="2974945"/>
                  <a:pt x="65990" y="2929249"/>
                </a:cubicBezTo>
                <a:cubicBezTo>
                  <a:pt x="68701" y="2892647"/>
                  <a:pt x="73637" y="2856193"/>
                  <a:pt x="75134" y="2819521"/>
                </a:cubicBezTo>
                <a:cubicBezTo>
                  <a:pt x="79735" y="2706798"/>
                  <a:pt x="81928" y="2593986"/>
                  <a:pt x="84278" y="2481193"/>
                </a:cubicBezTo>
                <a:cubicBezTo>
                  <a:pt x="88024" y="2301374"/>
                  <a:pt x="87974" y="2121472"/>
                  <a:pt x="93422" y="1941697"/>
                </a:cubicBezTo>
                <a:cubicBezTo>
                  <a:pt x="94232" y="1914962"/>
                  <a:pt x="105934" y="1860850"/>
                  <a:pt x="111710" y="1831969"/>
                </a:cubicBezTo>
                <a:cubicBezTo>
                  <a:pt x="114758" y="1798441"/>
                  <a:pt x="116405" y="1764756"/>
                  <a:pt x="120854" y="1731385"/>
                </a:cubicBezTo>
                <a:cubicBezTo>
                  <a:pt x="124427" y="1704586"/>
                  <a:pt x="132089" y="1692061"/>
                  <a:pt x="139142" y="1667377"/>
                </a:cubicBezTo>
                <a:cubicBezTo>
                  <a:pt x="166781" y="1570641"/>
                  <a:pt x="123114" y="1706317"/>
                  <a:pt x="166574" y="1575937"/>
                </a:cubicBezTo>
                <a:cubicBezTo>
                  <a:pt x="169622" y="1566793"/>
                  <a:pt x="170371" y="1556525"/>
                  <a:pt x="175718" y="1548505"/>
                </a:cubicBezTo>
                <a:lnTo>
                  <a:pt x="194006" y="1521073"/>
                </a:lnTo>
                <a:cubicBezTo>
                  <a:pt x="197054" y="1508881"/>
                  <a:pt x="198737" y="1496264"/>
                  <a:pt x="203150" y="1484497"/>
                </a:cubicBezTo>
                <a:cubicBezTo>
                  <a:pt x="209248" y="1468236"/>
                  <a:pt x="227667" y="1434960"/>
                  <a:pt x="239726" y="1420489"/>
                </a:cubicBezTo>
                <a:cubicBezTo>
                  <a:pt x="248005" y="1410555"/>
                  <a:pt x="258014" y="1402201"/>
                  <a:pt x="267158" y="1393057"/>
                </a:cubicBezTo>
                <a:cubicBezTo>
                  <a:pt x="283050" y="1345380"/>
                  <a:pt x="264550" y="1382167"/>
                  <a:pt x="303734" y="1347337"/>
                </a:cubicBezTo>
                <a:cubicBezTo>
                  <a:pt x="323064" y="1330154"/>
                  <a:pt x="344252" y="1313992"/>
                  <a:pt x="358598" y="1292473"/>
                </a:cubicBezTo>
                <a:cubicBezTo>
                  <a:pt x="364694" y="1283329"/>
                  <a:pt x="369115" y="1272812"/>
                  <a:pt x="376886" y="1265041"/>
                </a:cubicBezTo>
                <a:cubicBezTo>
                  <a:pt x="384657" y="1257270"/>
                  <a:pt x="396104" y="1254054"/>
                  <a:pt x="404318" y="1246753"/>
                </a:cubicBezTo>
                <a:cubicBezTo>
                  <a:pt x="479155" y="1180231"/>
                  <a:pt x="428704" y="1199509"/>
                  <a:pt x="495758" y="1182745"/>
                </a:cubicBezTo>
                <a:cubicBezTo>
                  <a:pt x="515981" y="1162522"/>
                  <a:pt x="525161" y="1149756"/>
                  <a:pt x="550622" y="1137025"/>
                </a:cubicBezTo>
                <a:cubicBezTo>
                  <a:pt x="559243" y="1132714"/>
                  <a:pt x="568910" y="1130929"/>
                  <a:pt x="578054" y="1127881"/>
                </a:cubicBezTo>
                <a:cubicBezTo>
                  <a:pt x="584150" y="1118737"/>
                  <a:pt x="587760" y="1107314"/>
                  <a:pt x="596342" y="1100449"/>
                </a:cubicBezTo>
                <a:cubicBezTo>
                  <a:pt x="603868" y="1094428"/>
                  <a:pt x="614915" y="1095102"/>
                  <a:pt x="623774" y="1091305"/>
                </a:cubicBezTo>
                <a:cubicBezTo>
                  <a:pt x="636303" y="1085935"/>
                  <a:pt x="647418" y="1077328"/>
                  <a:pt x="660350" y="1073017"/>
                </a:cubicBezTo>
                <a:cubicBezTo>
                  <a:pt x="684195" y="1065069"/>
                  <a:pt x="709657" y="1062677"/>
                  <a:pt x="733502" y="1054729"/>
                </a:cubicBezTo>
                <a:cubicBezTo>
                  <a:pt x="742646" y="1051681"/>
                  <a:pt x="751635" y="1048121"/>
                  <a:pt x="760934" y="1045585"/>
                </a:cubicBezTo>
                <a:cubicBezTo>
                  <a:pt x="785183" y="1038972"/>
                  <a:pt x="809702" y="1033393"/>
                  <a:pt x="834086" y="1027297"/>
                </a:cubicBezTo>
                <a:cubicBezTo>
                  <a:pt x="846278" y="1024249"/>
                  <a:pt x="858096" y="1018306"/>
                  <a:pt x="870662" y="1018153"/>
                </a:cubicBezTo>
                <a:lnTo>
                  <a:pt x="1620470" y="1009009"/>
                </a:lnTo>
                <a:cubicBezTo>
                  <a:pt x="1650950" y="1005961"/>
                  <a:pt x="1681586" y="1004197"/>
                  <a:pt x="1711910" y="999865"/>
                </a:cubicBezTo>
                <a:cubicBezTo>
                  <a:pt x="1724351" y="998088"/>
                  <a:pt x="1736121" y="992969"/>
                  <a:pt x="1748486" y="990721"/>
                </a:cubicBezTo>
                <a:cubicBezTo>
                  <a:pt x="1769691" y="986866"/>
                  <a:pt x="1791158" y="984625"/>
                  <a:pt x="1812494" y="981577"/>
                </a:cubicBezTo>
                <a:lnTo>
                  <a:pt x="1867358" y="963289"/>
                </a:lnTo>
                <a:cubicBezTo>
                  <a:pt x="1876502" y="960241"/>
                  <a:pt x="1886770" y="959492"/>
                  <a:pt x="1894790" y="954145"/>
                </a:cubicBezTo>
                <a:cubicBezTo>
                  <a:pt x="1933564" y="928296"/>
                  <a:pt x="1912392" y="940772"/>
                  <a:pt x="1958798" y="917569"/>
                </a:cubicBezTo>
                <a:cubicBezTo>
                  <a:pt x="1964894" y="908425"/>
                  <a:pt x="1967942" y="896233"/>
                  <a:pt x="1977086" y="890137"/>
                </a:cubicBezTo>
                <a:cubicBezTo>
                  <a:pt x="2099090" y="808801"/>
                  <a:pt x="1937824" y="948763"/>
                  <a:pt x="2041094" y="862705"/>
                </a:cubicBezTo>
                <a:cubicBezTo>
                  <a:pt x="2072653" y="836406"/>
                  <a:pt x="2077168" y="814104"/>
                  <a:pt x="2123390" y="798697"/>
                </a:cubicBezTo>
                <a:cubicBezTo>
                  <a:pt x="2132534" y="795649"/>
                  <a:pt x="2142201" y="793864"/>
                  <a:pt x="2150822" y="789553"/>
                </a:cubicBezTo>
                <a:cubicBezTo>
                  <a:pt x="2165686" y="782121"/>
                  <a:pt x="2204475" y="751081"/>
                  <a:pt x="2214830" y="743833"/>
                </a:cubicBezTo>
                <a:cubicBezTo>
                  <a:pt x="2232836" y="731229"/>
                  <a:pt x="2269694" y="707257"/>
                  <a:pt x="2269694" y="707257"/>
                </a:cubicBezTo>
                <a:cubicBezTo>
                  <a:pt x="2307378" y="650730"/>
                  <a:pt x="2265538" y="705872"/>
                  <a:pt x="2315414" y="661537"/>
                </a:cubicBezTo>
                <a:cubicBezTo>
                  <a:pt x="2334744" y="644354"/>
                  <a:pt x="2348759" y="621019"/>
                  <a:pt x="2370278" y="606673"/>
                </a:cubicBezTo>
                <a:lnTo>
                  <a:pt x="2425142" y="570097"/>
                </a:lnTo>
                <a:lnTo>
                  <a:pt x="2452574" y="551809"/>
                </a:lnTo>
                <a:cubicBezTo>
                  <a:pt x="2483054" y="506089"/>
                  <a:pt x="2461718" y="530473"/>
                  <a:pt x="2525726" y="487801"/>
                </a:cubicBezTo>
                <a:lnTo>
                  <a:pt x="2553158" y="469513"/>
                </a:lnTo>
                <a:cubicBezTo>
                  <a:pt x="2605569" y="390897"/>
                  <a:pt x="2535782" y="483414"/>
                  <a:pt x="2598878" y="432937"/>
                </a:cubicBezTo>
                <a:cubicBezTo>
                  <a:pt x="2652218" y="390265"/>
                  <a:pt x="2562302" y="405505"/>
                  <a:pt x="2672030" y="368929"/>
                </a:cubicBezTo>
                <a:cubicBezTo>
                  <a:pt x="2699523" y="359765"/>
                  <a:pt x="2703259" y="361192"/>
                  <a:pt x="2726894" y="341497"/>
                </a:cubicBezTo>
                <a:cubicBezTo>
                  <a:pt x="2736828" y="333218"/>
                  <a:pt x="2743022" y="320345"/>
                  <a:pt x="2754326" y="314065"/>
                </a:cubicBezTo>
                <a:cubicBezTo>
                  <a:pt x="2771177" y="304703"/>
                  <a:pt x="2809190" y="295777"/>
                  <a:pt x="2809190" y="295777"/>
                </a:cubicBezTo>
                <a:cubicBezTo>
                  <a:pt x="2818334" y="286633"/>
                  <a:pt x="2825862" y="275518"/>
                  <a:pt x="2836622" y="268345"/>
                </a:cubicBezTo>
                <a:cubicBezTo>
                  <a:pt x="2844642" y="262998"/>
                  <a:pt x="2855433" y="263512"/>
                  <a:pt x="2864054" y="259201"/>
                </a:cubicBezTo>
                <a:cubicBezTo>
                  <a:pt x="2873884" y="254286"/>
                  <a:pt x="2882342" y="247009"/>
                  <a:pt x="2891486" y="240913"/>
                </a:cubicBezTo>
                <a:cubicBezTo>
                  <a:pt x="2932386" y="179562"/>
                  <a:pt x="2884205" y="239671"/>
                  <a:pt x="2937206" y="204337"/>
                </a:cubicBezTo>
                <a:cubicBezTo>
                  <a:pt x="2947966" y="197164"/>
                  <a:pt x="2953878" y="184078"/>
                  <a:pt x="2964638" y="176905"/>
                </a:cubicBezTo>
                <a:cubicBezTo>
                  <a:pt x="2972658" y="171558"/>
                  <a:pt x="2983644" y="172442"/>
                  <a:pt x="2992070" y="167761"/>
                </a:cubicBezTo>
                <a:cubicBezTo>
                  <a:pt x="3011283" y="157087"/>
                  <a:pt x="3026082" y="138136"/>
                  <a:pt x="3046934" y="131185"/>
                </a:cubicBezTo>
                <a:lnTo>
                  <a:pt x="3101798" y="112897"/>
                </a:lnTo>
                <a:cubicBezTo>
                  <a:pt x="3110942" y="109849"/>
                  <a:pt x="3120609" y="108064"/>
                  <a:pt x="3129230" y="103753"/>
                </a:cubicBezTo>
                <a:lnTo>
                  <a:pt x="3147518" y="94609"/>
                </a:lnTo>
              </a:path>
            </a:pathLst>
          </a:custGeom>
          <a:ln w="76200">
            <a:solidFill>
              <a:srgbClr val="FF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7" name="Group 453"/>
          <p:cNvGrpSpPr/>
          <p:nvPr/>
        </p:nvGrpSpPr>
        <p:grpSpPr>
          <a:xfrm>
            <a:off x="762000" y="2020655"/>
            <a:ext cx="8153400" cy="4587628"/>
            <a:chOff x="746372" y="2209800"/>
            <a:chExt cx="8153400" cy="4587628"/>
          </a:xfrm>
        </p:grpSpPr>
        <p:grpSp>
          <p:nvGrpSpPr>
            <p:cNvPr id="28" name="Group 229"/>
            <p:cNvGrpSpPr/>
            <p:nvPr/>
          </p:nvGrpSpPr>
          <p:grpSpPr>
            <a:xfrm>
              <a:off x="746372" y="2651372"/>
              <a:ext cx="8153400" cy="4146056"/>
              <a:chOff x="746372" y="2651372"/>
              <a:chExt cx="8153400" cy="4146056"/>
            </a:xfrm>
          </p:grpSpPr>
          <p:grpSp>
            <p:nvGrpSpPr>
              <p:cNvPr id="29" name="Group 16"/>
              <p:cNvGrpSpPr/>
              <p:nvPr/>
            </p:nvGrpSpPr>
            <p:grpSpPr>
              <a:xfrm rot="1106428">
                <a:off x="2651372" y="2651373"/>
                <a:ext cx="457200" cy="457200"/>
                <a:chOff x="9601200" y="1447800"/>
                <a:chExt cx="457200" cy="457200"/>
              </a:xfrm>
              <a:effectLst>
                <a:outerShdw blurRad="190500" algn="ctr" rotWithShape="0">
                  <a:srgbClr val="000000">
                    <a:alpha val="70000"/>
                  </a:srgbClr>
                </a:outerShdw>
              </a:effectLst>
            </p:grpSpPr>
            <p:cxnSp>
              <p:nvCxnSpPr>
                <p:cNvPr id="433" name="Straight Connector 17"/>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34" name="Straight Connector 18"/>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30" name="Group 19"/>
              <p:cNvGrpSpPr/>
              <p:nvPr/>
            </p:nvGrpSpPr>
            <p:grpSpPr>
              <a:xfrm rot="1106428">
                <a:off x="2498973" y="2956172"/>
                <a:ext cx="457200" cy="457200"/>
                <a:chOff x="9601200" y="1447800"/>
                <a:chExt cx="457200" cy="457200"/>
              </a:xfrm>
              <a:effectLst>
                <a:outerShdw blurRad="190500" algn="ctr" rotWithShape="0">
                  <a:srgbClr val="000000">
                    <a:alpha val="70000"/>
                  </a:srgbClr>
                </a:outerShdw>
              </a:effectLst>
            </p:grpSpPr>
            <p:cxnSp>
              <p:nvCxnSpPr>
                <p:cNvPr id="431" name="Straight Connector 2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32" name="Straight Connector 2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31" name="Group 22"/>
              <p:cNvGrpSpPr/>
              <p:nvPr/>
            </p:nvGrpSpPr>
            <p:grpSpPr>
              <a:xfrm rot="1106428">
                <a:off x="4480172" y="2727573"/>
                <a:ext cx="457200" cy="457200"/>
                <a:chOff x="9601200" y="1447800"/>
                <a:chExt cx="457200" cy="457200"/>
              </a:xfrm>
              <a:effectLst>
                <a:outerShdw blurRad="190500" algn="ctr" rotWithShape="0">
                  <a:srgbClr val="000000">
                    <a:alpha val="70000"/>
                  </a:srgbClr>
                </a:outerShdw>
              </a:effectLst>
            </p:grpSpPr>
            <p:cxnSp>
              <p:nvCxnSpPr>
                <p:cNvPr id="429" name="Straight Connector 23"/>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30" name="Straight Connector 24"/>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0" name="Group 25"/>
              <p:cNvGrpSpPr/>
              <p:nvPr/>
            </p:nvGrpSpPr>
            <p:grpSpPr>
              <a:xfrm rot="1106428">
                <a:off x="5165973" y="2651372"/>
                <a:ext cx="457200" cy="457200"/>
                <a:chOff x="9601200" y="1447800"/>
                <a:chExt cx="457200" cy="457200"/>
              </a:xfrm>
              <a:effectLst>
                <a:outerShdw blurRad="190500" algn="ctr" rotWithShape="0">
                  <a:srgbClr val="000000">
                    <a:alpha val="70000"/>
                  </a:srgbClr>
                </a:outerShdw>
              </a:effectLst>
            </p:grpSpPr>
            <p:cxnSp>
              <p:nvCxnSpPr>
                <p:cNvPr id="427" name="Straight Connector 2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28" name="Straight Connector 2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1" name="Group 28"/>
              <p:cNvGrpSpPr/>
              <p:nvPr/>
            </p:nvGrpSpPr>
            <p:grpSpPr>
              <a:xfrm rot="1106428">
                <a:off x="6385172" y="2803772"/>
                <a:ext cx="457200" cy="457200"/>
                <a:chOff x="9601200" y="1447800"/>
                <a:chExt cx="457200" cy="457200"/>
              </a:xfrm>
              <a:effectLst>
                <a:outerShdw blurRad="190500" algn="ctr" rotWithShape="0">
                  <a:srgbClr val="000000">
                    <a:alpha val="70000"/>
                  </a:srgbClr>
                </a:outerShdw>
              </a:effectLst>
            </p:grpSpPr>
            <p:cxnSp>
              <p:nvCxnSpPr>
                <p:cNvPr id="425" name="Straight Connector 29"/>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26" name="Straight Connector 30"/>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3" name="Group 31"/>
              <p:cNvGrpSpPr/>
              <p:nvPr/>
            </p:nvGrpSpPr>
            <p:grpSpPr>
              <a:xfrm rot="1106428">
                <a:off x="7909172" y="2879973"/>
                <a:ext cx="457200" cy="457200"/>
                <a:chOff x="9601200" y="1447800"/>
                <a:chExt cx="457200" cy="457200"/>
              </a:xfrm>
              <a:effectLst>
                <a:outerShdw blurRad="190500" algn="ctr" rotWithShape="0">
                  <a:srgbClr val="000000">
                    <a:alpha val="70000"/>
                  </a:srgbClr>
                </a:outerShdw>
              </a:effectLst>
            </p:grpSpPr>
            <p:cxnSp>
              <p:nvCxnSpPr>
                <p:cNvPr id="423" name="Straight Connector 3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24" name="Straight Connector 3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4" name="Group 34"/>
              <p:cNvGrpSpPr/>
              <p:nvPr/>
            </p:nvGrpSpPr>
            <p:grpSpPr>
              <a:xfrm rot="1106428">
                <a:off x="7375772" y="3108573"/>
                <a:ext cx="457200" cy="457200"/>
                <a:chOff x="9601200" y="1447800"/>
                <a:chExt cx="457200" cy="457200"/>
              </a:xfrm>
              <a:effectLst>
                <a:outerShdw blurRad="190500" algn="ctr" rotWithShape="0">
                  <a:srgbClr val="000000">
                    <a:alpha val="70000"/>
                  </a:srgbClr>
                </a:outerShdw>
              </a:effectLst>
            </p:grpSpPr>
            <p:cxnSp>
              <p:nvCxnSpPr>
                <p:cNvPr id="421" name="Straight Connector 35"/>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22" name="Straight Connector 36"/>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6" name="Group 37"/>
              <p:cNvGrpSpPr/>
              <p:nvPr/>
            </p:nvGrpSpPr>
            <p:grpSpPr>
              <a:xfrm rot="1106428">
                <a:off x="1965572" y="3489573"/>
                <a:ext cx="457200" cy="457200"/>
                <a:chOff x="9601200" y="1447800"/>
                <a:chExt cx="457200" cy="457200"/>
              </a:xfrm>
              <a:effectLst>
                <a:outerShdw blurRad="190500" algn="ctr" rotWithShape="0">
                  <a:srgbClr val="000000">
                    <a:alpha val="70000"/>
                  </a:srgbClr>
                </a:outerShdw>
              </a:effectLst>
            </p:grpSpPr>
            <p:cxnSp>
              <p:nvCxnSpPr>
                <p:cNvPr id="419" name="Straight Connector 3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20" name="Straight Connector 3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7" name="Group 40"/>
              <p:cNvGrpSpPr/>
              <p:nvPr/>
            </p:nvGrpSpPr>
            <p:grpSpPr>
              <a:xfrm rot="1106428">
                <a:off x="1660773" y="3946773"/>
                <a:ext cx="457200" cy="457200"/>
                <a:chOff x="9601200" y="1447800"/>
                <a:chExt cx="457200" cy="457200"/>
              </a:xfrm>
              <a:effectLst>
                <a:outerShdw blurRad="190500" algn="ctr" rotWithShape="0">
                  <a:srgbClr val="000000">
                    <a:alpha val="70000"/>
                  </a:srgbClr>
                </a:outerShdw>
              </a:effectLst>
            </p:grpSpPr>
            <p:cxnSp>
              <p:nvCxnSpPr>
                <p:cNvPr id="417" name="Straight Connector 41"/>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18" name="Straight Connector 42"/>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8" name="Group 43"/>
              <p:cNvGrpSpPr/>
              <p:nvPr/>
            </p:nvGrpSpPr>
            <p:grpSpPr>
              <a:xfrm rot="1106428">
                <a:off x="1660772" y="4251573"/>
                <a:ext cx="457200" cy="457200"/>
                <a:chOff x="9601200" y="1447800"/>
                <a:chExt cx="457200" cy="457200"/>
              </a:xfrm>
              <a:effectLst>
                <a:outerShdw blurRad="190500" algn="ctr" rotWithShape="0">
                  <a:srgbClr val="000000">
                    <a:alpha val="70000"/>
                  </a:srgbClr>
                </a:outerShdw>
              </a:effectLst>
            </p:grpSpPr>
            <p:cxnSp>
              <p:nvCxnSpPr>
                <p:cNvPr id="415" name="Straight Connector 4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16" name="Straight Connector 4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59" name="Group 46"/>
              <p:cNvGrpSpPr/>
              <p:nvPr/>
            </p:nvGrpSpPr>
            <p:grpSpPr>
              <a:xfrm rot="1106428">
                <a:off x="1203572" y="4480172"/>
                <a:ext cx="457200" cy="457200"/>
                <a:chOff x="9601200" y="1447800"/>
                <a:chExt cx="457200" cy="457200"/>
              </a:xfrm>
              <a:effectLst>
                <a:outerShdw blurRad="190500" algn="ctr" rotWithShape="0">
                  <a:srgbClr val="000000">
                    <a:alpha val="70000"/>
                  </a:srgbClr>
                </a:outerShdw>
              </a:effectLst>
            </p:grpSpPr>
            <p:cxnSp>
              <p:nvCxnSpPr>
                <p:cNvPr id="413" name="Straight Connector 47"/>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14" name="Straight Connector 48"/>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0" name="Group 49"/>
              <p:cNvGrpSpPr/>
              <p:nvPr/>
            </p:nvGrpSpPr>
            <p:grpSpPr>
              <a:xfrm rot="1106428">
                <a:off x="974973" y="5165972"/>
                <a:ext cx="457200" cy="457200"/>
                <a:chOff x="9601200" y="1447800"/>
                <a:chExt cx="457200" cy="457200"/>
              </a:xfrm>
              <a:effectLst>
                <a:outerShdw blurRad="190500" algn="ctr" rotWithShape="0">
                  <a:srgbClr val="000000">
                    <a:alpha val="70000"/>
                  </a:srgbClr>
                </a:outerShdw>
              </a:effectLst>
            </p:grpSpPr>
            <p:cxnSp>
              <p:nvCxnSpPr>
                <p:cNvPr id="411" name="Straight Connector 5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12" name="Straight Connector 5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1" name="Group 52"/>
              <p:cNvGrpSpPr/>
              <p:nvPr/>
            </p:nvGrpSpPr>
            <p:grpSpPr>
              <a:xfrm rot="1106428">
                <a:off x="746372" y="6080372"/>
                <a:ext cx="457200" cy="457200"/>
                <a:chOff x="9601200" y="1447800"/>
                <a:chExt cx="457200" cy="457200"/>
              </a:xfrm>
              <a:effectLst>
                <a:outerShdw blurRad="190500" algn="ctr" rotWithShape="0">
                  <a:srgbClr val="000000">
                    <a:alpha val="70000"/>
                  </a:srgbClr>
                </a:outerShdw>
              </a:effectLst>
            </p:grpSpPr>
            <p:cxnSp>
              <p:nvCxnSpPr>
                <p:cNvPr id="409" name="Straight Connector 53"/>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10" name="Straight Connector 54"/>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2" name="Group 55"/>
              <p:cNvGrpSpPr/>
              <p:nvPr/>
            </p:nvGrpSpPr>
            <p:grpSpPr>
              <a:xfrm rot="1106428">
                <a:off x="2041773" y="5165972"/>
                <a:ext cx="457200" cy="457200"/>
                <a:chOff x="9601200" y="1447800"/>
                <a:chExt cx="457200" cy="457200"/>
              </a:xfrm>
              <a:effectLst>
                <a:outerShdw blurRad="190500" algn="ctr" rotWithShape="0">
                  <a:srgbClr val="000000">
                    <a:alpha val="70000"/>
                  </a:srgbClr>
                </a:outerShdw>
              </a:effectLst>
            </p:grpSpPr>
            <p:cxnSp>
              <p:nvCxnSpPr>
                <p:cNvPr id="407" name="Straight Connector 5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08" name="Straight Connector 5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3" name="Group 58"/>
              <p:cNvGrpSpPr/>
              <p:nvPr/>
            </p:nvGrpSpPr>
            <p:grpSpPr>
              <a:xfrm rot="1106428">
                <a:off x="3032372" y="5623173"/>
                <a:ext cx="457200" cy="457200"/>
                <a:chOff x="9601200" y="1447800"/>
                <a:chExt cx="457200" cy="457200"/>
              </a:xfrm>
              <a:effectLst>
                <a:outerShdw blurRad="190500" algn="ctr" rotWithShape="0">
                  <a:srgbClr val="000000">
                    <a:alpha val="70000"/>
                  </a:srgbClr>
                </a:outerShdw>
              </a:effectLst>
            </p:grpSpPr>
            <p:cxnSp>
              <p:nvCxnSpPr>
                <p:cNvPr id="405" name="Straight Connector 59"/>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06" name="Straight Connector 60"/>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4" name="Group 61"/>
              <p:cNvGrpSpPr/>
              <p:nvPr/>
            </p:nvGrpSpPr>
            <p:grpSpPr>
              <a:xfrm rot="1106428">
                <a:off x="5013573" y="3032372"/>
                <a:ext cx="457200" cy="457200"/>
                <a:chOff x="9601200" y="1447800"/>
                <a:chExt cx="457200" cy="457200"/>
              </a:xfrm>
              <a:effectLst>
                <a:outerShdw blurRad="190500" algn="ctr" rotWithShape="0">
                  <a:srgbClr val="000000">
                    <a:alpha val="70000"/>
                  </a:srgbClr>
                </a:outerShdw>
              </a:effectLst>
            </p:grpSpPr>
            <p:cxnSp>
              <p:nvCxnSpPr>
                <p:cNvPr id="403" name="Straight Connector 6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04" name="Straight Connector 6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5" name="Group 64"/>
              <p:cNvGrpSpPr/>
              <p:nvPr/>
            </p:nvGrpSpPr>
            <p:grpSpPr>
              <a:xfrm rot="1106428">
                <a:off x="5318372" y="3337172"/>
                <a:ext cx="457200" cy="457200"/>
                <a:chOff x="9601200" y="1447800"/>
                <a:chExt cx="457200" cy="457200"/>
              </a:xfrm>
              <a:effectLst>
                <a:outerShdw blurRad="190500" algn="ctr" rotWithShape="0">
                  <a:srgbClr val="000000">
                    <a:alpha val="70000"/>
                  </a:srgbClr>
                </a:outerShdw>
              </a:effectLst>
            </p:grpSpPr>
            <p:cxnSp>
              <p:nvCxnSpPr>
                <p:cNvPr id="401" name="Straight Connector 65"/>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02" name="Straight Connector 66"/>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6" name="Group 67"/>
              <p:cNvGrpSpPr/>
              <p:nvPr/>
            </p:nvGrpSpPr>
            <p:grpSpPr>
              <a:xfrm rot="1106428">
                <a:off x="4251573" y="4403973"/>
                <a:ext cx="457200" cy="457200"/>
                <a:chOff x="9601200" y="1447800"/>
                <a:chExt cx="457200" cy="457200"/>
              </a:xfrm>
              <a:effectLst>
                <a:outerShdw blurRad="190500" algn="ctr" rotWithShape="0">
                  <a:srgbClr val="000000">
                    <a:alpha val="70000"/>
                  </a:srgbClr>
                </a:outerShdw>
              </a:effectLst>
            </p:grpSpPr>
            <p:cxnSp>
              <p:nvCxnSpPr>
                <p:cNvPr id="399" name="Straight Connector 6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400" name="Straight Connector 6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7" name="Group 70"/>
              <p:cNvGrpSpPr/>
              <p:nvPr/>
            </p:nvGrpSpPr>
            <p:grpSpPr>
              <a:xfrm rot="1106428">
                <a:off x="4708773" y="5699371"/>
                <a:ext cx="457200" cy="457200"/>
                <a:chOff x="9601200" y="1447800"/>
                <a:chExt cx="457200" cy="457200"/>
              </a:xfrm>
              <a:effectLst>
                <a:outerShdw blurRad="190500" algn="ctr" rotWithShape="0">
                  <a:srgbClr val="000000">
                    <a:alpha val="70000"/>
                  </a:srgbClr>
                </a:outerShdw>
              </a:effectLst>
            </p:grpSpPr>
            <p:cxnSp>
              <p:nvCxnSpPr>
                <p:cNvPr id="397" name="Straight Connector 39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8" name="Group 73"/>
              <p:cNvGrpSpPr/>
              <p:nvPr/>
            </p:nvGrpSpPr>
            <p:grpSpPr>
              <a:xfrm rot="1106428">
                <a:off x="6689973" y="3108573"/>
                <a:ext cx="457200" cy="457200"/>
                <a:chOff x="9601200" y="1447800"/>
                <a:chExt cx="457200" cy="457200"/>
              </a:xfrm>
              <a:effectLst>
                <a:outerShdw blurRad="190500" algn="ctr" rotWithShape="0">
                  <a:srgbClr val="000000">
                    <a:alpha val="70000"/>
                  </a:srgbClr>
                </a:outerShdw>
              </a:effectLst>
            </p:grpSpPr>
            <p:cxnSp>
              <p:nvCxnSpPr>
                <p:cNvPr id="395" name="Straight Connector 39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69" name="Group 76"/>
              <p:cNvGrpSpPr/>
              <p:nvPr/>
            </p:nvGrpSpPr>
            <p:grpSpPr>
              <a:xfrm rot="1106428">
                <a:off x="6994773" y="3260972"/>
                <a:ext cx="457200" cy="457200"/>
                <a:chOff x="9601200" y="1447800"/>
                <a:chExt cx="457200" cy="457200"/>
              </a:xfrm>
              <a:effectLst>
                <a:outerShdw blurRad="190500" algn="ctr" rotWithShape="0">
                  <a:srgbClr val="000000">
                    <a:alpha val="70000"/>
                  </a:srgbClr>
                </a:outerShdw>
              </a:effectLst>
            </p:grpSpPr>
            <p:cxnSp>
              <p:nvCxnSpPr>
                <p:cNvPr id="393" name="Straight Connector 39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0" name="Group 79"/>
              <p:cNvGrpSpPr/>
              <p:nvPr/>
            </p:nvGrpSpPr>
            <p:grpSpPr>
              <a:xfrm rot="1106428">
                <a:off x="6613773" y="3870573"/>
                <a:ext cx="457200" cy="457200"/>
                <a:chOff x="9601200" y="1447800"/>
                <a:chExt cx="457200" cy="457200"/>
              </a:xfrm>
              <a:effectLst>
                <a:outerShdw blurRad="190500" algn="ctr" rotWithShape="0">
                  <a:srgbClr val="000000">
                    <a:alpha val="70000"/>
                  </a:srgbClr>
                </a:outerShdw>
              </a:effectLst>
            </p:grpSpPr>
            <p:cxnSp>
              <p:nvCxnSpPr>
                <p:cNvPr id="391" name="Straight Connector 39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1" name="Group 82"/>
              <p:cNvGrpSpPr/>
              <p:nvPr/>
            </p:nvGrpSpPr>
            <p:grpSpPr>
              <a:xfrm rot="1106428">
                <a:off x="7528172" y="3946773"/>
                <a:ext cx="457200" cy="457200"/>
                <a:chOff x="9601200" y="1447800"/>
                <a:chExt cx="457200" cy="457200"/>
              </a:xfrm>
              <a:effectLst>
                <a:outerShdw blurRad="190500" algn="ctr" rotWithShape="0">
                  <a:srgbClr val="000000">
                    <a:alpha val="70000"/>
                  </a:srgbClr>
                </a:outerShdw>
              </a:effectLst>
            </p:grpSpPr>
            <p:cxnSp>
              <p:nvCxnSpPr>
                <p:cNvPr id="389" name="Straight Connector 38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2" name="Group 85"/>
              <p:cNvGrpSpPr/>
              <p:nvPr/>
            </p:nvGrpSpPr>
            <p:grpSpPr>
              <a:xfrm rot="1106428">
                <a:off x="7528172" y="3489573"/>
                <a:ext cx="457200" cy="457200"/>
                <a:chOff x="9601200" y="1447800"/>
                <a:chExt cx="457200" cy="457200"/>
              </a:xfrm>
              <a:effectLst>
                <a:outerShdw blurRad="190500" algn="ctr" rotWithShape="0">
                  <a:srgbClr val="000000">
                    <a:alpha val="70000"/>
                  </a:srgbClr>
                </a:outerShdw>
              </a:effectLst>
            </p:grpSpPr>
            <p:cxnSp>
              <p:nvCxnSpPr>
                <p:cNvPr id="387" name="Straight Connector 38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3" name="Group 88"/>
              <p:cNvGrpSpPr/>
              <p:nvPr/>
            </p:nvGrpSpPr>
            <p:grpSpPr>
              <a:xfrm rot="1106428">
                <a:off x="8061573" y="3337172"/>
                <a:ext cx="457200" cy="457200"/>
                <a:chOff x="9601200" y="1447800"/>
                <a:chExt cx="457200" cy="457200"/>
              </a:xfrm>
              <a:effectLst>
                <a:outerShdw blurRad="190500" algn="ctr" rotWithShape="0">
                  <a:srgbClr val="000000">
                    <a:alpha val="70000"/>
                  </a:srgbClr>
                </a:outerShdw>
              </a:effectLst>
            </p:grpSpPr>
            <p:cxnSp>
              <p:nvCxnSpPr>
                <p:cNvPr id="385" name="Straight Connector 38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4" name="Group 91"/>
              <p:cNvGrpSpPr/>
              <p:nvPr/>
            </p:nvGrpSpPr>
            <p:grpSpPr>
              <a:xfrm rot="1106428">
                <a:off x="7985373" y="3718172"/>
                <a:ext cx="457200" cy="457200"/>
                <a:chOff x="9601200" y="1447800"/>
                <a:chExt cx="457200" cy="457200"/>
              </a:xfrm>
              <a:effectLst>
                <a:outerShdw blurRad="190500" algn="ctr" rotWithShape="0">
                  <a:srgbClr val="000000">
                    <a:alpha val="70000"/>
                  </a:srgbClr>
                </a:outerShdw>
              </a:effectLst>
            </p:grpSpPr>
            <p:cxnSp>
              <p:nvCxnSpPr>
                <p:cNvPr id="383" name="Straight Connector 38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5" name="Group 94"/>
              <p:cNvGrpSpPr/>
              <p:nvPr/>
            </p:nvGrpSpPr>
            <p:grpSpPr>
              <a:xfrm rot="1106428">
                <a:off x="7832972" y="4175373"/>
                <a:ext cx="457200" cy="457200"/>
                <a:chOff x="9601200" y="1447800"/>
                <a:chExt cx="457200" cy="457200"/>
              </a:xfrm>
              <a:effectLst>
                <a:outerShdw blurRad="190500" algn="ctr" rotWithShape="0">
                  <a:srgbClr val="000000">
                    <a:alpha val="70000"/>
                  </a:srgbClr>
                </a:outerShdw>
              </a:effectLst>
            </p:grpSpPr>
            <p:cxnSp>
              <p:nvCxnSpPr>
                <p:cNvPr id="381" name="Straight Connector 38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6" name="Group 97"/>
              <p:cNvGrpSpPr/>
              <p:nvPr/>
            </p:nvGrpSpPr>
            <p:grpSpPr>
              <a:xfrm rot="1106428">
                <a:off x="7985373" y="4327774"/>
                <a:ext cx="457200" cy="457200"/>
                <a:chOff x="9601200" y="1447800"/>
                <a:chExt cx="457200" cy="457200"/>
              </a:xfrm>
              <a:effectLst>
                <a:outerShdw blurRad="190500" algn="ctr" rotWithShape="0">
                  <a:srgbClr val="000000">
                    <a:alpha val="70000"/>
                  </a:srgbClr>
                </a:outerShdw>
              </a:effectLst>
            </p:grpSpPr>
            <p:cxnSp>
              <p:nvCxnSpPr>
                <p:cNvPr id="379" name="Straight Connector 37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7" name="Group 100"/>
              <p:cNvGrpSpPr/>
              <p:nvPr/>
            </p:nvGrpSpPr>
            <p:grpSpPr>
              <a:xfrm rot="1106428">
                <a:off x="8137772" y="4632573"/>
                <a:ext cx="457200" cy="457200"/>
                <a:chOff x="9601200" y="1447800"/>
                <a:chExt cx="457200" cy="457200"/>
              </a:xfrm>
              <a:effectLst>
                <a:outerShdw blurRad="190500" algn="ctr" rotWithShape="0">
                  <a:srgbClr val="000000">
                    <a:alpha val="70000"/>
                  </a:srgbClr>
                </a:outerShdw>
              </a:effectLst>
            </p:grpSpPr>
            <p:cxnSp>
              <p:nvCxnSpPr>
                <p:cNvPr id="377" name="Straight Connector 37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8" name="Group 103"/>
              <p:cNvGrpSpPr/>
              <p:nvPr/>
            </p:nvGrpSpPr>
            <p:grpSpPr>
              <a:xfrm rot="1106428">
                <a:off x="8442572" y="4937373"/>
                <a:ext cx="457200" cy="457200"/>
                <a:chOff x="9601200" y="1447800"/>
                <a:chExt cx="457200" cy="457200"/>
              </a:xfrm>
              <a:effectLst>
                <a:outerShdw blurRad="190500" algn="ctr" rotWithShape="0">
                  <a:srgbClr val="000000">
                    <a:alpha val="70000"/>
                  </a:srgbClr>
                </a:outerShdw>
              </a:effectLst>
            </p:grpSpPr>
            <p:cxnSp>
              <p:nvCxnSpPr>
                <p:cNvPr id="375" name="Straight Connector 37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79" name="Group 106"/>
              <p:cNvGrpSpPr/>
              <p:nvPr/>
            </p:nvGrpSpPr>
            <p:grpSpPr>
              <a:xfrm rot="1106428">
                <a:off x="8442572" y="5318373"/>
                <a:ext cx="457200" cy="457200"/>
                <a:chOff x="9601200" y="1447800"/>
                <a:chExt cx="457200" cy="457200"/>
              </a:xfrm>
              <a:effectLst>
                <a:outerShdw blurRad="190500" algn="ctr" rotWithShape="0">
                  <a:srgbClr val="000000">
                    <a:alpha val="70000"/>
                  </a:srgbClr>
                </a:outerShdw>
              </a:effectLst>
            </p:grpSpPr>
            <p:cxnSp>
              <p:nvCxnSpPr>
                <p:cNvPr id="373" name="Straight Connector 37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88" name="Group 109"/>
              <p:cNvGrpSpPr/>
              <p:nvPr/>
            </p:nvGrpSpPr>
            <p:grpSpPr>
              <a:xfrm rot="1106428">
                <a:off x="8290173" y="5699374"/>
                <a:ext cx="457200" cy="457200"/>
                <a:chOff x="9601200" y="1447800"/>
                <a:chExt cx="457200" cy="457200"/>
              </a:xfrm>
              <a:effectLst>
                <a:outerShdw blurRad="190500" algn="ctr" rotWithShape="0">
                  <a:srgbClr val="000000">
                    <a:alpha val="70000"/>
                  </a:srgbClr>
                </a:outerShdw>
              </a:effectLst>
            </p:grpSpPr>
            <p:cxnSp>
              <p:nvCxnSpPr>
                <p:cNvPr id="371" name="Straight Connector 37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89" name="Group 112"/>
              <p:cNvGrpSpPr/>
              <p:nvPr/>
            </p:nvGrpSpPr>
            <p:grpSpPr>
              <a:xfrm rot="1106428">
                <a:off x="8061572" y="5927972"/>
                <a:ext cx="457200" cy="457200"/>
                <a:chOff x="9601200" y="1447800"/>
                <a:chExt cx="457200" cy="457200"/>
              </a:xfrm>
              <a:effectLst>
                <a:outerShdw blurRad="190500" algn="ctr" rotWithShape="0">
                  <a:srgbClr val="000000">
                    <a:alpha val="70000"/>
                  </a:srgbClr>
                </a:outerShdw>
              </a:effectLst>
            </p:grpSpPr>
            <p:cxnSp>
              <p:nvCxnSpPr>
                <p:cNvPr id="369" name="Straight Connector 36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0" name="Group 115"/>
              <p:cNvGrpSpPr/>
              <p:nvPr/>
            </p:nvGrpSpPr>
            <p:grpSpPr>
              <a:xfrm rot="1106428">
                <a:off x="7528173" y="6080373"/>
                <a:ext cx="457200" cy="457200"/>
                <a:chOff x="9601200" y="1447800"/>
                <a:chExt cx="457200" cy="457200"/>
              </a:xfrm>
              <a:effectLst>
                <a:outerShdw blurRad="190500" algn="ctr" rotWithShape="0">
                  <a:srgbClr val="000000">
                    <a:alpha val="70000"/>
                  </a:srgbClr>
                </a:outerShdw>
              </a:effectLst>
            </p:grpSpPr>
            <p:cxnSp>
              <p:nvCxnSpPr>
                <p:cNvPr id="367" name="Straight Connector 36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1" name="Group 118"/>
              <p:cNvGrpSpPr/>
              <p:nvPr/>
            </p:nvGrpSpPr>
            <p:grpSpPr>
              <a:xfrm rot="1106428">
                <a:off x="7070972" y="6232773"/>
                <a:ext cx="457200" cy="457200"/>
                <a:chOff x="9601200" y="1447800"/>
                <a:chExt cx="457200" cy="457200"/>
              </a:xfrm>
              <a:effectLst>
                <a:outerShdw blurRad="190500" algn="ctr" rotWithShape="0">
                  <a:srgbClr val="000000">
                    <a:alpha val="70000"/>
                  </a:srgbClr>
                </a:outerShdw>
              </a:effectLst>
            </p:grpSpPr>
            <p:cxnSp>
              <p:nvCxnSpPr>
                <p:cNvPr id="365" name="Straight Connector 36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2" name="Group 121"/>
              <p:cNvGrpSpPr/>
              <p:nvPr/>
            </p:nvGrpSpPr>
            <p:grpSpPr>
              <a:xfrm rot="1106428">
                <a:off x="6613773" y="6340227"/>
                <a:ext cx="457200" cy="457200"/>
                <a:chOff x="9601200" y="1447800"/>
                <a:chExt cx="457200" cy="457200"/>
              </a:xfrm>
              <a:effectLst>
                <a:outerShdw blurRad="190500" algn="ctr" rotWithShape="0">
                  <a:srgbClr val="000000">
                    <a:alpha val="70000"/>
                  </a:srgbClr>
                </a:outerShdw>
              </a:effectLst>
            </p:grpSpPr>
            <p:cxnSp>
              <p:nvCxnSpPr>
                <p:cNvPr id="363" name="Straight Connector 36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3" name="Group 124"/>
              <p:cNvGrpSpPr/>
              <p:nvPr/>
            </p:nvGrpSpPr>
            <p:grpSpPr>
              <a:xfrm rot="1106428">
                <a:off x="4022973" y="6340227"/>
                <a:ext cx="457200" cy="457200"/>
                <a:chOff x="9601200" y="1447800"/>
                <a:chExt cx="457200" cy="457200"/>
              </a:xfrm>
              <a:effectLst>
                <a:outerShdw blurRad="190500" algn="ctr" rotWithShape="0">
                  <a:srgbClr val="000000">
                    <a:alpha val="70000"/>
                  </a:srgbClr>
                </a:outerShdw>
              </a:effectLst>
            </p:grpSpPr>
            <p:cxnSp>
              <p:nvCxnSpPr>
                <p:cNvPr id="361" name="Straight Connector 36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4" name="Group 127"/>
              <p:cNvGrpSpPr/>
              <p:nvPr/>
            </p:nvGrpSpPr>
            <p:grpSpPr>
              <a:xfrm rot="1106428">
                <a:off x="5089772" y="6340227"/>
                <a:ext cx="457200" cy="457200"/>
                <a:chOff x="9601200" y="1447800"/>
                <a:chExt cx="457200" cy="457200"/>
              </a:xfrm>
              <a:effectLst>
                <a:outerShdw blurRad="190500" algn="ctr" rotWithShape="0">
                  <a:srgbClr val="000000">
                    <a:alpha val="70000"/>
                  </a:srgbClr>
                </a:outerShdw>
              </a:effectLst>
            </p:grpSpPr>
            <p:cxnSp>
              <p:nvCxnSpPr>
                <p:cNvPr id="359" name="Straight Connector 35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5" name="Group 130"/>
              <p:cNvGrpSpPr/>
              <p:nvPr/>
            </p:nvGrpSpPr>
            <p:grpSpPr>
              <a:xfrm rot="1106428">
                <a:off x="4556373" y="6340227"/>
                <a:ext cx="457200" cy="457200"/>
                <a:chOff x="9601200" y="1447800"/>
                <a:chExt cx="457200" cy="457200"/>
              </a:xfrm>
              <a:effectLst>
                <a:outerShdw blurRad="190500" algn="ctr" rotWithShape="0">
                  <a:srgbClr val="000000">
                    <a:alpha val="70000"/>
                  </a:srgbClr>
                </a:outerShdw>
              </a:effectLst>
            </p:grpSpPr>
            <p:cxnSp>
              <p:nvCxnSpPr>
                <p:cNvPr id="357" name="Straight Connector 35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6" name="Group 133"/>
              <p:cNvGrpSpPr/>
              <p:nvPr/>
            </p:nvGrpSpPr>
            <p:grpSpPr>
              <a:xfrm rot="1106428">
                <a:off x="5546973" y="6340227"/>
                <a:ext cx="457200" cy="457200"/>
                <a:chOff x="9601200" y="1447800"/>
                <a:chExt cx="457200" cy="457200"/>
              </a:xfrm>
              <a:effectLst>
                <a:outerShdw blurRad="190500" algn="ctr" rotWithShape="0">
                  <a:srgbClr val="000000">
                    <a:alpha val="70000"/>
                  </a:srgbClr>
                </a:outerShdw>
              </a:effectLst>
            </p:grpSpPr>
            <p:cxnSp>
              <p:nvCxnSpPr>
                <p:cNvPr id="355" name="Straight Connector 35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7" name="Group 136"/>
              <p:cNvGrpSpPr/>
              <p:nvPr/>
            </p:nvGrpSpPr>
            <p:grpSpPr>
              <a:xfrm rot="1106428">
                <a:off x="6156572" y="6340228"/>
                <a:ext cx="457200" cy="457200"/>
                <a:chOff x="9601200" y="1447800"/>
                <a:chExt cx="457200" cy="457200"/>
              </a:xfrm>
              <a:effectLst>
                <a:outerShdw blurRad="190500" algn="ctr" rotWithShape="0">
                  <a:srgbClr val="000000">
                    <a:alpha val="70000"/>
                  </a:srgbClr>
                </a:outerShdw>
              </a:effectLst>
            </p:grpSpPr>
            <p:cxnSp>
              <p:nvCxnSpPr>
                <p:cNvPr id="353" name="Straight Connector 35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298" name="Group 139"/>
              <p:cNvGrpSpPr/>
              <p:nvPr/>
            </p:nvGrpSpPr>
            <p:grpSpPr>
              <a:xfrm rot="1106428">
                <a:off x="3337174" y="6340227"/>
                <a:ext cx="457200" cy="457200"/>
                <a:chOff x="9601200" y="1447800"/>
                <a:chExt cx="457200" cy="457200"/>
              </a:xfrm>
              <a:effectLst>
                <a:outerShdw blurRad="190500" algn="ctr" rotWithShape="0">
                  <a:srgbClr val="000000">
                    <a:alpha val="70000"/>
                  </a:srgbClr>
                </a:outerShdw>
              </a:effectLst>
            </p:grpSpPr>
            <p:cxnSp>
              <p:nvCxnSpPr>
                <p:cNvPr id="351" name="Straight Connector 35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35" name="Group 142"/>
              <p:cNvGrpSpPr/>
              <p:nvPr/>
            </p:nvGrpSpPr>
            <p:grpSpPr>
              <a:xfrm rot="1106428">
                <a:off x="2803773" y="6340228"/>
                <a:ext cx="457200" cy="457200"/>
                <a:chOff x="9601200" y="1447800"/>
                <a:chExt cx="457200" cy="457200"/>
              </a:xfrm>
              <a:effectLst>
                <a:outerShdw blurRad="190500" algn="ctr" rotWithShape="0">
                  <a:srgbClr val="000000">
                    <a:alpha val="70000"/>
                  </a:srgbClr>
                </a:outerShdw>
              </a:effectLst>
            </p:grpSpPr>
            <p:cxnSp>
              <p:nvCxnSpPr>
                <p:cNvPr id="349" name="Straight Connector 34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36" name="Group 145"/>
              <p:cNvGrpSpPr/>
              <p:nvPr/>
            </p:nvGrpSpPr>
            <p:grpSpPr>
              <a:xfrm rot="1106428">
                <a:off x="2194174" y="6340227"/>
                <a:ext cx="457200" cy="457200"/>
                <a:chOff x="9601200" y="1447800"/>
                <a:chExt cx="457200" cy="457200"/>
              </a:xfrm>
              <a:effectLst>
                <a:outerShdw blurRad="190500" algn="ctr" rotWithShape="0">
                  <a:srgbClr val="000000">
                    <a:alpha val="70000"/>
                  </a:srgbClr>
                </a:outerShdw>
              </a:effectLst>
            </p:grpSpPr>
            <p:cxnSp>
              <p:nvCxnSpPr>
                <p:cNvPr id="347" name="Straight Connector 34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38" name="Group 148"/>
              <p:cNvGrpSpPr/>
              <p:nvPr/>
            </p:nvGrpSpPr>
            <p:grpSpPr>
              <a:xfrm rot="1106428">
                <a:off x="1508372" y="6340228"/>
                <a:ext cx="457200" cy="457200"/>
                <a:chOff x="9601200" y="1447800"/>
                <a:chExt cx="457200" cy="457200"/>
              </a:xfrm>
              <a:effectLst>
                <a:outerShdw blurRad="190500" algn="ctr" rotWithShape="0">
                  <a:srgbClr val="000000">
                    <a:alpha val="70000"/>
                  </a:srgbClr>
                </a:outerShdw>
              </a:effectLst>
            </p:grpSpPr>
            <p:cxnSp>
              <p:nvCxnSpPr>
                <p:cNvPr id="345" name="Straight Connector 34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39" name="Group 151"/>
              <p:cNvGrpSpPr/>
              <p:nvPr/>
            </p:nvGrpSpPr>
            <p:grpSpPr>
              <a:xfrm rot="1106428">
                <a:off x="1279772" y="6156572"/>
                <a:ext cx="457200" cy="457200"/>
                <a:chOff x="9601200" y="1447800"/>
                <a:chExt cx="457200" cy="457200"/>
              </a:xfrm>
              <a:effectLst>
                <a:outerShdw blurRad="190500" algn="ctr" rotWithShape="0">
                  <a:srgbClr val="000000">
                    <a:alpha val="70000"/>
                  </a:srgbClr>
                </a:outerShdw>
              </a:effectLst>
            </p:grpSpPr>
            <p:cxnSp>
              <p:nvCxnSpPr>
                <p:cNvPr id="343" name="Straight Connector 34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43" name="Group 154"/>
              <p:cNvGrpSpPr/>
              <p:nvPr/>
            </p:nvGrpSpPr>
            <p:grpSpPr>
              <a:xfrm rot="1106428">
                <a:off x="1889373" y="6156573"/>
                <a:ext cx="457200" cy="457200"/>
                <a:chOff x="9601200" y="1447800"/>
                <a:chExt cx="457200" cy="457200"/>
              </a:xfrm>
              <a:effectLst>
                <a:outerShdw blurRad="190500" algn="ctr" rotWithShape="0">
                  <a:srgbClr val="000000">
                    <a:alpha val="70000"/>
                  </a:srgbClr>
                </a:outerShdw>
              </a:effectLst>
            </p:grpSpPr>
            <p:cxnSp>
              <p:nvCxnSpPr>
                <p:cNvPr id="341" name="Straight Connector 34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45" name="Group 157"/>
              <p:cNvGrpSpPr/>
              <p:nvPr/>
            </p:nvGrpSpPr>
            <p:grpSpPr>
              <a:xfrm rot="1106428">
                <a:off x="2498973" y="6004172"/>
                <a:ext cx="457200" cy="457200"/>
                <a:chOff x="9601200" y="1447800"/>
                <a:chExt cx="457200" cy="457200"/>
              </a:xfrm>
              <a:effectLst>
                <a:outerShdw blurRad="190500" algn="ctr" rotWithShape="0">
                  <a:srgbClr val="000000">
                    <a:alpha val="70000"/>
                  </a:srgbClr>
                </a:outerShdw>
              </a:effectLst>
            </p:grpSpPr>
            <p:cxnSp>
              <p:nvCxnSpPr>
                <p:cNvPr id="339" name="Straight Connector 33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0" name="Group 160"/>
              <p:cNvGrpSpPr/>
              <p:nvPr/>
            </p:nvGrpSpPr>
            <p:grpSpPr>
              <a:xfrm rot="1106428">
                <a:off x="3108573" y="6156574"/>
                <a:ext cx="457200" cy="457200"/>
                <a:chOff x="9601200" y="1447800"/>
                <a:chExt cx="457200" cy="457200"/>
              </a:xfrm>
              <a:effectLst>
                <a:outerShdw blurRad="190500" algn="ctr" rotWithShape="0">
                  <a:srgbClr val="000000">
                    <a:alpha val="70000"/>
                  </a:srgbClr>
                </a:outerShdw>
              </a:effectLst>
            </p:grpSpPr>
            <p:cxnSp>
              <p:nvCxnSpPr>
                <p:cNvPr id="337" name="Straight Connector 33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1" name="Group 163"/>
              <p:cNvGrpSpPr/>
              <p:nvPr/>
            </p:nvGrpSpPr>
            <p:grpSpPr>
              <a:xfrm rot="1106428">
                <a:off x="3565772" y="6004172"/>
                <a:ext cx="457200" cy="457200"/>
                <a:chOff x="9601200" y="1447800"/>
                <a:chExt cx="457200" cy="457200"/>
              </a:xfrm>
              <a:effectLst>
                <a:outerShdw blurRad="190500" algn="ctr" rotWithShape="0">
                  <a:srgbClr val="000000">
                    <a:alpha val="70000"/>
                  </a:srgbClr>
                </a:outerShdw>
              </a:effectLst>
            </p:grpSpPr>
            <p:cxnSp>
              <p:nvCxnSpPr>
                <p:cNvPr id="335" name="Straight Connector 33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2" name="Group 166"/>
              <p:cNvGrpSpPr/>
              <p:nvPr/>
            </p:nvGrpSpPr>
            <p:grpSpPr>
              <a:xfrm rot="1106428">
                <a:off x="4099172" y="5775573"/>
                <a:ext cx="457200" cy="457200"/>
                <a:chOff x="9601200" y="1447800"/>
                <a:chExt cx="457200" cy="457200"/>
              </a:xfrm>
              <a:effectLst>
                <a:outerShdw blurRad="190500" algn="ctr" rotWithShape="0">
                  <a:srgbClr val="000000">
                    <a:alpha val="70000"/>
                  </a:srgbClr>
                </a:outerShdw>
              </a:effectLst>
            </p:grpSpPr>
            <p:cxnSp>
              <p:nvCxnSpPr>
                <p:cNvPr id="333" name="Straight Connector 33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3" name="Group 169"/>
              <p:cNvGrpSpPr/>
              <p:nvPr/>
            </p:nvGrpSpPr>
            <p:grpSpPr>
              <a:xfrm rot="1106428">
                <a:off x="5775573" y="3870572"/>
                <a:ext cx="457200" cy="457200"/>
                <a:chOff x="9601200" y="1447800"/>
                <a:chExt cx="457200" cy="457200"/>
              </a:xfrm>
              <a:effectLst>
                <a:outerShdw blurRad="190500" algn="ctr" rotWithShape="0">
                  <a:srgbClr val="000000">
                    <a:alpha val="70000"/>
                  </a:srgbClr>
                </a:outerShdw>
              </a:effectLst>
            </p:grpSpPr>
            <p:cxnSp>
              <p:nvCxnSpPr>
                <p:cNvPr id="331" name="Straight Connector 33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4" name="Group 172"/>
              <p:cNvGrpSpPr/>
              <p:nvPr/>
            </p:nvGrpSpPr>
            <p:grpSpPr>
              <a:xfrm rot="1106428">
                <a:off x="5318373" y="5165973"/>
                <a:ext cx="457200" cy="457200"/>
                <a:chOff x="9601200" y="1447800"/>
                <a:chExt cx="457200" cy="457200"/>
              </a:xfrm>
              <a:effectLst>
                <a:outerShdw blurRad="190500" algn="ctr" rotWithShape="0">
                  <a:srgbClr val="000000">
                    <a:alpha val="70000"/>
                  </a:srgbClr>
                </a:outerShdw>
              </a:effectLst>
            </p:grpSpPr>
            <p:cxnSp>
              <p:nvCxnSpPr>
                <p:cNvPr id="329" name="Straight Connector 32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5" name="Group 175"/>
              <p:cNvGrpSpPr/>
              <p:nvPr/>
            </p:nvGrpSpPr>
            <p:grpSpPr>
              <a:xfrm rot="1106428">
                <a:off x="5165973" y="5394572"/>
                <a:ext cx="457200" cy="457200"/>
                <a:chOff x="9601200" y="1447800"/>
                <a:chExt cx="457200" cy="457200"/>
              </a:xfrm>
              <a:effectLst>
                <a:outerShdw blurRad="190500" algn="ctr" rotWithShape="0">
                  <a:srgbClr val="000000">
                    <a:alpha val="70000"/>
                  </a:srgbClr>
                </a:outerShdw>
              </a:effectLst>
            </p:grpSpPr>
            <p:cxnSp>
              <p:nvCxnSpPr>
                <p:cNvPr id="327" name="Straight Connector 32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6" name="Group 178"/>
              <p:cNvGrpSpPr/>
              <p:nvPr/>
            </p:nvGrpSpPr>
            <p:grpSpPr>
              <a:xfrm rot="1106428">
                <a:off x="7528172" y="4632572"/>
                <a:ext cx="457200" cy="457200"/>
                <a:chOff x="9601200" y="1447800"/>
                <a:chExt cx="457200" cy="457200"/>
              </a:xfrm>
              <a:effectLst>
                <a:outerShdw blurRad="190500" algn="ctr" rotWithShape="0">
                  <a:srgbClr val="000000">
                    <a:alpha val="70000"/>
                  </a:srgbClr>
                </a:outerShdw>
              </a:effectLst>
            </p:grpSpPr>
            <p:cxnSp>
              <p:nvCxnSpPr>
                <p:cNvPr id="325" name="Straight Connector 32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7" name="Group 181"/>
              <p:cNvGrpSpPr/>
              <p:nvPr/>
            </p:nvGrpSpPr>
            <p:grpSpPr>
              <a:xfrm rot="1106428">
                <a:off x="7070972" y="5546973"/>
                <a:ext cx="457200" cy="457200"/>
                <a:chOff x="9601200" y="1447800"/>
                <a:chExt cx="457200" cy="457200"/>
              </a:xfrm>
              <a:effectLst>
                <a:outerShdw blurRad="190500" algn="ctr" rotWithShape="0">
                  <a:srgbClr val="000000">
                    <a:alpha val="70000"/>
                  </a:srgbClr>
                </a:outerShdw>
              </a:effectLst>
            </p:grpSpPr>
            <p:cxnSp>
              <p:nvCxnSpPr>
                <p:cNvPr id="323" name="Straight Connector 32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8" name="Group 184"/>
              <p:cNvGrpSpPr/>
              <p:nvPr/>
            </p:nvGrpSpPr>
            <p:grpSpPr>
              <a:xfrm rot="1106428">
                <a:off x="6537573" y="5699372"/>
                <a:ext cx="457200" cy="457200"/>
                <a:chOff x="9601200" y="1447800"/>
                <a:chExt cx="457200" cy="457200"/>
              </a:xfrm>
              <a:effectLst>
                <a:outerShdw blurRad="190500" algn="ctr" rotWithShape="0">
                  <a:srgbClr val="000000">
                    <a:alpha val="70000"/>
                  </a:srgbClr>
                </a:outerShdw>
              </a:effectLst>
            </p:grpSpPr>
            <p:cxnSp>
              <p:nvCxnSpPr>
                <p:cNvPr id="321" name="Straight Connector 32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89" name="Group 187"/>
              <p:cNvGrpSpPr/>
              <p:nvPr/>
            </p:nvGrpSpPr>
            <p:grpSpPr>
              <a:xfrm rot="1106428">
                <a:off x="5927973" y="5927972"/>
                <a:ext cx="457200" cy="457200"/>
                <a:chOff x="9601200" y="1447800"/>
                <a:chExt cx="457200" cy="457200"/>
              </a:xfrm>
              <a:effectLst>
                <a:outerShdw blurRad="190500" algn="ctr" rotWithShape="0">
                  <a:srgbClr val="000000">
                    <a:alpha val="70000"/>
                  </a:srgbClr>
                </a:outerShdw>
              </a:effectLst>
            </p:grpSpPr>
            <p:cxnSp>
              <p:nvCxnSpPr>
                <p:cNvPr id="319" name="Straight Connector 31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0" name="Group 190"/>
              <p:cNvGrpSpPr/>
              <p:nvPr/>
            </p:nvGrpSpPr>
            <p:grpSpPr>
              <a:xfrm rot="1106428">
                <a:off x="7451973" y="5394573"/>
                <a:ext cx="457200" cy="457200"/>
                <a:chOff x="9601200" y="1447800"/>
                <a:chExt cx="457200" cy="457200"/>
              </a:xfrm>
              <a:effectLst>
                <a:outerShdw blurRad="190500" algn="ctr" rotWithShape="0">
                  <a:srgbClr val="000000">
                    <a:alpha val="70000"/>
                  </a:srgbClr>
                </a:outerShdw>
              </a:effectLst>
            </p:grpSpPr>
            <p:cxnSp>
              <p:nvCxnSpPr>
                <p:cNvPr id="317" name="Straight Connector 31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1" name="Group 193"/>
              <p:cNvGrpSpPr/>
              <p:nvPr/>
            </p:nvGrpSpPr>
            <p:grpSpPr>
              <a:xfrm rot="1106428">
                <a:off x="7375772" y="5089772"/>
                <a:ext cx="457200" cy="457200"/>
                <a:chOff x="9601200" y="1447800"/>
                <a:chExt cx="457200" cy="457200"/>
              </a:xfrm>
              <a:effectLst>
                <a:outerShdw blurRad="190500" algn="ctr" rotWithShape="0">
                  <a:srgbClr val="000000">
                    <a:alpha val="70000"/>
                  </a:srgbClr>
                </a:outerShdw>
              </a:effectLst>
            </p:grpSpPr>
            <p:cxnSp>
              <p:nvCxnSpPr>
                <p:cNvPr id="315" name="Straight Connector 31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2" name="Group 196"/>
              <p:cNvGrpSpPr/>
              <p:nvPr/>
            </p:nvGrpSpPr>
            <p:grpSpPr>
              <a:xfrm rot="1106428">
                <a:off x="7832973" y="5165972"/>
                <a:ext cx="457200" cy="457200"/>
                <a:chOff x="9601200" y="1447800"/>
                <a:chExt cx="457200" cy="457200"/>
              </a:xfrm>
              <a:effectLst>
                <a:outerShdw blurRad="190500" algn="ctr" rotWithShape="0">
                  <a:srgbClr val="000000">
                    <a:alpha val="70000"/>
                  </a:srgbClr>
                </a:outerShdw>
              </a:effectLst>
            </p:grpSpPr>
            <p:cxnSp>
              <p:nvCxnSpPr>
                <p:cNvPr id="313" name="Straight Connector 31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3" name="Group 199"/>
              <p:cNvGrpSpPr/>
              <p:nvPr/>
            </p:nvGrpSpPr>
            <p:grpSpPr>
              <a:xfrm rot="1106428">
                <a:off x="7147172" y="4175373"/>
                <a:ext cx="457200" cy="457200"/>
                <a:chOff x="9601200" y="1447800"/>
                <a:chExt cx="457200" cy="457200"/>
              </a:xfrm>
              <a:effectLst>
                <a:outerShdw blurRad="190500" algn="ctr" rotWithShape="0">
                  <a:srgbClr val="000000">
                    <a:alpha val="70000"/>
                  </a:srgbClr>
                </a:outerShdw>
              </a:effectLst>
            </p:grpSpPr>
            <p:cxnSp>
              <p:nvCxnSpPr>
                <p:cNvPr id="311" name="Straight Connector 31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4" name="Group 202"/>
              <p:cNvGrpSpPr/>
              <p:nvPr/>
            </p:nvGrpSpPr>
            <p:grpSpPr>
              <a:xfrm rot="1106428">
                <a:off x="6994772" y="4480172"/>
                <a:ext cx="457200" cy="457200"/>
                <a:chOff x="9601200" y="1447800"/>
                <a:chExt cx="457200" cy="457200"/>
              </a:xfrm>
              <a:effectLst>
                <a:outerShdw blurRad="190500" algn="ctr" rotWithShape="0">
                  <a:srgbClr val="000000">
                    <a:alpha val="70000"/>
                  </a:srgbClr>
                </a:outerShdw>
              </a:effectLst>
            </p:grpSpPr>
            <p:cxnSp>
              <p:nvCxnSpPr>
                <p:cNvPr id="309" name="Straight Connector 30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5" name="Group 205"/>
              <p:cNvGrpSpPr/>
              <p:nvPr/>
            </p:nvGrpSpPr>
            <p:grpSpPr>
              <a:xfrm rot="1106428">
                <a:off x="6994772" y="4861173"/>
                <a:ext cx="457200" cy="457200"/>
                <a:chOff x="9601200" y="1447800"/>
                <a:chExt cx="457200" cy="457200"/>
              </a:xfrm>
              <a:effectLst>
                <a:outerShdw blurRad="190500" algn="ctr" rotWithShape="0">
                  <a:srgbClr val="000000">
                    <a:alpha val="70000"/>
                  </a:srgbClr>
                </a:outerShdw>
              </a:effectLst>
            </p:grpSpPr>
            <p:cxnSp>
              <p:nvCxnSpPr>
                <p:cNvPr id="307" name="Straight Connector 306"/>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6" name="Group 208"/>
              <p:cNvGrpSpPr/>
              <p:nvPr/>
            </p:nvGrpSpPr>
            <p:grpSpPr>
              <a:xfrm rot="1106428">
                <a:off x="6613771" y="5165973"/>
                <a:ext cx="457200" cy="457200"/>
                <a:chOff x="9601200" y="1447800"/>
                <a:chExt cx="457200" cy="457200"/>
              </a:xfrm>
              <a:effectLst>
                <a:outerShdw blurRad="190500" algn="ctr" rotWithShape="0">
                  <a:srgbClr val="000000">
                    <a:alpha val="70000"/>
                  </a:srgbClr>
                </a:outerShdw>
              </a:effectLst>
            </p:grpSpPr>
            <p:cxnSp>
              <p:nvCxnSpPr>
                <p:cNvPr id="305" name="Straight Connector 304"/>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7" name="Group 211"/>
              <p:cNvGrpSpPr/>
              <p:nvPr/>
            </p:nvGrpSpPr>
            <p:grpSpPr>
              <a:xfrm rot="1106428">
                <a:off x="6080372" y="4784974"/>
                <a:ext cx="457200" cy="457200"/>
                <a:chOff x="9601200" y="1447800"/>
                <a:chExt cx="457200" cy="457200"/>
              </a:xfrm>
              <a:effectLst>
                <a:outerShdw blurRad="190500" algn="ctr" rotWithShape="0">
                  <a:srgbClr val="000000">
                    <a:alpha val="70000"/>
                  </a:srgbClr>
                </a:outerShdw>
              </a:effectLst>
            </p:grpSpPr>
            <p:cxnSp>
              <p:nvCxnSpPr>
                <p:cNvPr id="303" name="Straight Connector 302"/>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8" name="Group 214"/>
              <p:cNvGrpSpPr/>
              <p:nvPr/>
            </p:nvGrpSpPr>
            <p:grpSpPr>
              <a:xfrm rot="1106428">
                <a:off x="6080373" y="5165972"/>
                <a:ext cx="457200" cy="457200"/>
                <a:chOff x="9601200" y="1447800"/>
                <a:chExt cx="457200" cy="457200"/>
              </a:xfrm>
              <a:effectLst>
                <a:outerShdw blurRad="190500" algn="ctr" rotWithShape="0">
                  <a:srgbClr val="000000">
                    <a:alpha val="70000"/>
                  </a:srgbClr>
                </a:outerShdw>
              </a:effectLst>
            </p:grpSpPr>
            <p:cxnSp>
              <p:nvCxnSpPr>
                <p:cNvPr id="301" name="Straight Connector 300"/>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nvGrpSpPr>
              <p:cNvPr id="499" name="Group 217"/>
              <p:cNvGrpSpPr/>
              <p:nvPr/>
            </p:nvGrpSpPr>
            <p:grpSpPr>
              <a:xfrm rot="1106428">
                <a:off x="5851772" y="5394572"/>
                <a:ext cx="457200" cy="457200"/>
                <a:chOff x="9601200" y="1447800"/>
                <a:chExt cx="457200" cy="457200"/>
              </a:xfrm>
              <a:effectLst>
                <a:outerShdw blurRad="190500" algn="ctr" rotWithShape="0">
                  <a:srgbClr val="000000">
                    <a:alpha val="70000"/>
                  </a:srgbClr>
                </a:outerShdw>
              </a:effectLst>
            </p:grpSpPr>
            <p:cxnSp>
              <p:nvCxnSpPr>
                <p:cNvPr id="299" name="Straight Connector 298"/>
                <p:cNvCxnSpPr/>
                <p:nvPr/>
              </p:nvCxnSpPr>
              <p:spPr>
                <a:xfrm>
                  <a:off x="96012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9563100" y="1562100"/>
                  <a:ext cx="457200" cy="228600"/>
                </a:xfrm>
                <a:prstGeom prst="line">
                  <a:avLst/>
                </a:prstGeom>
                <a:ln w="63500">
                  <a:solidFill>
                    <a:srgbClr val="CC0000"/>
                  </a:solidFill>
                </a:ln>
              </p:spPr>
              <p:style>
                <a:lnRef idx="2">
                  <a:schemeClr val="accent1"/>
                </a:lnRef>
                <a:fillRef idx="0">
                  <a:schemeClr val="accent1"/>
                </a:fillRef>
                <a:effectRef idx="1">
                  <a:schemeClr val="accent1"/>
                </a:effectRef>
                <a:fontRef idx="minor">
                  <a:schemeClr val="tx1"/>
                </a:fontRef>
              </p:style>
            </p:cxnSp>
          </p:grpSp>
        </p:grpSp>
        <p:sp>
          <p:nvSpPr>
            <p:cNvPr id="446" name="Oval 445"/>
            <p:cNvSpPr/>
            <p:nvPr/>
          </p:nvSpPr>
          <p:spPr>
            <a:xfrm>
              <a:off x="5287892" y="2209800"/>
              <a:ext cx="838200" cy="457200"/>
            </a:xfrm>
            <a:prstGeom prst="ellipse">
              <a:avLst/>
            </a:prstGeom>
            <a:noFill/>
            <a:ln w="63500">
              <a:solidFill>
                <a:srgbClr val="CC000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2" name="Oval 451"/>
          <p:cNvSpPr/>
          <p:nvPr/>
        </p:nvSpPr>
        <p:spPr>
          <a:xfrm>
            <a:off x="5303520" y="2020655"/>
            <a:ext cx="838200" cy="457200"/>
          </a:xfrm>
          <a:prstGeom prst="ellipse">
            <a:avLst/>
          </a:prstGeom>
          <a:noFill/>
          <a:ln w="63500">
            <a:solidFill>
              <a:srgbClr val="CC0000"/>
            </a:solidFill>
          </a:ln>
          <a:effectLst>
            <a:outerShdw blurRad="190500"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2"/>
                                        </p:tgtEl>
                                        <p:attrNameLst>
                                          <p:attrName>style.visibility</p:attrName>
                                        </p:attrNameLst>
                                      </p:cBhvr>
                                      <p:to>
                                        <p:strVal val="visible"/>
                                      </p:to>
                                    </p:set>
                                  </p:childTnLst>
                                  <p:subTnLst>
                                    <p:set>
                                      <p:cBhvr override="childStyle">
                                        <p:cTn dur="1" fill="hold" display="0" masterRel="nextClick" afterEffect="1"/>
                                        <p:tgtEl>
                                          <p:spTgt spid="45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5"/>
                                        </p:tgtEl>
                                        <p:attrNameLst>
                                          <p:attrName>style.visibility</p:attrName>
                                        </p:attrNameLst>
                                      </p:cBhvr>
                                      <p:to>
                                        <p:strVal val="visible"/>
                                      </p:to>
                                    </p:set>
                                  </p:childTnLst>
                                  <p:subTnLst>
                                    <p:set>
                                      <p:cBhvr override="childStyle">
                                        <p:cTn dur="1" fill="hold" display="0" masterRel="nextClick" afterEffect="1"/>
                                        <p:tgtEl>
                                          <p:spTgt spid="4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animBg="1"/>
      <p:bldP spid="4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52400" y="758507"/>
            <a:ext cx="8458200" cy="5440363"/>
          </a:xfrm>
        </p:spPr>
        <p:txBody>
          <a:bodyPr/>
          <a:lstStyle/>
          <a:p>
            <a:pPr marL="457200" indent="-457200">
              <a:buNone/>
            </a:pPr>
            <a:r>
              <a:rPr lang="en-US" sz="2000" dirty="0" smtClean="0"/>
              <a:t>The model is used for inference about the infrastructure system and management.</a:t>
            </a:r>
            <a:endParaRPr lang="en-US" sz="2000" b="1" dirty="0" smtClean="0"/>
          </a:p>
        </p:txBody>
      </p:sp>
      <p:sp>
        <p:nvSpPr>
          <p:cNvPr id="40" name="Content Placeholder 2"/>
          <p:cNvSpPr txBox="1">
            <a:spLocks/>
          </p:cNvSpPr>
          <p:nvPr/>
        </p:nvSpPr>
        <p:spPr bwMode="auto">
          <a:xfrm>
            <a:off x="0" y="1649730"/>
            <a:ext cx="4343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73088" marR="0" lvl="4" indent="-457200" algn="l" defTabSz="914400" rtl="0" eaLnBrk="0" fontAlgn="base" latinLnBrk="0" hangingPunct="0">
              <a:lnSpc>
                <a:spcPct val="100000"/>
              </a:lnSpc>
              <a:spcBef>
                <a:spcPts val="600"/>
              </a:spcBef>
              <a:spcAft>
                <a:spcPts val="1200"/>
              </a:spcAft>
              <a:buClrTx/>
              <a:buSzTx/>
              <a:buFont typeface="+mj-lt"/>
              <a:buAutoNum type="arabicPeriod"/>
              <a:tabLst/>
              <a:defRPr/>
            </a:pPr>
            <a:r>
              <a:rPr kumimoji="0" lang="en-US" b="0" i="0" u="none" strike="noStrike" kern="0" cap="none" spc="0" normalizeH="0" baseline="0" noProof="0" dirty="0" smtClean="0">
                <a:ln>
                  <a:noFill/>
                </a:ln>
                <a:effectLst/>
                <a:uLnTx/>
                <a:uFillTx/>
                <a:latin typeface="Arial" charset="0"/>
                <a:ea typeface="ＭＳ Ｐゴシック" charset="-128"/>
              </a:rPr>
              <a:t>Probability of asset </a:t>
            </a:r>
            <a:r>
              <a:rPr kumimoji="0" lang="en-US" b="1" i="0" u="none" strike="noStrike" kern="0" cap="none" spc="0" normalizeH="0" baseline="0" noProof="0" dirty="0" smtClean="0">
                <a:ln>
                  <a:noFill/>
                </a:ln>
                <a:solidFill>
                  <a:srgbClr val="0D609C"/>
                </a:solidFill>
                <a:effectLst/>
                <a:uLnTx/>
                <a:uFillTx/>
                <a:latin typeface="Arial" charset="0"/>
                <a:ea typeface="ＭＳ Ｐゴシック" charset="-128"/>
              </a:rPr>
              <a:t>damage states </a:t>
            </a:r>
            <a:r>
              <a:rPr kumimoji="0" lang="en-US" b="0" i="0" u="none" strike="noStrike" kern="0" cap="none" spc="0" normalizeH="0" baseline="0" noProof="0" dirty="0" smtClean="0">
                <a:ln>
                  <a:noFill/>
                </a:ln>
                <a:effectLst/>
                <a:uLnTx/>
                <a:uFillTx/>
                <a:latin typeface="Arial" charset="0"/>
                <a:ea typeface="ＭＳ Ｐゴシック" charset="-128"/>
              </a:rPr>
              <a:t>and functionality.</a:t>
            </a:r>
          </a:p>
          <a:p>
            <a:pPr marL="573088" marR="0" lvl="4" indent="-457200" algn="l" defTabSz="914400" rtl="0" eaLnBrk="0" fontAlgn="base" latinLnBrk="0" hangingPunct="0">
              <a:lnSpc>
                <a:spcPct val="100000"/>
              </a:lnSpc>
              <a:spcBef>
                <a:spcPts val="600"/>
              </a:spcBef>
              <a:spcAft>
                <a:spcPts val="1200"/>
              </a:spcAft>
              <a:buClrTx/>
              <a:buSzTx/>
              <a:buFont typeface="+mj-lt"/>
              <a:buAutoNum type="arabicPeriod"/>
              <a:tabLst/>
              <a:defRPr/>
            </a:pPr>
            <a:r>
              <a:rPr kumimoji="0" lang="en-US" b="0" i="0" u="none" strike="noStrike" kern="0" cap="none" spc="0" normalizeH="0" baseline="0" noProof="0" dirty="0" smtClean="0">
                <a:ln>
                  <a:noFill/>
                </a:ln>
                <a:effectLst/>
                <a:uLnTx/>
                <a:uFillTx/>
                <a:latin typeface="Arial" charset="0"/>
                <a:ea typeface="ＭＳ Ｐゴシック" charset="-128"/>
              </a:rPr>
              <a:t>Probability of a loss in capability (</a:t>
            </a:r>
            <a:r>
              <a:rPr kumimoji="0" lang="en-US" b="1" i="0" u="none" strike="noStrike" kern="0" cap="none" spc="0" normalizeH="0" baseline="0" noProof="0" dirty="0" smtClean="0">
                <a:ln>
                  <a:noFill/>
                </a:ln>
                <a:solidFill>
                  <a:srgbClr val="0D609C"/>
                </a:solidFill>
                <a:effectLst/>
                <a:uLnTx/>
                <a:uFillTx/>
                <a:latin typeface="Arial" charset="0"/>
                <a:ea typeface="ＭＳ Ｐゴシック" charset="-128"/>
              </a:rPr>
              <a:t>service interruption</a:t>
            </a:r>
            <a:r>
              <a:rPr kumimoji="0" lang="en-US" b="0" i="0" u="none" strike="noStrike" kern="0" cap="none" spc="0" normalizeH="0" baseline="0" noProof="0" dirty="0" smtClean="0">
                <a:ln>
                  <a:noFill/>
                </a:ln>
                <a:effectLst/>
                <a:uLnTx/>
                <a:uFillTx/>
                <a:latin typeface="Arial" charset="0"/>
                <a:ea typeface="ＭＳ Ｐゴシック" charset="-128"/>
              </a:rPr>
              <a:t>).</a:t>
            </a:r>
          </a:p>
          <a:p>
            <a:pPr marL="573088" marR="0" lvl="4" indent="-457200" algn="l" defTabSz="914400" rtl="0" eaLnBrk="0" fontAlgn="base" latinLnBrk="0" hangingPunct="0">
              <a:lnSpc>
                <a:spcPct val="100000"/>
              </a:lnSpc>
              <a:spcBef>
                <a:spcPts val="600"/>
              </a:spcBef>
              <a:spcAft>
                <a:spcPts val="1200"/>
              </a:spcAft>
              <a:buClrTx/>
              <a:buSzTx/>
              <a:buFont typeface="+mj-lt"/>
              <a:buAutoNum type="arabicPeriod"/>
              <a:tabLst/>
              <a:defRPr/>
            </a:pPr>
            <a:r>
              <a:rPr kumimoji="0" lang="en-US" b="0" i="0" u="none" strike="noStrike" kern="0" cap="none" spc="0" normalizeH="0" baseline="0" noProof="0" dirty="0" smtClean="0">
                <a:ln>
                  <a:noFill/>
                </a:ln>
                <a:effectLst/>
                <a:uLnTx/>
                <a:uFillTx/>
                <a:latin typeface="Arial" charset="0"/>
                <a:ea typeface="ＭＳ Ｐゴシック" charset="-128"/>
              </a:rPr>
              <a:t>Probability </a:t>
            </a:r>
            <a:r>
              <a:rPr kumimoji="0" lang="en-US" b="1" i="0" u="none" strike="noStrike" kern="0" cap="none" spc="0" normalizeH="0" baseline="0" noProof="0" dirty="0" smtClean="0">
                <a:ln>
                  <a:noFill/>
                </a:ln>
                <a:solidFill>
                  <a:srgbClr val="0D609C"/>
                </a:solidFill>
                <a:effectLst/>
                <a:uLnTx/>
                <a:uFillTx/>
                <a:latin typeface="Arial" charset="0"/>
                <a:ea typeface="ＭＳ Ｐゴシック" charset="-128"/>
              </a:rPr>
              <a:t>potential losses in mission </a:t>
            </a:r>
            <a:r>
              <a:rPr kumimoji="0" lang="en-US" b="0" i="0" u="none" strike="noStrike" kern="0" cap="none" spc="0" normalizeH="0" baseline="0" noProof="0" dirty="0" smtClean="0">
                <a:ln>
                  <a:noFill/>
                </a:ln>
                <a:effectLst/>
                <a:uLnTx/>
                <a:uFillTx/>
                <a:latin typeface="Arial" charset="0"/>
                <a:ea typeface="ＭＳ Ｐゴシック" charset="-128"/>
              </a:rPr>
              <a:t>performance.</a:t>
            </a:r>
          </a:p>
          <a:p>
            <a:pPr marL="573088" marR="0" lvl="4" indent="-457200" algn="l" defTabSz="914400" rtl="0" eaLnBrk="0" fontAlgn="base" latinLnBrk="0" hangingPunct="0">
              <a:lnSpc>
                <a:spcPct val="100000"/>
              </a:lnSpc>
              <a:spcBef>
                <a:spcPts val="600"/>
              </a:spcBef>
              <a:spcAft>
                <a:spcPts val="1200"/>
              </a:spcAft>
              <a:buClrTx/>
              <a:buSzTx/>
              <a:buFont typeface="+mj-lt"/>
              <a:buAutoNum type="arabicPeriod"/>
              <a:tabLst/>
              <a:defRPr/>
            </a:pPr>
            <a:r>
              <a:rPr kumimoji="0" lang="en-US" b="0" i="0" u="none" strike="noStrike" kern="0" cap="none" spc="0" normalizeH="0" baseline="0" noProof="0" dirty="0" smtClean="0">
                <a:ln>
                  <a:noFill/>
                </a:ln>
                <a:effectLst/>
                <a:uLnTx/>
                <a:uFillTx/>
                <a:latin typeface="Arial" charset="0"/>
                <a:ea typeface="ＭＳ Ｐゴシック" charset="-128"/>
              </a:rPr>
              <a:t>How would </a:t>
            </a:r>
            <a:r>
              <a:rPr kumimoji="0" lang="en-US" b="1" i="0" u="none" strike="noStrike" kern="0" cap="none" spc="0" normalizeH="0" baseline="0" noProof="0" dirty="0" smtClean="0">
                <a:ln>
                  <a:noFill/>
                </a:ln>
                <a:solidFill>
                  <a:srgbClr val="0D609C"/>
                </a:solidFill>
                <a:effectLst/>
                <a:uLnTx/>
                <a:uFillTx/>
                <a:latin typeface="Arial" charset="0"/>
                <a:ea typeface="ＭＳ Ｐゴシック" charset="-128"/>
              </a:rPr>
              <a:t>alternative system design </a:t>
            </a:r>
            <a:r>
              <a:rPr kumimoji="0" lang="en-US" b="0" i="0" u="none" strike="noStrike" kern="0" cap="none" spc="0" normalizeH="0" baseline="0" noProof="0" dirty="0" smtClean="0">
                <a:ln>
                  <a:noFill/>
                </a:ln>
                <a:effectLst/>
                <a:uLnTx/>
                <a:uFillTx/>
                <a:latin typeface="Arial" charset="0"/>
                <a:ea typeface="ＭＳ Ｐゴシック" charset="-128"/>
              </a:rPr>
              <a:t>or retrofits affect mission performance? </a:t>
            </a:r>
          </a:p>
          <a:p>
            <a:pPr marL="573088" marR="0" lvl="4" indent="-457200" algn="l" defTabSz="914400" rtl="0" eaLnBrk="0" fontAlgn="base" latinLnBrk="0" hangingPunct="0">
              <a:lnSpc>
                <a:spcPct val="100000"/>
              </a:lnSpc>
              <a:spcBef>
                <a:spcPts val="600"/>
              </a:spcBef>
              <a:spcAft>
                <a:spcPts val="1200"/>
              </a:spcAft>
              <a:buClrTx/>
              <a:buSzTx/>
              <a:buFont typeface="+mj-lt"/>
              <a:buAutoNum type="arabicPeriod"/>
              <a:tabLst/>
              <a:defRPr/>
            </a:pPr>
            <a:r>
              <a:rPr kumimoji="0" lang="en-US" b="0" i="0" u="none" strike="noStrike" kern="0" cap="none" spc="0" normalizeH="0" baseline="0" noProof="0" dirty="0" smtClean="0">
                <a:ln>
                  <a:noFill/>
                </a:ln>
                <a:effectLst/>
                <a:uLnTx/>
                <a:uFillTx/>
                <a:latin typeface="Arial" charset="0"/>
                <a:ea typeface="ＭＳ Ｐゴシック" charset="-128"/>
              </a:rPr>
              <a:t>Where should </a:t>
            </a:r>
            <a:r>
              <a:rPr kumimoji="0" lang="en-US" b="1" i="0" u="none" strike="noStrike" kern="0" cap="none" spc="0" normalizeH="0" baseline="0" noProof="0" dirty="0" smtClean="0">
                <a:ln>
                  <a:noFill/>
                </a:ln>
                <a:solidFill>
                  <a:srgbClr val="0D609C"/>
                </a:solidFill>
                <a:effectLst/>
                <a:uLnTx/>
                <a:uFillTx/>
                <a:latin typeface="Arial" charset="0"/>
                <a:ea typeface="ＭＳ Ｐゴシック" charset="-128"/>
              </a:rPr>
              <a:t>better information </a:t>
            </a:r>
            <a:r>
              <a:rPr kumimoji="0" lang="en-US" b="0" i="0" u="none" strike="noStrike" kern="0" cap="none" spc="0" normalizeH="0" baseline="0" noProof="0" dirty="0" smtClean="0">
                <a:ln>
                  <a:noFill/>
                </a:ln>
                <a:effectLst/>
                <a:uLnTx/>
                <a:uFillTx/>
                <a:latin typeface="Arial" charset="0"/>
                <a:ea typeface="ＭＳ Ｐゴシック" charset="-128"/>
              </a:rPr>
              <a:t>on structural reliability be obtained?</a:t>
            </a:r>
          </a:p>
        </p:txBody>
      </p:sp>
      <p:sp>
        <p:nvSpPr>
          <p:cNvPr id="17" name="Title 16"/>
          <p:cNvSpPr>
            <a:spLocks noGrp="1"/>
          </p:cNvSpPr>
          <p:nvPr>
            <p:ph type="title"/>
          </p:nvPr>
        </p:nvSpPr>
        <p:spPr/>
        <p:txBody>
          <a:bodyPr/>
          <a:lstStyle/>
          <a:p>
            <a:r>
              <a:rPr lang="en-US" dirty="0" smtClean="0"/>
              <a:t>Utilization of the RC-1701 Approach:</a:t>
            </a:r>
            <a:endParaRPr lang="en-US" dirty="0"/>
          </a:p>
        </p:txBody>
      </p:sp>
      <p:pic>
        <p:nvPicPr>
          <p:cNvPr id="18" name="Picture 3"/>
          <p:cNvPicPr>
            <a:picLocks noChangeAspect="1" noChangeArrowheads="1"/>
          </p:cNvPicPr>
          <p:nvPr/>
        </p:nvPicPr>
        <p:blipFill>
          <a:blip r:embed="rId2" cstate="print"/>
          <a:srcRect/>
          <a:stretch>
            <a:fillRect/>
          </a:stretch>
        </p:blipFill>
        <p:spPr bwMode="auto">
          <a:xfrm>
            <a:off x="4407204" y="1348740"/>
            <a:ext cx="4650968" cy="4925061"/>
          </a:xfrm>
          <a:prstGeom prst="rect">
            <a:avLst/>
          </a:prstGeom>
          <a:noFill/>
          <a:ln w="9525">
            <a:noFill/>
            <a:miter lim="800000"/>
            <a:headEnd/>
            <a:tailEnd/>
          </a:ln>
          <a:effectLst>
            <a:outerShdw blurRad="190500" dist="190500" dir="900000" algn="ctr" rotWithShape="0">
              <a:srgbClr val="000000">
                <a:alpha val="70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2400" y="1437823"/>
            <a:ext cx="8872538" cy="5115377"/>
          </a:xfrm>
          <a:prstGeom prst="rect">
            <a:avLst/>
          </a:prstGeom>
          <a:noFill/>
          <a:ln w="9525">
            <a:noFill/>
            <a:miter lim="800000"/>
            <a:headEnd/>
            <a:tailEnd/>
          </a:ln>
          <a:effectLst>
            <a:outerShdw blurRad="190500" algn="ctr" rotWithShape="0">
              <a:srgbClr val="000000">
                <a:alpha val="70000"/>
              </a:srgbClr>
            </a:outerShdw>
          </a:effectLst>
        </p:spPr>
      </p:pic>
      <p:sp>
        <p:nvSpPr>
          <p:cNvPr id="2" name="Title 1"/>
          <p:cNvSpPr>
            <a:spLocks noGrp="1"/>
          </p:cNvSpPr>
          <p:nvPr>
            <p:ph type="title"/>
          </p:nvPr>
        </p:nvSpPr>
        <p:spPr/>
        <p:txBody>
          <a:bodyPr/>
          <a:lstStyle/>
          <a:p>
            <a:r>
              <a:rPr lang="en-US" dirty="0" smtClean="0"/>
              <a:t>Final Bayesian Network</a:t>
            </a:r>
            <a:endParaRPr lang="en-US" dirty="0"/>
          </a:p>
        </p:txBody>
      </p:sp>
      <p:sp>
        <p:nvSpPr>
          <p:cNvPr id="6" name="Oval 5"/>
          <p:cNvSpPr/>
          <p:nvPr/>
        </p:nvSpPr>
        <p:spPr>
          <a:xfrm>
            <a:off x="0" y="1524000"/>
            <a:ext cx="533400" cy="381000"/>
          </a:xfrm>
          <a:prstGeom prst="ellipse">
            <a:avLst/>
          </a:prstGeom>
          <a:noFill/>
          <a:ln w="76200">
            <a:solidFill>
              <a:srgbClr val="FF3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066800" y="1066800"/>
            <a:ext cx="1697901" cy="369332"/>
          </a:xfrm>
          <a:prstGeom prst="rect">
            <a:avLst/>
          </a:prstGeom>
          <a:noFill/>
          <a:ln w="76200">
            <a:solidFill>
              <a:srgbClr val="FF3D00"/>
            </a:solidFill>
          </a:ln>
        </p:spPr>
        <p:txBody>
          <a:bodyPr wrap="none" rtlCol="0">
            <a:spAutoFit/>
          </a:bodyPr>
          <a:lstStyle/>
          <a:p>
            <a:r>
              <a:rPr lang="en-US" dirty="0" smtClean="0"/>
              <a:t>Storm Severity</a:t>
            </a:r>
            <a:endParaRPr lang="en-US" dirty="0"/>
          </a:p>
        </p:txBody>
      </p:sp>
      <p:cxnSp>
        <p:nvCxnSpPr>
          <p:cNvPr id="10" name="Shape 9"/>
          <p:cNvCxnSpPr>
            <a:stCxn id="8" idx="1"/>
            <a:endCxn id="6" idx="0"/>
          </p:cNvCxnSpPr>
          <p:nvPr/>
        </p:nvCxnSpPr>
        <p:spPr>
          <a:xfrm rot="10800000" flipV="1">
            <a:off x="266700" y="1251466"/>
            <a:ext cx="800100" cy="272534"/>
          </a:xfrm>
          <a:prstGeom prst="bentConnector2">
            <a:avLst/>
          </a:prstGeom>
          <a:ln w="57150">
            <a:solidFill>
              <a:srgbClr val="FF3D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19800" y="990600"/>
            <a:ext cx="1736373" cy="369332"/>
          </a:xfrm>
          <a:prstGeom prst="rect">
            <a:avLst/>
          </a:prstGeom>
          <a:noFill/>
          <a:ln w="76200">
            <a:solidFill>
              <a:srgbClr val="FF3D00"/>
            </a:solidFill>
          </a:ln>
        </p:spPr>
        <p:txBody>
          <a:bodyPr wrap="none" rtlCol="0">
            <a:spAutoFit/>
          </a:bodyPr>
          <a:lstStyle/>
          <a:p>
            <a:r>
              <a:rPr lang="en-US" dirty="0" smtClean="0"/>
              <a:t>Sea Level Rise</a:t>
            </a:r>
            <a:endParaRPr lang="en-US" dirty="0"/>
          </a:p>
        </p:txBody>
      </p:sp>
      <p:sp>
        <p:nvSpPr>
          <p:cNvPr id="12" name="Oval 11"/>
          <p:cNvSpPr/>
          <p:nvPr/>
        </p:nvSpPr>
        <p:spPr>
          <a:xfrm>
            <a:off x="8077200" y="1600200"/>
            <a:ext cx="533400" cy="381000"/>
          </a:xfrm>
          <a:prstGeom prst="ellipse">
            <a:avLst/>
          </a:prstGeom>
          <a:noFill/>
          <a:ln w="76200">
            <a:solidFill>
              <a:srgbClr val="FF3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hape 12"/>
          <p:cNvCxnSpPr>
            <a:stCxn id="11" idx="3"/>
            <a:endCxn id="12" idx="0"/>
          </p:cNvCxnSpPr>
          <p:nvPr/>
        </p:nvCxnSpPr>
        <p:spPr>
          <a:xfrm>
            <a:off x="7756173" y="1175266"/>
            <a:ext cx="587727" cy="424934"/>
          </a:xfrm>
          <a:prstGeom prst="bentConnector2">
            <a:avLst/>
          </a:prstGeom>
          <a:ln w="57150">
            <a:solidFill>
              <a:srgbClr val="FF3D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2" cstate="print"/>
          <a:srcRect l="60359" t="85165" r="36990" b="10625"/>
          <a:stretch>
            <a:fillRect/>
          </a:stretch>
        </p:blipFill>
        <p:spPr bwMode="auto">
          <a:xfrm>
            <a:off x="4038600" y="4072293"/>
            <a:ext cx="2788353" cy="2557107"/>
          </a:xfrm>
          <a:prstGeom prst="ellipse">
            <a:avLst/>
          </a:prstGeom>
          <a:solidFill>
            <a:schemeClr val="bg1"/>
          </a:solidFill>
          <a:ln w="127000" cap="rnd">
            <a:solidFill>
              <a:srgbClr val="7030A0"/>
            </a:solidFill>
          </a:ln>
          <a:effectLst>
            <a:outerShdw blurRad="190500" rotWithShape="0">
              <a:srgbClr val="000000">
                <a:alpha val="70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2"/>
          <p:cNvPicPr>
            <a:picLocks noChangeAspect="1" noChangeArrowheads="1"/>
          </p:cNvPicPr>
          <p:nvPr/>
        </p:nvPicPr>
        <p:blipFill>
          <a:blip r:embed="rId2" cstate="print"/>
          <a:srcRect t="4216" r="97974" b="93091"/>
          <a:stretch>
            <a:fillRect/>
          </a:stretch>
        </p:blipFill>
        <p:spPr bwMode="auto">
          <a:xfrm>
            <a:off x="5877236" y="533400"/>
            <a:ext cx="3190564" cy="2447331"/>
          </a:xfrm>
          <a:prstGeom prst="ellipse">
            <a:avLst/>
          </a:prstGeom>
          <a:solidFill>
            <a:schemeClr val="bg1"/>
          </a:solidFill>
          <a:ln w="127000" cap="rnd">
            <a:solidFill>
              <a:srgbClr val="FF0000"/>
            </a:solidFill>
          </a:ln>
          <a:effectLst>
            <a:outerShdw blurRad="190500" rotWithShape="0">
              <a:srgbClr val="000000">
                <a:alpha val="70000"/>
              </a:srgbClr>
            </a:outerShdw>
          </a:effectLst>
          <a:scene3d>
            <a:camera prst="orthographicFront"/>
            <a:lightRig rig="contrasting" dir="t">
              <a:rot lat="0" lon="0" rev="3000000"/>
            </a:lightRig>
          </a:scene3d>
          <a:sp3d>
            <a:bevelT w="0" h="0"/>
            <a:contourClr>
              <a:srgbClr val="333333"/>
            </a:contourClr>
          </a:sp3d>
        </p:spPr>
      </p:pic>
      <p:pic>
        <p:nvPicPr>
          <p:cNvPr id="19" name="Picture 2"/>
          <p:cNvPicPr>
            <a:picLocks noChangeAspect="1" noChangeArrowheads="1"/>
          </p:cNvPicPr>
          <p:nvPr/>
        </p:nvPicPr>
        <p:blipFill>
          <a:blip r:embed="rId2" cstate="print"/>
          <a:srcRect l="91101" t="5397" r="6873" b="92248"/>
          <a:stretch>
            <a:fillRect/>
          </a:stretch>
        </p:blipFill>
        <p:spPr bwMode="auto">
          <a:xfrm>
            <a:off x="76200" y="914400"/>
            <a:ext cx="3283756" cy="2208338"/>
          </a:xfrm>
          <a:prstGeom prst="ellipse">
            <a:avLst/>
          </a:prstGeom>
          <a:solidFill>
            <a:schemeClr val="bg1"/>
          </a:solidFill>
          <a:ln w="127000" cap="rnd">
            <a:solidFill>
              <a:srgbClr val="FF0000"/>
            </a:solidFill>
          </a:ln>
          <a:effectLst>
            <a:outerShdw blurRad="190500" rotWithShape="0">
              <a:srgbClr val="000000">
                <a:alpha val="70000"/>
              </a:srgbClr>
            </a:outerShdw>
          </a:effectLst>
          <a:scene3d>
            <a:camera prst="orthographicFront"/>
            <a:lightRig rig="contrasting" dir="t">
              <a:rot lat="0" lon="0" rev="3000000"/>
            </a:lightRig>
          </a:scene3d>
          <a:sp3d contourW="7620">
            <a:bevelT w="95250" h="31750"/>
            <a:contourClr>
              <a:srgbClr val="333333"/>
            </a:contourClr>
          </a:sp3d>
        </p:spPr>
      </p:pic>
      <p:grpSp>
        <p:nvGrpSpPr>
          <p:cNvPr id="3" name="Group 21"/>
          <p:cNvGrpSpPr/>
          <p:nvPr/>
        </p:nvGrpSpPr>
        <p:grpSpPr>
          <a:xfrm>
            <a:off x="3048000" y="2209800"/>
            <a:ext cx="5250147" cy="3048000"/>
            <a:chOff x="3048000" y="2438400"/>
            <a:chExt cx="5250147" cy="3048000"/>
          </a:xfrm>
        </p:grpSpPr>
        <p:pic>
          <p:nvPicPr>
            <p:cNvPr id="15" name="Picture 2"/>
            <p:cNvPicPr>
              <a:picLocks noChangeAspect="1" noChangeArrowheads="1"/>
            </p:cNvPicPr>
            <p:nvPr/>
          </p:nvPicPr>
          <p:blipFill>
            <a:blip r:embed="rId2" cstate="print"/>
            <a:srcRect l="47221" t="60479" r="47176" b="32188"/>
            <a:stretch>
              <a:fillRect/>
            </a:stretch>
          </p:blipFill>
          <p:spPr bwMode="auto">
            <a:xfrm>
              <a:off x="3048000" y="2438400"/>
              <a:ext cx="4038600" cy="3048000"/>
            </a:xfrm>
            <a:prstGeom prst="ellipse">
              <a:avLst/>
            </a:prstGeom>
            <a:solidFill>
              <a:schemeClr val="bg1"/>
            </a:solidFill>
            <a:ln w="127000" cap="rnd">
              <a:solidFill>
                <a:srgbClr val="FFFF00"/>
              </a:solidFill>
            </a:ln>
            <a:effectLst>
              <a:outerShdw blurRad="190500" rotWithShape="0">
                <a:srgbClr val="000000">
                  <a:alpha val="7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
            <p:cNvPicPr>
              <a:picLocks noChangeAspect="1" noChangeArrowheads="1"/>
            </p:cNvPicPr>
            <p:nvPr/>
          </p:nvPicPr>
          <p:blipFill>
            <a:blip r:embed="rId2" cstate="print"/>
            <a:srcRect l="56360" t="77070" r="39865" b="19900"/>
            <a:stretch>
              <a:fillRect/>
            </a:stretch>
          </p:blipFill>
          <p:spPr bwMode="auto">
            <a:xfrm>
              <a:off x="5867400" y="3657600"/>
              <a:ext cx="2430747" cy="1445743"/>
            </a:xfrm>
            <a:prstGeom prst="ellipse">
              <a:avLst/>
            </a:prstGeom>
            <a:solidFill>
              <a:schemeClr val="bg1"/>
            </a:solidFill>
            <a:ln w="127000" cap="rnd">
              <a:solidFill>
                <a:srgbClr val="FFFF00"/>
              </a:solidFill>
            </a:ln>
            <a:effectLst>
              <a:outerShdw blurRad="190500" rotWithShape="0">
                <a:srgbClr val="000000">
                  <a:alpha val="70000"/>
                </a:srgbClr>
              </a:outerShdw>
            </a:effectLst>
            <a:scene3d>
              <a:camera prst="orthographicFront"/>
              <a:lightRig rig="contrasting" dir="t">
                <a:rot lat="0" lon="0" rev="3000000"/>
              </a:lightRig>
            </a:scene3d>
            <a:sp3d contourW="7620">
              <a:bevelT w="95250" h="31750"/>
              <a:contourClr>
                <a:srgbClr val="333333"/>
              </a:contourClr>
            </a:sp3d>
          </p:spPr>
        </p:pic>
      </p:grpSp>
      <p:sp>
        <p:nvSpPr>
          <p:cNvPr id="16" name="Rounded Rectangle 15"/>
          <p:cNvSpPr/>
          <p:nvPr/>
        </p:nvSpPr>
        <p:spPr>
          <a:xfrm>
            <a:off x="2819400" y="1981200"/>
            <a:ext cx="2743200" cy="2775228"/>
          </a:xfrm>
          <a:prstGeom prst="roundRect">
            <a:avLst/>
          </a:prstGeom>
          <a:solidFill>
            <a:srgbClr val="0A4B7C"/>
          </a:solidFill>
          <a:scene3d>
            <a:camera prst="orthographicFront">
              <a:rot lat="0" lon="0" rev="0"/>
            </a:camera>
            <a:lightRig rig="threePt" dir="t">
              <a:rot lat="0" lon="0" rev="1200000"/>
            </a:lightRig>
          </a:scene3d>
          <a:sp3d>
            <a:bevelT w="254000" h="254000"/>
          </a:sp3d>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defRPr/>
            </a:pPr>
            <a:r>
              <a:rPr lang="en-US" sz="2000" b="1" u="sng" dirty="0" smtClean="0">
                <a:solidFill>
                  <a:schemeClr val="bg1"/>
                </a:solidFill>
              </a:rPr>
              <a:t>Score Card:</a:t>
            </a:r>
          </a:p>
          <a:p>
            <a:pPr>
              <a:defRPr/>
            </a:pPr>
            <a:endParaRPr lang="en-US" sz="900" b="1" dirty="0" smtClean="0">
              <a:solidFill>
                <a:schemeClr val="bg1"/>
              </a:solidFill>
            </a:endParaRPr>
          </a:p>
          <a:p>
            <a:pPr marL="457200" indent="-228600">
              <a:defRPr/>
            </a:pPr>
            <a:r>
              <a:rPr lang="en-US" sz="1400" b="1" dirty="0" smtClean="0">
                <a:solidFill>
                  <a:srgbClr val="FFFF00"/>
                </a:solidFill>
              </a:rPr>
              <a:t>217 </a:t>
            </a:r>
            <a:r>
              <a:rPr lang="en-US" sz="1400" b="1" dirty="0" smtClean="0">
                <a:solidFill>
                  <a:schemeClr val="bg1"/>
                </a:solidFill>
              </a:rPr>
              <a:t>Nodes (boxes)</a:t>
            </a:r>
          </a:p>
          <a:p>
            <a:pPr marL="628650" lvl="1" indent="-171450">
              <a:defRPr/>
            </a:pPr>
            <a:r>
              <a:rPr lang="en-US" sz="1200" b="1" dirty="0" smtClean="0">
                <a:solidFill>
                  <a:srgbClr val="FFFF00"/>
                </a:solidFill>
              </a:rPr>
              <a:t>2</a:t>
            </a:r>
            <a:r>
              <a:rPr lang="en-US" sz="1200" b="1" dirty="0" smtClean="0">
                <a:solidFill>
                  <a:schemeClr val="bg1"/>
                </a:solidFill>
              </a:rPr>
              <a:t> Risk drivers</a:t>
            </a:r>
          </a:p>
          <a:p>
            <a:pPr marL="628650" lvl="1" indent="-171450">
              <a:defRPr/>
            </a:pPr>
            <a:r>
              <a:rPr lang="en-US" sz="1200" b="1" dirty="0" smtClean="0">
                <a:solidFill>
                  <a:srgbClr val="FFFF00"/>
                </a:solidFill>
              </a:rPr>
              <a:t>95</a:t>
            </a:r>
            <a:r>
              <a:rPr lang="en-US" sz="1200" b="1" dirty="0" smtClean="0">
                <a:solidFill>
                  <a:schemeClr val="bg1"/>
                </a:solidFill>
              </a:rPr>
              <a:t> Asset damage</a:t>
            </a:r>
          </a:p>
          <a:p>
            <a:pPr marL="628650" lvl="1" indent="-171450">
              <a:defRPr/>
            </a:pPr>
            <a:r>
              <a:rPr lang="en-US" sz="1200" b="1" dirty="0" smtClean="0">
                <a:solidFill>
                  <a:srgbClr val="FFFF00"/>
                </a:solidFill>
              </a:rPr>
              <a:t>97</a:t>
            </a:r>
            <a:r>
              <a:rPr lang="en-US" sz="1200" b="1" dirty="0" smtClean="0">
                <a:solidFill>
                  <a:schemeClr val="bg1"/>
                </a:solidFill>
              </a:rPr>
              <a:t> Function</a:t>
            </a:r>
          </a:p>
          <a:p>
            <a:pPr marL="628650" lvl="1" indent="-171450">
              <a:defRPr/>
            </a:pPr>
            <a:r>
              <a:rPr lang="en-US" sz="1200" b="1" dirty="0" smtClean="0">
                <a:solidFill>
                  <a:srgbClr val="FFFF00"/>
                </a:solidFill>
              </a:rPr>
              <a:t>23</a:t>
            </a:r>
            <a:r>
              <a:rPr lang="en-US" sz="1200" b="1" dirty="0" smtClean="0">
                <a:solidFill>
                  <a:schemeClr val="bg1"/>
                </a:solidFill>
              </a:rPr>
              <a:t> Capability</a:t>
            </a:r>
          </a:p>
          <a:p>
            <a:pPr marL="628650" lvl="1" indent="-171450">
              <a:defRPr/>
            </a:pPr>
            <a:r>
              <a:rPr lang="en-US" sz="1200" b="1" dirty="0" smtClean="0">
                <a:solidFill>
                  <a:srgbClr val="FFFF00"/>
                </a:solidFill>
              </a:rPr>
              <a:t>3</a:t>
            </a:r>
            <a:r>
              <a:rPr lang="en-US" sz="1200" b="1" dirty="0" smtClean="0">
                <a:solidFill>
                  <a:schemeClr val="bg1"/>
                </a:solidFill>
              </a:rPr>
              <a:t> Mission performance</a:t>
            </a:r>
          </a:p>
          <a:p>
            <a:pPr lvl="1" indent="-228600">
              <a:defRPr/>
            </a:pPr>
            <a:endParaRPr lang="en-US" sz="1200" b="1" dirty="0" smtClean="0">
              <a:solidFill>
                <a:schemeClr val="bg1"/>
              </a:solidFill>
            </a:endParaRPr>
          </a:p>
          <a:p>
            <a:pPr marL="457200" indent="-228600">
              <a:defRPr/>
            </a:pPr>
            <a:r>
              <a:rPr lang="en-US" sz="1400" b="1" dirty="0" smtClean="0">
                <a:solidFill>
                  <a:srgbClr val="FFFF00"/>
                </a:solidFill>
              </a:rPr>
              <a:t>437 </a:t>
            </a:r>
            <a:r>
              <a:rPr lang="en-US" sz="1400" b="1" dirty="0" smtClean="0">
                <a:solidFill>
                  <a:schemeClr val="bg1"/>
                </a:solidFill>
              </a:rPr>
              <a:t>Edges (lines)</a:t>
            </a:r>
          </a:p>
          <a:p>
            <a:pPr marL="457200" indent="-228600">
              <a:defRPr/>
            </a:pPr>
            <a:endParaRPr lang="en-US" sz="1400" b="1" dirty="0" smtClean="0">
              <a:solidFill>
                <a:schemeClr val="bg1"/>
              </a:solidFill>
            </a:endParaRPr>
          </a:p>
          <a:p>
            <a:pPr marL="457200" indent="-228600">
              <a:defRPr/>
            </a:pPr>
            <a:r>
              <a:rPr lang="en-US" sz="1400" b="1" dirty="0" smtClean="0">
                <a:solidFill>
                  <a:srgbClr val="FFFF00"/>
                </a:solidFill>
              </a:rPr>
              <a:t>13,068</a:t>
            </a:r>
            <a:r>
              <a:rPr lang="en-US" sz="1400" b="1" dirty="0" smtClean="0">
                <a:solidFill>
                  <a:schemeClr val="bg1"/>
                </a:solidFill>
              </a:rPr>
              <a:t> Probabilities</a:t>
            </a:r>
            <a:endParaRPr lang="en-US" sz="9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3"/>
          <p:cNvGrpSpPr/>
          <p:nvPr/>
        </p:nvGrpSpPr>
        <p:grpSpPr>
          <a:xfrm>
            <a:off x="6096000" y="2396490"/>
            <a:ext cx="2971800" cy="3733800"/>
            <a:chOff x="6096000" y="3048000"/>
            <a:chExt cx="2971800" cy="3733800"/>
          </a:xfrm>
        </p:grpSpPr>
        <p:pic>
          <p:nvPicPr>
            <p:cNvPr id="358" name="Picture 1"/>
            <p:cNvPicPr preferRelativeResize="0">
              <a:picLocks noChangeArrowheads="1"/>
            </p:cNvPicPr>
            <p:nvPr/>
          </p:nvPicPr>
          <p:blipFill>
            <a:blip r:embed="rId2" cstate="print"/>
            <a:srcRect/>
            <a:stretch>
              <a:fillRect/>
            </a:stretch>
          </p:blipFill>
          <p:spPr bwMode="auto">
            <a:xfrm>
              <a:off x="6096000" y="3709416"/>
              <a:ext cx="2971800" cy="3072384"/>
            </a:xfrm>
            <a:prstGeom prst="rect">
              <a:avLst/>
            </a:prstGeom>
            <a:noFill/>
            <a:ln w="9525">
              <a:noFill/>
              <a:miter lim="800000"/>
              <a:headEnd/>
              <a:tailEnd/>
            </a:ln>
            <a:effectLst>
              <a:outerShdw blurRad="190500" algn="ctr" rotWithShape="0">
                <a:srgbClr val="000000">
                  <a:alpha val="70000"/>
                </a:srgbClr>
              </a:outerShdw>
            </a:effectLst>
          </p:spPr>
        </p:pic>
        <p:sp>
          <p:nvSpPr>
            <p:cNvPr id="368" name="Content Placeholder 7"/>
            <p:cNvSpPr txBox="1">
              <a:spLocks/>
            </p:cNvSpPr>
            <p:nvPr/>
          </p:nvSpPr>
          <p:spPr bwMode="auto">
            <a:xfrm>
              <a:off x="6180931" y="3048000"/>
              <a:ext cx="2801938" cy="652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ts val="600"/>
                </a:spcAft>
                <a:buClrTx/>
                <a:buSzPct val="75000"/>
                <a:buFont typeface="Arial" charset="0"/>
                <a:buNone/>
                <a:tabLst/>
                <a:defRPr/>
              </a:pPr>
              <a:r>
                <a:rPr kumimoji="0" lang="en-US" sz="2000" b="1" i="0" u="none" strike="noStrike" kern="0" cap="none" spc="0" normalizeH="0" baseline="0" noProof="0" dirty="0" smtClean="0">
                  <a:ln>
                    <a:noFill/>
                  </a:ln>
                  <a:solidFill>
                    <a:srgbClr val="CC0000"/>
                  </a:solidFill>
                  <a:effectLst/>
                  <a:uLnTx/>
                  <a:uFillTx/>
                  <a:latin typeface="+mn-lt"/>
                  <a:ea typeface="ＭＳ Ｐゴシック" charset="-128"/>
                  <a:cs typeface="ＭＳ Ｐゴシック" charset="-128"/>
                </a:rPr>
                <a:t>Loss in Mission Performance</a:t>
              </a:r>
            </a:p>
          </p:txBody>
        </p:sp>
      </p:grpSp>
      <p:sp>
        <p:nvSpPr>
          <p:cNvPr id="27651" name="Content Placeholder 7"/>
          <p:cNvSpPr>
            <a:spLocks noGrp="1"/>
          </p:cNvSpPr>
          <p:nvPr>
            <p:ph idx="1"/>
          </p:nvPr>
        </p:nvSpPr>
        <p:spPr>
          <a:xfrm>
            <a:off x="84931" y="656454"/>
            <a:ext cx="2801938" cy="423863"/>
          </a:xfrm>
        </p:spPr>
        <p:txBody>
          <a:bodyPr/>
          <a:lstStyle/>
          <a:p>
            <a:pPr algn="ctr">
              <a:spcAft>
                <a:spcPts val="600"/>
              </a:spcAft>
              <a:buNone/>
            </a:pPr>
            <a:r>
              <a:rPr lang="en-US" sz="2000" b="1" dirty="0" smtClean="0">
                <a:solidFill>
                  <a:srgbClr val="CC0000"/>
                </a:solidFill>
              </a:rPr>
              <a:t>Service Interruption</a:t>
            </a:r>
          </a:p>
        </p:txBody>
      </p:sp>
      <p:pic>
        <p:nvPicPr>
          <p:cNvPr id="5121" name="Picture 1"/>
          <p:cNvPicPr>
            <a:picLocks noChangeAspect="1" noChangeArrowheads="1"/>
          </p:cNvPicPr>
          <p:nvPr/>
        </p:nvPicPr>
        <p:blipFill>
          <a:blip r:embed="rId3" cstate="print"/>
          <a:srcRect/>
          <a:stretch>
            <a:fillRect/>
          </a:stretch>
        </p:blipFill>
        <p:spPr bwMode="auto">
          <a:xfrm>
            <a:off x="0" y="1101090"/>
            <a:ext cx="2971800" cy="3076244"/>
          </a:xfrm>
          <a:prstGeom prst="rect">
            <a:avLst/>
          </a:prstGeom>
          <a:noFill/>
          <a:ln w="9525">
            <a:noFill/>
            <a:miter lim="800000"/>
            <a:headEnd/>
            <a:tailEnd/>
          </a:ln>
          <a:effectLst>
            <a:outerShdw blurRad="190500" algn="ctr" rotWithShape="0">
              <a:srgbClr val="000000">
                <a:alpha val="70000"/>
              </a:srgbClr>
            </a:outerShdw>
          </a:effectLst>
        </p:spPr>
      </p:pic>
      <p:sp>
        <p:nvSpPr>
          <p:cNvPr id="11" name="Oval 10"/>
          <p:cNvSpPr/>
          <p:nvPr/>
        </p:nvSpPr>
        <p:spPr>
          <a:xfrm rot="1678488">
            <a:off x="565098" y="1281571"/>
            <a:ext cx="654566" cy="236220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358"/>
          <p:cNvGrpSpPr/>
          <p:nvPr/>
        </p:nvGrpSpPr>
        <p:grpSpPr>
          <a:xfrm>
            <a:off x="6835476" y="3615691"/>
            <a:ext cx="555924" cy="1447800"/>
            <a:chOff x="5638800" y="2362200"/>
            <a:chExt cx="990600" cy="1752600"/>
          </a:xfrm>
        </p:grpSpPr>
        <p:sp>
          <p:nvSpPr>
            <p:cNvPr id="360" name="Right Arrow 359"/>
            <p:cNvSpPr/>
            <p:nvPr/>
          </p:nvSpPr>
          <p:spPr>
            <a:xfrm>
              <a:off x="5638800" y="2362200"/>
              <a:ext cx="381000" cy="228600"/>
            </a:xfrm>
            <a:prstGeom prst="rightArrow">
              <a:avLst/>
            </a:prstGeom>
            <a:solidFill>
              <a:srgbClr val="CC0000"/>
            </a:solidFill>
            <a:effectLst>
              <a:outerShdw blurRad="190500" rotWithShape="0">
                <a:srgbClr val="000000">
                  <a:alpha val="7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1" name="Right Arrow 360"/>
            <p:cNvSpPr/>
            <p:nvPr/>
          </p:nvSpPr>
          <p:spPr>
            <a:xfrm>
              <a:off x="6248400" y="3886200"/>
              <a:ext cx="381000" cy="228600"/>
            </a:xfrm>
            <a:prstGeom prst="rightArrow">
              <a:avLst/>
            </a:prstGeom>
            <a:solidFill>
              <a:srgbClr val="CC0000"/>
            </a:solidFill>
            <a:effectLst>
              <a:outerShdw blurRad="190500" rotWithShape="0">
                <a:srgbClr val="000000">
                  <a:alpha val="7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2" name="Right Arrow 361"/>
            <p:cNvSpPr/>
            <p:nvPr/>
          </p:nvSpPr>
          <p:spPr>
            <a:xfrm>
              <a:off x="5943600" y="3124200"/>
              <a:ext cx="381000" cy="228600"/>
            </a:xfrm>
            <a:prstGeom prst="rightArrow">
              <a:avLst/>
            </a:prstGeom>
            <a:solidFill>
              <a:srgbClr val="CC0000"/>
            </a:solidFill>
            <a:effectLst>
              <a:outerShdw blurRad="190500" rotWithShape="0">
                <a:srgbClr val="000000">
                  <a:alpha val="70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372"/>
          <p:cNvGrpSpPr/>
          <p:nvPr/>
        </p:nvGrpSpPr>
        <p:grpSpPr>
          <a:xfrm>
            <a:off x="3048000" y="1522120"/>
            <a:ext cx="2971800" cy="3529584"/>
            <a:chOff x="3022941" y="1981200"/>
            <a:chExt cx="2971800" cy="3529584"/>
          </a:xfrm>
        </p:grpSpPr>
        <p:pic>
          <p:nvPicPr>
            <p:cNvPr id="15" name="Picture 2"/>
            <p:cNvPicPr preferRelativeResize="0">
              <a:picLocks noChangeArrowheads="1"/>
            </p:cNvPicPr>
            <p:nvPr/>
          </p:nvPicPr>
          <p:blipFill>
            <a:blip r:embed="rId4" cstate="print"/>
            <a:srcRect r="66935" b="50000"/>
            <a:stretch>
              <a:fillRect/>
            </a:stretch>
          </p:blipFill>
          <p:spPr bwMode="auto">
            <a:xfrm>
              <a:off x="3022941" y="2438400"/>
              <a:ext cx="2971800" cy="3072384"/>
            </a:xfrm>
            <a:prstGeom prst="rect">
              <a:avLst/>
            </a:prstGeom>
            <a:noFill/>
            <a:ln w="9525">
              <a:noFill/>
              <a:miter lim="800000"/>
              <a:headEnd/>
              <a:tailEnd/>
            </a:ln>
            <a:effectLst>
              <a:outerShdw blurRad="190500" algn="ctr" rotWithShape="0">
                <a:srgbClr val="000000">
                  <a:alpha val="70000"/>
                </a:srgbClr>
              </a:outerShdw>
            </a:effectLst>
          </p:spPr>
        </p:pic>
        <p:sp>
          <p:nvSpPr>
            <p:cNvPr id="367" name="Content Placeholder 7"/>
            <p:cNvSpPr txBox="1">
              <a:spLocks/>
            </p:cNvSpPr>
            <p:nvPr/>
          </p:nvSpPr>
          <p:spPr bwMode="auto">
            <a:xfrm>
              <a:off x="3107872" y="1981200"/>
              <a:ext cx="2801938" cy="423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ts val="600"/>
                </a:spcAft>
                <a:buClrTx/>
                <a:buSzPct val="75000"/>
                <a:buFont typeface="Arial" charset="0"/>
                <a:buNone/>
                <a:tabLst/>
                <a:defRPr/>
              </a:pPr>
              <a:r>
                <a:rPr kumimoji="0" lang="en-US" sz="2000" b="1" i="0" u="none" strike="noStrike" kern="0" cap="none" spc="0" normalizeH="0" baseline="0" noProof="0" dirty="0" smtClean="0">
                  <a:ln>
                    <a:noFill/>
                  </a:ln>
                  <a:solidFill>
                    <a:srgbClr val="CC0000"/>
                  </a:solidFill>
                  <a:effectLst/>
                  <a:uLnTx/>
                  <a:uFillTx/>
                  <a:latin typeface="+mn-lt"/>
                  <a:ea typeface="ＭＳ Ｐゴシック" charset="-128"/>
                  <a:cs typeface="ＭＳ Ｐゴシック" charset="-128"/>
                </a:rPr>
                <a:t>Loss in Capability</a:t>
              </a:r>
            </a:p>
          </p:txBody>
        </p:sp>
      </p:grpSp>
      <p:grpSp>
        <p:nvGrpSpPr>
          <p:cNvPr id="5" name="Group 368"/>
          <p:cNvGrpSpPr/>
          <p:nvPr/>
        </p:nvGrpSpPr>
        <p:grpSpPr>
          <a:xfrm>
            <a:off x="4191000" y="2431326"/>
            <a:ext cx="586735" cy="1981200"/>
            <a:chOff x="6006867" y="1905000"/>
            <a:chExt cx="664450" cy="2743200"/>
          </a:xfrm>
        </p:grpSpPr>
        <p:sp>
          <p:nvSpPr>
            <p:cNvPr id="370" name="Right Brace 369"/>
            <p:cNvSpPr/>
            <p:nvPr/>
          </p:nvSpPr>
          <p:spPr>
            <a:xfrm rot="5400000">
              <a:off x="6307455" y="4284345"/>
              <a:ext cx="76200" cy="651510"/>
            </a:xfrm>
            <a:prstGeom prst="rightBrace">
              <a:avLst>
                <a:gd name="adj1" fmla="val 8333"/>
                <a:gd name="adj2" fmla="val 49338"/>
              </a:avLst>
            </a:prstGeom>
            <a:ln w="79375">
              <a:solidFill>
                <a:srgbClr val="CC0000"/>
              </a:solidFill>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71" name="Straight Connector 370"/>
            <p:cNvCxnSpPr/>
            <p:nvPr/>
          </p:nvCxnSpPr>
          <p:spPr>
            <a:xfrm>
              <a:off x="6006867" y="1905000"/>
              <a:ext cx="0" cy="2670048"/>
            </a:xfrm>
            <a:prstGeom prst="line">
              <a:avLst/>
            </a:prstGeom>
            <a:ln w="60325">
              <a:solidFill>
                <a:srgbClr val="CC0000"/>
              </a:solidFill>
              <a:prstDash val="dash"/>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6671317" y="1905000"/>
              <a:ext cx="0" cy="2667000"/>
            </a:xfrm>
            <a:prstGeom prst="line">
              <a:avLst/>
            </a:prstGeom>
            <a:ln w="60325">
              <a:solidFill>
                <a:srgbClr val="CC0000"/>
              </a:solidFill>
              <a:prstDash val="dash"/>
            </a:ln>
            <a:effectLst>
              <a:outerShdw blurRad="190500" rotWithShape="0">
                <a:srgbClr val="000000">
                  <a:alpha val="70000"/>
                </a:srgbClr>
              </a:outerShdw>
            </a:effectLst>
          </p:spPr>
          <p:style>
            <a:lnRef idx="2">
              <a:schemeClr val="accent1"/>
            </a:lnRef>
            <a:fillRef idx="0">
              <a:schemeClr val="accent1"/>
            </a:fillRef>
            <a:effectRef idx="1">
              <a:schemeClr val="accent1"/>
            </a:effectRef>
            <a:fontRef idx="minor">
              <a:schemeClr val="tx1"/>
            </a:fontRef>
          </p:style>
        </p:cxnSp>
      </p:grpSp>
      <p:sp>
        <p:nvSpPr>
          <p:cNvPr id="375" name="Rectangle 374"/>
          <p:cNvSpPr/>
          <p:nvPr/>
        </p:nvSpPr>
        <p:spPr>
          <a:xfrm>
            <a:off x="76200" y="5292090"/>
            <a:ext cx="5791200" cy="369332"/>
          </a:xfrm>
          <a:prstGeom prst="rect">
            <a:avLst/>
          </a:prstGeom>
        </p:spPr>
        <p:txBody>
          <a:bodyPr wrap="square">
            <a:spAutoFit/>
          </a:bodyPr>
          <a:lstStyle/>
          <a:p>
            <a:pPr>
              <a:buClr>
                <a:schemeClr val="tx1"/>
              </a:buClr>
            </a:pPr>
            <a:r>
              <a:rPr lang="en-US" b="1" dirty="0" smtClean="0">
                <a:solidFill>
                  <a:srgbClr val="CC0000"/>
                </a:solidFill>
              </a:rPr>
              <a:t>Tipping point is between 0.5 and 1.0 m SLR</a:t>
            </a:r>
            <a:r>
              <a:rPr lang="en-US" dirty="0" smtClean="0">
                <a:solidFill>
                  <a:srgbClr val="CC0000"/>
                </a:solidFill>
              </a:rPr>
              <a:t>.</a:t>
            </a:r>
          </a:p>
        </p:txBody>
      </p:sp>
      <p:sp>
        <p:nvSpPr>
          <p:cNvPr id="21" name="Title 20"/>
          <p:cNvSpPr>
            <a:spLocks noGrp="1"/>
          </p:cNvSpPr>
          <p:nvPr>
            <p:ph type="title"/>
          </p:nvPr>
        </p:nvSpPr>
        <p:spPr/>
        <p:txBody>
          <a:bodyPr/>
          <a:lstStyle/>
          <a:p>
            <a:r>
              <a:rPr lang="en-US" dirty="0" smtClean="0"/>
              <a:t>Final Risk Assessment Results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100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375"/>
                                        </p:tgtEl>
                                        <p:attrNameLst>
                                          <p:attrName>style.visibility</p:attrName>
                                        </p:attrNameLst>
                                      </p:cBhvr>
                                      <p:to>
                                        <p:strVal val="visible"/>
                                      </p:to>
                                    </p:set>
                                  </p:childTnLst>
                                </p:cTn>
                              </p:par>
                              <p:par>
                                <p:cTn id="21" presetID="22" presetClass="entr" presetSubtype="1" fill="hold"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 for Client-Partnering</a:t>
            </a:r>
            <a:endParaRPr lang="en-US" dirty="0"/>
          </a:p>
        </p:txBody>
      </p:sp>
      <p:sp>
        <p:nvSpPr>
          <p:cNvPr id="3" name="Content Placeholder 2"/>
          <p:cNvSpPr>
            <a:spLocks noGrp="1"/>
          </p:cNvSpPr>
          <p:nvPr>
            <p:ph idx="1"/>
          </p:nvPr>
        </p:nvSpPr>
        <p:spPr>
          <a:xfrm>
            <a:off x="68345" y="754380"/>
            <a:ext cx="8743950" cy="5804222"/>
          </a:xfrm>
        </p:spPr>
        <p:txBody>
          <a:bodyPr/>
          <a:lstStyle/>
          <a:p>
            <a:endParaRPr lang="en-US" sz="200" b="1" dirty="0" smtClean="0"/>
          </a:p>
          <a:p>
            <a:r>
              <a:rPr lang="en-US" b="1" dirty="0" smtClean="0"/>
              <a:t>Portable, Scalable Approach</a:t>
            </a:r>
          </a:p>
          <a:p>
            <a:pPr lvl="1">
              <a:spcAft>
                <a:spcPts val="0"/>
              </a:spcAft>
            </a:pPr>
            <a:r>
              <a:rPr lang="en-US" sz="1600" dirty="0" smtClean="0"/>
              <a:t>Demo Project - NSN Master Planning, </a:t>
            </a:r>
          </a:p>
          <a:p>
            <a:pPr lvl="1">
              <a:spcAft>
                <a:spcPts val="0"/>
              </a:spcAft>
              <a:buNone/>
            </a:pPr>
            <a:r>
              <a:rPr lang="en-US" sz="1600" dirty="0" smtClean="0"/>
              <a:t>	Adaptive Management (Retrofits), </a:t>
            </a:r>
          </a:p>
          <a:p>
            <a:pPr lvl="1">
              <a:spcAft>
                <a:spcPts val="600"/>
              </a:spcAft>
              <a:buNone/>
            </a:pPr>
            <a:r>
              <a:rPr lang="en-US" sz="1600" dirty="0" smtClean="0"/>
              <a:t>	Contingency Planning</a:t>
            </a:r>
          </a:p>
          <a:p>
            <a:pPr lvl="1">
              <a:spcAft>
                <a:spcPts val="600"/>
              </a:spcAft>
            </a:pPr>
            <a:r>
              <a:rPr lang="en-US" sz="1600" dirty="0" smtClean="0"/>
              <a:t>Assist with Informing Policy and Planning</a:t>
            </a:r>
          </a:p>
          <a:p>
            <a:pPr lvl="1">
              <a:spcAft>
                <a:spcPts val="600"/>
              </a:spcAft>
            </a:pPr>
            <a:r>
              <a:rPr lang="en-US" sz="1600" dirty="0" smtClean="0"/>
              <a:t>Portfolio Risk Management</a:t>
            </a:r>
          </a:p>
          <a:p>
            <a:pPr lvl="1">
              <a:spcAft>
                <a:spcPts val="600"/>
              </a:spcAft>
            </a:pPr>
            <a:r>
              <a:rPr lang="en-US" sz="1600" dirty="0" smtClean="0"/>
              <a:t>Navy’s Task Force Climate Change </a:t>
            </a:r>
          </a:p>
          <a:p>
            <a:pPr lvl="1">
              <a:spcAft>
                <a:spcPts val="600"/>
              </a:spcAft>
              <a:buNone/>
            </a:pPr>
            <a:r>
              <a:rPr lang="en-US" sz="1600" dirty="0" smtClean="0"/>
              <a:t>     Worldwide Installation Vulnerability</a:t>
            </a:r>
          </a:p>
          <a:p>
            <a:pPr lvl="1">
              <a:spcAft>
                <a:spcPts val="600"/>
              </a:spcAft>
              <a:buNone/>
            </a:pPr>
            <a:r>
              <a:rPr lang="en-US" sz="1600" dirty="0" smtClean="0"/>
              <a:t>      Assessment</a:t>
            </a:r>
          </a:p>
          <a:p>
            <a:r>
              <a:rPr lang="en-US" b="1" dirty="0" smtClean="0"/>
              <a:t>Dependencies </a:t>
            </a:r>
          </a:p>
          <a:p>
            <a:pPr>
              <a:buNone/>
            </a:pPr>
            <a:r>
              <a:rPr lang="en-US" b="1" dirty="0" smtClean="0"/>
              <a:t>	Outside the Fence Line</a:t>
            </a:r>
          </a:p>
          <a:p>
            <a:pPr lvl="1">
              <a:spcAft>
                <a:spcPts val="600"/>
              </a:spcAft>
            </a:pPr>
            <a:r>
              <a:rPr lang="en-US" sz="1600" dirty="0" smtClean="0"/>
              <a:t>Stakeholders Forum(s)</a:t>
            </a:r>
          </a:p>
          <a:p>
            <a:pPr lvl="1">
              <a:spcAft>
                <a:spcPts val="600"/>
              </a:spcAft>
            </a:pPr>
            <a:r>
              <a:rPr lang="en-US" sz="1600" dirty="0" smtClean="0"/>
              <a:t>Hampton Roads Installations</a:t>
            </a:r>
          </a:p>
          <a:p>
            <a:pPr lvl="1">
              <a:spcAft>
                <a:spcPts val="600"/>
              </a:spcAft>
            </a:pPr>
            <a:r>
              <a:rPr lang="en-US" sz="1600" dirty="0" smtClean="0"/>
              <a:t>VA Recurrent Flooding Study </a:t>
            </a:r>
          </a:p>
          <a:p>
            <a:pPr lvl="2">
              <a:spcAft>
                <a:spcPts val="600"/>
              </a:spcAft>
              <a:buNone/>
            </a:pPr>
            <a:r>
              <a:rPr lang="en-US" sz="1600" dirty="0" smtClean="0"/>
              <a:t>(Molly Roggero, VIMS)</a:t>
            </a:r>
          </a:p>
        </p:txBody>
      </p:sp>
      <p:pic>
        <p:nvPicPr>
          <p:cNvPr id="150530" name="Picture 2"/>
          <p:cNvPicPr>
            <a:picLocks noChangeAspect="1" noChangeArrowheads="1"/>
          </p:cNvPicPr>
          <p:nvPr/>
        </p:nvPicPr>
        <p:blipFill>
          <a:blip r:embed="rId4" cstate="print"/>
          <a:srcRect/>
          <a:stretch>
            <a:fillRect/>
          </a:stretch>
        </p:blipFill>
        <p:spPr bwMode="auto">
          <a:xfrm>
            <a:off x="4354830" y="1674390"/>
            <a:ext cx="4743449" cy="4404632"/>
          </a:xfrm>
          <a:prstGeom prst="rect">
            <a:avLst/>
          </a:prstGeom>
          <a:noFill/>
          <a:ln w="9525">
            <a:noFill/>
            <a:miter lim="800000"/>
            <a:headEnd/>
            <a:tailEnd/>
          </a:ln>
          <a:effectLst/>
        </p:spPr>
      </p:pic>
      <p:pic>
        <p:nvPicPr>
          <p:cNvPr id="6" name="s449_slr2p0_swl.avi">
            <a:hlinkClick r:id="" action="ppaction://media"/>
          </p:cNvPr>
          <p:cNvPicPr>
            <a:picLocks noRot="1" noChangeAspect="1"/>
          </p:cNvPicPr>
          <p:nvPr>
            <a:videoFile r:link="rId1"/>
          </p:nvPr>
        </p:nvPicPr>
        <p:blipFill>
          <a:blip r:embed="rId5" cstate="print"/>
          <a:stretch>
            <a:fillRect/>
          </a:stretch>
        </p:blipFill>
        <p:spPr>
          <a:xfrm>
            <a:off x="3777784" y="5389551"/>
            <a:ext cx="596993" cy="37475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of Contact</a:t>
            </a:r>
            <a:endParaRPr lang="en-US" dirty="0"/>
          </a:p>
        </p:txBody>
      </p:sp>
      <p:sp>
        <p:nvSpPr>
          <p:cNvPr id="3" name="Content Placeholder 2"/>
          <p:cNvSpPr>
            <a:spLocks noGrp="1"/>
          </p:cNvSpPr>
          <p:nvPr>
            <p:ph idx="1"/>
          </p:nvPr>
        </p:nvSpPr>
        <p:spPr>
          <a:xfrm>
            <a:off x="308610" y="800100"/>
            <a:ext cx="5943600" cy="5105400"/>
          </a:xfrm>
        </p:spPr>
        <p:txBody>
          <a:bodyPr/>
          <a:lstStyle/>
          <a:p>
            <a:r>
              <a:rPr lang="en-US" dirty="0" smtClean="0"/>
              <a:t>Kelly A. Burks-Copes</a:t>
            </a:r>
          </a:p>
          <a:p>
            <a:pPr lvl="1">
              <a:buNone/>
            </a:pPr>
            <a:r>
              <a:rPr lang="en-US" sz="1600" dirty="0" smtClean="0"/>
              <a:t>SERDP RC-1701 Project Team Leader</a:t>
            </a:r>
          </a:p>
          <a:p>
            <a:pPr lvl="1">
              <a:buNone/>
            </a:pPr>
            <a:r>
              <a:rPr lang="en-US" sz="1600" dirty="0" smtClean="0"/>
              <a:t>Environmental Laboratory</a:t>
            </a:r>
          </a:p>
          <a:p>
            <a:pPr lvl="1">
              <a:buNone/>
            </a:pPr>
            <a:r>
              <a:rPr lang="en-US" sz="1600" dirty="0" smtClean="0"/>
              <a:t>US Army Engineer Research &amp; Development Center</a:t>
            </a:r>
          </a:p>
          <a:p>
            <a:pPr lvl="1">
              <a:buNone/>
            </a:pPr>
            <a:r>
              <a:rPr lang="en-US" sz="1600" dirty="0" smtClean="0"/>
              <a:t>3909 Halls Ferry Rd., Vicksburg, MS 39180</a:t>
            </a:r>
          </a:p>
          <a:p>
            <a:pPr lvl="1">
              <a:buNone/>
            </a:pPr>
            <a:r>
              <a:rPr lang="en-US" sz="1600" dirty="0" smtClean="0"/>
              <a:t>Office: 601-634-2290, Mobile: 601-618-5565</a:t>
            </a:r>
          </a:p>
          <a:p>
            <a:pPr lvl="1">
              <a:buNone/>
            </a:pPr>
            <a:r>
              <a:rPr lang="en-US" sz="1600" dirty="0" smtClean="0">
                <a:solidFill>
                  <a:schemeClr val="tx1"/>
                </a:solidFill>
              </a:rPr>
              <a:t>Email: </a:t>
            </a:r>
            <a:r>
              <a:rPr lang="en-US" sz="1600" u="sng" dirty="0" smtClean="0">
                <a:solidFill>
                  <a:srgbClr val="0A4B7C"/>
                </a:solidFill>
              </a:rPr>
              <a:t>Kelly.A.Burks-Copes@usace.army</a:t>
            </a:r>
          </a:p>
          <a:p>
            <a:pPr lvl="1">
              <a:buNone/>
            </a:pPr>
            <a:endParaRPr lang="en-US" sz="1600" u="sng" dirty="0" smtClean="0">
              <a:solidFill>
                <a:srgbClr val="0A4B7C"/>
              </a:solidFill>
            </a:endParaRPr>
          </a:p>
          <a:p>
            <a:endParaRPr lang="en-US" dirty="0" smtClean="0"/>
          </a:p>
          <a:p>
            <a:r>
              <a:rPr lang="en-US" dirty="0" smtClean="0"/>
              <a:t>Edmond J. Russo, Jr., Ph.D., P.E.</a:t>
            </a:r>
          </a:p>
          <a:p>
            <a:pPr lvl="1">
              <a:buNone/>
            </a:pPr>
            <a:r>
              <a:rPr lang="en-US" sz="1600" dirty="0" smtClean="0"/>
              <a:t>Chief, Ecosystem Evaluation and Engineering Division </a:t>
            </a:r>
          </a:p>
          <a:p>
            <a:pPr lvl="1">
              <a:buNone/>
            </a:pPr>
            <a:r>
              <a:rPr lang="en-US" sz="1600" dirty="0" smtClean="0"/>
              <a:t>Environmental Laboratory</a:t>
            </a:r>
          </a:p>
          <a:p>
            <a:pPr lvl="1">
              <a:buNone/>
            </a:pPr>
            <a:r>
              <a:rPr lang="en-US" sz="1600" dirty="0" smtClean="0"/>
              <a:t>US Army Engineer Research &amp; Development Center</a:t>
            </a:r>
          </a:p>
          <a:p>
            <a:pPr lvl="1">
              <a:buNone/>
            </a:pPr>
            <a:r>
              <a:rPr lang="en-US" sz="1600" dirty="0" smtClean="0"/>
              <a:t>3909 Halls Ferry Rd., Vicksburg, MS 39180</a:t>
            </a:r>
          </a:p>
          <a:p>
            <a:pPr lvl="1">
              <a:buNone/>
            </a:pPr>
            <a:r>
              <a:rPr lang="en-US" sz="1600" dirty="0" smtClean="0"/>
              <a:t>Office: 601-634-2067</a:t>
            </a:r>
          </a:p>
          <a:p>
            <a:pPr lvl="1">
              <a:buNone/>
            </a:pPr>
            <a:r>
              <a:rPr lang="en-US" sz="1600" dirty="0" smtClean="0">
                <a:solidFill>
                  <a:schemeClr val="tx1"/>
                </a:solidFill>
              </a:rPr>
              <a:t>Email: </a:t>
            </a:r>
            <a:r>
              <a:rPr lang="en-US" sz="1600" u="sng" dirty="0" smtClean="0">
                <a:solidFill>
                  <a:srgbClr val="0A4B7C"/>
                </a:solidFill>
              </a:rPr>
              <a:t>Edmond.J.Russo@usace.army</a:t>
            </a:r>
          </a:p>
          <a:p>
            <a:pPr lvl="1">
              <a:buFont typeface="Arial" pitchFamily="34" charset="0"/>
              <a:buChar char="•"/>
            </a:pPr>
            <a:endParaRPr lang="en-US" sz="1600" u="sng" dirty="0" smtClean="0">
              <a:solidFill>
                <a:srgbClr val="0A4B7C"/>
              </a:solidFill>
            </a:endParaRPr>
          </a:p>
          <a:p>
            <a:pPr lvl="1">
              <a:buNone/>
            </a:pPr>
            <a:endParaRPr lang="en-US" dirty="0"/>
          </a:p>
        </p:txBody>
      </p:sp>
      <p:pic>
        <p:nvPicPr>
          <p:cNvPr id="151554" name="Picture 2"/>
          <p:cNvPicPr>
            <a:picLocks noChangeAspect="1" noChangeArrowheads="1"/>
          </p:cNvPicPr>
          <p:nvPr/>
        </p:nvPicPr>
        <p:blipFill>
          <a:blip r:embed="rId2" cstate="print"/>
          <a:srcRect/>
          <a:stretch>
            <a:fillRect/>
          </a:stretch>
        </p:blipFill>
        <p:spPr bwMode="auto">
          <a:xfrm>
            <a:off x="6709410" y="3545325"/>
            <a:ext cx="1828800" cy="2436375"/>
          </a:xfrm>
          <a:prstGeom prst="rect">
            <a:avLst/>
          </a:prstGeom>
          <a:noFill/>
          <a:ln w="9525">
            <a:noFill/>
            <a:miter lim="800000"/>
            <a:headEnd/>
            <a:tailEnd/>
          </a:ln>
        </p:spPr>
      </p:pic>
      <p:pic>
        <p:nvPicPr>
          <p:cNvPr id="151555" name="Picture 3"/>
          <p:cNvPicPr preferRelativeResize="0">
            <a:picLocks noChangeArrowheads="1"/>
          </p:cNvPicPr>
          <p:nvPr/>
        </p:nvPicPr>
        <p:blipFill>
          <a:blip r:embed="rId3" cstate="print"/>
          <a:srcRect/>
          <a:stretch>
            <a:fillRect/>
          </a:stretch>
        </p:blipFill>
        <p:spPr bwMode="auto">
          <a:xfrm>
            <a:off x="6633210" y="800100"/>
            <a:ext cx="1828800" cy="2088167"/>
          </a:xfrm>
          <a:prstGeom prst="rect">
            <a:avLst/>
          </a:prstGeom>
          <a:noFill/>
          <a:ln w="254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0030" y="5977890"/>
            <a:ext cx="2274570"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7" name="Rectangle 3"/>
          <p:cNvSpPr>
            <a:spLocks noGrp="1" noChangeArrowheads="1"/>
          </p:cNvSpPr>
          <p:nvPr>
            <p:ph type="body" idx="1"/>
          </p:nvPr>
        </p:nvSpPr>
        <p:spPr>
          <a:xfrm>
            <a:off x="25701" y="1648095"/>
            <a:ext cx="4554064" cy="5046773"/>
          </a:xfrm>
        </p:spPr>
        <p:txBody>
          <a:bodyPr/>
          <a:lstStyle/>
          <a:p>
            <a:pPr>
              <a:spcBef>
                <a:spcPct val="80000"/>
              </a:spcBef>
              <a:buNone/>
            </a:pPr>
            <a:r>
              <a:rPr lang="en-US" sz="1800" b="1" dirty="0" smtClean="0"/>
              <a:t>Problem Statement</a:t>
            </a:r>
          </a:p>
          <a:p>
            <a:pPr>
              <a:lnSpc>
                <a:spcPct val="80000"/>
              </a:lnSpc>
            </a:pPr>
            <a:endParaRPr lang="en-US" sz="600" dirty="0" smtClean="0"/>
          </a:p>
          <a:p>
            <a:pPr marL="568325" lvl="1" indent="-277813">
              <a:buFont typeface="Arial" pitchFamily="34" charset="0"/>
              <a:buChar char="•"/>
            </a:pPr>
            <a:r>
              <a:rPr lang="en-US" sz="1600" dirty="0" smtClean="0">
                <a:ea typeface="ＭＳ Ｐゴシック"/>
              </a:rPr>
              <a:t>Devise and demonstrate a rigorous yet flexible </a:t>
            </a:r>
            <a:r>
              <a:rPr lang="en-US" sz="1600" b="1" dirty="0" smtClean="0">
                <a:solidFill>
                  <a:srgbClr val="0D6099"/>
                </a:solidFill>
                <a:ea typeface="ＭＳ Ｐゴシック"/>
              </a:rPr>
              <a:t>systems-scale</a:t>
            </a:r>
            <a:r>
              <a:rPr lang="en-US" sz="1600" dirty="0" smtClean="0">
                <a:ea typeface="ＭＳ Ｐゴシック"/>
              </a:rPr>
              <a:t> approach </a:t>
            </a:r>
          </a:p>
          <a:p>
            <a:pPr marL="568325" lvl="1" indent="-277813">
              <a:buFont typeface="Arial" pitchFamily="34" charset="0"/>
              <a:buChar char="•"/>
            </a:pPr>
            <a:r>
              <a:rPr lang="en-US" sz="1600" b="1" dirty="0" smtClean="0">
                <a:solidFill>
                  <a:srgbClr val="0D6099"/>
                </a:solidFill>
                <a:ea typeface="ＭＳ Ｐゴシック"/>
              </a:rPr>
              <a:t>Quantitatively evaluate </a:t>
            </a:r>
            <a:r>
              <a:rPr lang="en-US" sz="1600" dirty="0" smtClean="0">
                <a:ea typeface="ＭＳ Ｐゴシック"/>
              </a:rPr>
              <a:t>natural hazard risks to critical military assets (i.e., infrastructure) and mission capabilities </a:t>
            </a:r>
          </a:p>
          <a:p>
            <a:pPr marL="568325" lvl="1" indent="-277813">
              <a:buFont typeface="Arial" pitchFamily="34" charset="0"/>
              <a:buChar char="•"/>
            </a:pPr>
            <a:r>
              <a:rPr lang="en-US" sz="1600" b="1" dirty="0" smtClean="0">
                <a:solidFill>
                  <a:srgbClr val="0D6099"/>
                </a:solidFill>
                <a:ea typeface="ＭＳ Ｐゴシック"/>
              </a:rPr>
              <a:t>Address a range</a:t>
            </a:r>
            <a:r>
              <a:rPr lang="en-US" sz="1600" dirty="0" smtClean="0">
                <a:ea typeface="ＭＳ Ｐゴシック"/>
              </a:rPr>
              <a:t> of SLR, tidal fluctuation, and storm stage-frequencies</a:t>
            </a:r>
          </a:p>
          <a:p>
            <a:pPr>
              <a:lnSpc>
                <a:spcPct val="80000"/>
              </a:lnSpc>
              <a:buNone/>
            </a:pPr>
            <a:endParaRPr lang="en-US" sz="600" b="1" dirty="0" smtClean="0"/>
          </a:p>
          <a:p>
            <a:pPr>
              <a:lnSpc>
                <a:spcPct val="80000"/>
              </a:lnSpc>
              <a:buNone/>
            </a:pPr>
            <a:r>
              <a:rPr lang="en-US" sz="1800" b="1" dirty="0" smtClean="0"/>
              <a:t>Technical Goals</a:t>
            </a:r>
          </a:p>
          <a:p>
            <a:pPr>
              <a:lnSpc>
                <a:spcPct val="80000"/>
              </a:lnSpc>
              <a:buNone/>
            </a:pPr>
            <a:endParaRPr lang="en-US" sz="600" b="1" dirty="0" smtClean="0"/>
          </a:p>
          <a:p>
            <a:pPr marL="568325" lvl="1" indent="-277813">
              <a:buSzPct val="75000"/>
              <a:buFont typeface="Arial" charset="0"/>
              <a:buChar char="►"/>
            </a:pPr>
            <a:r>
              <a:rPr lang="en-US" sz="1600" b="1" dirty="0" smtClean="0">
                <a:solidFill>
                  <a:srgbClr val="0D609C"/>
                </a:solidFill>
                <a:ea typeface="ＭＳ Ｐゴシック"/>
                <a:cs typeface="ＭＳ Ｐゴシック"/>
              </a:rPr>
              <a:t>Characterize</a:t>
            </a:r>
            <a:r>
              <a:rPr lang="en-US" sz="1600" dirty="0" smtClean="0">
                <a:solidFill>
                  <a:schemeClr val="tx2"/>
                </a:solidFill>
                <a:ea typeface="ＭＳ Ｐゴシック"/>
                <a:cs typeface="ＭＳ Ｐゴシック"/>
              </a:rPr>
              <a:t> impacts</a:t>
            </a:r>
          </a:p>
          <a:p>
            <a:pPr marL="568325" lvl="1" indent="-277813">
              <a:buSzPct val="75000"/>
              <a:buFont typeface="Arial" charset="0"/>
              <a:buChar char="►"/>
            </a:pPr>
            <a:r>
              <a:rPr lang="en-US" sz="1600" b="1" dirty="0" smtClean="0">
                <a:solidFill>
                  <a:srgbClr val="0D609C"/>
                </a:solidFill>
                <a:ea typeface="ＭＳ Ｐゴシック"/>
                <a:cs typeface="ＭＳ Ｐゴシック"/>
              </a:rPr>
              <a:t>Decompose</a:t>
            </a:r>
            <a:r>
              <a:rPr lang="en-US" sz="1600" dirty="0" smtClean="0">
                <a:solidFill>
                  <a:srgbClr val="003399"/>
                </a:solidFill>
                <a:ea typeface="ＭＳ Ｐゴシック"/>
                <a:cs typeface="ＭＳ Ｐゴシック"/>
              </a:rPr>
              <a:t> </a:t>
            </a:r>
            <a:r>
              <a:rPr lang="en-US" sz="1600" dirty="0" smtClean="0">
                <a:solidFill>
                  <a:schemeClr val="tx2"/>
                </a:solidFill>
                <a:ea typeface="ＭＳ Ｐゴシック"/>
                <a:cs typeface="ＭＳ Ｐゴシック"/>
              </a:rPr>
              <a:t>mission &amp; infrastructure systems</a:t>
            </a:r>
          </a:p>
          <a:p>
            <a:pPr marL="568325" lvl="1" indent="-277813">
              <a:buSzPct val="75000"/>
              <a:buFont typeface="Arial" charset="0"/>
              <a:buChar char="►"/>
            </a:pPr>
            <a:r>
              <a:rPr lang="en-US" sz="1600" b="1" dirty="0" smtClean="0">
                <a:solidFill>
                  <a:srgbClr val="0D609C"/>
                </a:solidFill>
                <a:ea typeface="ＭＳ Ｐゴシック"/>
                <a:cs typeface="ＭＳ Ｐゴシック"/>
              </a:rPr>
              <a:t>Pinpoint</a:t>
            </a:r>
            <a:r>
              <a:rPr lang="en-US" sz="1600" dirty="0" smtClean="0">
                <a:solidFill>
                  <a:srgbClr val="003399"/>
                </a:solidFill>
                <a:ea typeface="ＭＳ Ｐゴシック"/>
                <a:cs typeface="ＭＳ Ｐゴシック"/>
              </a:rPr>
              <a:t> </a:t>
            </a:r>
            <a:r>
              <a:rPr lang="en-US" sz="1600" dirty="0" smtClean="0">
                <a:solidFill>
                  <a:schemeClr val="tx2"/>
                </a:solidFill>
                <a:ea typeface="ＭＳ Ｐゴシック"/>
                <a:cs typeface="ＭＳ Ｐゴシック"/>
              </a:rPr>
              <a:t>vulnerabilities</a:t>
            </a:r>
          </a:p>
          <a:p>
            <a:pPr marL="568325" lvl="1" indent="-277813">
              <a:buSzPct val="75000"/>
              <a:buFont typeface="Arial" charset="0"/>
              <a:buChar char="►"/>
            </a:pPr>
            <a:r>
              <a:rPr lang="en-US" sz="1600" b="1" dirty="0" smtClean="0">
                <a:solidFill>
                  <a:srgbClr val="0D609C"/>
                </a:solidFill>
                <a:ea typeface="ＭＳ Ｐゴシック"/>
                <a:cs typeface="ＭＳ Ｐゴシック"/>
              </a:rPr>
              <a:t>Quantify</a:t>
            </a:r>
            <a:r>
              <a:rPr lang="en-US" sz="1600" dirty="0" smtClean="0">
                <a:solidFill>
                  <a:srgbClr val="003399"/>
                </a:solidFill>
                <a:ea typeface="ＭＳ Ｐゴシック"/>
                <a:cs typeface="ＭＳ Ｐゴシック"/>
              </a:rPr>
              <a:t> </a:t>
            </a:r>
            <a:r>
              <a:rPr lang="en-US" sz="1600" dirty="0" smtClean="0">
                <a:ea typeface="ＭＳ Ｐゴシック"/>
                <a:cs typeface="ＭＳ Ｐゴシック"/>
              </a:rPr>
              <a:t>performance sustainability </a:t>
            </a:r>
            <a:r>
              <a:rPr lang="en-US" sz="1600" dirty="0" smtClean="0">
                <a:solidFill>
                  <a:schemeClr val="tx2"/>
                </a:solidFill>
                <a:ea typeface="ＭＳ Ｐゴシック"/>
                <a:cs typeface="ＭＳ Ｐゴシック"/>
              </a:rPr>
              <a:t>risks</a:t>
            </a:r>
          </a:p>
          <a:p>
            <a:pPr marL="568325" lvl="1" indent="-277813">
              <a:buSzPct val="75000"/>
              <a:buFont typeface="Arial" charset="0"/>
              <a:buChar char="►"/>
            </a:pPr>
            <a:r>
              <a:rPr lang="en-US" sz="1600" b="1" dirty="0" smtClean="0">
                <a:solidFill>
                  <a:srgbClr val="0D609C"/>
                </a:solidFill>
                <a:ea typeface="ＭＳ Ｐゴシック"/>
                <a:cs typeface="ＭＳ Ｐゴシック"/>
              </a:rPr>
              <a:t>Identify</a:t>
            </a:r>
            <a:r>
              <a:rPr lang="en-US" sz="1600" dirty="0" smtClean="0">
                <a:solidFill>
                  <a:srgbClr val="003399"/>
                </a:solidFill>
                <a:ea typeface="ＭＳ Ｐゴシック"/>
                <a:cs typeface="ＭＳ Ｐゴシック"/>
              </a:rPr>
              <a:t> </a:t>
            </a:r>
            <a:r>
              <a:rPr lang="en-US" sz="1600" dirty="0" smtClean="0">
                <a:solidFill>
                  <a:schemeClr val="tx2"/>
                </a:solidFill>
                <a:ea typeface="ＭＳ Ｐゴシック"/>
                <a:cs typeface="ＭＳ Ｐゴシック"/>
              </a:rPr>
              <a:t>adaptive capacity tipping points</a:t>
            </a:r>
          </a:p>
          <a:p>
            <a:pPr marL="568325" lvl="1" indent="-277813">
              <a:buSzPct val="75000"/>
              <a:buFont typeface="Arial" charset="0"/>
              <a:buChar char="►"/>
            </a:pPr>
            <a:r>
              <a:rPr lang="en-US" sz="1600" b="1" dirty="0" smtClean="0">
                <a:solidFill>
                  <a:srgbClr val="0D609C"/>
                </a:solidFill>
                <a:ea typeface="ＭＳ Ｐゴシック"/>
                <a:cs typeface="ＭＳ Ｐゴシック"/>
              </a:rPr>
              <a:t>Communicate</a:t>
            </a:r>
            <a:r>
              <a:rPr lang="en-US" sz="1600" dirty="0" smtClean="0">
                <a:solidFill>
                  <a:srgbClr val="003399"/>
                </a:solidFill>
                <a:ea typeface="ＭＳ Ｐゴシック"/>
                <a:cs typeface="ＭＳ Ｐゴシック"/>
              </a:rPr>
              <a:t> </a:t>
            </a:r>
            <a:r>
              <a:rPr lang="en-US" sz="1600" dirty="0" smtClean="0">
                <a:solidFill>
                  <a:schemeClr val="tx2"/>
                </a:solidFill>
                <a:ea typeface="ＭＳ Ｐゴシック"/>
                <a:cs typeface="ＭＳ Ｐゴシック"/>
              </a:rPr>
              <a:t>results to field</a:t>
            </a:r>
          </a:p>
        </p:txBody>
      </p:sp>
      <p:sp>
        <p:nvSpPr>
          <p:cNvPr id="6" name="Title 5"/>
          <p:cNvSpPr>
            <a:spLocks noGrp="1"/>
          </p:cNvSpPr>
          <p:nvPr>
            <p:ph type="title"/>
          </p:nvPr>
        </p:nvSpPr>
        <p:spPr>
          <a:xfrm>
            <a:off x="1" y="0"/>
            <a:ext cx="4957481" cy="1389529"/>
          </a:xfrm>
        </p:spPr>
        <p:txBody>
          <a:bodyPr/>
          <a:lstStyle/>
          <a:p>
            <a:pPr lvl="0">
              <a:spcBef>
                <a:spcPts val="0"/>
              </a:spcBef>
              <a:spcAft>
                <a:spcPts val="0"/>
              </a:spcAft>
              <a:tabLst>
                <a:tab pos="2117725" algn="l"/>
              </a:tabLst>
            </a:pPr>
            <a:r>
              <a:rPr lang="en-US" sz="2400" dirty="0" smtClean="0"/>
              <a:t>Case Study: </a:t>
            </a:r>
            <a:br>
              <a:rPr lang="en-US" sz="2400" dirty="0" smtClean="0"/>
            </a:br>
            <a:r>
              <a:rPr lang="en-US" sz="2200" dirty="0" smtClean="0"/>
              <a:t>Quantifying Coastal Storm and Sea Level Rise Risks to Naval Station Norfolk (SERDP RC-1701)</a:t>
            </a:r>
          </a:p>
        </p:txBody>
      </p:sp>
      <p:pic>
        <p:nvPicPr>
          <p:cNvPr id="5121" name="Picture 1"/>
          <p:cNvPicPr>
            <a:picLocks noChangeAspect="1" noChangeArrowheads="1"/>
          </p:cNvPicPr>
          <p:nvPr/>
        </p:nvPicPr>
        <p:blipFill>
          <a:blip r:embed="rId3" cstate="print"/>
          <a:srcRect r="7580"/>
          <a:stretch>
            <a:fillRect/>
          </a:stretch>
        </p:blipFill>
        <p:spPr bwMode="auto">
          <a:xfrm>
            <a:off x="5099912" y="0"/>
            <a:ext cx="4044088" cy="6282473"/>
          </a:xfrm>
          <a:prstGeom prst="rect">
            <a:avLst/>
          </a:prstGeom>
          <a:noFill/>
          <a:ln w="9525">
            <a:noFill/>
            <a:miter lim="800000"/>
            <a:headEnd/>
            <a:tailEnd/>
          </a:ln>
          <a:effectLst/>
        </p:spPr>
      </p:pic>
      <p:sp>
        <p:nvSpPr>
          <p:cNvPr id="10" name="TextBox 9"/>
          <p:cNvSpPr txBox="1"/>
          <p:nvPr/>
        </p:nvSpPr>
        <p:spPr>
          <a:xfrm>
            <a:off x="4894728" y="716413"/>
            <a:ext cx="369332" cy="842538"/>
          </a:xfrm>
          <a:prstGeom prst="rect">
            <a:avLst/>
          </a:prstGeom>
          <a:noFill/>
        </p:spPr>
        <p:txBody>
          <a:bodyPr vert="vert270" wrap="none" rtlCol="0">
            <a:spAutoFit/>
          </a:bodyPr>
          <a:lstStyle/>
          <a:p>
            <a:r>
              <a:rPr lang="en-US" sz="1200" dirty="0" smtClean="0"/>
              <a:t>IPCC 2013</a:t>
            </a:r>
            <a:endParaRPr lang="en-US" sz="1200" dirty="0"/>
          </a:p>
        </p:txBody>
      </p:sp>
      <p:sp>
        <p:nvSpPr>
          <p:cNvPr id="11" name="TextBox 10"/>
          <p:cNvSpPr txBox="1"/>
          <p:nvPr/>
        </p:nvSpPr>
        <p:spPr>
          <a:xfrm>
            <a:off x="4894728" y="2697017"/>
            <a:ext cx="369332" cy="807272"/>
          </a:xfrm>
          <a:prstGeom prst="rect">
            <a:avLst/>
          </a:prstGeom>
          <a:noFill/>
        </p:spPr>
        <p:txBody>
          <a:bodyPr vert="vert270" wrap="none" rtlCol="0">
            <a:spAutoFit/>
          </a:bodyPr>
          <a:lstStyle/>
          <a:p>
            <a:r>
              <a:rPr lang="en-US" sz="1200" dirty="0" smtClean="0"/>
              <a:t>NRC 1987</a:t>
            </a:r>
            <a:endParaRPr lang="en-US" sz="1200" dirty="0"/>
          </a:p>
        </p:txBody>
      </p:sp>
      <p:sp>
        <p:nvSpPr>
          <p:cNvPr id="12" name="TextBox 11"/>
          <p:cNvSpPr txBox="1"/>
          <p:nvPr/>
        </p:nvSpPr>
        <p:spPr>
          <a:xfrm>
            <a:off x="4894728" y="4786304"/>
            <a:ext cx="369332" cy="1003993"/>
          </a:xfrm>
          <a:prstGeom prst="rect">
            <a:avLst/>
          </a:prstGeom>
          <a:noFill/>
        </p:spPr>
        <p:txBody>
          <a:bodyPr vert="vert270" wrap="none" rtlCol="0">
            <a:spAutoFit/>
          </a:bodyPr>
          <a:lstStyle/>
          <a:p>
            <a:r>
              <a:rPr lang="en-US" sz="1200" dirty="0" smtClean="0"/>
              <a:t>USACE 2011</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6871" y="6096000"/>
            <a:ext cx="762000" cy="430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auto">
          <a:xfrm>
            <a:off x="3891280" y="3505199"/>
            <a:ext cx="2174240" cy="529835"/>
          </a:xfrm>
          <a:prstGeom prst="rect">
            <a:avLst/>
          </a:prstGeom>
          <a:noFill/>
          <a:ln w="9525">
            <a:noFill/>
            <a:miter lim="800000"/>
            <a:headEnd/>
            <a:tailEnd/>
          </a:ln>
        </p:spPr>
        <p:txBody>
          <a:bodyPr/>
          <a:lstStyle/>
          <a:p>
            <a:pPr marL="0" lvl="1" algn="ctr">
              <a:lnSpc>
                <a:spcPct val="90000"/>
              </a:lnSpc>
              <a:spcBef>
                <a:spcPct val="20000"/>
              </a:spcBef>
              <a:buClr>
                <a:srgbClr val="0D609C"/>
              </a:buClr>
              <a:buSzPct val="60000"/>
              <a:defRPr/>
            </a:pPr>
            <a:r>
              <a:rPr lang="en-US" sz="1200" kern="0" dirty="0" smtClean="0">
                <a:solidFill>
                  <a:srgbClr val="000000"/>
                </a:solidFill>
                <a:latin typeface="+mn-lt"/>
              </a:rPr>
              <a:t>Prescribed </a:t>
            </a:r>
            <a:r>
              <a:rPr lang="en-US" sz="1200" kern="0" dirty="0">
                <a:solidFill>
                  <a:srgbClr val="000000"/>
                </a:solidFill>
                <a:latin typeface="+mn-lt"/>
              </a:rPr>
              <a:t>SERDP scenarios are reasonably supported in the peer </a:t>
            </a:r>
            <a:r>
              <a:rPr lang="en-US" sz="1200" kern="0" dirty="0" smtClean="0">
                <a:solidFill>
                  <a:srgbClr val="000000"/>
                </a:solidFill>
                <a:latin typeface="+mn-lt"/>
              </a:rPr>
              <a:t>reviewed </a:t>
            </a:r>
            <a:r>
              <a:rPr lang="en-US" sz="1200" kern="0" dirty="0">
                <a:solidFill>
                  <a:srgbClr val="000000"/>
                </a:solidFill>
                <a:latin typeface="+mn-lt"/>
              </a:rPr>
              <a:t>literature </a:t>
            </a:r>
          </a:p>
        </p:txBody>
      </p:sp>
      <p:sp>
        <p:nvSpPr>
          <p:cNvPr id="11" name="Rectangle 3"/>
          <p:cNvSpPr txBox="1">
            <a:spLocks noChangeArrowheads="1"/>
          </p:cNvSpPr>
          <p:nvPr/>
        </p:nvSpPr>
        <p:spPr bwMode="auto">
          <a:xfrm>
            <a:off x="0" y="698650"/>
            <a:ext cx="3496234" cy="5874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Pct val="75000"/>
              <a:buFont typeface="Arial" charset="0"/>
              <a:buChar char="●"/>
              <a:tabLst/>
              <a:defRPr/>
            </a:pPr>
            <a:r>
              <a:rPr kumimoji="0" lang="en-US" sz="14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This is a Demonstration Project – </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Select missions, capabilities, assets, hazards, and forcings are modeled</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Coastal storm parameters are not altered due to potential climate change effects</a:t>
            </a:r>
          </a:p>
          <a:p>
            <a:pPr marL="342900" marR="0" lvl="0" indent="-342900" algn="l" defTabSz="914400" rtl="0" eaLnBrk="1" fontAlgn="base" latinLnBrk="0" hangingPunct="1">
              <a:lnSpc>
                <a:spcPct val="90000"/>
              </a:lnSpc>
              <a:spcBef>
                <a:spcPct val="20000"/>
              </a:spcBef>
              <a:spcAft>
                <a:spcPct val="0"/>
              </a:spcAft>
              <a:buClrTx/>
              <a:buSzPct val="75000"/>
              <a:buFont typeface="Arial" charset="0"/>
              <a:buChar char="●"/>
              <a:tabLst/>
              <a:defRPr/>
            </a:pPr>
            <a:r>
              <a:rPr kumimoji="0" lang="en-US" sz="14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Datums</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Horizontal datum = North American Datum of 1983 (NAD83)</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Vertical datum = North American Vertical Datum of 1988 (NAVD 88)</a:t>
            </a:r>
          </a:p>
          <a:p>
            <a:pPr marL="342900" marR="0" lvl="0" indent="-342900" algn="l" defTabSz="914400" rtl="0" eaLnBrk="1" fontAlgn="base" latinLnBrk="0" hangingPunct="1">
              <a:lnSpc>
                <a:spcPct val="90000"/>
              </a:lnSpc>
              <a:spcBef>
                <a:spcPct val="20000"/>
              </a:spcBef>
              <a:spcAft>
                <a:spcPct val="0"/>
              </a:spcAft>
              <a:buClrTx/>
              <a:buSzPct val="75000"/>
              <a:buFont typeface="Arial" charset="0"/>
              <a:buChar char="●"/>
              <a:tabLst/>
              <a:defRPr/>
            </a:pPr>
            <a:r>
              <a:rPr kumimoji="0" lang="en-US" sz="14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Period of Analysis</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Start Date = 2000</a:t>
            </a:r>
          </a:p>
          <a:p>
            <a:pPr marL="742950" marR="0" lvl="1" indent="-285750" algn="l" defTabSz="914400" rtl="0" eaLnBrk="1" fontAlgn="base" latinLnBrk="0" hangingPunct="1">
              <a:lnSpc>
                <a:spcPct val="90000"/>
              </a:lnSpc>
              <a:spcBef>
                <a:spcPct val="20000"/>
              </a:spcBef>
              <a:spcAft>
                <a:spcPct val="0"/>
              </a:spcAft>
              <a:buClrTx/>
              <a:buSzPct val="80000"/>
              <a:buFont typeface="Wingdings" charset="2"/>
              <a:buChar char="t"/>
              <a:tabLst/>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rPr>
              <a:t>End Date  = 2100 (100 yr period of analysis)</a:t>
            </a:r>
          </a:p>
          <a:p>
            <a:pPr marL="342900" indent="-342900">
              <a:lnSpc>
                <a:spcPct val="90000"/>
              </a:lnSpc>
              <a:spcBef>
                <a:spcPct val="20000"/>
              </a:spcBef>
              <a:buSzPct val="75000"/>
              <a:buFont typeface="Arial" charset="0"/>
              <a:buChar char="●"/>
              <a:defRPr/>
            </a:pPr>
            <a:r>
              <a:rPr lang="en-US" sz="1400" kern="0" dirty="0" smtClean="0">
                <a:solidFill>
                  <a:srgbClr val="000000"/>
                </a:solidFill>
              </a:rPr>
              <a:t>Sea Level Rise </a:t>
            </a:r>
          </a:p>
          <a:p>
            <a:pPr marL="342900" indent="-342900">
              <a:lnSpc>
                <a:spcPct val="90000"/>
              </a:lnSpc>
              <a:spcBef>
                <a:spcPct val="20000"/>
              </a:spcBef>
              <a:buSzPct val="75000"/>
              <a:defRPr/>
            </a:pPr>
            <a:r>
              <a:rPr lang="en-US" sz="1400" kern="0" dirty="0" smtClean="0">
                <a:solidFill>
                  <a:srgbClr val="000000"/>
                </a:solidFill>
              </a:rPr>
              <a:t>	</a:t>
            </a:r>
            <a:r>
              <a:rPr lang="en-US" sz="1400" b="0" kern="0" dirty="0" smtClean="0">
                <a:solidFill>
                  <a:srgbClr val="000000"/>
                </a:solidFill>
              </a:rPr>
              <a:t>(local MSL between 2000-2100)</a:t>
            </a:r>
          </a:p>
          <a:p>
            <a:pPr marL="742950" lvl="1" indent="-285750">
              <a:lnSpc>
                <a:spcPct val="90000"/>
              </a:lnSpc>
              <a:spcBef>
                <a:spcPct val="20000"/>
              </a:spcBef>
              <a:buSzPct val="80000"/>
              <a:buFont typeface="Wingdings" charset="2"/>
              <a:buChar char="t"/>
              <a:defRPr/>
            </a:pPr>
            <a:r>
              <a:rPr lang="en-US" sz="1200" b="0" kern="0" dirty="0" smtClean="0">
                <a:latin typeface="+mn-lt"/>
                <a:ea typeface="ＭＳ Ｐゴシック" charset="-128"/>
              </a:rPr>
              <a:t>0.5m</a:t>
            </a:r>
          </a:p>
          <a:p>
            <a:pPr marL="742950" lvl="1" indent="-285750">
              <a:lnSpc>
                <a:spcPct val="90000"/>
              </a:lnSpc>
              <a:spcBef>
                <a:spcPct val="20000"/>
              </a:spcBef>
              <a:buSzPct val="80000"/>
              <a:buFont typeface="Wingdings" charset="2"/>
              <a:buChar char="t"/>
              <a:defRPr/>
            </a:pPr>
            <a:r>
              <a:rPr lang="en-US" sz="1200" b="0" kern="0" dirty="0" smtClean="0">
                <a:latin typeface="+mn-lt"/>
                <a:ea typeface="ＭＳ Ｐゴシック" charset="-128"/>
              </a:rPr>
              <a:t>1.0m </a:t>
            </a:r>
          </a:p>
          <a:p>
            <a:pPr marL="742950" lvl="1" indent="-285750">
              <a:lnSpc>
                <a:spcPct val="90000"/>
              </a:lnSpc>
              <a:spcBef>
                <a:spcPct val="20000"/>
              </a:spcBef>
              <a:buSzPct val="80000"/>
              <a:buFont typeface="Wingdings" charset="2"/>
              <a:buChar char="t"/>
              <a:defRPr/>
            </a:pPr>
            <a:r>
              <a:rPr lang="en-US" sz="1200" b="0" kern="0" dirty="0" smtClean="0">
                <a:latin typeface="+mn-lt"/>
                <a:ea typeface="ＭＳ Ｐゴシック" charset="-128"/>
              </a:rPr>
              <a:t>1.5m</a:t>
            </a:r>
          </a:p>
          <a:p>
            <a:pPr marL="742950" lvl="1" indent="-285750">
              <a:lnSpc>
                <a:spcPct val="90000"/>
              </a:lnSpc>
              <a:spcBef>
                <a:spcPct val="20000"/>
              </a:spcBef>
              <a:buSzPct val="80000"/>
              <a:buFont typeface="Wingdings" charset="2"/>
              <a:buChar char="t"/>
              <a:defRPr/>
            </a:pPr>
            <a:r>
              <a:rPr lang="en-US" sz="1200" b="0" kern="0" dirty="0" smtClean="0">
                <a:latin typeface="+mn-lt"/>
                <a:ea typeface="ＭＳ Ｐゴシック" charset="-128"/>
              </a:rPr>
              <a:t>2.0m</a:t>
            </a:r>
          </a:p>
          <a:p>
            <a:pPr marL="285750" indent="-285750">
              <a:lnSpc>
                <a:spcPct val="90000"/>
              </a:lnSpc>
              <a:spcBef>
                <a:spcPct val="20000"/>
              </a:spcBef>
              <a:buSzPct val="80000"/>
              <a:buFont typeface="Wingdings" charset="2"/>
              <a:buChar char="t"/>
              <a:defRPr/>
            </a:pPr>
            <a:r>
              <a:rPr lang="en-US" sz="1400" kern="0" dirty="0" smtClean="0">
                <a:latin typeface="+mn-lt"/>
                <a:ea typeface="ＭＳ Ｐゴシック" charset="-128"/>
              </a:rPr>
              <a:t>Storm Return Intervals</a:t>
            </a:r>
          </a:p>
          <a:p>
            <a:pPr marL="285750" indent="-285750">
              <a:lnSpc>
                <a:spcPct val="90000"/>
              </a:lnSpc>
              <a:spcBef>
                <a:spcPct val="20000"/>
              </a:spcBef>
              <a:buSzPct val="80000"/>
              <a:defRPr/>
            </a:pPr>
            <a:endParaRPr lang="en-US" sz="1400" kern="0" dirty="0" smtClean="0">
              <a:latin typeface="+mn-lt"/>
              <a:ea typeface="ＭＳ Ｐゴシック" charset="-128"/>
            </a:endParaRPr>
          </a:p>
          <a:p>
            <a:pPr marL="742950" marR="0" lvl="1" indent="-285750" algn="l" defTabSz="914400" rtl="0" eaLnBrk="1" fontAlgn="base" latinLnBrk="0" hangingPunct="1">
              <a:lnSpc>
                <a:spcPct val="90000"/>
              </a:lnSpc>
              <a:spcBef>
                <a:spcPct val="20000"/>
              </a:spcBef>
              <a:spcAft>
                <a:spcPct val="0"/>
              </a:spcAft>
              <a:buClrTx/>
              <a:buSzPct val="80000"/>
              <a:tabLst/>
              <a:defRPr/>
            </a:pPr>
            <a:endParaRPr kumimoji="0" lang="en-US" sz="1200" b="0" i="0" u="none" strike="noStrike" kern="0" cap="none" spc="0" normalizeH="0" baseline="0" noProof="0" dirty="0" smtClean="0">
              <a:ln>
                <a:noFill/>
              </a:ln>
              <a:solidFill>
                <a:schemeClr val="tx1"/>
              </a:solidFill>
              <a:effectLst/>
              <a:uLnTx/>
              <a:uFillTx/>
              <a:latin typeface="+mn-lt"/>
              <a:ea typeface="ＭＳ Ｐゴシック" charset="-128"/>
            </a:endParaRPr>
          </a:p>
        </p:txBody>
      </p:sp>
      <p:sp>
        <p:nvSpPr>
          <p:cNvPr id="14" name="Title 13"/>
          <p:cNvSpPr>
            <a:spLocks noGrp="1"/>
          </p:cNvSpPr>
          <p:nvPr>
            <p:ph type="title"/>
          </p:nvPr>
        </p:nvSpPr>
        <p:spPr/>
        <p:txBody>
          <a:bodyPr/>
          <a:lstStyle/>
          <a:p>
            <a:r>
              <a:rPr lang="en-US" dirty="0" smtClean="0"/>
              <a:t>Technical Approach</a:t>
            </a:r>
            <a:endParaRPr lang="en-US" dirty="0"/>
          </a:p>
        </p:txBody>
      </p:sp>
      <p:pic>
        <p:nvPicPr>
          <p:cNvPr id="15" name="Picture 14"/>
          <p:cNvPicPr/>
          <p:nvPr/>
        </p:nvPicPr>
        <p:blipFill>
          <a:blip r:embed="rId2" cstate="print"/>
          <a:srcRect/>
          <a:stretch>
            <a:fillRect/>
          </a:stretch>
        </p:blipFill>
        <p:spPr bwMode="auto">
          <a:xfrm>
            <a:off x="3393440" y="3430919"/>
            <a:ext cx="5741594" cy="3418131"/>
          </a:xfrm>
          <a:prstGeom prst="rect">
            <a:avLst/>
          </a:prstGeom>
          <a:noFill/>
          <a:ln w="9525">
            <a:noFill/>
            <a:miter lim="800000"/>
            <a:headEnd/>
            <a:tailEnd/>
          </a:ln>
          <a:effectLst>
            <a:outerShdw blurRad="190500" algn="ctr" rotWithShape="0">
              <a:srgbClr val="000000">
                <a:alpha val="70000"/>
              </a:srgbClr>
            </a:outerShdw>
          </a:effectLst>
        </p:spPr>
      </p:pic>
      <p:pic>
        <p:nvPicPr>
          <p:cNvPr id="8" name="Picture 7" descr="C:\Users\U4ENSKAB\AppData\Local\Microsoft\Windows\Temporary Internet Files\Content.Word\New Picture.png"/>
          <p:cNvPicPr/>
          <p:nvPr/>
        </p:nvPicPr>
        <p:blipFill>
          <a:blip r:embed="rId3" cstate="print"/>
          <a:srcRect/>
          <a:stretch>
            <a:fillRect/>
          </a:stretch>
        </p:blipFill>
        <p:spPr bwMode="auto">
          <a:xfrm>
            <a:off x="5809130" y="179295"/>
            <a:ext cx="3334870" cy="2859740"/>
          </a:xfrm>
          <a:prstGeom prst="rect">
            <a:avLst/>
          </a:prstGeom>
          <a:noFill/>
          <a:ln w="28575">
            <a:solidFill>
              <a:schemeClr val="tx2"/>
            </a:solidFill>
            <a:miter lim="800000"/>
            <a:headEnd/>
            <a:tailEnd/>
          </a:ln>
          <a:effectLst>
            <a:outerShdw blurRad="190500" algn="ctr" rotWithShape="0">
              <a:srgbClr val="000000">
                <a:alpha val="70000"/>
              </a:srgbClr>
            </a:outerShdw>
          </a:effectLst>
        </p:spPr>
      </p:pic>
      <p:pic>
        <p:nvPicPr>
          <p:cNvPr id="10" name="Picture 9"/>
          <p:cNvPicPr/>
          <p:nvPr/>
        </p:nvPicPr>
        <p:blipFill>
          <a:blip r:embed="rId4" cstate="print"/>
          <a:srcRect l="-2564" t="-3906" r="-2564" b="-5469"/>
          <a:stretch>
            <a:fillRect/>
          </a:stretch>
        </p:blipFill>
        <p:spPr bwMode="auto">
          <a:xfrm>
            <a:off x="3827928" y="179295"/>
            <a:ext cx="1837765" cy="2862072"/>
          </a:xfrm>
          <a:prstGeom prst="rect">
            <a:avLst/>
          </a:prstGeom>
          <a:solidFill>
            <a:schemeClr val="bg1"/>
          </a:solidFill>
          <a:ln w="28575">
            <a:solidFill>
              <a:schemeClr val="tx2"/>
            </a:solidFill>
            <a:miter lim="800000"/>
            <a:headEnd/>
            <a:tailEnd/>
          </a:ln>
          <a:effectLst>
            <a:outerShdw blurRad="190500" algn="ctr" rotWithShape="0">
              <a:srgbClr val="000000">
                <a:alpha val="70000"/>
              </a:srgbClr>
            </a:outerShdw>
          </a:effectLst>
        </p:spPr>
      </p:pic>
      <p:sp>
        <p:nvSpPr>
          <p:cNvPr id="13" name="TextBox 12"/>
          <p:cNvSpPr txBox="1"/>
          <p:nvPr/>
        </p:nvSpPr>
        <p:spPr>
          <a:xfrm>
            <a:off x="4265749" y="3056963"/>
            <a:ext cx="1064715" cy="276999"/>
          </a:xfrm>
          <a:prstGeom prst="rect">
            <a:avLst/>
          </a:prstGeom>
          <a:noFill/>
        </p:spPr>
        <p:txBody>
          <a:bodyPr wrap="none" rtlCol="0">
            <a:spAutoFit/>
          </a:bodyPr>
          <a:lstStyle/>
          <a:p>
            <a:r>
              <a:rPr lang="en-US" sz="1200" dirty="0" smtClean="0"/>
              <a:t>Boon (2012)</a:t>
            </a:r>
            <a:endParaRPr lang="en-US" sz="1200" dirty="0"/>
          </a:p>
        </p:txBody>
      </p:sp>
      <p:sp>
        <p:nvSpPr>
          <p:cNvPr id="16" name="TextBox 15"/>
          <p:cNvSpPr txBox="1"/>
          <p:nvPr/>
        </p:nvSpPr>
        <p:spPr>
          <a:xfrm>
            <a:off x="6551472" y="3056963"/>
            <a:ext cx="1850186" cy="276999"/>
          </a:xfrm>
          <a:prstGeom prst="rect">
            <a:avLst/>
          </a:prstGeom>
          <a:noFill/>
        </p:spPr>
        <p:txBody>
          <a:bodyPr wrap="none" rtlCol="0">
            <a:spAutoFit/>
          </a:bodyPr>
          <a:lstStyle/>
          <a:p>
            <a:r>
              <a:rPr lang="en-US" sz="1200" dirty="0" err="1" smtClean="0"/>
              <a:t>Ezer</a:t>
            </a:r>
            <a:r>
              <a:rPr lang="en-US" sz="1200" dirty="0" smtClean="0"/>
              <a:t> and </a:t>
            </a:r>
            <a:r>
              <a:rPr lang="en-US" sz="1200" dirty="0" err="1" smtClean="0"/>
              <a:t>Corlett</a:t>
            </a:r>
            <a:r>
              <a:rPr lang="en-US" sz="1200" dirty="0" smtClean="0"/>
              <a:t> (2012)</a:t>
            </a:r>
            <a:endParaRPr lang="en-US" sz="1200" dirty="0"/>
          </a:p>
        </p:txBody>
      </p:sp>
      <p:graphicFrame>
        <p:nvGraphicFramePr>
          <p:cNvPr id="17" name="Table 16"/>
          <p:cNvGraphicFramePr>
            <a:graphicFrameLocks noGrp="1"/>
          </p:cNvGraphicFramePr>
          <p:nvPr/>
        </p:nvGraphicFramePr>
        <p:xfrm>
          <a:off x="81913" y="5191760"/>
          <a:ext cx="3230246" cy="1605280"/>
        </p:xfrm>
        <a:graphic>
          <a:graphicData uri="http://schemas.openxmlformats.org/drawingml/2006/table">
            <a:tbl>
              <a:tblPr/>
              <a:tblGrid>
                <a:gridCol w="1057106"/>
                <a:gridCol w="1014901"/>
                <a:gridCol w="1158239"/>
              </a:tblGrid>
              <a:tr h="0">
                <a:tc>
                  <a:txBody>
                    <a:bodyPr/>
                    <a:lstStyle/>
                    <a:p>
                      <a:pPr marL="0" marR="0" algn="ctr">
                        <a:lnSpc>
                          <a:spcPts val="1200"/>
                        </a:lnSpc>
                        <a:spcBef>
                          <a:spcPts val="0"/>
                        </a:spcBef>
                        <a:spcAft>
                          <a:spcPts val="0"/>
                        </a:spcAft>
                      </a:pPr>
                      <a:r>
                        <a:rPr lang="en-US" sz="1000" b="1" dirty="0">
                          <a:latin typeface="Times New Roman"/>
                          <a:ea typeface="Times New Roman"/>
                          <a:cs typeface="Times New Roman"/>
                        </a:rPr>
                        <a:t>Recurrence interval</a:t>
                      </a:r>
                      <a:endParaRPr lang="en-US" sz="1200" dirty="0">
                        <a:latin typeface="Times New Roman"/>
                        <a:ea typeface="Times New Roman"/>
                        <a:cs typeface="Times New Roman"/>
                      </a:endParaRPr>
                    </a:p>
                  </a:txBody>
                  <a:tcPr marL="121920" marR="121920" anchor="b">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ts val="1200"/>
                        </a:lnSpc>
                        <a:spcBef>
                          <a:spcPts val="0"/>
                        </a:spcBef>
                        <a:spcAft>
                          <a:spcPts val="0"/>
                        </a:spcAft>
                      </a:pPr>
                      <a:r>
                        <a:rPr lang="en-US" sz="1000" b="1" dirty="0">
                          <a:latin typeface="Times New Roman"/>
                          <a:ea typeface="Times New Roman"/>
                          <a:cs typeface="Times New Roman"/>
                        </a:rPr>
                        <a:t>Probability of occurrence in any given year</a:t>
                      </a:r>
                      <a:endParaRPr lang="en-US" sz="1200" dirty="0">
                        <a:latin typeface="Times New Roman"/>
                        <a:ea typeface="Times New Roman"/>
                        <a:cs typeface="Times New Roman"/>
                      </a:endParaRPr>
                    </a:p>
                  </a:txBody>
                  <a:tcPr marL="121920" marR="1219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ts val="1200"/>
                        </a:lnSpc>
                        <a:spcBef>
                          <a:spcPts val="0"/>
                        </a:spcBef>
                        <a:spcAft>
                          <a:spcPts val="0"/>
                        </a:spcAft>
                      </a:pPr>
                      <a:r>
                        <a:rPr lang="en-US" sz="1000" b="1">
                          <a:latin typeface="Times New Roman"/>
                          <a:ea typeface="Times New Roman"/>
                          <a:cs typeface="Times New Roman"/>
                        </a:rPr>
                        <a:t>Percent chance of occurrence in any given year</a:t>
                      </a:r>
                      <a:endParaRPr lang="en-US" sz="1200">
                        <a:latin typeface="Times New Roman"/>
                        <a:ea typeface="Times New Roman"/>
                        <a:cs typeface="Times New Roman"/>
                      </a:endParaRPr>
                    </a:p>
                  </a:txBody>
                  <a:tcPr marL="121920" marR="12192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0">
                <a:tc>
                  <a:txBody>
                    <a:bodyPr/>
                    <a:lstStyle/>
                    <a:p>
                      <a:pPr marL="0" marR="0" algn="ctr">
                        <a:spcBef>
                          <a:spcPts val="0"/>
                        </a:spcBef>
                        <a:spcAft>
                          <a:spcPts val="0"/>
                        </a:spcAft>
                      </a:pPr>
                      <a:r>
                        <a:rPr lang="en-US" sz="1000">
                          <a:latin typeface="Times New Roman"/>
                          <a:ea typeface="Times New Roman"/>
                          <a:cs typeface="Times New Roman"/>
                        </a:rPr>
                        <a:t>100-yr</a:t>
                      </a:r>
                      <a:endParaRPr lang="en-US" sz="1200">
                        <a:latin typeface="Times New Roman"/>
                        <a:ea typeface="Times New Roman"/>
                        <a:cs typeface="Times New Roman"/>
                      </a:endParaRPr>
                    </a:p>
                  </a:txBody>
                  <a:tcPr marL="152400" marR="152400" marT="36830" marB="36830" anchor="b">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Times New Roman"/>
                        </a:rPr>
                        <a:t>1 in 100</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Times New Roman"/>
                        </a:rPr>
                        <a:t>1%</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000">
                          <a:latin typeface="Times New Roman"/>
                          <a:ea typeface="Times New Roman"/>
                          <a:cs typeface="Times New Roman"/>
                        </a:rPr>
                        <a:t>50-yr</a:t>
                      </a:r>
                      <a:endParaRPr lang="en-US" sz="1200">
                        <a:latin typeface="Times New Roman"/>
                        <a:ea typeface="Times New Roman"/>
                        <a:cs typeface="Times New Roman"/>
                      </a:endParaRPr>
                    </a:p>
                  </a:txBody>
                  <a:tcPr marL="152400" marR="152400" marT="36830" marB="36830" anchor="b">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000">
                          <a:latin typeface="Times New Roman"/>
                          <a:ea typeface="Times New Roman"/>
                          <a:cs typeface="Times New Roman"/>
                        </a:rPr>
                        <a:t>1 in 50</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000">
                          <a:latin typeface="Times New Roman"/>
                          <a:ea typeface="Times New Roman"/>
                          <a:cs typeface="Times New Roman"/>
                        </a:rPr>
                        <a:t>2%</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0">
                <a:tc>
                  <a:txBody>
                    <a:bodyPr/>
                    <a:lstStyle/>
                    <a:p>
                      <a:pPr marL="0" marR="0" algn="ctr">
                        <a:spcBef>
                          <a:spcPts val="0"/>
                        </a:spcBef>
                        <a:spcAft>
                          <a:spcPts val="0"/>
                        </a:spcAft>
                      </a:pPr>
                      <a:r>
                        <a:rPr lang="en-US" sz="1000">
                          <a:latin typeface="Times New Roman"/>
                          <a:ea typeface="Times New Roman"/>
                          <a:cs typeface="Times New Roman"/>
                        </a:rPr>
                        <a:t>10-yr</a:t>
                      </a:r>
                      <a:endParaRPr lang="en-US" sz="1200">
                        <a:latin typeface="Times New Roman"/>
                        <a:ea typeface="Times New Roman"/>
                        <a:cs typeface="Times New Roman"/>
                      </a:endParaRPr>
                    </a:p>
                  </a:txBody>
                  <a:tcPr marL="152400" marR="152400" marT="36830" marB="36830" anchor="b">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Times New Roman"/>
                        </a:rPr>
                        <a:t>1 in 10</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Times New Roman"/>
                          <a:ea typeface="Times New Roman"/>
                          <a:cs typeface="Times New Roman"/>
                        </a:rPr>
                        <a:t>10%</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000">
                          <a:latin typeface="Times New Roman"/>
                          <a:ea typeface="Times New Roman"/>
                          <a:cs typeface="Times New Roman"/>
                        </a:rPr>
                        <a:t>1-yr</a:t>
                      </a:r>
                      <a:endParaRPr lang="en-US" sz="1200">
                        <a:latin typeface="Times New Roman"/>
                        <a:ea typeface="Times New Roman"/>
                        <a:cs typeface="Times New Roman"/>
                      </a:endParaRPr>
                    </a:p>
                  </a:txBody>
                  <a:tcPr marL="152400" marR="152400" marT="36830" marB="36830" anchor="b">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000">
                          <a:latin typeface="Times New Roman"/>
                          <a:ea typeface="Times New Roman"/>
                          <a:cs typeface="Times New Roman"/>
                        </a:rPr>
                        <a:t>1 in 1</a:t>
                      </a:r>
                      <a:endParaRPr lang="en-US" sz="120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000" dirty="0">
                          <a:latin typeface="Times New Roman"/>
                          <a:ea typeface="Times New Roman"/>
                          <a:cs typeface="Times New Roman"/>
                        </a:rPr>
                        <a:t>100%</a:t>
                      </a:r>
                      <a:endParaRPr lang="en-US" sz="1200" dirty="0">
                        <a:latin typeface="Times New Roman"/>
                        <a:ea typeface="Times New Roman"/>
                        <a:cs typeface="Times New Roman"/>
                      </a:endParaRPr>
                    </a:p>
                  </a:txBody>
                  <a:tcPr marL="152400" marR="152400" marT="36830" marB="36830"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680960" y="6080760"/>
            <a:ext cx="1108710" cy="438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5566410" y="6606540"/>
            <a:ext cx="3577590" cy="160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37"/>
          <p:cNvGrpSpPr/>
          <p:nvPr/>
        </p:nvGrpSpPr>
        <p:grpSpPr>
          <a:xfrm>
            <a:off x="7620000" y="5410550"/>
            <a:ext cx="1524000" cy="1516433"/>
            <a:chOff x="7620000" y="5410550"/>
            <a:chExt cx="1524000" cy="1516433"/>
          </a:xfrm>
        </p:grpSpPr>
        <p:sp>
          <p:nvSpPr>
            <p:cNvPr id="29" name="TextBox 28"/>
            <p:cNvSpPr txBox="1"/>
            <p:nvPr/>
          </p:nvSpPr>
          <p:spPr>
            <a:xfrm>
              <a:off x="7620000" y="6096000"/>
              <a:ext cx="1524000" cy="830983"/>
            </a:xfrm>
            <a:prstGeom prst="rect">
              <a:avLst/>
            </a:prstGeom>
            <a:noFill/>
          </p:spPr>
          <p:txBody>
            <a:bodyPr wrap="square" lIns="91425" tIns="45713" rIns="91425" bIns="45713"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dirty="0" smtClean="0">
                  <a:ln w="11430"/>
                  <a:solidFill>
                    <a:srgbClr val="0D609C"/>
                  </a:solidFill>
                  <a:effectLst>
                    <a:outerShdw blurRad="80000" dist="40000" dir="5040000" algn="tl">
                      <a:srgbClr val="000000">
                        <a:alpha val="30000"/>
                      </a:srgbClr>
                    </a:outerShdw>
                  </a:effectLst>
                </a:rPr>
                <a:t>RISK OF MISSION IMPAIRMENT</a:t>
              </a:r>
              <a:endParaRPr lang="en-US" sz="1600" dirty="0">
                <a:ln w="11430"/>
                <a:solidFill>
                  <a:srgbClr val="0D609C"/>
                </a:solidFill>
                <a:effectLst>
                  <a:outerShdw blurRad="80000" dist="40000" dir="5040000" algn="tl">
                    <a:srgbClr val="000000">
                      <a:alpha val="30000"/>
                    </a:srgbClr>
                  </a:outerShdw>
                </a:effectLst>
              </a:endParaRPr>
            </a:p>
          </p:txBody>
        </p:sp>
        <p:cxnSp>
          <p:nvCxnSpPr>
            <p:cNvPr id="30" name="Elbow Connector 29"/>
            <p:cNvCxnSpPr/>
            <p:nvPr/>
          </p:nvCxnSpPr>
          <p:spPr>
            <a:xfrm rot="16200000" flipH="1">
              <a:off x="8026576" y="5753275"/>
              <a:ext cx="685449" cy="0"/>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3" name="Group 135"/>
          <p:cNvGrpSpPr/>
          <p:nvPr/>
        </p:nvGrpSpPr>
        <p:grpSpPr>
          <a:xfrm>
            <a:off x="4648200" y="2183845"/>
            <a:ext cx="3149600" cy="3027665"/>
            <a:chOff x="4648200" y="2183845"/>
            <a:chExt cx="3149600" cy="3027665"/>
          </a:xfrm>
        </p:grpSpPr>
        <p:sp>
          <p:nvSpPr>
            <p:cNvPr id="12" name="Rounded Rectangle 11"/>
            <p:cNvSpPr/>
            <p:nvPr/>
          </p:nvSpPr>
          <p:spPr>
            <a:xfrm>
              <a:off x="4648200" y="2183845"/>
              <a:ext cx="2286000" cy="919385"/>
            </a:xfrm>
            <a:prstGeom prst="roundRect">
              <a:avLst/>
            </a:prstGeom>
            <a:solidFill>
              <a:srgbClr val="92D050"/>
            </a:solidFill>
            <a:effectLst>
              <a:glow rad="228600">
                <a:srgbClr val="92D050">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lIns="91425" tIns="45713" rIns="91425" bIns="45713" rtlCol="0" anchor="ctr">
              <a:spAutoFit/>
            </a:bodyPr>
            <a:lstStyle/>
            <a:p>
              <a:pPr algn="ctr"/>
              <a:r>
                <a:rPr lang="en-US" sz="1200" b="1" dirty="0" smtClean="0">
                  <a:solidFill>
                    <a:schemeClr val="tx1"/>
                  </a:solidFill>
                </a:rPr>
                <a:t>Asset Capability Network Development – Infrastructure Network</a:t>
              </a:r>
            </a:p>
            <a:p>
              <a:pPr algn="ctr"/>
              <a:r>
                <a:rPr lang="en-US" sz="1200" dirty="0" smtClean="0">
                  <a:solidFill>
                    <a:schemeClr val="tx1"/>
                  </a:solidFill>
                </a:rPr>
                <a:t>(ArcGIS</a:t>
              </a:r>
              <a:r>
                <a:rPr lang="en-US" sz="1050" dirty="0" smtClean="0">
                  <a:solidFill>
                    <a:schemeClr val="tx1"/>
                  </a:solidFill>
                </a:rPr>
                <a:t>)</a:t>
              </a:r>
              <a:endParaRPr lang="en-US" sz="1050" dirty="0">
                <a:solidFill>
                  <a:schemeClr val="tx1"/>
                </a:solidFill>
              </a:endParaRPr>
            </a:p>
          </p:txBody>
        </p:sp>
        <p:sp>
          <p:nvSpPr>
            <p:cNvPr id="13" name="Rounded Rectangle 12"/>
            <p:cNvSpPr/>
            <p:nvPr/>
          </p:nvSpPr>
          <p:spPr>
            <a:xfrm>
              <a:off x="4876800" y="4700748"/>
              <a:ext cx="1828800" cy="510762"/>
            </a:xfrm>
            <a:prstGeom prst="roundRect">
              <a:avLst/>
            </a:prstGeom>
            <a:solidFill>
              <a:srgbClr val="92D050"/>
            </a:solidFill>
            <a:effectLst>
              <a:glow rad="228600">
                <a:srgbClr val="92D050">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lIns="0" tIns="45713" rIns="0" bIns="45713" rtlCol="0" anchor="ctr">
              <a:spAutoFit/>
            </a:bodyPr>
            <a:lstStyle/>
            <a:p>
              <a:pPr algn="ctr"/>
              <a:r>
                <a:rPr lang="en-US" sz="1200" b="1" dirty="0" smtClean="0">
                  <a:solidFill>
                    <a:schemeClr val="tx1"/>
                  </a:solidFill>
                </a:rPr>
                <a:t>Structural Analysis </a:t>
              </a:r>
            </a:p>
            <a:p>
              <a:pPr algn="ctr"/>
              <a:r>
                <a:rPr lang="en-US" sz="1200" dirty="0" smtClean="0">
                  <a:solidFill>
                    <a:schemeClr val="tx1"/>
                  </a:solidFill>
                </a:rPr>
                <a:t>(ISS3D + HAZUS MR-4</a:t>
              </a:r>
              <a:r>
                <a:rPr lang="en-US" sz="1200" dirty="0">
                  <a:solidFill>
                    <a:schemeClr val="tx1"/>
                  </a:solidFill>
                </a:rPr>
                <a:t>)</a:t>
              </a:r>
              <a:endParaRPr lang="en-US" sz="1200" dirty="0" smtClean="0">
                <a:solidFill>
                  <a:schemeClr val="tx1"/>
                </a:solidFill>
              </a:endParaRPr>
            </a:p>
          </p:txBody>
        </p:sp>
        <p:sp>
          <p:nvSpPr>
            <p:cNvPr id="27" name="TextBox 26"/>
            <p:cNvSpPr txBox="1"/>
            <p:nvPr/>
          </p:nvSpPr>
          <p:spPr>
            <a:xfrm>
              <a:off x="5867400" y="3578831"/>
              <a:ext cx="1930400" cy="646317"/>
            </a:xfrm>
            <a:prstGeom prst="rect">
              <a:avLst/>
            </a:prstGeom>
            <a:noFill/>
          </p:spPr>
          <p:txBody>
            <a:bodyPr wrap="square" lIns="91425" tIns="45713" rIns="91425" bIns="45713" rtlCol="0">
              <a:spAutoFit/>
            </a:bodyPr>
            <a:lstStyle/>
            <a:p>
              <a:r>
                <a:rPr lang="en-US" sz="1200" b="1" dirty="0" smtClean="0">
                  <a:solidFill>
                    <a:srgbClr val="FF0000"/>
                  </a:solidFill>
                </a:rPr>
                <a:t>ASSET IDENTITY, </a:t>
              </a:r>
            </a:p>
            <a:p>
              <a:r>
                <a:rPr lang="en-US" sz="1200" b="1" dirty="0" smtClean="0">
                  <a:solidFill>
                    <a:srgbClr val="FF0000"/>
                  </a:solidFill>
                </a:rPr>
                <a:t>CHARACTERISTICS</a:t>
              </a:r>
            </a:p>
            <a:p>
              <a:r>
                <a:rPr lang="en-US" sz="1200" b="1" dirty="0" smtClean="0">
                  <a:solidFill>
                    <a:srgbClr val="FF0000"/>
                  </a:solidFill>
                </a:rPr>
                <a:t> AND CONNECTIVITTY</a:t>
              </a:r>
              <a:endParaRPr lang="en-US" sz="1200" b="1" dirty="0">
                <a:solidFill>
                  <a:srgbClr val="FF0000"/>
                </a:solidFill>
              </a:endParaRPr>
            </a:p>
          </p:txBody>
        </p:sp>
        <p:cxnSp>
          <p:nvCxnSpPr>
            <p:cNvPr id="35" name="Straight Arrow Connector 34"/>
            <p:cNvCxnSpPr>
              <a:stCxn id="12" idx="2"/>
              <a:endCxn id="13" idx="0"/>
            </p:cNvCxnSpPr>
            <p:nvPr/>
          </p:nvCxnSpPr>
          <p:spPr>
            <a:xfrm>
              <a:off x="5791200" y="3103230"/>
              <a:ext cx="0" cy="1597518"/>
            </a:xfrm>
            <a:prstGeom prst="straightConnector1">
              <a:avLst/>
            </a:prstGeom>
            <a:ln w="635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32" name="Group 131"/>
          <p:cNvGrpSpPr/>
          <p:nvPr/>
        </p:nvGrpSpPr>
        <p:grpSpPr>
          <a:xfrm>
            <a:off x="68442" y="0"/>
            <a:ext cx="3855098" cy="6799919"/>
            <a:chOff x="68442" y="0"/>
            <a:chExt cx="3855098" cy="6799919"/>
          </a:xfrm>
        </p:grpSpPr>
        <p:sp>
          <p:nvSpPr>
            <p:cNvPr id="4" name="Rectangle 3"/>
            <p:cNvSpPr/>
            <p:nvPr/>
          </p:nvSpPr>
          <p:spPr>
            <a:xfrm>
              <a:off x="68442" y="622785"/>
              <a:ext cx="2369958" cy="551517"/>
            </a:xfrm>
            <a:prstGeom prst="rect">
              <a:avLst/>
            </a:prstGeom>
            <a:solidFill>
              <a:srgbClr val="0D609C"/>
            </a:solidFill>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Geomorphic and Geologic Assessment</a:t>
              </a:r>
              <a:endParaRPr lang="en-US" sz="1200" b="1" dirty="0"/>
            </a:p>
          </p:txBody>
        </p:sp>
        <p:sp>
          <p:nvSpPr>
            <p:cNvPr id="5" name="Rectangle 4"/>
            <p:cNvSpPr/>
            <p:nvPr/>
          </p:nvSpPr>
          <p:spPr>
            <a:xfrm>
              <a:off x="68442" y="1530145"/>
              <a:ext cx="2369958" cy="721817"/>
            </a:xfrm>
            <a:prstGeom prst="rect">
              <a:avLst/>
            </a:prstGeom>
            <a:solidFill>
              <a:srgbClr val="0D609C"/>
            </a:solidFill>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Ecology and Land Use Conversion Assessment</a:t>
              </a:r>
            </a:p>
            <a:p>
              <a:pPr algn="ctr"/>
              <a:r>
                <a:rPr lang="en-US" sz="1200" dirty="0" smtClean="0"/>
                <a:t>(Straight-line &amp; SLAMM)</a:t>
              </a:r>
              <a:endParaRPr lang="en-US" sz="1050" dirty="0"/>
            </a:p>
          </p:txBody>
        </p:sp>
        <p:sp>
          <p:nvSpPr>
            <p:cNvPr id="6" name="Rectangle 5"/>
            <p:cNvSpPr/>
            <p:nvPr/>
          </p:nvSpPr>
          <p:spPr>
            <a:xfrm>
              <a:off x="68442" y="2750187"/>
              <a:ext cx="2369958" cy="732481"/>
            </a:xfrm>
            <a:prstGeom prst="rect">
              <a:avLst/>
            </a:prstGeom>
            <a:solidFill>
              <a:srgbClr val="0D609C"/>
            </a:solidFill>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Regional Surge and Waves Assessment </a:t>
              </a:r>
            </a:p>
            <a:p>
              <a:pPr algn="ctr"/>
              <a:r>
                <a:rPr lang="en-US" sz="1200" dirty="0" smtClean="0"/>
                <a:t>(TC96 + ADCIRC + SWAN)</a:t>
              </a:r>
              <a:endParaRPr lang="en-US" sz="1200" dirty="0"/>
            </a:p>
          </p:txBody>
        </p:sp>
        <p:sp>
          <p:nvSpPr>
            <p:cNvPr id="7" name="Rectangle 6"/>
            <p:cNvSpPr/>
            <p:nvPr/>
          </p:nvSpPr>
          <p:spPr>
            <a:xfrm>
              <a:off x="68442" y="4079081"/>
              <a:ext cx="2369958" cy="797719"/>
            </a:xfrm>
            <a:prstGeom prst="rect">
              <a:avLst/>
            </a:prstGeom>
            <a:solidFill>
              <a:srgbClr val="0D609C"/>
            </a:solidFill>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Nearshore Waves , Current, Water Levels, and  Sediment Transport Assessment</a:t>
              </a:r>
            </a:p>
            <a:p>
              <a:pPr algn="ctr"/>
              <a:r>
                <a:rPr lang="en-US" sz="1200" dirty="0" smtClean="0"/>
                <a:t>(CMS)</a:t>
              </a:r>
              <a:endParaRPr lang="en-US" sz="1050" dirty="0"/>
            </a:p>
          </p:txBody>
        </p:sp>
        <p:sp>
          <p:nvSpPr>
            <p:cNvPr id="8" name="Rectangle 7"/>
            <p:cNvSpPr/>
            <p:nvPr/>
          </p:nvSpPr>
          <p:spPr>
            <a:xfrm>
              <a:off x="68442" y="6172202"/>
              <a:ext cx="2369958" cy="627717"/>
            </a:xfrm>
            <a:prstGeom prst="rect">
              <a:avLst/>
            </a:prstGeom>
            <a:solidFill>
              <a:srgbClr val="0D609C"/>
            </a:solidFill>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Surface Flood Routing </a:t>
              </a:r>
            </a:p>
            <a:p>
              <a:pPr algn="ctr"/>
              <a:r>
                <a:rPr lang="en-US" sz="1200" dirty="0" smtClean="0"/>
                <a:t>(GSSHA)</a:t>
              </a:r>
              <a:endParaRPr lang="en-US" sz="1200" dirty="0"/>
            </a:p>
          </p:txBody>
        </p:sp>
        <p:cxnSp>
          <p:nvCxnSpPr>
            <p:cNvPr id="9" name="Elbow Connector 8"/>
            <p:cNvCxnSpPr>
              <a:stCxn id="4" idx="2"/>
              <a:endCxn id="5" idx="0"/>
            </p:cNvCxnSpPr>
            <p:nvPr/>
          </p:nvCxnSpPr>
          <p:spPr>
            <a:xfrm rot="5400000">
              <a:off x="1075500" y="1352223"/>
              <a:ext cx="355843" cy="12700"/>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2"/>
              <a:endCxn id="6" idx="0"/>
            </p:cNvCxnSpPr>
            <p:nvPr/>
          </p:nvCxnSpPr>
          <p:spPr>
            <a:xfrm rot="5400000">
              <a:off x="1004309" y="2501074"/>
              <a:ext cx="498225" cy="12700"/>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6" idx="2"/>
              <a:endCxn id="7" idx="0"/>
            </p:cNvCxnSpPr>
            <p:nvPr/>
          </p:nvCxnSpPr>
          <p:spPr>
            <a:xfrm rot="5400000">
              <a:off x="955215" y="3780874"/>
              <a:ext cx="596413" cy="12700"/>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5400" y="1229120"/>
              <a:ext cx="2057400" cy="246207"/>
            </a:xfrm>
            <a:prstGeom prst="rect">
              <a:avLst/>
            </a:prstGeom>
            <a:noFill/>
          </p:spPr>
          <p:txBody>
            <a:bodyPr wrap="square" lIns="91425" tIns="45713" rIns="91425" bIns="45713" rtlCol="0">
              <a:spAutoFit/>
            </a:bodyPr>
            <a:lstStyle/>
            <a:p>
              <a:r>
                <a:rPr lang="en-US" sz="1000" b="1" dirty="0" smtClean="0"/>
                <a:t>Shoreline characterization</a:t>
              </a:r>
              <a:endParaRPr lang="en-US" sz="1000" b="1" dirty="0"/>
            </a:p>
          </p:txBody>
        </p:sp>
        <p:sp>
          <p:nvSpPr>
            <p:cNvPr id="21" name="TextBox 20"/>
            <p:cNvSpPr txBox="1"/>
            <p:nvPr/>
          </p:nvSpPr>
          <p:spPr>
            <a:xfrm>
              <a:off x="1295400" y="2377971"/>
              <a:ext cx="2514600" cy="246207"/>
            </a:xfrm>
            <a:prstGeom prst="rect">
              <a:avLst/>
            </a:prstGeom>
            <a:noFill/>
          </p:spPr>
          <p:txBody>
            <a:bodyPr wrap="square" lIns="91425" tIns="45713" rIns="91425" bIns="45713" rtlCol="0">
              <a:spAutoFit/>
            </a:bodyPr>
            <a:lstStyle/>
            <a:p>
              <a:r>
                <a:rPr lang="en-US" sz="1000" b="1" dirty="0" smtClean="0"/>
                <a:t>Bathymetry and land cover changes</a:t>
              </a:r>
              <a:endParaRPr lang="en-US" sz="1000" b="1" dirty="0"/>
            </a:p>
          </p:txBody>
        </p:sp>
        <p:sp>
          <p:nvSpPr>
            <p:cNvPr id="22" name="TextBox 21"/>
            <p:cNvSpPr txBox="1"/>
            <p:nvPr/>
          </p:nvSpPr>
          <p:spPr>
            <a:xfrm>
              <a:off x="1295400" y="3503883"/>
              <a:ext cx="2286000" cy="553984"/>
            </a:xfrm>
            <a:prstGeom prst="rect">
              <a:avLst/>
            </a:prstGeom>
            <a:noFill/>
          </p:spPr>
          <p:txBody>
            <a:bodyPr wrap="square" lIns="91425" tIns="45713" rIns="91425" bIns="45713" rtlCol="0">
              <a:spAutoFit/>
            </a:bodyPr>
            <a:lstStyle/>
            <a:p>
              <a:r>
                <a:rPr lang="en-US" sz="1000" b="1" dirty="0" smtClean="0"/>
                <a:t>SLR Scenario- and event-based time history of surge, waves &amp; wind</a:t>
              </a:r>
              <a:endParaRPr lang="en-US" sz="1000" b="1" dirty="0"/>
            </a:p>
          </p:txBody>
        </p:sp>
        <p:sp>
          <p:nvSpPr>
            <p:cNvPr id="23" name="TextBox 22"/>
            <p:cNvSpPr txBox="1"/>
            <p:nvPr/>
          </p:nvSpPr>
          <p:spPr>
            <a:xfrm>
              <a:off x="1295400" y="4896795"/>
              <a:ext cx="2362200" cy="400095"/>
            </a:xfrm>
            <a:prstGeom prst="rect">
              <a:avLst/>
            </a:prstGeom>
            <a:noFill/>
          </p:spPr>
          <p:txBody>
            <a:bodyPr wrap="square" lIns="91425" tIns="45713" rIns="91425" bIns="45713" rtlCol="0">
              <a:spAutoFit/>
            </a:bodyPr>
            <a:lstStyle/>
            <a:p>
              <a:r>
                <a:rPr lang="en-US" sz="1000" b="1" dirty="0" smtClean="0"/>
                <a:t>Water level, waves,  and morphology changes</a:t>
              </a:r>
            </a:p>
          </p:txBody>
        </p:sp>
        <p:cxnSp>
          <p:nvCxnSpPr>
            <p:cNvPr id="31" name="Straight Arrow Connector 30"/>
            <p:cNvCxnSpPr>
              <a:endCxn id="4" idx="0"/>
            </p:cNvCxnSpPr>
            <p:nvPr/>
          </p:nvCxnSpPr>
          <p:spPr>
            <a:xfrm>
              <a:off x="1253421" y="228600"/>
              <a:ext cx="0" cy="394185"/>
            </a:xfrm>
            <a:prstGeom prst="straightConnector1">
              <a:avLst/>
            </a:prstGeom>
            <a:ln w="635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727200" y="5316885"/>
              <a:ext cx="2196340" cy="569119"/>
            </a:xfrm>
            <a:prstGeom prst="rect">
              <a:avLst/>
            </a:prstGeom>
            <a:solidFill>
              <a:srgbClr val="0D609C"/>
            </a:solidFill>
            <a:ln>
              <a:prstDash val="dash"/>
            </a:ln>
            <a:effectLst>
              <a:glow rad="228600">
                <a:srgbClr val="0D609C">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r>
                <a:rPr lang="en-US" sz="1200" b="1" dirty="0" smtClean="0"/>
                <a:t>Groundwater Assessment</a:t>
              </a:r>
            </a:p>
            <a:p>
              <a:pPr algn="ctr"/>
              <a:r>
                <a:rPr lang="en-US" sz="1200" dirty="0" smtClean="0"/>
                <a:t>(AdH)</a:t>
              </a:r>
              <a:endParaRPr lang="en-US" sz="1050" dirty="0"/>
            </a:p>
          </p:txBody>
        </p:sp>
        <p:cxnSp>
          <p:nvCxnSpPr>
            <p:cNvPr id="34" name="Straight Arrow Connector 33"/>
            <p:cNvCxnSpPr>
              <a:stCxn id="7" idx="2"/>
              <a:endCxn id="8" idx="0"/>
            </p:cNvCxnSpPr>
            <p:nvPr/>
          </p:nvCxnSpPr>
          <p:spPr>
            <a:xfrm>
              <a:off x="1253421" y="4876800"/>
              <a:ext cx="0" cy="1295402"/>
            </a:xfrm>
            <a:prstGeom prst="straightConnector1">
              <a:avLst/>
            </a:prstGeom>
            <a:ln w="635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hape 35"/>
            <p:cNvCxnSpPr>
              <a:stCxn id="33" idx="1"/>
              <a:endCxn id="8" idx="0"/>
            </p:cNvCxnSpPr>
            <p:nvPr/>
          </p:nvCxnSpPr>
          <p:spPr>
            <a:xfrm rot="10800000" flipV="1">
              <a:off x="1253422" y="5601444"/>
              <a:ext cx="473779" cy="570757"/>
            </a:xfrm>
            <a:prstGeom prst="bentConnector2">
              <a:avLst/>
            </a:prstGeom>
            <a:ln w="635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358900" y="5905999"/>
              <a:ext cx="2222500" cy="246207"/>
            </a:xfrm>
            <a:prstGeom prst="rect">
              <a:avLst/>
            </a:prstGeom>
            <a:noFill/>
          </p:spPr>
          <p:txBody>
            <a:bodyPr wrap="square" lIns="91425" tIns="45713" rIns="91425" bIns="45713" rtlCol="0">
              <a:spAutoFit/>
            </a:bodyPr>
            <a:lstStyle/>
            <a:p>
              <a:r>
                <a:rPr lang="en-US" sz="1000" b="1" dirty="0" smtClean="0"/>
                <a:t>Groundwater table position</a:t>
              </a:r>
            </a:p>
          </p:txBody>
        </p:sp>
        <p:sp>
          <p:nvSpPr>
            <p:cNvPr id="19" name="TextBox 18"/>
            <p:cNvSpPr txBox="1"/>
            <p:nvPr/>
          </p:nvSpPr>
          <p:spPr>
            <a:xfrm>
              <a:off x="76200" y="0"/>
              <a:ext cx="2438400" cy="276985"/>
            </a:xfrm>
            <a:prstGeom prst="rect">
              <a:avLst/>
            </a:prstGeom>
            <a:solidFill>
              <a:srgbClr val="C00000"/>
            </a:solidFill>
            <a:effectLst>
              <a:glow rad="228600">
                <a:srgbClr val="C00000">
                  <a:alpha val="40000"/>
                </a:srgbClr>
              </a:glow>
            </a:effectLst>
            <a:scene3d>
              <a:camera prst="orthographicFront"/>
              <a:lightRig rig="threePt" dir="t"/>
            </a:scene3d>
            <a:sp3d>
              <a:bevelT/>
            </a:sp3d>
          </p:spPr>
          <p:txBody>
            <a:bodyPr wrap="square" lIns="0" tIns="45713" rIns="0" bIns="45713" rtlCol="0">
              <a:spAutoFit/>
            </a:bodyPr>
            <a:lstStyle/>
            <a:p>
              <a:pPr algn="ctr"/>
              <a:r>
                <a:rPr lang="en-US" sz="1200" b="1" dirty="0" smtClean="0">
                  <a:solidFill>
                    <a:schemeClr val="bg1"/>
                  </a:solidFill>
                </a:rPr>
                <a:t>SLR Scenario (0, 0.5, 1, 1.5, 2m)</a:t>
              </a:r>
              <a:endParaRPr lang="en-US" sz="1200" b="1" dirty="0">
                <a:solidFill>
                  <a:schemeClr val="bg1"/>
                </a:solidFill>
              </a:endParaRPr>
            </a:p>
          </p:txBody>
        </p:sp>
      </p:grpSp>
      <p:grpSp>
        <p:nvGrpSpPr>
          <p:cNvPr id="38" name="Group 136"/>
          <p:cNvGrpSpPr/>
          <p:nvPr/>
        </p:nvGrpSpPr>
        <p:grpSpPr>
          <a:xfrm>
            <a:off x="6553200" y="4501707"/>
            <a:ext cx="2489200" cy="1235365"/>
            <a:chOff x="6553200" y="4501707"/>
            <a:chExt cx="2489200" cy="1235365"/>
          </a:xfrm>
        </p:grpSpPr>
        <p:sp>
          <p:nvSpPr>
            <p:cNvPr id="18" name="Oval 17"/>
            <p:cNvSpPr/>
            <p:nvPr/>
          </p:nvSpPr>
          <p:spPr>
            <a:xfrm>
              <a:off x="7721600" y="4501707"/>
              <a:ext cx="1320800" cy="908844"/>
            </a:xfrm>
            <a:prstGeom prst="ellipse">
              <a:avLst/>
            </a:prstGeom>
            <a:solidFill>
              <a:srgbClr val="C00000"/>
            </a:solidFill>
            <a:effectLst>
              <a:glow rad="228600">
                <a:srgbClr val="C00000">
                  <a:alpha val="40000"/>
                </a:srgbClr>
              </a:glow>
              <a:outerShdw blurRad="76200" dist="12700" dir="8100000" sy="-23000" kx="8004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lIns="0" tIns="45713" rIns="0" bIns="45713" rtlCol="0" anchor="ctr">
              <a:spAutoFit/>
            </a:bodyPr>
            <a:lstStyle/>
            <a:p>
              <a:pPr algn="ctr"/>
              <a:r>
                <a:rPr lang="en-US" sz="1200" b="1" dirty="0" smtClean="0"/>
                <a:t>Risk Assessment</a:t>
              </a:r>
            </a:p>
            <a:p>
              <a:pPr algn="ctr"/>
              <a:r>
                <a:rPr lang="en-US" sz="1200" b="1" dirty="0" smtClean="0"/>
                <a:t>(Netica)</a:t>
              </a:r>
              <a:endParaRPr lang="en-US" sz="1200" b="1" dirty="0"/>
            </a:p>
          </p:txBody>
        </p:sp>
        <p:sp>
          <p:nvSpPr>
            <p:cNvPr id="28" name="TextBox 27"/>
            <p:cNvSpPr txBox="1"/>
            <p:nvPr/>
          </p:nvSpPr>
          <p:spPr>
            <a:xfrm>
              <a:off x="6553200" y="5029200"/>
              <a:ext cx="1295400" cy="707872"/>
            </a:xfrm>
            <a:prstGeom prst="rect">
              <a:avLst/>
            </a:prstGeom>
            <a:noFill/>
          </p:spPr>
          <p:txBody>
            <a:bodyPr wrap="square" lIns="91425" tIns="45713" rIns="91425" bIns="45713" rtlCol="0">
              <a:spAutoFit/>
            </a:bodyPr>
            <a:lstStyle/>
            <a:p>
              <a:pPr algn="ctr"/>
              <a:r>
                <a:rPr lang="en-US" sz="1000" b="1" dirty="0" smtClean="0"/>
                <a:t>Probability</a:t>
              </a:r>
            </a:p>
            <a:p>
              <a:pPr algn="ctr"/>
              <a:r>
                <a:rPr lang="en-US" sz="1000" b="1" dirty="0" smtClean="0"/>
                <a:t>of the </a:t>
              </a:r>
            </a:p>
            <a:p>
              <a:pPr algn="ctr"/>
              <a:r>
                <a:rPr lang="en-US" sz="1000" b="1" dirty="0" smtClean="0"/>
                <a:t>damage states</a:t>
              </a:r>
            </a:p>
            <a:p>
              <a:pPr algn="ctr"/>
              <a:r>
                <a:rPr lang="en-US" sz="1000" b="1" dirty="0" smtClean="0"/>
                <a:t>given the loadings</a:t>
              </a:r>
              <a:endParaRPr lang="en-US" sz="1000" b="1" dirty="0"/>
            </a:p>
          </p:txBody>
        </p:sp>
        <p:cxnSp>
          <p:nvCxnSpPr>
            <p:cNvPr id="17" name="Elbow Connector 16"/>
            <p:cNvCxnSpPr>
              <a:stCxn id="13" idx="3"/>
              <a:endCxn id="18" idx="2"/>
            </p:cNvCxnSpPr>
            <p:nvPr/>
          </p:nvCxnSpPr>
          <p:spPr>
            <a:xfrm>
              <a:off x="6705600" y="4956129"/>
              <a:ext cx="1016000" cy="0"/>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39" name="Group 134"/>
          <p:cNvGrpSpPr/>
          <p:nvPr/>
        </p:nvGrpSpPr>
        <p:grpSpPr>
          <a:xfrm>
            <a:off x="2514600" y="2667000"/>
            <a:ext cx="3225800" cy="3814451"/>
            <a:chOff x="2514600" y="2667000"/>
            <a:chExt cx="3225800" cy="3814451"/>
          </a:xfrm>
        </p:grpSpPr>
        <p:sp>
          <p:nvSpPr>
            <p:cNvPr id="24" name="TextBox 23"/>
            <p:cNvSpPr txBox="1"/>
            <p:nvPr/>
          </p:nvSpPr>
          <p:spPr>
            <a:xfrm>
              <a:off x="3581400" y="6019800"/>
              <a:ext cx="2159000" cy="461651"/>
            </a:xfrm>
            <a:prstGeom prst="rect">
              <a:avLst/>
            </a:prstGeom>
            <a:noFill/>
          </p:spPr>
          <p:txBody>
            <a:bodyPr wrap="square" lIns="91425" tIns="45713" rIns="91425" bIns="45713" rtlCol="0">
              <a:spAutoFit/>
            </a:bodyPr>
            <a:lstStyle/>
            <a:p>
              <a:pPr algn="r"/>
              <a:r>
                <a:rPr lang="en-US" sz="1200" b="1" dirty="0" smtClean="0">
                  <a:solidFill>
                    <a:srgbClr val="FF0000"/>
                  </a:solidFill>
                </a:rPr>
                <a:t>WATER DEPTH AND DURATION</a:t>
              </a:r>
            </a:p>
          </p:txBody>
        </p:sp>
        <p:sp>
          <p:nvSpPr>
            <p:cNvPr id="25" name="TextBox 24"/>
            <p:cNvSpPr txBox="1"/>
            <p:nvPr/>
          </p:nvSpPr>
          <p:spPr>
            <a:xfrm>
              <a:off x="3657600" y="3276600"/>
              <a:ext cx="1600200" cy="1384980"/>
            </a:xfrm>
            <a:prstGeom prst="rect">
              <a:avLst/>
            </a:prstGeom>
            <a:noFill/>
          </p:spPr>
          <p:txBody>
            <a:bodyPr wrap="square" lIns="91425" tIns="45713" rIns="91425" bIns="45713" rtlCol="0">
              <a:spAutoFit/>
            </a:bodyPr>
            <a:lstStyle/>
            <a:p>
              <a:pPr>
                <a:defRPr/>
              </a:pPr>
              <a:r>
                <a:rPr lang="en-US" sz="1200" b="1" cap="all" dirty="0" smtClean="0">
                  <a:solidFill>
                    <a:srgbClr val="FF0000"/>
                  </a:solidFill>
                  <a:latin typeface="+mj-lt"/>
                  <a:cs typeface="Arial" pitchFamily="34" charset="0"/>
                </a:rPr>
                <a:t>Max IMUM Water Level, Wave HEIGHT, Current Speed, EROSION, Accretion, &amp; SEDIMENT Transport Rate </a:t>
              </a:r>
              <a:endParaRPr lang="en-US" sz="1200" b="1" cap="all" dirty="0">
                <a:solidFill>
                  <a:srgbClr val="FF0000"/>
                </a:solidFill>
                <a:latin typeface="+mj-lt"/>
                <a:cs typeface="Arial" pitchFamily="34" charset="0"/>
              </a:endParaRPr>
            </a:p>
          </p:txBody>
        </p:sp>
        <p:sp>
          <p:nvSpPr>
            <p:cNvPr id="26" name="TextBox 25"/>
            <p:cNvSpPr txBox="1"/>
            <p:nvPr/>
          </p:nvSpPr>
          <p:spPr>
            <a:xfrm>
              <a:off x="2514600" y="2667000"/>
              <a:ext cx="1625600" cy="461651"/>
            </a:xfrm>
            <a:prstGeom prst="rect">
              <a:avLst/>
            </a:prstGeom>
            <a:noFill/>
          </p:spPr>
          <p:txBody>
            <a:bodyPr wrap="square" lIns="91425" tIns="45713" rIns="91425" bIns="45713" rtlCol="0">
              <a:spAutoFit/>
            </a:bodyPr>
            <a:lstStyle/>
            <a:p>
              <a:r>
                <a:rPr lang="en-US" sz="1200" b="1" dirty="0" smtClean="0">
                  <a:solidFill>
                    <a:srgbClr val="FF0000"/>
                  </a:solidFill>
                </a:rPr>
                <a:t>MAXIMUM WIND,</a:t>
              </a:r>
            </a:p>
            <a:p>
              <a:r>
                <a:rPr lang="en-US" sz="1200" b="1" dirty="0" smtClean="0">
                  <a:solidFill>
                    <a:srgbClr val="FF0000"/>
                  </a:solidFill>
                </a:rPr>
                <a:t>SURGE, &amp; WAVES</a:t>
              </a:r>
              <a:endParaRPr lang="en-US" sz="1200" b="1" dirty="0">
                <a:solidFill>
                  <a:srgbClr val="FF0000"/>
                </a:solidFill>
              </a:endParaRPr>
            </a:p>
          </p:txBody>
        </p:sp>
      </p:grpSp>
      <p:grpSp>
        <p:nvGrpSpPr>
          <p:cNvPr id="40" name="Group 133"/>
          <p:cNvGrpSpPr/>
          <p:nvPr/>
        </p:nvGrpSpPr>
        <p:grpSpPr>
          <a:xfrm>
            <a:off x="2438400" y="3116428"/>
            <a:ext cx="3352800" cy="3369633"/>
            <a:chOff x="2438400" y="3116428"/>
            <a:chExt cx="3352800" cy="3369633"/>
          </a:xfrm>
        </p:grpSpPr>
        <p:cxnSp>
          <p:nvCxnSpPr>
            <p:cNvPr id="14" name="Elbow Connector 76"/>
            <p:cNvCxnSpPr>
              <a:stCxn id="8" idx="3"/>
              <a:endCxn id="13" idx="2"/>
            </p:cNvCxnSpPr>
            <p:nvPr/>
          </p:nvCxnSpPr>
          <p:spPr>
            <a:xfrm flipV="1">
              <a:off x="2438400" y="5211510"/>
              <a:ext cx="3352800" cy="1274551"/>
            </a:xfrm>
            <a:prstGeom prst="bentConnector2">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Elbow Connector 22"/>
            <p:cNvCxnSpPr>
              <a:stCxn id="6" idx="3"/>
              <a:endCxn id="13" idx="1"/>
            </p:cNvCxnSpPr>
            <p:nvPr/>
          </p:nvCxnSpPr>
          <p:spPr>
            <a:xfrm>
              <a:off x="2438400" y="3116428"/>
              <a:ext cx="2438400" cy="1839701"/>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7" idx="3"/>
              <a:endCxn id="13" idx="1"/>
            </p:cNvCxnSpPr>
            <p:nvPr/>
          </p:nvCxnSpPr>
          <p:spPr>
            <a:xfrm>
              <a:off x="2438400" y="4477941"/>
              <a:ext cx="2438400" cy="478188"/>
            </a:xfrm>
            <a:prstGeom prst="bentConnector3">
              <a:avLst>
                <a:gd name="adj1" fmla="val 50000"/>
              </a:avLst>
            </a:prstGeom>
            <a:ln w="63500">
              <a:headEnd type="none"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28" name="TextBox 3"/>
          <p:cNvSpPr txBox="1">
            <a:spLocks noChangeArrowheads="1"/>
          </p:cNvSpPr>
          <p:nvPr/>
        </p:nvSpPr>
        <p:spPr bwMode="auto">
          <a:xfrm>
            <a:off x="3681576" y="60960"/>
            <a:ext cx="4479560" cy="400110"/>
          </a:xfrm>
          <a:prstGeom prst="rect">
            <a:avLst/>
          </a:prstGeom>
          <a:noFill/>
          <a:ln w="9525">
            <a:noFill/>
            <a:miter lim="800000"/>
            <a:headEnd/>
            <a:tailEnd/>
          </a:ln>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000" b="1" dirty="0">
                <a:ln w="11430"/>
                <a:solidFill>
                  <a:srgbClr val="0D609C"/>
                </a:solidFill>
                <a:effectLst>
                  <a:outerShdw blurRad="80000" dist="40000" dir="5040000" algn="tl">
                    <a:srgbClr val="000000">
                      <a:alpha val="30000"/>
                    </a:srgbClr>
                  </a:outerShdw>
                </a:effectLst>
              </a:rPr>
              <a:t>Tiered Risk Assessment Approach</a:t>
            </a:r>
            <a:r>
              <a:rPr lang="en-US" sz="2000" b="1" dirty="0" smtClean="0">
                <a:ln w="11430"/>
                <a:solidFill>
                  <a:srgbClr val="0D609C"/>
                </a:solidFill>
                <a:effectLst>
                  <a:outerShdw blurRad="80000" dist="40000" dir="5040000" algn="tl">
                    <a:srgbClr val="000000">
                      <a:alpha val="30000"/>
                    </a:srgbClr>
                  </a:outerShdw>
                </a:effectLst>
              </a:rPr>
              <a:t>:</a:t>
            </a:r>
            <a:endParaRPr lang="en-US" sz="2000" b="1" dirty="0">
              <a:ln w="11430"/>
              <a:solidFill>
                <a:srgbClr val="0D609C"/>
              </a:solidFill>
              <a:effectLst>
                <a:outerShdw blurRad="80000" dist="40000" dir="5040000" algn="tl">
                  <a:srgbClr val="000000">
                    <a:alpha val="30000"/>
                  </a:srgbClr>
                </a:outerShdw>
              </a:effectLst>
            </a:endParaRPr>
          </a:p>
        </p:txBody>
      </p:sp>
      <p:sp>
        <p:nvSpPr>
          <p:cNvPr id="129" name="TextBox 3"/>
          <p:cNvSpPr txBox="1">
            <a:spLocks noChangeArrowheads="1"/>
          </p:cNvSpPr>
          <p:nvPr/>
        </p:nvSpPr>
        <p:spPr bwMode="auto">
          <a:xfrm>
            <a:off x="3681576" y="416560"/>
            <a:ext cx="3097323" cy="400110"/>
          </a:xfrm>
          <a:prstGeom prst="rect">
            <a:avLst/>
          </a:prstGeom>
          <a:noFill/>
          <a:ln w="9525">
            <a:noFill/>
            <a:miter lim="800000"/>
            <a:headEnd/>
            <a:tailEnd/>
          </a:ln>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en-US" sz="2000" dirty="0" smtClean="0">
                <a:ln w="11430"/>
                <a:solidFill>
                  <a:srgbClr val="0D609C"/>
                </a:solidFill>
                <a:effectLst>
                  <a:outerShdw blurRad="80000" dist="40000" dir="5040000" algn="tl">
                    <a:srgbClr val="000000">
                      <a:alpha val="30000"/>
                    </a:srgbClr>
                  </a:outerShdw>
                </a:effectLst>
              </a:rPr>
              <a:t>Step </a:t>
            </a:r>
            <a:r>
              <a:rPr lang="en-US" sz="2000" dirty="0">
                <a:ln w="11430"/>
                <a:solidFill>
                  <a:srgbClr val="0D609C"/>
                </a:solidFill>
                <a:effectLst>
                  <a:outerShdw blurRad="80000" dist="40000" dir="5040000" algn="tl">
                    <a:srgbClr val="000000">
                      <a:alpha val="30000"/>
                    </a:srgbClr>
                  </a:outerShdw>
                </a:effectLst>
              </a:rPr>
              <a:t>1: Site </a:t>
            </a:r>
            <a:r>
              <a:rPr lang="en-US" sz="2000" dirty="0" smtClean="0">
                <a:ln w="11430"/>
                <a:solidFill>
                  <a:srgbClr val="0D609C"/>
                </a:solidFill>
                <a:effectLst>
                  <a:outerShdw blurRad="80000" dist="40000" dir="5040000" algn="tl">
                    <a:srgbClr val="000000">
                      <a:alpha val="30000"/>
                    </a:srgbClr>
                  </a:outerShdw>
                </a:effectLst>
              </a:rPr>
              <a:t>Selection</a:t>
            </a:r>
            <a:endParaRPr lang="en-US" sz="2000" dirty="0">
              <a:ln w="11430"/>
              <a:solidFill>
                <a:srgbClr val="0D609C"/>
              </a:solidFill>
              <a:effectLst>
                <a:outerShdw blurRad="80000" dist="40000" dir="5040000" algn="tl">
                  <a:srgbClr val="000000">
                    <a:alpha val="30000"/>
                  </a:srgbClr>
                </a:outerShdw>
              </a:effectLst>
            </a:endParaRPr>
          </a:p>
        </p:txBody>
      </p:sp>
      <p:sp>
        <p:nvSpPr>
          <p:cNvPr id="130" name="TextBox 3"/>
          <p:cNvSpPr txBox="1">
            <a:spLocks noChangeArrowheads="1"/>
          </p:cNvSpPr>
          <p:nvPr/>
        </p:nvSpPr>
        <p:spPr bwMode="auto">
          <a:xfrm>
            <a:off x="3681576" y="734060"/>
            <a:ext cx="3995261" cy="400110"/>
          </a:xfrm>
          <a:prstGeom prst="rect">
            <a:avLst/>
          </a:prstGeom>
          <a:noFill/>
          <a:ln w="9525">
            <a:noFill/>
            <a:miter lim="800000"/>
            <a:headEnd/>
            <a:tailEnd/>
          </a:ln>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en-US" sz="2000" dirty="0" smtClean="0">
                <a:ln w="11430"/>
                <a:solidFill>
                  <a:srgbClr val="0D609C"/>
                </a:solidFill>
                <a:effectLst>
                  <a:outerShdw blurRad="80000" dist="40000" dir="5040000" algn="tl">
                    <a:srgbClr val="000000">
                      <a:alpha val="30000"/>
                    </a:srgbClr>
                  </a:outerShdw>
                </a:effectLst>
              </a:rPr>
              <a:t>Step </a:t>
            </a:r>
            <a:r>
              <a:rPr lang="en-US" sz="2000" dirty="0">
                <a:ln w="11430"/>
                <a:solidFill>
                  <a:srgbClr val="0D609C"/>
                </a:solidFill>
                <a:effectLst>
                  <a:outerShdw blurRad="80000" dist="40000" dir="5040000" algn="tl">
                    <a:srgbClr val="000000">
                      <a:alpha val="30000"/>
                    </a:srgbClr>
                  </a:outerShdw>
                </a:effectLst>
              </a:rPr>
              <a:t>2: Regional </a:t>
            </a:r>
            <a:r>
              <a:rPr lang="en-US" sz="2000" dirty="0" smtClean="0">
                <a:ln w="11430"/>
                <a:solidFill>
                  <a:srgbClr val="0D609C"/>
                </a:solidFill>
                <a:effectLst>
                  <a:outerShdw blurRad="80000" dist="40000" dir="5040000" algn="tl">
                    <a:srgbClr val="000000">
                      <a:alpha val="30000"/>
                    </a:srgbClr>
                  </a:outerShdw>
                </a:effectLst>
              </a:rPr>
              <a:t>Assessment</a:t>
            </a:r>
            <a:endParaRPr lang="en-US" sz="2000" dirty="0">
              <a:ln w="11430"/>
              <a:solidFill>
                <a:srgbClr val="0D609C"/>
              </a:solidFill>
              <a:effectLst>
                <a:outerShdw blurRad="80000" dist="40000" dir="5040000" algn="tl">
                  <a:srgbClr val="000000">
                    <a:alpha val="30000"/>
                  </a:srgbClr>
                </a:outerShdw>
              </a:effectLst>
            </a:endParaRPr>
          </a:p>
        </p:txBody>
      </p:sp>
      <p:sp>
        <p:nvSpPr>
          <p:cNvPr id="131" name="TextBox 3"/>
          <p:cNvSpPr txBox="1">
            <a:spLocks noChangeArrowheads="1"/>
          </p:cNvSpPr>
          <p:nvPr/>
        </p:nvSpPr>
        <p:spPr bwMode="auto">
          <a:xfrm>
            <a:off x="3681576" y="1051560"/>
            <a:ext cx="5176674" cy="400110"/>
          </a:xfrm>
          <a:prstGeom prst="rect">
            <a:avLst/>
          </a:prstGeom>
          <a:noFill/>
          <a:ln w="9525">
            <a:noFill/>
            <a:miter lim="800000"/>
            <a:headEnd/>
            <a:tailEnd/>
          </a:ln>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en-US" sz="2000" dirty="0" smtClean="0">
                <a:ln w="11430"/>
                <a:solidFill>
                  <a:srgbClr val="0D609C"/>
                </a:solidFill>
                <a:effectLst>
                  <a:outerShdw blurRad="80000" dist="40000" dir="5040000" algn="tl">
                    <a:srgbClr val="000000">
                      <a:alpha val="30000"/>
                    </a:srgbClr>
                  </a:outerShdw>
                </a:effectLst>
              </a:rPr>
              <a:t>Step </a:t>
            </a:r>
            <a:r>
              <a:rPr lang="en-US" sz="2000" dirty="0">
                <a:ln w="11430"/>
                <a:solidFill>
                  <a:srgbClr val="0D609C"/>
                </a:solidFill>
                <a:effectLst>
                  <a:outerShdw blurRad="80000" dist="40000" dir="5040000" algn="tl">
                    <a:srgbClr val="000000">
                      <a:alpha val="30000"/>
                    </a:srgbClr>
                  </a:outerShdw>
                </a:effectLst>
              </a:rPr>
              <a:t>3: Installation Specific Assessment</a:t>
            </a:r>
          </a:p>
        </p:txBody>
      </p:sp>
      <p:sp>
        <p:nvSpPr>
          <p:cNvPr id="48" name="Oval 47"/>
          <p:cNvSpPr/>
          <p:nvPr/>
        </p:nvSpPr>
        <p:spPr>
          <a:xfrm>
            <a:off x="0" y="528918"/>
            <a:ext cx="3810000" cy="63290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000"/>
                                  </p:stCondLst>
                                  <p:childTnLst>
                                    <p:set>
                                      <p:cBhvr>
                                        <p:cTn id="6" dur="1" fill="hold">
                                          <p:stCondLst>
                                            <p:cond delay="0"/>
                                          </p:stCondLst>
                                        </p:cTn>
                                        <p:tgtEl>
                                          <p:spTgt spid="129"/>
                                        </p:tgtEl>
                                        <p:attrNameLst>
                                          <p:attrName>style.visibility</p:attrName>
                                        </p:attrNameLst>
                                      </p:cBhvr>
                                      <p:to>
                                        <p:strVal val="visible"/>
                                      </p:to>
                                    </p:set>
                                    <p:animEffect transition="in" filter="slide(fromTop)">
                                      <p:cBhvr>
                                        <p:cTn id="7" dur="500"/>
                                        <p:tgtEl>
                                          <p:spTgt spid="129"/>
                                        </p:tgtEl>
                                      </p:cBhvr>
                                    </p:animEffect>
                                  </p:childTnLst>
                                </p:cTn>
                              </p:par>
                            </p:childTnLst>
                          </p:cTn>
                        </p:par>
                        <p:par>
                          <p:cTn id="8" fill="hold">
                            <p:stCondLst>
                              <p:cond delay="1500"/>
                            </p:stCondLst>
                            <p:childTnLst>
                              <p:par>
                                <p:cTn id="9" presetID="12" presetClass="entr" presetSubtype="1" fill="hold" grpId="0" nodeType="afterEffect">
                                  <p:stCondLst>
                                    <p:cond delay="1000"/>
                                  </p:stCondLst>
                                  <p:childTnLst>
                                    <p:set>
                                      <p:cBhvr>
                                        <p:cTn id="10" dur="1" fill="hold">
                                          <p:stCondLst>
                                            <p:cond delay="0"/>
                                          </p:stCondLst>
                                        </p:cTn>
                                        <p:tgtEl>
                                          <p:spTgt spid="130"/>
                                        </p:tgtEl>
                                        <p:attrNameLst>
                                          <p:attrName>style.visibility</p:attrName>
                                        </p:attrNameLst>
                                      </p:cBhvr>
                                      <p:to>
                                        <p:strVal val="visible"/>
                                      </p:to>
                                    </p:set>
                                    <p:animEffect transition="in" filter="slide(fromTop)">
                                      <p:cBhvr>
                                        <p:cTn id="11" dur="500"/>
                                        <p:tgtEl>
                                          <p:spTgt spid="130"/>
                                        </p:tgtEl>
                                      </p:cBhvr>
                                    </p:animEffect>
                                  </p:childTnLst>
                                </p:cTn>
                              </p:par>
                            </p:childTnLst>
                          </p:cTn>
                        </p:par>
                        <p:par>
                          <p:cTn id="12" fill="hold">
                            <p:stCondLst>
                              <p:cond delay="3000"/>
                            </p:stCondLst>
                            <p:childTnLst>
                              <p:par>
                                <p:cTn id="13" presetID="12" presetClass="entr" presetSubtype="1" fill="hold" grpId="0" nodeType="afterEffect">
                                  <p:stCondLst>
                                    <p:cond delay="1000"/>
                                  </p:stCondLst>
                                  <p:childTnLst>
                                    <p:set>
                                      <p:cBhvr>
                                        <p:cTn id="14" dur="1" fill="hold">
                                          <p:stCondLst>
                                            <p:cond delay="0"/>
                                          </p:stCondLst>
                                        </p:cTn>
                                        <p:tgtEl>
                                          <p:spTgt spid="131"/>
                                        </p:tgtEl>
                                        <p:attrNameLst>
                                          <p:attrName>style.visibility</p:attrName>
                                        </p:attrNameLst>
                                      </p:cBhvr>
                                      <p:to>
                                        <p:strVal val="visible"/>
                                      </p:to>
                                    </p:set>
                                    <p:animEffect transition="in" filter="slide(fromTop)">
                                      <p:cBhvr>
                                        <p:cTn id="15" dur="500"/>
                                        <p:tgtEl>
                                          <p:spTgt spid="131"/>
                                        </p:tgtEl>
                                      </p:cBhvr>
                                    </p:animEffect>
                                  </p:childTnLst>
                                </p:cTn>
                              </p:par>
                            </p:childTnLst>
                          </p:cTn>
                        </p:par>
                        <p:par>
                          <p:cTn id="16" fill="hold">
                            <p:stCondLst>
                              <p:cond delay="4500"/>
                            </p:stCondLst>
                            <p:childTnLst>
                              <p:par>
                                <p:cTn id="17" presetID="22" presetClass="entr" presetSubtype="1" fill="hold" nodeType="afterEffect">
                                  <p:stCondLst>
                                    <p:cond delay="100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2000"/>
                                        <p:tgtEl>
                                          <p:spTgt spid="32"/>
                                        </p:tgtEl>
                                      </p:cBhvr>
                                    </p:animEffect>
                                  </p:childTnLst>
                                </p:cTn>
                              </p:par>
                            </p:childTnLst>
                          </p:cTn>
                        </p:par>
                        <p:par>
                          <p:cTn id="20" fill="hold">
                            <p:stCondLst>
                              <p:cond delay="7500"/>
                            </p:stCondLst>
                            <p:childTnLst>
                              <p:par>
                                <p:cTn id="21" presetID="22" presetClass="entr" presetSubtype="8" fill="hold" nodeType="afterEffect">
                                  <p:stCondLst>
                                    <p:cond delay="200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2000"/>
                                        <p:tgtEl>
                                          <p:spTgt spid="40"/>
                                        </p:tgtEl>
                                      </p:cBhvr>
                                    </p:animEffect>
                                  </p:childTnLst>
                                </p:cTn>
                              </p:par>
                            </p:childTnLst>
                          </p:cTn>
                        </p:par>
                        <p:par>
                          <p:cTn id="24" fill="hold">
                            <p:stCondLst>
                              <p:cond delay="11500"/>
                            </p:stCondLst>
                            <p:childTnLst>
                              <p:par>
                                <p:cTn id="25" presetID="1" presetClass="entr" presetSubtype="0" fill="hold" nodeType="afterEffect">
                                  <p:stCondLst>
                                    <p:cond delay="2000"/>
                                  </p:stCondLst>
                                  <p:childTnLst>
                                    <p:set>
                                      <p:cBhvr>
                                        <p:cTn id="26" dur="1" fill="hold">
                                          <p:stCondLst>
                                            <p:cond delay="0"/>
                                          </p:stCondLst>
                                        </p:cTn>
                                        <p:tgtEl>
                                          <p:spTgt spid="39"/>
                                        </p:tgtEl>
                                        <p:attrNameLst>
                                          <p:attrName>style.visibility</p:attrName>
                                        </p:attrNameLst>
                                      </p:cBhvr>
                                      <p:to>
                                        <p:strVal val="visible"/>
                                      </p:to>
                                    </p:set>
                                  </p:childTnLst>
                                </p:cTn>
                              </p:par>
                            </p:childTnLst>
                          </p:cTn>
                        </p:par>
                        <p:par>
                          <p:cTn id="27" fill="hold">
                            <p:stCondLst>
                              <p:cond delay="13500"/>
                            </p:stCondLst>
                            <p:childTnLst>
                              <p:par>
                                <p:cTn id="28" presetID="22" presetClass="entr" presetSubtype="1" fill="hold" nodeType="afterEffect">
                                  <p:stCondLst>
                                    <p:cond delay="200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2000"/>
                                        <p:tgtEl>
                                          <p:spTgt spid="3"/>
                                        </p:tgtEl>
                                      </p:cBhvr>
                                    </p:animEffect>
                                  </p:childTnLst>
                                </p:cTn>
                              </p:par>
                            </p:childTnLst>
                          </p:cTn>
                        </p:par>
                        <p:par>
                          <p:cTn id="31" fill="hold">
                            <p:stCondLst>
                              <p:cond delay="17500"/>
                            </p:stCondLst>
                            <p:childTnLst>
                              <p:par>
                                <p:cTn id="32" presetID="22" presetClass="entr" presetSubtype="8" fill="hold" nodeType="afterEffect">
                                  <p:stCondLst>
                                    <p:cond delay="200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2000"/>
                                        <p:tgtEl>
                                          <p:spTgt spid="38"/>
                                        </p:tgtEl>
                                      </p:cBhvr>
                                    </p:animEffect>
                                  </p:childTnLst>
                                </p:cTn>
                              </p:par>
                            </p:childTnLst>
                          </p:cTn>
                        </p:par>
                        <p:par>
                          <p:cTn id="35" fill="hold">
                            <p:stCondLst>
                              <p:cond delay="21500"/>
                            </p:stCondLst>
                            <p:childTnLst>
                              <p:par>
                                <p:cTn id="36" presetID="22" presetClass="entr" presetSubtype="1" fill="hold" nodeType="afterEffect">
                                  <p:stCondLst>
                                    <p:cond delay="200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2000"/>
                                        <p:tgtEl>
                                          <p:spTgt spid="2"/>
                                        </p:tgtEl>
                                      </p:cBhvr>
                                    </p:animEffect>
                                  </p:childTnLst>
                                </p:cTn>
                              </p:par>
                            </p:childTnLst>
                          </p:cTn>
                        </p:par>
                        <p:par>
                          <p:cTn id="39" fill="hold">
                            <p:stCondLst>
                              <p:cond delay="25500"/>
                            </p:stCondLst>
                            <p:childTnLst>
                              <p:par>
                                <p:cTn id="40" presetID="5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93" decel="100000"/>
                                        <p:tgtEl>
                                          <p:spTgt spid="48"/>
                                        </p:tgtEl>
                                      </p:cBhvr>
                                    </p:animEffect>
                                    <p:animScale>
                                      <p:cBhvr>
                                        <p:cTn id="43" dur="193" decel="100000"/>
                                        <p:tgtEl>
                                          <p:spTgt spid="48"/>
                                        </p:tgtEl>
                                      </p:cBhvr>
                                      <p:from x="10000" y="10000"/>
                                      <p:to x="200000" y="450000"/>
                                    </p:animScale>
                                    <p:animScale>
                                      <p:cBhvr>
                                        <p:cTn id="44" dur="308" accel="100000" fill="hold">
                                          <p:stCondLst>
                                            <p:cond delay="193"/>
                                          </p:stCondLst>
                                        </p:cTn>
                                        <p:tgtEl>
                                          <p:spTgt spid="48"/>
                                        </p:tgtEl>
                                      </p:cBhvr>
                                      <p:from x="200000" y="450000"/>
                                      <p:to x="100000" y="100000"/>
                                    </p:animScale>
                                    <p:set>
                                      <p:cBhvr>
                                        <p:cTn id="45" dur="193" fill="hold"/>
                                        <p:tgtEl>
                                          <p:spTgt spid="48"/>
                                        </p:tgtEl>
                                        <p:attrNameLst>
                                          <p:attrName>ppt_x</p:attrName>
                                        </p:attrNameLst>
                                      </p:cBhvr>
                                      <p:to>
                                        <p:strVal val="(0.5)"/>
                                      </p:to>
                                    </p:set>
                                    <p:anim from="(0.5)" to="(#ppt_x)" calcmode="lin" valueType="num">
                                      <p:cBhvr>
                                        <p:cTn id="46" dur="308" accel="100000" fill="hold">
                                          <p:stCondLst>
                                            <p:cond delay="193"/>
                                          </p:stCondLst>
                                        </p:cTn>
                                        <p:tgtEl>
                                          <p:spTgt spid="48"/>
                                        </p:tgtEl>
                                        <p:attrNameLst>
                                          <p:attrName>ppt_x</p:attrName>
                                        </p:attrNameLst>
                                      </p:cBhvr>
                                    </p:anim>
                                    <p:set>
                                      <p:cBhvr>
                                        <p:cTn id="47" dur="193" fill="hold"/>
                                        <p:tgtEl>
                                          <p:spTgt spid="48"/>
                                        </p:tgtEl>
                                        <p:attrNameLst>
                                          <p:attrName>ppt_y</p:attrName>
                                        </p:attrNameLst>
                                      </p:cBhvr>
                                      <p:to>
                                        <p:strVal val="(#ppt_y+0.4)"/>
                                      </p:to>
                                    </p:set>
                                    <p:anim from="(#ppt_y+0.4)" to="(#ppt_y)" calcmode="lin" valueType="num">
                                      <p:cBhvr>
                                        <p:cTn id="48" dur="308" accel="100000" fill="hold">
                                          <p:stCondLst>
                                            <p:cond delay="193"/>
                                          </p:stCondLst>
                                        </p:cTn>
                                        <p:tgtEl>
                                          <p:spTgt spid="4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P spid="131"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4"/>
          <p:cNvPicPr>
            <a:picLocks noChangeAspect="1" noChangeArrowheads="1"/>
          </p:cNvPicPr>
          <p:nvPr/>
        </p:nvPicPr>
        <p:blipFill>
          <a:blip r:embed="rId3" cstate="print"/>
          <a:srcRect/>
          <a:stretch>
            <a:fillRect/>
          </a:stretch>
        </p:blipFill>
        <p:spPr bwMode="auto">
          <a:xfrm>
            <a:off x="4648203" y="1350761"/>
            <a:ext cx="4318593" cy="4114800"/>
          </a:xfrm>
          <a:prstGeom prst="rect">
            <a:avLst/>
          </a:prstGeom>
          <a:noFill/>
          <a:ln w="41275">
            <a:solidFill>
              <a:srgbClr val="0A4B7C"/>
            </a:solidFill>
            <a:miter lim="800000"/>
            <a:headEnd/>
            <a:tailEnd/>
          </a:ln>
          <a:effectLst>
            <a:outerShdw blurRad="190500" algn="ctr" rotWithShape="0">
              <a:srgbClr val="000000">
                <a:alpha val="70000"/>
              </a:srgbClr>
            </a:outerShdw>
          </a:effectLst>
        </p:spPr>
      </p:pic>
      <p:grpSp>
        <p:nvGrpSpPr>
          <p:cNvPr id="3" name="Group 19"/>
          <p:cNvGrpSpPr/>
          <p:nvPr/>
        </p:nvGrpSpPr>
        <p:grpSpPr>
          <a:xfrm>
            <a:off x="4661455" y="1579361"/>
            <a:ext cx="4253948" cy="3806314"/>
            <a:chOff x="4737652" y="2362200"/>
            <a:chExt cx="4253948" cy="3806314"/>
          </a:xfrm>
        </p:grpSpPr>
        <p:grpSp>
          <p:nvGrpSpPr>
            <p:cNvPr id="4" name="Group 17"/>
            <p:cNvGrpSpPr/>
            <p:nvPr/>
          </p:nvGrpSpPr>
          <p:grpSpPr>
            <a:xfrm>
              <a:off x="4737652" y="2658456"/>
              <a:ext cx="4253948" cy="3510058"/>
              <a:chOff x="4737652" y="2658456"/>
              <a:chExt cx="4253948" cy="3510058"/>
            </a:xfrm>
          </p:grpSpPr>
          <p:pic>
            <p:nvPicPr>
              <p:cNvPr id="24" name="Picture 23" descr="serdp_storms.png"/>
              <p:cNvPicPr/>
              <p:nvPr/>
            </p:nvPicPr>
            <p:blipFill>
              <a:blip r:embed="rId4" cstate="print"/>
              <a:srcRect l="9700" r="19865"/>
              <a:stretch>
                <a:fillRect/>
              </a:stretch>
            </p:blipFill>
            <p:spPr>
              <a:xfrm>
                <a:off x="4737652" y="2658456"/>
                <a:ext cx="4253948" cy="3510058"/>
              </a:xfrm>
              <a:prstGeom prst="rect">
                <a:avLst/>
              </a:prstGeom>
              <a:ln w="28575">
                <a:solidFill>
                  <a:srgbClr val="0D609C"/>
                </a:solidFill>
              </a:ln>
              <a:effectLst>
                <a:outerShdw blurRad="190500" algn="ctr" rotWithShape="0">
                  <a:srgbClr val="000000">
                    <a:alpha val="70000"/>
                  </a:srgbClr>
                </a:outerShdw>
              </a:effectLst>
            </p:spPr>
          </p:pic>
          <p:sp>
            <p:nvSpPr>
              <p:cNvPr id="45" name="Oval 44"/>
              <p:cNvSpPr/>
              <p:nvPr/>
            </p:nvSpPr>
            <p:spPr>
              <a:xfrm>
                <a:off x="4819072" y="3029528"/>
                <a:ext cx="304800" cy="304800"/>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6781800" y="4267200"/>
                <a:ext cx="304800" cy="304800"/>
              </a:xfrm>
              <a:prstGeom prst="ellipse">
                <a:avLst/>
              </a:prstGeom>
              <a:noFill/>
              <a:ln w="317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Rectangle 3"/>
            <p:cNvSpPr>
              <a:spLocks noChangeArrowheads="1"/>
            </p:cNvSpPr>
            <p:nvPr/>
          </p:nvSpPr>
          <p:spPr bwMode="auto">
            <a:xfrm>
              <a:off x="4953000" y="2362200"/>
              <a:ext cx="3833812" cy="261937"/>
            </a:xfrm>
            <a:prstGeom prst="rect">
              <a:avLst/>
            </a:prstGeom>
            <a:solidFill>
              <a:schemeClr val="bg1"/>
            </a:solidFill>
            <a:ln w="9525">
              <a:noFill/>
              <a:miter lim="800000"/>
              <a:headEnd/>
              <a:tailEnd/>
            </a:ln>
          </p:spPr>
          <p:txBody>
            <a:bodyPr anchor="ctr">
              <a:spAutoFit/>
            </a:bodyPr>
            <a:lstStyle/>
            <a:p>
              <a:pPr algn="ctr" eaLnBrk="0" hangingPunct="0"/>
              <a:r>
                <a:rPr lang="en-US" sz="1100" b="1" dirty="0">
                  <a:solidFill>
                    <a:srgbClr val="0D609C"/>
                  </a:solidFill>
                  <a:latin typeface="Arial Black" pitchFamily="34" charset="0"/>
                  <a:cs typeface="Times New Roman" pitchFamily="18" charset="0"/>
                </a:rPr>
                <a:t>Hurricane tracks impacting the project region.</a:t>
              </a:r>
              <a:endParaRPr lang="en-US" dirty="0">
                <a:solidFill>
                  <a:srgbClr val="0D609C"/>
                </a:solidFill>
                <a:latin typeface="Arial Black" pitchFamily="34" charset="0"/>
              </a:endParaRPr>
            </a:p>
          </p:txBody>
        </p:sp>
      </p:grpSp>
      <p:cxnSp>
        <p:nvCxnSpPr>
          <p:cNvPr id="17" name="Straight Connector 16"/>
          <p:cNvCxnSpPr/>
          <p:nvPr/>
        </p:nvCxnSpPr>
        <p:spPr>
          <a:xfrm rot="16200000" flipV="1">
            <a:off x="5053015" y="3370061"/>
            <a:ext cx="3505200" cy="504824"/>
          </a:xfrm>
          <a:prstGeom prst="line">
            <a:avLst/>
          </a:prstGeom>
          <a:ln w="57150">
            <a:solidFill>
              <a:schemeClr val="tx2"/>
            </a:solidFill>
          </a:ln>
          <a:effectLst>
            <a:innerShdw blurRad="63500" dist="50800" dir="135000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 name="Group 42"/>
          <p:cNvGrpSpPr/>
          <p:nvPr/>
        </p:nvGrpSpPr>
        <p:grpSpPr>
          <a:xfrm>
            <a:off x="4638967" y="2269536"/>
            <a:ext cx="3667124" cy="3129061"/>
            <a:chOff x="4876801" y="2066827"/>
            <a:chExt cx="3667124" cy="3129061"/>
          </a:xfrm>
        </p:grpSpPr>
        <p:cxnSp>
          <p:nvCxnSpPr>
            <p:cNvPr id="27" name="Straight Connector 26"/>
            <p:cNvCxnSpPr/>
            <p:nvPr/>
          </p:nvCxnSpPr>
          <p:spPr>
            <a:xfrm rot="10800000">
              <a:off x="4876801" y="2066827"/>
              <a:ext cx="2400692" cy="1901858"/>
            </a:xfrm>
            <a:prstGeom prst="line">
              <a:avLst/>
            </a:prstGeom>
            <a:ln w="57150">
              <a:solidFill>
                <a:schemeClr val="tx2"/>
              </a:solidFill>
            </a:ln>
            <a:effectLst>
              <a:innerShdw blurRad="63500" dist="50800" dir="135000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257862" y="3952974"/>
              <a:ext cx="1124139" cy="1014314"/>
            </a:xfrm>
            <a:prstGeom prst="line">
              <a:avLst/>
            </a:prstGeom>
            <a:ln w="57150">
              <a:solidFill>
                <a:schemeClr val="tx2"/>
              </a:solidFill>
            </a:ln>
            <a:effectLst>
              <a:innerShdw blurRad="63500" dist="50800" dir="135000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8336805" y="4988768"/>
              <a:ext cx="242888" cy="171352"/>
            </a:xfrm>
            <a:prstGeom prst="line">
              <a:avLst/>
            </a:prstGeom>
            <a:ln w="57150">
              <a:solidFill>
                <a:schemeClr val="tx2"/>
              </a:solidFill>
            </a:ln>
            <a:effectLst>
              <a:innerShdw blurRad="63500" dist="50800" dir="13500000">
                <a:prstClr val="black">
                  <a:alpha val="50000"/>
                </a:prstClr>
              </a:inn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6" name="Group 49"/>
          <p:cNvGrpSpPr/>
          <p:nvPr/>
        </p:nvGrpSpPr>
        <p:grpSpPr>
          <a:xfrm>
            <a:off x="4572003" y="893561"/>
            <a:ext cx="4419600" cy="4975692"/>
            <a:chOff x="4724400" y="2133600"/>
            <a:chExt cx="4282440" cy="4419124"/>
          </a:xfrm>
          <a:effectLst>
            <a:outerShdw blurRad="190500" algn="ctr" rotWithShape="0">
              <a:srgbClr val="000000">
                <a:alpha val="70000"/>
              </a:srgbClr>
            </a:outerShdw>
          </a:effectLst>
        </p:grpSpPr>
        <p:sp>
          <p:nvSpPr>
            <p:cNvPr id="19" name="Rectangle 18"/>
            <p:cNvSpPr>
              <a:spLocks noChangeArrowheads="1"/>
            </p:cNvSpPr>
            <p:nvPr/>
          </p:nvSpPr>
          <p:spPr bwMode="auto">
            <a:xfrm>
              <a:off x="4728092" y="6170035"/>
              <a:ext cx="4092575" cy="382689"/>
            </a:xfrm>
            <a:prstGeom prst="rect">
              <a:avLst/>
            </a:prstGeom>
            <a:solidFill>
              <a:schemeClr val="bg1"/>
            </a:solidFill>
            <a:ln w="9525">
              <a:noFill/>
              <a:miter lim="800000"/>
              <a:headEnd/>
              <a:tailEnd/>
            </a:ln>
            <a:effectLst/>
          </p:spPr>
          <p:txBody>
            <a:bodyPr>
              <a:spAutoFit/>
            </a:bodyPr>
            <a:lstStyle/>
            <a:p>
              <a:pPr algn="ctr"/>
              <a:r>
                <a:rPr lang="en-US" sz="1100" b="1" dirty="0">
                  <a:solidFill>
                    <a:srgbClr val="0D609C"/>
                  </a:solidFill>
                  <a:latin typeface="Arial Black" pitchFamily="34" charset="0"/>
                </a:rPr>
                <a:t>Maximum wind speed in miles per hour for </a:t>
              </a:r>
              <a:endParaRPr lang="en-US" sz="1100" b="1" dirty="0" smtClean="0">
                <a:solidFill>
                  <a:srgbClr val="0D609C"/>
                </a:solidFill>
                <a:latin typeface="Arial Black" pitchFamily="34" charset="0"/>
              </a:endParaRPr>
            </a:p>
            <a:p>
              <a:pPr algn="ctr"/>
              <a:r>
                <a:rPr lang="en-US" sz="1100" b="1" dirty="0" smtClean="0">
                  <a:solidFill>
                    <a:srgbClr val="0D609C"/>
                  </a:solidFill>
                  <a:latin typeface="Arial Black" pitchFamily="34" charset="0"/>
                </a:rPr>
                <a:t>Hurricane 449</a:t>
              </a:r>
              <a:endParaRPr lang="en-US" sz="1100" dirty="0">
                <a:solidFill>
                  <a:srgbClr val="0D609C"/>
                </a:solidFill>
                <a:latin typeface="Arial Black" pitchFamily="34" charset="0"/>
              </a:endParaRPr>
            </a:p>
          </p:txBody>
        </p:sp>
        <p:pic>
          <p:nvPicPr>
            <p:cNvPr id="44" name="Picture 43" descr="Storm449_peak_winds.png"/>
            <p:cNvPicPr>
              <a:picLocks noChangeAspect="1"/>
            </p:cNvPicPr>
            <p:nvPr/>
          </p:nvPicPr>
          <p:blipFill>
            <a:blip r:embed="rId5" cstate="print"/>
            <a:stretch>
              <a:fillRect/>
            </a:stretch>
          </p:blipFill>
          <p:spPr>
            <a:xfrm>
              <a:off x="4724400" y="2133600"/>
              <a:ext cx="4282440" cy="4061696"/>
            </a:xfrm>
            <a:prstGeom prst="rect">
              <a:avLst/>
            </a:prstGeom>
            <a:ln w="25400">
              <a:solidFill>
                <a:srgbClr val="0D609C"/>
              </a:solidFill>
            </a:ln>
          </p:spPr>
        </p:pic>
      </p:grpSp>
      <p:sp>
        <p:nvSpPr>
          <p:cNvPr id="18" name="Title 17"/>
          <p:cNvSpPr>
            <a:spLocks noGrp="1"/>
          </p:cNvSpPr>
          <p:nvPr>
            <p:ph type="title"/>
          </p:nvPr>
        </p:nvSpPr>
        <p:spPr/>
        <p:txBody>
          <a:bodyPr/>
          <a:lstStyle/>
          <a:p>
            <a:r>
              <a:rPr lang="en-US" dirty="0" smtClean="0"/>
              <a:t>Regional Assessments</a:t>
            </a:r>
            <a:endParaRPr lang="en-US" dirty="0"/>
          </a:p>
        </p:txBody>
      </p:sp>
      <p:pic>
        <p:nvPicPr>
          <p:cNvPr id="20" name="Picture 4" descr="J:\VEGAS\2010 - Edmond's\Project Mgmt\Annual Reports\2010\999_Figures\Fig4-new-101205.jpg"/>
          <p:cNvPicPr>
            <a:picLocks noChangeAspect="1" noChangeArrowheads="1"/>
          </p:cNvPicPr>
          <p:nvPr/>
        </p:nvPicPr>
        <p:blipFill>
          <a:blip r:embed="rId6" cstate="print"/>
          <a:srcRect/>
          <a:stretch>
            <a:fillRect/>
          </a:stretch>
        </p:blipFill>
        <p:spPr bwMode="auto">
          <a:xfrm>
            <a:off x="4301640" y="830183"/>
            <a:ext cx="4842360" cy="4014061"/>
          </a:xfrm>
          <a:prstGeom prst="rect">
            <a:avLst/>
          </a:prstGeom>
          <a:noFill/>
          <a:ln w="28575">
            <a:solidFill>
              <a:schemeClr val="tx2"/>
            </a:solidFill>
            <a:miter lim="800000"/>
            <a:headEnd/>
            <a:tailEnd/>
          </a:ln>
          <a:effectLst>
            <a:outerShdw blurRad="190500" algn="ctr" rotWithShape="0">
              <a:srgbClr val="000000">
                <a:alpha val="70000"/>
              </a:srgbClr>
            </a:outerShdw>
          </a:effectLst>
        </p:spPr>
      </p:pic>
      <p:sp>
        <p:nvSpPr>
          <p:cNvPr id="21" name="TextBox 20"/>
          <p:cNvSpPr txBox="1"/>
          <p:nvPr/>
        </p:nvSpPr>
        <p:spPr>
          <a:xfrm>
            <a:off x="5645513" y="449580"/>
            <a:ext cx="2801257" cy="261610"/>
          </a:xfrm>
          <a:prstGeom prst="rect">
            <a:avLst/>
          </a:prstGeom>
          <a:noFill/>
        </p:spPr>
        <p:txBody>
          <a:bodyPr wrap="square" rtlCol="0">
            <a:spAutoFit/>
          </a:bodyPr>
          <a:lstStyle/>
          <a:p>
            <a:pPr algn="r"/>
            <a:r>
              <a:rPr lang="en-US" sz="1100" dirty="0" smtClean="0">
                <a:hlinkClick r:id="rId7" action="ppaction://hlinkpres?slideindex=1&amp;slidetitle="/>
              </a:rPr>
              <a:t>^Videos 2012\1_SLAMM.ppsx</a:t>
            </a:r>
            <a:endParaRPr lang="en-US" sz="1100" dirty="0" smtClean="0"/>
          </a:p>
        </p:txBody>
      </p:sp>
      <p:sp>
        <p:nvSpPr>
          <p:cNvPr id="25" name="Content Placeholder 24"/>
          <p:cNvSpPr>
            <a:spLocks noGrp="1"/>
          </p:cNvSpPr>
          <p:nvPr>
            <p:ph idx="1"/>
          </p:nvPr>
        </p:nvSpPr>
        <p:spPr>
          <a:xfrm>
            <a:off x="0" y="648943"/>
            <a:ext cx="4436533" cy="5913222"/>
          </a:xfrm>
        </p:spPr>
        <p:txBody>
          <a:bodyPr/>
          <a:lstStyle/>
          <a:p>
            <a:pPr lvl="0" eaLnBrk="1" hangingPunct="1">
              <a:lnSpc>
                <a:spcPct val="90000"/>
              </a:lnSpc>
              <a:buSzPct val="75000"/>
              <a:buFont typeface="Arial" charset="0"/>
              <a:buChar char="●"/>
              <a:defRPr/>
            </a:pPr>
            <a:r>
              <a:rPr lang="en-US" sz="1600" b="1" dirty="0" smtClean="0">
                <a:ea typeface="ＭＳ Ｐゴシック" charset="-128"/>
                <a:cs typeface="ＭＳ Ｐゴシック" charset="-128"/>
              </a:rPr>
              <a:t>Geomorphological Assessment</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Modeled geomorphic evolution as sea levels rise</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Inventory natural and engineered coastal features </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Assess stability of features as sea levels rise</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Provided inputs on base conditions in the bay for sediment transport modeling</a:t>
            </a:r>
            <a:endParaRPr lang="en-US" sz="1200" b="1" dirty="0" smtClean="0">
              <a:ea typeface="ＭＳ Ｐゴシック" charset="-128"/>
              <a:cs typeface="ＭＳ Ｐゴシック" charset="-128"/>
            </a:endParaRPr>
          </a:p>
          <a:p>
            <a:pPr eaLnBrk="1" hangingPunct="1">
              <a:lnSpc>
                <a:spcPct val="90000"/>
              </a:lnSpc>
              <a:buSzPct val="75000"/>
              <a:buFont typeface="Arial" charset="0"/>
              <a:buChar char="●"/>
              <a:defRPr/>
            </a:pPr>
            <a:r>
              <a:rPr lang="en-US" sz="1600" b="1" dirty="0" smtClean="0">
                <a:ea typeface="ＭＳ Ｐゴシック" charset="-128"/>
                <a:cs typeface="ＭＳ Ｐゴシック" charset="-128"/>
              </a:rPr>
              <a:t>Ecological Assessment</a:t>
            </a:r>
          </a:p>
          <a:p>
            <a:pPr lvl="1" eaLnBrk="1" hangingPunct="1">
              <a:lnSpc>
                <a:spcPct val="90000"/>
              </a:lnSpc>
              <a:buSzPct val="75000"/>
              <a:buFont typeface="Arial" charset="0"/>
              <a:buChar char="●"/>
              <a:defRPr/>
            </a:pPr>
            <a:r>
              <a:rPr lang="en-US" sz="1200" u="sng" dirty="0" smtClean="0">
                <a:ea typeface="ＭＳ Ｐゴシック" charset="-128"/>
                <a:cs typeface="ＭＳ Ｐゴシック" charset="-128"/>
              </a:rPr>
              <a:t>S</a:t>
            </a:r>
            <a:r>
              <a:rPr lang="en-US" sz="1200" dirty="0" smtClean="0">
                <a:ea typeface="ＭＳ Ｐゴシック" charset="-128"/>
                <a:cs typeface="ＭＳ Ｐゴシック" charset="-128"/>
              </a:rPr>
              <a:t>ea </a:t>
            </a:r>
            <a:r>
              <a:rPr lang="en-US" sz="1200" u="sng" dirty="0" smtClean="0">
                <a:ea typeface="ＭＳ Ｐゴシック" charset="-128"/>
                <a:cs typeface="ＭＳ Ｐゴシック" charset="-128"/>
              </a:rPr>
              <a:t>L</a:t>
            </a:r>
            <a:r>
              <a:rPr lang="en-US" sz="1200" dirty="0" smtClean="0">
                <a:ea typeface="ＭＳ Ｐゴシック" charset="-128"/>
                <a:cs typeface="ＭＳ Ｐゴシック" charset="-128"/>
              </a:rPr>
              <a:t>evel </a:t>
            </a:r>
            <a:r>
              <a:rPr lang="en-US" sz="1200" u="sng" dirty="0" smtClean="0">
                <a:ea typeface="ＭＳ Ｐゴシック" charset="-128"/>
                <a:cs typeface="ＭＳ Ｐゴシック" charset="-128"/>
              </a:rPr>
              <a:t>A</a:t>
            </a:r>
            <a:r>
              <a:rPr lang="en-US" sz="1200" dirty="0" smtClean="0">
                <a:ea typeface="ＭＳ Ｐゴシック" charset="-128"/>
                <a:cs typeface="ＭＳ Ｐゴシック" charset="-128"/>
              </a:rPr>
              <a:t>ffecting </a:t>
            </a:r>
            <a:r>
              <a:rPr lang="en-US" sz="1200" u="sng" dirty="0" smtClean="0">
                <a:ea typeface="ＭＳ Ｐゴシック" charset="-128"/>
                <a:cs typeface="ＭＳ Ｐゴシック" charset="-128"/>
              </a:rPr>
              <a:t>M</a:t>
            </a:r>
            <a:r>
              <a:rPr lang="en-US" sz="1200" dirty="0" smtClean="0">
                <a:ea typeface="ＭＳ Ｐゴシック" charset="-128"/>
                <a:cs typeface="ＭＳ Ｐゴシック" charset="-128"/>
              </a:rPr>
              <a:t>arsh </a:t>
            </a:r>
            <a:r>
              <a:rPr lang="en-US" sz="1200" u="sng" dirty="0" smtClean="0">
                <a:ea typeface="ＭＳ Ｐゴシック" charset="-128"/>
                <a:cs typeface="ＭＳ Ｐゴシック" charset="-128"/>
              </a:rPr>
              <a:t>M</a:t>
            </a:r>
            <a:r>
              <a:rPr lang="en-US" sz="1200" dirty="0" smtClean="0">
                <a:ea typeface="ＭＳ Ｐゴシック" charset="-128"/>
                <a:cs typeface="ＭＳ Ｐゴシック" charset="-128"/>
              </a:rPr>
              <a:t>odel (SLAMM)</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Biome Shifts</a:t>
            </a: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Open Water Surface Increases</a:t>
            </a:r>
            <a:endParaRPr lang="en-US" sz="1200" b="1" dirty="0" smtClean="0">
              <a:ea typeface="ＭＳ Ｐゴシック" charset="-128"/>
              <a:cs typeface="ＭＳ Ｐゴシック" charset="-128"/>
            </a:endParaRPr>
          </a:p>
          <a:p>
            <a:pPr eaLnBrk="1" hangingPunct="1">
              <a:lnSpc>
                <a:spcPct val="90000"/>
              </a:lnSpc>
              <a:buSzPct val="75000"/>
              <a:buFont typeface="Arial" charset="0"/>
              <a:buChar char="●"/>
              <a:defRPr/>
            </a:pPr>
            <a:r>
              <a:rPr lang="en-US" sz="1600" b="1" dirty="0" smtClean="0">
                <a:ea typeface="ＭＳ Ｐゴシック" charset="-128"/>
                <a:cs typeface="ＭＳ Ｐゴシック" charset="-128"/>
              </a:rPr>
              <a:t>Coastal Storm Simulations</a:t>
            </a:r>
          </a:p>
          <a:p>
            <a:pPr eaLnBrk="1" hangingPunct="1">
              <a:lnSpc>
                <a:spcPct val="90000"/>
              </a:lnSpc>
              <a:buSzPct val="75000"/>
              <a:buFont typeface="Arial" charset="0"/>
              <a:buChar char="●"/>
              <a:defRPr/>
            </a:pPr>
            <a:endParaRPr lang="en-US" sz="1600" b="1" dirty="0" smtClean="0">
              <a:ea typeface="ＭＳ Ｐゴシック" charset="-128"/>
              <a:cs typeface="ＭＳ Ｐゴシック" charset="-128"/>
            </a:endParaRPr>
          </a:p>
          <a:p>
            <a:pPr lvl="1" eaLnBrk="1" hangingPunct="1">
              <a:lnSpc>
                <a:spcPct val="90000"/>
              </a:lnSpc>
              <a:buSzPct val="75000"/>
              <a:buFont typeface="Arial" charset="0"/>
              <a:buChar char="●"/>
              <a:defRPr/>
            </a:pPr>
            <a:r>
              <a:rPr lang="en-US" sz="1200" dirty="0" smtClean="0">
                <a:ea typeface="ＭＳ Ｐゴシック" charset="-128"/>
                <a:cs typeface="ＭＳ Ｐゴシック" charset="-128"/>
              </a:rPr>
              <a:t>Used Joint Probability Method with Optimal Sampling (JPM-OS) for storm parameterization</a:t>
            </a:r>
          </a:p>
          <a:p>
            <a:pPr lvl="2" eaLnBrk="1" hangingPunct="1">
              <a:lnSpc>
                <a:spcPct val="90000"/>
              </a:lnSpc>
              <a:buSzPct val="75000"/>
              <a:buFont typeface="Arial" charset="0"/>
              <a:buChar char="●"/>
              <a:defRPr/>
            </a:pPr>
            <a:r>
              <a:rPr lang="en-US" sz="1200" dirty="0" smtClean="0">
                <a:latin typeface="+mj-lt"/>
                <a:ea typeface="ＭＳ Ｐゴシック" charset="-128"/>
              </a:rPr>
              <a:t>Nor’easters included (3 total)</a:t>
            </a:r>
          </a:p>
          <a:p>
            <a:pPr lvl="2" eaLnBrk="1" hangingPunct="1">
              <a:lnSpc>
                <a:spcPct val="90000"/>
              </a:lnSpc>
              <a:buSzPct val="75000"/>
              <a:buFont typeface="Arial" charset="0"/>
              <a:buChar char="●"/>
              <a:defRPr/>
            </a:pPr>
            <a:r>
              <a:rPr lang="en-US" sz="1200" dirty="0" smtClean="0">
                <a:latin typeface="+mj-lt"/>
                <a:ea typeface="ＭＳ Ｐゴシック" charset="-128"/>
              </a:rPr>
              <a:t>Parameters:</a:t>
            </a:r>
          </a:p>
          <a:p>
            <a:pPr lvl="3" eaLnBrk="1" hangingPunct="1">
              <a:lnSpc>
                <a:spcPct val="90000"/>
              </a:lnSpc>
              <a:buSzPct val="75000"/>
              <a:buFont typeface="Arial" charset="0"/>
              <a:buChar char="●"/>
              <a:defRPr/>
            </a:pPr>
            <a:r>
              <a:rPr lang="en-US" sz="1200" dirty="0" smtClean="0">
                <a:latin typeface="+mj-lt"/>
                <a:ea typeface="ＭＳ Ｐゴシック" charset="-128"/>
              </a:rPr>
              <a:t>C</a:t>
            </a:r>
            <a:r>
              <a:rPr lang="en-US" sz="1200" baseline="-25000" dirty="0" smtClean="0">
                <a:latin typeface="+mj-lt"/>
                <a:ea typeface="ＭＳ Ｐゴシック" charset="-128"/>
              </a:rPr>
              <a:t>p</a:t>
            </a:r>
            <a:r>
              <a:rPr lang="en-US" sz="1200" dirty="0" smtClean="0">
                <a:latin typeface="+mj-lt"/>
                <a:ea typeface="ＭＳ Ｐゴシック" charset="-128"/>
              </a:rPr>
              <a:t> (central pressure)</a:t>
            </a:r>
          </a:p>
          <a:p>
            <a:pPr lvl="3" eaLnBrk="1" hangingPunct="1">
              <a:lnSpc>
                <a:spcPct val="90000"/>
              </a:lnSpc>
              <a:buSzPct val="75000"/>
              <a:buFont typeface="Arial" charset="0"/>
              <a:buChar char="●"/>
              <a:defRPr/>
            </a:pPr>
            <a:r>
              <a:rPr lang="en-US" sz="1200" dirty="0" err="1" smtClean="0">
                <a:latin typeface="+mj-lt"/>
                <a:ea typeface="ＭＳ Ｐゴシック" charset="-128"/>
              </a:rPr>
              <a:t>R</a:t>
            </a:r>
            <a:r>
              <a:rPr lang="en-US" sz="1200" baseline="-25000" dirty="0" err="1" smtClean="0">
                <a:latin typeface="+mj-lt"/>
                <a:ea typeface="ＭＳ Ｐゴシック" charset="-128"/>
              </a:rPr>
              <a:t>max</a:t>
            </a:r>
            <a:r>
              <a:rPr lang="en-US" sz="1200" dirty="0" smtClean="0">
                <a:latin typeface="+mj-lt"/>
                <a:ea typeface="ＭＳ Ｐゴシック" charset="-128"/>
              </a:rPr>
              <a:t> (radius of maximum winds)</a:t>
            </a:r>
          </a:p>
          <a:p>
            <a:pPr lvl="3" eaLnBrk="1" hangingPunct="1">
              <a:lnSpc>
                <a:spcPct val="90000"/>
              </a:lnSpc>
              <a:buSzPct val="75000"/>
              <a:buFont typeface="Arial" charset="0"/>
              <a:buChar char="●"/>
              <a:defRPr/>
            </a:pPr>
            <a:r>
              <a:rPr lang="en-US" sz="1200" dirty="0" smtClean="0">
                <a:latin typeface="+mj-lt"/>
                <a:ea typeface="ＭＳ Ｐゴシック" charset="-128"/>
              </a:rPr>
              <a:t>Tracks / heading</a:t>
            </a:r>
          </a:p>
          <a:p>
            <a:pPr lvl="3" eaLnBrk="1" hangingPunct="1">
              <a:lnSpc>
                <a:spcPct val="90000"/>
              </a:lnSpc>
              <a:buSzPct val="75000"/>
              <a:buFont typeface="Arial" charset="0"/>
              <a:buChar char="●"/>
              <a:defRPr/>
            </a:pPr>
            <a:r>
              <a:rPr lang="en-US" sz="1200" dirty="0" err="1" smtClean="0">
                <a:latin typeface="+mj-lt"/>
                <a:ea typeface="ＭＳ Ｐゴシック" charset="-128"/>
              </a:rPr>
              <a:t>V</a:t>
            </a:r>
            <a:r>
              <a:rPr lang="en-US" sz="1200" baseline="-25000" dirty="0" err="1" smtClean="0">
                <a:latin typeface="+mj-lt"/>
                <a:ea typeface="ＭＳ Ｐゴシック" charset="-128"/>
              </a:rPr>
              <a:t>f</a:t>
            </a:r>
            <a:r>
              <a:rPr lang="en-US" sz="1200" dirty="0" smtClean="0">
                <a:latin typeface="+mj-lt"/>
                <a:ea typeface="ＭＳ Ｐゴシック" charset="-128"/>
              </a:rPr>
              <a:t> (forward speed)</a:t>
            </a:r>
          </a:p>
          <a:p>
            <a:pPr lvl="3" eaLnBrk="1" hangingPunct="1">
              <a:lnSpc>
                <a:spcPct val="90000"/>
              </a:lnSpc>
              <a:buSzPct val="75000"/>
              <a:buFont typeface="Arial" charset="0"/>
              <a:buChar char="●"/>
              <a:defRPr/>
            </a:pPr>
            <a:r>
              <a:rPr lang="en-US" sz="1200" dirty="0" smtClean="0">
                <a:latin typeface="+mj-lt"/>
                <a:ea typeface="ＭＳ Ｐゴシック" charset="-128"/>
              </a:rPr>
              <a:t>Holland B (landfall decay)</a:t>
            </a:r>
          </a:p>
          <a:p>
            <a:pPr lvl="2" eaLnBrk="1" hangingPunct="1">
              <a:lnSpc>
                <a:spcPct val="90000"/>
              </a:lnSpc>
              <a:buSzPct val="75000"/>
              <a:buFont typeface="Arial" charset="0"/>
              <a:buChar char="●"/>
              <a:defRPr/>
            </a:pPr>
            <a:r>
              <a:rPr lang="en-US" sz="1200" dirty="0" smtClean="0">
                <a:latin typeface="+mj-lt"/>
                <a:ea typeface="ＭＳ Ｐゴシック" charset="-128"/>
                <a:cs typeface="ＭＳ Ｐゴシック" charset="-128"/>
              </a:rPr>
              <a:t>Wind Forcings using TC96 Model</a:t>
            </a:r>
          </a:p>
          <a:p>
            <a:pPr lvl="2" eaLnBrk="1" hangingPunct="1">
              <a:lnSpc>
                <a:spcPct val="90000"/>
              </a:lnSpc>
              <a:buSzPct val="75000"/>
              <a:buFont typeface="Arial" charset="0"/>
              <a:buChar char="●"/>
              <a:defRPr/>
            </a:pPr>
            <a:r>
              <a:rPr lang="en-US" sz="1200" dirty="0" smtClean="0">
                <a:latin typeface="+mj-lt"/>
                <a:ea typeface="ＭＳ Ｐゴシック" charset="-128"/>
              </a:rPr>
              <a:t>Envelope of maximum wind speed</a:t>
            </a:r>
          </a:p>
          <a:p>
            <a:pPr lvl="2" eaLnBrk="1" hangingPunct="1">
              <a:lnSpc>
                <a:spcPct val="90000"/>
              </a:lnSpc>
              <a:buSzPct val="75000"/>
              <a:buFont typeface="Arial" charset="0"/>
              <a:buChar char="●"/>
              <a:defRPr/>
            </a:pPr>
            <a:r>
              <a:rPr lang="en-US" sz="1200" dirty="0" smtClean="0">
                <a:latin typeface="+mj-lt"/>
                <a:ea typeface="ＭＳ Ｐゴシック" charset="-128"/>
              </a:rPr>
              <a:t>Inputs to circulation and wave models at both region and nearshore scales</a:t>
            </a:r>
          </a:p>
          <a:p>
            <a:pPr lvl="2" eaLnBrk="1" hangingPunct="1">
              <a:lnSpc>
                <a:spcPct val="90000"/>
              </a:lnSpc>
              <a:buSzPct val="75000"/>
              <a:buFont typeface="Arial" charset="0"/>
              <a:buChar char="●"/>
              <a:defRPr/>
            </a:pPr>
            <a:r>
              <a:rPr lang="en-US" sz="1200" dirty="0" smtClean="0">
                <a:latin typeface="+mj-lt"/>
                <a:ea typeface="ＭＳ Ｐゴシック" charset="-128"/>
              </a:rPr>
              <a:t>Storm parameters not modified to reflect climate change</a:t>
            </a:r>
          </a:p>
          <a:p>
            <a:pPr lvl="2" eaLnBrk="1" hangingPunct="1">
              <a:lnSpc>
                <a:spcPct val="90000"/>
              </a:lnSpc>
              <a:buSzPct val="75000"/>
              <a:buFont typeface="Arial" charset="0"/>
              <a:buChar char="●"/>
              <a:defRPr/>
            </a:pPr>
            <a:r>
              <a:rPr lang="en-US" sz="1200" dirty="0" smtClean="0">
                <a:latin typeface="+mj-lt"/>
                <a:ea typeface="ＭＳ Ｐゴシック" charset="-128"/>
              </a:rPr>
              <a:t>Same wind fields used for modeling in all SLR scenarios</a:t>
            </a:r>
          </a:p>
          <a:p>
            <a:pPr lvl="1" eaLnBrk="1" hangingPunct="1">
              <a:lnSpc>
                <a:spcPct val="90000"/>
              </a:lnSpc>
              <a:buSzPct val="75000"/>
              <a:buFont typeface="Arial" charset="0"/>
              <a:buChar char="●"/>
              <a:defRPr/>
            </a:pPr>
            <a:endParaRPr lang="en-US" sz="1200" b="1" dirty="0" smtClean="0">
              <a:ea typeface="ＭＳ Ｐゴシック" charset="-128"/>
              <a:cs typeface="ＭＳ Ｐゴシック" charset="-128"/>
            </a:endParaRPr>
          </a:p>
          <a:p>
            <a:pPr lvl="1" eaLnBrk="1" hangingPunct="1">
              <a:lnSpc>
                <a:spcPct val="90000"/>
              </a:lnSpc>
              <a:buSzPct val="75000"/>
              <a:buFont typeface="Arial" charset="0"/>
              <a:buChar char="●"/>
              <a:defRPr/>
            </a:pPr>
            <a:endParaRPr lang="en-US" sz="1600" b="1" dirty="0" smtClean="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8"/>
                                        </p:tgtEl>
                                        <p:attrNameLst>
                                          <p:attrName>style.visibility</p:attrName>
                                        </p:attrNameLst>
                                      </p:cBhvr>
                                      <p:to>
                                        <p:strVal val="visible"/>
                                      </p:to>
                                    </p:set>
                                  </p:childTnLst>
                                  <p:subTnLst>
                                    <p:set>
                                      <p:cBhvr override="childStyle">
                                        <p:cTn dur="1" fill="hold" display="0" masterRel="nextClick" afterEffect="1"/>
                                        <p:tgtEl>
                                          <p:spTgt spid="13209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upLeft)">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985695"/>
            <a:ext cx="4576894" cy="369332"/>
          </a:xfrm>
          <a:prstGeom prst="rect">
            <a:avLst/>
          </a:prstGeom>
          <a:noFill/>
        </p:spPr>
        <p:txBody>
          <a:bodyPr wrap="none" rtlCol="0">
            <a:spAutoFit/>
          </a:bodyPr>
          <a:lstStyle/>
          <a:p>
            <a:r>
              <a:rPr lang="en-US" b="1" dirty="0" smtClean="0">
                <a:solidFill>
                  <a:srgbClr val="0D609C"/>
                </a:solidFill>
              </a:rPr>
              <a:t>Storm 449 0m SLR (max surge = 3.0 m)</a:t>
            </a:r>
            <a:endParaRPr lang="en-US" b="1" dirty="0">
              <a:solidFill>
                <a:srgbClr val="0D609C"/>
              </a:solidFill>
            </a:endParaRPr>
          </a:p>
        </p:txBody>
      </p:sp>
      <p:sp>
        <p:nvSpPr>
          <p:cNvPr id="8" name="TextBox 7"/>
          <p:cNvSpPr txBox="1"/>
          <p:nvPr/>
        </p:nvSpPr>
        <p:spPr>
          <a:xfrm>
            <a:off x="4707426" y="1985695"/>
            <a:ext cx="4576894" cy="369332"/>
          </a:xfrm>
          <a:prstGeom prst="rect">
            <a:avLst/>
          </a:prstGeom>
          <a:noFill/>
        </p:spPr>
        <p:txBody>
          <a:bodyPr wrap="none" rtlCol="0">
            <a:spAutoFit/>
          </a:bodyPr>
          <a:lstStyle/>
          <a:p>
            <a:r>
              <a:rPr lang="en-US" b="1" dirty="0" smtClean="0">
                <a:solidFill>
                  <a:srgbClr val="0D609C"/>
                </a:solidFill>
              </a:rPr>
              <a:t>Storm 449 2m SLR (max surge = 5.8 m)</a:t>
            </a:r>
            <a:endParaRPr lang="en-US" b="1" dirty="0">
              <a:solidFill>
                <a:srgbClr val="0D609C"/>
              </a:solidFill>
            </a:endParaRPr>
          </a:p>
        </p:txBody>
      </p:sp>
      <p:sp>
        <p:nvSpPr>
          <p:cNvPr id="11" name="Rectangle 10"/>
          <p:cNvSpPr/>
          <p:nvPr/>
        </p:nvSpPr>
        <p:spPr>
          <a:xfrm>
            <a:off x="0" y="667845"/>
            <a:ext cx="9144000" cy="1315745"/>
          </a:xfrm>
          <a:prstGeom prst="rect">
            <a:avLst/>
          </a:prstGeom>
        </p:spPr>
        <p:txBody>
          <a:bodyPr wrap="square">
            <a:spAutoFit/>
          </a:bodyPr>
          <a:lstStyle/>
          <a:p>
            <a:pPr marL="342900" indent="-342900">
              <a:lnSpc>
                <a:spcPct val="90000"/>
              </a:lnSpc>
              <a:spcBef>
                <a:spcPct val="40000"/>
              </a:spcBef>
              <a:buSzPct val="75000"/>
              <a:buFont typeface="Arial" charset="0"/>
              <a:buChar char="●"/>
            </a:pPr>
            <a:r>
              <a:rPr lang="en-US" sz="1500" dirty="0" smtClean="0">
                <a:solidFill>
                  <a:schemeClr val="tx2"/>
                </a:solidFill>
              </a:rPr>
              <a:t>Regional surge/wave water levels were generated for each of the storms with </a:t>
            </a:r>
            <a:r>
              <a:rPr lang="en-US" sz="1500" u="sng" dirty="0" smtClean="0">
                <a:solidFill>
                  <a:schemeClr val="tx2"/>
                </a:solidFill>
              </a:rPr>
              <a:t>Ad</a:t>
            </a:r>
            <a:r>
              <a:rPr lang="en-US" sz="1500" dirty="0" smtClean="0">
                <a:solidFill>
                  <a:schemeClr val="tx2"/>
                </a:solidFill>
              </a:rPr>
              <a:t>vanced </a:t>
            </a:r>
            <a:r>
              <a:rPr lang="en-US" sz="1500" u="sng" dirty="0" smtClean="0">
                <a:solidFill>
                  <a:schemeClr val="tx2"/>
                </a:solidFill>
              </a:rPr>
              <a:t>Circ</a:t>
            </a:r>
            <a:r>
              <a:rPr lang="en-US" sz="1500" dirty="0" smtClean="0">
                <a:solidFill>
                  <a:schemeClr val="tx2"/>
                </a:solidFill>
              </a:rPr>
              <a:t>ulation (</a:t>
            </a:r>
            <a:r>
              <a:rPr lang="en-US" sz="1500" b="1" dirty="0" smtClean="0">
                <a:solidFill>
                  <a:srgbClr val="0D609C"/>
                </a:solidFill>
              </a:rPr>
              <a:t>ADCIRC</a:t>
            </a:r>
            <a:r>
              <a:rPr lang="en-US" sz="1500" dirty="0" smtClean="0">
                <a:solidFill>
                  <a:schemeClr val="tx2"/>
                </a:solidFill>
              </a:rPr>
              <a:t>) and </a:t>
            </a:r>
            <a:r>
              <a:rPr lang="en-US" sz="1500" u="sng" dirty="0" smtClean="0">
                <a:solidFill>
                  <a:schemeClr val="tx2"/>
                </a:solidFill>
              </a:rPr>
              <a:t>S</a:t>
            </a:r>
            <a:r>
              <a:rPr lang="en-US" sz="1500" dirty="0" smtClean="0">
                <a:solidFill>
                  <a:schemeClr val="tx2"/>
                </a:solidFill>
              </a:rPr>
              <a:t>imulating </a:t>
            </a:r>
            <a:r>
              <a:rPr lang="en-US" sz="1500" u="sng" dirty="0" smtClean="0">
                <a:solidFill>
                  <a:schemeClr val="tx2"/>
                </a:solidFill>
              </a:rPr>
              <a:t>Wa</a:t>
            </a:r>
            <a:r>
              <a:rPr lang="en-US" sz="1500" dirty="0" smtClean="0">
                <a:solidFill>
                  <a:schemeClr val="tx2"/>
                </a:solidFill>
              </a:rPr>
              <a:t>ves </a:t>
            </a:r>
            <a:r>
              <a:rPr lang="en-US" sz="1500" u="sng" dirty="0" smtClean="0">
                <a:solidFill>
                  <a:schemeClr val="tx2"/>
                </a:solidFill>
              </a:rPr>
              <a:t>N</a:t>
            </a:r>
            <a:r>
              <a:rPr lang="en-US" sz="1500" dirty="0" smtClean="0">
                <a:solidFill>
                  <a:schemeClr val="tx2"/>
                </a:solidFill>
              </a:rPr>
              <a:t>earshore (</a:t>
            </a:r>
            <a:r>
              <a:rPr lang="en-US" sz="1500" b="1" dirty="0" smtClean="0">
                <a:solidFill>
                  <a:srgbClr val="0D609C"/>
                </a:solidFill>
              </a:rPr>
              <a:t>SWAN</a:t>
            </a:r>
            <a:r>
              <a:rPr lang="en-US" sz="1500" dirty="0" smtClean="0">
                <a:solidFill>
                  <a:schemeClr val="tx2"/>
                </a:solidFill>
              </a:rPr>
              <a:t>) models</a:t>
            </a:r>
          </a:p>
          <a:p>
            <a:pPr marL="342900" indent="-342900">
              <a:lnSpc>
                <a:spcPct val="90000"/>
              </a:lnSpc>
              <a:spcBef>
                <a:spcPct val="40000"/>
              </a:spcBef>
              <a:buSzPct val="75000"/>
              <a:buFont typeface="Arial" charset="0"/>
              <a:buChar char="●"/>
            </a:pPr>
            <a:r>
              <a:rPr lang="en-US" sz="1500" dirty="0" smtClean="0">
                <a:solidFill>
                  <a:schemeClr val="tx2"/>
                </a:solidFill>
              </a:rPr>
              <a:t>Models driven using wind fields, considering topo/bathy contours and friction coefficients derived from land cover and interpolated onto the model mesh</a:t>
            </a:r>
          </a:p>
          <a:p>
            <a:pPr marL="342900" indent="-342900">
              <a:lnSpc>
                <a:spcPct val="90000"/>
              </a:lnSpc>
              <a:spcBef>
                <a:spcPct val="40000"/>
              </a:spcBef>
              <a:buClr>
                <a:schemeClr val="tx2"/>
              </a:buClr>
              <a:buSzPct val="75000"/>
              <a:buFont typeface="Arial" charset="0"/>
              <a:buChar char="●"/>
            </a:pPr>
            <a:r>
              <a:rPr lang="en-US" sz="1500" b="1" dirty="0" smtClean="0">
                <a:solidFill>
                  <a:srgbClr val="0D609C"/>
                </a:solidFill>
              </a:rPr>
              <a:t>100</a:t>
            </a:r>
            <a:r>
              <a:rPr lang="en-US" sz="1500" dirty="0" smtClean="0">
                <a:solidFill>
                  <a:schemeClr val="tx2"/>
                </a:solidFill>
              </a:rPr>
              <a:t> ADCIRC, SWAN &amp; TC96 Runs Made (17 hurricanes &amp; 3 nor’easters x 5 SLR Scenarios)</a:t>
            </a:r>
          </a:p>
        </p:txBody>
      </p:sp>
      <p:sp>
        <p:nvSpPr>
          <p:cNvPr id="13" name="Title 12"/>
          <p:cNvSpPr>
            <a:spLocks noGrp="1"/>
          </p:cNvSpPr>
          <p:nvPr>
            <p:ph type="title"/>
          </p:nvPr>
        </p:nvSpPr>
        <p:spPr/>
        <p:txBody>
          <a:bodyPr/>
          <a:lstStyle/>
          <a:p>
            <a:r>
              <a:rPr lang="en-US" dirty="0" smtClean="0"/>
              <a:t>Regional Storm Results</a:t>
            </a:r>
            <a:endParaRPr lang="en-US" dirty="0"/>
          </a:p>
        </p:txBody>
      </p:sp>
      <p:pic>
        <p:nvPicPr>
          <p:cNvPr id="2" name="s449_slr0p0_surge_18apr2012_r2.avi">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31047" y="2399766"/>
            <a:ext cx="4114800" cy="4114800"/>
          </a:xfrm>
          <a:prstGeom prst="rect">
            <a:avLst/>
          </a:prstGeom>
        </p:spPr>
      </p:pic>
      <p:pic>
        <p:nvPicPr>
          <p:cNvPr id="3" name="s449_slr2p0_surge_18apr2012.avi">
            <a:hlinkClick r:id="" action="ppaction://media"/>
          </p:cNvPr>
          <p:cNvPicPr preferRelativeResize="0">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4926369" y="2418813"/>
            <a:ext cx="41148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7"/>
          <p:cNvGrpSpPr/>
          <p:nvPr/>
        </p:nvGrpSpPr>
        <p:grpSpPr>
          <a:xfrm>
            <a:off x="-152400" y="1775460"/>
            <a:ext cx="9412288" cy="5230813"/>
            <a:chOff x="-133350" y="1764347"/>
            <a:chExt cx="9412288" cy="5230813"/>
          </a:xfrm>
        </p:grpSpPr>
        <p:pic>
          <p:nvPicPr>
            <p:cNvPr id="29705" name="Picture 9"/>
            <p:cNvPicPr>
              <a:picLocks noChangeAspect="1" noChangeArrowheads="1"/>
            </p:cNvPicPr>
            <p:nvPr/>
          </p:nvPicPr>
          <p:blipFill>
            <a:blip r:embed="rId3" cstate="print"/>
            <a:srcRect/>
            <a:stretch>
              <a:fillRect/>
            </a:stretch>
          </p:blipFill>
          <p:spPr bwMode="auto">
            <a:xfrm>
              <a:off x="-133350" y="1764347"/>
              <a:ext cx="9412288" cy="5230813"/>
            </a:xfrm>
            <a:prstGeom prst="rect">
              <a:avLst/>
            </a:prstGeom>
            <a:noFill/>
            <a:ln w="9525">
              <a:noFill/>
              <a:miter lim="800000"/>
              <a:headEnd/>
              <a:tailEnd/>
            </a:ln>
            <a:effectLst/>
          </p:spPr>
        </p:pic>
        <p:sp>
          <p:nvSpPr>
            <p:cNvPr id="124" name="TextBox 123"/>
            <p:cNvSpPr txBox="1"/>
            <p:nvPr/>
          </p:nvSpPr>
          <p:spPr>
            <a:xfrm>
              <a:off x="381000" y="1981200"/>
              <a:ext cx="2236510" cy="584775"/>
            </a:xfrm>
            <a:prstGeom prst="rect">
              <a:avLst/>
            </a:prstGeom>
            <a:solidFill>
              <a:schemeClr val="bg1"/>
            </a:solid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0D609C"/>
                    </a:solidFill>
                  </a:ln>
                  <a:solidFill>
                    <a:srgbClr val="0D609C"/>
                  </a:solidFill>
                  <a:effectLst>
                    <a:outerShdw blurRad="50800" dist="39000" dir="5460000" algn="tl">
                      <a:srgbClr val="000000">
                        <a:alpha val="38000"/>
                      </a:srgbClr>
                    </a:outerShdw>
                  </a:effectLst>
                </a:rPr>
                <a:t>1-yr Storm</a:t>
              </a:r>
              <a:endParaRPr lang="en-US" sz="3200" b="1" dirty="0">
                <a:ln w="11430">
                  <a:solidFill>
                    <a:srgbClr val="0D609C"/>
                  </a:solidFill>
                </a:ln>
                <a:solidFill>
                  <a:srgbClr val="0D609C"/>
                </a:solidFill>
                <a:effectLst>
                  <a:outerShdw blurRad="50800" dist="39000" dir="5460000" algn="tl">
                    <a:srgbClr val="000000">
                      <a:alpha val="38000"/>
                    </a:srgbClr>
                  </a:outerShdw>
                </a:effectLst>
              </a:endParaRPr>
            </a:p>
          </p:txBody>
        </p:sp>
      </p:grpSp>
      <p:grpSp>
        <p:nvGrpSpPr>
          <p:cNvPr id="3" name="Group 128"/>
          <p:cNvGrpSpPr/>
          <p:nvPr/>
        </p:nvGrpSpPr>
        <p:grpSpPr>
          <a:xfrm>
            <a:off x="-152400" y="1775460"/>
            <a:ext cx="9418638" cy="5230813"/>
            <a:chOff x="-139700" y="1764347"/>
            <a:chExt cx="9418638" cy="5230813"/>
          </a:xfrm>
        </p:grpSpPr>
        <p:pic>
          <p:nvPicPr>
            <p:cNvPr id="29700" name="Picture 4"/>
            <p:cNvPicPr>
              <a:picLocks noChangeAspect="1" noChangeArrowheads="1"/>
            </p:cNvPicPr>
            <p:nvPr/>
          </p:nvPicPr>
          <p:blipFill>
            <a:blip r:embed="rId4" cstate="print"/>
            <a:srcRect/>
            <a:stretch>
              <a:fillRect/>
            </a:stretch>
          </p:blipFill>
          <p:spPr bwMode="auto">
            <a:xfrm>
              <a:off x="-139700" y="1764347"/>
              <a:ext cx="9418638" cy="5230813"/>
            </a:xfrm>
            <a:prstGeom prst="rect">
              <a:avLst/>
            </a:prstGeom>
            <a:noFill/>
            <a:ln w="9525">
              <a:noFill/>
              <a:miter lim="800000"/>
              <a:headEnd/>
              <a:tailEnd/>
            </a:ln>
            <a:effectLst/>
          </p:spPr>
        </p:pic>
        <p:sp>
          <p:nvSpPr>
            <p:cNvPr id="123" name="TextBox 122"/>
            <p:cNvSpPr txBox="1"/>
            <p:nvPr/>
          </p:nvSpPr>
          <p:spPr>
            <a:xfrm>
              <a:off x="381000" y="1981200"/>
              <a:ext cx="2464136" cy="584775"/>
            </a:xfrm>
            <a:prstGeom prst="rect">
              <a:avLst/>
            </a:prstGeom>
            <a:solidFill>
              <a:schemeClr val="bg1"/>
            </a:solid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0D609C"/>
                    </a:solidFill>
                  </a:ln>
                  <a:solidFill>
                    <a:srgbClr val="0D609C"/>
                  </a:solidFill>
                  <a:effectLst>
                    <a:outerShdw blurRad="50800" dist="39000" dir="5460000" algn="tl">
                      <a:srgbClr val="000000">
                        <a:alpha val="38000"/>
                      </a:srgbClr>
                    </a:outerShdw>
                  </a:effectLst>
                </a:rPr>
                <a:t>10-yr Storm</a:t>
              </a:r>
              <a:endParaRPr lang="en-US" sz="3200" b="1" dirty="0">
                <a:ln w="11430">
                  <a:solidFill>
                    <a:srgbClr val="0D609C"/>
                  </a:solidFill>
                </a:ln>
                <a:solidFill>
                  <a:srgbClr val="0D609C"/>
                </a:solidFill>
                <a:effectLst>
                  <a:outerShdw blurRad="50800" dist="39000" dir="5460000" algn="tl">
                    <a:srgbClr val="000000">
                      <a:alpha val="38000"/>
                    </a:srgbClr>
                  </a:outerShdw>
                </a:effectLst>
              </a:endParaRPr>
            </a:p>
          </p:txBody>
        </p:sp>
      </p:grpSp>
      <p:sp>
        <p:nvSpPr>
          <p:cNvPr id="93" name="TextBox 92"/>
          <p:cNvSpPr txBox="1"/>
          <p:nvPr/>
        </p:nvSpPr>
        <p:spPr>
          <a:xfrm>
            <a:off x="944647" y="2718125"/>
            <a:ext cx="130035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3D00"/>
                  </a:solidFill>
                </a:ln>
                <a:solidFill>
                  <a:srgbClr val="FF3D00"/>
                </a:solidFill>
                <a:effectLst>
                  <a:outerShdw blurRad="50800" dist="39000" dir="5460000" algn="tl">
                    <a:srgbClr val="000000">
                      <a:alpha val="38000"/>
                    </a:srgbClr>
                  </a:outerShdw>
                </a:effectLst>
              </a:rPr>
              <a:t>0.0 m SLR</a:t>
            </a:r>
            <a:endParaRPr lang="en-US" b="1" dirty="0">
              <a:ln w="11430">
                <a:solidFill>
                  <a:srgbClr val="FF3D00"/>
                </a:solidFill>
              </a:ln>
              <a:solidFill>
                <a:srgbClr val="FF3D00"/>
              </a:solidFill>
              <a:effectLst>
                <a:outerShdw blurRad="50800" dist="39000" dir="5460000" algn="tl">
                  <a:srgbClr val="000000">
                    <a:alpha val="38000"/>
                  </a:srgbClr>
                </a:outerShdw>
              </a:effectLst>
            </a:endParaRPr>
          </a:p>
        </p:txBody>
      </p:sp>
      <p:sp>
        <p:nvSpPr>
          <p:cNvPr id="94" name="TextBox 93"/>
          <p:cNvSpPr txBox="1"/>
          <p:nvPr/>
        </p:nvSpPr>
        <p:spPr>
          <a:xfrm>
            <a:off x="3882198" y="1605118"/>
            <a:ext cx="130035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3D00"/>
                  </a:solidFill>
                </a:ln>
                <a:solidFill>
                  <a:srgbClr val="FF3D00"/>
                </a:solidFill>
                <a:effectLst>
                  <a:outerShdw blurRad="50800" dist="39000" dir="5460000" algn="tl">
                    <a:srgbClr val="000000">
                      <a:alpha val="38000"/>
                    </a:srgbClr>
                  </a:outerShdw>
                </a:effectLst>
              </a:rPr>
              <a:t>0.5 m SLR</a:t>
            </a:r>
            <a:endParaRPr lang="en-US" b="1" dirty="0">
              <a:ln w="11430">
                <a:solidFill>
                  <a:srgbClr val="FF3D00"/>
                </a:solidFill>
              </a:ln>
              <a:solidFill>
                <a:srgbClr val="FF3D00"/>
              </a:solidFill>
              <a:effectLst>
                <a:outerShdw blurRad="50800" dist="39000" dir="5460000" algn="tl">
                  <a:srgbClr val="000000">
                    <a:alpha val="38000"/>
                  </a:srgbClr>
                </a:outerShdw>
              </a:effectLst>
            </a:endParaRPr>
          </a:p>
        </p:txBody>
      </p:sp>
      <p:sp>
        <p:nvSpPr>
          <p:cNvPr id="95" name="TextBox 94"/>
          <p:cNvSpPr txBox="1"/>
          <p:nvPr/>
        </p:nvSpPr>
        <p:spPr>
          <a:xfrm>
            <a:off x="7006398" y="1605118"/>
            <a:ext cx="130035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3D00"/>
                  </a:solidFill>
                </a:ln>
                <a:solidFill>
                  <a:srgbClr val="FF3D00"/>
                </a:solidFill>
                <a:effectLst>
                  <a:outerShdw blurRad="50800" dist="39000" dir="5460000" algn="tl">
                    <a:srgbClr val="000000">
                      <a:alpha val="38000"/>
                    </a:srgbClr>
                  </a:outerShdw>
                </a:effectLst>
              </a:rPr>
              <a:t>1.0 m SLR</a:t>
            </a:r>
            <a:endParaRPr lang="en-US" b="1" dirty="0">
              <a:ln w="11430">
                <a:solidFill>
                  <a:srgbClr val="FF3D00"/>
                </a:solidFill>
              </a:ln>
              <a:solidFill>
                <a:srgbClr val="FF3D00"/>
              </a:solidFill>
              <a:effectLst>
                <a:outerShdw blurRad="50800" dist="39000" dir="5460000" algn="tl">
                  <a:srgbClr val="000000">
                    <a:alpha val="38000"/>
                  </a:srgbClr>
                </a:outerShdw>
              </a:effectLst>
            </a:endParaRPr>
          </a:p>
        </p:txBody>
      </p:sp>
      <p:sp>
        <p:nvSpPr>
          <p:cNvPr id="96" name="TextBox 95"/>
          <p:cNvSpPr txBox="1"/>
          <p:nvPr/>
        </p:nvSpPr>
        <p:spPr>
          <a:xfrm>
            <a:off x="3882198" y="4267293"/>
            <a:ext cx="130035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3D00"/>
                  </a:solidFill>
                </a:ln>
                <a:solidFill>
                  <a:srgbClr val="FF3D00"/>
                </a:solidFill>
                <a:effectLst>
                  <a:outerShdw blurRad="50800" dist="39000" dir="5460000" algn="tl">
                    <a:srgbClr val="000000">
                      <a:alpha val="38000"/>
                    </a:srgbClr>
                  </a:outerShdw>
                </a:effectLst>
              </a:rPr>
              <a:t>1.5 m SLR</a:t>
            </a:r>
            <a:endParaRPr lang="en-US" b="1" dirty="0">
              <a:ln w="11430">
                <a:solidFill>
                  <a:srgbClr val="FF3D00"/>
                </a:solidFill>
              </a:ln>
              <a:solidFill>
                <a:srgbClr val="FF3D00"/>
              </a:solidFill>
              <a:effectLst>
                <a:outerShdw blurRad="50800" dist="39000" dir="5460000" algn="tl">
                  <a:srgbClr val="000000">
                    <a:alpha val="38000"/>
                  </a:srgbClr>
                </a:outerShdw>
              </a:effectLst>
            </a:endParaRPr>
          </a:p>
        </p:txBody>
      </p:sp>
      <p:sp>
        <p:nvSpPr>
          <p:cNvPr id="97" name="TextBox 96"/>
          <p:cNvSpPr txBox="1"/>
          <p:nvPr/>
        </p:nvSpPr>
        <p:spPr>
          <a:xfrm>
            <a:off x="7006398" y="4267293"/>
            <a:ext cx="1300356"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3D00"/>
                  </a:solidFill>
                </a:ln>
                <a:solidFill>
                  <a:srgbClr val="FF3D00"/>
                </a:solidFill>
                <a:effectLst>
                  <a:outerShdw blurRad="50800" dist="39000" dir="5460000" algn="tl">
                    <a:srgbClr val="000000">
                      <a:alpha val="38000"/>
                    </a:srgbClr>
                  </a:outerShdw>
                </a:effectLst>
              </a:rPr>
              <a:t>2.0 m SLR</a:t>
            </a:r>
            <a:endParaRPr lang="en-US" b="1" dirty="0">
              <a:ln w="11430">
                <a:solidFill>
                  <a:srgbClr val="FF3D00"/>
                </a:solidFill>
              </a:ln>
              <a:solidFill>
                <a:srgbClr val="FF3D00"/>
              </a:solidFill>
              <a:effectLst>
                <a:outerShdw blurRad="50800" dist="39000" dir="5460000" algn="tl">
                  <a:srgbClr val="000000">
                    <a:alpha val="38000"/>
                  </a:srgbClr>
                </a:outerShdw>
              </a:effectLst>
            </a:endParaRPr>
          </a:p>
        </p:txBody>
      </p:sp>
      <p:grpSp>
        <p:nvGrpSpPr>
          <p:cNvPr id="4" name="Group 129"/>
          <p:cNvGrpSpPr/>
          <p:nvPr/>
        </p:nvGrpSpPr>
        <p:grpSpPr>
          <a:xfrm>
            <a:off x="-138748" y="1779587"/>
            <a:ext cx="9412288" cy="5230813"/>
            <a:chOff x="-133350" y="1764347"/>
            <a:chExt cx="9412288" cy="5230813"/>
          </a:xfrm>
        </p:grpSpPr>
        <p:pic>
          <p:nvPicPr>
            <p:cNvPr id="29701" name="Picture 5"/>
            <p:cNvPicPr>
              <a:picLocks noChangeAspect="1" noChangeArrowheads="1"/>
            </p:cNvPicPr>
            <p:nvPr/>
          </p:nvPicPr>
          <p:blipFill>
            <a:blip r:embed="rId5" cstate="print"/>
            <a:srcRect/>
            <a:stretch>
              <a:fillRect/>
            </a:stretch>
          </p:blipFill>
          <p:spPr bwMode="auto">
            <a:xfrm>
              <a:off x="-133350" y="1764347"/>
              <a:ext cx="9412288" cy="5230813"/>
            </a:xfrm>
            <a:prstGeom prst="rect">
              <a:avLst/>
            </a:prstGeom>
            <a:noFill/>
            <a:ln w="9525">
              <a:noFill/>
              <a:miter lim="800000"/>
              <a:headEnd/>
              <a:tailEnd/>
            </a:ln>
            <a:effectLst/>
          </p:spPr>
        </p:pic>
        <p:sp>
          <p:nvSpPr>
            <p:cNvPr id="125" name="TextBox 124"/>
            <p:cNvSpPr txBox="1"/>
            <p:nvPr/>
          </p:nvSpPr>
          <p:spPr>
            <a:xfrm>
              <a:off x="381000" y="2006025"/>
              <a:ext cx="2464136" cy="584775"/>
            </a:xfrm>
            <a:prstGeom prst="rect">
              <a:avLst/>
            </a:prstGeom>
            <a:solidFill>
              <a:schemeClr val="bg1"/>
            </a:solid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0D609C"/>
                    </a:solidFill>
                  </a:ln>
                  <a:solidFill>
                    <a:srgbClr val="0D609C"/>
                  </a:solidFill>
                  <a:effectLst>
                    <a:outerShdw blurRad="50800" dist="39000" dir="5460000" algn="tl">
                      <a:srgbClr val="000000">
                        <a:alpha val="38000"/>
                      </a:srgbClr>
                    </a:outerShdw>
                  </a:effectLst>
                </a:rPr>
                <a:t>50-yr Storm</a:t>
              </a:r>
              <a:endParaRPr lang="en-US" sz="3200" b="1" dirty="0">
                <a:ln w="11430">
                  <a:solidFill>
                    <a:srgbClr val="0D609C"/>
                  </a:solidFill>
                </a:ln>
                <a:solidFill>
                  <a:srgbClr val="0D609C"/>
                </a:solidFill>
                <a:effectLst>
                  <a:outerShdw blurRad="50800" dist="39000" dir="5460000" algn="tl">
                    <a:srgbClr val="000000">
                      <a:alpha val="38000"/>
                    </a:srgbClr>
                  </a:outerShdw>
                </a:effectLst>
              </a:endParaRPr>
            </a:p>
          </p:txBody>
        </p:sp>
      </p:grpSp>
      <p:grpSp>
        <p:nvGrpSpPr>
          <p:cNvPr id="5" name="Group 136"/>
          <p:cNvGrpSpPr/>
          <p:nvPr/>
        </p:nvGrpSpPr>
        <p:grpSpPr>
          <a:xfrm>
            <a:off x="-152400" y="1769427"/>
            <a:ext cx="9431338" cy="5243513"/>
            <a:chOff x="-165418" y="1779587"/>
            <a:chExt cx="9431338" cy="5243513"/>
          </a:xfrm>
        </p:grpSpPr>
        <p:pic>
          <p:nvPicPr>
            <p:cNvPr id="29703" name="Picture 7"/>
            <p:cNvPicPr>
              <a:picLocks noChangeAspect="1" noChangeArrowheads="1"/>
            </p:cNvPicPr>
            <p:nvPr/>
          </p:nvPicPr>
          <p:blipFill>
            <a:blip r:embed="rId6" cstate="print"/>
            <a:srcRect/>
            <a:stretch>
              <a:fillRect/>
            </a:stretch>
          </p:blipFill>
          <p:spPr bwMode="auto">
            <a:xfrm>
              <a:off x="-165418" y="1779587"/>
              <a:ext cx="9431338" cy="5243513"/>
            </a:xfrm>
            <a:prstGeom prst="rect">
              <a:avLst/>
            </a:prstGeom>
            <a:noFill/>
            <a:ln w="9525">
              <a:noFill/>
              <a:miter lim="800000"/>
              <a:headEnd/>
              <a:tailEnd/>
            </a:ln>
            <a:effectLst/>
          </p:spPr>
        </p:pic>
        <p:sp>
          <p:nvSpPr>
            <p:cNvPr id="126" name="TextBox 125"/>
            <p:cNvSpPr txBox="1"/>
            <p:nvPr/>
          </p:nvSpPr>
          <p:spPr>
            <a:xfrm>
              <a:off x="139382" y="2057400"/>
              <a:ext cx="2691763" cy="584775"/>
            </a:xfrm>
            <a:prstGeom prst="rect">
              <a:avLst/>
            </a:prstGeom>
            <a:solidFill>
              <a:schemeClr val="bg1"/>
            </a:solid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0D609C"/>
                    </a:solidFill>
                  </a:ln>
                  <a:solidFill>
                    <a:srgbClr val="0D609C"/>
                  </a:solidFill>
                  <a:effectLst>
                    <a:outerShdw blurRad="50800" dist="39000" dir="5460000" algn="tl">
                      <a:srgbClr val="000000">
                        <a:alpha val="38000"/>
                      </a:srgbClr>
                    </a:outerShdw>
                  </a:effectLst>
                </a:rPr>
                <a:t>100-yr Storm</a:t>
              </a:r>
              <a:endParaRPr lang="en-US" sz="3200" b="1" dirty="0">
                <a:ln w="11430">
                  <a:solidFill>
                    <a:srgbClr val="0D609C"/>
                  </a:solidFill>
                </a:ln>
                <a:solidFill>
                  <a:srgbClr val="0D609C"/>
                </a:solidFill>
                <a:effectLst>
                  <a:outerShdw blurRad="50800" dist="39000" dir="5460000" algn="tl">
                    <a:srgbClr val="000000">
                      <a:alpha val="38000"/>
                    </a:srgbClr>
                  </a:outerShdw>
                </a:effectLst>
              </a:endParaRPr>
            </a:p>
          </p:txBody>
        </p:sp>
      </p:grpSp>
      <p:grpSp>
        <p:nvGrpSpPr>
          <p:cNvPr id="6" name="Group 137"/>
          <p:cNvGrpSpPr/>
          <p:nvPr/>
        </p:nvGrpSpPr>
        <p:grpSpPr>
          <a:xfrm>
            <a:off x="-152400" y="1769427"/>
            <a:ext cx="9412288" cy="5230813"/>
            <a:chOff x="-165418" y="1792287"/>
            <a:chExt cx="9412288" cy="5230813"/>
          </a:xfrm>
        </p:grpSpPr>
        <p:pic>
          <p:nvPicPr>
            <p:cNvPr id="29704" name="Picture 8"/>
            <p:cNvPicPr>
              <a:picLocks noChangeAspect="1" noChangeArrowheads="1"/>
            </p:cNvPicPr>
            <p:nvPr/>
          </p:nvPicPr>
          <p:blipFill>
            <a:blip r:embed="rId7" cstate="print"/>
            <a:srcRect/>
            <a:stretch>
              <a:fillRect/>
            </a:stretch>
          </p:blipFill>
          <p:spPr bwMode="auto">
            <a:xfrm>
              <a:off x="-165418" y="1792287"/>
              <a:ext cx="9412288" cy="5230813"/>
            </a:xfrm>
            <a:prstGeom prst="rect">
              <a:avLst/>
            </a:prstGeom>
            <a:noFill/>
            <a:ln w="9525">
              <a:noFill/>
              <a:miter lim="800000"/>
              <a:headEnd/>
              <a:tailEnd/>
            </a:ln>
            <a:effectLst/>
          </p:spPr>
        </p:pic>
        <p:sp>
          <p:nvSpPr>
            <p:cNvPr id="127" name="TextBox 126"/>
            <p:cNvSpPr txBox="1"/>
            <p:nvPr/>
          </p:nvSpPr>
          <p:spPr>
            <a:xfrm>
              <a:off x="215582" y="2057400"/>
              <a:ext cx="2590800" cy="584775"/>
            </a:xfrm>
            <a:prstGeom prst="rect">
              <a:avLst/>
            </a:prstGeom>
            <a:solidFill>
              <a:schemeClr val="bg1"/>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D609C"/>
                    </a:solidFill>
                  </a:ln>
                  <a:solidFill>
                    <a:srgbClr val="0D609C"/>
                  </a:solidFill>
                  <a:effectLst>
                    <a:outerShdw blurRad="50800" dist="39000" dir="5460000" algn="tl">
                      <a:srgbClr val="000000">
                        <a:alpha val="38000"/>
                      </a:srgbClr>
                    </a:outerShdw>
                  </a:effectLst>
                </a:rPr>
                <a:t>Nor’easter</a:t>
              </a:r>
              <a:endParaRPr lang="en-US" sz="3200" b="1" dirty="0">
                <a:ln w="11430">
                  <a:solidFill>
                    <a:srgbClr val="0D609C"/>
                  </a:solidFill>
                </a:ln>
                <a:solidFill>
                  <a:srgbClr val="0D609C"/>
                </a:solidFill>
                <a:effectLst>
                  <a:outerShdw blurRad="50800" dist="39000" dir="5460000" algn="tl">
                    <a:srgbClr val="000000">
                      <a:alpha val="38000"/>
                    </a:srgbClr>
                  </a:outerShdw>
                </a:effectLst>
              </a:endParaRPr>
            </a:p>
          </p:txBody>
        </p:sp>
      </p:grpSp>
      <p:sp>
        <p:nvSpPr>
          <p:cNvPr id="25" name="Title 24"/>
          <p:cNvSpPr>
            <a:spLocks noGrp="1"/>
          </p:cNvSpPr>
          <p:nvPr>
            <p:ph type="title"/>
          </p:nvPr>
        </p:nvSpPr>
        <p:spPr/>
        <p:txBody>
          <a:bodyPr/>
          <a:lstStyle/>
          <a:p>
            <a:r>
              <a:rPr lang="en-US" dirty="0" smtClean="0"/>
              <a:t>Surface Flood Routing – </a:t>
            </a:r>
            <a:br>
              <a:rPr lang="en-US" dirty="0" smtClean="0"/>
            </a:br>
            <a:r>
              <a:rPr lang="en-US" sz="2200" u="sng" dirty="0" smtClean="0"/>
              <a:t>G</a:t>
            </a:r>
            <a:r>
              <a:rPr lang="en-US" sz="2200" dirty="0" smtClean="0"/>
              <a:t>ridded </a:t>
            </a:r>
            <a:r>
              <a:rPr lang="en-US" sz="2200" u="sng" dirty="0" smtClean="0"/>
              <a:t>S</a:t>
            </a:r>
            <a:r>
              <a:rPr lang="en-US" sz="2200" dirty="0" smtClean="0"/>
              <a:t>urface-</a:t>
            </a:r>
            <a:r>
              <a:rPr lang="en-US" sz="2200" u="sng" dirty="0" smtClean="0"/>
              <a:t>S</a:t>
            </a:r>
            <a:r>
              <a:rPr lang="en-US" sz="2200" dirty="0" smtClean="0"/>
              <a:t>ubsurface </a:t>
            </a:r>
            <a:r>
              <a:rPr lang="en-US" sz="2200" u="sng" dirty="0" smtClean="0"/>
              <a:t>H</a:t>
            </a:r>
            <a:r>
              <a:rPr lang="en-US" sz="2200" dirty="0" smtClean="0"/>
              <a:t>ydraulic </a:t>
            </a:r>
            <a:r>
              <a:rPr lang="en-US" sz="2200" u="sng" dirty="0" smtClean="0"/>
              <a:t>A</a:t>
            </a:r>
            <a:r>
              <a:rPr lang="en-US" sz="2200" dirty="0" smtClean="0"/>
              <a:t>ssessment (GSSHA)</a:t>
            </a:r>
            <a:endParaRPr lang="en-US" sz="2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Short_Norfolk-GSSHA-100yr-1p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639682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preferRelativeResize="0">
            <a:picLocks noChangeArrowheads="1"/>
          </p:cNvPicPr>
          <p:nvPr/>
        </p:nvPicPr>
        <p:blipFill>
          <a:blip r:embed="rId3" cstate="print"/>
          <a:srcRect l="2708" t="1012" r="817" b="1485"/>
          <a:stretch>
            <a:fillRect/>
          </a:stretch>
        </p:blipFill>
        <p:spPr bwMode="auto">
          <a:xfrm>
            <a:off x="0" y="563397"/>
            <a:ext cx="9144000" cy="6034627"/>
          </a:xfrm>
          <a:prstGeom prst="rect">
            <a:avLst/>
          </a:prstGeom>
          <a:noFill/>
          <a:ln w="9525">
            <a:noFill/>
            <a:miter lim="800000"/>
            <a:headEnd/>
            <a:tailEnd/>
          </a:ln>
          <a:effectLst/>
        </p:spPr>
      </p:pic>
      <p:sp>
        <p:nvSpPr>
          <p:cNvPr id="8" name="Oval 7"/>
          <p:cNvSpPr/>
          <p:nvPr/>
        </p:nvSpPr>
        <p:spPr>
          <a:xfrm>
            <a:off x="7494493" y="4374776"/>
            <a:ext cx="1524001" cy="10040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4"/>
          <p:cNvSpPr>
            <a:spLocks noGrp="1"/>
          </p:cNvSpPr>
          <p:nvPr>
            <p:ph type="title"/>
          </p:nvPr>
        </p:nvSpPr>
        <p:spPr>
          <a:xfrm>
            <a:off x="172278" y="-80796"/>
            <a:ext cx="8733183" cy="736945"/>
          </a:xfrm>
        </p:spPr>
        <p:txBody>
          <a:bodyPr/>
          <a:lstStyle/>
          <a:p>
            <a:r>
              <a:rPr lang="en-US" dirty="0" smtClean="0"/>
              <a:t>Infrastructure Vulnerability Assessment</a:t>
            </a:r>
            <a:endParaRPr lang="en-US" dirty="0"/>
          </a:p>
        </p:txBody>
      </p:sp>
      <p:sp>
        <p:nvSpPr>
          <p:cNvPr id="6" name="Oval 5"/>
          <p:cNvSpPr/>
          <p:nvPr/>
        </p:nvSpPr>
        <p:spPr>
          <a:xfrm>
            <a:off x="4421187" y="2278380"/>
            <a:ext cx="2819400" cy="3124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93" decel="100000"/>
                                        <p:tgtEl>
                                          <p:spTgt spid="6"/>
                                        </p:tgtEl>
                                      </p:cBhvr>
                                    </p:animEffect>
                                    <p:animScale>
                                      <p:cBhvr>
                                        <p:cTn id="8" dur="193" decel="100000"/>
                                        <p:tgtEl>
                                          <p:spTgt spid="6"/>
                                        </p:tgtEl>
                                      </p:cBhvr>
                                      <p:from x="10000" y="10000"/>
                                      <p:to x="200000" y="450000"/>
                                    </p:animScale>
                                    <p:animScale>
                                      <p:cBhvr>
                                        <p:cTn id="9" dur="308" accel="100000" fill="hold">
                                          <p:stCondLst>
                                            <p:cond delay="193"/>
                                          </p:stCondLst>
                                        </p:cTn>
                                        <p:tgtEl>
                                          <p:spTgt spid="6"/>
                                        </p:tgtEl>
                                      </p:cBhvr>
                                      <p:from x="200000" y="450000"/>
                                      <p:to x="100000" y="100000"/>
                                    </p:animScale>
                                    <p:set>
                                      <p:cBhvr>
                                        <p:cTn id="10" dur="193" fill="hold"/>
                                        <p:tgtEl>
                                          <p:spTgt spid="6"/>
                                        </p:tgtEl>
                                        <p:attrNameLst>
                                          <p:attrName>ppt_x</p:attrName>
                                        </p:attrNameLst>
                                      </p:cBhvr>
                                      <p:to>
                                        <p:strVal val="(0.5)"/>
                                      </p:to>
                                    </p:set>
                                    <p:anim from="(0.5)" to="(#ppt_x)" calcmode="lin" valueType="num">
                                      <p:cBhvr>
                                        <p:cTn id="11" dur="308" accel="100000" fill="hold">
                                          <p:stCondLst>
                                            <p:cond delay="193"/>
                                          </p:stCondLst>
                                        </p:cTn>
                                        <p:tgtEl>
                                          <p:spTgt spid="6"/>
                                        </p:tgtEl>
                                        <p:attrNameLst>
                                          <p:attrName>ppt_x</p:attrName>
                                        </p:attrNameLst>
                                      </p:cBhvr>
                                    </p:anim>
                                    <p:set>
                                      <p:cBhvr>
                                        <p:cTn id="12" dur="193" fill="hold"/>
                                        <p:tgtEl>
                                          <p:spTgt spid="6"/>
                                        </p:tgtEl>
                                        <p:attrNameLst>
                                          <p:attrName>ppt_y</p:attrName>
                                        </p:attrNameLst>
                                      </p:cBhvr>
                                      <p:to>
                                        <p:strVal val="(#ppt_y+0.4)"/>
                                      </p:to>
                                    </p:set>
                                    <p:anim from="(#ppt_y+0.4)" to="(#ppt_y)" calcmode="lin" valueType="num">
                                      <p:cBhvr>
                                        <p:cTn id="13" dur="308" accel="100000" fill="hold">
                                          <p:stCondLst>
                                            <p:cond delay="193"/>
                                          </p:stCondLst>
                                        </p:cTn>
                                        <p:tgtEl>
                                          <p:spTgt spid="6"/>
                                        </p:tgtEl>
                                        <p:attrNameLst>
                                          <p:attrName>ppt_y</p:attrName>
                                        </p:attrNameLst>
                                      </p:cBhvr>
                                    </p:anim>
                                  </p:childTnLst>
                                </p:cTn>
                              </p:par>
                            </p:childTnLst>
                          </p:cTn>
                        </p:par>
                        <p:par>
                          <p:cTn id="14" fill="hold">
                            <p:stCondLst>
                              <p:cond delay="501"/>
                            </p:stCondLst>
                            <p:childTnLst>
                              <p:par>
                                <p:cTn id="15" presetID="51" presetClass="entr" presetSubtype="0" fill="hold" grpId="0" nodeType="after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93" decel="100000"/>
                                        <p:tgtEl>
                                          <p:spTgt spid="8"/>
                                        </p:tgtEl>
                                      </p:cBhvr>
                                    </p:animEffect>
                                    <p:animScale>
                                      <p:cBhvr>
                                        <p:cTn id="18" dur="193" decel="100000"/>
                                        <p:tgtEl>
                                          <p:spTgt spid="8"/>
                                        </p:tgtEl>
                                      </p:cBhvr>
                                      <p:from x="10000" y="10000"/>
                                      <p:to x="200000" y="450000"/>
                                    </p:animScale>
                                    <p:animScale>
                                      <p:cBhvr>
                                        <p:cTn id="19" dur="308" accel="100000" fill="hold">
                                          <p:stCondLst>
                                            <p:cond delay="193"/>
                                          </p:stCondLst>
                                        </p:cTn>
                                        <p:tgtEl>
                                          <p:spTgt spid="8"/>
                                        </p:tgtEl>
                                      </p:cBhvr>
                                      <p:from x="200000" y="450000"/>
                                      <p:to x="100000" y="100000"/>
                                    </p:animScale>
                                    <p:set>
                                      <p:cBhvr>
                                        <p:cTn id="20" dur="193" fill="hold"/>
                                        <p:tgtEl>
                                          <p:spTgt spid="8"/>
                                        </p:tgtEl>
                                        <p:attrNameLst>
                                          <p:attrName>ppt_x</p:attrName>
                                        </p:attrNameLst>
                                      </p:cBhvr>
                                      <p:to>
                                        <p:strVal val="(0.5)"/>
                                      </p:to>
                                    </p:set>
                                    <p:anim from="(0.5)" to="(#ppt_x)" calcmode="lin" valueType="num">
                                      <p:cBhvr>
                                        <p:cTn id="21" dur="308" accel="100000" fill="hold">
                                          <p:stCondLst>
                                            <p:cond delay="193"/>
                                          </p:stCondLst>
                                        </p:cTn>
                                        <p:tgtEl>
                                          <p:spTgt spid="8"/>
                                        </p:tgtEl>
                                        <p:attrNameLst>
                                          <p:attrName>ppt_x</p:attrName>
                                        </p:attrNameLst>
                                      </p:cBhvr>
                                    </p:anim>
                                    <p:set>
                                      <p:cBhvr>
                                        <p:cTn id="22" dur="193" fill="hold"/>
                                        <p:tgtEl>
                                          <p:spTgt spid="8"/>
                                        </p:tgtEl>
                                        <p:attrNameLst>
                                          <p:attrName>ppt_y</p:attrName>
                                        </p:attrNameLst>
                                      </p:cBhvr>
                                      <p:to>
                                        <p:strVal val="(#ppt_y+0.4)"/>
                                      </p:to>
                                    </p:set>
                                    <p:anim from="(#ppt_y+0.4)" to="(#ppt_y)" calcmode="lin" valueType="num">
                                      <p:cBhvr>
                                        <p:cTn id="23" dur="308" accel="100000" fill="hold">
                                          <p:stCondLst>
                                            <p:cond delay="193"/>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8197</TotalTime>
  <Words>1886</Words>
  <Application>Microsoft Office PowerPoint</Application>
  <PresentationFormat>On-screen Show (4:3)</PresentationFormat>
  <Paragraphs>337</Paragraphs>
  <Slides>17</Slides>
  <Notes>8</Notes>
  <HiddenSlides>0</HiddenSlides>
  <MMClips>4</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1_Default Design</vt:lpstr>
      <vt:lpstr>Default Design</vt:lpstr>
      <vt:lpstr>Quantifying Coastal Storm and Sea Level Rise Risks to Naval Station Norfolk (SERDP RC-1701)</vt:lpstr>
      <vt:lpstr>Case Study:  Quantifying Coastal Storm and Sea Level Rise Risks to Naval Station Norfolk (SERDP RC-1701)</vt:lpstr>
      <vt:lpstr>Technical Approach</vt:lpstr>
      <vt:lpstr>PowerPoint Presentation</vt:lpstr>
      <vt:lpstr>Regional Assessments</vt:lpstr>
      <vt:lpstr>Regional Storm Results</vt:lpstr>
      <vt:lpstr>Surface Flood Routing –  Gridded Surface-Subsurface Hydraulic Assessment (GSSHA)</vt:lpstr>
      <vt:lpstr>PowerPoint Presentation</vt:lpstr>
      <vt:lpstr>Infrastructure Vulnerability Assessment</vt:lpstr>
      <vt:lpstr>Asset Network Diagramming</vt:lpstr>
      <vt:lpstr>Asset Connectivity</vt:lpstr>
      <vt:lpstr>Utilization of the RC-1701 Approach:</vt:lpstr>
      <vt:lpstr>Final Bayesian Network</vt:lpstr>
      <vt:lpstr>Final Risk Assessment Results</vt:lpstr>
      <vt:lpstr>Future Directions for Client-Partnering</vt:lpstr>
      <vt:lpstr>Points of Contact</vt:lpstr>
      <vt:lpstr>PowerPoint Presentation</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u4ee9ejr</dc:creator>
  <cp:lastModifiedBy>bbroom</cp:lastModifiedBy>
  <cp:revision>945</cp:revision>
  <dcterms:created xsi:type="dcterms:W3CDTF">2010-10-15T15:07:46Z</dcterms:created>
  <dcterms:modified xsi:type="dcterms:W3CDTF">2013-10-30T11:46:19Z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6501762</vt:lpwstr>
  </property>
  <property fmtid="{D5CDD505-2E9C-101B-9397-08002B2CF9AE}" pid="3" name="NXPowerLiteVersion">
    <vt:lpwstr>D3.6.2</vt:lpwstr>
  </property>
  <property fmtid="{D5CDD505-2E9C-101B-9397-08002B2CF9AE}" pid="4" name="NXTAG2">
    <vt:lpwstr>000800500f000000000001023750</vt:lpwstr>
  </property>
</Properties>
</file>