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8"/>
  </p:notesMasterIdLst>
  <p:sldIdLst>
    <p:sldId id="389" r:id="rId2"/>
    <p:sldId id="334" r:id="rId3"/>
    <p:sldId id="466" r:id="rId4"/>
    <p:sldId id="467" r:id="rId5"/>
    <p:sldId id="473" r:id="rId6"/>
    <p:sldId id="344" r:id="rId7"/>
    <p:sldId id="469" r:id="rId8"/>
    <p:sldId id="494" r:id="rId9"/>
    <p:sldId id="500" r:id="rId10"/>
    <p:sldId id="383" r:id="rId11"/>
    <p:sldId id="498" r:id="rId12"/>
    <p:sldId id="403" r:id="rId13"/>
    <p:sldId id="475" r:id="rId14"/>
    <p:sldId id="477" r:id="rId15"/>
    <p:sldId id="478" r:id="rId16"/>
    <p:sldId id="479" r:id="rId17"/>
    <p:sldId id="480" r:id="rId18"/>
    <p:sldId id="474" r:id="rId19"/>
    <p:sldId id="481" r:id="rId20"/>
    <p:sldId id="437" r:id="rId21"/>
    <p:sldId id="482" r:id="rId22"/>
    <p:sldId id="497" r:id="rId23"/>
    <p:sldId id="496" r:id="rId24"/>
    <p:sldId id="501" r:id="rId25"/>
    <p:sldId id="499" r:id="rId26"/>
    <p:sldId id="471" r:id="rId27"/>
    <p:sldId id="357" r:id="rId28"/>
    <p:sldId id="444" r:id="rId29"/>
    <p:sldId id="426" r:id="rId30"/>
    <p:sldId id="472" r:id="rId31"/>
    <p:sldId id="453" r:id="rId32"/>
    <p:sldId id="502" r:id="rId33"/>
    <p:sldId id="504" r:id="rId34"/>
    <p:sldId id="503" r:id="rId35"/>
    <p:sldId id="391" r:id="rId36"/>
    <p:sldId id="465" r:id="rId37"/>
  </p:sldIdLst>
  <p:sldSz cx="9144000" cy="6858000" type="screen4x3"/>
  <p:notesSz cx="6858000" cy="9144000"/>
  <p:defaultTextStyle>
    <a:defPPr>
      <a:defRPr lang="en-GB"/>
    </a:defPPr>
    <a:lvl1pPr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139" autoAdjust="0"/>
  </p:normalViewPr>
  <p:slideViewPr>
    <p:cSldViewPr>
      <p:cViewPr>
        <p:scale>
          <a:sx n="70" d="100"/>
          <a:sy n="70" d="100"/>
        </p:scale>
        <p:origin x="-76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oton.ac.uk\ude\personalfiles\users\rjn\mydocuments\Norfolk%20Conference%20October%202013\Norfolk%20SL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0.2695457001698317"/>
                  <c:y val="-3.3266987459900844E-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</c:trendlineLbl>
          </c:trendline>
          <c:xVal>
            <c:numRef>
              <c:f>Sheet1!$A$35:$A$85</c:f>
              <c:numCache>
                <c:formatCode>General</c:formatCode>
                <c:ptCount val="51"/>
                <c:pt idx="0">
                  <c:v>1962</c:v>
                </c:pt>
                <c:pt idx="1">
                  <c:v>1963</c:v>
                </c:pt>
                <c:pt idx="2">
                  <c:v>1964</c:v>
                </c:pt>
                <c:pt idx="3">
                  <c:v>1965</c:v>
                </c:pt>
                <c:pt idx="4">
                  <c:v>1966</c:v>
                </c:pt>
                <c:pt idx="5">
                  <c:v>1967</c:v>
                </c:pt>
                <c:pt idx="6">
                  <c:v>1968</c:v>
                </c:pt>
                <c:pt idx="7">
                  <c:v>1969</c:v>
                </c:pt>
                <c:pt idx="8">
                  <c:v>1970</c:v>
                </c:pt>
                <c:pt idx="9">
                  <c:v>1971</c:v>
                </c:pt>
                <c:pt idx="10">
                  <c:v>1972</c:v>
                </c:pt>
                <c:pt idx="11">
                  <c:v>1973</c:v>
                </c:pt>
                <c:pt idx="12">
                  <c:v>1974</c:v>
                </c:pt>
                <c:pt idx="13">
                  <c:v>1975</c:v>
                </c:pt>
                <c:pt idx="14">
                  <c:v>1976</c:v>
                </c:pt>
                <c:pt idx="15">
                  <c:v>1977</c:v>
                </c:pt>
                <c:pt idx="16">
                  <c:v>1978</c:v>
                </c:pt>
                <c:pt idx="17">
                  <c:v>1979</c:v>
                </c:pt>
                <c:pt idx="18">
                  <c:v>1980</c:v>
                </c:pt>
                <c:pt idx="19">
                  <c:v>1981</c:v>
                </c:pt>
                <c:pt idx="20">
                  <c:v>1982</c:v>
                </c:pt>
                <c:pt idx="21">
                  <c:v>1983</c:v>
                </c:pt>
                <c:pt idx="22">
                  <c:v>1984</c:v>
                </c:pt>
                <c:pt idx="23">
                  <c:v>1985</c:v>
                </c:pt>
                <c:pt idx="24">
                  <c:v>1986</c:v>
                </c:pt>
                <c:pt idx="25">
                  <c:v>1987</c:v>
                </c:pt>
                <c:pt idx="26">
                  <c:v>1988</c:v>
                </c:pt>
                <c:pt idx="27">
                  <c:v>1989</c:v>
                </c:pt>
                <c:pt idx="28">
                  <c:v>1990</c:v>
                </c:pt>
                <c:pt idx="29">
                  <c:v>1991</c:v>
                </c:pt>
                <c:pt idx="30">
                  <c:v>1992</c:v>
                </c:pt>
                <c:pt idx="31">
                  <c:v>1993</c:v>
                </c:pt>
                <c:pt idx="32">
                  <c:v>1994</c:v>
                </c:pt>
                <c:pt idx="33">
                  <c:v>1995</c:v>
                </c:pt>
                <c:pt idx="34">
                  <c:v>1996</c:v>
                </c:pt>
                <c:pt idx="35">
                  <c:v>1997</c:v>
                </c:pt>
                <c:pt idx="36">
                  <c:v>1998</c:v>
                </c:pt>
                <c:pt idx="37">
                  <c:v>1999</c:v>
                </c:pt>
                <c:pt idx="38">
                  <c:v>2000</c:v>
                </c:pt>
                <c:pt idx="39">
                  <c:v>2001</c:v>
                </c:pt>
                <c:pt idx="40">
                  <c:v>2002</c:v>
                </c:pt>
                <c:pt idx="41">
                  <c:v>2003</c:v>
                </c:pt>
                <c:pt idx="42">
                  <c:v>2004</c:v>
                </c:pt>
                <c:pt idx="43">
                  <c:v>2005</c:v>
                </c:pt>
                <c:pt idx="44">
                  <c:v>2006</c:v>
                </c:pt>
                <c:pt idx="45">
                  <c:v>2007</c:v>
                </c:pt>
                <c:pt idx="46">
                  <c:v>2008</c:v>
                </c:pt>
                <c:pt idx="47">
                  <c:v>2009</c:v>
                </c:pt>
                <c:pt idx="48">
                  <c:v>2010</c:v>
                </c:pt>
                <c:pt idx="49">
                  <c:v>2011</c:v>
                </c:pt>
                <c:pt idx="50">
                  <c:v>2012</c:v>
                </c:pt>
              </c:numCache>
            </c:numRef>
          </c:xVal>
          <c:yVal>
            <c:numRef>
              <c:f>Sheet1!$B$35:$B$85</c:f>
              <c:numCache>
                <c:formatCode>General</c:formatCode>
                <c:ptCount val="51"/>
                <c:pt idx="0">
                  <c:v>7044</c:v>
                </c:pt>
                <c:pt idx="1">
                  <c:v>6967</c:v>
                </c:pt>
                <c:pt idx="2">
                  <c:v>6991</c:v>
                </c:pt>
                <c:pt idx="3">
                  <c:v>6986</c:v>
                </c:pt>
                <c:pt idx="4">
                  <c:v>7009</c:v>
                </c:pt>
                <c:pt idx="5">
                  <c:v>7043</c:v>
                </c:pt>
                <c:pt idx="6">
                  <c:v>7027</c:v>
                </c:pt>
                <c:pt idx="7">
                  <c:v>7056</c:v>
                </c:pt>
                <c:pt idx="8">
                  <c:v>7056</c:v>
                </c:pt>
                <c:pt idx="9">
                  <c:v>7073</c:v>
                </c:pt>
                <c:pt idx="10">
                  <c:v>7131</c:v>
                </c:pt>
                <c:pt idx="11">
                  <c:v>7101</c:v>
                </c:pt>
                <c:pt idx="12">
                  <c:v>7073</c:v>
                </c:pt>
                <c:pt idx="13">
                  <c:v>7096</c:v>
                </c:pt>
                <c:pt idx="14">
                  <c:v>7012</c:v>
                </c:pt>
                <c:pt idx="15">
                  <c:v>7009</c:v>
                </c:pt>
                <c:pt idx="16">
                  <c:v>7111</c:v>
                </c:pt>
                <c:pt idx="17">
                  <c:v>7088</c:v>
                </c:pt>
                <c:pt idx="18">
                  <c:v>7054</c:v>
                </c:pt>
                <c:pt idx="19">
                  <c:v>7050</c:v>
                </c:pt>
                <c:pt idx="20">
                  <c:v>7087</c:v>
                </c:pt>
                <c:pt idx="21">
                  <c:v>7169</c:v>
                </c:pt>
                <c:pt idx="22">
                  <c:v>7146</c:v>
                </c:pt>
                <c:pt idx="23">
                  <c:v>7105</c:v>
                </c:pt>
                <c:pt idx="24">
                  <c:v>7111</c:v>
                </c:pt>
                <c:pt idx="25">
                  <c:v>7142</c:v>
                </c:pt>
                <c:pt idx="26">
                  <c:v>7068</c:v>
                </c:pt>
                <c:pt idx="27">
                  <c:v>7092</c:v>
                </c:pt>
                <c:pt idx="28">
                  <c:v>7080</c:v>
                </c:pt>
                <c:pt idx="29">
                  <c:v>7142</c:v>
                </c:pt>
                <c:pt idx="30">
                  <c:v>7165</c:v>
                </c:pt>
                <c:pt idx="31">
                  <c:v>7158</c:v>
                </c:pt>
                <c:pt idx="32">
                  <c:v>7104</c:v>
                </c:pt>
                <c:pt idx="33">
                  <c:v>7139</c:v>
                </c:pt>
                <c:pt idx="34">
                  <c:v>7216</c:v>
                </c:pt>
                <c:pt idx="35">
                  <c:v>7212</c:v>
                </c:pt>
                <c:pt idx="36">
                  <c:v>7264</c:v>
                </c:pt>
                <c:pt idx="37">
                  <c:v>7206</c:v>
                </c:pt>
                <c:pt idx="38">
                  <c:v>7172</c:v>
                </c:pt>
                <c:pt idx="39">
                  <c:v>7167</c:v>
                </c:pt>
                <c:pt idx="40">
                  <c:v>7141</c:v>
                </c:pt>
                <c:pt idx="41">
                  <c:v>7213</c:v>
                </c:pt>
                <c:pt idx="42">
                  <c:v>7213</c:v>
                </c:pt>
                <c:pt idx="43">
                  <c:v>7272</c:v>
                </c:pt>
                <c:pt idx="44">
                  <c:v>7230</c:v>
                </c:pt>
                <c:pt idx="45">
                  <c:v>7194</c:v>
                </c:pt>
                <c:pt idx="46">
                  <c:v>7211</c:v>
                </c:pt>
                <c:pt idx="47">
                  <c:v>7279</c:v>
                </c:pt>
                <c:pt idx="48">
                  <c:v>7291</c:v>
                </c:pt>
                <c:pt idx="49">
                  <c:v>7275</c:v>
                </c:pt>
                <c:pt idx="50">
                  <c:v>7281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451840"/>
        <c:axId val="166584704"/>
      </c:scatterChart>
      <c:valAx>
        <c:axId val="166451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6584704"/>
        <c:crosses val="autoZero"/>
        <c:crossBetween val="midCat"/>
      </c:valAx>
      <c:valAx>
        <c:axId val="166584704"/>
        <c:scaling>
          <c:orientation val="minMax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crossAx val="16645184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101050C-BDD8-4D5D-B9E9-A1AE26C8852D}" type="datetimeFigureOut">
              <a:rPr lang="en-US"/>
              <a:pPr>
                <a:defRPr/>
              </a:pPr>
              <a:t>10/30/2013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F869474-F47D-4AD6-B690-6F282DBB63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2432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668971-07BF-498B-9059-154461405009}" type="slidenum">
              <a:rPr lang="en-GB" smtClean="0"/>
              <a:pPr/>
              <a:t>1</a:t>
            </a:fld>
            <a:endParaRPr lang="en-GB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85D4975-55A0-47B8-9740-1B0889404180}" type="slidenum">
              <a:rPr lang="en-GB"/>
              <a:pPr eaLnBrk="1" hangingPunct="1"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/>
              <a:t>Isopleths are lines of  sea level rise from 2000 to 2100 at intervals of 10 years. eg Take sea level of 6.5 m above datum at Newlyn.  light grey ( in 2000) shows that 6.5m could be exceeded every 100 years,</a:t>
            </a:r>
          </a:p>
          <a:p>
            <a:r>
              <a:rPr lang="en-GB" smtClean="0"/>
              <a:t>Whilst in  2100 ( top dark line) 6.5m could be exceeded every 6 months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668971-07BF-498B-9059-154461405009}" type="slidenum">
              <a:rPr lang="en-GB" smtClean="0"/>
              <a:pPr/>
              <a:t>36</a:t>
            </a:fld>
            <a:endParaRPr lang="en-GB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3568" y="1124744"/>
            <a:ext cx="7772400" cy="1143000"/>
          </a:xfrm>
        </p:spPr>
        <p:txBody>
          <a:bodyPr/>
          <a:lstStyle/>
          <a:p>
            <a:r>
              <a:rPr lang="en-GB" sz="4000" b="1" dirty="0" smtClean="0"/>
              <a:t>Sea-Level Rise:</a:t>
            </a:r>
            <a:br>
              <a:rPr lang="en-GB" sz="4000" b="1" dirty="0" smtClean="0"/>
            </a:br>
            <a:r>
              <a:rPr lang="en-GB" sz="4000" b="1" dirty="0" smtClean="0"/>
              <a:t>Impacts and Responses</a:t>
            </a:r>
            <a:endParaRPr lang="en-GB" sz="4000" b="1" dirty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642910" y="2714620"/>
            <a:ext cx="7772400" cy="3595687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 sz="2800" b="1" dirty="0" smtClean="0"/>
              <a:t>Prof. Robert J. Nicholls</a:t>
            </a:r>
          </a:p>
          <a:p>
            <a:pPr algn="ctr">
              <a:buFontTx/>
              <a:buNone/>
            </a:pPr>
            <a:endParaRPr lang="en-GB" sz="1200" b="1" dirty="0" smtClean="0"/>
          </a:p>
          <a:p>
            <a:pPr algn="ctr">
              <a:buFontTx/>
              <a:buNone/>
            </a:pPr>
            <a:r>
              <a:rPr lang="en-GB" sz="2400" dirty="0" smtClean="0"/>
              <a:t>Faculty of Engineering and the Environment and </a:t>
            </a:r>
          </a:p>
          <a:p>
            <a:pPr algn="ctr">
              <a:buFontTx/>
              <a:buNone/>
            </a:pPr>
            <a:r>
              <a:rPr lang="en-GB" sz="2400" dirty="0" smtClean="0"/>
              <a:t>Tyndall Centre for Climate Change Research</a:t>
            </a:r>
          </a:p>
          <a:p>
            <a:pPr algn="ctr">
              <a:buFontTx/>
              <a:buNone/>
            </a:pPr>
            <a:r>
              <a:rPr lang="en-GB" sz="2400" dirty="0" smtClean="0"/>
              <a:t>University of Southampton</a:t>
            </a:r>
          </a:p>
          <a:p>
            <a:pPr algn="ctr">
              <a:buFontTx/>
              <a:buNone/>
            </a:pPr>
            <a:r>
              <a:rPr lang="en-GB" sz="2400" dirty="0" smtClean="0"/>
              <a:t>United Kingdom</a:t>
            </a:r>
            <a:endParaRPr lang="en-GB" sz="1600" dirty="0" smtClean="0"/>
          </a:p>
          <a:p>
            <a:pPr algn="ctr">
              <a:buFontTx/>
              <a:buNone/>
            </a:pPr>
            <a:endParaRPr lang="en-GB" sz="1600" dirty="0" smtClean="0"/>
          </a:p>
          <a:p>
            <a:pPr algn="ctr">
              <a:buNone/>
            </a:pPr>
            <a:r>
              <a:rPr lang="en-GB" sz="1600" dirty="0" smtClean="0"/>
              <a:t>Email</a:t>
            </a:r>
            <a:r>
              <a:rPr lang="en-GB" sz="1600" dirty="0"/>
              <a:t>: R.J.Nicholls@soton.ac.uk</a:t>
            </a:r>
          </a:p>
          <a:p>
            <a:pPr algn="ctr">
              <a:buFontTx/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0" indent="0" algn="ctr" eaLnBrk="1" hangingPunct="1">
              <a:buNone/>
            </a:pPr>
            <a:r>
              <a:rPr lang="en-GB" sz="1200" dirty="0" smtClean="0"/>
              <a:t>Transatlantic </a:t>
            </a:r>
            <a:r>
              <a:rPr lang="en-GB" sz="1200" dirty="0"/>
              <a:t>Solutions to Sea Level Rise Adaptation: Moving Beyond the Threat</a:t>
            </a:r>
          </a:p>
          <a:p>
            <a:pPr marL="0" indent="0" algn="ctr" eaLnBrk="1" hangingPunct="1">
              <a:buNone/>
            </a:pPr>
            <a:r>
              <a:rPr lang="en-GB" sz="1200" dirty="0" smtClean="0"/>
              <a:t>Ted </a:t>
            </a:r>
            <a:r>
              <a:rPr lang="en-GB" sz="1200" dirty="0"/>
              <a:t>Constant Convocation </a:t>
            </a:r>
            <a:r>
              <a:rPr lang="en-GB" sz="1200" dirty="0" err="1"/>
              <a:t>Center</a:t>
            </a:r>
            <a:r>
              <a:rPr lang="en-GB" sz="1200" dirty="0"/>
              <a:t>, Old Dominion University, Norfolk, </a:t>
            </a:r>
            <a:r>
              <a:rPr lang="en-GB" sz="1200" dirty="0" smtClean="0"/>
              <a:t>Virginia </a:t>
            </a:r>
          </a:p>
          <a:p>
            <a:pPr marL="0" indent="0" algn="ctr" eaLnBrk="1" hangingPunct="1">
              <a:buNone/>
            </a:pPr>
            <a:r>
              <a:rPr lang="en-GB" sz="1200" dirty="0"/>
              <a:t>October 30-31, 2013</a:t>
            </a:r>
          </a:p>
          <a:p>
            <a:pPr marL="0" indent="0" algn="ctr" eaLnBrk="1" hangingPunct="1">
              <a:buNone/>
            </a:pPr>
            <a:endParaRPr lang="en-GB" sz="1200" dirty="0"/>
          </a:p>
          <a:p>
            <a:pPr>
              <a:buFontTx/>
              <a:buNone/>
            </a:pPr>
            <a:endParaRPr lang="en-GB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0648"/>
            <a:ext cx="2605044" cy="5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GB" sz="3600" dirty="0" smtClean="0"/>
              <a:t>Impacts of Sea-Level Rise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8118823"/>
              </p:ext>
            </p:extLst>
          </p:nvPr>
        </p:nvGraphicFramePr>
        <p:xfrm>
          <a:off x="3056269" y="1340768"/>
          <a:ext cx="3469211" cy="3945259"/>
        </p:xfrm>
        <a:graphic>
          <a:graphicData uri="http://schemas.openxmlformats.org/drawingml/2006/table">
            <a:tbl>
              <a:tblPr/>
              <a:tblGrid>
                <a:gridCol w="1734606"/>
                <a:gridCol w="1734605"/>
              </a:tblGrid>
              <a:tr h="41744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NATURAL SYSTEM EFFECT</a:t>
                      </a:r>
                      <a:endParaRPr lang="en-GB" sz="1600" dirty="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363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96936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0385" algn="l"/>
                          <a:tab pos="2700655" algn="l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</a:rPr>
                        <a:t>1. Inundation, flood and storm damage</a:t>
                      </a:r>
                      <a:endParaRPr lang="en-GB" sz="1600" dirty="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0385" algn="l"/>
                          <a:tab pos="2700655" algn="l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</a:rPr>
                        <a:t>a. </a:t>
                      </a:r>
                      <a:r>
                        <a:rPr lang="en-GB" sz="1600" dirty="0" smtClean="0">
                          <a:latin typeface="Arial"/>
                          <a:ea typeface="Times New Roman"/>
                        </a:rPr>
                        <a:t>Surge</a:t>
                      </a:r>
                      <a:endParaRPr lang="en-GB" sz="1600" dirty="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35780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0385" algn="l"/>
                          <a:tab pos="2700655" algn="l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</a:rPr>
                        <a:t>b. Backwater </a:t>
                      </a:r>
                      <a:r>
                        <a:rPr lang="en-GB" sz="1600" dirty="0" smtClean="0">
                          <a:latin typeface="Arial"/>
                          <a:ea typeface="Times New Roman"/>
                        </a:rPr>
                        <a:t>effect</a:t>
                      </a:r>
                      <a:endParaRPr lang="en-GB" sz="1600" dirty="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715617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0385" algn="l"/>
                          <a:tab pos="2700655" algn="l"/>
                        </a:tabLst>
                      </a:pPr>
                      <a:r>
                        <a:rPr lang="en-GB" sz="1600">
                          <a:latin typeface="Arial"/>
                          <a:ea typeface="Times New Roman"/>
                        </a:rPr>
                        <a:t>2. Wetland loss (and change) </a:t>
                      </a:r>
                      <a:endParaRPr lang="en-GB" sz="160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77078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</a:rPr>
                        <a:t>3. Erosion (of ‘soft’ morphology)</a:t>
                      </a:r>
                      <a:endParaRPr lang="en-GB" sz="160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77078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0385" algn="l"/>
                          <a:tab pos="2700655" algn="l"/>
                        </a:tabLst>
                      </a:pPr>
                      <a:r>
                        <a:rPr lang="en-GB" sz="1600">
                          <a:latin typeface="Arial"/>
                          <a:ea typeface="Times New Roman"/>
                        </a:rPr>
                        <a:t>4. Saltwater Intrusion</a:t>
                      </a:r>
                      <a:endParaRPr lang="en-GB" sz="160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0385" algn="l"/>
                          <a:tab pos="2700655" algn="l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</a:rPr>
                        <a:t>a. Surface Waters</a:t>
                      </a:r>
                      <a:endParaRPr lang="en-GB" sz="1600" dirty="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35780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0385" algn="l"/>
                          <a:tab pos="2700655" algn="l"/>
                        </a:tabLst>
                      </a:pPr>
                      <a:r>
                        <a:rPr lang="en-GB" sz="1600">
                          <a:latin typeface="Arial"/>
                          <a:ea typeface="Times New Roman"/>
                        </a:rPr>
                        <a:t>b. Ground-water</a:t>
                      </a:r>
                      <a:endParaRPr lang="en-GB" sz="160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715617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</a:rPr>
                        <a:t>5. Rising water tables/ impeded drainage</a:t>
                      </a:r>
                      <a:endParaRPr lang="en-GB" sz="1600" dirty="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647"/>
          <p:cNvSpPr txBox="1">
            <a:spLocks noChangeArrowheads="1"/>
          </p:cNvSpPr>
          <p:nvPr/>
        </p:nvSpPr>
        <p:spPr bwMode="auto">
          <a:xfrm>
            <a:off x="3938151" y="6581001"/>
            <a:ext cx="52058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000066"/>
                </a:solidFill>
              </a:rPr>
              <a:t>Source: </a:t>
            </a:r>
            <a:r>
              <a:rPr lang="en-GB" sz="1200" dirty="0" smtClean="0">
                <a:solidFill>
                  <a:srgbClr val="000066"/>
                </a:solidFill>
              </a:rPr>
              <a:t>Nicholls (2010) Book on “Understanding Sea-Level Rise and Variability”</a:t>
            </a:r>
            <a:endParaRPr lang="en-GB" sz="1200" dirty="0">
              <a:solidFill>
                <a:srgbClr val="000066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07704" y="1700808"/>
            <a:ext cx="5616624" cy="93610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GB" dirty="0" smtClean="0"/>
              <a:t>Flood Case </a:t>
            </a:r>
            <a:r>
              <a:rPr lang="en-GB" dirty="0" smtClean="0"/>
              <a:t>Study: The Solent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6624736" cy="50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64288" y="6504211"/>
            <a:ext cx="1841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0066"/>
                </a:solidFill>
              </a:rPr>
              <a:t>Source: Wadey et al., 2012</a:t>
            </a:r>
            <a:endParaRPr lang="en-GB" sz="1200" dirty="0">
              <a:solidFill>
                <a:srgbClr val="000066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907704" y="1700808"/>
            <a:ext cx="1008112" cy="28803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403648" y="4293096"/>
            <a:ext cx="1008112" cy="28803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23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7958137" cy="48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772400" cy="1470025"/>
          </a:xfrm>
        </p:spPr>
        <p:txBody>
          <a:bodyPr/>
          <a:lstStyle/>
          <a:p>
            <a:r>
              <a:rPr lang="en-GB" b="1" dirty="0" smtClean="0"/>
              <a:t>Southampton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600" dirty="0" smtClean="0"/>
              <a:t>Annual sea levels:1935 to 2010</a:t>
            </a:r>
            <a:endParaRPr lang="en-US" sz="3600" dirty="0" smtClean="0"/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1835150" y="4797425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800" dirty="0"/>
              <a:t>Mean level</a:t>
            </a:r>
            <a:endParaRPr lang="en-US" sz="1800" dirty="0"/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1477008" y="2091527"/>
            <a:ext cx="18004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800" dirty="0"/>
              <a:t>Annual </a:t>
            </a:r>
            <a:r>
              <a:rPr lang="en-GB" sz="1800" dirty="0" smtClean="0"/>
              <a:t>extreme</a:t>
            </a:r>
          </a:p>
          <a:p>
            <a:pPr algn="l" eaLnBrk="1" hangingPunct="1"/>
            <a:r>
              <a:rPr lang="en-GB" sz="1800" dirty="0" smtClean="0"/>
              <a:t>level</a:t>
            </a:r>
            <a:endParaRPr lang="en-US" sz="1800" dirty="0"/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3211507" y="1906584"/>
            <a:ext cx="178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800" dirty="0"/>
              <a:t>10 March 2008</a:t>
            </a:r>
            <a:endParaRPr lang="en-US" sz="1800" dirty="0"/>
          </a:p>
        </p:txBody>
      </p:sp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5651500" y="5013325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800" dirty="0"/>
              <a:t>Trend = 1.4 mm/</a:t>
            </a:r>
            <a:r>
              <a:rPr lang="en-GB" sz="1800" dirty="0" err="1"/>
              <a:t>yr</a:t>
            </a:r>
            <a:endParaRPr lang="en-US" sz="1800" dirty="0"/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5714308" y="2997200"/>
            <a:ext cx="2067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800" dirty="0"/>
              <a:t>Trend = 1.2 mm/</a:t>
            </a:r>
            <a:r>
              <a:rPr lang="en-GB" sz="1800" dirty="0" err="1"/>
              <a:t>yr</a:t>
            </a:r>
            <a:endParaRPr lang="en-US" sz="1800" dirty="0"/>
          </a:p>
        </p:txBody>
      </p:sp>
      <p:sp>
        <p:nvSpPr>
          <p:cNvPr id="2" name="Rectangle 1"/>
          <p:cNvSpPr/>
          <p:nvPr/>
        </p:nvSpPr>
        <p:spPr>
          <a:xfrm>
            <a:off x="1477008" y="1931351"/>
            <a:ext cx="6408738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65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Southampton</a:t>
            </a:r>
            <a:br>
              <a:rPr lang="en-GB" smtClean="0"/>
            </a:br>
            <a:r>
              <a:rPr lang="en-GB" sz="2400" smtClean="0"/>
              <a:t>10 March 2008, high tide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4580" name="Picture 2" descr="Fig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89138"/>
            <a:ext cx="8148637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53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3" descr="Flood March 2008 0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557338"/>
            <a:ext cx="3455987" cy="2590800"/>
          </a:xfrm>
        </p:spPr>
      </p:pic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772400" cy="1143000"/>
          </a:xfrm>
        </p:spPr>
        <p:txBody>
          <a:bodyPr/>
          <a:lstStyle/>
          <a:p>
            <a:r>
              <a:rPr lang="en-GB" dirty="0" smtClean="0"/>
              <a:t>Yarmouth</a:t>
            </a:r>
            <a:br>
              <a:rPr lang="en-GB" dirty="0" smtClean="0"/>
            </a:br>
            <a:r>
              <a:rPr lang="en-GB" sz="2400" dirty="0" smtClean="0"/>
              <a:t>10 March 2008, high tide</a:t>
            </a:r>
          </a:p>
        </p:txBody>
      </p:sp>
      <p:pic>
        <p:nvPicPr>
          <p:cNvPr id="26628" name="Content Placeholder 3" descr="Flood March 2008 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1557338"/>
            <a:ext cx="34163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Content Placeholder 3" descr="Flood March 2008 02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2"/>
          <a:stretch>
            <a:fillRect/>
          </a:stretch>
        </p:blipFill>
        <p:spPr bwMode="auto">
          <a:xfrm>
            <a:off x="2771775" y="4340225"/>
            <a:ext cx="3665538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96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Content Placeholder 3" descr="Flood March 2008 03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349500"/>
            <a:ext cx="4270375" cy="3201988"/>
          </a:xfrm>
        </p:spPr>
      </p:pic>
      <p:sp>
        <p:nvSpPr>
          <p:cNvPr id="276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Yarmouth</a:t>
            </a:r>
            <a:br>
              <a:rPr lang="en-GB" smtClean="0"/>
            </a:br>
            <a:r>
              <a:rPr lang="en-GB" sz="2400" smtClean="0"/>
              <a:t>10 March 2008, high tide</a:t>
            </a:r>
          </a:p>
        </p:txBody>
      </p:sp>
      <p:pic>
        <p:nvPicPr>
          <p:cNvPr id="27652" name="Picture 4" descr="Flood March 2008 0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49500"/>
            <a:ext cx="4249738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47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r>
              <a:rPr lang="en-GB" dirty="0" smtClean="0"/>
              <a:t>Yarmouth</a:t>
            </a:r>
            <a:br>
              <a:rPr lang="en-GB" dirty="0" smtClean="0"/>
            </a:br>
            <a:r>
              <a:rPr lang="en-GB" sz="2400" dirty="0" smtClean="0"/>
              <a:t>10 March 2008, high tide</a:t>
            </a:r>
          </a:p>
        </p:txBody>
      </p:sp>
      <p:pic>
        <p:nvPicPr>
          <p:cNvPr id="28675" name="Picture 3" descr="Flood March 2008 0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57338"/>
            <a:ext cx="6489700" cy="486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76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 Jude stor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79650"/>
            <a:ext cx="5334000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en-GB" dirty="0" smtClean="0"/>
              <a:t>Yarmouth</a:t>
            </a:r>
            <a:br>
              <a:rPr lang="en-GB" dirty="0" smtClean="0"/>
            </a:br>
            <a:r>
              <a:rPr lang="en-GB" sz="2400" dirty="0" smtClean="0"/>
              <a:t>29 October 2013, high tide</a:t>
            </a:r>
          </a:p>
        </p:txBody>
      </p:sp>
    </p:spTree>
    <p:extLst>
      <p:ext uri="{BB962C8B-B14F-4D97-AF65-F5344CB8AC3E}">
        <p14:creationId xmlns:p14="http://schemas.microsoft.com/office/powerpoint/2010/main" val="220186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36854" y="414338"/>
            <a:ext cx="7772400" cy="1143000"/>
          </a:xfrm>
        </p:spPr>
        <p:txBody>
          <a:bodyPr/>
          <a:lstStyle/>
          <a:p>
            <a:r>
              <a:rPr lang="en-GB" sz="4000" dirty="0" smtClean="0"/>
              <a:t>Sea level in the English Channel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Changes at </a:t>
            </a:r>
            <a:r>
              <a:rPr lang="en-GB" sz="2000" dirty="0" err="1" smtClean="0"/>
              <a:t>Newlyn</a:t>
            </a:r>
            <a:r>
              <a:rPr lang="en-GB" sz="2000" dirty="0" smtClean="0"/>
              <a:t> (50cm rise in 100 years)</a:t>
            </a:r>
          </a:p>
        </p:txBody>
      </p:sp>
      <p:pic>
        <p:nvPicPr>
          <p:cNvPr id="19459" name="Picture 1" descr="Fig4a low res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1557338"/>
            <a:ext cx="684688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71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706090"/>
          </a:xfrm>
        </p:spPr>
        <p:txBody>
          <a:bodyPr>
            <a:noAutofit/>
          </a:bodyPr>
          <a:lstStyle/>
          <a:p>
            <a:r>
              <a:rPr lang="en-GB" sz="3500" dirty="0" smtClean="0"/>
              <a:t>Modelled </a:t>
            </a:r>
            <a:r>
              <a:rPr lang="en-GB" sz="3500" dirty="0" smtClean="0"/>
              <a:t>flood </a:t>
            </a:r>
            <a:r>
              <a:rPr lang="en-GB" sz="3500" dirty="0" smtClean="0"/>
              <a:t>events in the Solent</a:t>
            </a:r>
            <a:r>
              <a:rPr lang="en-GB" sz="3500" dirty="0" smtClean="0"/>
              <a:t/>
            </a:r>
            <a:br>
              <a:rPr lang="en-GB" sz="3500" dirty="0" smtClean="0"/>
            </a:br>
            <a:r>
              <a:rPr lang="en-GB" sz="2400" dirty="0"/>
              <a:t>L</a:t>
            </a:r>
            <a:r>
              <a:rPr lang="en-GB" sz="2400" dirty="0" smtClean="0"/>
              <a:t>oads </a:t>
            </a:r>
            <a:r>
              <a:rPr lang="en-GB" sz="2400" dirty="0" smtClean="0"/>
              <a:t>&amp; failure mechanisms vs. number of properties flooded</a:t>
            </a:r>
            <a:endParaRPr lang="en-GB" sz="2400" dirty="0"/>
          </a:p>
        </p:txBody>
      </p:sp>
      <p:pic>
        <p:nvPicPr>
          <p:cNvPr id="2050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77392"/>
            <a:ext cx="8585524" cy="468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759372" y="5551140"/>
            <a:ext cx="2304256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7328" y="593658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10 March 2008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063628" y="5509613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164288" y="6504211"/>
            <a:ext cx="1841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0066"/>
                </a:solidFill>
              </a:rPr>
              <a:t>Source: Wadey et al., 2012</a:t>
            </a:r>
            <a:endParaRPr lang="en-GB" sz="1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05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708852" y="893384"/>
            <a:ext cx="8062664" cy="1143000"/>
          </a:xfrm>
        </p:spPr>
        <p:txBody>
          <a:bodyPr/>
          <a:lstStyle/>
          <a:p>
            <a:r>
              <a:rPr lang="en-GB" dirty="0" smtClean="0"/>
              <a:t>PLAN</a:t>
            </a:r>
            <a:endParaRPr lang="en-GB" sz="2800" dirty="0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708852" y="1901496"/>
            <a:ext cx="7772400" cy="3099048"/>
          </a:xfrm>
        </p:spPr>
        <p:txBody>
          <a:bodyPr/>
          <a:lstStyle/>
          <a:p>
            <a:r>
              <a:rPr lang="en-GB" sz="2800" dirty="0" smtClean="0"/>
              <a:t>Sea-level rise and its components</a:t>
            </a:r>
          </a:p>
          <a:p>
            <a:r>
              <a:rPr lang="en-GB" sz="2800" dirty="0" smtClean="0"/>
              <a:t>Sea-level rise impacts, especia</a:t>
            </a:r>
            <a:r>
              <a:rPr lang="en-GB" sz="2800" dirty="0" smtClean="0"/>
              <a:t>lly flooding</a:t>
            </a:r>
            <a:endParaRPr lang="en-GB" sz="2800" dirty="0" smtClean="0"/>
          </a:p>
          <a:p>
            <a:r>
              <a:rPr lang="en-GB" sz="2800" dirty="0" smtClean="0"/>
              <a:t>Sea-level rise responses</a:t>
            </a:r>
          </a:p>
          <a:p>
            <a:pPr lvl="1"/>
            <a:r>
              <a:rPr lang="en-GB" dirty="0" smtClean="0"/>
              <a:t>Climate mitigation</a:t>
            </a:r>
          </a:p>
          <a:p>
            <a:pPr lvl="1"/>
            <a:r>
              <a:rPr lang="en-GB" dirty="0" smtClean="0"/>
              <a:t>Adaptation</a:t>
            </a:r>
            <a:endParaRPr lang="en-GB" dirty="0"/>
          </a:p>
          <a:p>
            <a:r>
              <a:rPr lang="en-GB" sz="2800" dirty="0"/>
              <a:t>Concluding remarks</a:t>
            </a:r>
          </a:p>
        </p:txBody>
      </p:sp>
      <p:pic>
        <p:nvPicPr>
          <p:cNvPr id="7172" name="Picture 6" descr="Shangha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00" y="186536"/>
            <a:ext cx="2280585" cy="151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" descr="Thames Barrier 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1023" y="177088"/>
            <a:ext cx="1971603" cy="152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5" descr="Rango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801" y="5127162"/>
            <a:ext cx="2449983" cy="165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4" descr="Miami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6895" y="5127162"/>
            <a:ext cx="2318666" cy="154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30250" y="485775"/>
            <a:ext cx="7772400" cy="1143000"/>
          </a:xfrm>
        </p:spPr>
        <p:txBody>
          <a:bodyPr/>
          <a:lstStyle/>
          <a:p>
            <a:pPr eaLnBrk="1" hangingPunct="1"/>
            <a:r>
              <a:rPr lang="en-GB" sz="4000" dirty="0" smtClean="0"/>
              <a:t>Port City Locations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 </a:t>
            </a:r>
            <a:r>
              <a:rPr lang="en-GB" sz="2400" u="sng" dirty="0" smtClean="0"/>
              <a:t>&gt;</a:t>
            </a:r>
            <a:r>
              <a:rPr lang="en-GB" sz="2400" dirty="0" smtClean="0"/>
              <a:t>1 million population in 2005 (136 locations)</a:t>
            </a:r>
          </a:p>
        </p:txBody>
      </p:sp>
      <p:pic>
        <p:nvPicPr>
          <p:cNvPr id="19459" name="Picture 5" descr="Ports-location_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9" r="4233" b="18539"/>
          <a:stretch>
            <a:fillRect/>
          </a:stretch>
        </p:blipFill>
        <p:spPr bwMode="auto">
          <a:xfrm>
            <a:off x="539750" y="1628775"/>
            <a:ext cx="8153400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500563" y="4941888"/>
            <a:ext cx="38036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1800" dirty="0">
                <a:solidFill>
                  <a:srgbClr val="000066"/>
                </a:solidFill>
              </a:rPr>
              <a:t>Key global results for the flood plain</a:t>
            </a:r>
          </a:p>
          <a:p>
            <a:pPr eaLnBrk="1" hangingPunct="1">
              <a:buFontTx/>
              <a:buChar char="•"/>
            </a:pPr>
            <a:r>
              <a:rPr lang="en-GB" sz="1800" dirty="0">
                <a:solidFill>
                  <a:srgbClr val="000066"/>
                </a:solidFill>
              </a:rPr>
              <a:t> 40 million people </a:t>
            </a:r>
          </a:p>
          <a:p>
            <a:pPr lvl="1" eaLnBrk="1" hangingPunct="1">
              <a:buFontTx/>
              <a:buChar char="•"/>
            </a:pPr>
            <a:r>
              <a:rPr lang="en-GB" sz="1800" dirty="0">
                <a:solidFill>
                  <a:srgbClr val="000066"/>
                </a:solidFill>
              </a:rPr>
              <a:t> 0.6% of global population</a:t>
            </a:r>
          </a:p>
          <a:p>
            <a:pPr lvl="1" eaLnBrk="1" hangingPunct="1">
              <a:buFontTx/>
              <a:buChar char="•"/>
            </a:pPr>
            <a:r>
              <a:rPr lang="en-GB" sz="1800" dirty="0">
                <a:solidFill>
                  <a:srgbClr val="000066"/>
                </a:solidFill>
              </a:rPr>
              <a:t> (10% of port city population)</a:t>
            </a:r>
          </a:p>
          <a:p>
            <a:pPr eaLnBrk="1" hangingPunct="1">
              <a:buFontTx/>
              <a:buChar char="•"/>
            </a:pPr>
            <a:r>
              <a:rPr lang="en-GB" sz="1800" dirty="0">
                <a:solidFill>
                  <a:srgbClr val="000066"/>
                </a:solidFill>
              </a:rPr>
              <a:t> US $3000 billion of assets</a:t>
            </a:r>
          </a:p>
          <a:p>
            <a:pPr lvl="1" eaLnBrk="1" hangingPunct="1">
              <a:buFontTx/>
              <a:buChar char="•"/>
            </a:pPr>
            <a:r>
              <a:rPr lang="en-GB" sz="1800" dirty="0">
                <a:solidFill>
                  <a:srgbClr val="000066"/>
                </a:solidFill>
              </a:rPr>
              <a:t> 5% of global GDP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85750" y="3500438"/>
            <a:ext cx="2227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1800" dirty="0">
                <a:solidFill>
                  <a:srgbClr val="000066"/>
                </a:solidFill>
              </a:rPr>
              <a:t>Port Cities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GB" sz="1800" dirty="0">
                <a:solidFill>
                  <a:srgbClr val="000066"/>
                </a:solidFill>
              </a:rPr>
              <a:t> USA 17 locations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GB" sz="1800" dirty="0">
                <a:solidFill>
                  <a:srgbClr val="000066"/>
                </a:solidFill>
              </a:rPr>
              <a:t> China 14 locations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GB" sz="1800" dirty="0">
                <a:solidFill>
                  <a:srgbClr val="000066"/>
                </a:solidFill>
              </a:rPr>
              <a:t> Brazil 10 locations</a:t>
            </a:r>
          </a:p>
        </p:txBody>
      </p:sp>
    </p:spTree>
    <p:extLst>
      <p:ext uri="{BB962C8B-B14F-4D97-AF65-F5344CB8AC3E}">
        <p14:creationId xmlns:p14="http://schemas.microsoft.com/office/powerpoint/2010/main" val="229996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41325" y="211138"/>
            <a:ext cx="8229600" cy="1143000"/>
          </a:xfrm>
        </p:spPr>
        <p:txBody>
          <a:bodyPr/>
          <a:lstStyle/>
          <a:p>
            <a:r>
              <a:rPr lang="en-GB" dirty="0" smtClean="0"/>
              <a:t>Flood </a:t>
            </a:r>
            <a:r>
              <a:rPr lang="en-GB" dirty="0" smtClean="0"/>
              <a:t>Risk (1)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000" dirty="0" smtClean="0"/>
              <a:t>(Hallegatte et al., 2013)</a:t>
            </a:r>
            <a:endParaRPr lang="en-GB" sz="2000" dirty="0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66138" cy="4525963"/>
          </a:xfrm>
        </p:spPr>
        <p:txBody>
          <a:bodyPr/>
          <a:lstStyle/>
          <a:p>
            <a:r>
              <a:rPr lang="en-GB" dirty="0" smtClean="0"/>
              <a:t>Risk – expected annual losses</a:t>
            </a:r>
          </a:p>
          <a:p>
            <a:r>
              <a:rPr lang="en-GB" dirty="0" smtClean="0"/>
              <a:t>Average </a:t>
            </a:r>
            <a:r>
              <a:rPr lang="en-GB" dirty="0" smtClean="0"/>
              <a:t>global </a:t>
            </a:r>
            <a:r>
              <a:rPr lang="en-GB" dirty="0" smtClean="0"/>
              <a:t>coastal flood losses with no adaptation</a:t>
            </a:r>
            <a:endParaRPr lang="en-GB" dirty="0" smtClean="0"/>
          </a:p>
          <a:p>
            <a:pPr lvl="1"/>
            <a:r>
              <a:rPr lang="en-GB" dirty="0" smtClean="0"/>
              <a:t>$6 </a:t>
            </a:r>
            <a:r>
              <a:rPr lang="en-GB" dirty="0" smtClean="0"/>
              <a:t>billion </a:t>
            </a:r>
            <a:r>
              <a:rPr lang="en-GB" dirty="0" smtClean="0"/>
              <a:t>per </a:t>
            </a:r>
            <a:r>
              <a:rPr lang="en-GB" dirty="0" smtClean="0"/>
              <a:t>year in 2005 </a:t>
            </a:r>
          </a:p>
          <a:p>
            <a:pPr lvl="1"/>
            <a:r>
              <a:rPr lang="en-GB" dirty="0" smtClean="0"/>
              <a:t>$52 </a:t>
            </a:r>
            <a:r>
              <a:rPr lang="en-GB" dirty="0" smtClean="0"/>
              <a:t>billion </a:t>
            </a:r>
            <a:r>
              <a:rPr lang="en-GB" dirty="0" smtClean="0"/>
              <a:t>per </a:t>
            </a:r>
            <a:r>
              <a:rPr lang="en-GB" dirty="0" smtClean="0"/>
              <a:t>year in 2050 with socio-economic change alone. </a:t>
            </a:r>
          </a:p>
          <a:p>
            <a:pPr lvl="1"/>
            <a:r>
              <a:rPr lang="en-GB" dirty="0" smtClean="0"/>
              <a:t>With </a:t>
            </a:r>
            <a:r>
              <a:rPr lang="en-GB" dirty="0" smtClean="0"/>
              <a:t>additional sea-level rise of 20 cm by 2050 and subsidence in susceptible cities, losses rise to $1 trillion per year. </a:t>
            </a:r>
          </a:p>
          <a:p>
            <a:pPr lvl="1"/>
            <a:r>
              <a:rPr lang="en-GB" dirty="0" smtClean="0"/>
              <a:t>Conclusion: Adaptation is essential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32593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41325" y="211138"/>
            <a:ext cx="8229600" cy="1143000"/>
          </a:xfrm>
        </p:spPr>
        <p:txBody>
          <a:bodyPr/>
          <a:lstStyle/>
          <a:p>
            <a:r>
              <a:rPr lang="en-GB" dirty="0" smtClean="0"/>
              <a:t>Flood </a:t>
            </a:r>
            <a:r>
              <a:rPr lang="en-GB" dirty="0" smtClean="0"/>
              <a:t>Risk (2)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000" dirty="0" smtClean="0"/>
              <a:t>(Hallegatte et al., 2013)</a:t>
            </a:r>
            <a:endParaRPr lang="en-GB" sz="2000" dirty="0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66138" cy="4525963"/>
          </a:xfrm>
        </p:spPr>
        <p:txBody>
          <a:bodyPr/>
          <a:lstStyle/>
          <a:p>
            <a:r>
              <a:rPr lang="en-GB" dirty="0" smtClean="0"/>
              <a:t>Indicative adaptation costs are </a:t>
            </a:r>
            <a:r>
              <a:rPr lang="en-GB" dirty="0"/>
              <a:t>a few billion US dollars per city in </a:t>
            </a:r>
            <a:r>
              <a:rPr lang="en-GB" dirty="0" smtClean="0"/>
              <a:t>initial investment, plus </a:t>
            </a:r>
            <a:r>
              <a:rPr lang="en-GB" dirty="0"/>
              <a:t>approximately 2% </a:t>
            </a:r>
            <a:r>
              <a:rPr lang="en-GB" dirty="0" smtClean="0"/>
              <a:t>annual </a:t>
            </a:r>
            <a:r>
              <a:rPr lang="en-GB" dirty="0"/>
              <a:t>operation and maintenance </a:t>
            </a:r>
            <a:r>
              <a:rPr lang="en-GB" dirty="0" smtClean="0"/>
              <a:t>costs. </a:t>
            </a:r>
          </a:p>
          <a:p>
            <a:r>
              <a:rPr lang="en-GB" dirty="0" smtClean="0"/>
              <a:t>This is approximately $50 </a:t>
            </a:r>
            <a:r>
              <a:rPr lang="en-GB" dirty="0"/>
              <a:t>billion per year for </a:t>
            </a:r>
            <a:r>
              <a:rPr lang="en-GB" dirty="0" smtClean="0"/>
              <a:t>the 136 cities.</a:t>
            </a:r>
            <a:endParaRPr lang="en-GB" dirty="0" smtClean="0"/>
          </a:p>
          <a:p>
            <a:r>
              <a:rPr lang="en-GB" dirty="0" smtClean="0"/>
              <a:t>When losses do occur, we should expect larger coastal flood disasters than we experience today –due to greater exposure and larger flood depths. 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2622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1" y="341784"/>
            <a:ext cx="8781428" cy="1143000"/>
          </a:xfrm>
        </p:spPr>
        <p:txBody>
          <a:bodyPr/>
          <a:lstStyle/>
          <a:p>
            <a:r>
              <a:rPr lang="en-GB" dirty="0" smtClean="0"/>
              <a:t>City Risk Ranking in 2005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4" y="1484784"/>
            <a:ext cx="894397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80" y="6582590"/>
            <a:ext cx="21568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rgbClr val="000066"/>
                </a:solidFill>
              </a:rPr>
              <a:t>Source Hallegatte </a:t>
            </a:r>
            <a:r>
              <a:rPr lang="en-GB" sz="1200" b="1" dirty="0">
                <a:solidFill>
                  <a:srgbClr val="000066"/>
                </a:solidFill>
              </a:rPr>
              <a:t>et </a:t>
            </a:r>
            <a:r>
              <a:rPr lang="en-GB" sz="1200" b="1" dirty="0" smtClean="0">
                <a:solidFill>
                  <a:srgbClr val="000066"/>
                </a:solidFill>
              </a:rPr>
              <a:t>al. (2013</a:t>
            </a:r>
            <a:r>
              <a:rPr lang="en-GB" sz="1200" b="1" dirty="0">
                <a:solidFill>
                  <a:srgbClr val="000066"/>
                </a:solidFill>
              </a:rPr>
              <a:t>)</a:t>
            </a:r>
            <a:endParaRPr lang="en-GB" sz="1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65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21" y="0"/>
            <a:ext cx="8781428" cy="1143000"/>
          </a:xfrm>
        </p:spPr>
        <p:txBody>
          <a:bodyPr/>
          <a:lstStyle/>
          <a:p>
            <a:r>
              <a:rPr lang="en-GB" dirty="0" smtClean="0"/>
              <a:t>City Risk Ranking in 2050 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180" y="6582590"/>
            <a:ext cx="21568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rgbClr val="000066"/>
                </a:solidFill>
              </a:rPr>
              <a:t>Source Hallegatte </a:t>
            </a:r>
            <a:r>
              <a:rPr lang="en-GB" sz="1200" b="1" dirty="0">
                <a:solidFill>
                  <a:srgbClr val="000066"/>
                </a:solidFill>
              </a:rPr>
              <a:t>et </a:t>
            </a:r>
            <a:r>
              <a:rPr lang="en-GB" sz="1200" b="1" dirty="0" smtClean="0">
                <a:solidFill>
                  <a:srgbClr val="000066"/>
                </a:solidFill>
              </a:rPr>
              <a:t>al. (2013</a:t>
            </a:r>
            <a:r>
              <a:rPr lang="en-GB" sz="1200" b="1" dirty="0">
                <a:solidFill>
                  <a:srgbClr val="000066"/>
                </a:solidFill>
              </a:rPr>
              <a:t>)</a:t>
            </a:r>
            <a:endParaRPr lang="en-GB" sz="1200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" y="834639"/>
            <a:ext cx="8963025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38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Climate Mitigation</a:t>
            </a:r>
            <a:br>
              <a:rPr lang="en-GB" dirty="0" smtClean="0"/>
            </a:br>
            <a:r>
              <a:rPr lang="en-GB" dirty="0" smtClean="0"/>
              <a:t>Responses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09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Post-2100 Sea-Level Rise</a:t>
            </a:r>
            <a:br>
              <a:rPr lang="en-GB" dirty="0" smtClean="0"/>
            </a:br>
            <a:r>
              <a:rPr lang="en-GB" sz="2400" dirty="0" smtClean="0"/>
              <a:t>Commitment </a:t>
            </a:r>
            <a:r>
              <a:rPr lang="en-GB" sz="2400" dirty="0"/>
              <a:t>to sea-level rise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88840"/>
            <a:ext cx="3286135" cy="44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6500445"/>
            <a:ext cx="2148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0066"/>
                </a:solidFill>
              </a:rPr>
              <a:t>Source: IPCC, 2013, AR5 WG1</a:t>
            </a:r>
          </a:p>
        </p:txBody>
      </p:sp>
    </p:spTree>
    <p:extLst>
      <p:ext uri="{BB962C8B-B14F-4D97-AF65-F5344CB8AC3E}">
        <p14:creationId xmlns:p14="http://schemas.microsoft.com/office/powerpoint/2010/main" val="126579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3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7772400" cy="1470025"/>
          </a:xfrm>
        </p:spPr>
        <p:txBody>
          <a:bodyPr/>
          <a:lstStyle/>
          <a:p>
            <a:r>
              <a:rPr lang="en-GB" dirty="0" smtClean="0"/>
              <a:t>Coastal Adaptation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3568" y="404664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4400" dirty="0" smtClean="0">
                <a:solidFill>
                  <a:srgbClr val="002060"/>
                </a:solidFill>
              </a:rPr>
              <a:t>The Adaptation Process</a:t>
            </a:r>
          </a:p>
          <a:p>
            <a:pPr algn="ctr"/>
            <a:r>
              <a:rPr lang="en-GB" sz="1600" dirty="0" smtClean="0">
                <a:solidFill>
                  <a:srgbClr val="002060"/>
                </a:solidFill>
              </a:rPr>
              <a:t>Klein et al. (1999)</a:t>
            </a:r>
            <a:endParaRPr lang="en-GB" sz="1600" dirty="0">
              <a:solidFill>
                <a:srgbClr val="002060"/>
              </a:solidFill>
            </a:endParaRPr>
          </a:p>
        </p:txBody>
      </p:sp>
      <p:grpSp>
        <p:nvGrpSpPr>
          <p:cNvPr id="5" name="Group 206"/>
          <p:cNvGrpSpPr>
            <a:grpSpLocks/>
          </p:cNvGrpSpPr>
          <p:nvPr/>
        </p:nvGrpSpPr>
        <p:grpSpPr bwMode="auto">
          <a:xfrm>
            <a:off x="228600" y="2133600"/>
            <a:ext cx="8534400" cy="3886200"/>
            <a:chOff x="144" y="1344"/>
            <a:chExt cx="5376" cy="2448"/>
          </a:xfrm>
        </p:grpSpPr>
        <p:sp>
          <p:nvSpPr>
            <p:cNvPr id="6" name="Rectangle 65"/>
            <p:cNvSpPr>
              <a:spLocks noChangeArrowheads="1"/>
            </p:cNvSpPr>
            <p:nvPr/>
          </p:nvSpPr>
          <p:spPr bwMode="auto">
            <a:xfrm>
              <a:off x="3410" y="3178"/>
              <a:ext cx="660" cy="435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7" name="Rectangle 64"/>
            <p:cNvSpPr>
              <a:spLocks noChangeArrowheads="1"/>
            </p:cNvSpPr>
            <p:nvPr/>
          </p:nvSpPr>
          <p:spPr bwMode="auto">
            <a:xfrm>
              <a:off x="1093" y="3178"/>
              <a:ext cx="659" cy="435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8" name="Rectangle 68"/>
            <p:cNvSpPr>
              <a:spLocks noChangeArrowheads="1"/>
            </p:cNvSpPr>
            <p:nvPr/>
          </p:nvSpPr>
          <p:spPr bwMode="auto">
            <a:xfrm>
              <a:off x="676" y="1453"/>
              <a:ext cx="660" cy="434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9" name="Rectangle 67"/>
            <p:cNvSpPr>
              <a:spLocks noChangeArrowheads="1"/>
            </p:cNvSpPr>
            <p:nvPr/>
          </p:nvSpPr>
          <p:spPr bwMode="auto">
            <a:xfrm>
              <a:off x="1510" y="1453"/>
              <a:ext cx="660" cy="434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10" name="Freeform 4"/>
            <p:cNvSpPr>
              <a:spLocks/>
            </p:cNvSpPr>
            <p:nvPr/>
          </p:nvSpPr>
          <p:spPr bwMode="auto">
            <a:xfrm>
              <a:off x="1900" y="2073"/>
              <a:ext cx="3492" cy="918"/>
            </a:xfrm>
            <a:custGeom>
              <a:avLst/>
              <a:gdLst/>
              <a:ahLst/>
              <a:cxnLst>
                <a:cxn ang="0">
                  <a:pos x="158" y="0"/>
                </a:cxn>
                <a:cxn ang="0">
                  <a:pos x="143" y="2"/>
                </a:cxn>
                <a:cxn ang="0">
                  <a:pos x="127" y="3"/>
                </a:cxn>
                <a:cxn ang="0">
                  <a:pos x="97" y="13"/>
                </a:cxn>
                <a:cxn ang="0">
                  <a:pos x="69" y="27"/>
                </a:cxn>
                <a:cxn ang="0">
                  <a:pos x="47" y="47"/>
                </a:cxn>
                <a:cxn ang="0">
                  <a:pos x="27" y="69"/>
                </a:cxn>
                <a:cxn ang="0">
                  <a:pos x="12" y="97"/>
                </a:cxn>
                <a:cxn ang="0">
                  <a:pos x="3" y="127"/>
                </a:cxn>
                <a:cxn ang="0">
                  <a:pos x="1" y="143"/>
                </a:cxn>
                <a:cxn ang="0">
                  <a:pos x="0" y="158"/>
                </a:cxn>
                <a:cxn ang="0">
                  <a:pos x="0" y="1155"/>
                </a:cxn>
                <a:cxn ang="0">
                  <a:pos x="1" y="1171"/>
                </a:cxn>
                <a:cxn ang="0">
                  <a:pos x="3" y="1187"/>
                </a:cxn>
                <a:cxn ang="0">
                  <a:pos x="12" y="1216"/>
                </a:cxn>
                <a:cxn ang="0">
                  <a:pos x="27" y="1244"/>
                </a:cxn>
                <a:cxn ang="0">
                  <a:pos x="47" y="1268"/>
                </a:cxn>
                <a:cxn ang="0">
                  <a:pos x="69" y="1287"/>
                </a:cxn>
                <a:cxn ang="0">
                  <a:pos x="97" y="1301"/>
                </a:cxn>
                <a:cxn ang="0">
                  <a:pos x="127" y="1310"/>
                </a:cxn>
                <a:cxn ang="0">
                  <a:pos x="143" y="1313"/>
                </a:cxn>
                <a:cxn ang="0">
                  <a:pos x="158" y="1313"/>
                </a:cxn>
                <a:cxn ang="0">
                  <a:pos x="6207" y="1313"/>
                </a:cxn>
                <a:cxn ang="0">
                  <a:pos x="6223" y="1313"/>
                </a:cxn>
                <a:cxn ang="0">
                  <a:pos x="6239" y="1310"/>
                </a:cxn>
                <a:cxn ang="0">
                  <a:pos x="6268" y="1301"/>
                </a:cxn>
                <a:cxn ang="0">
                  <a:pos x="6297" y="1287"/>
                </a:cxn>
                <a:cxn ang="0">
                  <a:pos x="6320" y="1268"/>
                </a:cxn>
                <a:cxn ang="0">
                  <a:pos x="6339" y="1244"/>
                </a:cxn>
                <a:cxn ang="0">
                  <a:pos x="6353" y="1216"/>
                </a:cxn>
                <a:cxn ang="0">
                  <a:pos x="6362" y="1187"/>
                </a:cxn>
                <a:cxn ang="0">
                  <a:pos x="6366" y="1171"/>
                </a:cxn>
                <a:cxn ang="0">
                  <a:pos x="6366" y="1155"/>
                </a:cxn>
                <a:cxn ang="0">
                  <a:pos x="6366" y="158"/>
                </a:cxn>
                <a:cxn ang="0">
                  <a:pos x="6366" y="143"/>
                </a:cxn>
                <a:cxn ang="0">
                  <a:pos x="6362" y="127"/>
                </a:cxn>
                <a:cxn ang="0">
                  <a:pos x="6353" y="97"/>
                </a:cxn>
                <a:cxn ang="0">
                  <a:pos x="6339" y="69"/>
                </a:cxn>
                <a:cxn ang="0">
                  <a:pos x="6320" y="47"/>
                </a:cxn>
                <a:cxn ang="0">
                  <a:pos x="6297" y="27"/>
                </a:cxn>
                <a:cxn ang="0">
                  <a:pos x="6268" y="13"/>
                </a:cxn>
                <a:cxn ang="0">
                  <a:pos x="6239" y="3"/>
                </a:cxn>
                <a:cxn ang="0">
                  <a:pos x="6223" y="2"/>
                </a:cxn>
                <a:cxn ang="0">
                  <a:pos x="6207" y="0"/>
                </a:cxn>
                <a:cxn ang="0">
                  <a:pos x="158" y="0"/>
                </a:cxn>
              </a:cxnLst>
              <a:rect l="0" t="0" r="r" b="b"/>
              <a:pathLst>
                <a:path w="6366" h="1313">
                  <a:moveTo>
                    <a:pt x="158" y="0"/>
                  </a:moveTo>
                  <a:lnTo>
                    <a:pt x="143" y="2"/>
                  </a:lnTo>
                  <a:lnTo>
                    <a:pt x="127" y="3"/>
                  </a:lnTo>
                  <a:lnTo>
                    <a:pt x="97" y="13"/>
                  </a:lnTo>
                  <a:lnTo>
                    <a:pt x="69" y="27"/>
                  </a:lnTo>
                  <a:lnTo>
                    <a:pt x="47" y="47"/>
                  </a:lnTo>
                  <a:lnTo>
                    <a:pt x="27" y="69"/>
                  </a:lnTo>
                  <a:lnTo>
                    <a:pt x="12" y="97"/>
                  </a:lnTo>
                  <a:lnTo>
                    <a:pt x="3" y="127"/>
                  </a:lnTo>
                  <a:lnTo>
                    <a:pt x="1" y="143"/>
                  </a:lnTo>
                  <a:lnTo>
                    <a:pt x="0" y="158"/>
                  </a:lnTo>
                  <a:lnTo>
                    <a:pt x="0" y="1155"/>
                  </a:lnTo>
                  <a:lnTo>
                    <a:pt x="1" y="1171"/>
                  </a:lnTo>
                  <a:lnTo>
                    <a:pt x="3" y="1187"/>
                  </a:lnTo>
                  <a:lnTo>
                    <a:pt x="12" y="1216"/>
                  </a:lnTo>
                  <a:lnTo>
                    <a:pt x="27" y="1244"/>
                  </a:lnTo>
                  <a:lnTo>
                    <a:pt x="47" y="1268"/>
                  </a:lnTo>
                  <a:lnTo>
                    <a:pt x="69" y="1287"/>
                  </a:lnTo>
                  <a:lnTo>
                    <a:pt x="97" y="1301"/>
                  </a:lnTo>
                  <a:lnTo>
                    <a:pt x="127" y="1310"/>
                  </a:lnTo>
                  <a:lnTo>
                    <a:pt x="143" y="1313"/>
                  </a:lnTo>
                  <a:lnTo>
                    <a:pt x="158" y="1313"/>
                  </a:lnTo>
                  <a:lnTo>
                    <a:pt x="6207" y="1313"/>
                  </a:lnTo>
                  <a:lnTo>
                    <a:pt x="6223" y="1313"/>
                  </a:lnTo>
                  <a:lnTo>
                    <a:pt x="6239" y="1310"/>
                  </a:lnTo>
                  <a:lnTo>
                    <a:pt x="6268" y="1301"/>
                  </a:lnTo>
                  <a:lnTo>
                    <a:pt x="6297" y="1287"/>
                  </a:lnTo>
                  <a:lnTo>
                    <a:pt x="6320" y="1268"/>
                  </a:lnTo>
                  <a:lnTo>
                    <a:pt x="6339" y="1244"/>
                  </a:lnTo>
                  <a:lnTo>
                    <a:pt x="6353" y="1216"/>
                  </a:lnTo>
                  <a:lnTo>
                    <a:pt x="6362" y="1187"/>
                  </a:lnTo>
                  <a:lnTo>
                    <a:pt x="6366" y="1171"/>
                  </a:lnTo>
                  <a:lnTo>
                    <a:pt x="6366" y="1155"/>
                  </a:lnTo>
                  <a:lnTo>
                    <a:pt x="6366" y="158"/>
                  </a:lnTo>
                  <a:lnTo>
                    <a:pt x="6366" y="143"/>
                  </a:lnTo>
                  <a:lnTo>
                    <a:pt x="6362" y="127"/>
                  </a:lnTo>
                  <a:lnTo>
                    <a:pt x="6353" y="97"/>
                  </a:lnTo>
                  <a:lnTo>
                    <a:pt x="6339" y="69"/>
                  </a:lnTo>
                  <a:lnTo>
                    <a:pt x="6320" y="47"/>
                  </a:lnTo>
                  <a:lnTo>
                    <a:pt x="6297" y="27"/>
                  </a:lnTo>
                  <a:lnTo>
                    <a:pt x="6268" y="13"/>
                  </a:lnTo>
                  <a:lnTo>
                    <a:pt x="6239" y="3"/>
                  </a:lnTo>
                  <a:lnTo>
                    <a:pt x="6223" y="2"/>
                  </a:lnTo>
                  <a:lnTo>
                    <a:pt x="6207" y="0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3366FF"/>
            </a:solidFill>
            <a:ln w="38100" cap="flat" cmpd="sng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1093" y="2426"/>
              <a:ext cx="659" cy="435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grpSp>
          <p:nvGrpSpPr>
            <p:cNvPr id="12" name="Group 8"/>
            <p:cNvGrpSpPr>
              <a:grpSpLocks/>
            </p:cNvGrpSpPr>
            <p:nvPr/>
          </p:nvGrpSpPr>
          <p:grpSpPr bwMode="auto">
            <a:xfrm>
              <a:off x="2804" y="2606"/>
              <a:ext cx="174" cy="73"/>
              <a:chOff x="2862" y="2534"/>
              <a:chExt cx="159" cy="52"/>
            </a:xfrm>
          </p:grpSpPr>
          <p:sp>
            <p:nvSpPr>
              <p:cNvPr id="203" name="Line 6"/>
              <p:cNvSpPr>
                <a:spLocks noChangeShapeType="1"/>
              </p:cNvSpPr>
              <p:nvPr/>
            </p:nvSpPr>
            <p:spPr bwMode="auto">
              <a:xfrm>
                <a:off x="2862" y="2560"/>
                <a:ext cx="124" cy="1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204" name="Freeform 7"/>
              <p:cNvSpPr>
                <a:spLocks/>
              </p:cNvSpPr>
              <p:nvPr/>
            </p:nvSpPr>
            <p:spPr bwMode="auto">
              <a:xfrm>
                <a:off x="2968" y="2534"/>
                <a:ext cx="53" cy="52"/>
              </a:xfrm>
              <a:custGeom>
                <a:avLst/>
                <a:gdLst/>
                <a:ahLst/>
                <a:cxnLst>
                  <a:cxn ang="0">
                    <a:pos x="0" y="105"/>
                  </a:cxn>
                  <a:cxn ang="0">
                    <a:pos x="105" y="52"/>
                  </a:cxn>
                  <a:cxn ang="0">
                    <a:pos x="0" y="0"/>
                  </a:cxn>
                  <a:cxn ang="0">
                    <a:pos x="33" y="52"/>
                  </a:cxn>
                  <a:cxn ang="0">
                    <a:pos x="0" y="105"/>
                  </a:cxn>
                </a:cxnLst>
                <a:rect l="0" t="0" r="r" b="b"/>
                <a:pathLst>
                  <a:path w="105" h="105">
                    <a:moveTo>
                      <a:pt x="0" y="105"/>
                    </a:moveTo>
                    <a:lnTo>
                      <a:pt x="105" y="52"/>
                    </a:lnTo>
                    <a:lnTo>
                      <a:pt x="0" y="0"/>
                    </a:lnTo>
                    <a:lnTo>
                      <a:pt x="33" y="52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13" name="Group 11"/>
            <p:cNvGrpSpPr>
              <a:grpSpLocks/>
            </p:cNvGrpSpPr>
            <p:nvPr/>
          </p:nvGrpSpPr>
          <p:grpSpPr bwMode="auto">
            <a:xfrm>
              <a:off x="3638" y="2606"/>
              <a:ext cx="173" cy="73"/>
              <a:chOff x="3622" y="2534"/>
              <a:chExt cx="158" cy="52"/>
            </a:xfrm>
          </p:grpSpPr>
          <p:sp>
            <p:nvSpPr>
              <p:cNvPr id="201" name="Line 9"/>
              <p:cNvSpPr>
                <a:spLocks noChangeShapeType="1"/>
              </p:cNvSpPr>
              <p:nvPr/>
            </p:nvSpPr>
            <p:spPr bwMode="auto">
              <a:xfrm>
                <a:off x="3622" y="2560"/>
                <a:ext cx="124" cy="1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202" name="Freeform 10"/>
              <p:cNvSpPr>
                <a:spLocks/>
              </p:cNvSpPr>
              <p:nvPr/>
            </p:nvSpPr>
            <p:spPr bwMode="auto">
              <a:xfrm>
                <a:off x="3728" y="2534"/>
                <a:ext cx="52" cy="52"/>
              </a:xfrm>
              <a:custGeom>
                <a:avLst/>
                <a:gdLst/>
                <a:ahLst/>
                <a:cxnLst>
                  <a:cxn ang="0">
                    <a:pos x="0" y="105"/>
                  </a:cxn>
                  <a:cxn ang="0">
                    <a:pos x="105" y="52"/>
                  </a:cxn>
                  <a:cxn ang="0">
                    <a:pos x="0" y="0"/>
                  </a:cxn>
                  <a:cxn ang="0">
                    <a:pos x="33" y="52"/>
                  </a:cxn>
                  <a:cxn ang="0">
                    <a:pos x="0" y="105"/>
                  </a:cxn>
                </a:cxnLst>
                <a:rect l="0" t="0" r="r" b="b"/>
                <a:pathLst>
                  <a:path w="105" h="105">
                    <a:moveTo>
                      <a:pt x="0" y="105"/>
                    </a:moveTo>
                    <a:lnTo>
                      <a:pt x="105" y="52"/>
                    </a:lnTo>
                    <a:lnTo>
                      <a:pt x="0" y="0"/>
                    </a:lnTo>
                    <a:lnTo>
                      <a:pt x="33" y="52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14" name="Group 14"/>
            <p:cNvGrpSpPr>
              <a:grpSpLocks/>
            </p:cNvGrpSpPr>
            <p:nvPr/>
          </p:nvGrpSpPr>
          <p:grpSpPr bwMode="auto">
            <a:xfrm>
              <a:off x="4470" y="2608"/>
              <a:ext cx="176" cy="73"/>
              <a:chOff x="4381" y="2535"/>
              <a:chExt cx="160" cy="52"/>
            </a:xfrm>
          </p:grpSpPr>
          <p:sp>
            <p:nvSpPr>
              <p:cNvPr id="199" name="Line 12"/>
              <p:cNvSpPr>
                <a:spLocks noChangeShapeType="1"/>
              </p:cNvSpPr>
              <p:nvPr/>
            </p:nvSpPr>
            <p:spPr bwMode="auto">
              <a:xfrm>
                <a:off x="4381" y="2560"/>
                <a:ext cx="125" cy="1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200" name="Freeform 13"/>
              <p:cNvSpPr>
                <a:spLocks/>
              </p:cNvSpPr>
              <p:nvPr/>
            </p:nvSpPr>
            <p:spPr bwMode="auto">
              <a:xfrm>
                <a:off x="4488" y="2535"/>
                <a:ext cx="53" cy="52"/>
              </a:xfrm>
              <a:custGeom>
                <a:avLst/>
                <a:gdLst/>
                <a:ahLst/>
                <a:cxnLst>
                  <a:cxn ang="0">
                    <a:pos x="0" y="105"/>
                  </a:cxn>
                  <a:cxn ang="0">
                    <a:pos x="105" y="52"/>
                  </a:cxn>
                  <a:cxn ang="0">
                    <a:pos x="0" y="0"/>
                  </a:cxn>
                  <a:cxn ang="0">
                    <a:pos x="33" y="52"/>
                  </a:cxn>
                  <a:cxn ang="0">
                    <a:pos x="0" y="105"/>
                  </a:cxn>
                </a:cxnLst>
                <a:rect l="0" t="0" r="r" b="b"/>
                <a:pathLst>
                  <a:path w="105" h="105">
                    <a:moveTo>
                      <a:pt x="0" y="105"/>
                    </a:moveTo>
                    <a:lnTo>
                      <a:pt x="105" y="52"/>
                    </a:lnTo>
                    <a:lnTo>
                      <a:pt x="0" y="0"/>
                    </a:lnTo>
                    <a:lnTo>
                      <a:pt x="33" y="52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V="1">
              <a:off x="4974" y="2199"/>
              <a:ext cx="1" cy="22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4131" y="2199"/>
              <a:ext cx="1" cy="22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V="1">
              <a:off x="3309" y="2199"/>
              <a:ext cx="1" cy="22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V="1">
              <a:off x="2475" y="2199"/>
              <a:ext cx="1" cy="22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1975" y="2199"/>
              <a:ext cx="2999" cy="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grpSp>
          <p:nvGrpSpPr>
            <p:cNvPr id="20" name="Group 22"/>
            <p:cNvGrpSpPr>
              <a:grpSpLocks/>
            </p:cNvGrpSpPr>
            <p:nvPr/>
          </p:nvGrpSpPr>
          <p:grpSpPr bwMode="auto">
            <a:xfrm>
              <a:off x="1942" y="2199"/>
              <a:ext cx="57" cy="444"/>
              <a:chOff x="2076" y="2243"/>
              <a:chExt cx="52" cy="317"/>
            </a:xfrm>
          </p:grpSpPr>
          <p:sp>
            <p:nvSpPr>
              <p:cNvPr id="197" name="Line 20"/>
              <p:cNvSpPr>
                <a:spLocks noChangeShapeType="1"/>
              </p:cNvSpPr>
              <p:nvPr/>
            </p:nvSpPr>
            <p:spPr bwMode="auto">
              <a:xfrm>
                <a:off x="2102" y="2243"/>
                <a:ext cx="1" cy="282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98" name="Freeform 21"/>
              <p:cNvSpPr>
                <a:spLocks/>
              </p:cNvSpPr>
              <p:nvPr/>
            </p:nvSpPr>
            <p:spPr bwMode="auto">
              <a:xfrm>
                <a:off x="2076" y="2507"/>
                <a:ext cx="52" cy="5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" y="105"/>
                  </a:cxn>
                  <a:cxn ang="0">
                    <a:pos x="105" y="0"/>
                  </a:cxn>
                  <a:cxn ang="0">
                    <a:pos x="54" y="33"/>
                  </a:cxn>
                  <a:cxn ang="0">
                    <a:pos x="0" y="0"/>
                  </a:cxn>
                </a:cxnLst>
                <a:rect l="0" t="0" r="r" b="b"/>
                <a:pathLst>
                  <a:path w="105" h="105">
                    <a:moveTo>
                      <a:pt x="0" y="0"/>
                    </a:moveTo>
                    <a:lnTo>
                      <a:pt x="54" y="105"/>
                    </a:lnTo>
                    <a:lnTo>
                      <a:pt x="105" y="0"/>
                    </a:lnTo>
                    <a:lnTo>
                      <a:pt x="54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1" name="Rectangle 23"/>
            <p:cNvSpPr>
              <a:spLocks noChangeArrowheads="1"/>
            </p:cNvSpPr>
            <p:nvPr/>
          </p:nvSpPr>
          <p:spPr bwMode="auto">
            <a:xfrm>
              <a:off x="745" y="1480"/>
              <a:ext cx="523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22" name="Rectangle 24"/>
            <p:cNvSpPr>
              <a:spLocks noChangeArrowheads="1"/>
            </p:cNvSpPr>
            <p:nvPr/>
          </p:nvSpPr>
          <p:spPr bwMode="auto">
            <a:xfrm>
              <a:off x="841" y="1522"/>
              <a:ext cx="309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2060"/>
                  </a:solidFill>
                </a:rPr>
                <a:t>Climate</a:t>
              </a: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3" name="Rectangle 25"/>
            <p:cNvSpPr>
              <a:spLocks noChangeArrowheads="1"/>
            </p:cNvSpPr>
            <p:nvPr/>
          </p:nvSpPr>
          <p:spPr bwMode="auto">
            <a:xfrm>
              <a:off x="792" y="1679"/>
              <a:ext cx="40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2060"/>
                  </a:solidFill>
                </a:rPr>
                <a:t>variability</a:t>
              </a: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4" name="Rectangle 26"/>
            <p:cNvSpPr>
              <a:spLocks noChangeArrowheads="1"/>
            </p:cNvSpPr>
            <p:nvPr/>
          </p:nvSpPr>
          <p:spPr bwMode="auto">
            <a:xfrm>
              <a:off x="3426" y="3172"/>
              <a:ext cx="633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25" name="Rectangle 27"/>
            <p:cNvSpPr>
              <a:spLocks noChangeArrowheads="1"/>
            </p:cNvSpPr>
            <p:nvPr/>
          </p:nvSpPr>
          <p:spPr bwMode="auto">
            <a:xfrm>
              <a:off x="3584" y="3193"/>
              <a:ext cx="292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2060"/>
                  </a:solidFill>
                </a:rPr>
                <a:t>Coastal</a:t>
              </a: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6" name="Rectangle 28"/>
            <p:cNvSpPr>
              <a:spLocks noChangeArrowheads="1"/>
            </p:cNvSpPr>
            <p:nvPr/>
          </p:nvSpPr>
          <p:spPr bwMode="auto">
            <a:xfrm>
              <a:off x="3470" y="3326"/>
              <a:ext cx="50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2060"/>
                  </a:solidFill>
                </a:rPr>
                <a:t>development</a:t>
              </a: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7" name="Rectangle 29"/>
            <p:cNvSpPr>
              <a:spLocks noChangeArrowheads="1"/>
            </p:cNvSpPr>
            <p:nvPr/>
          </p:nvSpPr>
          <p:spPr bwMode="auto">
            <a:xfrm>
              <a:off x="3528" y="3460"/>
              <a:ext cx="395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2060"/>
                  </a:solidFill>
                </a:rPr>
                <a:t>objectives</a:t>
              </a:r>
              <a:endParaRPr lang="en-US">
                <a:solidFill>
                  <a:srgbClr val="002060"/>
                </a:solidFill>
              </a:endParaRPr>
            </a:p>
          </p:txBody>
        </p:sp>
        <p:grpSp>
          <p:nvGrpSpPr>
            <p:cNvPr id="28" name="Group 32"/>
            <p:cNvGrpSpPr>
              <a:grpSpLocks/>
            </p:cNvGrpSpPr>
            <p:nvPr/>
          </p:nvGrpSpPr>
          <p:grpSpPr bwMode="auto">
            <a:xfrm>
              <a:off x="3204" y="2860"/>
              <a:ext cx="59" cy="203"/>
              <a:chOff x="3227" y="2715"/>
              <a:chExt cx="53" cy="145"/>
            </a:xfrm>
          </p:grpSpPr>
          <p:sp>
            <p:nvSpPr>
              <p:cNvPr id="195" name="Line 30"/>
              <p:cNvSpPr>
                <a:spLocks noChangeShapeType="1"/>
              </p:cNvSpPr>
              <p:nvPr/>
            </p:nvSpPr>
            <p:spPr bwMode="auto">
              <a:xfrm flipV="1">
                <a:off x="3253" y="2750"/>
                <a:ext cx="1" cy="11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96" name="Freeform 31"/>
              <p:cNvSpPr>
                <a:spLocks/>
              </p:cNvSpPr>
              <p:nvPr/>
            </p:nvSpPr>
            <p:spPr bwMode="auto">
              <a:xfrm>
                <a:off x="3227" y="2715"/>
                <a:ext cx="53" cy="53"/>
              </a:xfrm>
              <a:custGeom>
                <a:avLst/>
                <a:gdLst/>
                <a:ahLst/>
                <a:cxnLst>
                  <a:cxn ang="0">
                    <a:pos x="105" y="104"/>
                  </a:cxn>
                  <a:cxn ang="0">
                    <a:pos x="51" y="0"/>
                  </a:cxn>
                  <a:cxn ang="0">
                    <a:pos x="0" y="104"/>
                  </a:cxn>
                  <a:cxn ang="0">
                    <a:pos x="51" y="72"/>
                  </a:cxn>
                  <a:cxn ang="0">
                    <a:pos x="105" y="104"/>
                  </a:cxn>
                </a:cxnLst>
                <a:rect l="0" t="0" r="r" b="b"/>
                <a:pathLst>
                  <a:path w="105" h="104">
                    <a:moveTo>
                      <a:pt x="105" y="104"/>
                    </a:moveTo>
                    <a:lnTo>
                      <a:pt x="51" y="0"/>
                    </a:lnTo>
                    <a:lnTo>
                      <a:pt x="0" y="104"/>
                    </a:lnTo>
                    <a:lnTo>
                      <a:pt x="51" y="72"/>
                    </a:lnTo>
                    <a:lnTo>
                      <a:pt x="105" y="104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9" name="Rectangle 33"/>
            <p:cNvSpPr>
              <a:spLocks noChangeArrowheads="1"/>
            </p:cNvSpPr>
            <p:nvPr/>
          </p:nvSpPr>
          <p:spPr bwMode="auto">
            <a:xfrm>
              <a:off x="1625" y="1480"/>
              <a:ext cx="425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30" name="Rectangle 34"/>
            <p:cNvSpPr>
              <a:spLocks noChangeArrowheads="1"/>
            </p:cNvSpPr>
            <p:nvPr/>
          </p:nvSpPr>
          <p:spPr bwMode="auto">
            <a:xfrm>
              <a:off x="1671" y="1522"/>
              <a:ext cx="309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2060"/>
                  </a:solidFill>
                </a:rPr>
                <a:t>Climate</a:t>
              </a: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31" name="Rectangle 35"/>
            <p:cNvSpPr>
              <a:spLocks noChangeArrowheads="1"/>
            </p:cNvSpPr>
            <p:nvPr/>
          </p:nvSpPr>
          <p:spPr bwMode="auto">
            <a:xfrm>
              <a:off x="1688" y="1679"/>
              <a:ext cx="276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2060"/>
                  </a:solidFill>
                </a:rPr>
                <a:t>change</a:t>
              </a: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710" y="3222"/>
              <a:ext cx="391" cy="38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33" name="Rectangle 37"/>
            <p:cNvSpPr>
              <a:spLocks noChangeArrowheads="1"/>
            </p:cNvSpPr>
            <p:nvPr/>
          </p:nvSpPr>
          <p:spPr bwMode="auto">
            <a:xfrm>
              <a:off x="2771" y="3263"/>
              <a:ext cx="248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2060"/>
                  </a:solidFill>
                </a:rPr>
                <a:t>Policy</a:t>
              </a: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34" name="Rectangle 38"/>
            <p:cNvSpPr>
              <a:spLocks noChangeArrowheads="1"/>
            </p:cNvSpPr>
            <p:nvPr/>
          </p:nvSpPr>
          <p:spPr bwMode="auto">
            <a:xfrm>
              <a:off x="2757" y="3421"/>
              <a:ext cx="277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2060"/>
                  </a:solidFill>
                </a:rPr>
                <a:t>criteria</a:t>
              </a: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35" name="Line 39"/>
            <p:cNvSpPr>
              <a:spLocks noChangeShapeType="1"/>
            </p:cNvSpPr>
            <p:nvPr/>
          </p:nvSpPr>
          <p:spPr bwMode="auto">
            <a:xfrm>
              <a:off x="2898" y="3063"/>
              <a:ext cx="335" cy="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grpSp>
          <p:nvGrpSpPr>
            <p:cNvPr id="36" name="Group 42"/>
            <p:cNvGrpSpPr>
              <a:grpSpLocks/>
            </p:cNvGrpSpPr>
            <p:nvPr/>
          </p:nvGrpSpPr>
          <p:grpSpPr bwMode="auto">
            <a:xfrm>
              <a:off x="3372" y="2860"/>
              <a:ext cx="58" cy="203"/>
              <a:chOff x="3380" y="2715"/>
              <a:chExt cx="53" cy="145"/>
            </a:xfrm>
          </p:grpSpPr>
          <p:sp>
            <p:nvSpPr>
              <p:cNvPr id="193" name="Line 40"/>
              <p:cNvSpPr>
                <a:spLocks noChangeShapeType="1"/>
              </p:cNvSpPr>
              <p:nvPr/>
            </p:nvSpPr>
            <p:spPr bwMode="auto">
              <a:xfrm flipV="1">
                <a:off x="3406" y="2750"/>
                <a:ext cx="1" cy="11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94" name="Freeform 41"/>
              <p:cNvSpPr>
                <a:spLocks/>
              </p:cNvSpPr>
              <p:nvPr/>
            </p:nvSpPr>
            <p:spPr bwMode="auto">
              <a:xfrm>
                <a:off x="3380" y="2715"/>
                <a:ext cx="53" cy="53"/>
              </a:xfrm>
              <a:custGeom>
                <a:avLst/>
                <a:gdLst/>
                <a:ahLst/>
                <a:cxnLst>
                  <a:cxn ang="0">
                    <a:pos x="105" y="104"/>
                  </a:cxn>
                  <a:cxn ang="0">
                    <a:pos x="51" y="0"/>
                  </a:cxn>
                  <a:cxn ang="0">
                    <a:pos x="0" y="104"/>
                  </a:cxn>
                  <a:cxn ang="0">
                    <a:pos x="51" y="72"/>
                  </a:cxn>
                  <a:cxn ang="0">
                    <a:pos x="105" y="104"/>
                  </a:cxn>
                </a:cxnLst>
                <a:rect l="0" t="0" r="r" b="b"/>
                <a:pathLst>
                  <a:path w="105" h="104">
                    <a:moveTo>
                      <a:pt x="105" y="104"/>
                    </a:moveTo>
                    <a:lnTo>
                      <a:pt x="51" y="0"/>
                    </a:lnTo>
                    <a:lnTo>
                      <a:pt x="0" y="104"/>
                    </a:lnTo>
                    <a:lnTo>
                      <a:pt x="51" y="72"/>
                    </a:lnTo>
                    <a:lnTo>
                      <a:pt x="105" y="104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7" name="Line 43"/>
            <p:cNvSpPr>
              <a:spLocks noChangeShapeType="1"/>
            </p:cNvSpPr>
            <p:nvPr/>
          </p:nvSpPr>
          <p:spPr bwMode="auto">
            <a:xfrm>
              <a:off x="3400" y="3063"/>
              <a:ext cx="333" cy="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grpSp>
          <p:nvGrpSpPr>
            <p:cNvPr id="38" name="Group 46"/>
            <p:cNvGrpSpPr>
              <a:grpSpLocks/>
            </p:cNvGrpSpPr>
            <p:nvPr/>
          </p:nvGrpSpPr>
          <p:grpSpPr bwMode="auto">
            <a:xfrm>
              <a:off x="3704" y="3063"/>
              <a:ext cx="58" cy="115"/>
              <a:chOff x="3682" y="2860"/>
              <a:chExt cx="53" cy="82"/>
            </a:xfrm>
          </p:grpSpPr>
          <p:sp>
            <p:nvSpPr>
              <p:cNvPr id="191" name="Line 44"/>
              <p:cNvSpPr>
                <a:spLocks noChangeShapeType="1"/>
              </p:cNvSpPr>
              <p:nvPr/>
            </p:nvSpPr>
            <p:spPr bwMode="auto">
              <a:xfrm flipV="1">
                <a:off x="3709" y="2860"/>
                <a:ext cx="1" cy="4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92" name="Freeform 45"/>
              <p:cNvSpPr>
                <a:spLocks/>
              </p:cNvSpPr>
              <p:nvPr/>
            </p:nvSpPr>
            <p:spPr bwMode="auto">
              <a:xfrm>
                <a:off x="3682" y="2890"/>
                <a:ext cx="53" cy="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3" y="104"/>
                  </a:cxn>
                  <a:cxn ang="0">
                    <a:pos x="105" y="0"/>
                  </a:cxn>
                  <a:cxn ang="0">
                    <a:pos x="53" y="32"/>
                  </a:cxn>
                  <a:cxn ang="0">
                    <a:pos x="0" y="0"/>
                  </a:cxn>
                </a:cxnLst>
                <a:rect l="0" t="0" r="r" b="b"/>
                <a:pathLst>
                  <a:path w="105" h="104">
                    <a:moveTo>
                      <a:pt x="0" y="0"/>
                    </a:moveTo>
                    <a:lnTo>
                      <a:pt x="53" y="104"/>
                    </a:lnTo>
                    <a:lnTo>
                      <a:pt x="105" y="0"/>
                    </a:lnTo>
                    <a:lnTo>
                      <a:pt x="53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9" name="Rectangle 48"/>
            <p:cNvSpPr>
              <a:spLocks noChangeArrowheads="1"/>
            </p:cNvSpPr>
            <p:nvPr/>
          </p:nvSpPr>
          <p:spPr bwMode="auto">
            <a:xfrm>
              <a:off x="1209" y="3222"/>
              <a:ext cx="417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40" name="Rectangle 49"/>
            <p:cNvSpPr>
              <a:spLocks noChangeArrowheads="1"/>
            </p:cNvSpPr>
            <p:nvPr/>
          </p:nvSpPr>
          <p:spPr bwMode="auto">
            <a:xfrm>
              <a:off x="1297" y="3263"/>
              <a:ext cx="22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2060"/>
                  </a:solidFill>
                </a:rPr>
                <a:t>Other</a:t>
              </a: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1" name="Rectangle 50"/>
            <p:cNvSpPr>
              <a:spLocks noChangeArrowheads="1"/>
            </p:cNvSpPr>
            <p:nvPr/>
          </p:nvSpPr>
          <p:spPr bwMode="auto">
            <a:xfrm>
              <a:off x="1255" y="3421"/>
              <a:ext cx="296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2060"/>
                  </a:solidFill>
                </a:rPr>
                <a:t>stresses</a:t>
              </a:r>
              <a:endParaRPr lang="en-US">
                <a:solidFill>
                  <a:srgbClr val="002060"/>
                </a:solidFill>
              </a:endParaRPr>
            </a:p>
          </p:txBody>
        </p:sp>
        <p:grpSp>
          <p:nvGrpSpPr>
            <p:cNvPr id="42" name="Group 53"/>
            <p:cNvGrpSpPr>
              <a:grpSpLocks/>
            </p:cNvGrpSpPr>
            <p:nvPr/>
          </p:nvGrpSpPr>
          <p:grpSpPr bwMode="auto">
            <a:xfrm>
              <a:off x="1391" y="2860"/>
              <a:ext cx="58" cy="318"/>
              <a:chOff x="1574" y="2715"/>
              <a:chExt cx="53" cy="227"/>
            </a:xfrm>
          </p:grpSpPr>
          <p:sp>
            <p:nvSpPr>
              <p:cNvPr id="189" name="Line 51"/>
              <p:cNvSpPr>
                <a:spLocks noChangeShapeType="1"/>
              </p:cNvSpPr>
              <p:nvPr/>
            </p:nvSpPr>
            <p:spPr bwMode="auto">
              <a:xfrm>
                <a:off x="1600" y="2750"/>
                <a:ext cx="1" cy="192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90" name="Freeform 52"/>
              <p:cNvSpPr>
                <a:spLocks/>
              </p:cNvSpPr>
              <p:nvPr/>
            </p:nvSpPr>
            <p:spPr bwMode="auto">
              <a:xfrm>
                <a:off x="1574" y="2715"/>
                <a:ext cx="53" cy="53"/>
              </a:xfrm>
              <a:custGeom>
                <a:avLst/>
                <a:gdLst/>
                <a:ahLst/>
                <a:cxnLst>
                  <a:cxn ang="0">
                    <a:pos x="105" y="104"/>
                  </a:cxn>
                  <a:cxn ang="0">
                    <a:pos x="51" y="0"/>
                  </a:cxn>
                  <a:cxn ang="0">
                    <a:pos x="0" y="104"/>
                  </a:cxn>
                  <a:cxn ang="0">
                    <a:pos x="51" y="72"/>
                  </a:cxn>
                  <a:cxn ang="0">
                    <a:pos x="105" y="104"/>
                  </a:cxn>
                </a:cxnLst>
                <a:rect l="0" t="0" r="r" b="b"/>
                <a:pathLst>
                  <a:path w="105" h="104">
                    <a:moveTo>
                      <a:pt x="105" y="104"/>
                    </a:moveTo>
                    <a:lnTo>
                      <a:pt x="51" y="0"/>
                    </a:lnTo>
                    <a:lnTo>
                      <a:pt x="0" y="104"/>
                    </a:lnTo>
                    <a:lnTo>
                      <a:pt x="51" y="72"/>
                    </a:lnTo>
                    <a:lnTo>
                      <a:pt x="105" y="104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3" name="Line 54"/>
            <p:cNvSpPr>
              <a:spLocks noChangeShapeType="1"/>
            </p:cNvSpPr>
            <p:nvPr/>
          </p:nvSpPr>
          <p:spPr bwMode="auto">
            <a:xfrm flipV="1">
              <a:off x="1833" y="1890"/>
              <a:ext cx="1" cy="20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44" name="Line 55"/>
            <p:cNvSpPr>
              <a:spLocks noChangeShapeType="1"/>
            </p:cNvSpPr>
            <p:nvPr/>
          </p:nvSpPr>
          <p:spPr bwMode="auto">
            <a:xfrm>
              <a:off x="1498" y="2090"/>
              <a:ext cx="333" cy="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grpSp>
          <p:nvGrpSpPr>
            <p:cNvPr id="45" name="Group 58"/>
            <p:cNvGrpSpPr>
              <a:grpSpLocks/>
            </p:cNvGrpSpPr>
            <p:nvPr/>
          </p:nvGrpSpPr>
          <p:grpSpPr bwMode="auto">
            <a:xfrm>
              <a:off x="1470" y="2090"/>
              <a:ext cx="58" cy="336"/>
              <a:chOff x="1646" y="2165"/>
              <a:chExt cx="53" cy="240"/>
            </a:xfrm>
          </p:grpSpPr>
          <p:sp>
            <p:nvSpPr>
              <p:cNvPr id="187" name="Line 56"/>
              <p:cNvSpPr>
                <a:spLocks noChangeShapeType="1"/>
              </p:cNvSpPr>
              <p:nvPr/>
            </p:nvSpPr>
            <p:spPr bwMode="auto">
              <a:xfrm flipV="1">
                <a:off x="1673" y="2165"/>
                <a:ext cx="1" cy="205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88" name="Freeform 57"/>
              <p:cNvSpPr>
                <a:spLocks/>
              </p:cNvSpPr>
              <p:nvPr/>
            </p:nvSpPr>
            <p:spPr bwMode="auto">
              <a:xfrm>
                <a:off x="1646" y="2352"/>
                <a:ext cx="53" cy="5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3" y="105"/>
                  </a:cxn>
                  <a:cxn ang="0">
                    <a:pos x="105" y="0"/>
                  </a:cxn>
                  <a:cxn ang="0">
                    <a:pos x="53" y="33"/>
                  </a:cxn>
                  <a:cxn ang="0">
                    <a:pos x="0" y="0"/>
                  </a:cxn>
                </a:cxnLst>
                <a:rect l="0" t="0" r="r" b="b"/>
                <a:pathLst>
                  <a:path w="105" h="105">
                    <a:moveTo>
                      <a:pt x="0" y="0"/>
                    </a:moveTo>
                    <a:lnTo>
                      <a:pt x="53" y="105"/>
                    </a:lnTo>
                    <a:lnTo>
                      <a:pt x="105" y="0"/>
                    </a:lnTo>
                    <a:lnTo>
                      <a:pt x="53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6" name="Line 59"/>
            <p:cNvSpPr>
              <a:spLocks noChangeShapeType="1"/>
            </p:cNvSpPr>
            <p:nvPr/>
          </p:nvSpPr>
          <p:spPr bwMode="auto">
            <a:xfrm flipV="1">
              <a:off x="1000" y="1890"/>
              <a:ext cx="1" cy="20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47" name="Line 60"/>
            <p:cNvSpPr>
              <a:spLocks noChangeShapeType="1"/>
            </p:cNvSpPr>
            <p:nvPr/>
          </p:nvSpPr>
          <p:spPr bwMode="auto">
            <a:xfrm>
              <a:off x="1000" y="2090"/>
              <a:ext cx="333" cy="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grpSp>
          <p:nvGrpSpPr>
            <p:cNvPr id="48" name="Group 63"/>
            <p:cNvGrpSpPr>
              <a:grpSpLocks/>
            </p:cNvGrpSpPr>
            <p:nvPr/>
          </p:nvGrpSpPr>
          <p:grpSpPr bwMode="auto">
            <a:xfrm>
              <a:off x="1303" y="2090"/>
              <a:ext cx="59" cy="330"/>
              <a:chOff x="1494" y="2165"/>
              <a:chExt cx="53" cy="236"/>
            </a:xfrm>
          </p:grpSpPr>
          <p:sp>
            <p:nvSpPr>
              <p:cNvPr id="185" name="Line 61"/>
              <p:cNvSpPr>
                <a:spLocks noChangeShapeType="1"/>
              </p:cNvSpPr>
              <p:nvPr/>
            </p:nvSpPr>
            <p:spPr bwMode="auto">
              <a:xfrm flipV="1">
                <a:off x="1521" y="2165"/>
                <a:ext cx="1" cy="202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86" name="Freeform 62"/>
              <p:cNvSpPr>
                <a:spLocks/>
              </p:cNvSpPr>
              <p:nvPr/>
            </p:nvSpPr>
            <p:spPr bwMode="auto">
              <a:xfrm>
                <a:off x="1494" y="2349"/>
                <a:ext cx="53" cy="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3" y="105"/>
                  </a:cxn>
                  <a:cxn ang="0">
                    <a:pos x="105" y="0"/>
                  </a:cxn>
                  <a:cxn ang="0">
                    <a:pos x="53" y="33"/>
                  </a:cxn>
                  <a:cxn ang="0">
                    <a:pos x="0" y="0"/>
                  </a:cxn>
                </a:cxnLst>
                <a:rect l="0" t="0" r="r" b="b"/>
                <a:pathLst>
                  <a:path w="105" h="105">
                    <a:moveTo>
                      <a:pt x="0" y="0"/>
                    </a:moveTo>
                    <a:lnTo>
                      <a:pt x="53" y="105"/>
                    </a:lnTo>
                    <a:lnTo>
                      <a:pt x="105" y="0"/>
                    </a:lnTo>
                    <a:lnTo>
                      <a:pt x="53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9" name="Rectangle 66"/>
            <p:cNvSpPr>
              <a:spLocks noChangeArrowheads="1"/>
            </p:cNvSpPr>
            <p:nvPr/>
          </p:nvSpPr>
          <p:spPr bwMode="auto">
            <a:xfrm>
              <a:off x="2571" y="3178"/>
              <a:ext cx="659" cy="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50" name="Rectangle 69"/>
            <p:cNvSpPr>
              <a:spLocks noChangeArrowheads="1"/>
            </p:cNvSpPr>
            <p:nvPr/>
          </p:nvSpPr>
          <p:spPr bwMode="auto">
            <a:xfrm>
              <a:off x="2146" y="2426"/>
              <a:ext cx="659" cy="43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51" name="Rectangle 70"/>
            <p:cNvSpPr>
              <a:spLocks noChangeArrowheads="1"/>
            </p:cNvSpPr>
            <p:nvPr/>
          </p:nvSpPr>
          <p:spPr bwMode="auto">
            <a:xfrm>
              <a:off x="2978" y="2426"/>
              <a:ext cx="661" cy="43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52" name="Rectangle 71"/>
            <p:cNvSpPr>
              <a:spLocks noChangeArrowheads="1"/>
            </p:cNvSpPr>
            <p:nvPr/>
          </p:nvSpPr>
          <p:spPr bwMode="auto">
            <a:xfrm>
              <a:off x="3811" y="2426"/>
              <a:ext cx="660" cy="43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53" name="Rectangle 72"/>
            <p:cNvSpPr>
              <a:spLocks noChangeArrowheads="1"/>
            </p:cNvSpPr>
            <p:nvPr/>
          </p:nvSpPr>
          <p:spPr bwMode="auto">
            <a:xfrm>
              <a:off x="4646" y="2426"/>
              <a:ext cx="658" cy="43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54" name="Rectangle 73"/>
            <p:cNvSpPr>
              <a:spLocks noChangeArrowheads="1"/>
            </p:cNvSpPr>
            <p:nvPr/>
          </p:nvSpPr>
          <p:spPr bwMode="auto">
            <a:xfrm>
              <a:off x="2166" y="2461"/>
              <a:ext cx="618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55" name="Rectangle 74"/>
            <p:cNvSpPr>
              <a:spLocks noChangeArrowheads="1"/>
            </p:cNvSpPr>
            <p:nvPr/>
          </p:nvSpPr>
          <p:spPr bwMode="auto">
            <a:xfrm>
              <a:off x="2210" y="2503"/>
              <a:ext cx="489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2060"/>
                  </a:solidFill>
                </a:rPr>
                <a:t>Information,</a:t>
              </a: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56" name="Rectangle 75"/>
            <p:cNvSpPr>
              <a:spLocks noChangeArrowheads="1"/>
            </p:cNvSpPr>
            <p:nvPr/>
          </p:nvSpPr>
          <p:spPr bwMode="auto">
            <a:xfrm>
              <a:off x="2252" y="2661"/>
              <a:ext cx="416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2060"/>
                  </a:solidFill>
                </a:rPr>
                <a:t>Awareness</a:t>
              </a: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57" name="Rectangle 76"/>
            <p:cNvSpPr>
              <a:spLocks noChangeArrowheads="1"/>
            </p:cNvSpPr>
            <p:nvPr/>
          </p:nvSpPr>
          <p:spPr bwMode="auto">
            <a:xfrm>
              <a:off x="3062" y="2458"/>
              <a:ext cx="49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58" name="Rectangle 77"/>
            <p:cNvSpPr>
              <a:spLocks noChangeArrowheads="1"/>
            </p:cNvSpPr>
            <p:nvPr/>
          </p:nvSpPr>
          <p:spPr bwMode="auto">
            <a:xfrm>
              <a:off x="3108" y="2500"/>
              <a:ext cx="37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2060"/>
                  </a:solidFill>
                </a:rPr>
                <a:t>Planning,</a:t>
              </a: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59" name="Rectangle 78"/>
            <p:cNvSpPr>
              <a:spLocks noChangeArrowheads="1"/>
            </p:cNvSpPr>
            <p:nvPr/>
          </p:nvSpPr>
          <p:spPr bwMode="auto">
            <a:xfrm>
              <a:off x="3159" y="2657"/>
              <a:ext cx="275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2060"/>
                  </a:solidFill>
                </a:rPr>
                <a:t>Design</a:t>
              </a: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60" name="Rectangle 79"/>
            <p:cNvSpPr>
              <a:spLocks noChangeArrowheads="1"/>
            </p:cNvSpPr>
            <p:nvPr/>
          </p:nvSpPr>
          <p:spPr bwMode="auto">
            <a:xfrm>
              <a:off x="3864" y="2461"/>
              <a:ext cx="552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61" name="Rectangle 80"/>
            <p:cNvSpPr>
              <a:spLocks noChangeArrowheads="1"/>
            </p:cNvSpPr>
            <p:nvPr/>
          </p:nvSpPr>
          <p:spPr bwMode="auto">
            <a:xfrm>
              <a:off x="3910" y="2503"/>
              <a:ext cx="395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2060"/>
                  </a:solidFill>
                </a:rPr>
                <a:t>Implemen</a:t>
              </a: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62" name="Rectangle 81"/>
            <p:cNvSpPr>
              <a:spLocks noChangeArrowheads="1"/>
            </p:cNvSpPr>
            <p:nvPr/>
          </p:nvSpPr>
          <p:spPr bwMode="auto">
            <a:xfrm>
              <a:off x="4331" y="2503"/>
              <a:ext cx="32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2060"/>
                  </a:solidFill>
                </a:rPr>
                <a:t>-</a:t>
              </a: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63" name="Rectangle 82"/>
            <p:cNvSpPr>
              <a:spLocks noChangeArrowheads="1"/>
            </p:cNvSpPr>
            <p:nvPr/>
          </p:nvSpPr>
          <p:spPr bwMode="auto">
            <a:xfrm>
              <a:off x="4021" y="2661"/>
              <a:ext cx="222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2060"/>
                  </a:solidFill>
                </a:rPr>
                <a:t>tation</a:t>
              </a: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64" name="Rectangle 83"/>
            <p:cNvSpPr>
              <a:spLocks noChangeArrowheads="1"/>
            </p:cNvSpPr>
            <p:nvPr/>
          </p:nvSpPr>
          <p:spPr bwMode="auto">
            <a:xfrm>
              <a:off x="1205" y="2551"/>
              <a:ext cx="426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65" name="Rectangle 84"/>
            <p:cNvSpPr>
              <a:spLocks noChangeArrowheads="1"/>
            </p:cNvSpPr>
            <p:nvPr/>
          </p:nvSpPr>
          <p:spPr bwMode="auto">
            <a:xfrm>
              <a:off x="1252" y="2566"/>
              <a:ext cx="308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2060"/>
                  </a:solidFill>
                </a:rPr>
                <a:t>Impacts</a:t>
              </a: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66" name="Line 85"/>
            <p:cNvSpPr>
              <a:spLocks noChangeShapeType="1"/>
            </p:cNvSpPr>
            <p:nvPr/>
          </p:nvSpPr>
          <p:spPr bwMode="auto">
            <a:xfrm flipV="1">
              <a:off x="5508" y="2643"/>
              <a:ext cx="1" cy="111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67" name="Line 86"/>
            <p:cNvSpPr>
              <a:spLocks noChangeShapeType="1"/>
            </p:cNvSpPr>
            <p:nvPr/>
          </p:nvSpPr>
          <p:spPr bwMode="auto">
            <a:xfrm>
              <a:off x="144" y="3761"/>
              <a:ext cx="5364" cy="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68" name="Line 87"/>
            <p:cNvSpPr>
              <a:spLocks noChangeShapeType="1"/>
            </p:cNvSpPr>
            <p:nvPr/>
          </p:nvSpPr>
          <p:spPr bwMode="auto">
            <a:xfrm>
              <a:off x="5392" y="2643"/>
              <a:ext cx="116" cy="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grpSp>
          <p:nvGrpSpPr>
            <p:cNvPr id="69" name="Group 90"/>
            <p:cNvGrpSpPr>
              <a:grpSpLocks/>
            </p:cNvGrpSpPr>
            <p:nvPr/>
          </p:nvGrpSpPr>
          <p:grpSpPr bwMode="auto">
            <a:xfrm>
              <a:off x="1751" y="2606"/>
              <a:ext cx="395" cy="73"/>
              <a:chOff x="1902" y="2534"/>
              <a:chExt cx="360" cy="52"/>
            </a:xfrm>
          </p:grpSpPr>
          <p:sp>
            <p:nvSpPr>
              <p:cNvPr id="183" name="Line 88"/>
              <p:cNvSpPr>
                <a:spLocks noChangeShapeType="1"/>
              </p:cNvSpPr>
              <p:nvPr/>
            </p:nvSpPr>
            <p:spPr bwMode="auto">
              <a:xfrm>
                <a:off x="1902" y="2560"/>
                <a:ext cx="325" cy="1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84" name="Freeform 89"/>
              <p:cNvSpPr>
                <a:spLocks/>
              </p:cNvSpPr>
              <p:nvPr/>
            </p:nvSpPr>
            <p:spPr bwMode="auto">
              <a:xfrm>
                <a:off x="2209" y="2534"/>
                <a:ext cx="53" cy="52"/>
              </a:xfrm>
              <a:custGeom>
                <a:avLst/>
                <a:gdLst/>
                <a:ahLst/>
                <a:cxnLst>
                  <a:cxn ang="0">
                    <a:pos x="0" y="105"/>
                  </a:cxn>
                  <a:cxn ang="0">
                    <a:pos x="105" y="52"/>
                  </a:cxn>
                  <a:cxn ang="0">
                    <a:pos x="0" y="0"/>
                  </a:cxn>
                  <a:cxn ang="0">
                    <a:pos x="33" y="52"/>
                  </a:cxn>
                  <a:cxn ang="0">
                    <a:pos x="0" y="105"/>
                  </a:cxn>
                </a:cxnLst>
                <a:rect l="0" t="0" r="r" b="b"/>
                <a:pathLst>
                  <a:path w="105" h="105">
                    <a:moveTo>
                      <a:pt x="0" y="105"/>
                    </a:moveTo>
                    <a:lnTo>
                      <a:pt x="105" y="52"/>
                    </a:lnTo>
                    <a:lnTo>
                      <a:pt x="0" y="0"/>
                    </a:lnTo>
                    <a:lnTo>
                      <a:pt x="33" y="52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70" name="Group 93"/>
            <p:cNvGrpSpPr>
              <a:grpSpLocks/>
            </p:cNvGrpSpPr>
            <p:nvPr/>
          </p:nvGrpSpPr>
          <p:grpSpPr bwMode="auto">
            <a:xfrm>
              <a:off x="643" y="3358"/>
              <a:ext cx="450" cy="73"/>
              <a:chOff x="892" y="3071"/>
              <a:chExt cx="410" cy="52"/>
            </a:xfrm>
          </p:grpSpPr>
          <p:sp>
            <p:nvSpPr>
              <p:cNvPr id="181" name="Line 91"/>
              <p:cNvSpPr>
                <a:spLocks noChangeShapeType="1"/>
              </p:cNvSpPr>
              <p:nvPr/>
            </p:nvSpPr>
            <p:spPr bwMode="auto">
              <a:xfrm>
                <a:off x="892" y="3096"/>
                <a:ext cx="376" cy="1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82" name="Freeform 92"/>
              <p:cNvSpPr>
                <a:spLocks/>
              </p:cNvSpPr>
              <p:nvPr/>
            </p:nvSpPr>
            <p:spPr bwMode="auto">
              <a:xfrm>
                <a:off x="1249" y="3071"/>
                <a:ext cx="53" cy="52"/>
              </a:xfrm>
              <a:custGeom>
                <a:avLst/>
                <a:gdLst/>
                <a:ahLst/>
                <a:cxnLst>
                  <a:cxn ang="0">
                    <a:pos x="0" y="105"/>
                  </a:cxn>
                  <a:cxn ang="0">
                    <a:pos x="105" y="52"/>
                  </a:cxn>
                  <a:cxn ang="0">
                    <a:pos x="0" y="0"/>
                  </a:cxn>
                  <a:cxn ang="0">
                    <a:pos x="33" y="52"/>
                  </a:cxn>
                  <a:cxn ang="0">
                    <a:pos x="0" y="105"/>
                  </a:cxn>
                </a:cxnLst>
                <a:rect l="0" t="0" r="r" b="b"/>
                <a:pathLst>
                  <a:path w="105" h="105">
                    <a:moveTo>
                      <a:pt x="0" y="105"/>
                    </a:moveTo>
                    <a:lnTo>
                      <a:pt x="105" y="52"/>
                    </a:lnTo>
                    <a:lnTo>
                      <a:pt x="0" y="0"/>
                    </a:lnTo>
                    <a:lnTo>
                      <a:pt x="33" y="52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71" name="Group 96"/>
            <p:cNvGrpSpPr>
              <a:grpSpLocks/>
            </p:cNvGrpSpPr>
            <p:nvPr/>
          </p:nvGrpSpPr>
          <p:grpSpPr bwMode="auto">
            <a:xfrm>
              <a:off x="643" y="2606"/>
              <a:ext cx="450" cy="73"/>
              <a:chOff x="892" y="2534"/>
              <a:chExt cx="410" cy="52"/>
            </a:xfrm>
          </p:grpSpPr>
          <p:sp>
            <p:nvSpPr>
              <p:cNvPr id="179" name="Line 94"/>
              <p:cNvSpPr>
                <a:spLocks noChangeShapeType="1"/>
              </p:cNvSpPr>
              <p:nvPr/>
            </p:nvSpPr>
            <p:spPr bwMode="auto">
              <a:xfrm>
                <a:off x="892" y="2560"/>
                <a:ext cx="376" cy="1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80" name="Freeform 95"/>
              <p:cNvSpPr>
                <a:spLocks/>
              </p:cNvSpPr>
              <p:nvPr/>
            </p:nvSpPr>
            <p:spPr bwMode="auto">
              <a:xfrm>
                <a:off x="1249" y="2534"/>
                <a:ext cx="53" cy="52"/>
              </a:xfrm>
              <a:custGeom>
                <a:avLst/>
                <a:gdLst/>
                <a:ahLst/>
                <a:cxnLst>
                  <a:cxn ang="0">
                    <a:pos x="0" y="105"/>
                  </a:cxn>
                  <a:cxn ang="0">
                    <a:pos x="105" y="52"/>
                  </a:cxn>
                  <a:cxn ang="0">
                    <a:pos x="0" y="0"/>
                  </a:cxn>
                  <a:cxn ang="0">
                    <a:pos x="33" y="52"/>
                  </a:cxn>
                  <a:cxn ang="0">
                    <a:pos x="0" y="105"/>
                  </a:cxn>
                </a:cxnLst>
                <a:rect l="0" t="0" r="r" b="b"/>
                <a:pathLst>
                  <a:path w="105" h="105">
                    <a:moveTo>
                      <a:pt x="0" y="105"/>
                    </a:moveTo>
                    <a:lnTo>
                      <a:pt x="105" y="52"/>
                    </a:lnTo>
                    <a:lnTo>
                      <a:pt x="0" y="0"/>
                    </a:lnTo>
                    <a:lnTo>
                      <a:pt x="33" y="52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72" name="Group 100"/>
            <p:cNvGrpSpPr>
              <a:grpSpLocks/>
            </p:cNvGrpSpPr>
            <p:nvPr/>
          </p:nvGrpSpPr>
          <p:grpSpPr bwMode="auto">
            <a:xfrm>
              <a:off x="5404" y="2419"/>
              <a:ext cx="116" cy="8"/>
              <a:chOff x="5221" y="2400"/>
              <a:chExt cx="106" cy="6"/>
            </a:xfrm>
          </p:grpSpPr>
          <p:sp>
            <p:nvSpPr>
              <p:cNvPr id="176" name="Rectangle 97"/>
              <p:cNvSpPr>
                <a:spLocks noChangeArrowheads="1"/>
              </p:cNvSpPr>
              <p:nvPr/>
            </p:nvSpPr>
            <p:spPr bwMode="auto">
              <a:xfrm>
                <a:off x="5221" y="2400"/>
                <a:ext cx="25" cy="6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77" name="Rectangle 98"/>
              <p:cNvSpPr>
                <a:spLocks noChangeArrowheads="1"/>
              </p:cNvSpPr>
              <p:nvPr/>
            </p:nvSpPr>
            <p:spPr bwMode="auto">
              <a:xfrm>
                <a:off x="5265" y="2400"/>
                <a:ext cx="25" cy="6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78" name="Rectangle 99"/>
              <p:cNvSpPr>
                <a:spLocks noChangeArrowheads="1"/>
              </p:cNvSpPr>
              <p:nvPr/>
            </p:nvSpPr>
            <p:spPr bwMode="auto">
              <a:xfrm>
                <a:off x="5309" y="2400"/>
                <a:ext cx="18" cy="6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73" name="Group 171"/>
            <p:cNvGrpSpPr>
              <a:grpSpLocks/>
            </p:cNvGrpSpPr>
            <p:nvPr/>
          </p:nvGrpSpPr>
          <p:grpSpPr bwMode="auto">
            <a:xfrm>
              <a:off x="2169" y="1631"/>
              <a:ext cx="3339" cy="74"/>
              <a:chOff x="2283" y="1837"/>
              <a:chExt cx="3044" cy="53"/>
            </a:xfrm>
          </p:grpSpPr>
          <p:sp>
            <p:nvSpPr>
              <p:cNvPr id="106" name="Rectangle 101"/>
              <p:cNvSpPr>
                <a:spLocks noChangeArrowheads="1"/>
              </p:cNvSpPr>
              <p:nvPr/>
            </p:nvSpPr>
            <p:spPr bwMode="auto">
              <a:xfrm>
                <a:off x="5302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07" name="Rectangle 102"/>
              <p:cNvSpPr>
                <a:spLocks noChangeArrowheads="1"/>
              </p:cNvSpPr>
              <p:nvPr/>
            </p:nvSpPr>
            <p:spPr bwMode="auto">
              <a:xfrm>
                <a:off x="5258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08" name="Rectangle 103"/>
              <p:cNvSpPr>
                <a:spLocks noChangeArrowheads="1"/>
              </p:cNvSpPr>
              <p:nvPr/>
            </p:nvSpPr>
            <p:spPr bwMode="auto">
              <a:xfrm>
                <a:off x="5214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09" name="Rectangle 104"/>
              <p:cNvSpPr>
                <a:spLocks noChangeArrowheads="1"/>
              </p:cNvSpPr>
              <p:nvPr/>
            </p:nvSpPr>
            <p:spPr bwMode="auto">
              <a:xfrm>
                <a:off x="5170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10" name="Rectangle 105"/>
              <p:cNvSpPr>
                <a:spLocks noChangeArrowheads="1"/>
              </p:cNvSpPr>
              <p:nvPr/>
            </p:nvSpPr>
            <p:spPr bwMode="auto">
              <a:xfrm>
                <a:off x="5126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11" name="Rectangle 106"/>
              <p:cNvSpPr>
                <a:spLocks noChangeArrowheads="1"/>
              </p:cNvSpPr>
              <p:nvPr/>
            </p:nvSpPr>
            <p:spPr bwMode="auto">
              <a:xfrm>
                <a:off x="5082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12" name="Rectangle 107"/>
              <p:cNvSpPr>
                <a:spLocks noChangeArrowheads="1"/>
              </p:cNvSpPr>
              <p:nvPr/>
            </p:nvSpPr>
            <p:spPr bwMode="auto">
              <a:xfrm>
                <a:off x="5038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13" name="Rectangle 108"/>
              <p:cNvSpPr>
                <a:spLocks noChangeArrowheads="1"/>
              </p:cNvSpPr>
              <p:nvPr/>
            </p:nvSpPr>
            <p:spPr bwMode="auto">
              <a:xfrm>
                <a:off x="4994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14" name="Rectangle 109"/>
              <p:cNvSpPr>
                <a:spLocks noChangeArrowheads="1"/>
              </p:cNvSpPr>
              <p:nvPr/>
            </p:nvSpPr>
            <p:spPr bwMode="auto">
              <a:xfrm>
                <a:off x="4950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15" name="Rectangle 110"/>
              <p:cNvSpPr>
                <a:spLocks noChangeArrowheads="1"/>
              </p:cNvSpPr>
              <p:nvPr/>
            </p:nvSpPr>
            <p:spPr bwMode="auto">
              <a:xfrm>
                <a:off x="4906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16" name="Rectangle 111"/>
              <p:cNvSpPr>
                <a:spLocks noChangeArrowheads="1"/>
              </p:cNvSpPr>
              <p:nvPr/>
            </p:nvSpPr>
            <p:spPr bwMode="auto">
              <a:xfrm>
                <a:off x="4862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17" name="Rectangle 112"/>
              <p:cNvSpPr>
                <a:spLocks noChangeArrowheads="1"/>
              </p:cNvSpPr>
              <p:nvPr/>
            </p:nvSpPr>
            <p:spPr bwMode="auto">
              <a:xfrm>
                <a:off x="4818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18" name="Rectangle 113"/>
              <p:cNvSpPr>
                <a:spLocks noChangeArrowheads="1"/>
              </p:cNvSpPr>
              <p:nvPr/>
            </p:nvSpPr>
            <p:spPr bwMode="auto">
              <a:xfrm>
                <a:off x="4774" y="1861"/>
                <a:ext cx="26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19" name="Rectangle 114"/>
              <p:cNvSpPr>
                <a:spLocks noChangeArrowheads="1"/>
              </p:cNvSpPr>
              <p:nvPr/>
            </p:nvSpPr>
            <p:spPr bwMode="auto">
              <a:xfrm>
                <a:off x="4730" y="1861"/>
                <a:ext cx="26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20" name="Rectangle 115"/>
              <p:cNvSpPr>
                <a:spLocks noChangeArrowheads="1"/>
              </p:cNvSpPr>
              <p:nvPr/>
            </p:nvSpPr>
            <p:spPr bwMode="auto">
              <a:xfrm>
                <a:off x="4687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21" name="Rectangle 116"/>
              <p:cNvSpPr>
                <a:spLocks noChangeArrowheads="1"/>
              </p:cNvSpPr>
              <p:nvPr/>
            </p:nvSpPr>
            <p:spPr bwMode="auto">
              <a:xfrm>
                <a:off x="4643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22" name="Rectangle 117"/>
              <p:cNvSpPr>
                <a:spLocks noChangeArrowheads="1"/>
              </p:cNvSpPr>
              <p:nvPr/>
            </p:nvSpPr>
            <p:spPr bwMode="auto">
              <a:xfrm>
                <a:off x="4599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23" name="Rectangle 118"/>
              <p:cNvSpPr>
                <a:spLocks noChangeArrowheads="1"/>
              </p:cNvSpPr>
              <p:nvPr/>
            </p:nvSpPr>
            <p:spPr bwMode="auto">
              <a:xfrm>
                <a:off x="4555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24" name="Rectangle 119"/>
              <p:cNvSpPr>
                <a:spLocks noChangeArrowheads="1"/>
              </p:cNvSpPr>
              <p:nvPr/>
            </p:nvSpPr>
            <p:spPr bwMode="auto">
              <a:xfrm>
                <a:off x="4511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25" name="Rectangle 120"/>
              <p:cNvSpPr>
                <a:spLocks noChangeArrowheads="1"/>
              </p:cNvSpPr>
              <p:nvPr/>
            </p:nvSpPr>
            <p:spPr bwMode="auto">
              <a:xfrm>
                <a:off x="4467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26" name="Rectangle 121"/>
              <p:cNvSpPr>
                <a:spLocks noChangeArrowheads="1"/>
              </p:cNvSpPr>
              <p:nvPr/>
            </p:nvSpPr>
            <p:spPr bwMode="auto">
              <a:xfrm>
                <a:off x="4423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27" name="Rectangle 122"/>
              <p:cNvSpPr>
                <a:spLocks noChangeArrowheads="1"/>
              </p:cNvSpPr>
              <p:nvPr/>
            </p:nvSpPr>
            <p:spPr bwMode="auto">
              <a:xfrm>
                <a:off x="4379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28" name="Rectangle 123"/>
              <p:cNvSpPr>
                <a:spLocks noChangeArrowheads="1"/>
              </p:cNvSpPr>
              <p:nvPr/>
            </p:nvSpPr>
            <p:spPr bwMode="auto">
              <a:xfrm>
                <a:off x="4335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29" name="Rectangle 124"/>
              <p:cNvSpPr>
                <a:spLocks noChangeArrowheads="1"/>
              </p:cNvSpPr>
              <p:nvPr/>
            </p:nvSpPr>
            <p:spPr bwMode="auto">
              <a:xfrm>
                <a:off x="4291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30" name="Rectangle 125"/>
              <p:cNvSpPr>
                <a:spLocks noChangeArrowheads="1"/>
              </p:cNvSpPr>
              <p:nvPr/>
            </p:nvSpPr>
            <p:spPr bwMode="auto">
              <a:xfrm>
                <a:off x="4247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31" name="Rectangle 126"/>
              <p:cNvSpPr>
                <a:spLocks noChangeArrowheads="1"/>
              </p:cNvSpPr>
              <p:nvPr/>
            </p:nvSpPr>
            <p:spPr bwMode="auto">
              <a:xfrm>
                <a:off x="4203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32" name="Rectangle 127"/>
              <p:cNvSpPr>
                <a:spLocks noChangeArrowheads="1"/>
              </p:cNvSpPr>
              <p:nvPr/>
            </p:nvSpPr>
            <p:spPr bwMode="auto">
              <a:xfrm>
                <a:off x="4159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33" name="Rectangle 128"/>
              <p:cNvSpPr>
                <a:spLocks noChangeArrowheads="1"/>
              </p:cNvSpPr>
              <p:nvPr/>
            </p:nvSpPr>
            <p:spPr bwMode="auto">
              <a:xfrm>
                <a:off x="4115" y="1861"/>
                <a:ext cx="26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34" name="Rectangle 129"/>
              <p:cNvSpPr>
                <a:spLocks noChangeArrowheads="1"/>
              </p:cNvSpPr>
              <p:nvPr/>
            </p:nvSpPr>
            <p:spPr bwMode="auto">
              <a:xfrm>
                <a:off x="4071" y="1861"/>
                <a:ext cx="26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35" name="Rectangle 130"/>
              <p:cNvSpPr>
                <a:spLocks noChangeArrowheads="1"/>
              </p:cNvSpPr>
              <p:nvPr/>
            </p:nvSpPr>
            <p:spPr bwMode="auto">
              <a:xfrm>
                <a:off x="4028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36" name="Rectangle 131"/>
              <p:cNvSpPr>
                <a:spLocks noChangeArrowheads="1"/>
              </p:cNvSpPr>
              <p:nvPr/>
            </p:nvSpPr>
            <p:spPr bwMode="auto">
              <a:xfrm>
                <a:off x="3984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37" name="Rectangle 132"/>
              <p:cNvSpPr>
                <a:spLocks noChangeArrowheads="1"/>
              </p:cNvSpPr>
              <p:nvPr/>
            </p:nvSpPr>
            <p:spPr bwMode="auto">
              <a:xfrm>
                <a:off x="3940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38" name="Rectangle 133"/>
              <p:cNvSpPr>
                <a:spLocks noChangeArrowheads="1"/>
              </p:cNvSpPr>
              <p:nvPr/>
            </p:nvSpPr>
            <p:spPr bwMode="auto">
              <a:xfrm>
                <a:off x="3896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39" name="Rectangle 134"/>
              <p:cNvSpPr>
                <a:spLocks noChangeArrowheads="1"/>
              </p:cNvSpPr>
              <p:nvPr/>
            </p:nvSpPr>
            <p:spPr bwMode="auto">
              <a:xfrm>
                <a:off x="3852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40" name="Rectangle 135"/>
              <p:cNvSpPr>
                <a:spLocks noChangeArrowheads="1"/>
              </p:cNvSpPr>
              <p:nvPr/>
            </p:nvSpPr>
            <p:spPr bwMode="auto">
              <a:xfrm>
                <a:off x="3808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41" name="Rectangle 136"/>
              <p:cNvSpPr>
                <a:spLocks noChangeArrowheads="1"/>
              </p:cNvSpPr>
              <p:nvPr/>
            </p:nvSpPr>
            <p:spPr bwMode="auto">
              <a:xfrm>
                <a:off x="3764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42" name="Rectangle 137"/>
              <p:cNvSpPr>
                <a:spLocks noChangeArrowheads="1"/>
              </p:cNvSpPr>
              <p:nvPr/>
            </p:nvSpPr>
            <p:spPr bwMode="auto">
              <a:xfrm>
                <a:off x="3720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43" name="Rectangle 138"/>
              <p:cNvSpPr>
                <a:spLocks noChangeArrowheads="1"/>
              </p:cNvSpPr>
              <p:nvPr/>
            </p:nvSpPr>
            <p:spPr bwMode="auto">
              <a:xfrm>
                <a:off x="3676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44" name="Rectangle 139"/>
              <p:cNvSpPr>
                <a:spLocks noChangeArrowheads="1"/>
              </p:cNvSpPr>
              <p:nvPr/>
            </p:nvSpPr>
            <p:spPr bwMode="auto">
              <a:xfrm>
                <a:off x="3632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45" name="Rectangle 140"/>
              <p:cNvSpPr>
                <a:spLocks noChangeArrowheads="1"/>
              </p:cNvSpPr>
              <p:nvPr/>
            </p:nvSpPr>
            <p:spPr bwMode="auto">
              <a:xfrm>
                <a:off x="3588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46" name="Rectangle 141"/>
              <p:cNvSpPr>
                <a:spLocks noChangeArrowheads="1"/>
              </p:cNvSpPr>
              <p:nvPr/>
            </p:nvSpPr>
            <p:spPr bwMode="auto">
              <a:xfrm>
                <a:off x="3544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47" name="Rectangle 142"/>
              <p:cNvSpPr>
                <a:spLocks noChangeArrowheads="1"/>
              </p:cNvSpPr>
              <p:nvPr/>
            </p:nvSpPr>
            <p:spPr bwMode="auto">
              <a:xfrm>
                <a:off x="3500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48" name="Rectangle 143"/>
              <p:cNvSpPr>
                <a:spLocks noChangeArrowheads="1"/>
              </p:cNvSpPr>
              <p:nvPr/>
            </p:nvSpPr>
            <p:spPr bwMode="auto">
              <a:xfrm>
                <a:off x="3456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49" name="Rectangle 144"/>
              <p:cNvSpPr>
                <a:spLocks noChangeArrowheads="1"/>
              </p:cNvSpPr>
              <p:nvPr/>
            </p:nvSpPr>
            <p:spPr bwMode="auto">
              <a:xfrm>
                <a:off x="3412" y="1861"/>
                <a:ext cx="26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50" name="Rectangle 145"/>
              <p:cNvSpPr>
                <a:spLocks noChangeArrowheads="1"/>
              </p:cNvSpPr>
              <p:nvPr/>
            </p:nvSpPr>
            <p:spPr bwMode="auto">
              <a:xfrm>
                <a:off x="3369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51" name="Rectangle 146"/>
              <p:cNvSpPr>
                <a:spLocks noChangeArrowheads="1"/>
              </p:cNvSpPr>
              <p:nvPr/>
            </p:nvSpPr>
            <p:spPr bwMode="auto">
              <a:xfrm>
                <a:off x="3325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52" name="Rectangle 147"/>
              <p:cNvSpPr>
                <a:spLocks noChangeArrowheads="1"/>
              </p:cNvSpPr>
              <p:nvPr/>
            </p:nvSpPr>
            <p:spPr bwMode="auto">
              <a:xfrm>
                <a:off x="3281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53" name="Rectangle 148"/>
              <p:cNvSpPr>
                <a:spLocks noChangeArrowheads="1"/>
              </p:cNvSpPr>
              <p:nvPr/>
            </p:nvSpPr>
            <p:spPr bwMode="auto">
              <a:xfrm>
                <a:off x="3237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54" name="Rectangle 149"/>
              <p:cNvSpPr>
                <a:spLocks noChangeArrowheads="1"/>
              </p:cNvSpPr>
              <p:nvPr/>
            </p:nvSpPr>
            <p:spPr bwMode="auto">
              <a:xfrm>
                <a:off x="3193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55" name="Rectangle 150"/>
              <p:cNvSpPr>
                <a:spLocks noChangeArrowheads="1"/>
              </p:cNvSpPr>
              <p:nvPr/>
            </p:nvSpPr>
            <p:spPr bwMode="auto">
              <a:xfrm>
                <a:off x="3149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56" name="Rectangle 151"/>
              <p:cNvSpPr>
                <a:spLocks noChangeArrowheads="1"/>
              </p:cNvSpPr>
              <p:nvPr/>
            </p:nvSpPr>
            <p:spPr bwMode="auto">
              <a:xfrm>
                <a:off x="3105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57" name="Rectangle 152"/>
              <p:cNvSpPr>
                <a:spLocks noChangeArrowheads="1"/>
              </p:cNvSpPr>
              <p:nvPr/>
            </p:nvSpPr>
            <p:spPr bwMode="auto">
              <a:xfrm>
                <a:off x="3061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58" name="Rectangle 153"/>
              <p:cNvSpPr>
                <a:spLocks noChangeArrowheads="1"/>
              </p:cNvSpPr>
              <p:nvPr/>
            </p:nvSpPr>
            <p:spPr bwMode="auto">
              <a:xfrm>
                <a:off x="3017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59" name="Rectangle 154"/>
              <p:cNvSpPr>
                <a:spLocks noChangeArrowheads="1"/>
              </p:cNvSpPr>
              <p:nvPr/>
            </p:nvSpPr>
            <p:spPr bwMode="auto">
              <a:xfrm>
                <a:off x="2973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60" name="Rectangle 155"/>
              <p:cNvSpPr>
                <a:spLocks noChangeArrowheads="1"/>
              </p:cNvSpPr>
              <p:nvPr/>
            </p:nvSpPr>
            <p:spPr bwMode="auto">
              <a:xfrm>
                <a:off x="2929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61" name="Rectangle 156"/>
              <p:cNvSpPr>
                <a:spLocks noChangeArrowheads="1"/>
              </p:cNvSpPr>
              <p:nvPr/>
            </p:nvSpPr>
            <p:spPr bwMode="auto">
              <a:xfrm>
                <a:off x="2885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62" name="Rectangle 157"/>
              <p:cNvSpPr>
                <a:spLocks noChangeArrowheads="1"/>
              </p:cNvSpPr>
              <p:nvPr/>
            </p:nvSpPr>
            <p:spPr bwMode="auto">
              <a:xfrm>
                <a:off x="2841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63" name="Rectangle 158"/>
              <p:cNvSpPr>
                <a:spLocks noChangeArrowheads="1"/>
              </p:cNvSpPr>
              <p:nvPr/>
            </p:nvSpPr>
            <p:spPr bwMode="auto">
              <a:xfrm>
                <a:off x="2797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64" name="Rectangle 159"/>
              <p:cNvSpPr>
                <a:spLocks noChangeArrowheads="1"/>
              </p:cNvSpPr>
              <p:nvPr/>
            </p:nvSpPr>
            <p:spPr bwMode="auto">
              <a:xfrm>
                <a:off x="2753" y="1861"/>
                <a:ext cx="26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65" name="Rectangle 160"/>
              <p:cNvSpPr>
                <a:spLocks noChangeArrowheads="1"/>
              </p:cNvSpPr>
              <p:nvPr/>
            </p:nvSpPr>
            <p:spPr bwMode="auto">
              <a:xfrm>
                <a:off x="2710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66" name="Rectangle 161"/>
              <p:cNvSpPr>
                <a:spLocks noChangeArrowheads="1"/>
              </p:cNvSpPr>
              <p:nvPr/>
            </p:nvSpPr>
            <p:spPr bwMode="auto">
              <a:xfrm>
                <a:off x="2666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67" name="Rectangle 162"/>
              <p:cNvSpPr>
                <a:spLocks noChangeArrowheads="1"/>
              </p:cNvSpPr>
              <p:nvPr/>
            </p:nvSpPr>
            <p:spPr bwMode="auto">
              <a:xfrm>
                <a:off x="2622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68" name="Rectangle 163"/>
              <p:cNvSpPr>
                <a:spLocks noChangeArrowheads="1"/>
              </p:cNvSpPr>
              <p:nvPr/>
            </p:nvSpPr>
            <p:spPr bwMode="auto">
              <a:xfrm>
                <a:off x="2578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69" name="Rectangle 164"/>
              <p:cNvSpPr>
                <a:spLocks noChangeArrowheads="1"/>
              </p:cNvSpPr>
              <p:nvPr/>
            </p:nvSpPr>
            <p:spPr bwMode="auto">
              <a:xfrm>
                <a:off x="2534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70" name="Rectangle 165"/>
              <p:cNvSpPr>
                <a:spLocks noChangeArrowheads="1"/>
              </p:cNvSpPr>
              <p:nvPr/>
            </p:nvSpPr>
            <p:spPr bwMode="auto">
              <a:xfrm>
                <a:off x="2490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71" name="Rectangle 166"/>
              <p:cNvSpPr>
                <a:spLocks noChangeArrowheads="1"/>
              </p:cNvSpPr>
              <p:nvPr/>
            </p:nvSpPr>
            <p:spPr bwMode="auto">
              <a:xfrm>
                <a:off x="2446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72" name="Rectangle 167"/>
              <p:cNvSpPr>
                <a:spLocks noChangeArrowheads="1"/>
              </p:cNvSpPr>
              <p:nvPr/>
            </p:nvSpPr>
            <p:spPr bwMode="auto">
              <a:xfrm>
                <a:off x="2402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73" name="Rectangle 168"/>
              <p:cNvSpPr>
                <a:spLocks noChangeArrowheads="1"/>
              </p:cNvSpPr>
              <p:nvPr/>
            </p:nvSpPr>
            <p:spPr bwMode="auto">
              <a:xfrm>
                <a:off x="2358" y="1861"/>
                <a:ext cx="25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74" name="Rectangle 169"/>
              <p:cNvSpPr>
                <a:spLocks noChangeArrowheads="1"/>
              </p:cNvSpPr>
              <p:nvPr/>
            </p:nvSpPr>
            <p:spPr bwMode="auto">
              <a:xfrm>
                <a:off x="2317" y="1861"/>
                <a:ext cx="22" cy="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75" name="Freeform 170"/>
              <p:cNvSpPr>
                <a:spLocks/>
              </p:cNvSpPr>
              <p:nvPr/>
            </p:nvSpPr>
            <p:spPr bwMode="auto">
              <a:xfrm>
                <a:off x="2283" y="1837"/>
                <a:ext cx="52" cy="53"/>
              </a:xfrm>
              <a:custGeom>
                <a:avLst/>
                <a:gdLst/>
                <a:ahLst/>
                <a:cxnLst>
                  <a:cxn ang="0">
                    <a:pos x="106" y="0"/>
                  </a:cxn>
                  <a:cxn ang="0">
                    <a:pos x="0" y="53"/>
                  </a:cxn>
                  <a:cxn ang="0">
                    <a:pos x="106" y="104"/>
                  </a:cxn>
                  <a:cxn ang="0">
                    <a:pos x="73" y="53"/>
                  </a:cxn>
                  <a:cxn ang="0">
                    <a:pos x="106" y="0"/>
                  </a:cxn>
                </a:cxnLst>
                <a:rect l="0" t="0" r="r" b="b"/>
                <a:pathLst>
                  <a:path w="106" h="104">
                    <a:moveTo>
                      <a:pt x="106" y="0"/>
                    </a:moveTo>
                    <a:lnTo>
                      <a:pt x="0" y="53"/>
                    </a:lnTo>
                    <a:lnTo>
                      <a:pt x="106" y="104"/>
                    </a:lnTo>
                    <a:lnTo>
                      <a:pt x="73" y="53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74" name="Group 185"/>
            <p:cNvGrpSpPr>
              <a:grpSpLocks/>
            </p:cNvGrpSpPr>
            <p:nvPr/>
          </p:nvGrpSpPr>
          <p:grpSpPr bwMode="auto">
            <a:xfrm>
              <a:off x="5505" y="1669"/>
              <a:ext cx="6" cy="753"/>
              <a:chOff x="5324" y="1864"/>
              <a:chExt cx="6" cy="538"/>
            </a:xfrm>
          </p:grpSpPr>
          <p:sp>
            <p:nvSpPr>
              <p:cNvPr id="93" name="Rectangle 172"/>
              <p:cNvSpPr>
                <a:spLocks noChangeArrowheads="1"/>
              </p:cNvSpPr>
              <p:nvPr/>
            </p:nvSpPr>
            <p:spPr bwMode="auto">
              <a:xfrm>
                <a:off x="5324" y="1864"/>
                <a:ext cx="6" cy="25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94" name="Rectangle 173"/>
              <p:cNvSpPr>
                <a:spLocks noChangeArrowheads="1"/>
              </p:cNvSpPr>
              <p:nvPr/>
            </p:nvSpPr>
            <p:spPr bwMode="auto">
              <a:xfrm>
                <a:off x="5324" y="1908"/>
                <a:ext cx="6" cy="25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95" name="Rectangle 174"/>
              <p:cNvSpPr>
                <a:spLocks noChangeArrowheads="1"/>
              </p:cNvSpPr>
              <p:nvPr/>
            </p:nvSpPr>
            <p:spPr bwMode="auto">
              <a:xfrm>
                <a:off x="5324" y="1952"/>
                <a:ext cx="6" cy="25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96" name="Rectangle 175"/>
              <p:cNvSpPr>
                <a:spLocks noChangeArrowheads="1"/>
              </p:cNvSpPr>
              <p:nvPr/>
            </p:nvSpPr>
            <p:spPr bwMode="auto">
              <a:xfrm>
                <a:off x="5324" y="1995"/>
                <a:ext cx="6" cy="25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97" name="Rectangle 176"/>
              <p:cNvSpPr>
                <a:spLocks noChangeArrowheads="1"/>
              </p:cNvSpPr>
              <p:nvPr/>
            </p:nvSpPr>
            <p:spPr bwMode="auto">
              <a:xfrm>
                <a:off x="5324" y="2039"/>
                <a:ext cx="6" cy="25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98" name="Rectangle 177"/>
              <p:cNvSpPr>
                <a:spLocks noChangeArrowheads="1"/>
              </p:cNvSpPr>
              <p:nvPr/>
            </p:nvSpPr>
            <p:spPr bwMode="auto">
              <a:xfrm>
                <a:off x="5324" y="2083"/>
                <a:ext cx="6" cy="25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99" name="Rectangle 178"/>
              <p:cNvSpPr>
                <a:spLocks noChangeArrowheads="1"/>
              </p:cNvSpPr>
              <p:nvPr/>
            </p:nvSpPr>
            <p:spPr bwMode="auto">
              <a:xfrm>
                <a:off x="5324" y="2127"/>
                <a:ext cx="6" cy="25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00" name="Rectangle 179"/>
              <p:cNvSpPr>
                <a:spLocks noChangeArrowheads="1"/>
              </p:cNvSpPr>
              <p:nvPr/>
            </p:nvSpPr>
            <p:spPr bwMode="auto">
              <a:xfrm>
                <a:off x="5324" y="2171"/>
                <a:ext cx="6" cy="25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01" name="Rectangle 180"/>
              <p:cNvSpPr>
                <a:spLocks noChangeArrowheads="1"/>
              </p:cNvSpPr>
              <p:nvPr/>
            </p:nvSpPr>
            <p:spPr bwMode="auto">
              <a:xfrm>
                <a:off x="5324" y="2214"/>
                <a:ext cx="6" cy="25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02" name="Rectangle 181"/>
              <p:cNvSpPr>
                <a:spLocks noChangeArrowheads="1"/>
              </p:cNvSpPr>
              <p:nvPr/>
            </p:nvSpPr>
            <p:spPr bwMode="auto">
              <a:xfrm>
                <a:off x="5324" y="2258"/>
                <a:ext cx="6" cy="25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03" name="Rectangle 182"/>
              <p:cNvSpPr>
                <a:spLocks noChangeArrowheads="1"/>
              </p:cNvSpPr>
              <p:nvPr/>
            </p:nvSpPr>
            <p:spPr bwMode="auto">
              <a:xfrm>
                <a:off x="5324" y="2302"/>
                <a:ext cx="6" cy="25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04" name="Rectangle 183"/>
              <p:cNvSpPr>
                <a:spLocks noChangeArrowheads="1"/>
              </p:cNvSpPr>
              <p:nvPr/>
            </p:nvSpPr>
            <p:spPr bwMode="auto">
              <a:xfrm>
                <a:off x="5324" y="2346"/>
                <a:ext cx="6" cy="25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05" name="Rectangle 184"/>
              <p:cNvSpPr>
                <a:spLocks noChangeArrowheads="1"/>
              </p:cNvSpPr>
              <p:nvPr/>
            </p:nvSpPr>
            <p:spPr bwMode="auto">
              <a:xfrm>
                <a:off x="5324" y="2390"/>
                <a:ext cx="6" cy="1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75" name="Rectangle 186"/>
            <p:cNvSpPr>
              <a:spLocks noChangeArrowheads="1"/>
            </p:cNvSpPr>
            <p:nvPr/>
          </p:nvSpPr>
          <p:spPr bwMode="auto">
            <a:xfrm>
              <a:off x="4782" y="1499"/>
              <a:ext cx="535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76" name="Rectangle 187"/>
            <p:cNvSpPr>
              <a:spLocks noChangeArrowheads="1"/>
            </p:cNvSpPr>
            <p:nvPr/>
          </p:nvSpPr>
          <p:spPr bwMode="auto">
            <a:xfrm>
              <a:off x="4614" y="1344"/>
              <a:ext cx="6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>
                  <a:solidFill>
                    <a:srgbClr val="002060"/>
                  </a:solidFill>
                </a:rPr>
                <a:t>Mitigation</a:t>
              </a: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77" name="Rectangle 188"/>
            <p:cNvSpPr>
              <a:spLocks noChangeArrowheads="1"/>
            </p:cNvSpPr>
            <p:nvPr/>
          </p:nvSpPr>
          <p:spPr bwMode="auto">
            <a:xfrm>
              <a:off x="4760" y="3602"/>
              <a:ext cx="558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78" name="Rectangle 189"/>
            <p:cNvSpPr>
              <a:spLocks noChangeArrowheads="1"/>
            </p:cNvSpPr>
            <p:nvPr/>
          </p:nvSpPr>
          <p:spPr bwMode="auto">
            <a:xfrm>
              <a:off x="4614" y="3494"/>
              <a:ext cx="6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>
                  <a:solidFill>
                    <a:srgbClr val="002060"/>
                  </a:solidFill>
                </a:rPr>
                <a:t>Adaptation</a:t>
              </a: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79" name="Rectangle 190"/>
            <p:cNvSpPr>
              <a:spLocks noChangeArrowheads="1"/>
            </p:cNvSpPr>
            <p:nvPr/>
          </p:nvSpPr>
          <p:spPr bwMode="auto">
            <a:xfrm>
              <a:off x="315" y="2807"/>
              <a:ext cx="659" cy="435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80" name="Line 191"/>
            <p:cNvSpPr>
              <a:spLocks noChangeShapeType="1"/>
            </p:cNvSpPr>
            <p:nvPr/>
          </p:nvSpPr>
          <p:spPr bwMode="auto">
            <a:xfrm>
              <a:off x="144" y="3025"/>
              <a:ext cx="1" cy="73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grpSp>
          <p:nvGrpSpPr>
            <p:cNvPr id="81" name="Group 194"/>
            <p:cNvGrpSpPr>
              <a:grpSpLocks/>
            </p:cNvGrpSpPr>
            <p:nvPr/>
          </p:nvGrpSpPr>
          <p:grpSpPr bwMode="auto">
            <a:xfrm>
              <a:off x="144" y="2990"/>
              <a:ext cx="171" cy="73"/>
              <a:chOff x="437" y="2808"/>
              <a:chExt cx="156" cy="52"/>
            </a:xfrm>
          </p:grpSpPr>
          <p:sp>
            <p:nvSpPr>
              <p:cNvPr id="91" name="Line 192"/>
              <p:cNvSpPr>
                <a:spLocks noChangeShapeType="1"/>
              </p:cNvSpPr>
              <p:nvPr/>
            </p:nvSpPr>
            <p:spPr bwMode="auto">
              <a:xfrm>
                <a:off x="437" y="2833"/>
                <a:ext cx="121" cy="1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92" name="Freeform 193"/>
              <p:cNvSpPr>
                <a:spLocks/>
              </p:cNvSpPr>
              <p:nvPr/>
            </p:nvSpPr>
            <p:spPr bwMode="auto">
              <a:xfrm>
                <a:off x="540" y="2808"/>
                <a:ext cx="53" cy="52"/>
              </a:xfrm>
              <a:custGeom>
                <a:avLst/>
                <a:gdLst/>
                <a:ahLst/>
                <a:cxnLst>
                  <a:cxn ang="0">
                    <a:pos x="0" y="105"/>
                  </a:cxn>
                  <a:cxn ang="0">
                    <a:pos x="105" y="52"/>
                  </a:cxn>
                  <a:cxn ang="0">
                    <a:pos x="0" y="0"/>
                  </a:cxn>
                  <a:cxn ang="0">
                    <a:pos x="32" y="52"/>
                  </a:cxn>
                  <a:cxn ang="0">
                    <a:pos x="0" y="105"/>
                  </a:cxn>
                </a:cxnLst>
                <a:rect l="0" t="0" r="r" b="b"/>
                <a:pathLst>
                  <a:path w="105" h="105">
                    <a:moveTo>
                      <a:pt x="0" y="105"/>
                    </a:moveTo>
                    <a:lnTo>
                      <a:pt x="105" y="52"/>
                    </a:lnTo>
                    <a:lnTo>
                      <a:pt x="0" y="0"/>
                    </a:lnTo>
                    <a:lnTo>
                      <a:pt x="32" y="52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82" name="Line 195"/>
            <p:cNvSpPr>
              <a:spLocks noChangeShapeType="1"/>
            </p:cNvSpPr>
            <p:nvPr/>
          </p:nvSpPr>
          <p:spPr bwMode="auto">
            <a:xfrm>
              <a:off x="643" y="3241"/>
              <a:ext cx="1" cy="15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83" name="Line 196"/>
            <p:cNvSpPr>
              <a:spLocks noChangeShapeType="1"/>
            </p:cNvSpPr>
            <p:nvPr/>
          </p:nvSpPr>
          <p:spPr bwMode="auto">
            <a:xfrm>
              <a:off x="643" y="2643"/>
              <a:ext cx="1" cy="16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84" name="Rectangle 197"/>
            <p:cNvSpPr>
              <a:spLocks noChangeArrowheads="1"/>
            </p:cNvSpPr>
            <p:nvPr/>
          </p:nvSpPr>
          <p:spPr bwMode="auto">
            <a:xfrm>
              <a:off x="337" y="2798"/>
              <a:ext cx="626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85" name="Rectangle 198"/>
            <p:cNvSpPr>
              <a:spLocks noChangeArrowheads="1"/>
            </p:cNvSpPr>
            <p:nvPr/>
          </p:nvSpPr>
          <p:spPr bwMode="auto">
            <a:xfrm>
              <a:off x="476" y="2819"/>
              <a:ext cx="324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2060"/>
                  </a:solidFill>
                </a:rPr>
                <a:t>Existing</a:t>
              </a: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86" name="Rectangle 199"/>
            <p:cNvSpPr>
              <a:spLocks noChangeArrowheads="1"/>
            </p:cNvSpPr>
            <p:nvPr/>
          </p:nvSpPr>
          <p:spPr bwMode="auto">
            <a:xfrm>
              <a:off x="383" y="2954"/>
              <a:ext cx="498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2060"/>
                  </a:solidFill>
                </a:rPr>
                <a:t>management</a:t>
              </a: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87" name="Rectangle 200"/>
            <p:cNvSpPr>
              <a:spLocks noChangeArrowheads="1"/>
            </p:cNvSpPr>
            <p:nvPr/>
          </p:nvSpPr>
          <p:spPr bwMode="auto">
            <a:xfrm>
              <a:off x="465" y="3087"/>
              <a:ext cx="346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2060"/>
                  </a:solidFill>
                </a:rPr>
                <a:t>practices</a:t>
              </a: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88" name="Rectangle 201"/>
            <p:cNvSpPr>
              <a:spLocks noChangeArrowheads="1"/>
            </p:cNvSpPr>
            <p:nvPr/>
          </p:nvSpPr>
          <p:spPr bwMode="auto">
            <a:xfrm>
              <a:off x="4675" y="2447"/>
              <a:ext cx="597" cy="381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89" name="Rectangle 202"/>
            <p:cNvSpPr>
              <a:spLocks noChangeArrowheads="1"/>
            </p:cNvSpPr>
            <p:nvPr/>
          </p:nvSpPr>
          <p:spPr bwMode="auto">
            <a:xfrm>
              <a:off x="4721" y="2489"/>
              <a:ext cx="467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2060"/>
                  </a:solidFill>
                </a:rPr>
                <a:t>Monitoring,</a:t>
              </a: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90" name="Rectangle 203"/>
            <p:cNvSpPr>
              <a:spLocks noChangeArrowheads="1"/>
            </p:cNvSpPr>
            <p:nvPr/>
          </p:nvSpPr>
          <p:spPr bwMode="auto">
            <a:xfrm>
              <a:off x="4746" y="2646"/>
              <a:ext cx="422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2060"/>
                  </a:solidFill>
                </a:rPr>
                <a:t>Evaluation</a:t>
              </a:r>
              <a:endParaRPr lang="en-US">
                <a:solidFill>
                  <a:srgbClr val="002060"/>
                </a:solidFill>
              </a:endParaRPr>
            </a:p>
          </p:txBody>
        </p:sp>
      </p:grpSp>
      <p:sp>
        <p:nvSpPr>
          <p:cNvPr id="205" name="Line 205"/>
          <p:cNvSpPr>
            <a:spLocks noChangeShapeType="1"/>
          </p:cNvSpPr>
          <p:nvPr/>
        </p:nvSpPr>
        <p:spPr bwMode="auto">
          <a:xfrm>
            <a:off x="4572000" y="4876800"/>
            <a:ext cx="0" cy="2286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76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Planned Adaptation</a:t>
            </a:r>
            <a:br>
              <a:rPr lang="en-GB" dirty="0" smtClean="0"/>
            </a:br>
            <a:r>
              <a:rPr lang="en-GB" sz="2400" dirty="0" smtClean="0"/>
              <a:t>The IPCC Approach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sz="2400" dirty="0" smtClean="0"/>
          </a:p>
        </p:txBody>
      </p:sp>
      <p:pic>
        <p:nvPicPr>
          <p:cNvPr id="9219" name="Content Placeholder 3" descr="Figure 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916113"/>
            <a:ext cx="4459287" cy="3756025"/>
          </a:xfrm>
        </p:spPr>
      </p:pic>
      <p:sp>
        <p:nvSpPr>
          <p:cNvPr id="9220" name="TextBox 647"/>
          <p:cNvSpPr txBox="1">
            <a:spLocks noChangeArrowheads="1"/>
          </p:cNvSpPr>
          <p:nvPr/>
        </p:nvSpPr>
        <p:spPr bwMode="auto">
          <a:xfrm>
            <a:off x="3419872" y="6528796"/>
            <a:ext cx="5600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200" dirty="0">
                <a:solidFill>
                  <a:srgbClr val="000066"/>
                </a:solidFill>
              </a:rPr>
              <a:t>Source: Nicholls (2010) Book on “Understanding Sea-Level Rise and Variability”</a:t>
            </a: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844675"/>
            <a:ext cx="260191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29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Post-Glacial_Sea_Le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79107"/>
            <a:ext cx="7632700" cy="587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5868144" y="1036404"/>
            <a:ext cx="1656184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000" b="1" dirty="0" smtClean="0"/>
              <a:t>&lt; </a:t>
            </a:r>
            <a:r>
              <a:rPr lang="en-GB" sz="2000" b="1" dirty="0"/>
              <a:t>1mm/year</a:t>
            </a:r>
            <a:r>
              <a:rPr lang="en-GB" sz="2000" dirty="0"/>
              <a:t>   </a:t>
            </a:r>
          </a:p>
        </p:txBody>
      </p:sp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3282887" y="1773238"/>
            <a:ext cx="145103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000" b="1" dirty="0"/>
              <a:t>6mm/year </a:t>
            </a:r>
          </a:p>
        </p:txBody>
      </p:sp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1811628" y="3429000"/>
            <a:ext cx="174278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000" b="1" dirty="0"/>
              <a:t>&gt; 20mm/year</a:t>
            </a:r>
          </a:p>
        </p:txBody>
      </p:sp>
    </p:spTree>
    <p:extLst>
      <p:ext uri="{BB962C8B-B14F-4D97-AF65-F5344CB8AC3E}">
        <p14:creationId xmlns:p14="http://schemas.microsoft.com/office/powerpoint/2010/main" val="372348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GB" sz="3600" dirty="0" smtClean="0"/>
              <a:t>Many Adaptation Options are Available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 P – Protection; A – Accommodation; R – Retreat.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714348" y="1357298"/>
          <a:ext cx="7929620" cy="4615820"/>
        </p:xfrm>
        <a:graphic>
          <a:graphicData uri="http://schemas.openxmlformats.org/drawingml/2006/table">
            <a:tbl>
              <a:tblPr/>
              <a:tblGrid>
                <a:gridCol w="1734606"/>
                <a:gridCol w="1734605"/>
                <a:gridCol w="4460409"/>
              </a:tblGrid>
              <a:tr h="41744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NATURAL SYSTEM EFFECT</a:t>
                      </a:r>
                      <a:endParaRPr lang="en-GB" sz="1600" dirty="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363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POSSIBLE ADAPTATION RESPONSES</a:t>
                      </a:r>
                      <a:endParaRPr lang="en-GB" sz="1600" dirty="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3634"/>
                    </a:solidFill>
                  </a:tcPr>
                </a:tc>
              </a:tr>
              <a:tr h="296936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0385" algn="l"/>
                          <a:tab pos="2700655" algn="l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</a:rPr>
                        <a:t>1. Inundation, flood and storm damage</a:t>
                      </a:r>
                      <a:endParaRPr lang="en-GB" sz="1600" dirty="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0385" algn="l"/>
                          <a:tab pos="2700655" algn="l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</a:rPr>
                        <a:t>a. </a:t>
                      </a:r>
                      <a:r>
                        <a:rPr lang="en-GB" sz="1600" dirty="0" smtClean="0">
                          <a:latin typeface="Arial"/>
                          <a:ea typeface="Times New Roman"/>
                        </a:rPr>
                        <a:t>Surge</a:t>
                      </a:r>
                      <a:endParaRPr lang="en-GB" sz="1600" dirty="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</a:rPr>
                        <a:t>Dikes/surge barriers [P],</a:t>
                      </a:r>
                      <a:endParaRPr lang="en-GB" sz="16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</a:rPr>
                        <a:t>Building codes/</a:t>
                      </a:r>
                      <a:r>
                        <a:rPr lang="en-GB" sz="1600" dirty="0" err="1">
                          <a:latin typeface="Arial"/>
                          <a:ea typeface="Times New Roman"/>
                        </a:rPr>
                        <a:t>floodwise</a:t>
                      </a:r>
                      <a:r>
                        <a:rPr lang="en-GB" sz="1600" dirty="0">
                          <a:latin typeface="Arial"/>
                          <a:ea typeface="Times New Roman"/>
                        </a:rPr>
                        <a:t> buildings [A],</a:t>
                      </a:r>
                      <a:endParaRPr lang="en-GB" sz="16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</a:rPr>
                        <a:t>Land use planning/hazard delineation [A/R].</a:t>
                      </a:r>
                      <a:endParaRPr lang="en-GB" sz="1600" dirty="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35780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0385" algn="l"/>
                          <a:tab pos="2700655" algn="l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</a:rPr>
                        <a:t>b. Backwater </a:t>
                      </a:r>
                      <a:r>
                        <a:rPr lang="en-GB" sz="1600" dirty="0" smtClean="0">
                          <a:latin typeface="Arial"/>
                          <a:ea typeface="Times New Roman"/>
                        </a:rPr>
                        <a:t>effect</a:t>
                      </a:r>
                      <a:endParaRPr lang="en-GB" sz="1600" dirty="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715617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0385" algn="l"/>
                          <a:tab pos="2700655" algn="l"/>
                        </a:tabLst>
                      </a:pPr>
                      <a:r>
                        <a:rPr lang="en-GB" sz="1600">
                          <a:latin typeface="Arial"/>
                          <a:ea typeface="Times New Roman"/>
                        </a:rPr>
                        <a:t>2. Wetland loss (and change) </a:t>
                      </a:r>
                      <a:endParaRPr lang="en-GB" sz="160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</a:rPr>
                        <a:t>Land use planning [A/R],</a:t>
                      </a:r>
                      <a:endParaRPr lang="en-GB" sz="160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</a:rPr>
                        <a:t>Managed realignment/ forbid hard defences [R],</a:t>
                      </a:r>
                      <a:endParaRPr lang="en-GB" sz="160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</a:rPr>
                        <a:t>Nourishment/sediment management [P].</a:t>
                      </a:r>
                      <a:endParaRPr lang="en-GB" sz="160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477078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</a:rPr>
                        <a:t>3. Erosion (of ‘soft’ morphology)</a:t>
                      </a:r>
                      <a:endParaRPr lang="en-GB" sz="160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en-GB" sz="1600">
                          <a:latin typeface="Arial"/>
                          <a:ea typeface="Times New Roman"/>
                        </a:rPr>
                        <a:t>Coast defences [P],</a:t>
                      </a:r>
                      <a:endParaRPr lang="en-GB" sz="160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en-GB" sz="1600">
                          <a:latin typeface="Arial"/>
                          <a:ea typeface="Times New Roman"/>
                        </a:rPr>
                        <a:t>Nourishment [P],</a:t>
                      </a:r>
                      <a:endParaRPr lang="en-GB" sz="160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en-GB" sz="1600">
                          <a:latin typeface="Arial"/>
                          <a:ea typeface="Times New Roman"/>
                        </a:rPr>
                        <a:t>Building setbacks [R].</a:t>
                      </a:r>
                      <a:endParaRPr lang="en-GB" sz="160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477078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0385" algn="l"/>
                          <a:tab pos="2700655" algn="l"/>
                        </a:tabLst>
                      </a:pPr>
                      <a:r>
                        <a:rPr lang="en-GB" sz="1600">
                          <a:latin typeface="Arial"/>
                          <a:ea typeface="Times New Roman"/>
                        </a:rPr>
                        <a:t>4. Saltwater Intrusion</a:t>
                      </a:r>
                      <a:endParaRPr lang="en-GB" sz="160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0385" algn="l"/>
                          <a:tab pos="2700655" algn="l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</a:rPr>
                        <a:t>a. Surface Waters</a:t>
                      </a:r>
                      <a:endParaRPr lang="en-GB" sz="1600" dirty="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</a:rPr>
                        <a:t>Saltwater intrusion barriers [P],</a:t>
                      </a:r>
                      <a:endParaRPr lang="en-GB" sz="160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</a:rPr>
                        <a:t>Change water abstraction [A/R].</a:t>
                      </a:r>
                      <a:endParaRPr lang="en-GB" sz="160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35780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40385" algn="l"/>
                          <a:tab pos="2700655" algn="l"/>
                        </a:tabLst>
                      </a:pPr>
                      <a:r>
                        <a:rPr lang="en-GB" sz="1600">
                          <a:latin typeface="Arial"/>
                          <a:ea typeface="Times New Roman"/>
                        </a:rPr>
                        <a:t>b. Ground-water</a:t>
                      </a:r>
                      <a:endParaRPr lang="en-GB" sz="160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</a:rPr>
                        <a:t>Freshwater injection [P],</a:t>
                      </a:r>
                      <a:endParaRPr lang="en-GB" sz="160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</a:rPr>
                        <a:t>Change water abstraction [A/R].</a:t>
                      </a:r>
                      <a:endParaRPr lang="en-GB" sz="160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715617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</a:rPr>
                        <a:t>5. Rising water tables/ impeded drainage</a:t>
                      </a:r>
                      <a:endParaRPr lang="en-GB" sz="1600" dirty="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</a:rPr>
                        <a:t>Upgrade drainage systems [P],</a:t>
                      </a:r>
                      <a:endParaRPr lang="en-GB" sz="16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</a:rPr>
                        <a:t>Polders [P],</a:t>
                      </a:r>
                      <a:endParaRPr lang="en-GB" sz="16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</a:rPr>
                        <a:t>Change land use [A],</a:t>
                      </a:r>
                      <a:endParaRPr lang="en-GB" sz="16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</a:rPr>
                        <a:t>Land use planning/hazard delineation [A/R].</a:t>
                      </a:r>
                      <a:endParaRPr lang="en-GB" sz="1600" dirty="0">
                        <a:latin typeface="Times New Roman"/>
                        <a:ea typeface="Times New Roman"/>
                      </a:endParaRPr>
                    </a:p>
                  </a:txBody>
                  <a:tcPr marL="44726" marR="44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</a:tbl>
          </a:graphicData>
        </a:graphic>
      </p:graphicFrame>
      <p:sp>
        <p:nvSpPr>
          <p:cNvPr id="4" name="TextBox 647"/>
          <p:cNvSpPr txBox="1">
            <a:spLocks noChangeArrowheads="1"/>
          </p:cNvSpPr>
          <p:nvPr/>
        </p:nvSpPr>
        <p:spPr bwMode="auto">
          <a:xfrm>
            <a:off x="3938151" y="6581001"/>
            <a:ext cx="52058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000066"/>
                </a:solidFill>
              </a:rPr>
              <a:t>Source: </a:t>
            </a:r>
            <a:r>
              <a:rPr lang="en-GB" sz="1200" dirty="0" smtClean="0">
                <a:solidFill>
                  <a:srgbClr val="000066"/>
                </a:solidFill>
              </a:rPr>
              <a:t>Nicholls (2010) Book on “Understanding Sea-Level Rise and Variability”</a:t>
            </a:r>
            <a:endParaRPr lang="en-GB" sz="1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609600"/>
            <a:ext cx="8568952" cy="1143000"/>
          </a:xfrm>
        </p:spPr>
        <p:txBody>
          <a:bodyPr/>
          <a:lstStyle/>
          <a:p>
            <a:r>
              <a:rPr lang="en-GB" dirty="0" smtClean="0"/>
              <a:t>Portfolio of Adaptation Measures for Coastal Cities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Flood warning systems</a:t>
            </a:r>
          </a:p>
          <a:p>
            <a:r>
              <a:rPr lang="en-GB" dirty="0" smtClean="0"/>
              <a:t>Subsidence mitigation (in susceptible cities)</a:t>
            </a:r>
          </a:p>
          <a:p>
            <a:r>
              <a:rPr lang="en-GB" dirty="0" smtClean="0"/>
              <a:t>Upgraded defences (availability of land)</a:t>
            </a:r>
          </a:p>
          <a:p>
            <a:r>
              <a:rPr lang="en-GB" dirty="0" smtClean="0"/>
              <a:t>Flood resilient construction</a:t>
            </a:r>
          </a:p>
          <a:p>
            <a:r>
              <a:rPr lang="en-GB" dirty="0" smtClean="0"/>
              <a:t>Land use planning</a:t>
            </a:r>
          </a:p>
          <a:p>
            <a:r>
              <a:rPr lang="en-GB" dirty="0" smtClean="0"/>
              <a:t>Disaster preparedness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sz="1200" dirty="0" smtClean="0">
                <a:solidFill>
                  <a:srgbClr val="000066"/>
                </a:solidFill>
              </a:rPr>
              <a:t>Source: Nicholls et al., 2008, OECD Report</a:t>
            </a:r>
            <a:endParaRPr lang="en-GB" sz="1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3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Managing Flood </a:t>
            </a:r>
            <a:r>
              <a:rPr lang="en-GB" dirty="0" smtClean="0"/>
              <a:t>Risk</a:t>
            </a:r>
            <a:br>
              <a:rPr lang="en-GB" dirty="0" smtClean="0"/>
            </a:br>
            <a:r>
              <a:rPr lang="en-GB" sz="2800" dirty="0" smtClean="0"/>
              <a:t>Contrasting approaches</a:t>
            </a:r>
            <a:endParaRPr lang="en-GB" sz="2800" dirty="0"/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>
            <a:off x="655638" y="4340225"/>
            <a:ext cx="7929562" cy="642938"/>
          </a:xfrm>
          <a:prstGeom prst="rect">
            <a:avLst/>
          </a:prstGeom>
          <a:solidFill>
            <a:srgbClr val="FFCC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" name="Rectangle 3"/>
          <p:cNvSpPr>
            <a:spLocks/>
          </p:cNvSpPr>
          <p:nvPr/>
        </p:nvSpPr>
        <p:spPr bwMode="auto">
          <a:xfrm>
            <a:off x="681038" y="4125912"/>
            <a:ext cx="7929562" cy="42862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Rectangle 4"/>
          <p:cNvSpPr>
            <a:spLocks/>
          </p:cNvSpPr>
          <p:nvPr/>
        </p:nvSpPr>
        <p:spPr bwMode="auto">
          <a:xfrm>
            <a:off x="655638" y="4929188"/>
            <a:ext cx="7929562" cy="857250"/>
          </a:xfrm>
          <a:prstGeom prst="rect">
            <a:avLst/>
          </a:prstGeom>
          <a:solidFill>
            <a:srgbClr val="00FF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652463" y="5791200"/>
            <a:ext cx="7929562" cy="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983538" y="6445250"/>
            <a:ext cx="71913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>
            <a:spAutoFit/>
          </a:bodyPr>
          <a:lstStyle>
            <a:lvl1pPr marL="201613" indent="-201613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20675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642938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963613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285875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7430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2002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6574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1146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45000"/>
              <a:buFont typeface="Marlett" pitchFamily="2" charset="2"/>
              <a:buNone/>
            </a:pPr>
            <a:r>
              <a:rPr lang="en-GB" sz="2000" b="1">
                <a:solidFill>
                  <a:srgbClr val="FFFFFF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61988" y="6086475"/>
            <a:ext cx="6921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>
            <a:spAutoFit/>
          </a:bodyPr>
          <a:lstStyle>
            <a:lvl1pPr marL="201613" indent="-201613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20675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642938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963613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285875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7430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2002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6574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1146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45000"/>
              <a:buFont typeface="Marlett" pitchFamily="2" charset="2"/>
              <a:buNone/>
            </a:pPr>
            <a:r>
              <a:rPr lang="en-GB" sz="2000">
                <a:solidFill>
                  <a:srgbClr val="FFFFFF"/>
                </a:solidFill>
                <a:latin typeface="Arial" pitchFamily="34" charset="0"/>
              </a:rPr>
              <a:t>2007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779838" y="6115050"/>
            <a:ext cx="6921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>
            <a:spAutoFit/>
          </a:bodyPr>
          <a:lstStyle>
            <a:lvl1pPr marL="201613" indent="-201613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20675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642938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963613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285875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7430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2002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6574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1146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45000"/>
              <a:buFont typeface="Marlett" pitchFamily="2" charset="2"/>
              <a:buNone/>
            </a:pPr>
            <a:r>
              <a:rPr lang="en-GB" sz="2000">
                <a:solidFill>
                  <a:srgbClr val="FFFFFF"/>
                </a:solidFill>
                <a:latin typeface="Arial" pitchFamily="34" charset="0"/>
              </a:rPr>
              <a:t>2050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058025" y="6115050"/>
            <a:ext cx="6921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>
            <a:spAutoFit/>
          </a:bodyPr>
          <a:lstStyle>
            <a:lvl1pPr marL="201613" indent="-201613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20675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642938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963613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285875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7430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2002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6574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1146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45000"/>
              <a:buFont typeface="Marlett" pitchFamily="2" charset="2"/>
              <a:buNone/>
            </a:pPr>
            <a:r>
              <a:rPr lang="en-GB" sz="2000">
                <a:solidFill>
                  <a:srgbClr val="FFFFFF"/>
                </a:solidFill>
                <a:latin typeface="Arial" pitchFamily="34" charset="0"/>
              </a:rPr>
              <a:t>2100</a:t>
            </a: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990600" y="5791200"/>
            <a:ext cx="0" cy="32385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4114800" y="5791200"/>
            <a:ext cx="0" cy="32385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7391400" y="5791200"/>
            <a:ext cx="0" cy="32385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V="1">
            <a:off x="685800" y="1981200"/>
            <a:ext cx="0" cy="3838575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708025" y="4227513"/>
            <a:ext cx="7543800" cy="1544637"/>
          </a:xfrm>
          <a:custGeom>
            <a:avLst/>
            <a:gdLst>
              <a:gd name="T0" fmla="*/ 0 w 5135"/>
              <a:gd name="T1" fmla="*/ 656 h 1077"/>
              <a:gd name="T2" fmla="*/ 363 w 5135"/>
              <a:gd name="T3" fmla="*/ 565 h 1077"/>
              <a:gd name="T4" fmla="*/ 998 w 5135"/>
              <a:gd name="T5" fmla="*/ 384 h 1077"/>
              <a:gd name="T6" fmla="*/ 1134 w 5135"/>
              <a:gd name="T7" fmla="*/ 338 h 1077"/>
              <a:gd name="T8" fmla="*/ 1179 w 5135"/>
              <a:gd name="T9" fmla="*/ 384 h 1077"/>
              <a:gd name="T10" fmla="*/ 1179 w 5135"/>
              <a:gd name="T11" fmla="*/ 656 h 1077"/>
              <a:gd name="T12" fmla="*/ 1251 w 5135"/>
              <a:gd name="T13" fmla="*/ 847 h 1077"/>
              <a:gd name="T14" fmla="*/ 1905 w 5135"/>
              <a:gd name="T15" fmla="*/ 520 h 1077"/>
              <a:gd name="T16" fmla="*/ 2433 w 5135"/>
              <a:gd name="T17" fmla="*/ 283 h 1077"/>
              <a:gd name="T18" fmla="*/ 2601 w 5135"/>
              <a:gd name="T19" fmla="*/ 187 h 1077"/>
              <a:gd name="T20" fmla="*/ 2729 w 5135"/>
              <a:gd name="T21" fmla="*/ 114 h 1077"/>
              <a:gd name="T22" fmla="*/ 2874 w 5135"/>
              <a:gd name="T23" fmla="*/ 36 h 1077"/>
              <a:gd name="T24" fmla="*/ 2857 w 5135"/>
              <a:gd name="T25" fmla="*/ 248 h 1077"/>
              <a:gd name="T26" fmla="*/ 2857 w 5135"/>
              <a:gd name="T27" fmla="*/ 565 h 1077"/>
              <a:gd name="T28" fmla="*/ 2994 w 5135"/>
              <a:gd name="T29" fmla="*/ 565 h 1077"/>
              <a:gd name="T30" fmla="*/ 3863 w 5135"/>
              <a:gd name="T31" fmla="*/ 267 h 1077"/>
              <a:gd name="T32" fmla="*/ 4400 w 5135"/>
              <a:gd name="T33" fmla="*/ 21 h 1077"/>
              <a:gd name="T34" fmla="*/ 4495 w 5135"/>
              <a:gd name="T35" fmla="*/ 140 h 1077"/>
              <a:gd name="T36" fmla="*/ 4479 w 5135"/>
              <a:gd name="T37" fmla="*/ 556 h 1077"/>
              <a:gd name="T38" fmla="*/ 4479 w 5135"/>
              <a:gd name="T39" fmla="*/ 1012 h 1077"/>
              <a:gd name="T40" fmla="*/ 4823 w 5135"/>
              <a:gd name="T41" fmla="*/ 948 h 1077"/>
              <a:gd name="T42" fmla="*/ 5135 w 5135"/>
              <a:gd name="T43" fmla="*/ 828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35" h="1077">
                <a:moveTo>
                  <a:pt x="0" y="656"/>
                </a:moveTo>
                <a:cubicBezTo>
                  <a:pt x="98" y="633"/>
                  <a:pt x="197" y="610"/>
                  <a:pt x="363" y="565"/>
                </a:cubicBezTo>
                <a:cubicBezTo>
                  <a:pt x="529" y="520"/>
                  <a:pt x="870" y="422"/>
                  <a:pt x="998" y="384"/>
                </a:cubicBezTo>
                <a:cubicBezTo>
                  <a:pt x="1126" y="346"/>
                  <a:pt x="1104" y="338"/>
                  <a:pt x="1134" y="338"/>
                </a:cubicBezTo>
                <a:cubicBezTo>
                  <a:pt x="1164" y="338"/>
                  <a:pt x="1172" y="331"/>
                  <a:pt x="1179" y="384"/>
                </a:cubicBezTo>
                <a:cubicBezTo>
                  <a:pt x="1186" y="437"/>
                  <a:pt x="1167" y="579"/>
                  <a:pt x="1179" y="656"/>
                </a:cubicBezTo>
                <a:cubicBezTo>
                  <a:pt x="1191" y="733"/>
                  <a:pt x="1130" y="870"/>
                  <a:pt x="1251" y="847"/>
                </a:cubicBezTo>
                <a:cubicBezTo>
                  <a:pt x="1372" y="824"/>
                  <a:pt x="1708" y="614"/>
                  <a:pt x="1905" y="520"/>
                </a:cubicBezTo>
                <a:cubicBezTo>
                  <a:pt x="2102" y="426"/>
                  <a:pt x="2317" y="338"/>
                  <a:pt x="2433" y="283"/>
                </a:cubicBezTo>
                <a:cubicBezTo>
                  <a:pt x="2549" y="228"/>
                  <a:pt x="2552" y="215"/>
                  <a:pt x="2601" y="187"/>
                </a:cubicBezTo>
                <a:cubicBezTo>
                  <a:pt x="2650" y="159"/>
                  <a:pt x="2684" y="139"/>
                  <a:pt x="2729" y="114"/>
                </a:cubicBezTo>
                <a:cubicBezTo>
                  <a:pt x="2774" y="89"/>
                  <a:pt x="2853" y="14"/>
                  <a:pt x="2874" y="36"/>
                </a:cubicBezTo>
                <a:cubicBezTo>
                  <a:pt x="2895" y="58"/>
                  <a:pt x="2860" y="160"/>
                  <a:pt x="2857" y="248"/>
                </a:cubicBezTo>
                <a:cubicBezTo>
                  <a:pt x="2854" y="336"/>
                  <a:pt x="2834" y="512"/>
                  <a:pt x="2857" y="565"/>
                </a:cubicBezTo>
                <a:cubicBezTo>
                  <a:pt x="2880" y="618"/>
                  <a:pt x="2826" y="615"/>
                  <a:pt x="2994" y="565"/>
                </a:cubicBezTo>
                <a:cubicBezTo>
                  <a:pt x="3162" y="515"/>
                  <a:pt x="3629" y="358"/>
                  <a:pt x="3863" y="267"/>
                </a:cubicBezTo>
                <a:cubicBezTo>
                  <a:pt x="4097" y="176"/>
                  <a:pt x="4295" y="42"/>
                  <a:pt x="4400" y="21"/>
                </a:cubicBezTo>
                <a:cubicBezTo>
                  <a:pt x="4505" y="0"/>
                  <a:pt x="4482" y="51"/>
                  <a:pt x="4495" y="140"/>
                </a:cubicBezTo>
                <a:cubicBezTo>
                  <a:pt x="4508" y="229"/>
                  <a:pt x="4482" y="411"/>
                  <a:pt x="4479" y="556"/>
                </a:cubicBezTo>
                <a:cubicBezTo>
                  <a:pt x="4476" y="701"/>
                  <a:pt x="4422" y="947"/>
                  <a:pt x="4479" y="1012"/>
                </a:cubicBezTo>
                <a:cubicBezTo>
                  <a:pt x="4536" y="1077"/>
                  <a:pt x="4714" y="979"/>
                  <a:pt x="4823" y="948"/>
                </a:cubicBezTo>
                <a:cubicBezTo>
                  <a:pt x="4932" y="917"/>
                  <a:pt x="5070" y="853"/>
                  <a:pt x="5135" y="828"/>
                </a:cubicBezTo>
              </a:path>
            </a:pathLst>
          </a:custGeom>
          <a:noFill/>
          <a:ln w="38100" cap="flat" cmpd="sng">
            <a:solidFill>
              <a:srgbClr val="00FF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1038" y="1779588"/>
            <a:ext cx="5795962" cy="3316287"/>
            <a:chOff x="204" y="890"/>
            <a:chExt cx="3946" cy="2313"/>
          </a:xfrm>
        </p:grpSpPr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204" y="890"/>
              <a:ext cx="3946" cy="2313"/>
            </a:xfrm>
            <a:custGeom>
              <a:avLst/>
              <a:gdLst>
                <a:gd name="T0" fmla="*/ 0 w 3946"/>
                <a:gd name="T1" fmla="*/ 2313 h 2313"/>
                <a:gd name="T2" fmla="*/ 1179 w 3946"/>
                <a:gd name="T3" fmla="*/ 1996 h 2313"/>
                <a:gd name="T4" fmla="*/ 1769 w 3946"/>
                <a:gd name="T5" fmla="*/ 1724 h 2313"/>
                <a:gd name="T6" fmla="*/ 3039 w 3946"/>
                <a:gd name="T7" fmla="*/ 907 h 2313"/>
                <a:gd name="T8" fmla="*/ 3946 w 3946"/>
                <a:gd name="T9" fmla="*/ 0 h 2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6" h="2313">
                  <a:moveTo>
                    <a:pt x="0" y="2313"/>
                  </a:moveTo>
                  <a:cubicBezTo>
                    <a:pt x="442" y="2203"/>
                    <a:pt x="884" y="2094"/>
                    <a:pt x="1179" y="1996"/>
                  </a:cubicBezTo>
                  <a:cubicBezTo>
                    <a:pt x="1474" y="1898"/>
                    <a:pt x="1459" y="1906"/>
                    <a:pt x="1769" y="1724"/>
                  </a:cubicBezTo>
                  <a:cubicBezTo>
                    <a:pt x="2079" y="1542"/>
                    <a:pt x="2676" y="1194"/>
                    <a:pt x="3039" y="907"/>
                  </a:cubicBezTo>
                  <a:cubicBezTo>
                    <a:pt x="3402" y="620"/>
                    <a:pt x="3795" y="151"/>
                    <a:pt x="3946" y="0"/>
                  </a:cubicBezTo>
                </a:path>
              </a:pathLst>
            </a:custGeom>
            <a:noFill/>
            <a:ln w="57150" cap="flat" cmpd="sng">
              <a:solidFill>
                <a:srgbClr val="FF33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4291" tIns="32146" rIns="64291" bIns="32146">
              <a:spAutoFit/>
            </a:bodyPr>
            <a:lstStyle/>
            <a:p>
              <a:endParaRPr lang="en-GB"/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1775" y="1238"/>
              <a:ext cx="2353" cy="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4291" tIns="32146" rIns="64291" bIns="32146">
              <a:spAutoFit/>
            </a:bodyPr>
            <a:lstStyle>
              <a:lvl1pPr defTabSz="64293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20675" defTabSz="64293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642938" defTabSz="64293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963613" defTabSz="64293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285875" defTabSz="64293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743075" defTabSz="642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200275" defTabSz="642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657475" defTabSz="642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114675" defTabSz="642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GB" sz="2000" b="1" dirty="0">
                  <a:solidFill>
                    <a:srgbClr val="000066"/>
                  </a:solidFill>
                  <a:latin typeface="Arial" pitchFamily="34" charset="0"/>
                </a:rPr>
                <a:t> </a:t>
              </a:r>
              <a:r>
                <a:rPr lang="en-GB" sz="1800" b="1" dirty="0">
                  <a:solidFill>
                    <a:srgbClr val="000066"/>
                  </a:solidFill>
                  <a:latin typeface="Arial" pitchFamily="34" charset="0"/>
                </a:rPr>
                <a:t>more people/property</a:t>
              </a:r>
              <a:r>
                <a:rPr lang="en-GB" sz="1800" dirty="0">
                  <a:solidFill>
                    <a:srgbClr val="000066"/>
                  </a:solidFill>
                  <a:latin typeface="Arial" pitchFamily="34" charset="0"/>
                </a:rPr>
                <a:t> </a:t>
              </a:r>
            </a:p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GB" sz="1800" b="1" dirty="0">
                  <a:solidFill>
                    <a:srgbClr val="000066"/>
                  </a:solidFill>
                  <a:latin typeface="Arial" pitchFamily="34" charset="0"/>
                </a:rPr>
                <a:t> climate change</a:t>
              </a:r>
            </a:p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GB" sz="1800" b="1" dirty="0">
                  <a:solidFill>
                    <a:srgbClr val="000066"/>
                  </a:solidFill>
                  <a:latin typeface="Arial" pitchFamily="34" charset="0"/>
                </a:rPr>
                <a:t> ageing FD</a:t>
              </a:r>
              <a:r>
                <a:rPr lang="en-GB" sz="2000" b="1" dirty="0">
                  <a:solidFill>
                    <a:srgbClr val="000066"/>
                  </a:solidFill>
                  <a:latin typeface="Arial" pitchFamily="34" charset="0"/>
                </a:rPr>
                <a:t> </a:t>
              </a:r>
              <a:endParaRPr lang="en-GB" sz="2000" dirty="0">
                <a:solidFill>
                  <a:srgbClr val="000066"/>
                </a:solidFill>
                <a:latin typeface="Arial" pitchFamily="34" charset="0"/>
              </a:endParaRPr>
            </a:p>
          </p:txBody>
        </p:sp>
      </p:grpSp>
      <p:sp>
        <p:nvSpPr>
          <p:cNvPr id="20" name="Freeform 18"/>
          <p:cNvSpPr>
            <a:spLocks/>
          </p:cNvSpPr>
          <p:nvPr/>
        </p:nvSpPr>
        <p:spPr bwMode="auto">
          <a:xfrm rot="236037">
            <a:off x="766763" y="3843338"/>
            <a:ext cx="7062787" cy="1684337"/>
          </a:xfrm>
          <a:custGeom>
            <a:avLst/>
            <a:gdLst>
              <a:gd name="T0" fmla="*/ 0 w 4809"/>
              <a:gd name="T1" fmla="*/ 1175 h 1175"/>
              <a:gd name="T2" fmla="*/ 1214 w 4809"/>
              <a:gd name="T3" fmla="*/ 1050 h 1175"/>
              <a:gd name="T4" fmla="*/ 2598 w 4809"/>
              <a:gd name="T5" fmla="*/ 800 h 1175"/>
              <a:gd name="T6" fmla="*/ 3987 w 4809"/>
              <a:gd name="T7" fmla="*/ 367 h 1175"/>
              <a:gd name="T8" fmla="*/ 4809 w 4809"/>
              <a:gd name="T9" fmla="*/ 0 h 1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09" h="1175">
                <a:moveTo>
                  <a:pt x="0" y="1175"/>
                </a:moveTo>
                <a:cubicBezTo>
                  <a:pt x="454" y="1137"/>
                  <a:pt x="781" y="1112"/>
                  <a:pt x="1214" y="1050"/>
                </a:cubicBezTo>
                <a:cubicBezTo>
                  <a:pt x="1647" y="988"/>
                  <a:pt x="2136" y="914"/>
                  <a:pt x="2598" y="800"/>
                </a:cubicBezTo>
                <a:cubicBezTo>
                  <a:pt x="3060" y="686"/>
                  <a:pt x="3618" y="500"/>
                  <a:pt x="3987" y="367"/>
                </a:cubicBezTo>
                <a:cubicBezTo>
                  <a:pt x="4356" y="234"/>
                  <a:pt x="4638" y="76"/>
                  <a:pt x="4809" y="0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 rot="16149101">
            <a:off x="-373062" y="2246313"/>
            <a:ext cx="1651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>
            <a:spAutoFit/>
          </a:bodyPr>
          <a:lstStyle>
            <a:lvl1pPr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20675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642938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963613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285875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7430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2002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6574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1146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b="1">
                <a:solidFill>
                  <a:srgbClr val="FFFFFF"/>
                </a:solidFill>
                <a:latin typeface="Arial" pitchFamily="34" charset="0"/>
              </a:rPr>
              <a:t>Risk</a:t>
            </a:r>
          </a:p>
        </p:txBody>
      </p:sp>
      <p:sp>
        <p:nvSpPr>
          <p:cNvPr id="22" name="Text Box 20"/>
          <p:cNvSpPr txBox="1">
            <a:spLocks/>
          </p:cNvSpPr>
          <p:nvPr/>
        </p:nvSpPr>
        <p:spPr bwMode="auto">
          <a:xfrm>
            <a:off x="6643688" y="2197100"/>
            <a:ext cx="2036762" cy="3683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>
            <a:spAutoFit/>
          </a:bodyPr>
          <a:lstStyle>
            <a:lvl1pPr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20675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642938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963613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285875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7430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2002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6574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1146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rgbClr val="000000"/>
                </a:solidFill>
                <a:latin typeface="Arial" pitchFamily="34" charset="0"/>
                <a:ea typeface="ヒラギノ明朝 Pro W3" pitchFamily="1" charset="-128"/>
                <a:sym typeface="Times" pitchFamily="18" charset="0"/>
              </a:rPr>
              <a:t>Unacceptable</a:t>
            </a:r>
          </a:p>
        </p:txBody>
      </p:sp>
      <p:sp>
        <p:nvSpPr>
          <p:cNvPr id="23" name="Text Box 21"/>
          <p:cNvSpPr txBox="1">
            <a:spLocks/>
          </p:cNvSpPr>
          <p:nvPr/>
        </p:nvSpPr>
        <p:spPr bwMode="auto">
          <a:xfrm>
            <a:off x="6643688" y="2571750"/>
            <a:ext cx="2036762" cy="3683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>
            <a:spAutoFit/>
          </a:bodyPr>
          <a:lstStyle>
            <a:lvl1pPr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20675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642938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963613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285875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7430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2002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6574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1146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rgbClr val="000000"/>
                </a:solidFill>
                <a:latin typeface="Arial" pitchFamily="34" charset="0"/>
                <a:ea typeface="ヒラギノ明朝 Pro W3" pitchFamily="1" charset="-128"/>
                <a:sym typeface="Times" pitchFamily="18" charset="0"/>
              </a:rPr>
              <a:t>Tolerable</a:t>
            </a:r>
            <a:endParaRPr lang="en-GB" sz="3100">
              <a:solidFill>
                <a:srgbClr val="000000"/>
              </a:solidFill>
              <a:latin typeface="Arial" pitchFamily="34" charset="0"/>
              <a:ea typeface="ヒラギノ明朝 Pro W3" pitchFamily="1" charset="-128"/>
              <a:sym typeface="Times" pitchFamily="18" charset="0"/>
            </a:endParaRPr>
          </a:p>
        </p:txBody>
      </p:sp>
      <p:sp>
        <p:nvSpPr>
          <p:cNvPr id="24" name="Text Box 22"/>
          <p:cNvSpPr txBox="1">
            <a:spLocks/>
          </p:cNvSpPr>
          <p:nvPr/>
        </p:nvSpPr>
        <p:spPr bwMode="auto">
          <a:xfrm>
            <a:off x="6643688" y="2894013"/>
            <a:ext cx="2036762" cy="97790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>
            <a:spAutoFit/>
          </a:bodyPr>
          <a:lstStyle>
            <a:lvl1pPr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20675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642938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963613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285875" defTabSz="6429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7430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2002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6574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1146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rgbClr val="000000"/>
                </a:solidFill>
                <a:latin typeface="Arial" pitchFamily="34" charset="0"/>
                <a:ea typeface="ヒラギノ明朝 Pro W3" pitchFamily="1" charset="-128"/>
                <a:sym typeface="Times" pitchFamily="18" charset="0"/>
              </a:rPr>
              <a:t>As low as reasonably possible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6086" y="6475819"/>
            <a:ext cx="2806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0066"/>
                </a:solidFill>
              </a:rPr>
              <a:t>Source: Tim Reeder, Environment Agency</a:t>
            </a:r>
            <a:endParaRPr lang="en-GB" sz="1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3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London’s Future Flood Defences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</p:nvPr>
        </p:nvGraphicFramePr>
        <p:xfrm>
          <a:off x="1822374" y="1981200"/>
          <a:ext cx="5499251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Clip" r:id="rId3" imgW="17436071" imgH="13046571" progId="MS_ClipArt_Gallery.2">
                  <p:embed/>
                </p:oleObj>
              </mc:Choice>
              <mc:Fallback>
                <p:oleObj name="Clip" r:id="rId3" imgW="17436071" imgH="13046571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2374" y="1981200"/>
                        <a:ext cx="5499251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974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prstDash val="lg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971550" y="1035050"/>
            <a:ext cx="7940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971550" y="103505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>
            <a:off x="971550" y="873125"/>
            <a:ext cx="0" cy="161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>
            <a:off x="8162925" y="874713"/>
            <a:ext cx="0" cy="161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>
            <a:off x="6732588" y="855663"/>
            <a:ext cx="0" cy="161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5292725" y="882650"/>
            <a:ext cx="0" cy="161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>
            <a:off x="3132138" y="873125"/>
            <a:ext cx="0" cy="161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113088" y="730250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400" b="1"/>
              <a:t>1m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974725" y="704850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400" b="1"/>
              <a:t>0m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7745413" y="750888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400" b="1"/>
              <a:t>4m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6716713" y="755650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400" b="1"/>
              <a:t>3m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5273675" y="74612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400" b="1"/>
              <a:t>2m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0" y="485775"/>
            <a:ext cx="2043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400" b="1"/>
              <a:t>Max water level rise: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2124075" y="4291013"/>
            <a:ext cx="4597400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sz="1000" b="1"/>
              <a:t>New  barrier, retain Thames Barrier, raise defences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1490663" y="3057525"/>
            <a:ext cx="887412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sz="1000" b="1"/>
              <a:t>Raise Defences</a:t>
            </a: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2125663" y="4970463"/>
            <a:ext cx="4076700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sz="1000" b="1"/>
              <a:t>New  barrier, raise defences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2120900" y="5589588"/>
            <a:ext cx="6780213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sz="1000" b="1"/>
              <a:t>New  barrage</a:t>
            </a: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flipH="1">
            <a:off x="5838825" y="1023938"/>
            <a:ext cx="0" cy="550862"/>
          </a:xfrm>
          <a:prstGeom prst="line">
            <a:avLst/>
          </a:prstGeom>
          <a:noFill/>
          <a:ln w="38100">
            <a:solidFill>
              <a:srgbClr val="FF9966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6616700" y="3711575"/>
            <a:ext cx="0" cy="577850"/>
          </a:xfrm>
          <a:prstGeom prst="line">
            <a:avLst/>
          </a:prstGeom>
          <a:noFill/>
          <a:ln w="38100">
            <a:solidFill>
              <a:srgbClr val="FF9966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6159500" y="4575175"/>
            <a:ext cx="0" cy="390525"/>
          </a:xfrm>
          <a:prstGeom prst="line">
            <a:avLst/>
          </a:prstGeom>
          <a:noFill/>
          <a:ln w="38100">
            <a:solidFill>
              <a:srgbClr val="FF9966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5900738" y="1184275"/>
            <a:ext cx="669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200" b="1" dirty="0">
                <a:solidFill>
                  <a:srgbClr val="FF9966"/>
                </a:solidFill>
              </a:rPr>
              <a:t>HLO 1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6654800" y="3889375"/>
            <a:ext cx="7381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200" b="1" dirty="0">
                <a:solidFill>
                  <a:srgbClr val="FF9966"/>
                </a:solidFill>
              </a:rPr>
              <a:t>HLO 3a</a:t>
            </a: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6207125" y="4637088"/>
            <a:ext cx="7381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200" b="1" dirty="0">
                <a:solidFill>
                  <a:srgbClr val="FF9966"/>
                </a:solidFill>
              </a:rPr>
              <a:t>HLO 3b</a:t>
            </a: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405813" y="4349750"/>
            <a:ext cx="7381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200" b="1" dirty="0">
                <a:solidFill>
                  <a:srgbClr val="FF9966"/>
                </a:solidFill>
              </a:rPr>
              <a:t>HLO 4</a:t>
            </a: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6084888" y="1841500"/>
            <a:ext cx="7381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200" b="1" dirty="0">
                <a:solidFill>
                  <a:srgbClr val="FF9966"/>
                </a:solidFill>
              </a:rPr>
              <a:t>HLO 2</a:t>
            </a:r>
          </a:p>
        </p:txBody>
      </p:sp>
      <p:sp>
        <p:nvSpPr>
          <p:cNvPr id="32" name="Line 30"/>
          <p:cNvSpPr>
            <a:spLocks noChangeShapeType="1"/>
          </p:cNvSpPr>
          <p:nvPr/>
        </p:nvSpPr>
        <p:spPr bwMode="auto">
          <a:xfrm>
            <a:off x="1670050" y="2871788"/>
            <a:ext cx="0" cy="184150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 flipV="1">
            <a:off x="2239963" y="2659063"/>
            <a:ext cx="0" cy="396875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" name="Line 32"/>
          <p:cNvSpPr>
            <a:spLocks noChangeShapeType="1"/>
          </p:cNvSpPr>
          <p:nvPr/>
        </p:nvSpPr>
        <p:spPr bwMode="auto">
          <a:xfrm flipV="1">
            <a:off x="3140075" y="1836738"/>
            <a:ext cx="0" cy="252412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" name="Line 33"/>
          <p:cNvSpPr>
            <a:spLocks noChangeShapeType="1"/>
          </p:cNvSpPr>
          <p:nvPr/>
        </p:nvSpPr>
        <p:spPr bwMode="auto">
          <a:xfrm>
            <a:off x="2239963" y="3454400"/>
            <a:ext cx="0" cy="158750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 flipV="1">
            <a:off x="3074988" y="3402013"/>
            <a:ext cx="0" cy="223837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 flipV="1">
            <a:off x="4678363" y="2671763"/>
            <a:ext cx="0" cy="319087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>
            <a:off x="1908175" y="3454400"/>
            <a:ext cx="0" cy="2265363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>
            <a:off x="1908175" y="4421188"/>
            <a:ext cx="212725" cy="0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" name="Line 38"/>
          <p:cNvSpPr>
            <a:spLocks noChangeShapeType="1"/>
          </p:cNvSpPr>
          <p:nvPr/>
        </p:nvSpPr>
        <p:spPr bwMode="auto">
          <a:xfrm>
            <a:off x="1906588" y="5719763"/>
            <a:ext cx="212725" cy="0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>
            <a:off x="1906588" y="5094288"/>
            <a:ext cx="212725" cy="0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" name="Freeform 40"/>
          <p:cNvSpPr>
            <a:spLocks/>
          </p:cNvSpPr>
          <p:nvPr/>
        </p:nvSpPr>
        <p:spPr bwMode="auto">
          <a:xfrm>
            <a:off x="1371600" y="2365375"/>
            <a:ext cx="4572000" cy="1473200"/>
          </a:xfrm>
          <a:custGeom>
            <a:avLst/>
            <a:gdLst>
              <a:gd name="T0" fmla="*/ 0 w 2880"/>
              <a:gd name="T1" fmla="*/ 256 h 928"/>
              <a:gd name="T2" fmla="*/ 288 w 2880"/>
              <a:gd name="T3" fmla="*/ 496 h 928"/>
              <a:gd name="T4" fmla="*/ 576 w 2880"/>
              <a:gd name="T5" fmla="*/ 736 h 928"/>
              <a:gd name="T6" fmla="*/ 816 w 2880"/>
              <a:gd name="T7" fmla="*/ 880 h 928"/>
              <a:gd name="T8" fmla="*/ 1008 w 2880"/>
              <a:gd name="T9" fmla="*/ 880 h 928"/>
              <a:gd name="T10" fmla="*/ 1488 w 2880"/>
              <a:gd name="T11" fmla="*/ 592 h 928"/>
              <a:gd name="T12" fmla="*/ 1968 w 2880"/>
              <a:gd name="T13" fmla="*/ 304 h 928"/>
              <a:gd name="T14" fmla="*/ 2256 w 2880"/>
              <a:gd name="T15" fmla="*/ 112 h 928"/>
              <a:gd name="T16" fmla="*/ 2496 w 2880"/>
              <a:gd name="T17" fmla="*/ 16 h 928"/>
              <a:gd name="T18" fmla="*/ 2880 w 2880"/>
              <a:gd name="T19" fmla="*/ 16 h 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0" h="928">
                <a:moveTo>
                  <a:pt x="0" y="256"/>
                </a:moveTo>
                <a:cubicBezTo>
                  <a:pt x="96" y="336"/>
                  <a:pt x="192" y="416"/>
                  <a:pt x="288" y="496"/>
                </a:cubicBezTo>
                <a:cubicBezTo>
                  <a:pt x="384" y="576"/>
                  <a:pt x="488" y="672"/>
                  <a:pt x="576" y="736"/>
                </a:cubicBezTo>
                <a:cubicBezTo>
                  <a:pt x="664" y="800"/>
                  <a:pt x="744" y="856"/>
                  <a:pt x="816" y="880"/>
                </a:cubicBezTo>
                <a:cubicBezTo>
                  <a:pt x="888" y="904"/>
                  <a:pt x="896" y="928"/>
                  <a:pt x="1008" y="880"/>
                </a:cubicBezTo>
                <a:cubicBezTo>
                  <a:pt x="1120" y="832"/>
                  <a:pt x="1328" y="688"/>
                  <a:pt x="1488" y="592"/>
                </a:cubicBezTo>
                <a:cubicBezTo>
                  <a:pt x="1648" y="496"/>
                  <a:pt x="1840" y="384"/>
                  <a:pt x="1968" y="304"/>
                </a:cubicBezTo>
                <a:cubicBezTo>
                  <a:pt x="2096" y="224"/>
                  <a:pt x="2168" y="160"/>
                  <a:pt x="2256" y="112"/>
                </a:cubicBezTo>
                <a:cubicBezTo>
                  <a:pt x="2344" y="64"/>
                  <a:pt x="2392" y="32"/>
                  <a:pt x="2496" y="16"/>
                </a:cubicBezTo>
                <a:cubicBezTo>
                  <a:pt x="2600" y="0"/>
                  <a:pt x="2816" y="16"/>
                  <a:pt x="2880" y="16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" name="Line 41"/>
          <p:cNvSpPr>
            <a:spLocks noChangeShapeType="1"/>
          </p:cNvSpPr>
          <p:nvPr/>
        </p:nvSpPr>
        <p:spPr bwMode="auto">
          <a:xfrm>
            <a:off x="5943600" y="2365375"/>
            <a:ext cx="0" cy="3354388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" name="Line 42"/>
          <p:cNvSpPr>
            <a:spLocks noChangeShapeType="1"/>
          </p:cNvSpPr>
          <p:nvPr/>
        </p:nvSpPr>
        <p:spPr bwMode="auto">
          <a:xfrm>
            <a:off x="5965825" y="5667375"/>
            <a:ext cx="3178175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" name="Line 43"/>
          <p:cNvSpPr>
            <a:spLocks noChangeShapeType="1"/>
          </p:cNvSpPr>
          <p:nvPr/>
        </p:nvSpPr>
        <p:spPr bwMode="auto">
          <a:xfrm flipH="1">
            <a:off x="6096000" y="1704975"/>
            <a:ext cx="0" cy="550863"/>
          </a:xfrm>
          <a:prstGeom prst="line">
            <a:avLst/>
          </a:prstGeom>
          <a:noFill/>
          <a:ln w="38100">
            <a:solidFill>
              <a:srgbClr val="FF9966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" name="Text Box 44"/>
          <p:cNvSpPr txBox="1">
            <a:spLocks noChangeArrowheads="1"/>
          </p:cNvSpPr>
          <p:nvPr/>
        </p:nvSpPr>
        <p:spPr bwMode="auto">
          <a:xfrm>
            <a:off x="685800" y="2619375"/>
            <a:ext cx="1162050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sz="1000" b="1"/>
              <a:t>Existing system</a:t>
            </a:r>
          </a:p>
        </p:txBody>
      </p:sp>
      <p:sp>
        <p:nvSpPr>
          <p:cNvPr id="47" name="Text Box 45"/>
          <p:cNvSpPr txBox="1">
            <a:spLocks noChangeArrowheads="1"/>
          </p:cNvSpPr>
          <p:nvPr/>
        </p:nvSpPr>
        <p:spPr bwMode="auto">
          <a:xfrm>
            <a:off x="2819400" y="1589088"/>
            <a:ext cx="3068638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sz="1000" b="1"/>
              <a:t>Improve Thames Barrier and raise d/s defences </a:t>
            </a:r>
          </a:p>
        </p:txBody>
      </p:sp>
      <p:sp>
        <p:nvSpPr>
          <p:cNvPr id="48" name="Text Box 46"/>
          <p:cNvSpPr txBox="1">
            <a:spLocks noChangeArrowheads="1"/>
          </p:cNvSpPr>
          <p:nvPr/>
        </p:nvSpPr>
        <p:spPr bwMode="auto">
          <a:xfrm>
            <a:off x="1981200" y="2090738"/>
            <a:ext cx="1447800" cy="55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sz="1000" b="1"/>
              <a:t>Over-rotate Thames Barrier and restore interim defences</a:t>
            </a:r>
          </a:p>
        </p:txBody>
      </p:sp>
      <p:sp>
        <p:nvSpPr>
          <p:cNvPr id="49" name="Text Box 47"/>
          <p:cNvSpPr txBox="1">
            <a:spLocks noChangeArrowheads="1"/>
          </p:cNvSpPr>
          <p:nvPr/>
        </p:nvSpPr>
        <p:spPr bwMode="auto">
          <a:xfrm>
            <a:off x="3957638" y="2271713"/>
            <a:ext cx="2214562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sz="1000" b="1"/>
              <a:t>Flood storage, improve Thames Barrier,  raise u/s &amp; d/s defences</a:t>
            </a:r>
          </a:p>
        </p:txBody>
      </p:sp>
      <p:sp>
        <p:nvSpPr>
          <p:cNvPr id="50" name="Text Box 48"/>
          <p:cNvSpPr txBox="1">
            <a:spLocks noChangeArrowheads="1"/>
          </p:cNvSpPr>
          <p:nvPr/>
        </p:nvSpPr>
        <p:spPr bwMode="auto">
          <a:xfrm>
            <a:off x="2743200" y="3001963"/>
            <a:ext cx="236220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sz="1000" b="1"/>
              <a:t>Flood storage, over rotate Thames Barrier, raise u/s &amp; d/s defences</a:t>
            </a:r>
          </a:p>
        </p:txBody>
      </p:sp>
      <p:sp>
        <p:nvSpPr>
          <p:cNvPr id="51" name="Text Box 49"/>
          <p:cNvSpPr txBox="1">
            <a:spLocks noChangeArrowheads="1"/>
          </p:cNvSpPr>
          <p:nvPr/>
        </p:nvSpPr>
        <p:spPr bwMode="auto">
          <a:xfrm>
            <a:off x="1981200" y="3636963"/>
            <a:ext cx="160020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sz="1000" b="1"/>
              <a:t>Flood storage, restore interim defences</a:t>
            </a:r>
          </a:p>
        </p:txBody>
      </p:sp>
      <p:grpSp>
        <p:nvGrpSpPr>
          <p:cNvPr id="52" name="Group 50"/>
          <p:cNvGrpSpPr>
            <a:grpSpLocks/>
          </p:cNvGrpSpPr>
          <p:nvPr/>
        </p:nvGrpSpPr>
        <p:grpSpPr bwMode="auto">
          <a:xfrm>
            <a:off x="2051050" y="260350"/>
            <a:ext cx="7092950" cy="5883275"/>
            <a:chOff x="1292" y="164"/>
            <a:chExt cx="4468" cy="3706"/>
          </a:xfrm>
        </p:grpSpPr>
        <p:sp>
          <p:nvSpPr>
            <p:cNvPr id="53" name="Line 51"/>
            <p:cNvSpPr>
              <a:spLocks noChangeShapeType="1"/>
            </p:cNvSpPr>
            <p:nvPr/>
          </p:nvSpPr>
          <p:spPr bwMode="auto">
            <a:xfrm>
              <a:off x="5220" y="463"/>
              <a:ext cx="7" cy="340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54" name="Group 52"/>
            <p:cNvGrpSpPr>
              <a:grpSpLocks/>
            </p:cNvGrpSpPr>
            <p:nvPr/>
          </p:nvGrpSpPr>
          <p:grpSpPr bwMode="auto">
            <a:xfrm>
              <a:off x="1292" y="164"/>
              <a:ext cx="4468" cy="3682"/>
              <a:chOff x="1292" y="164"/>
              <a:chExt cx="4468" cy="3682"/>
            </a:xfrm>
          </p:grpSpPr>
          <p:sp>
            <p:nvSpPr>
              <p:cNvPr id="55" name="Text Box 53"/>
              <p:cNvSpPr txBox="1">
                <a:spLocks noChangeArrowheads="1"/>
              </p:cNvSpPr>
              <p:nvPr/>
            </p:nvSpPr>
            <p:spPr bwMode="auto">
              <a:xfrm>
                <a:off x="4649" y="210"/>
                <a:ext cx="1111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GB" sz="1400" b="1">
                    <a:solidFill>
                      <a:srgbClr val="FF3300"/>
                    </a:solidFill>
                  </a:rPr>
                  <a:t>Previous Extreme</a:t>
                </a:r>
              </a:p>
            </p:txBody>
          </p:sp>
          <p:sp>
            <p:nvSpPr>
              <p:cNvPr id="56" name="Line 54"/>
              <p:cNvSpPr>
                <a:spLocks noChangeShapeType="1"/>
              </p:cNvSpPr>
              <p:nvPr/>
            </p:nvSpPr>
            <p:spPr bwMode="auto">
              <a:xfrm flipH="1">
                <a:off x="1875" y="482"/>
                <a:ext cx="7" cy="3364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" name="Text Box 55"/>
              <p:cNvSpPr txBox="1">
                <a:spLocks noChangeArrowheads="1"/>
              </p:cNvSpPr>
              <p:nvPr/>
            </p:nvSpPr>
            <p:spPr bwMode="auto">
              <a:xfrm>
                <a:off x="1292" y="164"/>
                <a:ext cx="1769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GB" sz="1400" b="1" dirty="0" err="1">
                    <a:solidFill>
                      <a:srgbClr val="FF3300"/>
                    </a:solidFill>
                  </a:rPr>
                  <a:t>Defra</a:t>
                </a:r>
                <a:r>
                  <a:rPr lang="en-GB" sz="1400" b="1" dirty="0">
                    <a:solidFill>
                      <a:srgbClr val="FF3300"/>
                    </a:solidFill>
                  </a:rPr>
                  <a:t> and upper part of new TE2100 likely range</a:t>
                </a:r>
              </a:p>
            </p:txBody>
          </p:sp>
          <p:sp>
            <p:nvSpPr>
              <p:cNvPr id="58" name="Line 56"/>
              <p:cNvSpPr>
                <a:spLocks noChangeShapeType="1"/>
              </p:cNvSpPr>
              <p:nvPr/>
            </p:nvSpPr>
            <p:spPr bwMode="auto">
              <a:xfrm>
                <a:off x="3925" y="501"/>
                <a:ext cx="11" cy="3345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" name="Text Box 57"/>
              <p:cNvSpPr txBox="1">
                <a:spLocks noChangeArrowheads="1"/>
              </p:cNvSpPr>
              <p:nvPr/>
            </p:nvSpPr>
            <p:spPr bwMode="auto">
              <a:xfrm>
                <a:off x="3243" y="210"/>
                <a:ext cx="1315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GB" sz="1400" b="1" dirty="0">
                    <a:solidFill>
                      <a:srgbClr val="FF3300"/>
                    </a:solidFill>
                  </a:rPr>
                  <a:t>Top of new H++ range</a:t>
                </a:r>
              </a:p>
            </p:txBody>
          </p:sp>
        </p:grpSp>
      </p:grpSp>
      <p:sp>
        <p:nvSpPr>
          <p:cNvPr id="60" name="TextBox 59"/>
          <p:cNvSpPr txBox="1"/>
          <p:nvPr/>
        </p:nvSpPr>
        <p:spPr>
          <a:xfrm>
            <a:off x="44355" y="6237312"/>
            <a:ext cx="5776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000066"/>
                </a:solidFill>
              </a:rPr>
              <a:t>London: Adaptation Pathways</a:t>
            </a:r>
            <a:endParaRPr lang="en-GB" sz="3600" dirty="0">
              <a:solidFill>
                <a:srgbClr val="000066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159500" y="6475819"/>
            <a:ext cx="2806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0066"/>
                </a:solidFill>
              </a:rPr>
              <a:t>Source: Tim Reeder, Environment Agency</a:t>
            </a:r>
            <a:endParaRPr lang="en-GB" sz="1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87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r>
              <a:rPr lang="en-GB" b="1" dirty="0" smtClean="0"/>
              <a:t>Concluding Remarks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268760"/>
            <a:ext cx="7992888" cy="4114800"/>
          </a:xfrm>
        </p:spPr>
        <p:txBody>
          <a:bodyPr/>
          <a:lstStyle/>
          <a:p>
            <a:r>
              <a:rPr lang="en-GB" sz="2600" dirty="0" smtClean="0"/>
              <a:t>Sea-level rise is occurring with climate change being a fundamental component;</a:t>
            </a:r>
          </a:p>
          <a:p>
            <a:r>
              <a:rPr lang="en-GB" sz="2600" dirty="0" smtClean="0"/>
              <a:t>This is almost certain to accelerate, but with substantial uncertainty and a long timescale;</a:t>
            </a:r>
            <a:endParaRPr lang="en-GB" sz="2600" dirty="0" smtClean="0"/>
          </a:p>
          <a:p>
            <a:r>
              <a:rPr lang="en-GB" sz="2600" smtClean="0"/>
              <a:t>Sea-level rise exacerbates </a:t>
            </a:r>
            <a:r>
              <a:rPr lang="en-GB" sz="2600" dirty="0" smtClean="0"/>
              <a:t>coastal hazards (e.g., flooding during coastal storms);</a:t>
            </a:r>
          </a:p>
          <a:p>
            <a:r>
              <a:rPr lang="en-GB" sz="2600" dirty="0" smtClean="0"/>
              <a:t>Mitigation (global scale) and adaptation (local scale) need to applied together;</a:t>
            </a:r>
          </a:p>
          <a:p>
            <a:r>
              <a:rPr lang="en-GB" sz="2600" dirty="0" smtClean="0"/>
              <a:t>Adaptation is an </a:t>
            </a:r>
            <a:r>
              <a:rPr lang="en-GB" sz="2600" dirty="0" err="1" smtClean="0"/>
              <a:t>ongoing</a:t>
            </a:r>
            <a:r>
              <a:rPr lang="en-GB" sz="2600" dirty="0" smtClean="0"/>
              <a:t> process, with technical, social and political dimensions;</a:t>
            </a:r>
          </a:p>
          <a:p>
            <a:r>
              <a:rPr lang="en-GB" sz="2600" dirty="0"/>
              <a:t>P</a:t>
            </a:r>
            <a:r>
              <a:rPr lang="en-GB" sz="2600" dirty="0" smtClean="0"/>
              <a:t>lanning via </a:t>
            </a:r>
            <a:r>
              <a:rPr lang="en-GB" sz="2600" dirty="0" smtClean="0"/>
              <a:t>adaptation pathways that explicitly include learning is effective to the uncertainties.</a:t>
            </a:r>
            <a:endParaRPr lang="en-GB" sz="2600" dirty="0"/>
          </a:p>
          <a:p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3568" y="1124744"/>
            <a:ext cx="7772400" cy="1143000"/>
          </a:xfrm>
        </p:spPr>
        <p:txBody>
          <a:bodyPr/>
          <a:lstStyle/>
          <a:p>
            <a:r>
              <a:rPr lang="en-GB" sz="4000" b="1" dirty="0" smtClean="0"/>
              <a:t>Sea-Level Rise:</a:t>
            </a:r>
            <a:br>
              <a:rPr lang="en-GB" sz="4000" b="1" dirty="0" smtClean="0"/>
            </a:br>
            <a:r>
              <a:rPr lang="en-GB" sz="4000" b="1" dirty="0" smtClean="0"/>
              <a:t>Impacts and Responses</a:t>
            </a:r>
            <a:endParaRPr lang="en-GB" sz="4000" b="1" dirty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642910" y="2714620"/>
            <a:ext cx="7772400" cy="3595687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 sz="2800" b="1" dirty="0" smtClean="0"/>
              <a:t>Prof. Robert J. Nicholls</a:t>
            </a:r>
          </a:p>
          <a:p>
            <a:pPr algn="ctr">
              <a:buFontTx/>
              <a:buNone/>
            </a:pPr>
            <a:endParaRPr lang="en-GB" sz="1200" b="1" dirty="0" smtClean="0"/>
          </a:p>
          <a:p>
            <a:pPr algn="ctr">
              <a:buFontTx/>
              <a:buNone/>
            </a:pPr>
            <a:r>
              <a:rPr lang="en-GB" sz="2400" dirty="0" smtClean="0"/>
              <a:t>Faculty of Engineering and the Environment and </a:t>
            </a:r>
          </a:p>
          <a:p>
            <a:pPr algn="ctr">
              <a:buFontTx/>
              <a:buNone/>
            </a:pPr>
            <a:r>
              <a:rPr lang="en-GB" sz="2400" dirty="0" smtClean="0"/>
              <a:t>Tyndall Centre for Climate Change Research</a:t>
            </a:r>
          </a:p>
          <a:p>
            <a:pPr algn="ctr">
              <a:buFontTx/>
              <a:buNone/>
            </a:pPr>
            <a:r>
              <a:rPr lang="en-GB" sz="2400" dirty="0" smtClean="0"/>
              <a:t>University of Southampton</a:t>
            </a:r>
          </a:p>
          <a:p>
            <a:pPr algn="ctr">
              <a:buFontTx/>
              <a:buNone/>
            </a:pPr>
            <a:r>
              <a:rPr lang="en-GB" sz="2400" dirty="0" smtClean="0"/>
              <a:t>United Kingdom</a:t>
            </a:r>
            <a:endParaRPr lang="en-GB" sz="1600" dirty="0" smtClean="0"/>
          </a:p>
          <a:p>
            <a:pPr algn="ctr">
              <a:buFontTx/>
              <a:buNone/>
            </a:pPr>
            <a:endParaRPr lang="en-GB" sz="1600" dirty="0" smtClean="0"/>
          </a:p>
          <a:p>
            <a:pPr algn="ctr">
              <a:buNone/>
            </a:pPr>
            <a:r>
              <a:rPr lang="en-GB" sz="1600" dirty="0" smtClean="0"/>
              <a:t>Email</a:t>
            </a:r>
            <a:r>
              <a:rPr lang="en-GB" sz="1600" dirty="0"/>
              <a:t>: R.J.Nicholls@soton.ac.uk</a:t>
            </a:r>
          </a:p>
          <a:p>
            <a:pPr algn="ctr">
              <a:buFontTx/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0" indent="0" algn="ctr" eaLnBrk="1" hangingPunct="1">
              <a:buNone/>
            </a:pPr>
            <a:r>
              <a:rPr lang="en-GB" sz="1200" dirty="0" smtClean="0"/>
              <a:t>Transatlantic </a:t>
            </a:r>
            <a:r>
              <a:rPr lang="en-GB" sz="1200" dirty="0"/>
              <a:t>Solutions to Sea Level Rise Adaptation: Moving Beyond the Threat</a:t>
            </a:r>
          </a:p>
          <a:p>
            <a:pPr marL="0" indent="0" algn="ctr" eaLnBrk="1" hangingPunct="1">
              <a:buNone/>
            </a:pPr>
            <a:r>
              <a:rPr lang="en-GB" sz="1200" dirty="0" smtClean="0"/>
              <a:t>Ted </a:t>
            </a:r>
            <a:r>
              <a:rPr lang="en-GB" sz="1200" dirty="0"/>
              <a:t>Constant Convocation </a:t>
            </a:r>
            <a:r>
              <a:rPr lang="en-GB" sz="1200" dirty="0" err="1"/>
              <a:t>Center</a:t>
            </a:r>
            <a:r>
              <a:rPr lang="en-GB" sz="1200" dirty="0"/>
              <a:t>, Old Dominion University, Norfolk, </a:t>
            </a:r>
            <a:r>
              <a:rPr lang="en-GB" sz="1200" dirty="0" smtClean="0"/>
              <a:t>Virginia </a:t>
            </a:r>
          </a:p>
          <a:p>
            <a:pPr marL="0" indent="0" algn="ctr" eaLnBrk="1" hangingPunct="1">
              <a:buNone/>
            </a:pPr>
            <a:r>
              <a:rPr lang="en-GB" sz="1200" dirty="0"/>
              <a:t>October 30-31, 2013</a:t>
            </a:r>
          </a:p>
          <a:p>
            <a:pPr marL="0" indent="0" algn="ctr" eaLnBrk="1" hangingPunct="1">
              <a:buNone/>
            </a:pPr>
            <a:endParaRPr lang="en-GB" sz="1200" dirty="0"/>
          </a:p>
          <a:p>
            <a:pPr>
              <a:buFontTx/>
              <a:buNone/>
            </a:pPr>
            <a:endParaRPr lang="en-GB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0648"/>
            <a:ext cx="2605044" cy="5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88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624062" cy="1143000"/>
          </a:xfrm>
        </p:spPr>
        <p:txBody>
          <a:bodyPr/>
          <a:lstStyle/>
          <a:p>
            <a:r>
              <a:rPr lang="en-GB" dirty="0" smtClean="0"/>
              <a:t>Global-Mean Sea-Level Rise: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1700 to 2100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 smtClean="0"/>
              <a:t>Compiled </a:t>
            </a:r>
            <a:r>
              <a:rPr lang="en-GB" sz="1600" dirty="0" err="1" smtClean="0"/>
              <a:t>paleo</a:t>
            </a:r>
            <a:r>
              <a:rPr lang="en-GB" sz="1600" dirty="0" smtClean="0"/>
              <a:t>-sea-level </a:t>
            </a:r>
            <a:r>
              <a:rPr lang="en-GB" sz="1600" dirty="0"/>
              <a:t>data, tide gauge data, altimeter data, and central estimates and likely ranges </a:t>
            </a:r>
            <a:r>
              <a:rPr lang="en-GB" sz="1600" dirty="0" smtClean="0"/>
              <a:t>for </a:t>
            </a:r>
            <a:r>
              <a:rPr lang="en-GB" sz="1600" dirty="0"/>
              <a:t>RCP2.6 (blue) and RCP8.5 (red) </a:t>
            </a:r>
            <a:r>
              <a:rPr lang="en-GB" sz="1600" dirty="0" smtClean="0"/>
              <a:t>scenarios</a:t>
            </a:r>
            <a:r>
              <a:rPr lang="en-GB" sz="1600" dirty="0"/>
              <a:t/>
            </a:r>
            <a:br>
              <a:rPr lang="en-GB" sz="1600" dirty="0"/>
            </a:br>
            <a:endParaRPr lang="en-GB" sz="1600" dirty="0" smtClean="0"/>
          </a:p>
        </p:txBody>
      </p:sp>
      <p:pic>
        <p:nvPicPr>
          <p:cNvPr id="4" name="Picture 2" descr="http://www.realclimate.org/images/IPCC_AR5_13.27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60848"/>
            <a:ext cx="479459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6500445"/>
            <a:ext cx="2148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0066"/>
                </a:solidFill>
              </a:rPr>
              <a:t>Source: IPCC, 2013, AR5 WG1</a:t>
            </a:r>
          </a:p>
        </p:txBody>
      </p:sp>
    </p:spTree>
    <p:extLst>
      <p:ext uri="{BB962C8B-B14F-4D97-AF65-F5344CB8AC3E}">
        <p14:creationId xmlns:p14="http://schemas.microsoft.com/office/powerpoint/2010/main" val="273847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78" y="269776"/>
            <a:ext cx="7772400" cy="1143000"/>
          </a:xfrm>
        </p:spPr>
        <p:txBody>
          <a:bodyPr/>
          <a:lstStyle/>
          <a:p>
            <a:r>
              <a:rPr lang="en-GB" dirty="0" smtClean="0"/>
              <a:t>Global Sea-Level </a:t>
            </a:r>
            <a:r>
              <a:rPr lang="en-GB" dirty="0" smtClean="0"/>
              <a:t>Components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3" y="1412776"/>
            <a:ext cx="75628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6500445"/>
            <a:ext cx="2148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0066"/>
                </a:solidFill>
              </a:rPr>
              <a:t>Source: IPCC, 2013, AR5 WG1</a:t>
            </a:r>
          </a:p>
        </p:txBody>
      </p:sp>
    </p:spTree>
    <p:extLst>
      <p:ext uri="{BB962C8B-B14F-4D97-AF65-F5344CB8AC3E}">
        <p14:creationId xmlns:p14="http://schemas.microsoft.com/office/powerpoint/2010/main" val="228047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8125"/>
            <a:ext cx="933450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624062" cy="1143000"/>
          </a:xfrm>
        </p:spPr>
        <p:txBody>
          <a:bodyPr/>
          <a:lstStyle/>
          <a:p>
            <a:r>
              <a:rPr lang="en-GB" dirty="0" smtClean="0"/>
              <a:t>Global-Mean Sea-Level Rise: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1700 to 2100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 smtClean="0"/>
              <a:t>Compiled </a:t>
            </a:r>
            <a:r>
              <a:rPr lang="en-GB" sz="1600" dirty="0" err="1" smtClean="0"/>
              <a:t>paleo</a:t>
            </a:r>
            <a:r>
              <a:rPr lang="en-GB" sz="1600" dirty="0" smtClean="0"/>
              <a:t>-sea-level </a:t>
            </a:r>
            <a:r>
              <a:rPr lang="en-GB" sz="1600" dirty="0"/>
              <a:t>data, tide gauge data, altimeter data, and central estimates and likely ranges </a:t>
            </a:r>
            <a:r>
              <a:rPr lang="en-GB" sz="1600" dirty="0" smtClean="0"/>
              <a:t>for </a:t>
            </a:r>
            <a:r>
              <a:rPr lang="en-GB" sz="1600" dirty="0"/>
              <a:t>RCP2.6 (blue) and RCP8.5 (red) </a:t>
            </a:r>
            <a:r>
              <a:rPr lang="en-GB" sz="1600" dirty="0" smtClean="0"/>
              <a:t>scenarios</a:t>
            </a:r>
            <a:r>
              <a:rPr lang="en-GB" sz="1600" dirty="0"/>
              <a:t/>
            </a:r>
            <a:br>
              <a:rPr lang="en-GB" sz="1600" dirty="0"/>
            </a:br>
            <a:endParaRPr lang="en-GB" sz="1600" dirty="0" smtClean="0"/>
          </a:p>
        </p:txBody>
      </p:sp>
      <p:pic>
        <p:nvPicPr>
          <p:cNvPr id="4" name="Picture 2" descr="http://www.realclimate.org/images/IPCC_AR5_13.27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60848"/>
            <a:ext cx="479459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6500445"/>
            <a:ext cx="2148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0066"/>
                </a:solidFill>
              </a:rPr>
              <a:t>Source: IPCC, 2013, AR5 WG1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5940152" y="620688"/>
            <a:ext cx="864096" cy="396044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5628343" y="386104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?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33646" y="237007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?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83652" y="321297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?</a:t>
            </a:r>
            <a:endParaRPr lang="en-GB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69774" y="184482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?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7987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Local sea-level components</a:t>
            </a:r>
            <a:endParaRPr lang="en-GB" sz="2000" dirty="0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68313" y="2636838"/>
            <a:ext cx="8229600" cy="45259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GB" sz="2400" dirty="0" smtClean="0"/>
              <a:t>Where, </a:t>
            </a:r>
          </a:p>
          <a:p>
            <a:pPr eaLnBrk="1" hangingPunct="1"/>
            <a:r>
              <a:rPr lang="en-GB" sz="2400" dirty="0" smtClean="0"/>
              <a:t>∆RSL is the change in relative sea level</a:t>
            </a:r>
          </a:p>
          <a:p>
            <a:pPr eaLnBrk="1" hangingPunct="1"/>
            <a:r>
              <a:rPr lang="en-GB" sz="2400" dirty="0" smtClean="0"/>
              <a:t>∆</a:t>
            </a:r>
            <a:r>
              <a:rPr lang="en-GB" sz="2400" dirty="0" smtClean="0"/>
              <a:t>SL</a:t>
            </a:r>
            <a:r>
              <a:rPr lang="en-GB" sz="2400" baseline="-25000" dirty="0" smtClean="0"/>
              <a:t>G </a:t>
            </a:r>
            <a:r>
              <a:rPr lang="en-GB" sz="2400" dirty="0" smtClean="0"/>
              <a:t>is the change in global mean sea level </a:t>
            </a:r>
          </a:p>
          <a:p>
            <a:pPr eaLnBrk="1" hangingPunct="1"/>
            <a:r>
              <a:rPr lang="en-GB" sz="2400" dirty="0" smtClean="0"/>
              <a:t>∆SL</a:t>
            </a:r>
            <a:r>
              <a:rPr lang="en-GB" sz="2400" baseline="-25000" dirty="0" smtClean="0"/>
              <a:t>RM </a:t>
            </a:r>
            <a:r>
              <a:rPr lang="en-GB" sz="2400" dirty="0" smtClean="0"/>
              <a:t>is the regional variation in sea level from the global mean due to </a:t>
            </a:r>
            <a:r>
              <a:rPr lang="en-GB" sz="2400" dirty="0" err="1" smtClean="0"/>
              <a:t>meteo</a:t>
            </a:r>
            <a:r>
              <a:rPr lang="en-GB" sz="2400" dirty="0" smtClean="0"/>
              <a:t>-oceanographic factors </a:t>
            </a:r>
          </a:p>
          <a:p>
            <a:pPr eaLnBrk="1" hangingPunct="1"/>
            <a:r>
              <a:rPr lang="en-GB" sz="2400" dirty="0" smtClean="0"/>
              <a:t>∆SL</a:t>
            </a:r>
            <a:r>
              <a:rPr lang="en-GB" sz="2400" baseline="-25000" dirty="0" smtClean="0"/>
              <a:t>RG</a:t>
            </a:r>
            <a:r>
              <a:rPr lang="en-GB" sz="2400" dirty="0" smtClean="0"/>
              <a:t> is the regional variation in sea level due to changes in the earth’s gravitational field</a:t>
            </a:r>
          </a:p>
          <a:p>
            <a:pPr eaLnBrk="1" hangingPunct="1"/>
            <a:r>
              <a:rPr lang="en-GB" sz="2400" dirty="0" smtClean="0"/>
              <a:t>∆SL</a:t>
            </a:r>
            <a:r>
              <a:rPr lang="en-GB" sz="2400" baseline="-25000" dirty="0" smtClean="0"/>
              <a:t>RLM</a:t>
            </a:r>
            <a:r>
              <a:rPr lang="en-GB" sz="2400" dirty="0" smtClean="0"/>
              <a:t> is the change in sea level due to vertical land movement</a:t>
            </a:r>
          </a:p>
        </p:txBody>
      </p:sp>
      <p:graphicFrame>
        <p:nvGraphicFramePr>
          <p:cNvPr id="8196" name="Object 2"/>
          <p:cNvGraphicFramePr>
            <a:graphicFrameLocks noChangeAspect="1"/>
          </p:cNvGraphicFramePr>
          <p:nvPr/>
        </p:nvGraphicFramePr>
        <p:xfrm>
          <a:off x="900113" y="1773238"/>
          <a:ext cx="7358062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Equation" r:id="rId3" imgW="3354906" imgH="362377" progId="Equation.3">
                  <p:embed/>
                </p:oleObj>
              </mc:Choice>
              <mc:Fallback>
                <p:oleObj name="Equation" r:id="rId3" imgW="3354906" imgH="36237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773238"/>
                        <a:ext cx="7358062" cy="79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990" y="6590254"/>
            <a:ext cx="3495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0066"/>
                </a:solidFill>
              </a:rPr>
              <a:t>Source: Nicholls et al., 2013 WIRES Climate Change</a:t>
            </a:r>
            <a:endParaRPr lang="en-GB" sz="1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6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Local Sea-Level Rise</a:t>
            </a:r>
            <a:br>
              <a:rPr lang="en-GB" dirty="0" smtClean="0"/>
            </a:br>
            <a:r>
              <a:rPr lang="en-GB" dirty="0" smtClean="0"/>
              <a:t>Norfolk, VA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1962 to 2012 (50 years) – 5.2 mm/</a:t>
            </a:r>
            <a:r>
              <a:rPr lang="en-GB" sz="2000" dirty="0" err="1" smtClean="0"/>
              <a:t>yr</a:t>
            </a:r>
            <a:endParaRPr lang="en-GB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4665808"/>
              </p:ext>
            </p:extLst>
          </p:nvPr>
        </p:nvGraphicFramePr>
        <p:xfrm>
          <a:off x="685800" y="1981200"/>
          <a:ext cx="77724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512" y="6525343"/>
            <a:ext cx="3275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0066"/>
                </a:solidFill>
              </a:rPr>
              <a:t>Data from Permanent Service for Mean Sea Level</a:t>
            </a:r>
            <a:endParaRPr lang="en-GB" sz="1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5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PCC">
  <a:themeElements>
    <a:clrScheme name="IPCC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PCC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IPC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C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C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C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C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C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C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IPCC2</Template>
  <TotalTime>7112</TotalTime>
  <Words>1207</Words>
  <Application>Microsoft Office PowerPoint</Application>
  <PresentationFormat>On-screen Show (4:3)</PresentationFormat>
  <Paragraphs>236</Paragraphs>
  <Slides>36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IPCC</vt:lpstr>
      <vt:lpstr>Microsoft Equation 3.0</vt:lpstr>
      <vt:lpstr>Microsoft Clip Gallery</vt:lpstr>
      <vt:lpstr>Sea-Level Rise: Impacts and Responses</vt:lpstr>
      <vt:lpstr>PLAN</vt:lpstr>
      <vt:lpstr>PowerPoint Presentation</vt:lpstr>
      <vt:lpstr>Global-Mean Sea-Level Rise: 1700 to 2100 Compiled paleo-sea-level data, tide gauge data, altimeter data, and central estimates and likely ranges for RCP2.6 (blue) and RCP8.5 (red) scenarios </vt:lpstr>
      <vt:lpstr>Global Sea-Level Components</vt:lpstr>
      <vt:lpstr>PowerPoint Presentation</vt:lpstr>
      <vt:lpstr>Global-Mean Sea-Level Rise: 1700 to 2100 Compiled paleo-sea-level data, tide gauge data, altimeter data, and central estimates and likely ranges for RCP2.6 (blue) and RCP8.5 (red) scenarios </vt:lpstr>
      <vt:lpstr>Local sea-level components</vt:lpstr>
      <vt:lpstr>Local Sea-Level Rise Norfolk, VA 1962 to 2012 (50 years) – 5.2 mm/yr</vt:lpstr>
      <vt:lpstr>Impacts of Sea-Level Rise  </vt:lpstr>
      <vt:lpstr>Flood Case Study: The Solent</vt:lpstr>
      <vt:lpstr>Southampton Annual sea levels:1935 to 2010</vt:lpstr>
      <vt:lpstr>Southampton 10 March 2008, high tide</vt:lpstr>
      <vt:lpstr>Yarmouth 10 March 2008, high tide</vt:lpstr>
      <vt:lpstr>Yarmouth 10 March 2008, high tide</vt:lpstr>
      <vt:lpstr>Yarmouth 10 March 2008, high tide</vt:lpstr>
      <vt:lpstr>Yarmouth 29 October 2013, high tide</vt:lpstr>
      <vt:lpstr>Sea level in the English Channel Changes at Newlyn (50cm rise in 100 years)</vt:lpstr>
      <vt:lpstr>Modelled flood events in the Solent Loads &amp; failure mechanisms vs. number of properties flooded</vt:lpstr>
      <vt:lpstr>Port City Locations  &gt;1 million population in 2005 (136 locations)</vt:lpstr>
      <vt:lpstr>Flood Risk (1) (Hallegatte et al., 2013)</vt:lpstr>
      <vt:lpstr>Flood Risk (2) (Hallegatte et al., 2013)</vt:lpstr>
      <vt:lpstr>City Risk Ranking in 2005</vt:lpstr>
      <vt:lpstr>City Risk Ranking in 2050 </vt:lpstr>
      <vt:lpstr>Climate Mitigation Responses</vt:lpstr>
      <vt:lpstr>Post-2100 Sea-Level Rise Commitment to sea-level rise</vt:lpstr>
      <vt:lpstr>Coastal Adaptation</vt:lpstr>
      <vt:lpstr>PowerPoint Presentation</vt:lpstr>
      <vt:lpstr>Planned Adaptation The IPCC Approach </vt:lpstr>
      <vt:lpstr>Many Adaptation Options are Available  P – Protection; A – Accommodation; R – Retreat. </vt:lpstr>
      <vt:lpstr>Portfolio of Adaptation Measures for Coastal Cities</vt:lpstr>
      <vt:lpstr>Managing Flood Risk Contrasting approaches</vt:lpstr>
      <vt:lpstr>London’s Future Flood Defences</vt:lpstr>
      <vt:lpstr>PowerPoint Presentation</vt:lpstr>
      <vt:lpstr>Concluding Remarks</vt:lpstr>
      <vt:lpstr>Sea-Level Rise: Impacts and Responses</vt:lpstr>
    </vt:vector>
  </TitlesOfParts>
  <Company>Met Office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jean.palutikof</dc:creator>
  <cp:lastModifiedBy>Nicholls R.J.</cp:lastModifiedBy>
  <cp:revision>654</cp:revision>
  <dcterms:created xsi:type="dcterms:W3CDTF">2007-05-03T10:59:04Z</dcterms:created>
  <dcterms:modified xsi:type="dcterms:W3CDTF">2013-10-30T12:02:38Z</dcterms:modified>
</cp:coreProperties>
</file>