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303" r:id="rId2"/>
    <p:sldId id="450" r:id="rId3"/>
    <p:sldId id="451" r:id="rId4"/>
    <p:sldId id="452" r:id="rId5"/>
    <p:sldId id="496" r:id="rId6"/>
    <p:sldId id="476" r:id="rId7"/>
    <p:sldId id="366" r:id="rId8"/>
    <p:sldId id="364" r:id="rId9"/>
    <p:sldId id="360" r:id="rId10"/>
    <p:sldId id="446" r:id="rId11"/>
    <p:sldId id="409" r:id="rId12"/>
    <p:sldId id="486" r:id="rId13"/>
    <p:sldId id="443" r:id="rId14"/>
    <p:sldId id="444" r:id="rId15"/>
    <p:sldId id="392" r:id="rId16"/>
    <p:sldId id="411" r:id="rId17"/>
    <p:sldId id="445" r:id="rId18"/>
    <p:sldId id="438" r:id="rId19"/>
    <p:sldId id="413" r:id="rId20"/>
    <p:sldId id="436" r:id="rId21"/>
    <p:sldId id="418" r:id="rId22"/>
    <p:sldId id="480" r:id="rId23"/>
    <p:sldId id="402" r:id="rId24"/>
    <p:sldId id="461" r:id="rId25"/>
    <p:sldId id="482" r:id="rId26"/>
    <p:sldId id="400" r:id="rId27"/>
    <p:sldId id="421" r:id="rId28"/>
    <p:sldId id="290" r:id="rId29"/>
    <p:sldId id="479" r:id="rId30"/>
    <p:sldId id="403" r:id="rId31"/>
    <p:sldId id="404" r:id="rId32"/>
    <p:sldId id="483" r:id="rId33"/>
    <p:sldId id="465" r:id="rId34"/>
    <p:sldId id="370" r:id="rId35"/>
    <p:sldId id="433" r:id="rId36"/>
    <p:sldId id="430" r:id="rId37"/>
    <p:sldId id="484" r:id="rId38"/>
    <p:sldId id="478" r:id="rId39"/>
    <p:sldId id="497" r:id="rId40"/>
    <p:sldId id="487" r:id="rId41"/>
    <p:sldId id="395" r:id="rId42"/>
    <p:sldId id="399" r:id="rId43"/>
    <p:sldId id="467" r:id="rId44"/>
    <p:sldId id="377" r:id="rId45"/>
    <p:sldId id="379" r:id="rId46"/>
    <p:sldId id="35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FF"/>
    <a:srgbClr val="047DC8"/>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4407" autoAdjust="0"/>
  </p:normalViewPr>
  <p:slideViewPr>
    <p:cSldViewPr>
      <p:cViewPr>
        <p:scale>
          <a:sx n="76" d="100"/>
          <a:sy n="76" d="100"/>
        </p:scale>
        <p:origin x="-318" y="504"/>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9153B-776D-4B59-B088-442F4300C0FD}" type="datetimeFigureOut">
              <a:rPr lang="en-US" smtClean="0"/>
              <a:pPr/>
              <a:t>10/30/2013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7EF1A7-E775-41D3-9915-08541C5C3F07}" type="slidenum">
              <a:rPr lang="en-US" smtClean="0"/>
              <a:pPr/>
              <a:t>‹#›</a:t>
            </a:fld>
            <a:endParaRPr lang="en-US"/>
          </a:p>
        </p:txBody>
      </p:sp>
    </p:spTree>
    <p:extLst>
      <p:ext uri="{BB962C8B-B14F-4D97-AF65-F5344CB8AC3E}">
        <p14:creationId xmlns:p14="http://schemas.microsoft.com/office/powerpoint/2010/main" val="75074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1824 </a:t>
            </a:r>
            <a:br>
              <a:rPr lang="en-US" b="1" dirty="0" smtClean="0"/>
            </a:br>
            <a:r>
              <a:rPr lang="en-US" dirty="0" smtClean="0"/>
              <a:t>Jean-</a:t>
            </a:r>
            <a:r>
              <a:rPr lang="en-US" dirty="0" err="1" smtClean="0"/>
              <a:t>Baptiste</a:t>
            </a:r>
            <a:r>
              <a:rPr lang="en-US" dirty="0" smtClean="0"/>
              <a:t> Fourier calculates that the Earth would be far colder if it lacked an atmosphere. </a:t>
            </a:r>
            <a:br>
              <a:rPr lang="en-US" dirty="0" smtClean="0"/>
            </a:br>
            <a:r>
              <a:rPr lang="en-US" b="1" dirty="0" smtClean="0"/>
              <a:t>1859</a:t>
            </a:r>
            <a:r>
              <a:rPr lang="en-US" dirty="0" smtClean="0"/>
              <a:t/>
            </a:r>
            <a:br>
              <a:rPr lang="en-US" dirty="0" smtClean="0"/>
            </a:br>
            <a:r>
              <a:rPr lang="en-US" dirty="0" smtClean="0"/>
              <a:t>John Tyndall discovers that some gases block infrared radiation. He suggests that changes in the concentration of the gases could bring climate change. </a:t>
            </a:r>
          </a:p>
          <a:p>
            <a:r>
              <a:rPr lang="en-US" b="1" dirty="0" smtClean="0"/>
              <a:t>1863</a:t>
            </a:r>
          </a:p>
          <a:p>
            <a:r>
              <a:rPr lang="en-US" b="0" dirty="0" smtClean="0"/>
              <a:t>Abraham</a:t>
            </a:r>
            <a:r>
              <a:rPr lang="en-US" b="0" baseline="0" dirty="0" smtClean="0"/>
              <a:t> Lincoln establishes National Academy of Sciences</a:t>
            </a:r>
            <a:r>
              <a:rPr lang="en-US" dirty="0" smtClean="0"/>
              <a:t/>
            </a:r>
            <a:br>
              <a:rPr lang="en-US" dirty="0" smtClean="0"/>
            </a:br>
            <a:r>
              <a:rPr lang="en-US" b="1" dirty="0" smtClean="0"/>
              <a:t>1896</a:t>
            </a:r>
            <a:r>
              <a:rPr lang="en-US" dirty="0" smtClean="0"/>
              <a:t/>
            </a:r>
            <a:br>
              <a:rPr lang="en-US" dirty="0" smtClean="0"/>
            </a:br>
            <a:r>
              <a:rPr lang="en-US" dirty="0" err="1" smtClean="0"/>
              <a:t>Svante</a:t>
            </a:r>
            <a:r>
              <a:rPr lang="en-US" dirty="0" smtClean="0"/>
              <a:t> August Arrhenius publishes first calculation of global warming from human emissions of CO2 </a:t>
            </a:r>
            <a:endParaRPr lang="en-US" dirty="0"/>
          </a:p>
        </p:txBody>
      </p:sp>
      <p:sp>
        <p:nvSpPr>
          <p:cNvPr id="4" name="Slide Number Placeholder 3"/>
          <p:cNvSpPr>
            <a:spLocks noGrp="1"/>
          </p:cNvSpPr>
          <p:nvPr>
            <p:ph type="sldNum" sz="quarter" idx="10"/>
          </p:nvPr>
        </p:nvSpPr>
        <p:spPr/>
        <p:txBody>
          <a:bodyPr/>
          <a:lstStyle/>
          <a:p>
            <a:fld id="{B67EF1A7-E775-41D3-9915-08541C5C3F07}"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2">
              <a:spcBef>
                <a:spcPct val="0"/>
              </a:spcBef>
              <a:buFontTx/>
              <a:buChar char="•"/>
            </a:pPr>
            <a:r>
              <a:rPr lang="en-US" sz="800" dirty="0"/>
              <a:t>The Navy recognizes that the earth is warming, the ocean is storing most of the heat (and that’s important to the Navy, and that the Arctic is warming twice as fast as the rest of the planet.</a:t>
            </a:r>
          </a:p>
          <a:p>
            <a:pPr lvl="2">
              <a:spcBef>
                <a:spcPct val="0"/>
              </a:spcBef>
              <a:buFontTx/>
              <a:buChar char="•"/>
            </a:pPr>
            <a:endParaRPr lang="en-US" sz="800" dirty="0"/>
          </a:p>
          <a:p>
            <a:pPr lvl="2">
              <a:spcBef>
                <a:spcPct val="0"/>
              </a:spcBef>
              <a:buFontTx/>
              <a:buChar char="•"/>
            </a:pPr>
            <a:r>
              <a:rPr lang="en-US" sz="800" dirty="0"/>
              <a:t>Arctic warming is causing summer sea ice to rapidly melt and thin, thereby opening the region to increasing access and maritime activity.</a:t>
            </a:r>
          </a:p>
          <a:p>
            <a:pPr>
              <a:spcBef>
                <a:spcPct val="0"/>
              </a:spcBef>
            </a:pPr>
            <a:endParaRPr lang="en-US" sz="800" dirty="0"/>
          </a:p>
          <a:p>
            <a:pPr>
              <a:spcBef>
                <a:spcPct val="0"/>
              </a:spcBef>
            </a:pPr>
            <a:endParaRPr lang="en-US" sz="800" b="1" u="sng"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lIns="91406" tIns="45703" rIns="91406" bIns="45703"/>
          <a:lstStyle/>
          <a:p>
            <a:pPr marL="227974" indent="-227974"/>
            <a:endParaRPr lang="en-US" dirty="0" smtClean="0"/>
          </a:p>
          <a:p>
            <a:pPr marL="227974" indent="-227974"/>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7EF1A7-E775-41D3-9915-08541C5C3F07}" type="slidenum">
              <a:rPr lang="en-US" smtClean="0"/>
              <a:pPr/>
              <a:t>30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5307FF8-2DFA-4C1B-891D-0B8D923AE2C4}" type="slidenum">
              <a:rPr lang="en-US" smtClean="0"/>
              <a:pPr/>
              <a:t>37</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sz="1000" dirty="0" smtClean="0"/>
              <a:t>This slide includes most of the organizations with which TFCC has engaged:</a:t>
            </a:r>
          </a:p>
          <a:p>
            <a:pPr eaLnBrk="1" hangingPunct="1"/>
            <a:endParaRPr lang="en-US" sz="1000" dirty="0" smtClean="0"/>
          </a:p>
          <a:p>
            <a:pPr eaLnBrk="1" hangingPunct="1"/>
            <a:r>
              <a:rPr lang="en-US" sz="1000" b="1" dirty="0" smtClean="0"/>
              <a:t>National:</a:t>
            </a:r>
            <a:r>
              <a:rPr lang="en-US" sz="1000" dirty="0" smtClean="0"/>
              <a:t> OSTP Director</a:t>
            </a:r>
          </a:p>
          <a:p>
            <a:pPr eaLnBrk="1" hangingPunct="1"/>
            <a:endParaRPr lang="en-US" sz="1000" dirty="0" smtClean="0"/>
          </a:p>
          <a:p>
            <a:pPr eaLnBrk="1" hangingPunct="1"/>
            <a:r>
              <a:rPr lang="en-US" sz="1000" b="1" dirty="0" smtClean="0"/>
              <a:t>International:</a:t>
            </a:r>
            <a:r>
              <a:rPr lang="en-US" sz="1000" dirty="0" smtClean="0"/>
              <a:t> </a:t>
            </a:r>
          </a:p>
          <a:p>
            <a:pPr eaLnBrk="1" hangingPunct="1">
              <a:buFontTx/>
              <a:buChar char="-"/>
            </a:pPr>
            <a:r>
              <a:rPr lang="en-US" sz="1000" dirty="0" smtClean="0"/>
              <a:t>Canada, UK, Finland, Sweden, Russia, Norway, Denmark, IHO, WMO, International Ice Patrol, Canadian Ice Service, North American Ice Service</a:t>
            </a:r>
          </a:p>
          <a:p>
            <a:pPr eaLnBrk="1" hangingPunct="1"/>
            <a:endParaRPr lang="en-US" sz="1000" b="1" dirty="0" smtClean="0"/>
          </a:p>
          <a:p>
            <a:pPr eaLnBrk="1" hangingPunct="1"/>
            <a:r>
              <a:rPr lang="en-US" sz="1000" b="1" dirty="0" smtClean="0"/>
              <a:t>Interagency:</a:t>
            </a:r>
          </a:p>
          <a:p>
            <a:pPr eaLnBrk="1" hangingPunct="1">
              <a:buFontTx/>
              <a:buChar char="-"/>
            </a:pPr>
            <a:r>
              <a:rPr lang="en-US" sz="1000" dirty="0" err="1" smtClean="0"/>
              <a:t>Depts</a:t>
            </a:r>
            <a:r>
              <a:rPr lang="en-US" sz="1000" dirty="0" smtClean="0"/>
              <a:t> of State, Commerce, Interior, Energy</a:t>
            </a:r>
          </a:p>
          <a:p>
            <a:pPr eaLnBrk="1" hangingPunct="1">
              <a:buFontTx/>
              <a:buChar char="-"/>
            </a:pPr>
            <a:r>
              <a:rPr lang="en-US" sz="1000" dirty="0" smtClean="0"/>
              <a:t>NASA, USGS, ORNL, LANL, LDEO, USCG, NCEP, NCAR, NOAA</a:t>
            </a:r>
          </a:p>
          <a:p>
            <a:pPr eaLnBrk="1" hangingPunct="1"/>
            <a:endParaRPr lang="en-US" sz="1000" b="1" dirty="0" smtClean="0"/>
          </a:p>
          <a:p>
            <a:pPr eaLnBrk="1" hangingPunct="1"/>
            <a:r>
              <a:rPr lang="en-US" sz="1000" b="1" dirty="0" smtClean="0"/>
              <a:t>DOD: </a:t>
            </a:r>
          </a:p>
          <a:p>
            <a:pPr eaLnBrk="1" hangingPunct="1"/>
            <a:r>
              <a:rPr lang="en-US" sz="1000" dirty="0" smtClean="0"/>
              <a:t>OSD, CJCS, USNORTHCOM, USEUCOM, USPACOM, CPF, ALASKA COMMAND, DON, DOA, DOAF, USMC, USACE, AFWA, USFF, C2F, C3F, CSF, ASL, NAVFAC, NRL, ONR, CNMOC, MSC</a:t>
            </a:r>
          </a:p>
          <a:p>
            <a:pPr eaLnBrk="1" hangingPunct="1"/>
            <a:endParaRPr lang="en-US" sz="1000" dirty="0" smtClean="0"/>
          </a:p>
          <a:p>
            <a:pPr eaLnBrk="1" hangingPunct="1"/>
            <a:r>
              <a:rPr lang="en-US" sz="1000" b="1" dirty="0" smtClean="0"/>
              <a:t>Science, Academic, Analytical: (L to R)</a:t>
            </a:r>
          </a:p>
          <a:p>
            <a:pPr eaLnBrk="1" hangingPunct="1">
              <a:buFontTx/>
              <a:buChar char="-"/>
            </a:pPr>
            <a:r>
              <a:rPr lang="en-US" sz="1000" dirty="0" smtClean="0"/>
              <a:t>CAN, NRAC, COL, USNA, NPS, NDU, NWC, </a:t>
            </a:r>
            <a:r>
              <a:rPr lang="en-US" sz="1000" dirty="0" err="1" smtClean="0"/>
              <a:t>Univ</a:t>
            </a:r>
            <a:r>
              <a:rPr lang="en-US" sz="1000" dirty="0" smtClean="0"/>
              <a:t> of the Arctic (Flower), USARC, National Academies, NSF, WHOI, SIO, APL-UW &amp; APL-UW PSC, OSU, </a:t>
            </a:r>
            <a:r>
              <a:rPr lang="en-US" sz="1000" dirty="0" err="1" smtClean="0"/>
              <a:t>UMd</a:t>
            </a:r>
            <a:r>
              <a:rPr lang="en-US" sz="1000" dirty="0" smtClean="0"/>
              <a:t>, UAF, UNH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1144588" y="684213"/>
            <a:ext cx="4570412"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30646" indent="-281017" eaLnBrk="0" hangingPunct="0">
              <a:defRPr>
                <a:solidFill>
                  <a:schemeClr val="tx1"/>
                </a:solidFill>
                <a:latin typeface="Arial" charset="0"/>
                <a:ea typeface="ＭＳ Ｐゴシック" charset="-128"/>
              </a:defRPr>
            </a:lvl2pPr>
            <a:lvl3pPr marL="1124071" indent="-224814" eaLnBrk="0" hangingPunct="0">
              <a:defRPr>
                <a:solidFill>
                  <a:schemeClr val="tx1"/>
                </a:solidFill>
                <a:latin typeface="Arial" charset="0"/>
                <a:ea typeface="ＭＳ Ｐゴシック" charset="-128"/>
              </a:defRPr>
            </a:lvl3pPr>
            <a:lvl4pPr marL="1573699" indent="-224814" eaLnBrk="0" hangingPunct="0">
              <a:defRPr>
                <a:solidFill>
                  <a:schemeClr val="tx1"/>
                </a:solidFill>
                <a:latin typeface="Arial" charset="0"/>
                <a:ea typeface="ＭＳ Ｐゴシック" charset="-128"/>
              </a:defRPr>
            </a:lvl4pPr>
            <a:lvl5pPr marL="2023327" indent="-224814" eaLnBrk="0" hangingPunct="0">
              <a:defRPr>
                <a:solidFill>
                  <a:schemeClr val="tx1"/>
                </a:solidFill>
                <a:latin typeface="Arial" charset="0"/>
                <a:ea typeface="ＭＳ Ｐゴシック" charset="-128"/>
              </a:defRPr>
            </a:lvl5pPr>
            <a:lvl6pPr marL="2472955" indent="-224814" eaLnBrk="0" fontAlgn="base" hangingPunct="0">
              <a:spcBef>
                <a:spcPct val="0"/>
              </a:spcBef>
              <a:spcAft>
                <a:spcPct val="0"/>
              </a:spcAft>
              <a:defRPr>
                <a:solidFill>
                  <a:schemeClr val="tx1"/>
                </a:solidFill>
                <a:latin typeface="Arial" charset="0"/>
                <a:ea typeface="ＭＳ Ｐゴシック" charset="-128"/>
              </a:defRPr>
            </a:lvl6pPr>
            <a:lvl7pPr marL="2922583" indent="-224814" eaLnBrk="0" fontAlgn="base" hangingPunct="0">
              <a:spcBef>
                <a:spcPct val="0"/>
              </a:spcBef>
              <a:spcAft>
                <a:spcPct val="0"/>
              </a:spcAft>
              <a:defRPr>
                <a:solidFill>
                  <a:schemeClr val="tx1"/>
                </a:solidFill>
                <a:latin typeface="Arial" charset="0"/>
                <a:ea typeface="ＭＳ Ｐゴシック" charset="-128"/>
              </a:defRPr>
            </a:lvl7pPr>
            <a:lvl8pPr marL="3372212" indent="-224814" eaLnBrk="0" fontAlgn="base" hangingPunct="0">
              <a:spcBef>
                <a:spcPct val="0"/>
              </a:spcBef>
              <a:spcAft>
                <a:spcPct val="0"/>
              </a:spcAft>
              <a:defRPr>
                <a:solidFill>
                  <a:schemeClr val="tx1"/>
                </a:solidFill>
                <a:latin typeface="Arial" charset="0"/>
                <a:ea typeface="ＭＳ Ｐゴシック" charset="-128"/>
              </a:defRPr>
            </a:lvl8pPr>
            <a:lvl9pPr marL="3821840" indent="-224814"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D041A482-FA28-4FE1-BD46-DFAF1294DC4D}" type="slidenum">
              <a:rPr lang="en-US" smtClean="0"/>
              <a:pPr eaLnBrk="1" hangingPunct="1"/>
              <a:t>38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fld id="{04535A9A-020C-4BC5-92FE-D8A393B34405}" type="datetimeFigureOut">
              <a:rPr lang="en-US" smtClean="0"/>
              <a:pPr/>
              <a:t>10/30/2013</a:t>
            </a:fld>
            <a:endParaRPr lang="en-US"/>
          </a:p>
        </p:txBody>
      </p:sp>
      <p:sp>
        <p:nvSpPr>
          <p:cNvPr id="8" name="Slide Number Placeholder 7"/>
          <p:cNvSpPr>
            <a:spLocks noGrp="1"/>
          </p:cNvSpPr>
          <p:nvPr>
            <p:ph type="sldNum" sz="quarter" idx="11"/>
          </p:nvPr>
        </p:nvSpPr>
        <p:spPr/>
        <p:txBody>
          <a:bodyPr/>
          <a:lstStyle/>
          <a:p>
            <a:fld id="{DCE82739-8906-4D34-B0D1-2D7465873074}"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fld id="{04535A9A-020C-4BC5-92FE-D8A393B34405}" type="datetimeFigureOut">
              <a:rPr lang="en-US" smtClean="0"/>
              <a:pPr/>
              <a:t>10/30/2013</a:t>
            </a:fld>
            <a:endParaRPr lang="en-US"/>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a:lvl1pPr>
          </a:lstStyle>
          <a:p>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fld id="{DCE82739-8906-4D34-B0D1-2D746587307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fld id="{04535A9A-020C-4BC5-92FE-D8A393B34405}" type="datetimeFigureOut">
              <a:rPr lang="en-US" smtClean="0"/>
              <a:pPr/>
              <a:t>10/30/2013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fld id="{DCE82739-8906-4D34-B0D1-2D7465873074}" type="slidenum">
              <a:rPr lang="en-US" smtClean="0"/>
              <a:pPr/>
              <a:t>‹#›</a:t>
            </a:fld>
            <a:endParaRPr lang="en-US"/>
          </a:p>
        </p:txBody>
      </p:sp>
      <p:grpSp>
        <p:nvGrpSpPr>
          <p:cNvPr id="3" name="Group 7"/>
          <p:cNvGrpSpPr>
            <a:grpSpLocks/>
          </p:cNvGrpSpPr>
          <p:nvPr/>
        </p:nvGrpSpPr>
        <p:grpSpPr bwMode="auto">
          <a:xfrm>
            <a:off x="457200" y="1025235"/>
            <a:ext cx="8229600" cy="152400"/>
            <a:chOff x="624" y="691"/>
            <a:chExt cx="3744" cy="173"/>
          </a:xfrm>
        </p:grpSpPr>
        <p:sp>
          <p:nvSpPr>
            <p:cNvPr id="2" name="AutoShape 8"/>
            <p:cNvSpPr>
              <a:spLocks noChangeArrowheads="1"/>
            </p:cNvSpPr>
            <p:nvPr userDrawn="1"/>
          </p:nvSpPr>
          <p:spPr bwMode="auto">
            <a:xfrm>
              <a:off x="624" y="691"/>
              <a:ext cx="1440" cy="173"/>
            </a:xfrm>
            <a:prstGeom prst="parallelogram">
              <a:avLst>
                <a:gd name="adj" fmla="val 99846"/>
              </a:avLst>
            </a:prstGeom>
            <a:gradFill rotWithShape="0">
              <a:gsLst>
                <a:gs pos="0">
                  <a:srgbClr val="000099">
                    <a:gamma/>
                    <a:shade val="69804"/>
                    <a:invGamma/>
                  </a:srgbClr>
                </a:gs>
                <a:gs pos="100000">
                  <a:srgbClr val="000099"/>
                </a:gs>
              </a:gsLst>
              <a:lin ang="2700000" scaled="1"/>
            </a:gradFill>
            <a:ln w="12700">
              <a:solidFill>
                <a:schemeClr val="tx1"/>
              </a:solidFill>
              <a:miter lim="800000"/>
              <a:headEnd/>
              <a:tailEnd/>
            </a:ln>
            <a:effectLst>
              <a:outerShdw dist="35921" dir="2700000" algn="ctr" rotWithShape="0">
                <a:schemeClr val="bg2"/>
              </a:outerShdw>
            </a:effectLst>
          </p:spPr>
          <p:txBody>
            <a:bodyPr wrap="none" anchor="ctr"/>
            <a:lstStyle/>
            <a:p>
              <a:pPr algn="ctr">
                <a:defRPr/>
              </a:pPr>
              <a:endParaRPr lang="en-US">
                <a:solidFill>
                  <a:srgbClr val="000000"/>
                </a:solidFill>
                <a:latin typeface="+mn-lt"/>
              </a:endParaRPr>
            </a:p>
          </p:txBody>
        </p:sp>
        <p:sp>
          <p:nvSpPr>
            <p:cNvPr id="1033" name="AutoShape 9"/>
            <p:cNvSpPr>
              <a:spLocks noChangeArrowheads="1"/>
            </p:cNvSpPr>
            <p:nvPr userDrawn="1"/>
          </p:nvSpPr>
          <p:spPr bwMode="auto">
            <a:xfrm>
              <a:off x="1968" y="691"/>
              <a:ext cx="1152" cy="173"/>
            </a:xfrm>
            <a:prstGeom prst="parallelogram">
              <a:avLst>
                <a:gd name="adj" fmla="val 96401"/>
              </a:avLst>
            </a:prstGeom>
            <a:gradFill rotWithShape="0">
              <a:gsLst>
                <a:gs pos="0">
                  <a:srgbClr val="000099">
                    <a:gamma/>
                    <a:shade val="69804"/>
                    <a:invGamma/>
                  </a:srgbClr>
                </a:gs>
                <a:gs pos="100000">
                  <a:srgbClr val="000099"/>
                </a:gs>
              </a:gsLst>
              <a:lin ang="2700000" scaled="1"/>
            </a:gradFill>
            <a:ln w="12700">
              <a:solidFill>
                <a:schemeClr val="tx1"/>
              </a:solidFill>
              <a:miter lim="800000"/>
              <a:headEnd/>
              <a:tailEnd/>
            </a:ln>
            <a:effectLst>
              <a:outerShdw dist="35921" dir="2700000" algn="ctr" rotWithShape="0">
                <a:schemeClr val="bg2"/>
              </a:outerShdw>
            </a:effectLst>
          </p:spPr>
          <p:txBody>
            <a:bodyPr wrap="none" anchor="ctr"/>
            <a:lstStyle/>
            <a:p>
              <a:pPr algn="ctr">
                <a:defRPr/>
              </a:pPr>
              <a:endParaRPr lang="en-US">
                <a:solidFill>
                  <a:srgbClr val="000000"/>
                </a:solidFill>
                <a:latin typeface="+mn-lt"/>
              </a:endParaRPr>
            </a:p>
          </p:txBody>
        </p:sp>
        <p:sp>
          <p:nvSpPr>
            <p:cNvPr id="1034" name="AutoShape 10"/>
            <p:cNvSpPr>
              <a:spLocks noChangeArrowheads="1"/>
            </p:cNvSpPr>
            <p:nvPr userDrawn="1"/>
          </p:nvSpPr>
          <p:spPr bwMode="auto">
            <a:xfrm>
              <a:off x="3026" y="691"/>
              <a:ext cx="766" cy="173"/>
            </a:xfrm>
            <a:prstGeom prst="parallelogram">
              <a:avLst>
                <a:gd name="adj" fmla="val 95873"/>
              </a:avLst>
            </a:prstGeom>
            <a:gradFill rotWithShape="0">
              <a:gsLst>
                <a:gs pos="0">
                  <a:srgbClr val="000099">
                    <a:gamma/>
                    <a:shade val="69804"/>
                    <a:invGamma/>
                  </a:srgbClr>
                </a:gs>
                <a:gs pos="100000">
                  <a:srgbClr val="000099"/>
                </a:gs>
              </a:gsLst>
              <a:lin ang="2700000" scaled="1"/>
            </a:gradFill>
            <a:ln w="12700">
              <a:solidFill>
                <a:schemeClr val="tx1"/>
              </a:solidFill>
              <a:miter lim="800000"/>
              <a:headEnd/>
              <a:tailEnd/>
            </a:ln>
            <a:effectLst>
              <a:outerShdw dist="35921" dir="2700000" algn="ctr" rotWithShape="0">
                <a:schemeClr val="bg2"/>
              </a:outerShdw>
            </a:effectLst>
          </p:spPr>
          <p:txBody>
            <a:bodyPr wrap="none" anchor="ctr"/>
            <a:lstStyle/>
            <a:p>
              <a:pPr algn="ctr">
                <a:defRPr/>
              </a:pPr>
              <a:endParaRPr lang="en-US">
                <a:solidFill>
                  <a:srgbClr val="000000"/>
                </a:solidFill>
                <a:latin typeface="+mn-lt"/>
              </a:endParaRPr>
            </a:p>
          </p:txBody>
        </p:sp>
        <p:sp>
          <p:nvSpPr>
            <p:cNvPr id="1035" name="AutoShape 11"/>
            <p:cNvSpPr>
              <a:spLocks noChangeArrowheads="1"/>
            </p:cNvSpPr>
            <p:nvPr userDrawn="1"/>
          </p:nvSpPr>
          <p:spPr bwMode="auto">
            <a:xfrm>
              <a:off x="3712" y="691"/>
              <a:ext cx="512" cy="173"/>
            </a:xfrm>
            <a:prstGeom prst="parallelogram">
              <a:avLst>
                <a:gd name="adj" fmla="val 97637"/>
              </a:avLst>
            </a:prstGeom>
            <a:gradFill rotWithShape="0">
              <a:gsLst>
                <a:gs pos="0">
                  <a:srgbClr val="000099">
                    <a:gamma/>
                    <a:shade val="69804"/>
                    <a:invGamma/>
                  </a:srgbClr>
                </a:gs>
                <a:gs pos="100000">
                  <a:srgbClr val="000099"/>
                </a:gs>
              </a:gsLst>
              <a:lin ang="2700000" scaled="1"/>
            </a:gradFill>
            <a:ln w="12700">
              <a:solidFill>
                <a:schemeClr val="tx1"/>
              </a:solidFill>
              <a:miter lim="800000"/>
              <a:headEnd/>
              <a:tailEnd/>
            </a:ln>
            <a:effectLst>
              <a:outerShdw dist="35921" dir="2700000" algn="ctr" rotWithShape="0">
                <a:schemeClr val="bg2"/>
              </a:outerShdw>
            </a:effectLst>
          </p:spPr>
          <p:txBody>
            <a:bodyPr wrap="none" anchor="ctr"/>
            <a:lstStyle/>
            <a:p>
              <a:pPr algn="ctr">
                <a:defRPr/>
              </a:pPr>
              <a:endParaRPr lang="en-US">
                <a:solidFill>
                  <a:srgbClr val="000000"/>
                </a:solidFill>
                <a:latin typeface="+mn-lt"/>
              </a:endParaRPr>
            </a:p>
          </p:txBody>
        </p:sp>
        <p:sp>
          <p:nvSpPr>
            <p:cNvPr id="1036" name="AutoShape 12"/>
            <p:cNvSpPr>
              <a:spLocks noChangeArrowheads="1"/>
            </p:cNvSpPr>
            <p:nvPr userDrawn="1"/>
          </p:nvSpPr>
          <p:spPr bwMode="auto">
            <a:xfrm>
              <a:off x="4138" y="691"/>
              <a:ext cx="230" cy="173"/>
            </a:xfrm>
            <a:prstGeom prst="parallelogram">
              <a:avLst>
                <a:gd name="adj" fmla="val 97083"/>
              </a:avLst>
            </a:prstGeom>
            <a:gradFill rotWithShape="0">
              <a:gsLst>
                <a:gs pos="0">
                  <a:srgbClr val="000099">
                    <a:gamma/>
                    <a:shade val="69804"/>
                    <a:invGamma/>
                  </a:srgbClr>
                </a:gs>
                <a:gs pos="100000">
                  <a:srgbClr val="000099"/>
                </a:gs>
              </a:gsLst>
              <a:lin ang="2700000" scaled="1"/>
            </a:gradFill>
            <a:ln w="12700">
              <a:solidFill>
                <a:schemeClr val="tx1"/>
              </a:solidFill>
              <a:miter lim="800000"/>
              <a:headEnd/>
              <a:tailEnd/>
            </a:ln>
            <a:effectLst>
              <a:outerShdw dist="35921" dir="2700000" algn="ctr" rotWithShape="0">
                <a:schemeClr val="bg2"/>
              </a:outerShdw>
            </a:effectLst>
          </p:spPr>
          <p:txBody>
            <a:bodyPr wrap="none" anchor="ctr"/>
            <a:lstStyle/>
            <a:p>
              <a:pPr algn="ctr">
                <a:defRPr/>
              </a:pPr>
              <a:endParaRPr lang="en-US">
                <a:solidFill>
                  <a:srgbClr val="000000"/>
                </a:solidFill>
                <a:latin typeface="+mn-lt"/>
              </a:endParaRPr>
            </a:p>
          </p:txBody>
        </p:sp>
      </p:grpSp>
      <p:sp>
        <p:nvSpPr>
          <p:cNvPr id="1044" name="Text Box 20"/>
          <p:cNvSpPr txBox="1">
            <a:spLocks noChangeArrowheads="1"/>
          </p:cNvSpPr>
          <p:nvPr/>
        </p:nvSpPr>
        <p:spPr bwMode="auto">
          <a:xfrm>
            <a:off x="0" y="6570663"/>
            <a:ext cx="1309688" cy="274637"/>
          </a:xfrm>
          <a:prstGeom prst="rect">
            <a:avLst/>
          </a:prstGeom>
          <a:noFill/>
          <a:ln w="9525">
            <a:noFill/>
            <a:miter lim="800000"/>
            <a:headEnd/>
            <a:tailEnd/>
          </a:ln>
          <a:effectLst/>
        </p:spPr>
        <p:txBody>
          <a:bodyPr wrap="none">
            <a:spAutoFit/>
          </a:bodyPr>
          <a:lstStyle/>
          <a:p>
            <a:pPr>
              <a:defRPr/>
            </a:pPr>
            <a:r>
              <a:rPr lang="en-US" sz="1200" b="1">
                <a:solidFill>
                  <a:srgbClr val="009900"/>
                </a:solidFill>
                <a:latin typeface="+mn-lt"/>
              </a:rPr>
              <a:t>UNCLASSIFIED</a:t>
            </a:r>
            <a:endParaRPr lang="en-US" sz="1200" b="1" i="1">
              <a:solidFill>
                <a:srgbClr val="000000"/>
              </a:solidFill>
              <a:latin typeface="+mn-lt"/>
            </a:endParaRPr>
          </a:p>
        </p:txBody>
      </p:sp>
      <p:sp>
        <p:nvSpPr>
          <p:cNvPr id="57346" name="AutoShape 2" descr="View phoneback_09-01.png in slide show"/>
          <p:cNvSpPr>
            <a:spLocks noChangeAspect="1" noChangeArrowheads="1"/>
          </p:cNvSpPr>
          <p:nvPr userDrawn="1"/>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682" name="Picture 2" descr="http://webstyleguide.psu.edu/img/twoTone-border10.png"/>
          <p:cNvPicPr>
            <a:picLocks noChangeAspect="1" noChangeArrowheads="1"/>
          </p:cNvPicPr>
          <p:nvPr userDrawn="1"/>
        </p:nvPicPr>
        <p:blipFill>
          <a:blip r:embed="rId13" cstate="print"/>
          <a:srcRect/>
          <a:stretch>
            <a:fillRect/>
          </a:stretch>
        </p:blipFill>
        <p:spPr bwMode="auto">
          <a:xfrm>
            <a:off x="0" y="0"/>
            <a:ext cx="1698169" cy="9144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3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hyperlink" Target="http://www.ipcc.ch/publications_and_data/ar4/syr/en/contents.html" TargetMode="External"/><Relationship Id="rId10" Type="http://schemas.openxmlformats.org/officeDocument/2006/relationships/image" Target="../media/image52.jpeg"/><Relationship Id="rId4" Type="http://schemas.openxmlformats.org/officeDocument/2006/relationships/image" Target="../media/image48.png"/><Relationship Id="rId9" Type="http://schemas.openxmlformats.org/officeDocument/2006/relationships/hyperlink" Target="http://www.google.com/imgres?imgurl=http://priceofoil.org/wp-content/uploads/2009/12/maldives-sea-level-rise.jpg&amp;imgrefurl=http://priceofoil.org/2009/12/01/10-of-population-will-be-affected-by-sea-level-rise/&amp;usg=__Tj_PqVgvp6eUjhs3z1R5ZXpgPvM=&amp;h=287&amp;w=430&amp;sz=72&amp;hl=en&amp;start=6&amp;um=1&amp;itbs=1&amp;tbnid=EpV4CZSr8n4NSM:&amp;tbnh=84&amp;tbnw=126&amp;prev=/images?q=sea+level+rise+images&amp;um=1&amp;hl=en&amp;sa=X&amp;tbs=isch:1"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8.png"/><Relationship Id="rId3" Type="http://schemas.openxmlformats.org/officeDocument/2006/relationships/image" Target="../media/image71.jpeg"/><Relationship Id="rId7" Type="http://schemas.openxmlformats.org/officeDocument/2006/relationships/image" Target="../media/image73.jpeg"/><Relationship Id="rId12" Type="http://schemas.openxmlformats.org/officeDocument/2006/relationships/image" Target="../media/image77.jpeg"/><Relationship Id="rId2"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slide" Target="slide3.xml"/><Relationship Id="rId5" Type="http://schemas.openxmlformats.org/officeDocument/2006/relationships/image" Target="../media/image72.jpeg"/><Relationship Id="rId15" Type="http://schemas.openxmlformats.org/officeDocument/2006/relationships/image" Target="../media/image80.png"/><Relationship Id="rId10" Type="http://schemas.openxmlformats.org/officeDocument/2006/relationships/image" Target="../media/image76.png"/><Relationship Id="rId4" Type="http://schemas.openxmlformats.org/officeDocument/2006/relationships/slide" Target="slide34.xml"/><Relationship Id="rId9" Type="http://schemas.openxmlformats.org/officeDocument/2006/relationships/image" Target="../media/image75.png"/><Relationship Id="rId1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0.jpeg"/><Relationship Id="rId26" Type="http://schemas.openxmlformats.org/officeDocument/2006/relationships/image" Target="../media/image104.jpeg"/><Relationship Id="rId3" Type="http://schemas.openxmlformats.org/officeDocument/2006/relationships/image" Target="../media/image88.jpeg"/><Relationship Id="rId21" Type="http://schemas.openxmlformats.org/officeDocument/2006/relationships/image" Target="../media/image101.jpe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hyperlink" Target="http://www.google.com/imgres?imgurl=http://stricklyspeaking.files.wordpress.com/2008/04/storm-chaser-violent.jpg&amp;imgrefurl=http://stricklyspeaking.wordpress.com/tag/storms/&amp;usg=__MTRh7Xh3ofLl9xksLSDZ1JrOZYc=&amp;h=533&amp;w=800&amp;sz=59&amp;hl=en&amp;start=3&amp;um=1&amp;itbs=1&amp;tbnid=8rWpSBj9gFnCWM:&amp;tbnh=95&amp;tbnw=143&amp;prev=/images?q=storms&amp;um=1&amp;hl=en&amp;tbs=isch:1" TargetMode="External"/><Relationship Id="rId25" Type="http://schemas.openxmlformats.org/officeDocument/2006/relationships/image" Target="../media/image103.jpeg"/><Relationship Id="rId2" Type="http://schemas.openxmlformats.org/officeDocument/2006/relationships/slide" Target="slide7.xml"/><Relationship Id="rId16" Type="http://schemas.openxmlformats.org/officeDocument/2006/relationships/image" Target="../media/image99.jpeg"/><Relationship Id="rId20"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jpeg"/><Relationship Id="rId24" Type="http://schemas.openxmlformats.org/officeDocument/2006/relationships/hyperlink" Target="http://www.google.com/imgres?imgurl=http://www.learnheapsabout.com/bjornwalker/aircraft%20carrier2.jpg&amp;imgrefurl=http://www.learnheapsabout.com/bjornwalker/aircraft_carriers.html&amp;usg=__Op9sokd2EMHhHaEJSlQ4M6fH3xs=&amp;h=463&amp;w=600&amp;sz=43&amp;hl=en&amp;start=1&amp;um=1&amp;itbs=1&amp;tbnid=JYZEMa_JRP6LgM:&amp;tbnh=104&amp;tbnw=135&amp;prev=/images?q=aircraft+carrier&amp;um=1&amp;hl=en&amp;sa=G&amp;tbs=isch:1" TargetMode="External"/><Relationship Id="rId5" Type="http://schemas.openxmlformats.org/officeDocument/2006/relationships/image" Target="../media/image89.jpeg"/><Relationship Id="rId15" Type="http://schemas.openxmlformats.org/officeDocument/2006/relationships/hyperlink" Target="http://www.google.com/imgres?imgurl=http://www.nature.nps.gov/geology/coastal/c_web_images/hurricane_fran_nasa.jpg&amp;imgrefurl=http://www.nature.nps.gov/geology/coastal/hazards.cfm&amp;usg=__NI4OpIDXh2czLO4csfnW7m-7fgU=&amp;h=400&amp;w=500&amp;sz=44&amp;hl=en&amp;start=11&amp;um=1&amp;itbs=1&amp;tbnid=j1ojs8zkAMdhyM:&amp;tbnh=104&amp;tbnw=130&amp;prev=/images?q=hurricane&amp;um=1&amp;hl=en&amp;sa=G&amp;tbs=isch:1" TargetMode="External"/><Relationship Id="rId23" Type="http://schemas.openxmlformats.org/officeDocument/2006/relationships/image" Target="../media/image102.jpeg"/><Relationship Id="rId10" Type="http://schemas.openxmlformats.org/officeDocument/2006/relationships/image" Target="../media/image94.jpeg"/><Relationship Id="rId19" Type="http://schemas.openxmlformats.org/officeDocument/2006/relationships/hyperlink" Target="http://athenadr.files.wordpress.com/2009/12/maldives-sea-level-rise.jpg" TargetMode="External"/><Relationship Id="rId4" Type="http://schemas.openxmlformats.org/officeDocument/2006/relationships/hyperlink" Target="http://www.google.com/imgres?imgurl=http://www.ucar.edu/news/releases/2005/images/permian.jpg&amp;imgrefurl=http://www.ucar.edu/news/releases/2005/permian.shtml&amp;usg=__TvI3uqwGRj3xNoXIPQzH4uLolg8=&amp;h=377&amp;w=500&amp;sz=91&amp;hl=en&amp;start=7&amp;um=1&amp;itbs=1&amp;tbnid=wRst00pNZ3LA9M:&amp;tbnh=98&amp;tbnw=130&amp;prev=/images?q=climate+model&amp;um=1&amp;hl=en&amp;sa=G&amp;tbs=isch:1" TargetMode="External"/><Relationship Id="rId9" Type="http://schemas.openxmlformats.org/officeDocument/2006/relationships/image" Target="../media/image93.jpeg"/><Relationship Id="rId14" Type="http://schemas.openxmlformats.org/officeDocument/2006/relationships/image" Target="../media/image98.jpeg"/><Relationship Id="rId22" Type="http://schemas.openxmlformats.org/officeDocument/2006/relationships/hyperlink" Target="http://www.google.com/imgres?imgurl=http://thehui.files.wordpress.com/2009/12/t767375a.jpg&amp;imgrefurl=http://thehui.wordpress.com/2009/12/07/&amp;usg=__dmg9bGRaIvdn4V5s9CHd9d5853o=&amp;h=340&amp;w=522&amp;sz=20&amp;hl=en&amp;start=58&amp;um=1&amp;itbs=1&amp;tbnid=GsgKzhe3X41ZPM:&amp;tbnh=85&amp;tbnw=131&amp;prev=/images?q=greenhouse+gas&amp;start=40&amp;um=1&amp;hl=en&amp;sa=N&amp;ndsp=20&amp;tbs=isch:1" TargetMode="External"/></Relationships>
</file>

<file path=ppt/slides/_rels/slide37.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jpeg"/><Relationship Id="rId26" Type="http://schemas.openxmlformats.org/officeDocument/2006/relationships/image" Target="../media/image125.png"/><Relationship Id="rId39" Type="http://schemas.openxmlformats.org/officeDocument/2006/relationships/image" Target="../media/image137.png"/><Relationship Id="rId21" Type="http://schemas.openxmlformats.org/officeDocument/2006/relationships/image" Target="../media/image121.png"/><Relationship Id="rId34" Type="http://schemas.openxmlformats.org/officeDocument/2006/relationships/image" Target="../media/image132.jpeg"/><Relationship Id="rId42" Type="http://schemas.openxmlformats.org/officeDocument/2006/relationships/image" Target="../media/image140.png"/><Relationship Id="rId47" Type="http://schemas.openxmlformats.org/officeDocument/2006/relationships/image" Target="../media/image145.png"/><Relationship Id="rId50" Type="http://schemas.openxmlformats.org/officeDocument/2006/relationships/image" Target="../media/image148.jpeg"/><Relationship Id="rId55" Type="http://schemas.openxmlformats.org/officeDocument/2006/relationships/image" Target="../media/image153.png"/><Relationship Id="rId63" Type="http://schemas.openxmlformats.org/officeDocument/2006/relationships/image" Target="../media/image161.png"/><Relationship Id="rId68" Type="http://schemas.openxmlformats.org/officeDocument/2006/relationships/image" Target="../media/image166.png"/><Relationship Id="rId76" Type="http://schemas.openxmlformats.org/officeDocument/2006/relationships/image" Target="../media/image171.jpeg"/><Relationship Id="rId7" Type="http://schemas.openxmlformats.org/officeDocument/2006/relationships/image" Target="../media/image107.png"/><Relationship Id="rId71" Type="http://schemas.openxmlformats.org/officeDocument/2006/relationships/image" Target="../media/image168.jpeg"/><Relationship Id="rId2" Type="http://schemas.openxmlformats.org/officeDocument/2006/relationships/notesSlide" Target="../notesSlides/notesSlide5.xml"/><Relationship Id="rId16" Type="http://schemas.openxmlformats.org/officeDocument/2006/relationships/image" Target="../media/image116.png"/><Relationship Id="rId29" Type="http://schemas.openxmlformats.org/officeDocument/2006/relationships/image" Target="../media/image104.jpeg"/><Relationship Id="rId11" Type="http://schemas.openxmlformats.org/officeDocument/2006/relationships/image" Target="../media/image111.jpeg"/><Relationship Id="rId24" Type="http://schemas.openxmlformats.org/officeDocument/2006/relationships/image" Target="../media/image123.jpeg"/><Relationship Id="rId32" Type="http://schemas.openxmlformats.org/officeDocument/2006/relationships/image" Target="../media/image130.png"/><Relationship Id="rId37" Type="http://schemas.openxmlformats.org/officeDocument/2006/relationships/image" Target="../media/image135.png"/><Relationship Id="rId40" Type="http://schemas.openxmlformats.org/officeDocument/2006/relationships/image" Target="../media/image138.png"/><Relationship Id="rId45" Type="http://schemas.openxmlformats.org/officeDocument/2006/relationships/image" Target="../media/image143.png"/><Relationship Id="rId53" Type="http://schemas.openxmlformats.org/officeDocument/2006/relationships/image" Target="../media/image151.png"/><Relationship Id="rId58" Type="http://schemas.openxmlformats.org/officeDocument/2006/relationships/image" Target="../media/image156.png"/><Relationship Id="rId66" Type="http://schemas.openxmlformats.org/officeDocument/2006/relationships/image" Target="../media/image164.jpeg"/><Relationship Id="rId74" Type="http://schemas.openxmlformats.org/officeDocument/2006/relationships/hyperlink" Target="http://images.google.com/imgres?imgurl=http://www.po.gso.uri.edu/wbc/book/nrl_logo.jpg&amp;imgrefurl=http://www.po.gso.uri.edu/wbc/book/&amp;h=234&amp;w=243&amp;sz=37&amp;hl=en&amp;start=6&amp;tbnid=K1LP2MWFzRrvFM:&amp;tbnh=106&amp;tbnw=110&amp;prev=/images?q=nrl+logo&amp;svnum=10&amp;hl=en&amp;lr=" TargetMode="External"/><Relationship Id="rId5" Type="http://schemas.openxmlformats.org/officeDocument/2006/relationships/image" Target="../media/image94.jpeg"/><Relationship Id="rId15" Type="http://schemas.openxmlformats.org/officeDocument/2006/relationships/image" Target="../media/image115.png"/><Relationship Id="rId23" Type="http://schemas.openxmlformats.org/officeDocument/2006/relationships/image" Target="../media/image122.png"/><Relationship Id="rId28" Type="http://schemas.openxmlformats.org/officeDocument/2006/relationships/image" Target="../media/image127.png"/><Relationship Id="rId36" Type="http://schemas.openxmlformats.org/officeDocument/2006/relationships/image" Target="../media/image134.png"/><Relationship Id="rId49" Type="http://schemas.openxmlformats.org/officeDocument/2006/relationships/image" Target="../media/image147.png"/><Relationship Id="rId57" Type="http://schemas.openxmlformats.org/officeDocument/2006/relationships/image" Target="../media/image155.png"/><Relationship Id="rId61" Type="http://schemas.openxmlformats.org/officeDocument/2006/relationships/image" Target="../media/image159.png"/><Relationship Id="rId10" Type="http://schemas.openxmlformats.org/officeDocument/2006/relationships/image" Target="../media/image110.png"/><Relationship Id="rId19" Type="http://schemas.openxmlformats.org/officeDocument/2006/relationships/image" Target="../media/image119.png"/><Relationship Id="rId31" Type="http://schemas.openxmlformats.org/officeDocument/2006/relationships/image" Target="../media/image129.jpeg"/><Relationship Id="rId44" Type="http://schemas.openxmlformats.org/officeDocument/2006/relationships/image" Target="../media/image142.jpeg"/><Relationship Id="rId52" Type="http://schemas.openxmlformats.org/officeDocument/2006/relationships/image" Target="../media/image150.jpeg"/><Relationship Id="rId60" Type="http://schemas.openxmlformats.org/officeDocument/2006/relationships/image" Target="../media/image158.png"/><Relationship Id="rId65" Type="http://schemas.openxmlformats.org/officeDocument/2006/relationships/image" Target="../media/image163.png"/><Relationship Id="rId73" Type="http://schemas.openxmlformats.org/officeDocument/2006/relationships/image" Target="../media/image169.jpeg"/><Relationship Id="rId4" Type="http://schemas.openxmlformats.org/officeDocument/2006/relationships/image" Target="../media/image105.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95.jpeg"/><Relationship Id="rId27" Type="http://schemas.openxmlformats.org/officeDocument/2006/relationships/image" Target="../media/image126.png"/><Relationship Id="rId30" Type="http://schemas.openxmlformats.org/officeDocument/2006/relationships/image" Target="../media/image128.png"/><Relationship Id="rId35" Type="http://schemas.openxmlformats.org/officeDocument/2006/relationships/image" Target="../media/image133.jpeg"/><Relationship Id="rId43" Type="http://schemas.openxmlformats.org/officeDocument/2006/relationships/image" Target="../media/image141.png"/><Relationship Id="rId48" Type="http://schemas.openxmlformats.org/officeDocument/2006/relationships/image" Target="../media/image146.png"/><Relationship Id="rId56" Type="http://schemas.openxmlformats.org/officeDocument/2006/relationships/image" Target="../media/image154.jpeg"/><Relationship Id="rId64" Type="http://schemas.openxmlformats.org/officeDocument/2006/relationships/image" Target="../media/image162.jpeg"/><Relationship Id="rId69" Type="http://schemas.openxmlformats.org/officeDocument/2006/relationships/image" Target="../media/image167.jpeg"/><Relationship Id="rId77" Type="http://schemas.openxmlformats.org/officeDocument/2006/relationships/image" Target="../media/image172.png"/><Relationship Id="rId8" Type="http://schemas.openxmlformats.org/officeDocument/2006/relationships/image" Target="../media/image108.jpeg"/><Relationship Id="rId51" Type="http://schemas.openxmlformats.org/officeDocument/2006/relationships/image" Target="../media/image149.png"/><Relationship Id="rId72" Type="http://schemas.openxmlformats.org/officeDocument/2006/relationships/hyperlink" Target="http://images.google.com/imgres?imgurl=http://www.nwas.org/committees/avnwinterwx/Image8.gif&amp;imgrefurl=http://www.nwas.org/committees/avnwinterwx/air_force_weather.htm&amp;h=513&amp;w=487&amp;sz=20&amp;hl=en&amp;start=1&amp;tbnid=_4Y3olrkk7YCdM:&amp;tbnh=131&amp;tbnw=124&amp;prev=/images?q=air+force+weather&amp;svnum=10&amp;hl=en&amp;lr=" TargetMode="External"/><Relationship Id="rId3" Type="http://schemas.openxmlformats.org/officeDocument/2006/relationships/image" Target="../media/image93.jpeg"/><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4.png"/><Relationship Id="rId33" Type="http://schemas.openxmlformats.org/officeDocument/2006/relationships/image" Target="../media/image131.png"/><Relationship Id="rId38" Type="http://schemas.openxmlformats.org/officeDocument/2006/relationships/image" Target="../media/image136.png"/><Relationship Id="rId46" Type="http://schemas.openxmlformats.org/officeDocument/2006/relationships/image" Target="../media/image144.png"/><Relationship Id="rId59" Type="http://schemas.openxmlformats.org/officeDocument/2006/relationships/image" Target="../media/image157.jpeg"/><Relationship Id="rId67" Type="http://schemas.openxmlformats.org/officeDocument/2006/relationships/image" Target="../media/image165.png"/><Relationship Id="rId20" Type="http://schemas.openxmlformats.org/officeDocument/2006/relationships/image" Target="../media/image120.png"/><Relationship Id="rId41" Type="http://schemas.openxmlformats.org/officeDocument/2006/relationships/image" Target="../media/image139.png"/><Relationship Id="rId54" Type="http://schemas.openxmlformats.org/officeDocument/2006/relationships/image" Target="../media/image152.png"/><Relationship Id="rId62" Type="http://schemas.openxmlformats.org/officeDocument/2006/relationships/image" Target="../media/image160.png"/><Relationship Id="rId70" Type="http://schemas.openxmlformats.org/officeDocument/2006/relationships/hyperlink" Target="http://images.google.com/imgres?imgurl=http://islscp2.sesda.com/ISLSCP2_1/html_pages/logos/ncep_logo2.gif&amp;imgrefurl=http://islscp2.sesda.com/ISLSCP2_1/html_pages/logos2.html&amp;h=52&amp;w=90&amp;sz=5&amp;hl=en&amp;start=11&amp;tbnid=qQNkC-UaQcBq0M:&amp;tbnh=45&amp;tbnw=78&amp;prev=/images?q=ncep+logo&amp;svnum=10&amp;hl=en&amp;lr=" TargetMode="External"/><Relationship Id="rId75"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3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jpe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4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4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1"/>
          </p:nvPr>
        </p:nvSpPr>
        <p:spPr>
          <a:xfrm>
            <a:off x="6553200" y="6248400"/>
            <a:ext cx="2133600" cy="476250"/>
          </a:xfrm>
          <a:noFill/>
        </p:spPr>
        <p:txBody>
          <a:bodyPr/>
          <a:lstStyle/>
          <a:p>
            <a:fld id="{84E7C760-73A1-41EA-8C18-A86717FE7C76}" type="slidenum">
              <a:rPr lang="en-US" smtClean="0"/>
              <a:pPr/>
              <a:t>1</a:t>
            </a:fld>
            <a:endParaRPr lang="en-US" smtClean="0"/>
          </a:p>
        </p:txBody>
      </p:sp>
      <p:sp>
        <p:nvSpPr>
          <p:cNvPr id="5124" name="Rectangle 2"/>
          <p:cNvSpPr>
            <a:spLocks noGrp="1" noChangeArrowheads="1"/>
          </p:cNvSpPr>
          <p:nvPr>
            <p:ph type="ctrTitle"/>
          </p:nvPr>
        </p:nvSpPr>
        <p:spPr>
          <a:xfrm>
            <a:off x="0" y="1371600"/>
            <a:ext cx="9144000" cy="1393825"/>
          </a:xfrm>
        </p:spPr>
        <p:txBody>
          <a:bodyPr/>
          <a:lstStyle/>
          <a:p>
            <a:pPr eaLnBrk="1" hangingPunct="1"/>
            <a:r>
              <a:rPr lang="en-US" sz="3600" b="1" i="1" dirty="0" smtClean="0">
                <a:solidFill>
                  <a:schemeClr val="accent2"/>
                </a:solidFill>
              </a:rPr>
              <a:t>The Evolving Understanding of</a:t>
            </a:r>
            <a:br>
              <a:rPr lang="en-US" sz="3600" b="1" i="1" dirty="0" smtClean="0">
                <a:solidFill>
                  <a:schemeClr val="accent2"/>
                </a:solidFill>
              </a:rPr>
            </a:br>
            <a:r>
              <a:rPr lang="en-US" sz="3600" b="1" i="1" dirty="0" smtClean="0">
                <a:solidFill>
                  <a:schemeClr val="accent2"/>
                </a:solidFill>
              </a:rPr>
              <a:t>Climate Risk:  </a:t>
            </a:r>
            <a:br>
              <a:rPr lang="en-US" sz="3600" b="1" i="1" dirty="0" smtClean="0">
                <a:solidFill>
                  <a:schemeClr val="accent2"/>
                </a:solidFill>
              </a:rPr>
            </a:br>
            <a:r>
              <a:rPr lang="en-US" sz="3600" b="1" i="1" dirty="0" smtClean="0">
                <a:solidFill>
                  <a:schemeClr val="accent2"/>
                </a:solidFill>
              </a:rPr>
              <a:t>The Challenge that won’t go away…</a:t>
            </a:r>
          </a:p>
        </p:txBody>
      </p:sp>
      <p:sp>
        <p:nvSpPr>
          <p:cNvPr id="5125" name="Rectangle 3"/>
          <p:cNvSpPr>
            <a:spLocks noGrp="1" noChangeArrowheads="1"/>
          </p:cNvSpPr>
          <p:nvPr>
            <p:ph type="subTitle" idx="1"/>
          </p:nvPr>
        </p:nvSpPr>
        <p:spPr>
          <a:xfrm>
            <a:off x="0" y="4876800"/>
            <a:ext cx="9144000" cy="1066800"/>
          </a:xfrm>
        </p:spPr>
        <p:txBody>
          <a:bodyPr/>
          <a:lstStyle/>
          <a:p>
            <a:pPr eaLnBrk="1" hangingPunct="1">
              <a:lnSpc>
                <a:spcPct val="80000"/>
              </a:lnSpc>
            </a:pPr>
            <a:r>
              <a:rPr lang="en-US" sz="1600" b="1" dirty="0" smtClean="0">
                <a:solidFill>
                  <a:schemeClr val="accent2"/>
                </a:solidFill>
              </a:rPr>
              <a:t>Rear Admiral Dave </a:t>
            </a:r>
            <a:r>
              <a:rPr lang="en-US" sz="1600" b="1" dirty="0" err="1" smtClean="0">
                <a:solidFill>
                  <a:schemeClr val="accent2"/>
                </a:solidFill>
              </a:rPr>
              <a:t>Titley</a:t>
            </a:r>
            <a:r>
              <a:rPr lang="en-US" sz="1600" b="1" dirty="0" smtClean="0">
                <a:solidFill>
                  <a:schemeClr val="accent2"/>
                </a:solidFill>
              </a:rPr>
              <a:t>, USN (ret.), Ph.D.</a:t>
            </a:r>
          </a:p>
          <a:p>
            <a:pPr eaLnBrk="1" hangingPunct="1">
              <a:lnSpc>
                <a:spcPct val="80000"/>
              </a:lnSpc>
            </a:pPr>
            <a:r>
              <a:rPr lang="en-US" sz="1600" b="1" dirty="0" smtClean="0">
                <a:solidFill>
                  <a:schemeClr val="accent2"/>
                </a:solidFill>
              </a:rPr>
              <a:t>Director, Center for Solutions to Weather and Climate Risk</a:t>
            </a:r>
          </a:p>
          <a:p>
            <a:pPr eaLnBrk="1" hangingPunct="1">
              <a:lnSpc>
                <a:spcPct val="80000"/>
              </a:lnSpc>
            </a:pPr>
            <a:r>
              <a:rPr lang="en-US" sz="1600" b="1" dirty="0" smtClean="0">
                <a:solidFill>
                  <a:schemeClr val="accent2"/>
                </a:solidFill>
              </a:rPr>
              <a:t>Penn State University</a:t>
            </a:r>
          </a:p>
          <a:p>
            <a:pPr eaLnBrk="1" hangingPunct="1">
              <a:lnSpc>
                <a:spcPct val="80000"/>
              </a:lnSpc>
            </a:pPr>
            <a:endParaRPr lang="en-US" sz="1600" b="1" dirty="0" smtClean="0">
              <a:solidFill>
                <a:schemeClr val="accent2"/>
              </a:solidFill>
            </a:endParaRPr>
          </a:p>
          <a:p>
            <a:pPr>
              <a:lnSpc>
                <a:spcPct val="80000"/>
              </a:lnSpc>
            </a:pPr>
            <a:r>
              <a:rPr lang="en-US" sz="1600" b="1" dirty="0" smtClean="0">
                <a:solidFill>
                  <a:srgbClr val="002060"/>
                </a:solidFill>
              </a:rPr>
              <a:t>Climate Change. Challenges. Solutions</a:t>
            </a:r>
          </a:p>
          <a:p>
            <a:pPr eaLnBrk="1" hangingPunct="1">
              <a:lnSpc>
                <a:spcPct val="80000"/>
              </a:lnSpc>
            </a:pPr>
            <a:endParaRPr lang="en-US" sz="1600" b="1" dirty="0" smtClean="0">
              <a:solidFill>
                <a:schemeClr val="accent2"/>
              </a:solidFill>
            </a:endParaRPr>
          </a:p>
          <a:p>
            <a:pPr eaLnBrk="1" hangingPunct="1">
              <a:lnSpc>
                <a:spcPct val="80000"/>
              </a:lnSpc>
            </a:pPr>
            <a:r>
              <a:rPr lang="en-US" sz="1600" b="1" smtClean="0">
                <a:solidFill>
                  <a:schemeClr val="accent2"/>
                </a:solidFill>
              </a:rPr>
              <a:t>30 October </a:t>
            </a:r>
            <a:r>
              <a:rPr lang="en-US" sz="1600" b="1" dirty="0" smtClean="0">
                <a:solidFill>
                  <a:schemeClr val="accent2"/>
                </a:solidFill>
              </a:rPr>
              <a:t>2013</a:t>
            </a:r>
          </a:p>
          <a:p>
            <a:pPr eaLnBrk="1" hangingPunct="1">
              <a:lnSpc>
                <a:spcPct val="80000"/>
              </a:lnSpc>
            </a:pPr>
            <a:endParaRPr lang="en-US" sz="1600" b="1" dirty="0" smtClean="0">
              <a:solidFill>
                <a:schemeClr val="accent2"/>
              </a:solidFill>
            </a:endParaRPr>
          </a:p>
          <a:p>
            <a:pPr eaLnBrk="1" hangingPunct="1">
              <a:lnSpc>
                <a:spcPct val="80000"/>
              </a:lnSpc>
            </a:pPr>
            <a:endParaRPr lang="en-US" sz="1600" b="1" dirty="0" smtClean="0">
              <a:solidFill>
                <a:schemeClr val="accent2"/>
              </a:solidFill>
            </a:endParaRPr>
          </a:p>
          <a:p>
            <a:pPr eaLnBrk="1" hangingPunct="1">
              <a:lnSpc>
                <a:spcPct val="80000"/>
              </a:lnSpc>
            </a:pPr>
            <a:endParaRPr lang="en-US" sz="1600" b="1" dirty="0" smtClean="0">
              <a:solidFill>
                <a:schemeClr val="accent2"/>
              </a:solidFill>
            </a:endParaRPr>
          </a:p>
          <a:p>
            <a:pPr eaLnBrk="1" hangingPunct="1">
              <a:lnSpc>
                <a:spcPct val="80000"/>
              </a:lnSpc>
            </a:pPr>
            <a:endParaRPr lang="en-US" sz="1600" b="1" dirty="0" smtClean="0">
              <a:solidFill>
                <a:srgbClr val="002060"/>
              </a:solidFill>
            </a:endParaRPr>
          </a:p>
          <a:p>
            <a:pPr eaLnBrk="1" hangingPunct="1">
              <a:lnSpc>
                <a:spcPct val="80000"/>
              </a:lnSpc>
            </a:pPr>
            <a:endParaRPr lang="en-US" sz="1600" b="1" dirty="0" smtClean="0">
              <a:solidFill>
                <a:schemeClr val="accent2"/>
              </a:solidFill>
            </a:endParaRPr>
          </a:p>
        </p:txBody>
      </p:sp>
      <p:sp>
        <p:nvSpPr>
          <p:cNvPr id="5126" name="Text Box 4"/>
          <p:cNvSpPr txBox="1">
            <a:spLocks noChangeArrowheads="1"/>
          </p:cNvSpPr>
          <p:nvPr/>
        </p:nvSpPr>
        <p:spPr bwMode="auto">
          <a:xfrm>
            <a:off x="0" y="6570663"/>
            <a:ext cx="1309688" cy="274637"/>
          </a:xfrm>
          <a:prstGeom prst="rect">
            <a:avLst/>
          </a:prstGeom>
          <a:noFill/>
          <a:ln w="9525">
            <a:noFill/>
            <a:miter lim="800000"/>
            <a:headEnd/>
            <a:tailEnd/>
          </a:ln>
        </p:spPr>
        <p:txBody>
          <a:bodyPr wrap="none">
            <a:spAutoFit/>
          </a:bodyPr>
          <a:lstStyle/>
          <a:p>
            <a:pPr algn="l"/>
            <a:r>
              <a:rPr lang="en-US" sz="1200" b="1">
                <a:solidFill>
                  <a:srgbClr val="009900"/>
                </a:solidFill>
              </a:rPr>
              <a:t>UNCLASSIFIED</a:t>
            </a:r>
            <a:endParaRPr lang="en-US" sz="1200" b="1" i="1"/>
          </a:p>
        </p:txBody>
      </p:sp>
      <p:pic>
        <p:nvPicPr>
          <p:cNvPr id="57346" name="Picture 2" descr="http://al.odu.edu/accesseu/images/AccessEULogoSmall.jpg"/>
          <p:cNvPicPr>
            <a:picLocks noChangeAspect="1" noChangeArrowheads="1"/>
          </p:cNvPicPr>
          <p:nvPr/>
        </p:nvPicPr>
        <p:blipFill>
          <a:blip r:embed="rId2" cstate="print"/>
          <a:srcRect/>
          <a:stretch>
            <a:fillRect/>
          </a:stretch>
        </p:blipFill>
        <p:spPr bwMode="auto">
          <a:xfrm>
            <a:off x="2133600" y="3124200"/>
            <a:ext cx="1238250" cy="1524001"/>
          </a:xfrm>
          <a:prstGeom prst="rect">
            <a:avLst/>
          </a:prstGeom>
          <a:noFill/>
        </p:spPr>
      </p:pic>
      <p:sp>
        <p:nvSpPr>
          <p:cNvPr id="57348" name="AutoShape 4" descr="data:image/jpeg;base64,/9j/4AAQSkZJRgABAQAAAQABAAD/2wCEAAkGBhQQERUUEBQVFBQWGB0VFxgVFRgVFBgWFRMWGB0ZGhgcHyceGxojGRYZIjIgIycpLCwtFR8xNTAqNSYsLCkBCQoKDgwOGg8PGi0kHyQvLCwsLCwvLCwpLDAvNSkpLCopLCwpLCksLCksKiwsLCwsKSkpLCwpLSwpKSwsLCwsL//AABEIAGsAxAMBIgACEQEDEQH/xAAbAAEAAgMBAQAAAAAAAAAAAAAABAUCAwYBB//EAEAQAAIBAwMBBgMDCAgHAAAAAAECAwAEEQUSITEGBxMiQWEUUXEygZEjQlJyobHB0TM0NUNTYnPwFRYXdJOyw//EABgBAQEBAQEAAAAAAAAAAAAAAAACAQME/8QAIxEAAwEAAgICAgMBAAAAAAAAAAECERIhAzFBUSKBQnHhMv/aAAwDAQACEQMRAD8A+40pSgFKUoBSlKAUpSgFeGva4zvR7Wy6faq0GPEkfYGYbgoAyTj1NVMuniJqlK1nYSShQSxAA5JPAAHqT6CqCHtna3JaK1uY2mwQoBPJ9iRg/dXAx6rfXmhXU1xIHBwEwu1vDVx4hJGMg8jp6Gua7oNPWXU0LAHw1aQfrDgY+m7NeheBcabfo4PzPUkvZ9gi14WURbUZljy3l3kbjj2XrVvpWsQ3SeJbyLInTKnOD8iOoP1r5/356eGtYZcDekm0H/K6nj8VFc93PR3BjvvhmCt4a7Cw3L4vmIyPXipXiVePnpr8rV8cPt1K+Sd2veNdXN58NdkSBgxB2hWVk5xxwRX1sVyuHDxnWLVrUe0pSoLFKUoBSlKAUpSgFKUoBSlKAUpSgFKUoBSlKAVy/eN2YN/ZNGn9Ip8SP3ZfzfvGRXUV41bNOXqJpcljPnHdBcLPp8ttIOY3dHU9dsnoR6fnCuY7JaS2la6sEmdrhkjb9JHGVP4rg/I19EuEtrG7kmWNxLMo3lT5G567SQN3vioer6laXTRPNFIXhcPGykKwI9w3IyBweuK9C8nb+mcH4+l9oqO/C7Jgt4FBLyS5CjknaMAAeuSwq67M6Muj6W5kxvCGWU/59vC/dwv3VjdanaS3MdzJFI0sSlUJI2rn1C7sbveturatbX8fw80cpR2GQrBc4I4JBzj2qeX4KPgrj+To5PuW7MsWe+lBG7KRZ6nccs30/N/GvrlarW2WNFRFCqowoHQAelbqjyXzrTp454rBSlK5lilKUApSlAKUpQClKUApWEkoUZJwB6ngVEtdaglbbFNE7fJJEY/gDmmGaidSsc03UNMqVjur3NAe0rwGtclyq8MwH1IFAba8NaVvUJwHUn2YH+Nbc0YTId5o8UzbpF3HGOpHH+zUf/li3/w/2n+dWhNN1NMxFX/yzb/4f7T/ADrJOzcAIIj5HPU1ZbqbqaMPRXtY7qbqGmWaVjupuoDKmax3U3UBlSsd1M0BlTNY7qbqAypWINKA+RarM+t6s9n4jJaQbt4U43GMhWJ+Z3nAz0rf227q4Le2a4sfEikhG8jezZVeSQScqwHPB9KqtOvRpGvT/E+WKZn85HG2Z/EVvoG4P0ruO33bG2isJgssbvNG0cao6sW8RSueD0AOc17G6mpU+ujxpTUt177I3YvtLJfaTI7uwmiV0Z14YlE3K2emcEZ9wa87oNUnurWSW5meVvF2DcRgBY0PAA65Y81F7utFe20aZpAQ0yySgHqE8LaufqFz99YdyV0iafJvZV/LsfMwH91F8zU2llcfsqW9nfo6bvEupIdPmlhkaOSMBlZDg/bUc8cjBNcZ2d0/VLyyS6h1F97biI3Rdp2Oy43e+B6V0XbnVUudIupITuTG0MOjFJVUke24H64rR3b6xDb6PC80iIq+ITuYD+9f0+ftUz149z5Kru/fwbe7jt098JIboBbmH7WBgMM4Jx6EEYP1FVnfrEDZRMQMiYAHHIBRs4+uKgd01u1xf3l6FKxOWVc9CXk3Y+4Dn61Y9+n9Ri/1h/6PVJJeZJE634m2RtO7pLS5sIZI98U7xK+8OSu8qDyp4xn5YrLul7UTtLNY3TF2iBKsxy2FbaVLHkjJBFX+hdrbW202BpZ4xshTKh1L5CDyhQc59q5HuksXub25vmUrG24L7vI+SB9AP21vbmuX6M6VTx/ZaX3aC71S+ktLCX4eGDiWYDLsQccffkAZHTOartWv9Q0KaJ5rhru1c7W3jBHqR1JVsZwckHFae73UF07U7y2umCGRvKzkAEhyRyf0g2R9Kse+TVY5oobSErJO8oIVTuYDBA6dMlq1LLU50Y3sut70s+9LWZYrGKe0meMs6gFCPMsikjIIPtXvdX2ue6t5EunJmgY7y2AdhzyfoQR9wqB3mWhh0m1jPWN4UP1VCP4VzfbnS57PUD8JwNQTw+nG6QqHA984PtuNJmajibVVNabdL7cXV5q8aiaVLaWU7EXABjUHHOM8lefrV93maxcW97ZpBPLEk2FdUIwfygGRkcHBqquNJW01vTYE6RxIv1P5Qk/eald7X9oad+t/9Vqsl3OesJ2lD33pY972pXFpHDLa3EsZZjGVUgqfLkHBH2uP21J7L9uP+I6fNlzHcxRtv2nDZCnEi+xI5+RqN3z/ANFaf9yv7qpe8jspJYSnULHyq2VmUDhfEGC2P0GzyPQmohTUyn7Kt0qbXo6TsZfTT6M80s8jSlZSHJG5Sm4Dbxx9mtXdLrk1xaTTXczyFXIy5GFVUBOAB9a97v8A+wT+pP8AveqruktDLpV1Gv2nZ1X6tEAP21jlZX9mpvZ/oz07Ub7XZJXt7hrO0jbYhRdzuffkemCeeMgc1rtO0V7pN/Ha38vxMExASQjzDc20EevDcEHNO5jXY4Y5rOZhHKshYK52luMEDPqpXp71q7xZ11DUrO1tiJHRsyMhyEBZSckfoqufvqs/Jy10T/FVvZJ72taurKaB7W4kQSBsxggplCvQEdCD09qspO23x2jz3EEhhniTLhD5kdcH1/NYfv8AatPeQudQ0oHnMp6/rR1yfeJ2Wk0uSSa04tblTG6j7KbznYR8s5Kn06UmZqZT9/6Kqk6fwfUuwk7y6fbySyPI7puZmPJJJ+VKx7vf7Mtf9IfvNeV5r/6Z6J9Ina92Xt75At1GHA6HkMv0YciqbTO6rT4HDrCWYHI8R2cA/qk4rr6ViuksTNcS3rRHu7JZY2jfO1lKnBKnBGOo6cVyv/SPTf8AAP8A5H/nXZUorpema5T9lK/ZG2NqLTYRbj8wOwzht3Jzk+bnk1Ux902mqQfh8/V3I/fVjpfK3WSftsOT0AB/Cp+hc20eecrz9+a3lS+TOMv2iTY2SQoI4kVEXgKowo+gqu7Qdlbe/Ci5UuqkkAOyjJGM8EZOKpbW+eEOXyYXZ09SVYHArpdG5t48/oj91Z2nqN6aw52Huo01Tn4cH2Z3I/AnmuotbVIkCRqqIowFUYAHsBVf2ZbMTc5/KN/Cot3cfC3JZifDkQnknAYc4H1/jWtuvbMSmfSNnaHsVa3+DcxBmAwHUlXA+W4dR7Go+gd39nYvvgi8/o7sXYfQnp91WuiW5WIFs7n85yemecVT3Ee66lBSRxgY2MRtJxz1reVZx0zjO7hZa92ZgvlVblSyqdwAdlGcYz5SMmt76LE3gll3GA5jLEkqdu3OfU4+dbb5cQv+oefXha5vRHLSReHvBCky72OCD0wCealbnsrrSxvexttNcrcyKxmXG1hI4xt6YAOMfzprPY22vJEkuEZnQYQh3Xbg54APzqVr0TtFiPk5yVDbSyjkgGsNAlQqwjDrhvMj5JU46An0NbyfvRxXox13stBehBcqzhDuXzsuG+fBHPvU65sEkiMTjcjLsYEk5BGOT1qFZ/1ybrgKuB6cisO0lmPCeXLbgBjDEAc/IfWpGGyz7NQw2xtYlKwkMuAzZw5OcNnI5NY6B2Wt7FWW1QorHcRuZhkDGRk8VK0uxWNQVLeZQTli3OM556darNZ328olj5EgKFSeNx6ED06fvrdb60Yl3hq13u7sr1/Emi856sjFCfrjg1M7P9jrWwB+GiCk8FiSzkfIsece1T9Ms/CjCkkt1Yk5yT1qXR3WZpiid3Cm1fsnBdyxyzqzPFzGQ7LtOc5ABxnIH4VM1XSI7mJoZl3xsMMCeuDnr1BzU6lZrKxETTdMS3iSKIbUQbVGc4A9zXlS69rNYxClKUNFKUoCqn0BWZiryIH+2qsArfiDVhDCEUKvAAwK20oCvj0dBG8ZyyuSTnGQW+WBUq2txGioucKMDPWtppQwi6fp4hUqpJBJbzYzk/QCvNR0xJwA+fKcjH++lS6UAAqsm0ENI0gklUt12sAMfL7NWdKaaaXtAYzHk427c8ZxjHqOtRI9DVTGVZgYxtB8uSpOcHjpVjShhFvrASgeZkKnIKHBBryw01YQ2CzMxyzMckmpdKaaRYdOCytKGbLDBHGMD5cZ/bWd/ZiZCjEgHrjGevuDUilAYQxbVC5JwMZPXio2oacJwoYsNrbhtx1HTqDUylAeAV7SlAKUpQClKUApSlAKUpQClKUBpvDhGx12nH4GuZF4/wDwfxN7eJ8Pu3Z827b1z866mVQQQehGDUJtNj+H8HaPC2FNvONuOnzqpIooNNd7e5t41neVZ0LOkjB2Qqm7ep6hSTjB+dadU8WTUWRROyKkbYimEarlmyxB+0OOgrodJ0GC3yYY1QngnksR8snJx7Vp1Ds9BLL4kkeXwPNuYHynjoRVprSMeIidtNWMMSxxuscsx2KzHAUAZZs/Tj76sOzuri6tklHUjDY9HXhv21Il0+NpfEZAXC7ATzhSckAHjqB+FLKwSIyeGoXe25sdCxUZOPT7qnrjhXenzrTJ52iuZS10dizbX8RfAyvQBftBh8+lXEupux08RynLxOXO7Iz4GAz/ADw3zrqrHTY4kKIgCMWJHJBLdevzqBpXZW1hZ2ihVSwKk8nytnIGTwD8hXR0n8EY18nFx38sFtdxyyTC6WNXJMu+MgyL54yPs/a6VaHfeXMsclzJAsMSMgRthYugJdjjzAGr2z7I2kaSIkKhZMBhljkAg4yTkDI6Ctmr9l7a42GaJWKjaDkg7R6ZBGR9a12volSzjrTtNeEWjx/lm2Sh1zgSpGw8w/zYHFdN2G1Y3PxMmXKmY7A/VVKg7cemKuU0eFWjZYwDEpRMZG1WHIA6VvtLFI2cxqFLnc2PVsYz+AqKuWukdJik+2SaUpXI6ilKUApSlAKUp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7350" name="AutoShape 6" descr="data:image/jpeg;base64,/9j/4AAQSkZJRgABAQAAAQABAAD/2wCEAAkGBhQQERUUEBQVFBQWGB0VFxgVFRgVFBgWFRMWGB0ZGhgcHyceGxojGRYZIjIgIycpLCwtFR8xNTAqNSYsLCkBCQoKDgwOGg8PGi0kHyQvLCwsLCwvLCwpLDAvNSkpLCopLCwpLCksLCksKiwsLCwsKSkpLCwpLSwpKSwsLCwsL//AABEIAGsAxAMBIgACEQEDEQH/xAAbAAEAAgMBAQAAAAAAAAAAAAAABAUCAwYBB//EAEAQAAIBAwMBBgMDCAgHAAAAAAECAwAEEQUSITEGBxMiQWEUUXEygZEjQlJyobHB0TM0NUNTYnPwFRYXdJOyw//EABgBAQEBAQEAAAAAAAAAAAAAAAACAQME/8QAIxEAAwEAAgICAgMBAAAAAAAAAAECERIhAzFBUSKBQnHhMv/aAAwDAQACEQMRAD8A+40pSgFKUoBSlKAUpSgFeGva4zvR7Wy6faq0GPEkfYGYbgoAyTj1NVMuniJqlK1nYSShQSxAA5JPAAHqT6CqCHtna3JaK1uY2mwQoBPJ9iRg/dXAx6rfXmhXU1xIHBwEwu1vDVx4hJGMg8jp6Gua7oNPWXU0LAHw1aQfrDgY+m7NeheBcabfo4PzPUkvZ9gi14WURbUZljy3l3kbjj2XrVvpWsQ3SeJbyLInTKnOD8iOoP1r5/356eGtYZcDekm0H/K6nj8VFc93PR3BjvvhmCt4a7Cw3L4vmIyPXipXiVePnpr8rV8cPt1K+Sd2veNdXN58NdkSBgxB2hWVk5xxwRX1sVyuHDxnWLVrUe0pSoLFKUoBSlKAUpSgFKUoBSlKAUpSgFKUoBSlKAVy/eN2YN/ZNGn9Ip8SP3ZfzfvGRXUV41bNOXqJpcljPnHdBcLPp8ttIOY3dHU9dsnoR6fnCuY7JaS2la6sEmdrhkjb9JHGVP4rg/I19EuEtrG7kmWNxLMo3lT5G567SQN3vioer6laXTRPNFIXhcPGykKwI9w3IyBweuK9C8nb+mcH4+l9oqO/C7Jgt4FBLyS5CjknaMAAeuSwq67M6Muj6W5kxvCGWU/59vC/dwv3VjdanaS3MdzJFI0sSlUJI2rn1C7sbveturatbX8fw80cpR2GQrBc4I4JBzj2qeX4KPgrj+To5PuW7MsWe+lBG7KRZ6nccs30/N/GvrlarW2WNFRFCqowoHQAelbqjyXzrTp454rBSlK5lilKUApSlAKUpQClKUApWEkoUZJwB6ngVEtdaglbbFNE7fJJEY/gDmmGaidSsc03UNMqVjur3NAe0rwGtclyq8MwH1IFAba8NaVvUJwHUn2YH+Nbc0YTId5o8UzbpF3HGOpHH+zUf/li3/w/2n+dWhNN1NMxFX/yzb/4f7T/ADrJOzcAIIj5HPU1ZbqbqaMPRXtY7qbqGmWaVjupuoDKmax3U3UBlSsd1M0BlTNY7qbqAypWINKA+RarM+t6s9n4jJaQbt4U43GMhWJ+Z3nAz0rf227q4Le2a4sfEikhG8jezZVeSQScqwHPB9KqtOvRpGvT/E+WKZn85HG2Z/EVvoG4P0ruO33bG2isJgssbvNG0cao6sW8RSueD0AOc17G6mpU+ujxpTUt177I3YvtLJfaTI7uwmiV0Z14YlE3K2emcEZ9wa87oNUnurWSW5meVvF2DcRgBY0PAA65Y81F7utFe20aZpAQ0yySgHqE8LaufqFz99YdyV0iafJvZV/LsfMwH91F8zU2llcfsqW9nfo6bvEupIdPmlhkaOSMBlZDg/bUc8cjBNcZ2d0/VLyyS6h1F97biI3Rdp2Oy43e+B6V0XbnVUudIupITuTG0MOjFJVUke24H64rR3b6xDb6PC80iIq+ITuYD+9f0+ftUz149z5Kru/fwbe7jt098JIboBbmH7WBgMM4Jx6EEYP1FVnfrEDZRMQMiYAHHIBRs4+uKgd01u1xf3l6FKxOWVc9CXk3Y+4Dn61Y9+n9Ri/1h/6PVJJeZJE634m2RtO7pLS5sIZI98U7xK+8OSu8qDyp4xn5YrLul7UTtLNY3TF2iBKsxy2FbaVLHkjJBFX+hdrbW202BpZ4xshTKh1L5CDyhQc59q5HuksXub25vmUrG24L7vI+SB9AP21vbmuX6M6VTx/ZaX3aC71S+ktLCX4eGDiWYDLsQccffkAZHTOartWv9Q0KaJ5rhru1c7W3jBHqR1JVsZwckHFae73UF07U7y2umCGRvKzkAEhyRyf0g2R9Kse+TVY5oobSErJO8oIVTuYDBA6dMlq1LLU50Y3sut70s+9LWZYrGKe0meMs6gFCPMsikjIIPtXvdX2ue6t5EunJmgY7y2AdhzyfoQR9wqB3mWhh0m1jPWN4UP1VCP4VzfbnS57PUD8JwNQTw+nG6QqHA984PtuNJmajibVVNabdL7cXV5q8aiaVLaWU7EXABjUHHOM8lefrV93maxcW97ZpBPLEk2FdUIwfygGRkcHBqquNJW01vTYE6RxIv1P5Qk/eald7X9oad+t/9Vqsl3OesJ2lD33pY972pXFpHDLa3EsZZjGVUgqfLkHBH2uP21J7L9uP+I6fNlzHcxRtv2nDZCnEi+xI5+RqN3z/ANFaf9yv7qpe8jspJYSnULHyq2VmUDhfEGC2P0GzyPQmohTUyn7Kt0qbXo6TsZfTT6M80s8jSlZSHJG5Sm4Dbxx9mtXdLrk1xaTTXczyFXIy5GFVUBOAB9a97v8A+wT+pP8AveqruktDLpV1Gv2nZ1X6tEAP21jlZX9mpvZ/oz07Ub7XZJXt7hrO0jbYhRdzuffkemCeeMgc1rtO0V7pN/Ha38vxMExASQjzDc20EevDcEHNO5jXY4Y5rOZhHKshYK52luMEDPqpXp71q7xZ11DUrO1tiJHRsyMhyEBZSckfoqufvqs/Jy10T/FVvZJ72taurKaB7W4kQSBsxggplCvQEdCD09qspO23x2jz3EEhhniTLhD5kdcH1/NYfv8AatPeQudQ0oHnMp6/rR1yfeJ2Wk0uSSa04tblTG6j7KbznYR8s5Kn06UmZqZT9/6Kqk6fwfUuwk7y6fbySyPI7puZmPJJJ+VKx7vf7Mtf9IfvNeV5r/6Z6J9Ina92Xt75At1GHA6HkMv0YciqbTO6rT4HDrCWYHI8R2cA/qk4rr6ViuksTNcS3rRHu7JZY2jfO1lKnBKnBGOo6cVyv/SPTf8AAP8A5H/nXZUorpema5T9lK/ZG2NqLTYRbj8wOwzht3Jzk+bnk1Ux902mqQfh8/V3I/fVjpfK3WSftsOT0AB/Cp+hc20eecrz9+a3lS+TOMv2iTY2SQoI4kVEXgKowo+gqu7Qdlbe/Ci5UuqkkAOyjJGM8EZOKpbW+eEOXyYXZ09SVYHArpdG5t48/oj91Z2nqN6aw52Huo01Tn4cH2Z3I/AnmuotbVIkCRqqIowFUYAHsBVf2ZbMTc5/KN/Cot3cfC3JZifDkQnknAYc4H1/jWtuvbMSmfSNnaHsVa3+DcxBmAwHUlXA+W4dR7Go+gd39nYvvgi8/o7sXYfQnp91WuiW5WIFs7n85yemecVT3Ee66lBSRxgY2MRtJxz1reVZx0zjO7hZa92ZgvlVblSyqdwAdlGcYz5SMmt76LE3gll3GA5jLEkqdu3OfU4+dbb5cQv+oefXha5vRHLSReHvBCky72OCD0wCealbnsrrSxvexttNcrcyKxmXG1hI4xt6YAOMfzprPY22vJEkuEZnQYQh3Xbg54APzqVr0TtFiPk5yVDbSyjkgGsNAlQqwjDrhvMj5JU46An0NbyfvRxXox13stBehBcqzhDuXzsuG+fBHPvU65sEkiMTjcjLsYEk5BGOT1qFZ/1ybrgKuB6cisO0lmPCeXLbgBjDEAc/IfWpGGyz7NQw2xtYlKwkMuAzZw5OcNnI5NY6B2Wt7FWW1QorHcRuZhkDGRk8VK0uxWNQVLeZQTli3OM556darNZ328olj5EgKFSeNx6ED06fvrdb60Yl3hq13u7sr1/Emi856sjFCfrjg1M7P9jrWwB+GiCk8FiSzkfIsece1T9Ms/CjCkkt1Yk5yT1qXR3WZpiid3Cm1fsnBdyxyzqzPFzGQ7LtOc5ABxnIH4VM1XSI7mJoZl3xsMMCeuDnr1BzU6lZrKxETTdMS3iSKIbUQbVGc4A9zXlS69rNYxClKUNFKUoCqn0BWZiryIH+2qsArfiDVhDCEUKvAAwK20oCvj0dBG8ZyyuSTnGQW+WBUq2txGioucKMDPWtppQwi6fp4hUqpJBJbzYzk/QCvNR0xJwA+fKcjH++lS6UAAqsm0ENI0gklUt12sAMfL7NWdKaaaXtAYzHk427c8ZxjHqOtRI9DVTGVZgYxtB8uSpOcHjpVjShhFvrASgeZkKnIKHBBryw01YQ2CzMxyzMckmpdKaaRYdOCytKGbLDBHGMD5cZ/bWd/ZiZCjEgHrjGevuDUilAYQxbVC5JwMZPXio2oacJwoYsNrbhtx1HTqDUylAeAV7SlAKUpQClKUApSlAKUpQClKUBpvDhGx12nH4GuZF4/wDwfxN7eJ8Pu3Z827b1z866mVQQQehGDUJtNj+H8HaPC2FNvONuOnzqpIooNNd7e5t41neVZ0LOkjB2Qqm7ep6hSTjB+dadU8WTUWRROyKkbYimEarlmyxB+0OOgrodJ0GC3yYY1QngnksR8snJx7Vp1Ds9BLL4kkeXwPNuYHynjoRVprSMeIidtNWMMSxxuscsx2KzHAUAZZs/Tj76sOzuri6tklHUjDY9HXhv21Il0+NpfEZAXC7ATzhSckAHjqB+FLKwSIyeGoXe25sdCxUZOPT7qnrjhXenzrTJ52iuZS10dizbX8RfAyvQBftBh8+lXEupux08RynLxOXO7Iz4GAz/ADw3zrqrHTY4kKIgCMWJHJBLdevzqBpXZW1hZ2ihVSwKk8nytnIGTwD8hXR0n8EY18nFx38sFtdxyyTC6WNXJMu+MgyL54yPs/a6VaHfeXMsclzJAsMSMgRthYugJdjjzAGr2z7I2kaSIkKhZMBhljkAg4yTkDI6Ctmr9l7a42GaJWKjaDkg7R6ZBGR9a12volSzjrTtNeEWjx/lm2Sh1zgSpGw8w/zYHFdN2G1Y3PxMmXKmY7A/VVKg7cemKuU0eFWjZYwDEpRMZG1WHIA6VvtLFI2cxqFLnc2PVsYz+AqKuWukdJik+2SaUpXI6ilKUApSlAKUp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7352" name="AutoShape 8" descr="data:image/jpeg;base64,/9j/4AAQSkZJRgABAQAAAQABAAD/2wCEAAkGBhQQERUUEBQVFBQWGB0VFxgVFRgVFBgWFRMWGB0ZGhgcHyceGxojGRYZIjIgIycpLCwtFR8xNTAqNSYsLCkBCQoKDgwOGg8PGi0kHyQvLCwsLCwvLCwpLDAvNSkpLCopLCwpLCksLCksKiwsLCwsKSkpLCwpLSwpKSwsLCwsL//AABEIAGsAxAMBIgACEQEDEQH/xAAbAAEAAgMBAQAAAAAAAAAAAAAABAUCAwYBB//EAEAQAAIBAwMBBgMDCAgHAAAAAAECAwAEEQUSITEGBxMiQWEUUXEygZEjQlJyobHB0TM0NUNTYnPwFRYXdJOyw//EABgBAQEBAQEAAAAAAAAAAAAAAAACAQME/8QAIxEAAwEAAgICAgMBAAAAAAAAAAECERIhAzFBUSKBQnHhMv/aAAwDAQACEQMRAD8A+40pSgFKUoBSlKAUpSgFeGva4zvR7Wy6faq0GPEkfYGYbgoAyTj1NVMuniJqlK1nYSShQSxAA5JPAAHqT6CqCHtna3JaK1uY2mwQoBPJ9iRg/dXAx6rfXmhXU1xIHBwEwu1vDVx4hJGMg8jp6Gua7oNPWXU0LAHw1aQfrDgY+m7NeheBcabfo4PzPUkvZ9gi14WURbUZljy3l3kbjj2XrVvpWsQ3SeJbyLInTKnOD8iOoP1r5/356eGtYZcDekm0H/K6nj8VFc93PR3BjvvhmCt4a7Cw3L4vmIyPXipXiVePnpr8rV8cPt1K+Sd2veNdXN58NdkSBgxB2hWVk5xxwRX1sVyuHDxnWLVrUe0pSoLFKUoBSlKAUpSgFKUoBSlKAUpSgFKUoBSlKAVy/eN2YN/ZNGn9Ip8SP3ZfzfvGRXUV41bNOXqJpcljPnHdBcLPp8ttIOY3dHU9dsnoR6fnCuY7JaS2la6sEmdrhkjb9JHGVP4rg/I19EuEtrG7kmWNxLMo3lT5G567SQN3vioer6laXTRPNFIXhcPGykKwI9w3IyBweuK9C8nb+mcH4+l9oqO/C7Jgt4FBLyS5CjknaMAAeuSwq67M6Muj6W5kxvCGWU/59vC/dwv3VjdanaS3MdzJFI0sSlUJI2rn1C7sbveturatbX8fw80cpR2GQrBc4I4JBzj2qeX4KPgrj+To5PuW7MsWe+lBG7KRZ6nccs30/N/GvrlarW2WNFRFCqowoHQAelbqjyXzrTp454rBSlK5lilKUApSlAKUpQClKUApWEkoUZJwB6ngVEtdaglbbFNE7fJJEY/gDmmGaidSsc03UNMqVjur3NAe0rwGtclyq8MwH1IFAba8NaVvUJwHUn2YH+Nbc0YTId5o8UzbpF3HGOpHH+zUf/li3/w/2n+dWhNN1NMxFX/yzb/4f7T/ADrJOzcAIIj5HPU1ZbqbqaMPRXtY7qbqGmWaVjupuoDKmax3U3UBlSsd1M0BlTNY7qbqAypWINKA+RarM+t6s9n4jJaQbt4U43GMhWJ+Z3nAz0rf227q4Le2a4sfEikhG8jezZVeSQScqwHPB9KqtOvRpGvT/E+WKZn85HG2Z/EVvoG4P0ruO33bG2isJgssbvNG0cao6sW8RSueD0AOc17G6mpU+ujxpTUt177I3YvtLJfaTI7uwmiV0Z14YlE3K2emcEZ9wa87oNUnurWSW5meVvF2DcRgBY0PAA65Y81F7utFe20aZpAQ0yySgHqE8LaufqFz99YdyV0iafJvZV/LsfMwH91F8zU2llcfsqW9nfo6bvEupIdPmlhkaOSMBlZDg/bUc8cjBNcZ2d0/VLyyS6h1F97biI3Rdp2Oy43e+B6V0XbnVUudIupITuTG0MOjFJVUke24H64rR3b6xDb6PC80iIq+ITuYD+9f0+ftUz149z5Kru/fwbe7jt098JIboBbmH7WBgMM4Jx6EEYP1FVnfrEDZRMQMiYAHHIBRs4+uKgd01u1xf3l6FKxOWVc9CXk3Y+4Dn61Y9+n9Ri/1h/6PVJJeZJE634m2RtO7pLS5sIZI98U7xK+8OSu8qDyp4xn5YrLul7UTtLNY3TF2iBKsxy2FbaVLHkjJBFX+hdrbW202BpZ4xshTKh1L5CDyhQc59q5HuksXub25vmUrG24L7vI+SB9AP21vbmuX6M6VTx/ZaX3aC71S+ktLCX4eGDiWYDLsQccffkAZHTOartWv9Q0KaJ5rhru1c7W3jBHqR1JVsZwckHFae73UF07U7y2umCGRvKzkAEhyRyf0g2R9Kse+TVY5oobSErJO8oIVTuYDBA6dMlq1LLU50Y3sut70s+9LWZYrGKe0meMs6gFCPMsikjIIPtXvdX2ue6t5EunJmgY7y2AdhzyfoQR9wqB3mWhh0m1jPWN4UP1VCP4VzfbnS57PUD8JwNQTw+nG6QqHA984PtuNJmajibVVNabdL7cXV5q8aiaVLaWU7EXABjUHHOM8lefrV93maxcW97ZpBPLEk2FdUIwfygGRkcHBqquNJW01vTYE6RxIv1P5Qk/eald7X9oad+t/9Vqsl3OesJ2lD33pY972pXFpHDLa3EsZZjGVUgqfLkHBH2uP21J7L9uP+I6fNlzHcxRtv2nDZCnEi+xI5+RqN3z/ANFaf9yv7qpe8jspJYSnULHyq2VmUDhfEGC2P0GzyPQmohTUyn7Kt0qbXo6TsZfTT6M80s8jSlZSHJG5Sm4Dbxx9mtXdLrk1xaTTXczyFXIy5GFVUBOAB9a97v8A+wT+pP8AveqruktDLpV1Gv2nZ1X6tEAP21jlZX9mpvZ/oz07Ub7XZJXt7hrO0jbYhRdzuffkemCeeMgc1rtO0V7pN/Ha38vxMExASQjzDc20EevDcEHNO5jXY4Y5rOZhHKshYK52luMEDPqpXp71q7xZ11DUrO1tiJHRsyMhyEBZSckfoqufvqs/Jy10T/FVvZJ72taurKaB7W4kQSBsxggplCvQEdCD09qspO23x2jz3EEhhniTLhD5kdcH1/NYfv8AatPeQudQ0oHnMp6/rR1yfeJ2Wk0uSSa04tblTG6j7KbznYR8s5Kn06UmZqZT9/6Kqk6fwfUuwk7y6fbySyPI7puZmPJJJ+VKx7vf7Mtf9IfvNeV5r/6Z6J9Ina92Xt75At1GHA6HkMv0YciqbTO6rT4HDrCWYHI8R2cA/qk4rr6ViuksTNcS3rRHu7JZY2jfO1lKnBKnBGOo6cVyv/SPTf8AAP8A5H/nXZUorpema5T9lK/ZG2NqLTYRbj8wOwzht3Jzk+bnk1Ux902mqQfh8/V3I/fVjpfK3WSftsOT0AB/Cp+hc20eecrz9+a3lS+TOMv2iTY2SQoI4kVEXgKowo+gqu7Qdlbe/Ci5UuqkkAOyjJGM8EZOKpbW+eEOXyYXZ09SVYHArpdG5t48/oj91Z2nqN6aw52Huo01Tn4cH2Z3I/AnmuotbVIkCRqqIowFUYAHsBVf2ZbMTc5/KN/Cot3cfC3JZifDkQnknAYc4H1/jWtuvbMSmfSNnaHsVa3+DcxBmAwHUlXA+W4dR7Go+gd39nYvvgi8/o7sXYfQnp91WuiW5WIFs7n85yemecVT3Ee66lBSRxgY2MRtJxz1reVZx0zjO7hZa92ZgvlVblSyqdwAdlGcYz5SMmt76LE3gll3GA5jLEkqdu3OfU4+dbb5cQv+oefXha5vRHLSReHvBCky72OCD0wCealbnsrrSxvexttNcrcyKxmXG1hI4xt6YAOMfzprPY22vJEkuEZnQYQh3Xbg54APzqVr0TtFiPk5yVDbSyjkgGsNAlQqwjDrhvMj5JU46An0NbyfvRxXox13stBehBcqzhDuXzsuG+fBHPvU65sEkiMTjcjLsYEk5BGOT1qFZ/1ybrgKuB6cisO0lmPCeXLbgBjDEAc/IfWpGGyz7NQw2xtYlKwkMuAzZw5OcNnI5NY6B2Wt7FWW1QorHcRuZhkDGRk8VK0uxWNQVLeZQTli3OM556darNZ328olj5EgKFSeNx6ED06fvrdb60Yl3hq13u7sr1/Emi856sjFCfrjg1M7P9jrWwB+GiCk8FiSzkfIsece1T9Ms/CjCkkt1Yk5yT1qXR3WZpiid3Cm1fsnBdyxyzqzPFzGQ7LtOc5ABxnIH4VM1XSI7mJoZl3xsMMCeuDnr1BzU6lZrKxETTdMS3iSKIbUQbVGc4A9zXlS69rNYxClKUNFKUoCqn0BWZiryIH+2qsArfiDVhDCEUKvAAwK20oCvj0dBG8ZyyuSTnGQW+WBUq2txGioucKMDPWtppQwi6fp4hUqpJBJbzYzk/QCvNR0xJwA+fKcjH++lS6UAAqsm0ENI0gklUt12sAMfL7NWdKaaaXtAYzHk427c8ZxjHqOtRI9DVTGVZgYxtB8uSpOcHjpVjShhFvrASgeZkKnIKHBBryw01YQ2CzMxyzMckmpdKaaRYdOCytKGbLDBHGMD5cZ/bWd/ZiZCjEgHrjGevuDUilAYQxbVC5JwMZPXio2oacJwoYsNrbhtx1HTqDUylAeAV7SlAKUpQClKUApSlAKUpQClKUBpvDhGx12nH4GuZF4/wDwfxN7eJ8Pu3Z827b1z866mVQQQehGDUJtNj+H8HaPC2FNvONuOnzqpIooNNd7e5t41neVZ0LOkjB2Qqm7ep6hSTjB+dadU8WTUWRROyKkbYimEarlmyxB+0OOgrodJ0GC3yYY1QngnksR8snJx7Vp1Ds9BLL4kkeXwPNuYHynjoRVprSMeIidtNWMMSxxuscsx2KzHAUAZZs/Tj76sOzuri6tklHUjDY9HXhv21Il0+NpfEZAXC7ATzhSckAHjqB+FLKwSIyeGoXe25sdCxUZOPT7qnrjhXenzrTJ52iuZS10dizbX8RfAyvQBftBh8+lXEupux08RynLxOXO7Iz4GAz/ADw3zrqrHTY4kKIgCMWJHJBLdevzqBpXZW1hZ2ihVSwKk8nytnIGTwD8hXR0n8EY18nFx38sFtdxyyTC6WNXJMu+MgyL54yPs/a6VaHfeXMsclzJAsMSMgRthYugJdjjzAGr2z7I2kaSIkKhZMBhljkAg4yTkDI6Ctmr9l7a42GaJWKjaDkg7R6ZBGR9a12volSzjrTtNeEWjx/lm2Sh1zgSpGw8w/zYHFdN2G1Y3PxMmXKmY7A/VVKg7cemKuU0eFWjZYwDEpRMZG1WHIA6VvtLFI2cxqFLnc2PVsYz+AqKuWukdJik+2SaUpXI6ilKUApSlAKUpQH/2Q=="/>
          <p:cNvSpPr>
            <a:spLocks noChangeAspect="1" noChangeArrowheads="1"/>
          </p:cNvSpPr>
          <p:nvPr/>
        </p:nvSpPr>
        <p:spPr bwMode="auto">
          <a:xfrm>
            <a:off x="155575" y="-609600"/>
            <a:ext cx="2343150" cy="12763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7354" name="AutoShape 10" descr="data:image/jpeg;base64,/9j/4AAQSkZJRgABAQAAAQABAAD/2wCEAAkGBhQQERUUEBQVFBQWGB0VFxgVFRgVFBgWFRMWGB0ZGhgcHyceGxojGRYZIjIgIycpLCwtFR8xNTAqNSYsLCkBCQoKDgwOGg8PGi0kHyQvLCwsLCwvLCwpLDAvNSkpLCopLCwpLCksLCksKiwsLCwsKSkpLCwpLSwpKSwsLCwsL//AABEIAGsAxAMBIgACEQEDEQH/xAAbAAEAAgMBAQAAAAAAAAAAAAAABAUCAwYBB//EAEAQAAIBAwMBBgMDCAgHAAAAAAECAwAEEQUSITEGBxMiQWEUUXEygZEjQlJyobHB0TM0NUNTYnPwFRYXdJOyw//EABgBAQEBAQEAAAAAAAAAAAAAAAACAQME/8QAIxEAAwEAAgICAgMBAAAAAAAAAAECERIhAzFBUSKBQnHhMv/aAAwDAQACEQMRAD8A+40pSgFKUoBSlKAUpSgFeGva4zvR7Wy6faq0GPEkfYGYbgoAyTj1NVMuniJqlK1nYSShQSxAA5JPAAHqT6CqCHtna3JaK1uY2mwQoBPJ9iRg/dXAx6rfXmhXU1xIHBwEwu1vDVx4hJGMg8jp6Gua7oNPWXU0LAHw1aQfrDgY+m7NeheBcabfo4PzPUkvZ9gi14WURbUZljy3l3kbjj2XrVvpWsQ3SeJbyLInTKnOD8iOoP1r5/356eGtYZcDekm0H/K6nj8VFc93PR3BjvvhmCt4a7Cw3L4vmIyPXipXiVePnpr8rV8cPt1K+Sd2veNdXN58NdkSBgxB2hWVk5xxwRX1sVyuHDxnWLVrUe0pSoLFKUoBSlKAUpSgFKUoBSlKAUpSgFKUoBSlKAVy/eN2YN/ZNGn9Ip8SP3ZfzfvGRXUV41bNOXqJpcljPnHdBcLPp8ttIOY3dHU9dsnoR6fnCuY7JaS2la6sEmdrhkjb9JHGVP4rg/I19EuEtrG7kmWNxLMo3lT5G567SQN3vioer6laXTRPNFIXhcPGykKwI9w3IyBweuK9C8nb+mcH4+l9oqO/C7Jgt4FBLyS5CjknaMAAeuSwq67M6Muj6W5kxvCGWU/59vC/dwv3VjdanaS3MdzJFI0sSlUJI2rn1C7sbveturatbX8fw80cpR2GQrBc4I4JBzj2qeX4KPgrj+To5PuW7MsWe+lBG7KRZ6nccs30/N/GvrlarW2WNFRFCqowoHQAelbqjyXzrTp454rBSlK5lilKUApSlAKUpQClKUApWEkoUZJwB6ngVEtdaglbbFNE7fJJEY/gDmmGaidSsc03UNMqVjur3NAe0rwGtclyq8MwH1IFAba8NaVvUJwHUn2YH+Nbc0YTId5o8UzbpF3HGOpHH+zUf/li3/w/2n+dWhNN1NMxFX/yzb/4f7T/ADrJOzcAIIj5HPU1ZbqbqaMPRXtY7qbqGmWaVjupuoDKmax3U3UBlSsd1M0BlTNY7qbqAypWINKA+RarM+t6s9n4jJaQbt4U43GMhWJ+Z3nAz0rf227q4Le2a4sfEikhG8jezZVeSQScqwHPB9KqtOvRpGvT/E+WKZn85HG2Z/EVvoG4P0ruO33bG2isJgssbvNG0cao6sW8RSueD0AOc17G6mpU+ujxpTUt177I3YvtLJfaTI7uwmiV0Z14YlE3K2emcEZ9wa87oNUnurWSW5meVvF2DcRgBY0PAA65Y81F7utFe20aZpAQ0yySgHqE8LaufqFz99YdyV0iafJvZV/LsfMwH91F8zU2llcfsqW9nfo6bvEupIdPmlhkaOSMBlZDg/bUc8cjBNcZ2d0/VLyyS6h1F97biI3Rdp2Oy43e+B6V0XbnVUudIupITuTG0MOjFJVUke24H64rR3b6xDb6PC80iIq+ITuYD+9f0+ftUz149z5Kru/fwbe7jt098JIboBbmH7WBgMM4Jx6EEYP1FVnfrEDZRMQMiYAHHIBRs4+uKgd01u1xf3l6FKxOWVc9CXk3Y+4Dn61Y9+n9Ri/1h/6PVJJeZJE634m2RtO7pLS5sIZI98U7xK+8OSu8qDyp4xn5YrLul7UTtLNY3TF2iBKsxy2FbaVLHkjJBFX+hdrbW202BpZ4xshTKh1L5CDyhQc59q5HuksXub25vmUrG24L7vI+SB9AP21vbmuX6M6VTx/ZaX3aC71S+ktLCX4eGDiWYDLsQccffkAZHTOartWv9Q0KaJ5rhru1c7W3jBHqR1JVsZwckHFae73UF07U7y2umCGRvKzkAEhyRyf0g2R9Kse+TVY5oobSErJO8oIVTuYDBA6dMlq1LLU50Y3sut70s+9LWZYrGKe0meMs6gFCPMsikjIIPtXvdX2ue6t5EunJmgY7y2AdhzyfoQR9wqB3mWhh0m1jPWN4UP1VCP4VzfbnS57PUD8JwNQTw+nG6QqHA984PtuNJmajibVVNabdL7cXV5q8aiaVLaWU7EXABjUHHOM8lefrV93maxcW97ZpBPLEk2FdUIwfygGRkcHBqquNJW01vTYE6RxIv1P5Qk/eald7X9oad+t/9Vqsl3OesJ2lD33pY972pXFpHDLa3EsZZjGVUgqfLkHBH2uP21J7L9uP+I6fNlzHcxRtv2nDZCnEi+xI5+RqN3z/ANFaf9yv7qpe8jspJYSnULHyq2VmUDhfEGC2P0GzyPQmohTUyn7Kt0qbXo6TsZfTT6M80s8jSlZSHJG5Sm4Dbxx9mtXdLrk1xaTTXczyFXIy5GFVUBOAB9a97v8A+wT+pP8AveqruktDLpV1Gv2nZ1X6tEAP21jlZX9mpvZ/oz07Ub7XZJXt7hrO0jbYhRdzuffkemCeeMgc1rtO0V7pN/Ha38vxMExASQjzDc20EevDcEHNO5jXY4Y5rOZhHKshYK52luMEDPqpXp71q7xZ11DUrO1tiJHRsyMhyEBZSckfoqufvqs/Jy10T/FVvZJ72taurKaB7W4kQSBsxggplCvQEdCD09qspO23x2jz3EEhhniTLhD5kdcH1/NYfv8AatPeQudQ0oHnMp6/rR1yfeJ2Wk0uSSa04tblTG6j7KbznYR8s5Kn06UmZqZT9/6Kqk6fwfUuwk7y6fbySyPI7puZmPJJJ+VKx7vf7Mtf9IfvNeV5r/6Z6J9Ina92Xt75At1GHA6HkMv0YciqbTO6rT4HDrCWYHI8R2cA/qk4rr6ViuksTNcS3rRHu7JZY2jfO1lKnBKnBGOo6cVyv/SPTf8AAP8A5H/nXZUorpema5T9lK/ZG2NqLTYRbj8wOwzht3Jzk+bnk1Ux902mqQfh8/V3I/fVjpfK3WSftsOT0AB/Cp+hc20eecrz9+a3lS+TOMv2iTY2SQoI4kVEXgKowo+gqu7Qdlbe/Ci5UuqkkAOyjJGM8EZOKpbW+eEOXyYXZ09SVYHArpdG5t48/oj91Z2nqN6aw52Huo01Tn4cH2Z3I/AnmuotbVIkCRqqIowFUYAHsBVf2ZbMTc5/KN/Cot3cfC3JZifDkQnknAYc4H1/jWtuvbMSmfSNnaHsVa3+DcxBmAwHUlXA+W4dR7Go+gd39nYvvgi8/o7sXYfQnp91WuiW5WIFs7n85yemecVT3Ee66lBSRxgY2MRtJxz1reVZx0zjO7hZa92ZgvlVblSyqdwAdlGcYz5SMmt76LE3gll3GA5jLEkqdu3OfU4+dbb5cQv+oefXha5vRHLSReHvBCky72OCD0wCealbnsrrSxvexttNcrcyKxmXG1hI4xt6YAOMfzprPY22vJEkuEZnQYQh3Xbg54APzqVr0TtFiPk5yVDbSyjkgGsNAlQqwjDrhvMj5JU46An0NbyfvRxXox13stBehBcqzhDuXzsuG+fBHPvU65sEkiMTjcjLsYEk5BGOT1qFZ/1ybrgKuB6cisO0lmPCeXLbgBjDEAc/IfWpGGyz7NQw2xtYlKwkMuAzZw5OcNnI5NY6B2Wt7FWW1QorHcRuZhkDGRk8VK0uxWNQVLeZQTli3OM556darNZ328olj5EgKFSeNx6ED06fvrdb60Yl3hq13u7sr1/Emi856sjFCfrjg1M7P9jrWwB+GiCk8FiSzkfIsece1T9Ms/CjCkkt1Yk5yT1qXR3WZpiid3Cm1fsnBdyxyzqzPFzGQ7LtOc5ABxnIH4VM1XSI7mJoZl3xsMMCeuDnr1BzU6lZrKxETTdMS3iSKIbUQbVGc4A9zXlS69rNYxClKUNFKUoCqn0BWZiryIH+2qsArfiDVhDCEUKvAAwK20oCvj0dBG8ZyyuSTnGQW+WBUq2txGioucKMDPWtppQwi6fp4hUqpJBJbzYzk/QCvNR0xJwA+fKcjH++lS6UAAqsm0ENI0gklUt12sAMfL7NWdKaaaXtAYzHk427c8ZxjHqOtRI9DVTGVZgYxtB8uSpOcHjpVjShhFvrASgeZkKnIKHBBryw01YQ2CzMxyzMckmpdKaaRYdOCytKGbLDBHGMD5cZ/bWd/ZiZCjEgHrjGevuDUilAYQxbVC5JwMZPXio2oacJwoYsNrbhtx1HTqDUylAeAV7SlAKUpQClKUApSlAKUpQClKUBpvDhGx12nH4GuZF4/wDwfxN7eJ8Pu3Z827b1z866mVQQQehGDUJtNj+H8HaPC2FNvONuOnzqpIooNNd7e5t41neVZ0LOkjB2Qqm7ep6hSTjB+dadU8WTUWRROyKkbYimEarlmyxB+0OOgrodJ0GC3yYY1QngnksR8snJx7Vp1Ds9BLL4kkeXwPNuYHynjoRVprSMeIidtNWMMSxxuscsx2KzHAUAZZs/Tj76sOzuri6tklHUjDY9HXhv21Il0+NpfEZAXC7ATzhSckAHjqB+FLKwSIyeGoXe25sdCxUZOPT7qnrjhXenzrTJ52iuZS10dizbX8RfAyvQBftBh8+lXEupux08RynLxOXO7Iz4GAz/ADw3zrqrHTY4kKIgCMWJHJBLdevzqBpXZW1hZ2ihVSwKk8nytnIGTwD8hXR0n8EY18nFx38sFtdxyyTC6WNXJMu+MgyL54yPs/a6VaHfeXMsclzJAsMSMgRthYugJdjjzAGr2z7I2kaSIkKhZMBhljkAg4yTkDI6Ctmr9l7a42GaJWKjaDkg7R6ZBGR9a12volSzjrTtNeEWjx/lm2Sh1zgSpGw8w/zYHFdN2G1Y3PxMmXKmY7A/VVKg7cemKuU0eFWjZYwDEpRMZG1WHIA6VvtLFI2cxqFLnc2PVsYz+AqKuWukdJik+2SaUpXI6ilKUApSlAKUpQH/2Q=="/>
          <p:cNvSpPr>
            <a:spLocks noChangeAspect="1" noChangeArrowheads="1"/>
          </p:cNvSpPr>
          <p:nvPr/>
        </p:nvSpPr>
        <p:spPr bwMode="auto">
          <a:xfrm>
            <a:off x="155575" y="-609600"/>
            <a:ext cx="2343150" cy="12763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7356" name="Picture 12" descr="http://ww2.odu.edu/%7Etsocha/images/ODU-idea-fusion.jpg"/>
          <p:cNvPicPr>
            <a:picLocks noChangeAspect="1" noChangeArrowheads="1"/>
          </p:cNvPicPr>
          <p:nvPr/>
        </p:nvPicPr>
        <p:blipFill>
          <a:blip r:embed="rId3" cstate="print"/>
          <a:srcRect/>
          <a:stretch>
            <a:fillRect/>
          </a:stretch>
        </p:blipFill>
        <p:spPr bwMode="auto">
          <a:xfrm>
            <a:off x="5410200" y="3227374"/>
            <a:ext cx="1601018" cy="131765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390524"/>
            <a:ext cx="9144000" cy="5471886"/>
          </a:xfrm>
          <a:prstGeom prst="rect">
            <a:avLst/>
          </a:prstGeom>
        </p:spPr>
      </p:pic>
      <p:sp>
        <p:nvSpPr>
          <p:cNvPr id="3" name="Rectangle 2"/>
          <p:cNvSpPr txBox="1">
            <a:spLocks noChangeArrowheads="1"/>
          </p:cNvSpPr>
          <p:nvPr/>
        </p:nvSpPr>
        <p:spPr bwMode="auto">
          <a:xfrm>
            <a:off x="457200" y="0"/>
            <a:ext cx="822960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85000"/>
              </a:lnSpc>
              <a:spcBef>
                <a:spcPct val="0"/>
              </a:spcBef>
              <a:spcAft>
                <a:spcPct val="0"/>
              </a:spcAft>
              <a:buClrTx/>
              <a:buSzTx/>
              <a:buFontTx/>
              <a:buNone/>
              <a:tabLst/>
              <a:defRPr/>
            </a:pPr>
            <a:r>
              <a:rPr lang="en-US" sz="3600" b="1" i="1" kern="0" dirty="0" smtClean="0">
                <a:solidFill>
                  <a:schemeClr val="accent2"/>
                </a:solidFill>
                <a:latin typeface="+mj-lt"/>
                <a:ea typeface="+mj-ea"/>
                <a:cs typeface="+mj-cs"/>
              </a:rPr>
              <a:t>How are the models doing?</a:t>
            </a:r>
            <a:endParaRPr kumimoji="0" lang="en-US" sz="3600" b="1" i="1" u="none" strike="noStrike" kern="0" cap="none" spc="0" normalizeH="0" baseline="0" noProof="0" dirty="0">
              <a:ln>
                <a:noFill/>
              </a:ln>
              <a:solidFill>
                <a:schemeClr val="accent2"/>
              </a:solidFill>
              <a:effectLst/>
              <a:uLnTx/>
              <a:uFillTx/>
              <a:latin typeface="+mj-lt"/>
              <a:ea typeface="+mj-ea"/>
              <a:cs typeface="+mj-cs"/>
            </a:endParaRPr>
          </a:p>
        </p:txBody>
      </p:sp>
    </p:spTree>
    <p:extLst>
      <p:ext uri="{BB962C8B-B14F-4D97-AF65-F5344CB8AC3E}">
        <p14:creationId xmlns:p14="http://schemas.microsoft.com/office/powerpoint/2010/main" val="2702393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11</a:t>
            </a:fld>
            <a:endParaRPr lang="en-US"/>
          </a:p>
        </p:txBody>
      </p:sp>
      <p:pic>
        <p:nvPicPr>
          <p:cNvPr id="30722" name="Picture 2" descr="C:\Users\dwtitley\Pictures\101114 -- Climate images\df1.gif"/>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p:spPr>
      </p:pic>
      <p:pic>
        <p:nvPicPr>
          <p:cNvPr id="114690" name="Picture 2" descr="https://encrypted-tbn0.gstatic.com/images?q=tbn:ANd9GcQ70nV07ixzjXlZYvtn4PayWnBRQHWTckTXOMCocyc27Gw6F1D_qQ"/>
          <p:cNvPicPr>
            <a:picLocks noChangeAspect="1" noChangeArrowheads="1"/>
          </p:cNvPicPr>
          <p:nvPr/>
        </p:nvPicPr>
        <p:blipFill>
          <a:blip r:embed="rId4" cstate="print"/>
          <a:srcRect/>
          <a:stretch>
            <a:fillRect/>
          </a:stretch>
        </p:blipFill>
        <p:spPr bwMode="auto">
          <a:xfrm>
            <a:off x="6806519" y="5257800"/>
            <a:ext cx="1017967" cy="1600200"/>
          </a:xfrm>
          <a:prstGeom prst="rect">
            <a:avLst/>
          </a:prstGeom>
          <a:noFill/>
        </p:spPr>
      </p:pic>
      <p:pic>
        <p:nvPicPr>
          <p:cNvPr id="35842" name="Picture 2" descr="http://www.uh.edu/engines/jjfourier.jpg"/>
          <p:cNvPicPr>
            <a:picLocks noChangeAspect="1" noChangeArrowheads="1"/>
          </p:cNvPicPr>
          <p:nvPr/>
        </p:nvPicPr>
        <p:blipFill>
          <a:blip r:embed="rId5" cstate="print"/>
          <a:srcRect/>
          <a:stretch>
            <a:fillRect/>
          </a:stretch>
        </p:blipFill>
        <p:spPr bwMode="auto">
          <a:xfrm>
            <a:off x="1319515" y="4960663"/>
            <a:ext cx="1476375" cy="1897337"/>
          </a:xfrm>
          <a:prstGeom prst="rect">
            <a:avLst/>
          </a:prstGeom>
          <a:noFill/>
        </p:spPr>
      </p:pic>
      <p:pic>
        <p:nvPicPr>
          <p:cNvPr id="35844" name="Picture 4" descr="https://encrypted-tbn0.gstatic.com/images?q=tbn:ANd9GcQqi7Fwn_ZNZut9qkCQpGNFVOqW1hhE6S6yoD4459Wo-Bz2jXR6RQ"/>
          <p:cNvPicPr>
            <a:picLocks noChangeAspect="1" noChangeArrowheads="1"/>
          </p:cNvPicPr>
          <p:nvPr/>
        </p:nvPicPr>
        <p:blipFill>
          <a:blip r:embed="rId6" cstate="print"/>
          <a:srcRect/>
          <a:stretch>
            <a:fillRect/>
          </a:stretch>
        </p:blipFill>
        <p:spPr bwMode="auto">
          <a:xfrm>
            <a:off x="4115405" y="5124168"/>
            <a:ext cx="1371600" cy="1733832"/>
          </a:xfrm>
          <a:prstGeom prst="rect">
            <a:avLst/>
          </a:prstGeom>
          <a:noFill/>
        </p:spPr>
      </p:pic>
    </p:spTree>
    <p:extLst>
      <p:ext uri="{BB962C8B-B14F-4D97-AF65-F5344CB8AC3E}">
        <p14:creationId xmlns:p14="http://schemas.microsoft.com/office/powerpoint/2010/main" val="157176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ox(in)">
                                      <p:cBhvr>
                                        <p:cTn id="7" dur="500"/>
                                        <p:tgtEl>
                                          <p:spTgt spid="35842"/>
                                        </p:tgtEl>
                                      </p:cBhvr>
                                    </p:animEffect>
                                  </p:childTnLst>
                                </p:cTn>
                              </p:par>
                              <p:par>
                                <p:cTn id="8" presetID="4" presetClass="entr" presetSubtype="16" fill="hold" nodeType="withEffect">
                                  <p:stCondLst>
                                    <p:cond delay="0"/>
                                  </p:stCondLst>
                                  <p:childTnLst>
                                    <p:set>
                                      <p:cBhvr>
                                        <p:cTn id="9" dur="1" fill="hold">
                                          <p:stCondLst>
                                            <p:cond delay="0"/>
                                          </p:stCondLst>
                                        </p:cTn>
                                        <p:tgtEl>
                                          <p:spTgt spid="35844"/>
                                        </p:tgtEl>
                                        <p:attrNameLst>
                                          <p:attrName>style.visibility</p:attrName>
                                        </p:attrNameLst>
                                      </p:cBhvr>
                                      <p:to>
                                        <p:strVal val="visible"/>
                                      </p:to>
                                    </p:set>
                                    <p:animEffect transition="in" filter="box(in)">
                                      <p:cBhvr>
                                        <p:cTn id="10" dur="500"/>
                                        <p:tgtEl>
                                          <p:spTgt spid="35844"/>
                                        </p:tgtEl>
                                      </p:cBhvr>
                                    </p:animEffect>
                                  </p:childTnLst>
                                </p:cTn>
                              </p:par>
                              <p:par>
                                <p:cTn id="11" presetID="4" presetClass="entr" presetSubtype="16" fill="hold" nodeType="withEffect">
                                  <p:stCondLst>
                                    <p:cond delay="0"/>
                                  </p:stCondLst>
                                  <p:childTnLst>
                                    <p:set>
                                      <p:cBhvr>
                                        <p:cTn id="12" dur="1" fill="hold">
                                          <p:stCondLst>
                                            <p:cond delay="0"/>
                                          </p:stCondLst>
                                        </p:cTn>
                                        <p:tgtEl>
                                          <p:spTgt spid="114690"/>
                                        </p:tgtEl>
                                        <p:attrNameLst>
                                          <p:attrName>style.visibility</p:attrName>
                                        </p:attrNameLst>
                                      </p:cBhvr>
                                      <p:to>
                                        <p:strVal val="visible"/>
                                      </p:to>
                                    </p:set>
                                    <p:animEffect transition="in" filter="box(in)">
                                      <p:cBhvr>
                                        <p:cTn id="13" dur="5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E4EDF42-FAEE-4043-A168-AE695F03991F}" type="slidenum">
              <a:rPr lang="en-US" smtClean="0"/>
              <a:pPr>
                <a:defRPr/>
              </a:pPr>
              <a:t>12</a:t>
            </a:fld>
            <a:endParaRPr lang="en-US"/>
          </a:p>
        </p:txBody>
      </p:sp>
      <p:pic>
        <p:nvPicPr>
          <p:cNvPr id="2051" name="Picture 3"/>
          <p:cNvPicPr>
            <a:picLocks noChangeAspect="1" noChangeArrowheads="1"/>
          </p:cNvPicPr>
          <p:nvPr/>
        </p:nvPicPr>
        <p:blipFill>
          <a:blip r:embed="rId2" cstate="print"/>
          <a:srcRect/>
          <a:stretch>
            <a:fillRect/>
          </a:stretch>
        </p:blipFill>
        <p:spPr bwMode="auto">
          <a:xfrm>
            <a:off x="0" y="0"/>
            <a:ext cx="11430000" cy="6858000"/>
          </a:xfrm>
          <a:prstGeom prst="rect">
            <a:avLst/>
          </a:prstGeom>
          <a:noFill/>
          <a:ln w="9525">
            <a:noFill/>
            <a:miter lim="800000"/>
            <a:headEnd/>
            <a:tailEnd/>
          </a:ln>
        </p:spPr>
      </p:pic>
    </p:spTree>
    <p:extLst>
      <p:ext uri="{BB962C8B-B14F-4D97-AF65-F5344CB8AC3E}">
        <p14:creationId xmlns:p14="http://schemas.microsoft.com/office/powerpoint/2010/main" val="2979286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skepticalscience.com/pics/Solar_vs_Temp_basic.gif"/>
          <p:cNvPicPr>
            <a:picLocks noChangeAspect="1" noChangeArrowheads="1"/>
          </p:cNvPicPr>
          <p:nvPr/>
        </p:nvPicPr>
        <p:blipFill>
          <a:blip r:embed="rId2" cstate="print"/>
          <a:srcRect/>
          <a:stretch>
            <a:fillRect/>
          </a:stretch>
        </p:blipFill>
        <p:spPr bwMode="auto">
          <a:xfrm>
            <a:off x="-1" y="0"/>
            <a:ext cx="8984773" cy="6019800"/>
          </a:xfrm>
          <a:prstGeom prst="rect">
            <a:avLst/>
          </a:prstGeom>
          <a:noFill/>
        </p:spPr>
      </p:pic>
    </p:spTree>
    <p:extLst>
      <p:ext uri="{BB962C8B-B14F-4D97-AF65-F5344CB8AC3E}">
        <p14:creationId xmlns:p14="http://schemas.microsoft.com/office/powerpoint/2010/main" val="780525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8" name="Picture 6" descr="http://www.skepticalscience.com/pics/Skeptics_v_Realists.jpg"/>
          <p:cNvPicPr>
            <a:picLocks noChangeAspect="1" noChangeArrowheads="1"/>
          </p:cNvPicPr>
          <p:nvPr/>
        </p:nvPicPr>
        <p:blipFill>
          <a:blip r:embed="rId2" cstate="print"/>
          <a:srcRect/>
          <a:stretch>
            <a:fillRect/>
          </a:stretch>
        </p:blipFill>
        <p:spPr bwMode="auto">
          <a:xfrm>
            <a:off x="0" y="0"/>
            <a:ext cx="9064161" cy="6172200"/>
          </a:xfrm>
          <a:prstGeom prst="rect">
            <a:avLst/>
          </a:prstGeom>
          <a:noFill/>
        </p:spPr>
      </p:pic>
      <p:sp>
        <p:nvSpPr>
          <p:cNvPr id="2" name="Rectangle 1"/>
          <p:cNvSpPr/>
          <p:nvPr/>
        </p:nvSpPr>
        <p:spPr bwMode="auto">
          <a:xfrm>
            <a:off x="1828800" y="152400"/>
            <a:ext cx="5410200" cy="381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5" name="Rectangle 2"/>
          <p:cNvSpPr txBox="1">
            <a:spLocks noChangeArrowheads="1"/>
          </p:cNvSpPr>
          <p:nvPr/>
        </p:nvSpPr>
        <p:spPr>
          <a:xfrm>
            <a:off x="457200" y="-76200"/>
            <a:ext cx="822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r"/>
            <a:r>
              <a:rPr lang="en-US" sz="3600" b="1" i="1" dirty="0" smtClean="0">
                <a:solidFill>
                  <a:srgbClr val="333399"/>
                </a:solidFill>
              </a:rPr>
              <a:t>Global Air Temperature Anomalies</a:t>
            </a:r>
          </a:p>
        </p:txBody>
      </p:sp>
    </p:spTree>
    <p:extLst>
      <p:ext uri="{BB962C8B-B14F-4D97-AF65-F5344CB8AC3E}">
        <p14:creationId xmlns:p14="http://schemas.microsoft.com/office/powerpoint/2010/main" val="3037830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bal temperatures"/>
          <p:cNvPicPr>
            <a:picLocks noChangeAspect="1" noChangeArrowheads="1"/>
          </p:cNvPicPr>
          <p:nvPr/>
        </p:nvPicPr>
        <p:blipFill>
          <a:blip r:embed="rId2" cstate="print"/>
          <a:srcRect/>
          <a:stretch>
            <a:fillRect/>
          </a:stretch>
        </p:blipFill>
        <p:spPr bwMode="auto">
          <a:xfrm>
            <a:off x="762000" y="1371600"/>
            <a:ext cx="7200900" cy="4792600"/>
          </a:xfrm>
          <a:prstGeom prst="rect">
            <a:avLst/>
          </a:prstGeom>
          <a:noFill/>
        </p:spPr>
      </p:pic>
      <p:sp>
        <p:nvSpPr>
          <p:cNvPr id="3" name="TextBox 2"/>
          <p:cNvSpPr txBox="1"/>
          <p:nvPr/>
        </p:nvSpPr>
        <p:spPr>
          <a:xfrm>
            <a:off x="4935604" y="6488668"/>
            <a:ext cx="4208396" cy="369332"/>
          </a:xfrm>
          <a:prstGeom prst="rect">
            <a:avLst/>
          </a:prstGeom>
          <a:noFill/>
        </p:spPr>
        <p:txBody>
          <a:bodyPr wrap="none" rtlCol="0">
            <a:spAutoFit/>
          </a:bodyPr>
          <a:lstStyle/>
          <a:p>
            <a:pPr algn="r"/>
            <a:r>
              <a:rPr lang="en-US" dirty="0" smtClean="0"/>
              <a:t>The Global Climate 2001-2010; WMO 2013</a:t>
            </a:r>
            <a:endParaRPr lang="en-US" dirty="0"/>
          </a:p>
        </p:txBody>
      </p:sp>
      <p:sp>
        <p:nvSpPr>
          <p:cNvPr id="4" name="Rectangle 2"/>
          <p:cNvSpPr txBox="1">
            <a:spLocks noChangeArrowheads="1"/>
          </p:cNvSpPr>
          <p:nvPr/>
        </p:nvSpPr>
        <p:spPr bwMode="auto">
          <a:xfrm>
            <a:off x="457200" y="0"/>
            <a:ext cx="822960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85000"/>
              </a:lnSpc>
              <a:spcBef>
                <a:spcPct val="0"/>
              </a:spcBef>
              <a:spcAft>
                <a:spcPct val="0"/>
              </a:spcAft>
              <a:buClrTx/>
              <a:buSzTx/>
              <a:buFontTx/>
              <a:buNone/>
              <a:tabLst/>
              <a:defRPr/>
            </a:pPr>
            <a:r>
              <a:rPr lang="en-US" sz="3600" b="1" i="1" kern="0" noProof="0" dirty="0" smtClean="0">
                <a:solidFill>
                  <a:schemeClr val="accent2"/>
                </a:solidFill>
                <a:latin typeface="+mj-lt"/>
                <a:ea typeface="+mj-ea"/>
                <a:cs typeface="+mj-cs"/>
              </a:rPr>
              <a:t>Decadal Global </a:t>
            </a:r>
            <a:r>
              <a:rPr lang="en-US" sz="3600" b="1" i="1" kern="0" noProof="0" dirty="0" err="1" smtClean="0">
                <a:solidFill>
                  <a:schemeClr val="accent2"/>
                </a:solidFill>
                <a:latin typeface="+mj-lt"/>
                <a:ea typeface="+mj-ea"/>
                <a:cs typeface="+mj-cs"/>
              </a:rPr>
              <a:t>Sfc</a:t>
            </a:r>
            <a:r>
              <a:rPr lang="en-US" sz="3600" b="1" i="1" kern="0" noProof="0" dirty="0" smtClean="0">
                <a:solidFill>
                  <a:schemeClr val="accent2"/>
                </a:solidFill>
                <a:latin typeface="+mj-lt"/>
                <a:ea typeface="+mj-ea"/>
                <a:cs typeface="+mj-cs"/>
              </a:rPr>
              <a:t> Temperatures</a:t>
            </a:r>
            <a:endParaRPr kumimoji="0" lang="en-US" sz="3600" b="1" i="1" u="none" strike="noStrike" kern="0" cap="none" spc="0" normalizeH="0" baseline="0" noProof="0" dirty="0">
              <a:ln>
                <a:noFill/>
              </a:ln>
              <a:solidFill>
                <a:schemeClr val="accent2"/>
              </a:solidFill>
              <a:effectLst/>
              <a:uLnTx/>
              <a:uFillTx/>
              <a:latin typeface="+mj-lt"/>
              <a:ea typeface="+mj-ea"/>
              <a:cs typeface="+mj-cs"/>
            </a:endParaRPr>
          </a:p>
        </p:txBody>
      </p:sp>
    </p:spTree>
    <p:extLst>
      <p:ext uri="{BB962C8B-B14F-4D97-AF65-F5344CB8AC3E}">
        <p14:creationId xmlns:p14="http://schemas.microsoft.com/office/powerpoint/2010/main" val="1610934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pPr fontAlgn="base">
              <a:spcBef>
                <a:spcPct val="0"/>
              </a:spcBef>
              <a:spcAft>
                <a:spcPct val="0"/>
              </a:spcAft>
            </a:pPr>
            <a:fld id="{C062D38A-0757-42F2-95BB-81C694A66646}" type="slidenum">
              <a:rPr lang="en-US" smtClean="0"/>
              <a:pPr fontAlgn="base">
                <a:spcBef>
                  <a:spcPct val="0"/>
                </a:spcBef>
                <a:spcAft>
                  <a:spcPct val="0"/>
                </a:spcAft>
              </a:pPr>
              <a:t>16</a:t>
            </a:fld>
            <a:endParaRPr lang="en-US" smtClean="0"/>
          </a:p>
        </p:txBody>
      </p:sp>
      <p:sp>
        <p:nvSpPr>
          <p:cNvPr id="13315" name="Rectangle 2"/>
          <p:cNvSpPr>
            <a:spLocks noGrp="1" noChangeArrowheads="1"/>
          </p:cNvSpPr>
          <p:nvPr>
            <p:ph type="ctrTitle" idx="4294967295"/>
          </p:nvPr>
        </p:nvSpPr>
        <p:spPr>
          <a:xfrm>
            <a:off x="0" y="76200"/>
            <a:ext cx="9144000" cy="1393825"/>
          </a:xfrm>
        </p:spPr>
        <p:txBody>
          <a:bodyPr>
            <a:normAutofit fontScale="90000"/>
          </a:bodyPr>
          <a:lstStyle/>
          <a:p>
            <a:pPr algn="r" eaLnBrk="1" hangingPunct="1"/>
            <a:r>
              <a:rPr lang="en-US" sz="4000" b="1" i="1" dirty="0" smtClean="0">
                <a:solidFill>
                  <a:srgbClr val="000066"/>
                </a:solidFill>
              </a:rPr>
              <a:t/>
            </a:r>
            <a:br>
              <a:rPr lang="en-US" sz="4000" b="1" i="1" dirty="0" smtClean="0">
                <a:solidFill>
                  <a:srgbClr val="000066"/>
                </a:solidFill>
              </a:rPr>
            </a:br>
            <a:r>
              <a:rPr lang="en-US" sz="3200" b="1" i="1" dirty="0" smtClean="0">
                <a:solidFill>
                  <a:schemeClr val="accent2"/>
                </a:solidFill>
              </a:rPr>
              <a:t> </a:t>
            </a:r>
            <a:br>
              <a:rPr lang="en-US" sz="3200" b="1" i="1" dirty="0" smtClean="0">
                <a:solidFill>
                  <a:schemeClr val="accent2"/>
                </a:solidFill>
              </a:rPr>
            </a:br>
            <a:endParaRPr lang="en-US" sz="3600" b="1" i="1" dirty="0" smtClean="0">
              <a:solidFill>
                <a:schemeClr val="accent2"/>
              </a:solidFill>
            </a:endParaRPr>
          </a:p>
        </p:txBody>
      </p:sp>
      <p:sp>
        <p:nvSpPr>
          <p:cNvPr id="13316" name="Text Box 4"/>
          <p:cNvSpPr txBox="1">
            <a:spLocks noChangeArrowheads="1"/>
          </p:cNvSpPr>
          <p:nvPr/>
        </p:nvSpPr>
        <p:spPr bwMode="auto">
          <a:xfrm>
            <a:off x="0" y="6570663"/>
            <a:ext cx="1309688" cy="274637"/>
          </a:xfrm>
          <a:prstGeom prst="rect">
            <a:avLst/>
          </a:prstGeom>
          <a:noFill/>
          <a:ln w="9525">
            <a:noFill/>
            <a:miter lim="800000"/>
            <a:headEnd/>
            <a:tailEnd/>
          </a:ln>
        </p:spPr>
        <p:txBody>
          <a:bodyPr wrap="none">
            <a:spAutoFit/>
          </a:bodyPr>
          <a:lstStyle/>
          <a:p>
            <a:r>
              <a:rPr lang="en-US" sz="1200" b="1">
                <a:solidFill>
                  <a:srgbClr val="009900"/>
                </a:solidFill>
              </a:rPr>
              <a:t>UNCLASSIFIED</a:t>
            </a:r>
            <a:endParaRPr lang="en-US" sz="1200" b="1" i="1">
              <a:solidFill>
                <a:srgbClr val="000000"/>
              </a:solidFill>
            </a:endParaRPr>
          </a:p>
        </p:txBody>
      </p:sp>
      <p:pic>
        <p:nvPicPr>
          <p:cNvPr id="118788" name="Picture 4" descr="Fig 1"/>
          <p:cNvPicPr>
            <a:picLocks noChangeAspect="1" noChangeArrowheads="1"/>
          </p:cNvPicPr>
          <p:nvPr/>
        </p:nvPicPr>
        <p:blipFill>
          <a:blip r:embed="rId3" cstate="print"/>
          <a:srcRect/>
          <a:stretch>
            <a:fillRect/>
          </a:stretch>
        </p:blipFill>
        <p:spPr bwMode="auto">
          <a:xfrm>
            <a:off x="0" y="0"/>
            <a:ext cx="9163288" cy="5791200"/>
          </a:xfrm>
          <a:prstGeom prst="rect">
            <a:avLst/>
          </a:prstGeom>
          <a:noFill/>
        </p:spPr>
      </p:pic>
    </p:spTree>
    <p:extLst>
      <p:ext uri="{BB962C8B-B14F-4D97-AF65-F5344CB8AC3E}">
        <p14:creationId xmlns:p14="http://schemas.microsoft.com/office/powerpoint/2010/main" val="3034178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ashingtonpost.com/rf/image_606w/WashingtonPost/Content/Blogs/capital-weather-gang/201111/images/cold-season-precip-ne.jpg?uuid=kOaSFgSeEeGTqgmR1Z1-zA"/>
          <p:cNvPicPr>
            <a:picLocks noChangeAspect="1" noChangeArrowheads="1"/>
          </p:cNvPicPr>
          <p:nvPr/>
        </p:nvPicPr>
        <p:blipFill>
          <a:blip r:embed="rId2" cstate="print"/>
          <a:srcRect/>
          <a:stretch>
            <a:fillRect/>
          </a:stretch>
        </p:blipFill>
        <p:spPr bwMode="auto">
          <a:xfrm>
            <a:off x="0" y="0"/>
            <a:ext cx="8382000" cy="6757297"/>
          </a:xfrm>
          <a:prstGeom prst="rect">
            <a:avLst/>
          </a:prstGeom>
          <a:noFill/>
        </p:spPr>
      </p:pic>
      <p:pic>
        <p:nvPicPr>
          <p:cNvPr id="3" name="Picture 2" descr="http://sos.noaa.gov/Docs/NOAA-Transparent-Logo.png"/>
          <p:cNvPicPr>
            <a:picLocks noChangeAspect="1" noChangeArrowheads="1"/>
          </p:cNvPicPr>
          <p:nvPr/>
        </p:nvPicPr>
        <p:blipFill>
          <a:blip r:embed="rId3" cstate="print"/>
          <a:srcRect/>
          <a:stretch>
            <a:fillRect/>
          </a:stretch>
        </p:blipFill>
        <p:spPr bwMode="auto">
          <a:xfrm>
            <a:off x="304800" y="304800"/>
            <a:ext cx="1219201" cy="1219201"/>
          </a:xfrm>
          <a:prstGeom prst="rect">
            <a:avLst/>
          </a:prstGeom>
          <a:noFill/>
        </p:spPr>
      </p:pic>
    </p:spTree>
    <p:extLst>
      <p:ext uri="{BB962C8B-B14F-4D97-AF65-F5344CB8AC3E}">
        <p14:creationId xmlns:p14="http://schemas.microsoft.com/office/powerpoint/2010/main" val="1543008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1752600"/>
            <a:ext cx="9144000" cy="4498048"/>
          </a:xfrm>
          <a:prstGeom prst="rect">
            <a:avLst/>
          </a:prstGeom>
        </p:spPr>
      </p:pic>
      <p:sp>
        <p:nvSpPr>
          <p:cNvPr id="5" name="Rectangle 2"/>
          <p:cNvSpPr>
            <a:spLocks noGrp="1" noChangeArrowheads="1"/>
          </p:cNvSpPr>
          <p:nvPr>
            <p:ph type="title"/>
          </p:nvPr>
        </p:nvSpPr>
        <p:spPr>
          <a:xfrm>
            <a:off x="904808" y="0"/>
            <a:ext cx="8229600" cy="1143000"/>
          </a:xfrm>
        </p:spPr>
        <p:txBody>
          <a:bodyPr/>
          <a:lstStyle/>
          <a:p>
            <a:pPr algn="r" eaLnBrk="1" hangingPunct="1"/>
            <a:r>
              <a:rPr lang="en-US" sz="3600" b="1" i="1" dirty="0" smtClean="0">
                <a:solidFill>
                  <a:srgbClr val="333399"/>
                </a:solidFill>
              </a:rPr>
              <a:t>Global Hurricane / Typhoon Energy</a:t>
            </a:r>
          </a:p>
        </p:txBody>
      </p:sp>
    </p:spTree>
    <p:extLst>
      <p:ext uri="{BB962C8B-B14F-4D97-AF65-F5344CB8AC3E}">
        <p14:creationId xmlns:p14="http://schemas.microsoft.com/office/powerpoint/2010/main" val="801099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s://encrypted-tbn2.gstatic.com/images?q=tbn:ANd9GcRv3RMOQ9xnq9uNMcnp09kUYyWG-plkvVIkGlOBbOxFC-sh120yCA"/>
          <p:cNvPicPr>
            <a:picLocks noChangeAspect="1" noChangeArrowheads="1"/>
          </p:cNvPicPr>
          <p:nvPr/>
        </p:nvPicPr>
        <p:blipFill>
          <a:blip r:embed="rId2" cstate="print"/>
          <a:srcRect/>
          <a:stretch>
            <a:fillRect/>
          </a:stretch>
        </p:blipFill>
        <p:spPr bwMode="auto">
          <a:xfrm>
            <a:off x="0" y="0"/>
            <a:ext cx="4543425" cy="3590926"/>
          </a:xfrm>
          <a:prstGeom prst="rect">
            <a:avLst/>
          </a:prstGeom>
          <a:noFill/>
        </p:spPr>
      </p:pic>
      <p:pic>
        <p:nvPicPr>
          <p:cNvPr id="86024" name="Picture 8" descr="http://www.thetimes.co.uk/tto/multimedia/archive/00350/115680919_350799b.jpg"/>
          <p:cNvPicPr>
            <a:picLocks noChangeAspect="1" noChangeArrowheads="1"/>
          </p:cNvPicPr>
          <p:nvPr/>
        </p:nvPicPr>
        <p:blipFill>
          <a:blip r:embed="rId3" cstate="print"/>
          <a:srcRect/>
          <a:stretch>
            <a:fillRect/>
          </a:stretch>
        </p:blipFill>
        <p:spPr bwMode="auto">
          <a:xfrm>
            <a:off x="0" y="2800350"/>
            <a:ext cx="6086475" cy="4057650"/>
          </a:xfrm>
          <a:prstGeom prst="rect">
            <a:avLst/>
          </a:prstGeom>
          <a:noFill/>
        </p:spPr>
      </p:pic>
      <p:pic>
        <p:nvPicPr>
          <p:cNvPr id="86026" name="Picture 10" descr="Angus Farm owners Larry and Annette Cutliff felt last year’s drought impacts firsthand."/>
          <p:cNvPicPr>
            <a:picLocks noChangeAspect="1" noChangeArrowheads="1"/>
          </p:cNvPicPr>
          <p:nvPr/>
        </p:nvPicPr>
        <p:blipFill>
          <a:blip r:embed="rId4" cstate="print"/>
          <a:srcRect/>
          <a:stretch>
            <a:fillRect/>
          </a:stretch>
        </p:blipFill>
        <p:spPr bwMode="auto">
          <a:xfrm>
            <a:off x="4381500" y="3295649"/>
            <a:ext cx="4762500" cy="3562351"/>
          </a:xfrm>
          <a:prstGeom prst="rect">
            <a:avLst/>
          </a:prstGeom>
          <a:noFill/>
        </p:spPr>
      </p:pic>
      <p:pic>
        <p:nvPicPr>
          <p:cNvPr id="86028" name="Picture 12" descr="http://wnyw.images.worldnow.com/images/21091935_SS.jpg"/>
          <p:cNvPicPr>
            <a:picLocks noChangeAspect="1" noChangeArrowheads="1"/>
          </p:cNvPicPr>
          <p:nvPr/>
        </p:nvPicPr>
        <p:blipFill>
          <a:blip r:embed="rId5" cstate="print"/>
          <a:srcRect l="15000"/>
          <a:stretch>
            <a:fillRect/>
          </a:stretch>
        </p:blipFill>
        <p:spPr bwMode="auto">
          <a:xfrm>
            <a:off x="3962400" y="0"/>
            <a:ext cx="5181600" cy="3429001"/>
          </a:xfrm>
          <a:prstGeom prst="rect">
            <a:avLst/>
          </a:prstGeom>
          <a:noFill/>
        </p:spPr>
      </p:pic>
      <p:pic>
        <p:nvPicPr>
          <p:cNvPr id="86018" name="Picture 2" descr="http://excellencedaily.com/wp-content/uploads/2010/10/Cheating-with-5-aces.jpg"/>
          <p:cNvPicPr>
            <a:picLocks noChangeAspect="1" noChangeArrowheads="1"/>
          </p:cNvPicPr>
          <p:nvPr/>
        </p:nvPicPr>
        <p:blipFill>
          <a:blip r:embed="rId6" cstate="print"/>
          <a:srcRect/>
          <a:stretch>
            <a:fillRect/>
          </a:stretch>
        </p:blipFill>
        <p:spPr bwMode="auto">
          <a:xfrm>
            <a:off x="1905000" y="1752600"/>
            <a:ext cx="5381625" cy="4057650"/>
          </a:xfrm>
          <a:prstGeom prst="rect">
            <a:avLst/>
          </a:prstGeom>
          <a:noFill/>
        </p:spPr>
      </p:pic>
    </p:spTree>
    <p:extLst>
      <p:ext uri="{BB962C8B-B14F-4D97-AF65-F5344CB8AC3E}">
        <p14:creationId xmlns:p14="http://schemas.microsoft.com/office/powerpoint/2010/main" val="213316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checkerboard(across)">
                                      <p:cBhvr>
                                        <p:cTn id="7" dur="500"/>
                                        <p:tgtEl>
                                          <p:spTgt spid="8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2</a:t>
            </a:fld>
            <a:endParaRPr lang="en-US"/>
          </a:p>
        </p:txBody>
      </p:sp>
      <p:pic>
        <p:nvPicPr>
          <p:cNvPr id="25602" name="Picture 2" descr="C:\Users\dwtitley\Pictures\101114 -- Climate images\IMG_0606.JPG"/>
          <p:cNvPicPr>
            <a:picLocks noChangeAspect="1" noChangeArrowheads="1"/>
          </p:cNvPicPr>
          <p:nvPr/>
        </p:nvPicPr>
        <p:blipFill>
          <a:blip r:embed="rId2" cstate="print"/>
          <a:srcRect l="11011" t="9766" r="9747" b="14063"/>
          <a:stretch>
            <a:fillRect/>
          </a:stretch>
        </p:blipFill>
        <p:spPr bwMode="auto">
          <a:xfrm>
            <a:off x="2057400" y="-76200"/>
            <a:ext cx="5410200" cy="69342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B1C1AF4-A426-4FE5-8C62-6FB669B6C22A}" type="slidenum">
              <a:rPr lang="en-US" smtClean="0"/>
              <a:pPr>
                <a:defRPr/>
              </a:pPr>
              <a:t>20</a:t>
            </a:fld>
            <a:endParaRPr lang="en-US"/>
          </a:p>
        </p:txBody>
      </p:sp>
      <p:pic>
        <p:nvPicPr>
          <p:cNvPr id="5" name="TschudiSeaIceAge.wmv">
            <a:hlinkClick r:id="" action="ppaction://media"/>
          </p:cNvPr>
          <p:cNvPicPr>
            <a:picLocks noChangeAspect="1"/>
          </p:cNvPicPr>
          <p:nvPr>
            <a:videoFile r:link="rId1"/>
            <p:extLst>
              <p:ext uri="{DAA4B4D4-6D71-4841-9C94-3DE7FCFB9230}">
                <p14:media xmlns:p14="http://schemas.microsoft.com/office/powerpoint/2010/main" r:embed="rId2">
                  <p14:trim st="24000"/>
                </p14:media>
              </p:ext>
            </p:extLst>
          </p:nvPr>
        </p:nvPicPr>
        <p:blipFill>
          <a:blip r:embed="rId4" cstate="print"/>
          <a:stretch>
            <a:fillRect/>
          </a:stretch>
        </p:blipFill>
        <p:spPr>
          <a:xfrm>
            <a:off x="1676400" y="1574800"/>
            <a:ext cx="6934200" cy="4622800"/>
          </a:xfrm>
          <a:prstGeom prst="rect">
            <a:avLst/>
          </a:prstGeom>
        </p:spPr>
      </p:pic>
      <p:pic>
        <p:nvPicPr>
          <p:cNvPr id="43010" name="Picture 2" descr="http://sos.noaa.gov/Docs/NOAA-Transparent-Logo.png"/>
          <p:cNvPicPr>
            <a:picLocks noChangeAspect="1" noChangeArrowheads="1"/>
          </p:cNvPicPr>
          <p:nvPr/>
        </p:nvPicPr>
        <p:blipFill>
          <a:blip r:embed="rId5" cstate="print"/>
          <a:srcRect/>
          <a:stretch>
            <a:fillRect/>
          </a:stretch>
        </p:blipFill>
        <p:spPr bwMode="auto">
          <a:xfrm>
            <a:off x="0" y="5181600"/>
            <a:ext cx="1219201" cy="1219201"/>
          </a:xfrm>
          <a:prstGeom prst="rect">
            <a:avLst/>
          </a:prstGeom>
          <a:noFill/>
        </p:spPr>
      </p:pic>
      <p:sp>
        <p:nvSpPr>
          <p:cNvPr id="7" name="Rectangle 2"/>
          <p:cNvSpPr>
            <a:spLocks noGrp="1" noChangeArrowheads="1"/>
          </p:cNvSpPr>
          <p:nvPr>
            <p:ph type="title"/>
          </p:nvPr>
        </p:nvSpPr>
        <p:spPr>
          <a:xfrm>
            <a:off x="457200" y="-76200"/>
            <a:ext cx="8229600" cy="1143000"/>
          </a:xfrm>
        </p:spPr>
        <p:txBody>
          <a:bodyPr/>
          <a:lstStyle/>
          <a:p>
            <a:pPr algn="r" eaLnBrk="1" hangingPunct="1"/>
            <a:r>
              <a:rPr lang="en-US" sz="3600" b="1" i="1" dirty="0" smtClean="0">
                <a:solidFill>
                  <a:srgbClr val="333399"/>
                </a:solidFill>
              </a:rPr>
              <a:t>Arctic Sea Ice (1994 – 2012)</a:t>
            </a:r>
          </a:p>
        </p:txBody>
      </p:sp>
    </p:spTree>
    <p:extLst>
      <p:ext uri="{BB962C8B-B14F-4D97-AF65-F5344CB8AC3E}">
        <p14:creationId xmlns:p14="http://schemas.microsoft.com/office/powerpoint/2010/main" val="87114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20E9B29-56F8-46A7-ACDF-B9549F157BF0}" type="slidenum">
              <a:rPr lang="en-US" smtClean="0"/>
              <a:pPr>
                <a:defRPr/>
              </a:pPr>
              <a:t>21</a:t>
            </a:fld>
            <a:endParaRPr lang="en-US"/>
          </a:p>
        </p:txBody>
      </p:sp>
      <p:pic>
        <p:nvPicPr>
          <p:cNvPr id="4" name="Picture 2" descr="C:\Users\dwtitley\Pictures\101114 -- Climate images\Bering_Strai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2895600" y="5029200"/>
            <a:ext cx="3352799" cy="1384995"/>
          </a:xfrm>
          <a:prstGeom prst="rect">
            <a:avLst/>
          </a:prstGeom>
          <a:noFill/>
        </p:spPr>
        <p:txBody>
          <a:bodyPr wrap="square" rtlCol="0">
            <a:spAutoFit/>
          </a:bodyPr>
          <a:lstStyle/>
          <a:p>
            <a:pPr>
              <a:buFont typeface="Arial" pitchFamily="34" charset="0"/>
              <a:buChar char="•"/>
            </a:pPr>
            <a:r>
              <a:rPr lang="en-US" sz="2800" b="1" dirty="0" smtClean="0">
                <a:solidFill>
                  <a:srgbClr val="FFFF00"/>
                </a:solidFill>
              </a:rPr>
              <a:t> It’s an Ocean</a:t>
            </a:r>
          </a:p>
          <a:p>
            <a:pPr>
              <a:buFont typeface="Arial" pitchFamily="34" charset="0"/>
              <a:buChar char="•"/>
            </a:pPr>
            <a:r>
              <a:rPr lang="en-US" sz="2800" b="1" dirty="0" smtClean="0">
                <a:solidFill>
                  <a:srgbClr val="FFFF00"/>
                </a:solidFill>
              </a:rPr>
              <a:t> It’s Changing</a:t>
            </a:r>
          </a:p>
          <a:p>
            <a:pPr>
              <a:buFont typeface="Arial" pitchFamily="34" charset="0"/>
              <a:buChar char="•"/>
            </a:pPr>
            <a:r>
              <a:rPr lang="en-US" sz="2800" b="1" dirty="0" smtClean="0">
                <a:solidFill>
                  <a:srgbClr val="FFFF00"/>
                </a:solidFill>
              </a:rPr>
              <a:t> It’s not a Vacuum</a:t>
            </a:r>
            <a:endParaRPr lang="en-US" sz="2800" b="1" dirty="0">
              <a:solidFill>
                <a:srgbClr val="FFFF00"/>
              </a:solidFill>
            </a:endParaRPr>
          </a:p>
        </p:txBody>
      </p:sp>
      <p:pic>
        <p:nvPicPr>
          <p:cNvPr id="27650" name="Picture 2" descr="http://www.rabbithole2.com/presentation/news/cosmic_news/images/nasa-logo.gif"/>
          <p:cNvPicPr>
            <a:picLocks noChangeAspect="1" noChangeArrowheads="1"/>
          </p:cNvPicPr>
          <p:nvPr/>
        </p:nvPicPr>
        <p:blipFill>
          <a:blip r:embed="rId3" cstate="print"/>
          <a:srcRect/>
          <a:stretch>
            <a:fillRect/>
          </a:stretch>
        </p:blipFill>
        <p:spPr bwMode="auto">
          <a:xfrm>
            <a:off x="8153400" y="0"/>
            <a:ext cx="990600" cy="847381"/>
          </a:xfrm>
          <a:prstGeom prst="rect">
            <a:avLst/>
          </a:prstGeom>
          <a:noFill/>
        </p:spPr>
      </p:pic>
    </p:spTree>
    <p:extLst>
      <p:ext uri="{BB962C8B-B14F-4D97-AF65-F5344CB8AC3E}">
        <p14:creationId xmlns:p14="http://schemas.microsoft.com/office/powerpoint/2010/main" val="3696900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14"/>
          <p:cNvSpPr>
            <a:spLocks noChangeArrowheads="1"/>
          </p:cNvSpPr>
          <p:nvPr/>
        </p:nvSpPr>
        <p:spPr bwMode="auto">
          <a:xfrm rot="-1457150">
            <a:off x="-609600" y="2157413"/>
            <a:ext cx="9894888" cy="1160462"/>
          </a:xfrm>
          <a:prstGeom prst="rightArrow">
            <a:avLst>
              <a:gd name="adj1" fmla="val 50000"/>
              <a:gd name="adj2" fmla="val 223194"/>
            </a:avLst>
          </a:prstGeom>
          <a:solidFill>
            <a:schemeClr val="accent1"/>
          </a:solidFill>
          <a:ln w="9525">
            <a:noFill/>
            <a:miter lim="800000"/>
            <a:headEnd/>
            <a:tailEnd/>
          </a:ln>
        </p:spPr>
        <p:txBody>
          <a:bodyPr wrap="none" anchor="ctr"/>
          <a:lstStyle/>
          <a:p>
            <a:endParaRPr lang="en-US"/>
          </a:p>
        </p:txBody>
      </p:sp>
      <p:sp>
        <p:nvSpPr>
          <p:cNvPr id="17435" name="Slide Number Placeholder 30"/>
          <p:cNvSpPr>
            <a:spLocks noGrp="1"/>
          </p:cNvSpPr>
          <p:nvPr>
            <p:ph type="sldNum" sz="quarter" idx="12"/>
          </p:nvPr>
        </p:nvSpPr>
        <p:spPr>
          <a:xfrm>
            <a:off x="7010400" y="6619875"/>
            <a:ext cx="2133600" cy="476250"/>
          </a:xfrm>
          <a:noFill/>
        </p:spPr>
        <p:txBody>
          <a:bodyPr/>
          <a:lstStyle/>
          <a:p>
            <a:fld id="{6E99F196-50CE-4E26-B0B5-941BFF33C664}" type="slidenum">
              <a:rPr lang="en-US" smtClean="0"/>
              <a:pPr/>
              <a:t>22</a:t>
            </a:fld>
            <a:endParaRPr lang="en-US" smtClean="0"/>
          </a:p>
        </p:txBody>
      </p:sp>
      <p:sp>
        <p:nvSpPr>
          <p:cNvPr id="17411" name="Title 1"/>
          <p:cNvSpPr>
            <a:spLocks noGrp="1"/>
          </p:cNvSpPr>
          <p:nvPr>
            <p:ph type="title" idx="4294967295"/>
          </p:nvPr>
        </p:nvSpPr>
        <p:spPr>
          <a:xfrm>
            <a:off x="533400" y="304800"/>
            <a:ext cx="8610600" cy="563563"/>
          </a:xfrm>
        </p:spPr>
        <p:txBody>
          <a:bodyPr>
            <a:normAutofit fontScale="90000"/>
          </a:bodyPr>
          <a:lstStyle/>
          <a:p>
            <a:pPr algn="r"/>
            <a:r>
              <a:rPr lang="en-US" sz="3200" b="1" i="1" smtClean="0">
                <a:solidFill>
                  <a:schemeClr val="accent2"/>
                </a:solidFill>
              </a:rPr>
              <a:t>Sea Level Rise</a:t>
            </a:r>
          </a:p>
        </p:txBody>
      </p:sp>
      <p:sp>
        <p:nvSpPr>
          <p:cNvPr id="17412" name="Text Box 9"/>
          <p:cNvSpPr txBox="1">
            <a:spLocks noChangeArrowheads="1"/>
          </p:cNvSpPr>
          <p:nvPr/>
        </p:nvSpPr>
        <p:spPr bwMode="auto">
          <a:xfrm>
            <a:off x="-838200" y="6248400"/>
            <a:ext cx="3886200" cy="307975"/>
          </a:xfrm>
          <a:prstGeom prst="rect">
            <a:avLst/>
          </a:prstGeom>
          <a:noFill/>
          <a:ln w="9525">
            <a:noFill/>
            <a:miter lim="800000"/>
            <a:headEnd/>
            <a:tailEnd/>
          </a:ln>
        </p:spPr>
        <p:txBody>
          <a:bodyPr>
            <a:spAutoFit/>
          </a:bodyPr>
          <a:lstStyle/>
          <a:p>
            <a:r>
              <a:rPr lang="en-US" sz="1400" b="1">
                <a:solidFill>
                  <a:schemeClr val="accent2"/>
                </a:solidFill>
              </a:rPr>
              <a:t>1870-1992</a:t>
            </a:r>
          </a:p>
        </p:txBody>
      </p:sp>
      <p:sp>
        <p:nvSpPr>
          <p:cNvPr id="17413" name="Text Box 9"/>
          <p:cNvSpPr txBox="1">
            <a:spLocks noChangeArrowheads="1"/>
          </p:cNvSpPr>
          <p:nvPr/>
        </p:nvSpPr>
        <p:spPr bwMode="auto">
          <a:xfrm>
            <a:off x="2971800" y="6245225"/>
            <a:ext cx="3886200" cy="307975"/>
          </a:xfrm>
          <a:prstGeom prst="rect">
            <a:avLst/>
          </a:prstGeom>
          <a:noFill/>
          <a:ln w="9525">
            <a:noFill/>
            <a:miter lim="800000"/>
            <a:headEnd/>
            <a:tailEnd/>
          </a:ln>
        </p:spPr>
        <p:txBody>
          <a:bodyPr>
            <a:spAutoFit/>
          </a:bodyPr>
          <a:lstStyle/>
          <a:p>
            <a:r>
              <a:rPr lang="en-US" sz="1400" b="1">
                <a:solidFill>
                  <a:schemeClr val="accent2"/>
                </a:solidFill>
              </a:rPr>
              <a:t>2007 IPCC AR4</a:t>
            </a:r>
          </a:p>
        </p:txBody>
      </p:sp>
      <p:sp>
        <p:nvSpPr>
          <p:cNvPr id="17414" name="Text Box 9"/>
          <p:cNvSpPr txBox="1">
            <a:spLocks noChangeArrowheads="1"/>
          </p:cNvSpPr>
          <p:nvPr/>
        </p:nvSpPr>
        <p:spPr bwMode="auto">
          <a:xfrm>
            <a:off x="6324600" y="1219200"/>
            <a:ext cx="3886200" cy="523875"/>
          </a:xfrm>
          <a:prstGeom prst="rect">
            <a:avLst/>
          </a:prstGeom>
          <a:noFill/>
          <a:ln w="9525">
            <a:noFill/>
            <a:miter lim="800000"/>
            <a:headEnd/>
            <a:tailEnd/>
          </a:ln>
        </p:spPr>
        <p:txBody>
          <a:bodyPr>
            <a:spAutoFit/>
          </a:bodyPr>
          <a:lstStyle/>
          <a:p>
            <a:r>
              <a:rPr lang="en-US" sz="1400" b="1">
                <a:solidFill>
                  <a:schemeClr val="accent2"/>
                </a:solidFill>
              </a:rPr>
              <a:t>21</a:t>
            </a:r>
            <a:r>
              <a:rPr lang="en-US" sz="1400" b="1" baseline="30000">
                <a:solidFill>
                  <a:schemeClr val="accent2"/>
                </a:solidFill>
              </a:rPr>
              <a:t>st</a:t>
            </a:r>
            <a:r>
              <a:rPr lang="en-US" sz="1400" b="1">
                <a:solidFill>
                  <a:schemeClr val="accent2"/>
                </a:solidFill>
              </a:rPr>
              <a:t> Century </a:t>
            </a:r>
          </a:p>
          <a:p>
            <a:r>
              <a:rPr lang="en-US" sz="1400" b="1">
                <a:solidFill>
                  <a:schemeClr val="accent2"/>
                </a:solidFill>
              </a:rPr>
              <a:t>Sea Level Rise</a:t>
            </a:r>
          </a:p>
        </p:txBody>
      </p:sp>
      <p:sp>
        <p:nvSpPr>
          <p:cNvPr id="17415" name="Text Box 9"/>
          <p:cNvSpPr txBox="1">
            <a:spLocks noChangeArrowheads="1"/>
          </p:cNvSpPr>
          <p:nvPr/>
        </p:nvSpPr>
        <p:spPr bwMode="auto">
          <a:xfrm>
            <a:off x="-914400" y="5562600"/>
            <a:ext cx="3886200" cy="523875"/>
          </a:xfrm>
          <a:prstGeom prst="rect">
            <a:avLst/>
          </a:prstGeom>
          <a:noFill/>
          <a:ln w="9525">
            <a:noFill/>
            <a:miter lim="800000"/>
            <a:headEnd/>
            <a:tailEnd/>
          </a:ln>
        </p:spPr>
        <p:txBody>
          <a:bodyPr>
            <a:spAutoFit/>
          </a:bodyPr>
          <a:lstStyle/>
          <a:p>
            <a:r>
              <a:rPr lang="en-US" sz="1400" b="1" i="1">
                <a:solidFill>
                  <a:schemeClr val="accent2"/>
                </a:solidFill>
              </a:rPr>
              <a:t>Observation:</a:t>
            </a:r>
          </a:p>
          <a:p>
            <a:r>
              <a:rPr lang="en-US" sz="1400" b="1" i="1">
                <a:solidFill>
                  <a:schemeClr val="accent2"/>
                </a:solidFill>
              </a:rPr>
              <a:t>~2mm/yr</a:t>
            </a:r>
          </a:p>
        </p:txBody>
      </p:sp>
      <p:sp>
        <p:nvSpPr>
          <p:cNvPr id="17416" name="Text Box 9"/>
          <p:cNvSpPr txBox="1">
            <a:spLocks noChangeArrowheads="1"/>
          </p:cNvSpPr>
          <p:nvPr/>
        </p:nvSpPr>
        <p:spPr bwMode="auto">
          <a:xfrm>
            <a:off x="4191000" y="1600200"/>
            <a:ext cx="3886200" cy="523875"/>
          </a:xfrm>
          <a:prstGeom prst="rect">
            <a:avLst/>
          </a:prstGeom>
          <a:noFill/>
          <a:ln w="9525">
            <a:noFill/>
            <a:miter lim="800000"/>
            <a:headEnd/>
            <a:tailEnd/>
          </a:ln>
        </p:spPr>
        <p:txBody>
          <a:bodyPr>
            <a:spAutoFit/>
          </a:bodyPr>
          <a:lstStyle/>
          <a:p>
            <a:r>
              <a:rPr lang="en-US" sz="1400" b="1">
                <a:solidFill>
                  <a:schemeClr val="accent2"/>
                </a:solidFill>
              </a:rPr>
              <a:t>Accelerating Ice Sheet </a:t>
            </a:r>
          </a:p>
          <a:p>
            <a:r>
              <a:rPr lang="en-US" sz="1400" b="1">
                <a:solidFill>
                  <a:schemeClr val="accent2"/>
                </a:solidFill>
              </a:rPr>
              <a:t>Mass Loss </a:t>
            </a:r>
          </a:p>
        </p:txBody>
      </p:sp>
      <p:sp>
        <p:nvSpPr>
          <p:cNvPr id="17417" name="Text Box 9"/>
          <p:cNvSpPr txBox="1">
            <a:spLocks noChangeArrowheads="1"/>
          </p:cNvSpPr>
          <p:nvPr/>
        </p:nvSpPr>
        <p:spPr bwMode="auto">
          <a:xfrm>
            <a:off x="4648200" y="3810000"/>
            <a:ext cx="3886200" cy="215900"/>
          </a:xfrm>
          <a:prstGeom prst="rect">
            <a:avLst/>
          </a:prstGeom>
          <a:noFill/>
          <a:ln w="9525">
            <a:noFill/>
            <a:miter lim="800000"/>
            <a:headEnd/>
            <a:tailEnd/>
          </a:ln>
        </p:spPr>
        <p:txBody>
          <a:bodyPr>
            <a:spAutoFit/>
          </a:bodyPr>
          <a:lstStyle/>
          <a:p>
            <a:r>
              <a:rPr lang="en-US" sz="800" b="1">
                <a:solidFill>
                  <a:schemeClr val="accent2"/>
                </a:solidFill>
              </a:rPr>
              <a:t>The Copenhagen Diagnosis, 2009</a:t>
            </a:r>
          </a:p>
        </p:txBody>
      </p:sp>
      <p:sp>
        <p:nvSpPr>
          <p:cNvPr id="17418" name="Text Box 9"/>
          <p:cNvSpPr txBox="1">
            <a:spLocks noChangeArrowheads="1"/>
          </p:cNvSpPr>
          <p:nvPr/>
        </p:nvSpPr>
        <p:spPr bwMode="auto">
          <a:xfrm>
            <a:off x="1295400" y="4572000"/>
            <a:ext cx="3886200" cy="215900"/>
          </a:xfrm>
          <a:prstGeom prst="rect">
            <a:avLst/>
          </a:prstGeom>
          <a:noFill/>
          <a:ln w="9525">
            <a:noFill/>
            <a:miter lim="800000"/>
            <a:headEnd/>
            <a:tailEnd/>
          </a:ln>
        </p:spPr>
        <p:txBody>
          <a:bodyPr>
            <a:spAutoFit/>
          </a:bodyPr>
          <a:lstStyle/>
          <a:p>
            <a:r>
              <a:rPr lang="en-US" sz="800" b="1">
                <a:solidFill>
                  <a:schemeClr val="accent2"/>
                </a:solidFill>
              </a:rPr>
              <a:t>University of Colorado, Boulder, 2009</a:t>
            </a:r>
          </a:p>
        </p:txBody>
      </p:sp>
      <p:sp>
        <p:nvSpPr>
          <p:cNvPr id="17419" name="Text Box 9"/>
          <p:cNvSpPr txBox="1">
            <a:spLocks noChangeArrowheads="1"/>
          </p:cNvSpPr>
          <p:nvPr/>
        </p:nvSpPr>
        <p:spPr bwMode="auto">
          <a:xfrm>
            <a:off x="1219200" y="6248400"/>
            <a:ext cx="3886200" cy="307975"/>
          </a:xfrm>
          <a:prstGeom prst="rect">
            <a:avLst/>
          </a:prstGeom>
          <a:noFill/>
          <a:ln w="9525">
            <a:noFill/>
            <a:miter lim="800000"/>
            <a:headEnd/>
            <a:tailEnd/>
          </a:ln>
        </p:spPr>
        <p:txBody>
          <a:bodyPr>
            <a:spAutoFit/>
          </a:bodyPr>
          <a:lstStyle/>
          <a:p>
            <a:r>
              <a:rPr lang="en-US" sz="1400" b="1">
                <a:solidFill>
                  <a:schemeClr val="accent2"/>
                </a:solidFill>
              </a:rPr>
              <a:t>1993-2006</a:t>
            </a:r>
          </a:p>
        </p:txBody>
      </p:sp>
      <p:cxnSp>
        <p:nvCxnSpPr>
          <p:cNvPr id="24" name="Straight Arrow Connector 23"/>
          <p:cNvCxnSpPr/>
          <p:nvPr/>
        </p:nvCxnSpPr>
        <p:spPr>
          <a:xfrm>
            <a:off x="457200" y="6096000"/>
            <a:ext cx="8229600" cy="1588"/>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7421" name="Text Box 9"/>
          <p:cNvSpPr txBox="1">
            <a:spLocks noChangeArrowheads="1"/>
          </p:cNvSpPr>
          <p:nvPr/>
        </p:nvSpPr>
        <p:spPr bwMode="auto">
          <a:xfrm>
            <a:off x="5562600" y="6245225"/>
            <a:ext cx="2057400" cy="307975"/>
          </a:xfrm>
          <a:prstGeom prst="rect">
            <a:avLst/>
          </a:prstGeom>
          <a:noFill/>
          <a:ln w="9525">
            <a:noFill/>
            <a:miter lim="800000"/>
            <a:headEnd/>
            <a:tailEnd/>
          </a:ln>
        </p:spPr>
        <p:txBody>
          <a:bodyPr>
            <a:spAutoFit/>
          </a:bodyPr>
          <a:lstStyle/>
          <a:p>
            <a:r>
              <a:rPr lang="en-US" sz="1400" b="1">
                <a:solidFill>
                  <a:schemeClr val="accent2"/>
                </a:solidFill>
              </a:rPr>
              <a:t>2009</a:t>
            </a:r>
          </a:p>
        </p:txBody>
      </p:sp>
      <p:sp>
        <p:nvSpPr>
          <p:cNvPr id="17422" name="Text Box 9"/>
          <p:cNvSpPr txBox="1">
            <a:spLocks noChangeArrowheads="1"/>
          </p:cNvSpPr>
          <p:nvPr/>
        </p:nvSpPr>
        <p:spPr bwMode="auto">
          <a:xfrm>
            <a:off x="7162800" y="6245225"/>
            <a:ext cx="2057400" cy="307975"/>
          </a:xfrm>
          <a:prstGeom prst="rect">
            <a:avLst/>
          </a:prstGeom>
          <a:noFill/>
          <a:ln w="9525">
            <a:noFill/>
            <a:miter lim="800000"/>
            <a:headEnd/>
            <a:tailEnd/>
          </a:ln>
        </p:spPr>
        <p:txBody>
          <a:bodyPr>
            <a:spAutoFit/>
          </a:bodyPr>
          <a:lstStyle/>
          <a:p>
            <a:r>
              <a:rPr lang="en-US" sz="1400" b="1">
                <a:solidFill>
                  <a:schemeClr val="accent2"/>
                </a:solidFill>
              </a:rPr>
              <a:t>2010-2100</a:t>
            </a:r>
          </a:p>
        </p:txBody>
      </p:sp>
      <p:pic>
        <p:nvPicPr>
          <p:cNvPr id="17423" name="Picture 16" descr="http://www.wildwildweather.com/forecastblog/wp-content/uploads/2008/09/700px-recent_sea_level_rise.png"/>
          <p:cNvPicPr>
            <a:picLocks noChangeAspect="1" noChangeArrowheads="1"/>
          </p:cNvPicPr>
          <p:nvPr/>
        </p:nvPicPr>
        <p:blipFill>
          <a:blip r:embed="rId3" cstate="print"/>
          <a:srcRect/>
          <a:stretch>
            <a:fillRect/>
          </a:stretch>
        </p:blipFill>
        <p:spPr bwMode="auto">
          <a:xfrm>
            <a:off x="152400" y="3886200"/>
            <a:ext cx="2047875" cy="1436688"/>
          </a:xfrm>
          <a:prstGeom prst="rect">
            <a:avLst/>
          </a:prstGeom>
          <a:solidFill>
            <a:schemeClr val="bg1"/>
          </a:solidFill>
          <a:ln w="9525">
            <a:solidFill>
              <a:schemeClr val="accent2"/>
            </a:solidFill>
            <a:miter lim="800000"/>
            <a:headEnd/>
            <a:tailEnd/>
          </a:ln>
        </p:spPr>
      </p:pic>
      <p:sp>
        <p:nvSpPr>
          <p:cNvPr id="17424" name="Text Box 9"/>
          <p:cNvSpPr txBox="1">
            <a:spLocks noChangeArrowheads="1"/>
          </p:cNvSpPr>
          <p:nvPr/>
        </p:nvSpPr>
        <p:spPr bwMode="auto">
          <a:xfrm>
            <a:off x="-914400" y="5334000"/>
            <a:ext cx="3886200" cy="215900"/>
          </a:xfrm>
          <a:prstGeom prst="rect">
            <a:avLst/>
          </a:prstGeom>
          <a:noFill/>
          <a:ln w="9525">
            <a:noFill/>
            <a:miter lim="800000"/>
            <a:headEnd/>
            <a:tailEnd/>
          </a:ln>
        </p:spPr>
        <p:txBody>
          <a:bodyPr>
            <a:spAutoFit/>
          </a:bodyPr>
          <a:lstStyle/>
          <a:p>
            <a:r>
              <a:rPr lang="en-US" sz="800" b="1">
                <a:solidFill>
                  <a:schemeClr val="accent2"/>
                </a:solidFill>
              </a:rPr>
              <a:t>Douglas, 1997</a:t>
            </a:r>
          </a:p>
        </p:txBody>
      </p:sp>
      <p:pic>
        <p:nvPicPr>
          <p:cNvPr id="17425" name="Picture 14"/>
          <p:cNvPicPr>
            <a:picLocks noChangeAspect="1" noChangeArrowheads="1"/>
          </p:cNvPicPr>
          <p:nvPr/>
        </p:nvPicPr>
        <p:blipFill>
          <a:blip r:embed="rId4" cstate="print"/>
          <a:srcRect/>
          <a:stretch>
            <a:fillRect/>
          </a:stretch>
        </p:blipFill>
        <p:spPr bwMode="auto">
          <a:xfrm>
            <a:off x="2057400" y="2971800"/>
            <a:ext cx="2171700" cy="1600200"/>
          </a:xfrm>
          <a:prstGeom prst="rect">
            <a:avLst/>
          </a:prstGeom>
          <a:noFill/>
          <a:ln w="9525">
            <a:solidFill>
              <a:srgbClr val="3333FF"/>
            </a:solidFill>
            <a:miter lim="800000"/>
            <a:headEnd/>
            <a:tailEnd/>
          </a:ln>
        </p:spPr>
      </p:pic>
      <p:sp>
        <p:nvSpPr>
          <p:cNvPr id="17426" name="Text Box 9"/>
          <p:cNvSpPr txBox="1">
            <a:spLocks noChangeArrowheads="1"/>
          </p:cNvSpPr>
          <p:nvPr/>
        </p:nvSpPr>
        <p:spPr bwMode="auto">
          <a:xfrm>
            <a:off x="1143000" y="5562600"/>
            <a:ext cx="3886200" cy="517525"/>
          </a:xfrm>
          <a:prstGeom prst="rect">
            <a:avLst/>
          </a:prstGeom>
          <a:noFill/>
          <a:ln w="9525">
            <a:noFill/>
            <a:miter lim="800000"/>
            <a:headEnd/>
            <a:tailEnd/>
          </a:ln>
        </p:spPr>
        <p:txBody>
          <a:bodyPr>
            <a:spAutoFit/>
          </a:bodyPr>
          <a:lstStyle/>
          <a:p>
            <a:r>
              <a:rPr lang="en-US" sz="1400" b="1" i="1">
                <a:solidFill>
                  <a:schemeClr val="accent2"/>
                </a:solidFill>
              </a:rPr>
              <a:t>Observation:</a:t>
            </a:r>
          </a:p>
          <a:p>
            <a:r>
              <a:rPr lang="en-US" sz="1400" b="1" i="1">
                <a:solidFill>
                  <a:schemeClr val="accent2"/>
                </a:solidFill>
              </a:rPr>
              <a:t>~3.1mm/yr</a:t>
            </a:r>
          </a:p>
        </p:txBody>
      </p:sp>
      <p:sp>
        <p:nvSpPr>
          <p:cNvPr id="17427" name="Text Box 9"/>
          <p:cNvSpPr txBox="1">
            <a:spLocks noChangeArrowheads="1"/>
          </p:cNvSpPr>
          <p:nvPr/>
        </p:nvSpPr>
        <p:spPr bwMode="auto">
          <a:xfrm>
            <a:off x="-914400" y="3505200"/>
            <a:ext cx="3886200" cy="307975"/>
          </a:xfrm>
          <a:prstGeom prst="rect">
            <a:avLst/>
          </a:prstGeom>
          <a:noFill/>
          <a:ln w="9525">
            <a:noFill/>
            <a:miter lim="800000"/>
            <a:headEnd/>
            <a:tailEnd/>
          </a:ln>
        </p:spPr>
        <p:txBody>
          <a:bodyPr>
            <a:spAutoFit/>
          </a:bodyPr>
          <a:lstStyle/>
          <a:p>
            <a:r>
              <a:rPr lang="en-US" sz="1400" b="1">
                <a:solidFill>
                  <a:schemeClr val="accent2"/>
                </a:solidFill>
              </a:rPr>
              <a:t>Tide Stations</a:t>
            </a:r>
          </a:p>
        </p:txBody>
      </p:sp>
      <p:sp>
        <p:nvSpPr>
          <p:cNvPr id="17428" name="Text Box 9"/>
          <p:cNvSpPr txBox="1">
            <a:spLocks noChangeArrowheads="1"/>
          </p:cNvSpPr>
          <p:nvPr/>
        </p:nvSpPr>
        <p:spPr bwMode="auto">
          <a:xfrm>
            <a:off x="1066800" y="2663825"/>
            <a:ext cx="3886200" cy="307975"/>
          </a:xfrm>
          <a:prstGeom prst="rect">
            <a:avLst/>
          </a:prstGeom>
          <a:noFill/>
          <a:ln w="9525">
            <a:noFill/>
            <a:miter lim="800000"/>
            <a:headEnd/>
            <a:tailEnd/>
          </a:ln>
        </p:spPr>
        <p:txBody>
          <a:bodyPr>
            <a:spAutoFit/>
          </a:bodyPr>
          <a:lstStyle/>
          <a:p>
            <a:r>
              <a:rPr lang="en-US" sz="1400" b="1">
                <a:solidFill>
                  <a:schemeClr val="accent2"/>
                </a:solidFill>
              </a:rPr>
              <a:t>Satellite Observations</a:t>
            </a:r>
          </a:p>
        </p:txBody>
      </p:sp>
      <p:sp>
        <p:nvSpPr>
          <p:cNvPr id="17429" name="Text Box 9"/>
          <p:cNvSpPr txBox="1">
            <a:spLocks noChangeArrowheads="1"/>
          </p:cNvSpPr>
          <p:nvPr/>
        </p:nvSpPr>
        <p:spPr bwMode="auto">
          <a:xfrm>
            <a:off x="2971800" y="5562600"/>
            <a:ext cx="3886200" cy="523875"/>
          </a:xfrm>
          <a:prstGeom prst="rect">
            <a:avLst/>
          </a:prstGeom>
          <a:noFill/>
          <a:ln w="9525">
            <a:noFill/>
            <a:miter lim="800000"/>
            <a:headEnd/>
            <a:tailEnd/>
          </a:ln>
        </p:spPr>
        <p:txBody>
          <a:bodyPr>
            <a:spAutoFit/>
          </a:bodyPr>
          <a:lstStyle/>
          <a:p>
            <a:r>
              <a:rPr lang="en-US" sz="1400" b="1" i="1">
                <a:solidFill>
                  <a:schemeClr val="accent2"/>
                </a:solidFill>
              </a:rPr>
              <a:t>Projection:</a:t>
            </a:r>
          </a:p>
          <a:p>
            <a:r>
              <a:rPr lang="en-US" sz="1400" b="1" i="1">
                <a:solidFill>
                  <a:schemeClr val="accent2"/>
                </a:solidFill>
              </a:rPr>
              <a:t>~2-6mm/yr</a:t>
            </a:r>
          </a:p>
        </p:txBody>
      </p:sp>
      <p:sp>
        <p:nvSpPr>
          <p:cNvPr id="17430" name="Text Box 9"/>
          <p:cNvSpPr txBox="1">
            <a:spLocks noChangeArrowheads="1"/>
          </p:cNvSpPr>
          <p:nvPr/>
        </p:nvSpPr>
        <p:spPr bwMode="auto">
          <a:xfrm>
            <a:off x="6096000" y="5562600"/>
            <a:ext cx="3886200" cy="523875"/>
          </a:xfrm>
          <a:prstGeom prst="rect">
            <a:avLst/>
          </a:prstGeom>
          <a:noFill/>
          <a:ln w="9525">
            <a:noFill/>
            <a:miter lim="800000"/>
            <a:headEnd/>
            <a:tailEnd/>
          </a:ln>
        </p:spPr>
        <p:txBody>
          <a:bodyPr>
            <a:spAutoFit/>
          </a:bodyPr>
          <a:lstStyle/>
          <a:p>
            <a:r>
              <a:rPr lang="en-US" sz="1400" b="1" i="1">
                <a:solidFill>
                  <a:schemeClr val="accent2"/>
                </a:solidFill>
              </a:rPr>
              <a:t>Projection:</a:t>
            </a:r>
          </a:p>
          <a:p>
            <a:r>
              <a:rPr lang="en-US" sz="1400" b="1" i="1">
                <a:solidFill>
                  <a:schemeClr val="accent2"/>
                </a:solidFill>
              </a:rPr>
              <a:t>10-20mm/yr?</a:t>
            </a:r>
          </a:p>
        </p:txBody>
      </p:sp>
      <p:sp>
        <p:nvSpPr>
          <p:cNvPr id="17431" name="Text Box 9"/>
          <p:cNvSpPr txBox="1">
            <a:spLocks noChangeArrowheads="1"/>
          </p:cNvSpPr>
          <p:nvPr/>
        </p:nvSpPr>
        <p:spPr bwMode="auto">
          <a:xfrm>
            <a:off x="4572000" y="5572125"/>
            <a:ext cx="3886200" cy="523875"/>
          </a:xfrm>
          <a:prstGeom prst="rect">
            <a:avLst/>
          </a:prstGeom>
          <a:noFill/>
          <a:ln w="9525">
            <a:noFill/>
            <a:miter lim="800000"/>
            <a:headEnd/>
            <a:tailEnd/>
          </a:ln>
        </p:spPr>
        <p:txBody>
          <a:bodyPr>
            <a:spAutoFit/>
          </a:bodyPr>
          <a:lstStyle/>
          <a:p>
            <a:r>
              <a:rPr lang="en-US" sz="1400" b="1" i="1">
                <a:solidFill>
                  <a:schemeClr val="accent2"/>
                </a:solidFill>
              </a:rPr>
              <a:t>Observation:</a:t>
            </a:r>
          </a:p>
          <a:p>
            <a:r>
              <a:rPr lang="en-US" sz="1400" b="1" i="1">
                <a:solidFill>
                  <a:schemeClr val="accent2"/>
                </a:solidFill>
              </a:rPr>
              <a:t>&gt;50 Gt/yr</a:t>
            </a:r>
          </a:p>
        </p:txBody>
      </p:sp>
      <p:pic>
        <p:nvPicPr>
          <p:cNvPr id="17432" name="Picture 30" descr="http://www.ipcc.ch/Home_files/AR4-Synthesis.jpg">
            <a:hlinkClick r:id="rId5"/>
          </p:cNvPr>
          <p:cNvPicPr>
            <a:picLocks noChangeAspect="1" noChangeArrowheads="1"/>
          </p:cNvPicPr>
          <p:nvPr/>
        </p:nvPicPr>
        <p:blipFill>
          <a:blip r:embed="rId6" cstate="print"/>
          <a:srcRect/>
          <a:stretch>
            <a:fillRect/>
          </a:stretch>
        </p:blipFill>
        <p:spPr bwMode="auto">
          <a:xfrm>
            <a:off x="4114800" y="2667000"/>
            <a:ext cx="1219200" cy="1601788"/>
          </a:xfrm>
          <a:prstGeom prst="rect">
            <a:avLst/>
          </a:prstGeom>
          <a:noFill/>
          <a:ln w="9525">
            <a:noFill/>
            <a:miter lim="800000"/>
            <a:headEnd/>
            <a:tailEnd/>
          </a:ln>
        </p:spPr>
      </p:pic>
      <p:grpSp>
        <p:nvGrpSpPr>
          <p:cNvPr id="2" name="Group 18"/>
          <p:cNvGrpSpPr>
            <a:grpSpLocks/>
          </p:cNvGrpSpPr>
          <p:nvPr/>
        </p:nvGrpSpPr>
        <p:grpSpPr bwMode="auto">
          <a:xfrm>
            <a:off x="5105400" y="2133600"/>
            <a:ext cx="2667000" cy="1687513"/>
            <a:chOff x="3810000" y="2667000"/>
            <a:chExt cx="3429000" cy="2296610"/>
          </a:xfrm>
        </p:grpSpPr>
        <p:pic>
          <p:nvPicPr>
            <p:cNvPr id="17438" name="Picture 12"/>
            <p:cNvPicPr>
              <a:picLocks noChangeAspect="1" noChangeArrowheads="1"/>
            </p:cNvPicPr>
            <p:nvPr/>
          </p:nvPicPr>
          <p:blipFill>
            <a:blip r:embed="rId7" cstate="print"/>
            <a:srcRect/>
            <a:stretch>
              <a:fillRect/>
            </a:stretch>
          </p:blipFill>
          <p:spPr bwMode="auto">
            <a:xfrm>
              <a:off x="3810000" y="2667000"/>
              <a:ext cx="1619250" cy="2296610"/>
            </a:xfrm>
            <a:prstGeom prst="rect">
              <a:avLst/>
            </a:prstGeom>
            <a:solidFill>
              <a:schemeClr val="accent2"/>
            </a:solidFill>
            <a:ln w="9525">
              <a:solidFill>
                <a:srgbClr val="3333FF"/>
              </a:solidFill>
              <a:miter lim="800000"/>
              <a:headEnd/>
              <a:tailEnd/>
            </a:ln>
          </p:spPr>
        </p:pic>
        <p:pic>
          <p:nvPicPr>
            <p:cNvPr id="17439" name="Picture 13"/>
            <p:cNvPicPr>
              <a:picLocks noChangeAspect="1" noChangeArrowheads="1"/>
            </p:cNvPicPr>
            <p:nvPr/>
          </p:nvPicPr>
          <p:blipFill>
            <a:blip r:embed="rId8" cstate="print"/>
            <a:srcRect/>
            <a:stretch>
              <a:fillRect/>
            </a:stretch>
          </p:blipFill>
          <p:spPr bwMode="auto">
            <a:xfrm>
              <a:off x="5443451" y="2667000"/>
              <a:ext cx="1795549" cy="2286000"/>
            </a:xfrm>
            <a:prstGeom prst="rect">
              <a:avLst/>
            </a:prstGeom>
            <a:noFill/>
            <a:ln w="9525">
              <a:solidFill>
                <a:srgbClr val="3333FF"/>
              </a:solidFill>
              <a:miter lim="800000"/>
              <a:headEnd/>
              <a:tailEnd/>
            </a:ln>
          </p:spPr>
        </p:pic>
      </p:grpSp>
      <p:grpSp>
        <p:nvGrpSpPr>
          <p:cNvPr id="3" name="Group 36"/>
          <p:cNvGrpSpPr>
            <a:grpSpLocks/>
          </p:cNvGrpSpPr>
          <p:nvPr/>
        </p:nvGrpSpPr>
        <p:grpSpPr bwMode="auto">
          <a:xfrm>
            <a:off x="7391400" y="1401763"/>
            <a:ext cx="1752600" cy="1570037"/>
            <a:chOff x="7391400" y="1219200"/>
            <a:chExt cx="1752600" cy="1569660"/>
          </a:xfrm>
        </p:grpSpPr>
        <p:pic>
          <p:nvPicPr>
            <p:cNvPr id="17436" name="Picture 34" descr="http://t0.gstatic.com/images?q=tbn:EpV4CZSr8n4NSM:http://priceofoil.org/wp-content/uploads/2009/12/maldives-sea-level-rise.jpg">
              <a:hlinkClick r:id="rId9"/>
            </p:cNvPr>
            <p:cNvPicPr>
              <a:picLocks noChangeAspect="1" noChangeArrowheads="1"/>
            </p:cNvPicPr>
            <p:nvPr/>
          </p:nvPicPr>
          <p:blipFill>
            <a:blip r:embed="rId10" cstate="print"/>
            <a:srcRect/>
            <a:stretch>
              <a:fillRect/>
            </a:stretch>
          </p:blipFill>
          <p:spPr bwMode="auto">
            <a:xfrm>
              <a:off x="7391400" y="1524000"/>
              <a:ext cx="1714500" cy="1143000"/>
            </a:xfrm>
            <a:prstGeom prst="rect">
              <a:avLst/>
            </a:prstGeom>
            <a:noFill/>
            <a:ln w="9525">
              <a:noFill/>
              <a:miter lim="800000"/>
              <a:headEnd/>
              <a:tailEnd/>
            </a:ln>
          </p:spPr>
        </p:pic>
        <p:sp>
          <p:nvSpPr>
            <p:cNvPr id="17437" name="TextBox 35"/>
            <p:cNvSpPr txBox="1">
              <a:spLocks noChangeArrowheads="1"/>
            </p:cNvSpPr>
            <p:nvPr/>
          </p:nvSpPr>
          <p:spPr bwMode="auto">
            <a:xfrm>
              <a:off x="7924800" y="1219200"/>
              <a:ext cx="1219200" cy="1569660"/>
            </a:xfrm>
            <a:prstGeom prst="rect">
              <a:avLst/>
            </a:prstGeom>
            <a:noFill/>
            <a:ln w="9525">
              <a:noFill/>
              <a:miter lim="800000"/>
              <a:headEnd/>
              <a:tailEnd/>
            </a:ln>
          </p:spPr>
          <p:txBody>
            <a:bodyPr>
              <a:spAutoFit/>
            </a:bodyPr>
            <a:lstStyle/>
            <a:p>
              <a:r>
                <a:rPr lang="en-US" sz="9600">
                  <a:solidFill>
                    <a:schemeClr val="bg1"/>
                  </a:solidFill>
                </a:rPr>
                <a:t>?</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23</a:t>
            </a:fld>
            <a:endParaRPr lang="en-US"/>
          </a:p>
        </p:txBody>
      </p:sp>
      <p:pic>
        <p:nvPicPr>
          <p:cNvPr id="34818" name="Picture 2" descr="C:\Users\dwtitley\Pictures\101114 -- Climate images\O'Neil.jpg"/>
          <p:cNvPicPr>
            <a:picLocks noChangeAspect="1" noChangeArrowheads="1"/>
          </p:cNvPicPr>
          <p:nvPr/>
        </p:nvPicPr>
        <p:blipFill>
          <a:blip r:embed="rId2" cstate="print"/>
          <a:srcRect l="5823" r="3361"/>
          <a:stretch>
            <a:fillRect/>
          </a:stretch>
        </p:blipFill>
        <p:spPr bwMode="auto">
          <a:xfrm>
            <a:off x="0" y="-1"/>
            <a:ext cx="9359322" cy="6858001"/>
          </a:xfrm>
          <a:prstGeom prst="rect">
            <a:avLst/>
          </a:prstGeom>
          <a:noFill/>
        </p:spPr>
      </p:pic>
    </p:spTree>
    <p:extLst>
      <p:ext uri="{BB962C8B-B14F-4D97-AF65-F5344CB8AC3E}">
        <p14:creationId xmlns:p14="http://schemas.microsoft.com/office/powerpoint/2010/main" val="2818523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24</a:t>
            </a:fld>
            <a:endParaRPr lang="en-US"/>
          </a:p>
        </p:txBody>
      </p:sp>
      <p:pic>
        <p:nvPicPr>
          <p:cNvPr id="33794" name="Picture 2" descr="C:\Users\dwtitley\Pictures\101114 -- Climate images\linder_6.8_78713.jpg"/>
          <p:cNvPicPr>
            <a:picLocks noChangeAspect="1" noChangeArrowheads="1"/>
          </p:cNvPicPr>
          <p:nvPr/>
        </p:nvPicPr>
        <p:blipFill>
          <a:blip r:embed="rId2" cstate="print"/>
          <a:srcRect r="11369"/>
          <a:stretch>
            <a:fillRect/>
          </a:stretch>
        </p:blipFill>
        <p:spPr bwMode="auto">
          <a:xfrm>
            <a:off x="-16656" y="-19929"/>
            <a:ext cx="9160656" cy="687793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opc.ncep.noaa.gov/sst/images/gulfstream/ncomhrCurrWatlGS.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44" name="Picture 4" descr="https://encrypted-tbn2.gstatic.com/images?q=tbn:ANd9GcTbrqgJ_vHHa98zEj8AuEdDSE0MFhoBdjiA6LNMJ84qjS6x7D2W9Q"/>
          <p:cNvPicPr>
            <a:picLocks noChangeAspect="1" noChangeArrowheads="1"/>
          </p:cNvPicPr>
          <p:nvPr/>
        </p:nvPicPr>
        <p:blipFill>
          <a:blip r:embed="rId3" cstate="print"/>
          <a:srcRect/>
          <a:stretch>
            <a:fillRect/>
          </a:stretch>
        </p:blipFill>
        <p:spPr bwMode="auto">
          <a:xfrm>
            <a:off x="0" y="0"/>
            <a:ext cx="762000" cy="762000"/>
          </a:xfrm>
          <a:prstGeom prst="rect">
            <a:avLst/>
          </a:prstGeom>
          <a:noFill/>
        </p:spPr>
      </p:pic>
      <p:pic>
        <p:nvPicPr>
          <p:cNvPr id="10246" name="Picture 6" descr="http://www.ccpo.odu.edu/images/logo1.jpg"/>
          <p:cNvPicPr>
            <a:picLocks noChangeAspect="1" noChangeArrowheads="1"/>
          </p:cNvPicPr>
          <p:nvPr/>
        </p:nvPicPr>
        <p:blipFill>
          <a:blip r:embed="rId4" cstate="print"/>
          <a:srcRect/>
          <a:stretch>
            <a:fillRect/>
          </a:stretch>
        </p:blipFill>
        <p:spPr bwMode="auto">
          <a:xfrm>
            <a:off x="6019800" y="6045708"/>
            <a:ext cx="3124200" cy="812292"/>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2" descr="https://confluence.furman.edu:8443/download/attachments/2359391/450px-Bangladesh_Sea_Level_Risks.png?version=1&amp;modificationDate=12599260520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0052" name="AutoShape 4" descr="https://confluence.furman.edu:8443/download/attachments/2359391/450px-Bangladesh_Sea_Level_Risks.png?version=1&amp;modificationDate=12599260520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450px-Bangladesh_Sea_Level_Risks.png"/>
          <p:cNvPicPr>
            <a:picLocks noChangeAspect="1"/>
          </p:cNvPicPr>
          <p:nvPr/>
        </p:nvPicPr>
        <p:blipFill>
          <a:blip r:embed="rId2" cstate="print"/>
          <a:stretch>
            <a:fillRect/>
          </a:stretch>
        </p:blipFill>
        <p:spPr>
          <a:xfrm>
            <a:off x="457200" y="1143000"/>
            <a:ext cx="4572000" cy="5262880"/>
          </a:xfrm>
          <a:prstGeom prst="rect">
            <a:avLst/>
          </a:prstGeom>
        </p:spPr>
      </p:pic>
      <p:sp>
        <p:nvSpPr>
          <p:cNvPr id="5" name="Rectangle 5"/>
          <p:cNvSpPr txBox="1">
            <a:spLocks noChangeArrowheads="1"/>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600" b="1" i="1" kern="0" dirty="0" smtClean="0">
                <a:solidFill>
                  <a:schemeClr val="accent2"/>
                </a:solidFill>
                <a:latin typeface="+mj-lt"/>
                <a:ea typeface="+mj-ea"/>
                <a:cs typeface="+mj-cs"/>
              </a:rPr>
              <a:t>Where we usually think about…</a:t>
            </a:r>
            <a:endParaRPr kumimoji="0" lang="en-US" sz="3600" b="1" i="1" u="none" strike="noStrike" kern="0" cap="none" spc="0" normalizeH="0" baseline="0" noProof="0" dirty="0" smtClean="0">
              <a:ln>
                <a:noFill/>
              </a:ln>
              <a:solidFill>
                <a:schemeClr val="accent2"/>
              </a:solidFill>
              <a:effectLst/>
              <a:uLnTx/>
              <a:uFillTx/>
              <a:latin typeface="+mj-lt"/>
              <a:ea typeface="+mj-ea"/>
              <a:cs typeface="+mj-cs"/>
            </a:endParaRPr>
          </a:p>
        </p:txBody>
      </p:sp>
      <p:pic>
        <p:nvPicPr>
          <p:cNvPr id="10242" name="Picture 2" descr="http://2.bp.blogspot.com/_PlF5M492xZY/Sx6HXXvIhsI/AAAAAAAAAJs/WOGYEKPnBtE/s320/Tuvalu+Exhibition.JPG"/>
          <p:cNvPicPr>
            <a:picLocks noChangeAspect="1" noChangeArrowheads="1"/>
          </p:cNvPicPr>
          <p:nvPr/>
        </p:nvPicPr>
        <p:blipFill>
          <a:blip r:embed="rId3" cstate="print"/>
          <a:srcRect/>
          <a:stretch>
            <a:fillRect/>
          </a:stretch>
        </p:blipFill>
        <p:spPr bwMode="auto">
          <a:xfrm>
            <a:off x="3962400" y="2743200"/>
            <a:ext cx="4978399" cy="3733800"/>
          </a:xfrm>
          <a:prstGeom prst="rect">
            <a:avLst/>
          </a:prstGeom>
          <a:noFill/>
        </p:spPr>
      </p:pic>
    </p:spTree>
    <p:extLst>
      <p:ext uri="{BB962C8B-B14F-4D97-AF65-F5344CB8AC3E}">
        <p14:creationId xmlns:p14="http://schemas.microsoft.com/office/powerpoint/2010/main" val="2461927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pic>
        <p:nvPicPr>
          <p:cNvPr id="84994" name="Picture 2" descr="http://www.maritimejournal.com/__data/assets/image/0011/148727/07_PHMC_Moffatt.jpg"/>
          <p:cNvPicPr>
            <a:picLocks noChangeAspect="1" noChangeArrowheads="1"/>
          </p:cNvPicPr>
          <p:nvPr/>
        </p:nvPicPr>
        <p:blipFill>
          <a:blip r:embed="rId2" cstate="print"/>
          <a:srcRect/>
          <a:stretch>
            <a:fillRect/>
          </a:stretch>
        </p:blipFill>
        <p:spPr bwMode="auto">
          <a:xfrm>
            <a:off x="1676400" y="-18101"/>
            <a:ext cx="5562600" cy="6949171"/>
          </a:xfrm>
          <a:prstGeom prst="rect">
            <a:avLst/>
          </a:prstGeom>
          <a:noFill/>
        </p:spPr>
      </p:pic>
    </p:spTree>
    <p:extLst>
      <p:ext uri="{BB962C8B-B14F-4D97-AF65-F5344CB8AC3E}">
        <p14:creationId xmlns:p14="http://schemas.microsoft.com/office/powerpoint/2010/main" val="23404862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ej.iop.org/images/1748-9326/7/1/014033/Full/erl408267f2_online.jpg"/>
          <p:cNvPicPr>
            <a:picLocks noChangeAspect="1" noChangeArrowheads="1"/>
          </p:cNvPicPr>
          <p:nvPr/>
        </p:nvPicPr>
        <p:blipFill>
          <a:blip r:embed="rId2" cstate="print"/>
          <a:srcRect/>
          <a:stretch>
            <a:fillRect/>
          </a:stretch>
        </p:blipFill>
        <p:spPr bwMode="auto">
          <a:xfrm>
            <a:off x="762000" y="1295400"/>
            <a:ext cx="7493133" cy="5075137"/>
          </a:xfrm>
          <a:prstGeom prst="rect">
            <a:avLst/>
          </a:prstGeom>
          <a:noFill/>
        </p:spPr>
      </p:pic>
      <p:sp>
        <p:nvSpPr>
          <p:cNvPr id="4" name="Rectangle 3"/>
          <p:cNvSpPr/>
          <p:nvPr/>
        </p:nvSpPr>
        <p:spPr>
          <a:xfrm>
            <a:off x="4572000" y="6019800"/>
            <a:ext cx="4572000" cy="646331"/>
          </a:xfrm>
          <a:prstGeom prst="rect">
            <a:avLst/>
          </a:prstGeom>
        </p:spPr>
        <p:txBody>
          <a:bodyPr>
            <a:spAutoFit/>
          </a:bodyPr>
          <a:lstStyle/>
          <a:p>
            <a:r>
              <a:rPr lang="fr-FR" dirty="0" smtClean="0"/>
              <a:t>Benjamin H Strauss </a:t>
            </a:r>
            <a:r>
              <a:rPr lang="fr-FR" i="1" dirty="0" smtClean="0"/>
              <a:t>et al</a:t>
            </a:r>
            <a:r>
              <a:rPr lang="fr-FR" dirty="0" smtClean="0"/>
              <a:t> 2012 </a:t>
            </a:r>
            <a:r>
              <a:rPr lang="fr-FR" i="1" dirty="0" smtClean="0"/>
              <a:t>Environ. </a:t>
            </a:r>
            <a:r>
              <a:rPr lang="fr-FR" i="1" dirty="0" err="1" smtClean="0"/>
              <a:t>Res</a:t>
            </a:r>
            <a:r>
              <a:rPr lang="fr-FR" i="1" dirty="0" smtClean="0"/>
              <a:t>. </a:t>
            </a:r>
            <a:r>
              <a:rPr lang="fr-FR" i="1" dirty="0" err="1" smtClean="0"/>
              <a:t>Lett</a:t>
            </a:r>
            <a:r>
              <a:rPr lang="fr-FR" i="1" dirty="0" smtClean="0"/>
              <a:t>.</a:t>
            </a:r>
            <a:r>
              <a:rPr lang="fr-FR" dirty="0" smtClean="0"/>
              <a:t> </a:t>
            </a:r>
            <a:r>
              <a:rPr lang="fr-FR" b="1" dirty="0" smtClean="0"/>
              <a:t>7</a:t>
            </a:r>
            <a:endParaRPr lang="en-US" dirty="0"/>
          </a:p>
        </p:txBody>
      </p:sp>
      <p:sp>
        <p:nvSpPr>
          <p:cNvPr id="5" name="Rectangle 5"/>
          <p:cNvSpPr txBox="1">
            <a:spLocks noChangeArrowheads="1"/>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600" b="1" i="1" kern="0" dirty="0" smtClean="0">
                <a:solidFill>
                  <a:schemeClr val="accent2"/>
                </a:solidFill>
                <a:latin typeface="+mj-lt"/>
                <a:ea typeface="+mj-ea"/>
                <a:cs typeface="+mj-cs"/>
              </a:rPr>
              <a:t>3.7M people within 1m of high tide</a:t>
            </a:r>
            <a:endParaRPr kumimoji="0" lang="en-US" sz="3600" b="1" i="1" u="none" strike="noStrike" kern="0" cap="none" spc="0" normalizeH="0" baseline="0" noProof="0" dirty="0" smtClean="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828800" y="0"/>
            <a:ext cx="822960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85000"/>
              </a:lnSpc>
              <a:spcBef>
                <a:spcPct val="0"/>
              </a:spcBef>
              <a:spcAft>
                <a:spcPct val="0"/>
              </a:spcAft>
              <a:buClrTx/>
              <a:buSzTx/>
              <a:buFontTx/>
              <a:buNone/>
              <a:tabLst/>
              <a:defRPr/>
            </a:pPr>
            <a:r>
              <a:rPr kumimoji="0" lang="en-US" sz="3600" b="1" i="1" u="none" strike="noStrike" kern="0" cap="none" spc="0" normalizeH="0" baseline="0" noProof="0" dirty="0" smtClean="0">
                <a:ln>
                  <a:noFill/>
                </a:ln>
                <a:solidFill>
                  <a:schemeClr val="accent2"/>
                </a:solidFill>
                <a:effectLst/>
                <a:uLnTx/>
                <a:uFillTx/>
                <a:latin typeface="+mj-lt"/>
                <a:ea typeface="+mj-ea"/>
                <a:cs typeface="+mj-cs"/>
              </a:rPr>
              <a:t>Additional impacts…</a:t>
            </a:r>
          </a:p>
        </p:txBody>
      </p:sp>
      <p:pic>
        <p:nvPicPr>
          <p:cNvPr id="59402" name="Picture 10" descr="https://koshland-science-museum.org/sites/default/files/images/Saltwater%20Intrusion%20of%20Freshwater%20Aquifers.jpg"/>
          <p:cNvPicPr>
            <a:picLocks noChangeAspect="1" noChangeArrowheads="1"/>
          </p:cNvPicPr>
          <p:nvPr/>
        </p:nvPicPr>
        <p:blipFill>
          <a:blip r:embed="rId2" cstate="print"/>
          <a:srcRect/>
          <a:stretch>
            <a:fillRect/>
          </a:stretch>
        </p:blipFill>
        <p:spPr bwMode="auto">
          <a:xfrm>
            <a:off x="0" y="990600"/>
            <a:ext cx="6858000" cy="2989386"/>
          </a:xfrm>
          <a:prstGeom prst="rect">
            <a:avLst/>
          </a:prstGeom>
          <a:noFill/>
        </p:spPr>
      </p:pic>
      <p:pic>
        <p:nvPicPr>
          <p:cNvPr id="59398" name="Picture 6" descr="http://www.paloaltoonline.com/news_features/storm98/1998_02_11.sewers.jpg"/>
          <p:cNvPicPr>
            <a:picLocks noChangeAspect="1" noChangeArrowheads="1"/>
          </p:cNvPicPr>
          <p:nvPr/>
        </p:nvPicPr>
        <p:blipFill>
          <a:blip r:embed="rId3" cstate="print"/>
          <a:srcRect/>
          <a:stretch>
            <a:fillRect/>
          </a:stretch>
        </p:blipFill>
        <p:spPr bwMode="auto">
          <a:xfrm>
            <a:off x="3886200" y="2148603"/>
            <a:ext cx="5257800" cy="4709397"/>
          </a:xfrm>
          <a:prstGeom prst="rect">
            <a:avLst/>
          </a:prstGeom>
          <a:noFill/>
        </p:spPr>
      </p:pic>
      <p:pic>
        <p:nvPicPr>
          <p:cNvPr id="59396" name="Picture 4" descr="Label or Sticker, &quot;When It Rains, It Drai..."/>
          <p:cNvPicPr>
            <a:picLocks noChangeAspect="1" noChangeArrowheads="1"/>
          </p:cNvPicPr>
          <p:nvPr/>
        </p:nvPicPr>
        <p:blipFill>
          <a:blip r:embed="rId4" cstate="print"/>
          <a:srcRect/>
          <a:stretch>
            <a:fillRect/>
          </a:stretch>
        </p:blipFill>
        <p:spPr bwMode="auto">
          <a:xfrm>
            <a:off x="6858000" y="0"/>
            <a:ext cx="2286000" cy="2286000"/>
          </a:xfrm>
          <a:prstGeom prst="rect">
            <a:avLst/>
          </a:prstGeom>
          <a:noFill/>
        </p:spPr>
      </p:pic>
      <p:pic>
        <p:nvPicPr>
          <p:cNvPr id="59400" name="Picture 8" descr="http://www2.sunysuffolk.edu/mandias/global_warming/images/Loaiciga_Pingel.jpg"/>
          <p:cNvPicPr>
            <a:picLocks noChangeAspect="1" noChangeArrowheads="1"/>
          </p:cNvPicPr>
          <p:nvPr/>
        </p:nvPicPr>
        <p:blipFill>
          <a:blip r:embed="rId5" cstate="print"/>
          <a:srcRect/>
          <a:stretch>
            <a:fillRect/>
          </a:stretch>
        </p:blipFill>
        <p:spPr bwMode="auto">
          <a:xfrm>
            <a:off x="0" y="3897798"/>
            <a:ext cx="3962400" cy="296020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3</a:t>
            </a:fld>
            <a:endParaRPr lang="en-US"/>
          </a:p>
        </p:txBody>
      </p:sp>
      <p:pic>
        <p:nvPicPr>
          <p:cNvPr id="26627" name="Picture 3" descr="C:\Users\dwtitley\Pictures\101114 -- Climate images\dsc_5249-sm-weather-center.jpg"/>
          <p:cNvPicPr>
            <a:picLocks noChangeAspect="1" noChangeArrowheads="1"/>
          </p:cNvPicPr>
          <p:nvPr/>
        </p:nvPicPr>
        <p:blipFill>
          <a:blip r:embed="rId2" cstate="print"/>
          <a:srcRect r="9037"/>
          <a:stretch>
            <a:fillRect/>
          </a:stretch>
        </p:blipFill>
        <p:spPr bwMode="auto">
          <a:xfrm>
            <a:off x="-1" y="0"/>
            <a:ext cx="9144001" cy="6858000"/>
          </a:xfrm>
          <a:prstGeom prst="rect">
            <a:avLst/>
          </a:prstGeom>
          <a:noFill/>
        </p:spPr>
      </p:pic>
      <p:pic>
        <p:nvPicPr>
          <p:cNvPr id="26628" name="Picture 4" descr="C:\Users\dwtitley\Pictures\101114 -- Climate images\map_wall.jpg"/>
          <p:cNvPicPr>
            <a:picLocks noChangeAspect="1" noChangeArrowheads="1"/>
          </p:cNvPicPr>
          <p:nvPr/>
        </p:nvPicPr>
        <p:blipFill>
          <a:blip r:embed="rId3" cstate="print"/>
          <a:srcRect/>
          <a:stretch>
            <a:fillRect/>
          </a:stretch>
        </p:blipFill>
        <p:spPr bwMode="auto">
          <a:xfrm>
            <a:off x="2286000" y="4876800"/>
            <a:ext cx="4519848" cy="19812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matecentral.org/images/uploads/news/8_9_13_news_andrew_slrstorms.jpg"/>
          <p:cNvPicPr>
            <a:picLocks noChangeAspect="1" noChangeArrowheads="1"/>
          </p:cNvPicPr>
          <p:nvPr/>
        </p:nvPicPr>
        <p:blipFill>
          <a:blip r:embed="rId3" cstate="print"/>
          <a:srcRect/>
          <a:stretch>
            <a:fillRect/>
          </a:stretch>
        </p:blipFill>
        <p:spPr bwMode="auto">
          <a:xfrm>
            <a:off x="0" y="1752600"/>
            <a:ext cx="6096000" cy="3924301"/>
          </a:xfrm>
          <a:prstGeom prst="rect">
            <a:avLst/>
          </a:prstGeom>
          <a:noFill/>
        </p:spPr>
      </p:pic>
      <p:sp>
        <p:nvSpPr>
          <p:cNvPr id="4" name="TextBox 3"/>
          <p:cNvSpPr txBox="1"/>
          <p:nvPr/>
        </p:nvSpPr>
        <p:spPr>
          <a:xfrm>
            <a:off x="5242098" y="6488668"/>
            <a:ext cx="3901902" cy="369332"/>
          </a:xfrm>
          <a:prstGeom prst="rect">
            <a:avLst/>
          </a:prstGeom>
          <a:noFill/>
        </p:spPr>
        <p:txBody>
          <a:bodyPr wrap="none" rtlCol="0">
            <a:spAutoFit/>
          </a:bodyPr>
          <a:lstStyle/>
          <a:p>
            <a:r>
              <a:rPr lang="en-US" dirty="0" smtClean="0"/>
              <a:t>Kemp &amp; Horton, </a:t>
            </a:r>
            <a:r>
              <a:rPr lang="en-US" i="1" dirty="0" smtClean="0"/>
              <a:t>J. Quaternary </a:t>
            </a:r>
            <a:r>
              <a:rPr lang="en-US" i="1" dirty="0" err="1" smtClean="0"/>
              <a:t>Sci</a:t>
            </a:r>
            <a:r>
              <a:rPr lang="en-US" i="1" dirty="0" smtClean="0"/>
              <a:t>, </a:t>
            </a:r>
            <a:r>
              <a:rPr lang="en-US" dirty="0" smtClean="0"/>
              <a:t>2013</a:t>
            </a:r>
            <a:endParaRPr lang="en-US" dirty="0"/>
          </a:p>
        </p:txBody>
      </p:sp>
      <p:sp>
        <p:nvSpPr>
          <p:cNvPr id="5" name="TextBox 4"/>
          <p:cNvSpPr txBox="1"/>
          <p:nvPr/>
        </p:nvSpPr>
        <p:spPr>
          <a:xfrm>
            <a:off x="1447800" y="1371600"/>
            <a:ext cx="3256020" cy="369332"/>
          </a:xfrm>
          <a:prstGeom prst="rect">
            <a:avLst/>
          </a:prstGeom>
          <a:noFill/>
        </p:spPr>
        <p:txBody>
          <a:bodyPr wrap="none" rtlCol="0">
            <a:spAutoFit/>
          </a:bodyPr>
          <a:lstStyle/>
          <a:p>
            <a:pPr algn="ctr"/>
            <a:r>
              <a:rPr lang="en-US" dirty="0" smtClean="0"/>
              <a:t>Contribution to NYC Storm Surge</a:t>
            </a:r>
            <a:endParaRPr lang="en-US" dirty="0"/>
          </a:p>
        </p:txBody>
      </p:sp>
      <p:pic>
        <p:nvPicPr>
          <p:cNvPr id="6" name="Picture 5"/>
          <p:cNvPicPr>
            <a:picLocks noChangeAspect="1"/>
          </p:cNvPicPr>
          <p:nvPr/>
        </p:nvPicPr>
        <p:blipFill>
          <a:blip r:embed="rId4" cstate="print"/>
          <a:stretch>
            <a:fillRect/>
          </a:stretch>
        </p:blipFill>
        <p:spPr>
          <a:xfrm>
            <a:off x="5760641" y="4419600"/>
            <a:ext cx="3383359" cy="1905000"/>
          </a:xfrm>
          <a:prstGeom prst="rect">
            <a:avLst/>
          </a:prstGeom>
        </p:spPr>
      </p:pic>
      <p:sp>
        <p:nvSpPr>
          <p:cNvPr id="7" name="Rectangle 2"/>
          <p:cNvSpPr txBox="1">
            <a:spLocks noChangeArrowheads="1"/>
          </p:cNvSpPr>
          <p:nvPr/>
        </p:nvSpPr>
        <p:spPr bwMode="auto">
          <a:xfrm>
            <a:off x="457200" y="0"/>
            <a:ext cx="822960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85000"/>
              </a:lnSpc>
              <a:spcBef>
                <a:spcPct val="0"/>
              </a:spcBef>
              <a:spcAft>
                <a:spcPct val="0"/>
              </a:spcAft>
              <a:buClrTx/>
              <a:buSzTx/>
              <a:buFontTx/>
              <a:buNone/>
              <a:tabLst/>
              <a:defRPr/>
            </a:pPr>
            <a:r>
              <a:rPr lang="en-US" sz="3600" b="1" i="1" kern="0" noProof="0" dirty="0" smtClean="0">
                <a:solidFill>
                  <a:schemeClr val="accent2"/>
                </a:solidFill>
                <a:latin typeface="+mj-lt"/>
                <a:ea typeface="+mj-ea"/>
                <a:cs typeface="+mj-cs"/>
              </a:rPr>
              <a:t>Some recent data and projections</a:t>
            </a:r>
            <a:endParaRPr kumimoji="0" lang="en-US" sz="3600" b="1" i="1" u="none" strike="noStrike" kern="0" cap="none" spc="0" normalizeH="0" baseline="0" noProof="0" dirty="0" smtClean="0">
              <a:ln>
                <a:noFill/>
              </a:ln>
              <a:solidFill>
                <a:schemeClr val="accent2"/>
              </a:solidFill>
              <a:effectLst/>
              <a:uLnTx/>
              <a:uFillTx/>
              <a:latin typeface="+mj-lt"/>
              <a:ea typeface="+mj-ea"/>
              <a:cs typeface="+mj-cs"/>
            </a:endParaRPr>
          </a:p>
        </p:txBody>
      </p:sp>
    </p:spTree>
    <p:extLst>
      <p:ext uri="{BB962C8B-B14F-4D97-AF65-F5344CB8AC3E}">
        <p14:creationId xmlns:p14="http://schemas.microsoft.com/office/powerpoint/2010/main" val="4152225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85801" y="1600200"/>
            <a:ext cx="3657600" cy="2574624"/>
          </a:xfrm>
          <a:prstGeom prst="rect">
            <a:avLst/>
          </a:prstGeom>
        </p:spPr>
      </p:pic>
      <p:pic>
        <p:nvPicPr>
          <p:cNvPr id="3" name="Picture 2"/>
          <p:cNvPicPr>
            <a:picLocks noChangeAspect="1"/>
          </p:cNvPicPr>
          <p:nvPr/>
        </p:nvPicPr>
        <p:blipFill>
          <a:blip r:embed="rId3" cstate="print"/>
          <a:stretch>
            <a:fillRect/>
          </a:stretch>
        </p:blipFill>
        <p:spPr>
          <a:xfrm>
            <a:off x="4488873" y="3276600"/>
            <a:ext cx="4655127" cy="3200400"/>
          </a:xfrm>
          <a:prstGeom prst="rect">
            <a:avLst/>
          </a:prstGeom>
        </p:spPr>
      </p:pic>
      <p:sp>
        <p:nvSpPr>
          <p:cNvPr id="6" name="Content Placeholder 5"/>
          <p:cNvSpPr>
            <a:spLocks noGrp="1"/>
          </p:cNvSpPr>
          <p:nvPr>
            <p:ph idx="1"/>
          </p:nvPr>
        </p:nvSpPr>
        <p:spPr/>
        <p:txBody>
          <a:bodyPr/>
          <a:lstStyle/>
          <a:p>
            <a:endParaRPr lang="en-US"/>
          </a:p>
        </p:txBody>
      </p:sp>
      <p:sp>
        <p:nvSpPr>
          <p:cNvPr id="7" name="Rectangle 2"/>
          <p:cNvSpPr txBox="1">
            <a:spLocks noChangeArrowheads="1"/>
          </p:cNvSpPr>
          <p:nvPr/>
        </p:nvSpPr>
        <p:spPr bwMode="auto">
          <a:xfrm>
            <a:off x="457200" y="0"/>
            <a:ext cx="822960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85000"/>
              </a:lnSpc>
              <a:spcBef>
                <a:spcPct val="0"/>
              </a:spcBef>
              <a:spcAft>
                <a:spcPct val="0"/>
              </a:spcAft>
              <a:buClrTx/>
              <a:buSzTx/>
              <a:buFontTx/>
              <a:buNone/>
              <a:tabLst/>
              <a:defRPr/>
            </a:pPr>
            <a:r>
              <a:rPr lang="en-US" sz="3600" b="1" i="1" kern="0" dirty="0" smtClean="0">
                <a:solidFill>
                  <a:schemeClr val="accent2"/>
                </a:solidFill>
                <a:latin typeface="+mj-lt"/>
                <a:ea typeface="+mj-ea"/>
                <a:cs typeface="+mj-cs"/>
              </a:rPr>
              <a:t>What about the Netherlands?</a:t>
            </a:r>
            <a:endParaRPr kumimoji="0" lang="en-US" sz="3600" b="1" i="1" u="none" strike="noStrike" kern="0" cap="none" spc="0" normalizeH="0" baseline="0" noProof="0" dirty="0" smtClean="0">
              <a:ln>
                <a:noFill/>
              </a:ln>
              <a:solidFill>
                <a:schemeClr val="accent2"/>
              </a:solidFill>
              <a:effectLst/>
              <a:uLnTx/>
              <a:uFillTx/>
              <a:latin typeface="+mj-lt"/>
              <a:ea typeface="+mj-ea"/>
              <a:cs typeface="+mj-cs"/>
            </a:endParaRPr>
          </a:p>
        </p:txBody>
      </p:sp>
      <p:pic>
        <p:nvPicPr>
          <p:cNvPr id="8" name="Picture 2" descr="https://encrypted-tbn1.gstatic.com/images?q=tbn:ANd9GcTKwmVXRfdMlrYc-fSjm1RCuonDFa8G41GbZFw6gpbjTCuegtFa"/>
          <p:cNvPicPr>
            <a:picLocks noChangeAspect="1" noChangeArrowheads="1"/>
          </p:cNvPicPr>
          <p:nvPr/>
        </p:nvPicPr>
        <p:blipFill>
          <a:blip r:embed="rId4" cstate="print"/>
          <a:srcRect l="31840"/>
          <a:stretch>
            <a:fillRect/>
          </a:stretch>
        </p:blipFill>
        <p:spPr bwMode="auto">
          <a:xfrm>
            <a:off x="1295401" y="4468252"/>
            <a:ext cx="1981200" cy="1627747"/>
          </a:xfrm>
          <a:prstGeom prst="rect">
            <a:avLst/>
          </a:prstGeom>
          <a:noFill/>
        </p:spPr>
      </p:pic>
    </p:spTree>
    <p:extLst>
      <p:ext uri="{BB962C8B-B14F-4D97-AF65-F5344CB8AC3E}">
        <p14:creationId xmlns:p14="http://schemas.microsoft.com/office/powerpoint/2010/main" val="355640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43"/>
          <p:cNvGrpSpPr>
            <a:grpSpLocks/>
          </p:cNvGrpSpPr>
          <p:nvPr/>
        </p:nvGrpSpPr>
        <p:grpSpPr bwMode="auto">
          <a:xfrm rot="19802611">
            <a:off x="4884007" y="1292421"/>
            <a:ext cx="1340633" cy="1541463"/>
            <a:chOff x="3505200" y="1828800"/>
            <a:chExt cx="1371600" cy="1371600"/>
          </a:xfrm>
        </p:grpSpPr>
        <p:sp>
          <p:nvSpPr>
            <p:cNvPr id="47" name="Circular Arrow 46"/>
            <p:cNvSpPr/>
            <p:nvPr/>
          </p:nvSpPr>
          <p:spPr bwMode="auto">
            <a:xfrm>
              <a:off x="3505200" y="1828800"/>
              <a:ext cx="1371600" cy="1371600"/>
            </a:xfrm>
            <a:prstGeom prst="circularArrow">
              <a:avLst/>
            </a:prstGeom>
            <a:solidFill>
              <a:schemeClr val="accent2"/>
            </a:solidFill>
            <a:ln w="9525" cap="flat" cmpd="sng" algn="ctr">
              <a:solidFill>
                <a:schemeClr val="accent2"/>
              </a:solidFill>
              <a:prstDash val="solid"/>
              <a:round/>
              <a:headEnd type="none" w="med" len="med"/>
              <a:tailEnd type="none" w="med" len="med"/>
            </a:ln>
            <a:effectLst/>
          </p:spPr>
          <p:txBody>
            <a:bodyPr wrap="none" anchor="ctr"/>
            <a:lstStyle/>
            <a:p>
              <a:pPr>
                <a:defRPr/>
              </a:pPr>
              <a:endParaRPr lang="en-US"/>
            </a:p>
          </p:txBody>
        </p:sp>
        <p:sp>
          <p:nvSpPr>
            <p:cNvPr id="7188" name="Rectangle 42"/>
            <p:cNvSpPr>
              <a:spLocks noChangeArrowheads="1"/>
            </p:cNvSpPr>
            <p:nvPr/>
          </p:nvSpPr>
          <p:spPr bwMode="auto">
            <a:xfrm>
              <a:off x="3505200" y="1828800"/>
              <a:ext cx="762000" cy="838200"/>
            </a:xfrm>
            <a:prstGeom prst="rect">
              <a:avLst/>
            </a:prstGeom>
            <a:solidFill>
              <a:schemeClr val="bg1"/>
            </a:solidFill>
            <a:ln w="9525" algn="ctr">
              <a:noFill/>
              <a:round/>
              <a:headEnd/>
              <a:tailEnd/>
            </a:ln>
          </p:spPr>
          <p:txBody>
            <a:bodyPr wrap="none" anchor="ctr"/>
            <a:lstStyle/>
            <a:p>
              <a:endParaRPr lang="en-US"/>
            </a:p>
          </p:txBody>
        </p:sp>
      </p:grpSp>
      <p:sp>
        <p:nvSpPr>
          <p:cNvPr id="7170" name="Slide Number Placeholder 5"/>
          <p:cNvSpPr>
            <a:spLocks noGrp="1"/>
          </p:cNvSpPr>
          <p:nvPr>
            <p:ph type="sldNum" sz="quarter" idx="12"/>
          </p:nvPr>
        </p:nvSpPr>
        <p:spPr>
          <a:noFill/>
        </p:spPr>
        <p:txBody>
          <a:bodyPr/>
          <a:lstStyle/>
          <a:p>
            <a:fld id="{9CB038B6-798A-4D22-BD7B-68AF31E3A475}" type="slidenum">
              <a:rPr lang="en-US" smtClean="0"/>
              <a:pPr/>
              <a:t>32</a:t>
            </a:fld>
            <a:endParaRPr lang="en-US" smtClean="0"/>
          </a:p>
        </p:txBody>
      </p:sp>
      <p:sp>
        <p:nvSpPr>
          <p:cNvPr id="7171" name="Text Box 4"/>
          <p:cNvSpPr txBox="1">
            <a:spLocks noChangeArrowheads="1"/>
          </p:cNvSpPr>
          <p:nvPr/>
        </p:nvSpPr>
        <p:spPr bwMode="auto">
          <a:xfrm>
            <a:off x="0" y="6570663"/>
            <a:ext cx="1309688" cy="274637"/>
          </a:xfrm>
          <a:prstGeom prst="rect">
            <a:avLst/>
          </a:prstGeom>
          <a:noFill/>
          <a:ln w="9525">
            <a:noFill/>
            <a:miter lim="800000"/>
            <a:headEnd/>
            <a:tailEnd/>
          </a:ln>
        </p:spPr>
        <p:txBody>
          <a:bodyPr wrap="none">
            <a:spAutoFit/>
          </a:bodyPr>
          <a:lstStyle/>
          <a:p>
            <a:pPr algn="l"/>
            <a:r>
              <a:rPr lang="en-US" sz="1200" b="1">
                <a:solidFill>
                  <a:srgbClr val="009900"/>
                </a:solidFill>
              </a:rPr>
              <a:t>UNCLASSIFIED</a:t>
            </a:r>
            <a:endParaRPr lang="en-US" sz="1200" b="1" i="1"/>
          </a:p>
        </p:txBody>
      </p:sp>
      <p:sp>
        <p:nvSpPr>
          <p:cNvPr id="7172" name="Rectangle 2"/>
          <p:cNvSpPr txBox="1">
            <a:spLocks noChangeArrowheads="1"/>
          </p:cNvSpPr>
          <p:nvPr/>
        </p:nvSpPr>
        <p:spPr bwMode="auto">
          <a:xfrm>
            <a:off x="1143000" y="381000"/>
            <a:ext cx="7572375" cy="654050"/>
          </a:xfrm>
          <a:prstGeom prst="rect">
            <a:avLst/>
          </a:prstGeom>
          <a:noFill/>
          <a:ln w="9525">
            <a:noFill/>
            <a:miter lim="800000"/>
            <a:headEnd/>
            <a:tailEnd/>
          </a:ln>
        </p:spPr>
        <p:txBody>
          <a:bodyPr anchor="ctr"/>
          <a:lstStyle/>
          <a:p>
            <a:pPr algn="r"/>
            <a:r>
              <a:rPr lang="en-US" sz="3600" b="1" i="1">
                <a:solidFill>
                  <a:schemeClr val="accent2"/>
                </a:solidFill>
              </a:rPr>
              <a:t>An Adaptation Methodology </a:t>
            </a:r>
            <a:br>
              <a:rPr lang="en-US" sz="3600" b="1" i="1">
                <a:solidFill>
                  <a:schemeClr val="accent2"/>
                </a:solidFill>
              </a:rPr>
            </a:br>
            <a:endParaRPr lang="en-US" sz="3600" b="1" i="1">
              <a:solidFill>
                <a:schemeClr val="accent2"/>
              </a:solidFill>
            </a:endParaRPr>
          </a:p>
        </p:txBody>
      </p:sp>
      <p:grpSp>
        <p:nvGrpSpPr>
          <p:cNvPr id="2" name="Group 50"/>
          <p:cNvGrpSpPr>
            <a:grpSpLocks/>
          </p:cNvGrpSpPr>
          <p:nvPr/>
        </p:nvGrpSpPr>
        <p:grpSpPr bwMode="auto">
          <a:xfrm>
            <a:off x="0" y="2701925"/>
            <a:ext cx="6019800" cy="3478213"/>
            <a:chOff x="0" y="2701925"/>
            <a:chExt cx="6019800" cy="3478213"/>
          </a:xfrm>
        </p:grpSpPr>
        <p:grpSp>
          <p:nvGrpSpPr>
            <p:cNvPr id="3" name="Group 53"/>
            <p:cNvGrpSpPr>
              <a:grpSpLocks/>
            </p:cNvGrpSpPr>
            <p:nvPr/>
          </p:nvGrpSpPr>
          <p:grpSpPr bwMode="auto">
            <a:xfrm rot="10350422">
              <a:off x="1531938" y="4808538"/>
              <a:ext cx="1371600" cy="1371600"/>
              <a:chOff x="3505200" y="1828800"/>
              <a:chExt cx="1371600" cy="1371600"/>
            </a:xfrm>
          </p:grpSpPr>
          <p:sp>
            <p:nvSpPr>
              <p:cNvPr id="55" name="Circular Arrow 54"/>
              <p:cNvSpPr/>
              <p:nvPr/>
            </p:nvSpPr>
            <p:spPr bwMode="auto">
              <a:xfrm>
                <a:off x="3505200" y="1828800"/>
                <a:ext cx="1371600" cy="1371600"/>
              </a:xfrm>
              <a:prstGeom prst="circularArrow">
                <a:avLst/>
              </a:prstGeom>
              <a:solidFill>
                <a:schemeClr val="accent2"/>
              </a:solidFill>
              <a:ln w="9525" cap="flat" cmpd="sng" algn="ctr">
                <a:solidFill>
                  <a:schemeClr val="accent2"/>
                </a:solidFill>
                <a:prstDash val="solid"/>
                <a:round/>
                <a:headEnd type="none" w="med" len="med"/>
                <a:tailEnd type="none" w="med" len="med"/>
              </a:ln>
              <a:effectLst/>
            </p:spPr>
            <p:txBody>
              <a:bodyPr wrap="none" anchor="ctr"/>
              <a:lstStyle/>
              <a:p>
                <a:pPr>
                  <a:defRPr/>
                </a:pPr>
                <a:endParaRPr lang="en-US"/>
              </a:p>
            </p:txBody>
          </p:sp>
          <p:sp>
            <p:nvSpPr>
              <p:cNvPr id="7214" name="Rectangle 55"/>
              <p:cNvSpPr>
                <a:spLocks noChangeArrowheads="1"/>
              </p:cNvSpPr>
              <p:nvPr/>
            </p:nvSpPr>
            <p:spPr bwMode="auto">
              <a:xfrm>
                <a:off x="3505200" y="1828800"/>
                <a:ext cx="762000" cy="838200"/>
              </a:xfrm>
              <a:prstGeom prst="rect">
                <a:avLst/>
              </a:prstGeom>
              <a:solidFill>
                <a:schemeClr val="bg1"/>
              </a:solidFill>
              <a:ln w="9525" algn="ctr">
                <a:noFill/>
                <a:round/>
                <a:headEnd/>
                <a:tailEnd/>
              </a:ln>
            </p:spPr>
            <p:txBody>
              <a:bodyPr wrap="none" anchor="ctr"/>
              <a:lstStyle/>
              <a:p>
                <a:endParaRPr lang="en-US"/>
              </a:p>
            </p:txBody>
          </p:sp>
        </p:grpSp>
        <p:grpSp>
          <p:nvGrpSpPr>
            <p:cNvPr id="4" name="Group 50"/>
            <p:cNvGrpSpPr>
              <a:grpSpLocks/>
            </p:cNvGrpSpPr>
            <p:nvPr/>
          </p:nvGrpSpPr>
          <p:grpSpPr bwMode="auto">
            <a:xfrm rot="-7086281">
              <a:off x="282576" y="2655887"/>
              <a:ext cx="1371600" cy="1463675"/>
              <a:chOff x="3650792" y="525327"/>
              <a:chExt cx="1371824" cy="1463015"/>
            </a:xfrm>
          </p:grpSpPr>
          <p:sp>
            <p:nvSpPr>
              <p:cNvPr id="52" name="Circular Arrow 51"/>
              <p:cNvSpPr/>
              <p:nvPr/>
            </p:nvSpPr>
            <p:spPr bwMode="auto">
              <a:xfrm>
                <a:off x="3653100" y="617548"/>
                <a:ext cx="1371824" cy="1370982"/>
              </a:xfrm>
              <a:prstGeom prst="circularArrow">
                <a:avLst/>
              </a:prstGeom>
              <a:solidFill>
                <a:schemeClr val="accent2"/>
              </a:solidFill>
              <a:ln w="9525" cap="flat" cmpd="sng" algn="ctr">
                <a:solidFill>
                  <a:schemeClr val="accent2"/>
                </a:solidFill>
                <a:prstDash val="solid"/>
                <a:round/>
                <a:headEnd type="none" w="med" len="med"/>
                <a:tailEnd type="none" w="med" len="med"/>
              </a:ln>
              <a:effectLst/>
            </p:spPr>
            <p:txBody>
              <a:bodyPr wrap="none" anchor="ctr"/>
              <a:lstStyle/>
              <a:p>
                <a:pPr>
                  <a:defRPr/>
                </a:pPr>
                <a:endParaRPr lang="en-US"/>
              </a:p>
            </p:txBody>
          </p:sp>
          <p:sp>
            <p:nvSpPr>
              <p:cNvPr id="7212" name="Rectangle 52"/>
              <p:cNvSpPr>
                <a:spLocks noChangeArrowheads="1"/>
              </p:cNvSpPr>
              <p:nvPr/>
            </p:nvSpPr>
            <p:spPr bwMode="auto">
              <a:xfrm>
                <a:off x="3729672" y="525327"/>
                <a:ext cx="762000" cy="838200"/>
              </a:xfrm>
              <a:prstGeom prst="rect">
                <a:avLst/>
              </a:prstGeom>
              <a:solidFill>
                <a:schemeClr val="bg1"/>
              </a:solidFill>
              <a:ln w="9525" algn="ctr">
                <a:noFill/>
                <a:round/>
                <a:headEnd/>
                <a:tailEnd/>
              </a:ln>
            </p:spPr>
            <p:txBody>
              <a:bodyPr wrap="none" anchor="ctr"/>
              <a:lstStyle/>
              <a:p>
                <a:endParaRPr lang="en-US"/>
              </a:p>
            </p:txBody>
          </p:sp>
        </p:grpSp>
        <p:grpSp>
          <p:nvGrpSpPr>
            <p:cNvPr id="5" name="Group 59"/>
            <p:cNvGrpSpPr>
              <a:grpSpLocks/>
            </p:cNvGrpSpPr>
            <p:nvPr/>
          </p:nvGrpSpPr>
          <p:grpSpPr bwMode="auto">
            <a:xfrm>
              <a:off x="0" y="3733800"/>
              <a:ext cx="6019800" cy="1851025"/>
              <a:chOff x="-457200" y="3429037"/>
              <a:chExt cx="6019800" cy="1851327"/>
            </a:xfrm>
          </p:grpSpPr>
          <p:sp>
            <p:nvSpPr>
              <p:cNvPr id="13" name="Rectangle 2"/>
              <p:cNvSpPr txBox="1">
                <a:spLocks noChangeArrowheads="1"/>
              </p:cNvSpPr>
              <p:nvPr/>
            </p:nvSpPr>
            <p:spPr bwMode="auto">
              <a:xfrm>
                <a:off x="-457200" y="4724648"/>
                <a:ext cx="6019800" cy="555716"/>
              </a:xfrm>
              <a:prstGeom prst="rect">
                <a:avLst/>
              </a:prstGeom>
              <a:noFill/>
              <a:ln w="9525">
                <a:noFill/>
                <a:miter lim="800000"/>
                <a:headEnd/>
                <a:tailEnd/>
              </a:ln>
            </p:spPr>
            <p:txBody>
              <a:bodyPr anchor="ctr"/>
              <a:lstStyle/>
              <a:p>
                <a:pPr>
                  <a:defRPr/>
                </a:pPr>
                <a:r>
                  <a:rPr lang="en-US" sz="3200" b="1" kern="0" dirty="0">
                    <a:solidFill>
                      <a:srgbClr val="000066"/>
                    </a:solidFill>
                    <a:latin typeface="+mj-lt"/>
                    <a:ea typeface="+mj-ea"/>
                    <a:cs typeface="+mj-cs"/>
                  </a:rPr>
                  <a:t/>
                </a:r>
                <a:br>
                  <a:rPr lang="en-US" sz="3200" b="1" kern="0" dirty="0">
                    <a:solidFill>
                      <a:srgbClr val="000066"/>
                    </a:solidFill>
                    <a:latin typeface="+mj-lt"/>
                    <a:ea typeface="+mj-ea"/>
                    <a:cs typeface="+mj-cs"/>
                  </a:rPr>
                </a:br>
                <a:r>
                  <a:rPr lang="en-US" b="1" kern="0" dirty="0">
                    <a:solidFill>
                      <a:schemeClr val="accent2"/>
                    </a:solidFill>
                    <a:latin typeface="+mj-lt"/>
                    <a:ea typeface="+mj-ea"/>
                    <a:cs typeface="+mj-cs"/>
                  </a:rPr>
                  <a:t>Adaptive</a:t>
                </a:r>
              </a:p>
              <a:p>
                <a:pPr>
                  <a:defRPr/>
                </a:pPr>
                <a:r>
                  <a:rPr lang="en-US" b="1" kern="0" dirty="0">
                    <a:solidFill>
                      <a:schemeClr val="accent2"/>
                    </a:solidFill>
                    <a:latin typeface="+mj-lt"/>
                    <a:ea typeface="+mj-ea"/>
                    <a:cs typeface="+mj-cs"/>
                  </a:rPr>
                  <a:t>Management</a:t>
                </a:r>
                <a:br>
                  <a:rPr lang="en-US" b="1" kern="0" dirty="0">
                    <a:solidFill>
                      <a:schemeClr val="accent2"/>
                    </a:solidFill>
                    <a:latin typeface="+mj-lt"/>
                    <a:ea typeface="+mj-ea"/>
                    <a:cs typeface="+mj-cs"/>
                  </a:rPr>
                </a:br>
                <a:endParaRPr lang="en-US" sz="2000" b="1" kern="0" dirty="0">
                  <a:solidFill>
                    <a:schemeClr val="accent2"/>
                  </a:solidFill>
                  <a:latin typeface="+mj-lt"/>
                  <a:ea typeface="+mj-ea"/>
                  <a:cs typeface="+mj-cs"/>
                </a:endParaRPr>
              </a:p>
            </p:txBody>
          </p:sp>
          <p:pic>
            <p:nvPicPr>
              <p:cNvPr id="7210" name="Picture 21" descr="http://www.acclaimimages.com/_gallery/_free_images/0420-0904-0912-5202_u_s_navy_seabees_spread_concrete_for_the_construction_of_a_bathroom_m.jpg">
                <a:hlinkClick r:id="rId2" action="ppaction://hlinksldjump"/>
              </p:cNvPr>
              <p:cNvPicPr>
                <a:picLocks noChangeAspect="1" noChangeArrowheads="1"/>
              </p:cNvPicPr>
              <p:nvPr/>
            </p:nvPicPr>
            <p:blipFill>
              <a:blip r:embed="rId3" cstate="print"/>
              <a:srcRect/>
              <a:stretch>
                <a:fillRect/>
              </a:stretch>
            </p:blipFill>
            <p:spPr bwMode="auto">
              <a:xfrm>
                <a:off x="-76200" y="3429037"/>
                <a:ext cx="1951813" cy="1295400"/>
              </a:xfrm>
              <a:prstGeom prst="rect">
                <a:avLst/>
              </a:prstGeom>
              <a:noFill/>
              <a:ln w="9525">
                <a:noFill/>
                <a:miter lim="800000"/>
                <a:headEnd/>
                <a:tailEnd/>
              </a:ln>
            </p:spPr>
          </p:pic>
        </p:grpSp>
      </p:grpSp>
      <p:grpSp>
        <p:nvGrpSpPr>
          <p:cNvPr id="6" name="Group 47"/>
          <p:cNvGrpSpPr>
            <a:grpSpLocks/>
          </p:cNvGrpSpPr>
          <p:nvPr/>
        </p:nvGrpSpPr>
        <p:grpSpPr bwMode="auto">
          <a:xfrm>
            <a:off x="2819400" y="3886200"/>
            <a:ext cx="6705600" cy="4056063"/>
            <a:chOff x="2819400" y="3868738"/>
            <a:chExt cx="6705600" cy="4056062"/>
          </a:xfrm>
        </p:grpSpPr>
        <p:grpSp>
          <p:nvGrpSpPr>
            <p:cNvPr id="7" name="Group 44"/>
            <p:cNvGrpSpPr>
              <a:grpSpLocks/>
            </p:cNvGrpSpPr>
            <p:nvPr/>
          </p:nvGrpSpPr>
          <p:grpSpPr bwMode="auto">
            <a:xfrm rot="5725195">
              <a:off x="7300913" y="4786313"/>
              <a:ext cx="1371600" cy="1371600"/>
              <a:chOff x="3505200" y="1828800"/>
              <a:chExt cx="1371600" cy="1371600"/>
            </a:xfrm>
          </p:grpSpPr>
          <p:sp>
            <p:nvSpPr>
              <p:cNvPr id="46" name="Circular Arrow 45"/>
              <p:cNvSpPr/>
              <p:nvPr/>
            </p:nvSpPr>
            <p:spPr bwMode="auto">
              <a:xfrm>
                <a:off x="3505200" y="1828800"/>
                <a:ext cx="1371600" cy="1371600"/>
              </a:xfrm>
              <a:prstGeom prst="circularArrow">
                <a:avLst/>
              </a:prstGeom>
              <a:solidFill>
                <a:schemeClr val="accent2"/>
              </a:solidFill>
              <a:ln w="9525" cap="flat" cmpd="sng" algn="ctr">
                <a:solidFill>
                  <a:schemeClr val="accent2"/>
                </a:solidFill>
                <a:prstDash val="solid"/>
                <a:round/>
                <a:headEnd type="none" w="med" len="med"/>
                <a:tailEnd type="none" w="med" len="med"/>
              </a:ln>
              <a:effectLst/>
            </p:spPr>
            <p:txBody>
              <a:bodyPr wrap="none" anchor="ctr"/>
              <a:lstStyle/>
              <a:p>
                <a:pPr>
                  <a:defRPr/>
                </a:pPr>
                <a:endParaRPr lang="en-US"/>
              </a:p>
            </p:txBody>
          </p:sp>
          <p:sp>
            <p:nvSpPr>
              <p:cNvPr id="7205" name="Rectangle 46"/>
              <p:cNvSpPr>
                <a:spLocks noChangeArrowheads="1"/>
              </p:cNvSpPr>
              <p:nvPr/>
            </p:nvSpPr>
            <p:spPr bwMode="auto">
              <a:xfrm>
                <a:off x="3505200" y="1828800"/>
                <a:ext cx="762000" cy="838200"/>
              </a:xfrm>
              <a:prstGeom prst="rect">
                <a:avLst/>
              </a:prstGeom>
              <a:solidFill>
                <a:schemeClr val="bg1"/>
              </a:solidFill>
              <a:ln w="9525" algn="ctr">
                <a:noFill/>
                <a:round/>
                <a:headEnd/>
                <a:tailEnd/>
              </a:ln>
            </p:spPr>
            <p:txBody>
              <a:bodyPr rot="10800000" vert="eaVert" wrap="none" anchor="ctr"/>
              <a:lstStyle/>
              <a:p>
                <a:endParaRPr lang="en-US"/>
              </a:p>
            </p:txBody>
          </p:sp>
        </p:grpSp>
        <p:grpSp>
          <p:nvGrpSpPr>
            <p:cNvPr id="8" name="Group 43"/>
            <p:cNvGrpSpPr>
              <a:grpSpLocks/>
            </p:cNvGrpSpPr>
            <p:nvPr/>
          </p:nvGrpSpPr>
          <p:grpSpPr bwMode="auto">
            <a:xfrm>
              <a:off x="2819400" y="3868738"/>
              <a:ext cx="3505200" cy="4056062"/>
              <a:chOff x="2819400" y="3868950"/>
              <a:chExt cx="3505614" cy="4055850"/>
            </a:xfrm>
          </p:grpSpPr>
          <p:pic>
            <p:nvPicPr>
              <p:cNvPr id="7202" name="Picture 11" descr="D:\Documents and Settings\timothy.gallaudet\Desktop\SNL_Climate_Risk_Exec_Summary_Page_12.jpg">
                <a:hlinkClick r:id="rId4" action="ppaction://hlinksldjump"/>
              </p:cNvPr>
              <p:cNvPicPr>
                <a:picLocks noChangeAspect="1" noChangeArrowheads="1"/>
              </p:cNvPicPr>
              <p:nvPr/>
            </p:nvPicPr>
            <p:blipFill>
              <a:blip r:embed="rId5" cstate="print"/>
              <a:srcRect/>
              <a:stretch>
                <a:fillRect/>
              </a:stretch>
            </p:blipFill>
            <p:spPr bwMode="auto">
              <a:xfrm>
                <a:off x="2819400" y="3868950"/>
                <a:ext cx="3275297" cy="4055850"/>
              </a:xfrm>
              <a:prstGeom prst="rect">
                <a:avLst/>
              </a:prstGeom>
              <a:noFill/>
              <a:ln w="9525">
                <a:noFill/>
                <a:miter lim="800000"/>
                <a:headEnd/>
                <a:tailEnd/>
              </a:ln>
            </p:spPr>
          </p:pic>
          <p:sp>
            <p:nvSpPr>
              <p:cNvPr id="7203" name="Rectangle 40"/>
              <p:cNvSpPr>
                <a:spLocks noChangeArrowheads="1"/>
              </p:cNvSpPr>
              <p:nvPr/>
            </p:nvSpPr>
            <p:spPr bwMode="auto">
              <a:xfrm>
                <a:off x="3048000" y="5638800"/>
                <a:ext cx="3277014" cy="2238150"/>
              </a:xfrm>
              <a:prstGeom prst="rect">
                <a:avLst/>
              </a:prstGeom>
              <a:solidFill>
                <a:schemeClr val="bg1"/>
              </a:solidFill>
              <a:ln w="9525" algn="ctr">
                <a:noFill/>
                <a:round/>
                <a:headEnd/>
                <a:tailEnd/>
              </a:ln>
            </p:spPr>
            <p:txBody>
              <a:bodyPr wrap="none" anchor="ctr"/>
              <a:lstStyle/>
              <a:p>
                <a:endParaRPr lang="en-US"/>
              </a:p>
            </p:txBody>
          </p:sp>
        </p:grpSp>
        <p:sp>
          <p:nvSpPr>
            <p:cNvPr id="9" name="Rectangle 2"/>
            <p:cNvSpPr txBox="1">
              <a:spLocks noChangeArrowheads="1"/>
            </p:cNvSpPr>
            <p:nvPr/>
          </p:nvSpPr>
          <p:spPr bwMode="auto">
            <a:xfrm>
              <a:off x="3505200" y="5545138"/>
              <a:ext cx="6019800" cy="527050"/>
            </a:xfrm>
            <a:prstGeom prst="rect">
              <a:avLst/>
            </a:prstGeom>
            <a:noFill/>
            <a:ln w="9525">
              <a:noFill/>
              <a:miter lim="800000"/>
              <a:headEnd/>
              <a:tailEnd/>
            </a:ln>
          </p:spPr>
          <p:txBody>
            <a:bodyPr anchor="ctr"/>
            <a:lstStyle/>
            <a:p>
              <a:pPr>
                <a:defRPr/>
              </a:pPr>
              <a:r>
                <a:rPr lang="en-US" sz="3200" b="1" kern="0" dirty="0">
                  <a:solidFill>
                    <a:srgbClr val="000066"/>
                  </a:solidFill>
                  <a:latin typeface="+mj-lt"/>
                  <a:ea typeface="+mj-ea"/>
                  <a:cs typeface="+mj-cs"/>
                </a:rPr>
                <a:t/>
              </a:r>
              <a:br>
                <a:rPr lang="en-US" sz="3200" b="1" kern="0" dirty="0">
                  <a:solidFill>
                    <a:srgbClr val="000066"/>
                  </a:solidFill>
                  <a:latin typeface="+mj-lt"/>
                  <a:ea typeface="+mj-ea"/>
                  <a:cs typeface="+mj-cs"/>
                </a:rPr>
              </a:br>
              <a:r>
                <a:rPr lang="en-US" b="1" kern="0" dirty="0">
                  <a:solidFill>
                    <a:schemeClr val="accent2"/>
                  </a:solidFill>
                  <a:latin typeface="+mj-lt"/>
                  <a:ea typeface="+mj-ea"/>
                  <a:cs typeface="+mj-cs"/>
                </a:rPr>
                <a:t>Risk Assessment</a:t>
              </a:r>
              <a:br>
                <a:rPr lang="en-US" b="1" kern="0" dirty="0">
                  <a:solidFill>
                    <a:schemeClr val="accent2"/>
                  </a:solidFill>
                  <a:latin typeface="+mj-lt"/>
                  <a:ea typeface="+mj-ea"/>
                  <a:cs typeface="+mj-cs"/>
                </a:rPr>
              </a:br>
              <a:endParaRPr lang="en-US" sz="2000" b="1" kern="0" dirty="0">
                <a:solidFill>
                  <a:schemeClr val="accent2"/>
                </a:solidFill>
                <a:latin typeface="+mj-lt"/>
                <a:ea typeface="+mj-ea"/>
                <a:cs typeface="+mj-cs"/>
              </a:endParaRPr>
            </a:p>
          </p:txBody>
        </p:sp>
      </p:grpSp>
      <p:sp>
        <p:nvSpPr>
          <p:cNvPr id="7175" name="Rectangle 2"/>
          <p:cNvSpPr>
            <a:spLocks noGrp="1" noChangeArrowheads="1"/>
          </p:cNvSpPr>
          <p:nvPr>
            <p:ph type="ctrTitle"/>
          </p:nvPr>
        </p:nvSpPr>
        <p:spPr>
          <a:xfrm>
            <a:off x="0" y="6248400"/>
            <a:ext cx="9144000" cy="304800"/>
          </a:xfrm>
          <a:solidFill>
            <a:schemeClr val="accent2"/>
          </a:solidFill>
        </p:spPr>
        <p:txBody>
          <a:bodyPr/>
          <a:lstStyle/>
          <a:p>
            <a:pPr eaLnBrk="1" hangingPunct="1"/>
            <a:r>
              <a:rPr lang="en-US" sz="2000" b="1" i="1" smtClean="0">
                <a:solidFill>
                  <a:schemeClr val="bg1"/>
                </a:solidFill>
              </a:rPr>
              <a:t/>
            </a:r>
            <a:br>
              <a:rPr lang="en-US" sz="2000" b="1" i="1" smtClean="0">
                <a:solidFill>
                  <a:schemeClr val="bg1"/>
                </a:solidFill>
              </a:rPr>
            </a:br>
            <a:r>
              <a:rPr lang="en-US" sz="2000" b="1" i="1" smtClean="0">
                <a:solidFill>
                  <a:schemeClr val="bg1"/>
                </a:solidFill>
              </a:rPr>
              <a:t>Assessing &amp; Managing Climate Security Risk</a:t>
            </a:r>
            <a:r>
              <a:rPr lang="en-US" sz="2400" b="1" i="1" smtClean="0">
                <a:solidFill>
                  <a:schemeClr val="accent2"/>
                </a:solidFill>
              </a:rPr>
              <a:t/>
            </a:r>
            <a:br>
              <a:rPr lang="en-US" sz="2400" b="1" i="1" smtClean="0">
                <a:solidFill>
                  <a:schemeClr val="accent2"/>
                </a:solidFill>
              </a:rPr>
            </a:br>
            <a:endParaRPr lang="en-US" sz="2800" b="1" i="1" smtClean="0">
              <a:solidFill>
                <a:schemeClr val="accent2"/>
              </a:solidFill>
            </a:endParaRPr>
          </a:p>
        </p:txBody>
      </p:sp>
      <p:grpSp>
        <p:nvGrpSpPr>
          <p:cNvPr id="14" name="Group 44"/>
          <p:cNvGrpSpPr>
            <a:grpSpLocks/>
          </p:cNvGrpSpPr>
          <p:nvPr/>
        </p:nvGrpSpPr>
        <p:grpSpPr bwMode="auto">
          <a:xfrm>
            <a:off x="5943600" y="2238375"/>
            <a:ext cx="6210300" cy="3422650"/>
            <a:chOff x="5943600" y="2238375"/>
            <a:chExt cx="6210300" cy="3422650"/>
          </a:xfrm>
        </p:grpSpPr>
        <p:grpSp>
          <p:nvGrpSpPr>
            <p:cNvPr id="15" name="Group 47"/>
            <p:cNvGrpSpPr>
              <a:grpSpLocks/>
            </p:cNvGrpSpPr>
            <p:nvPr/>
          </p:nvGrpSpPr>
          <p:grpSpPr bwMode="auto">
            <a:xfrm rot="250702">
              <a:off x="7442200" y="2238375"/>
              <a:ext cx="1371600" cy="1371600"/>
              <a:chOff x="3505200" y="1828800"/>
              <a:chExt cx="1371600" cy="1371600"/>
            </a:xfrm>
          </p:grpSpPr>
          <p:sp>
            <p:nvSpPr>
              <p:cNvPr id="49" name="Circular Arrow 48"/>
              <p:cNvSpPr/>
              <p:nvPr/>
            </p:nvSpPr>
            <p:spPr bwMode="auto">
              <a:xfrm>
                <a:off x="3505200" y="1828800"/>
                <a:ext cx="1371600" cy="1371600"/>
              </a:xfrm>
              <a:prstGeom prst="circularArrow">
                <a:avLst/>
              </a:prstGeom>
              <a:solidFill>
                <a:schemeClr val="accent2"/>
              </a:solidFill>
              <a:ln w="9525" cap="flat" cmpd="sng" algn="ctr">
                <a:solidFill>
                  <a:schemeClr val="accent2"/>
                </a:solidFill>
                <a:prstDash val="solid"/>
                <a:round/>
                <a:headEnd type="none" w="med" len="med"/>
                <a:tailEnd type="none" w="med" len="med"/>
              </a:ln>
              <a:effectLst/>
            </p:spPr>
            <p:txBody>
              <a:bodyPr wrap="none" anchor="ctr"/>
              <a:lstStyle/>
              <a:p>
                <a:pPr>
                  <a:defRPr/>
                </a:pPr>
                <a:endParaRPr lang="en-US"/>
              </a:p>
            </p:txBody>
          </p:sp>
          <p:sp>
            <p:nvSpPr>
              <p:cNvPr id="7198" name="Rectangle 49"/>
              <p:cNvSpPr>
                <a:spLocks noChangeArrowheads="1"/>
              </p:cNvSpPr>
              <p:nvPr/>
            </p:nvSpPr>
            <p:spPr bwMode="auto">
              <a:xfrm>
                <a:off x="3505200" y="1828800"/>
                <a:ext cx="762000" cy="838200"/>
              </a:xfrm>
              <a:prstGeom prst="rect">
                <a:avLst/>
              </a:prstGeom>
              <a:solidFill>
                <a:schemeClr val="bg1"/>
              </a:solidFill>
              <a:ln w="9525" algn="ctr">
                <a:noFill/>
                <a:round/>
                <a:headEnd/>
                <a:tailEnd/>
              </a:ln>
            </p:spPr>
            <p:txBody>
              <a:bodyPr wrap="none" anchor="ctr"/>
              <a:lstStyle/>
              <a:p>
                <a:endParaRPr lang="en-US"/>
              </a:p>
            </p:txBody>
          </p:sp>
        </p:grpSp>
        <p:pic>
          <p:nvPicPr>
            <p:cNvPr id="7195" name="Picture 15" descr="http://gurumia.com/wp-content/uploads/2010/03/climate-change-Global-Warming-Bangladesh.jpg">
              <a:hlinkClick r:id="rId6" action="ppaction://hlinksldjump"/>
            </p:cNvPr>
            <p:cNvPicPr>
              <a:picLocks noChangeAspect="1" noChangeArrowheads="1"/>
            </p:cNvPicPr>
            <p:nvPr/>
          </p:nvPicPr>
          <p:blipFill>
            <a:blip r:embed="rId7" cstate="print"/>
            <a:srcRect/>
            <a:stretch>
              <a:fillRect/>
            </a:stretch>
          </p:blipFill>
          <p:spPr bwMode="auto">
            <a:xfrm>
              <a:off x="5943600" y="3344863"/>
              <a:ext cx="2209800" cy="1989137"/>
            </a:xfrm>
            <a:prstGeom prst="rect">
              <a:avLst/>
            </a:prstGeom>
            <a:noFill/>
            <a:ln w="9525">
              <a:noFill/>
              <a:miter lim="800000"/>
              <a:headEnd/>
              <a:tailEnd/>
            </a:ln>
          </p:spPr>
        </p:pic>
        <p:sp>
          <p:nvSpPr>
            <p:cNvPr id="12" name="Rectangle 2"/>
            <p:cNvSpPr txBox="1">
              <a:spLocks noChangeArrowheads="1"/>
            </p:cNvSpPr>
            <p:nvPr/>
          </p:nvSpPr>
          <p:spPr bwMode="auto">
            <a:xfrm>
              <a:off x="6134100" y="5105400"/>
              <a:ext cx="6019800" cy="555625"/>
            </a:xfrm>
            <a:prstGeom prst="rect">
              <a:avLst/>
            </a:prstGeom>
            <a:noFill/>
            <a:ln w="9525">
              <a:noFill/>
              <a:miter lim="800000"/>
              <a:headEnd/>
              <a:tailEnd/>
            </a:ln>
          </p:spPr>
          <p:txBody>
            <a:bodyPr anchor="ctr"/>
            <a:lstStyle/>
            <a:p>
              <a:pPr>
                <a:defRPr/>
              </a:pPr>
              <a:r>
                <a:rPr lang="en-US" sz="3200" b="1" kern="0" dirty="0">
                  <a:solidFill>
                    <a:srgbClr val="000066"/>
                  </a:solidFill>
                  <a:latin typeface="+mj-lt"/>
                  <a:ea typeface="+mj-ea"/>
                  <a:cs typeface="+mj-cs"/>
                </a:rPr>
                <a:t/>
              </a:r>
              <a:br>
                <a:rPr lang="en-US" sz="3200" b="1" kern="0" dirty="0">
                  <a:solidFill>
                    <a:srgbClr val="000066"/>
                  </a:solidFill>
                  <a:latin typeface="+mj-lt"/>
                  <a:ea typeface="+mj-ea"/>
                  <a:cs typeface="+mj-cs"/>
                </a:rPr>
              </a:br>
              <a:r>
                <a:rPr lang="en-US" b="1" kern="0" dirty="0">
                  <a:solidFill>
                    <a:schemeClr val="accent2"/>
                  </a:solidFill>
                  <a:latin typeface="+mj-lt"/>
                  <a:ea typeface="+mj-ea"/>
                  <a:cs typeface="+mj-cs"/>
                </a:rPr>
                <a:t>Impact </a:t>
              </a:r>
            </a:p>
            <a:p>
              <a:pPr>
                <a:defRPr/>
              </a:pPr>
              <a:r>
                <a:rPr lang="en-US" b="1" kern="0" dirty="0">
                  <a:solidFill>
                    <a:schemeClr val="accent2"/>
                  </a:solidFill>
                  <a:latin typeface="+mj-lt"/>
                  <a:ea typeface="+mj-ea"/>
                  <a:cs typeface="+mj-cs"/>
                </a:rPr>
                <a:t>Assessment</a:t>
              </a:r>
              <a:br>
                <a:rPr lang="en-US" b="1" kern="0" dirty="0">
                  <a:solidFill>
                    <a:schemeClr val="accent2"/>
                  </a:solidFill>
                  <a:latin typeface="+mj-lt"/>
                  <a:ea typeface="+mj-ea"/>
                  <a:cs typeface="+mj-cs"/>
                </a:rPr>
              </a:br>
              <a:endParaRPr lang="en-US" sz="2000" b="1" kern="0" dirty="0">
                <a:solidFill>
                  <a:schemeClr val="accent2"/>
                </a:solidFill>
                <a:latin typeface="+mj-lt"/>
                <a:ea typeface="+mj-ea"/>
                <a:cs typeface="+mj-cs"/>
              </a:endParaRPr>
            </a:p>
          </p:txBody>
        </p:sp>
      </p:grpSp>
      <p:grpSp>
        <p:nvGrpSpPr>
          <p:cNvPr id="16" name="Group 42"/>
          <p:cNvGrpSpPr>
            <a:grpSpLocks/>
          </p:cNvGrpSpPr>
          <p:nvPr/>
        </p:nvGrpSpPr>
        <p:grpSpPr bwMode="auto">
          <a:xfrm>
            <a:off x="2074863" y="1143000"/>
            <a:ext cx="7069137" cy="2590800"/>
            <a:chOff x="2151063" y="1066800"/>
            <a:chExt cx="7069137" cy="2590800"/>
          </a:xfrm>
        </p:grpSpPr>
        <p:grpSp>
          <p:nvGrpSpPr>
            <p:cNvPr id="17" name="Group 43"/>
            <p:cNvGrpSpPr>
              <a:grpSpLocks/>
            </p:cNvGrpSpPr>
            <p:nvPr/>
          </p:nvGrpSpPr>
          <p:grpSpPr bwMode="auto">
            <a:xfrm rot="-4461781">
              <a:off x="2252662" y="1139826"/>
              <a:ext cx="1338263" cy="1541462"/>
              <a:chOff x="3505200" y="1828800"/>
              <a:chExt cx="1371600" cy="1371600"/>
            </a:xfrm>
          </p:grpSpPr>
          <p:sp>
            <p:nvSpPr>
              <p:cNvPr id="42" name="Circular Arrow 41"/>
              <p:cNvSpPr/>
              <p:nvPr/>
            </p:nvSpPr>
            <p:spPr bwMode="auto">
              <a:xfrm>
                <a:off x="3505200" y="1828800"/>
                <a:ext cx="1371600" cy="1371600"/>
              </a:xfrm>
              <a:prstGeom prst="circularArrow">
                <a:avLst/>
              </a:prstGeom>
              <a:solidFill>
                <a:schemeClr val="accent2"/>
              </a:solidFill>
              <a:ln w="9525" cap="flat" cmpd="sng" algn="ctr">
                <a:solidFill>
                  <a:schemeClr val="accent2"/>
                </a:solidFill>
                <a:prstDash val="solid"/>
                <a:round/>
                <a:headEnd type="none" w="med" len="med"/>
                <a:tailEnd type="none" w="med" len="med"/>
              </a:ln>
              <a:effectLst/>
            </p:spPr>
            <p:txBody>
              <a:bodyPr wrap="none" anchor="ctr"/>
              <a:lstStyle/>
              <a:p>
                <a:pPr>
                  <a:defRPr/>
                </a:pPr>
                <a:endParaRPr lang="en-US"/>
              </a:p>
            </p:txBody>
          </p:sp>
          <p:sp>
            <p:nvSpPr>
              <p:cNvPr id="7193" name="Rectangle 42"/>
              <p:cNvSpPr>
                <a:spLocks noChangeArrowheads="1"/>
              </p:cNvSpPr>
              <p:nvPr/>
            </p:nvSpPr>
            <p:spPr bwMode="auto">
              <a:xfrm>
                <a:off x="3505200" y="1828800"/>
                <a:ext cx="762000" cy="838200"/>
              </a:xfrm>
              <a:prstGeom prst="rect">
                <a:avLst/>
              </a:prstGeom>
              <a:solidFill>
                <a:schemeClr val="bg1"/>
              </a:solidFill>
              <a:ln w="9525" algn="ctr">
                <a:noFill/>
                <a:round/>
                <a:headEnd/>
                <a:tailEnd/>
              </a:ln>
            </p:spPr>
            <p:txBody>
              <a:bodyPr vert="eaVert" wrap="none" anchor="ctr"/>
              <a:lstStyle/>
              <a:p>
                <a:endParaRPr lang="en-US"/>
              </a:p>
            </p:txBody>
          </p:sp>
        </p:grpSp>
        <p:sp>
          <p:nvSpPr>
            <p:cNvPr id="10" name="Rectangle 2"/>
            <p:cNvSpPr txBox="1">
              <a:spLocks noChangeArrowheads="1"/>
            </p:cNvSpPr>
            <p:nvPr/>
          </p:nvSpPr>
          <p:spPr bwMode="auto">
            <a:xfrm>
              <a:off x="3200400" y="1066800"/>
              <a:ext cx="6019800" cy="708025"/>
            </a:xfrm>
            <a:prstGeom prst="rect">
              <a:avLst/>
            </a:prstGeom>
            <a:noFill/>
            <a:ln w="9525">
              <a:noFill/>
              <a:miter lim="800000"/>
              <a:headEnd/>
              <a:tailEnd/>
            </a:ln>
          </p:spPr>
          <p:txBody>
            <a:bodyPr anchor="ctr"/>
            <a:lstStyle/>
            <a:p>
              <a:pPr>
                <a:defRPr/>
              </a:pPr>
              <a:r>
                <a:rPr lang="en-US" sz="3200" b="1" kern="0" dirty="0">
                  <a:solidFill>
                    <a:srgbClr val="000066"/>
                  </a:solidFill>
                  <a:latin typeface="+mj-lt"/>
                  <a:ea typeface="+mj-ea"/>
                  <a:cs typeface="+mj-cs"/>
                </a:rPr>
                <a:t/>
              </a:r>
              <a:br>
                <a:rPr lang="en-US" sz="3200" b="1" kern="0" dirty="0">
                  <a:solidFill>
                    <a:srgbClr val="000066"/>
                  </a:solidFill>
                  <a:latin typeface="+mj-lt"/>
                  <a:ea typeface="+mj-ea"/>
                  <a:cs typeface="+mj-cs"/>
                </a:rPr>
              </a:br>
              <a:r>
                <a:rPr lang="en-US" sz="2000" b="1" kern="0" dirty="0">
                  <a:solidFill>
                    <a:schemeClr val="accent2"/>
                  </a:solidFill>
                  <a:latin typeface="+mj-lt"/>
                  <a:ea typeface="+mj-ea"/>
                  <a:cs typeface="+mj-cs"/>
                </a:rPr>
                <a:t> </a:t>
              </a:r>
              <a:r>
                <a:rPr lang="en-US" b="1" kern="0" dirty="0">
                  <a:solidFill>
                    <a:schemeClr val="accent2"/>
                  </a:solidFill>
                  <a:latin typeface="+mj-lt"/>
                  <a:ea typeface="+mj-ea"/>
                  <a:cs typeface="+mj-cs"/>
                </a:rPr>
                <a:t>Climate Change</a:t>
              </a:r>
            </a:p>
            <a:p>
              <a:pPr>
                <a:defRPr/>
              </a:pPr>
              <a:r>
                <a:rPr lang="en-US" b="1" kern="0" dirty="0">
                  <a:solidFill>
                    <a:schemeClr val="accent2"/>
                  </a:solidFill>
                  <a:latin typeface="+mj-lt"/>
                  <a:ea typeface="+mj-ea"/>
                  <a:cs typeface="+mj-cs"/>
                </a:rPr>
                <a:t> Projections</a:t>
              </a:r>
              <a:br>
                <a:rPr lang="en-US" b="1" kern="0" dirty="0">
                  <a:solidFill>
                    <a:schemeClr val="accent2"/>
                  </a:solidFill>
                  <a:latin typeface="+mj-lt"/>
                  <a:ea typeface="+mj-ea"/>
                  <a:cs typeface="+mj-cs"/>
                </a:rPr>
              </a:br>
              <a:endParaRPr lang="en-US" sz="2000" b="1" kern="0" dirty="0">
                <a:solidFill>
                  <a:schemeClr val="accent2"/>
                </a:solidFill>
                <a:latin typeface="+mj-lt"/>
                <a:ea typeface="+mj-ea"/>
                <a:cs typeface="+mj-cs"/>
              </a:endParaRPr>
            </a:p>
          </p:txBody>
        </p:sp>
        <p:pic>
          <p:nvPicPr>
            <p:cNvPr id="7191" name="Picture 10" descr="http://t1.gstatic.com/images?q=tbn:FkI5hbf8UG7JVM:http://www.geni.org/globalenergy/library/GENI-us/2009/dec/climate-change-animation.jpg">
              <a:hlinkClick r:id="rId2" action="ppaction://hlinksldjump"/>
            </p:cNvPr>
            <p:cNvPicPr>
              <a:picLocks noChangeAspect="1" noChangeArrowheads="1"/>
            </p:cNvPicPr>
            <p:nvPr/>
          </p:nvPicPr>
          <p:blipFill>
            <a:blip r:embed="rId8" cstate="print"/>
            <a:srcRect/>
            <a:stretch>
              <a:fillRect/>
            </a:stretch>
          </p:blipFill>
          <p:spPr bwMode="auto">
            <a:xfrm>
              <a:off x="3733800" y="1981200"/>
              <a:ext cx="1347788" cy="1676400"/>
            </a:xfrm>
            <a:prstGeom prst="rect">
              <a:avLst/>
            </a:prstGeom>
            <a:noFill/>
            <a:ln w="9525">
              <a:noFill/>
              <a:miter lim="800000"/>
              <a:headEnd/>
              <a:tailEnd/>
            </a:ln>
          </p:spPr>
        </p:pic>
      </p:grpSp>
      <p:sp>
        <p:nvSpPr>
          <p:cNvPr id="11" name="Rectangle 2"/>
          <p:cNvSpPr txBox="1">
            <a:spLocks noChangeArrowheads="1"/>
          </p:cNvSpPr>
          <p:nvPr/>
        </p:nvSpPr>
        <p:spPr bwMode="auto">
          <a:xfrm>
            <a:off x="6174581" y="1143000"/>
            <a:ext cx="5938838" cy="774700"/>
          </a:xfrm>
          <a:prstGeom prst="rect">
            <a:avLst/>
          </a:prstGeom>
          <a:noFill/>
          <a:ln w="9525">
            <a:noFill/>
            <a:miter lim="800000"/>
            <a:headEnd/>
            <a:tailEnd/>
          </a:ln>
        </p:spPr>
        <p:txBody>
          <a:bodyPr anchor="ctr"/>
          <a:lstStyle/>
          <a:p>
            <a:pPr>
              <a:defRPr/>
            </a:pPr>
            <a:r>
              <a:rPr lang="en-US" sz="3200" b="1" kern="0" dirty="0">
                <a:solidFill>
                  <a:srgbClr val="000066"/>
                </a:solidFill>
                <a:latin typeface="+mj-lt"/>
                <a:ea typeface="+mj-ea"/>
                <a:cs typeface="+mj-cs"/>
              </a:rPr>
              <a:t/>
            </a:r>
            <a:br>
              <a:rPr lang="en-US" sz="3200" b="1" kern="0" dirty="0">
                <a:solidFill>
                  <a:srgbClr val="000066"/>
                </a:solidFill>
                <a:latin typeface="+mj-lt"/>
                <a:ea typeface="+mj-ea"/>
                <a:cs typeface="+mj-cs"/>
              </a:rPr>
            </a:br>
            <a:r>
              <a:rPr lang="en-US" b="1" kern="0" dirty="0">
                <a:solidFill>
                  <a:schemeClr val="accent2"/>
                </a:solidFill>
                <a:latin typeface="+mj-lt"/>
                <a:ea typeface="+mj-ea"/>
                <a:cs typeface="+mj-cs"/>
              </a:rPr>
              <a:t>Uncertainty </a:t>
            </a:r>
          </a:p>
          <a:p>
            <a:pPr>
              <a:defRPr/>
            </a:pPr>
            <a:r>
              <a:rPr lang="en-US" b="1" kern="0" dirty="0">
                <a:solidFill>
                  <a:schemeClr val="accent2"/>
                </a:solidFill>
                <a:latin typeface="+mj-lt"/>
                <a:ea typeface="+mj-ea"/>
                <a:cs typeface="+mj-cs"/>
              </a:rPr>
              <a:t>Quantification</a:t>
            </a:r>
            <a:br>
              <a:rPr lang="en-US" b="1" kern="0" dirty="0">
                <a:solidFill>
                  <a:schemeClr val="accent2"/>
                </a:solidFill>
                <a:latin typeface="+mj-lt"/>
                <a:ea typeface="+mj-ea"/>
                <a:cs typeface="+mj-cs"/>
              </a:rPr>
            </a:br>
            <a:endParaRPr lang="en-US" sz="2000" b="1" kern="0" dirty="0">
              <a:solidFill>
                <a:schemeClr val="accent2"/>
              </a:solidFill>
              <a:latin typeface="+mj-lt"/>
              <a:ea typeface="+mj-ea"/>
              <a:cs typeface="+mj-cs"/>
            </a:endParaRPr>
          </a:p>
        </p:txBody>
      </p:sp>
      <p:pic>
        <p:nvPicPr>
          <p:cNvPr id="7185" name="Picture 17" descr="http://cnx.org/content/m18937/latest/conf_intvls_cfpm2.png">
            <a:hlinkClick r:id="" action="ppaction://noaction"/>
          </p:cNvPr>
          <p:cNvPicPr>
            <a:picLocks noChangeAspect="1" noChangeArrowheads="1"/>
          </p:cNvPicPr>
          <p:nvPr/>
        </p:nvPicPr>
        <p:blipFill>
          <a:blip r:embed="rId9" cstate="print"/>
          <a:srcRect/>
          <a:stretch>
            <a:fillRect/>
          </a:stretch>
        </p:blipFill>
        <p:spPr bwMode="auto">
          <a:xfrm>
            <a:off x="6172200" y="1905000"/>
            <a:ext cx="1879600" cy="1346200"/>
          </a:xfrm>
          <a:prstGeom prst="rect">
            <a:avLst/>
          </a:prstGeom>
          <a:noFill/>
          <a:ln w="9525">
            <a:noFill/>
            <a:miter lim="800000"/>
            <a:headEnd/>
            <a:tailEnd/>
          </a:ln>
        </p:spPr>
      </p:pic>
      <p:grpSp>
        <p:nvGrpSpPr>
          <p:cNvPr id="20" name="Group 39"/>
          <p:cNvGrpSpPr>
            <a:grpSpLocks/>
          </p:cNvGrpSpPr>
          <p:nvPr/>
        </p:nvGrpSpPr>
        <p:grpSpPr bwMode="auto">
          <a:xfrm>
            <a:off x="0" y="1447800"/>
            <a:ext cx="6019800" cy="1728788"/>
            <a:chOff x="0" y="1447800"/>
            <a:chExt cx="6019800" cy="1728788"/>
          </a:xfrm>
        </p:grpSpPr>
        <p:sp>
          <p:nvSpPr>
            <p:cNvPr id="41" name="Rectangle 2"/>
            <p:cNvSpPr txBox="1">
              <a:spLocks noChangeArrowheads="1"/>
            </p:cNvSpPr>
            <p:nvPr/>
          </p:nvSpPr>
          <p:spPr bwMode="auto">
            <a:xfrm>
              <a:off x="0" y="1447800"/>
              <a:ext cx="6019800" cy="708025"/>
            </a:xfrm>
            <a:prstGeom prst="rect">
              <a:avLst/>
            </a:prstGeom>
            <a:noFill/>
            <a:ln w="9525">
              <a:noFill/>
              <a:miter lim="800000"/>
              <a:headEnd/>
              <a:tailEnd/>
            </a:ln>
          </p:spPr>
          <p:txBody>
            <a:bodyPr anchor="ctr"/>
            <a:lstStyle/>
            <a:p>
              <a:pPr>
                <a:defRPr/>
              </a:pPr>
              <a:r>
                <a:rPr lang="en-US" sz="3200" b="1" kern="0" dirty="0">
                  <a:solidFill>
                    <a:srgbClr val="000066"/>
                  </a:solidFill>
                  <a:latin typeface="+mj-lt"/>
                  <a:ea typeface="+mj-ea"/>
                  <a:cs typeface="+mj-cs"/>
                </a:rPr>
                <a:t/>
              </a:r>
              <a:br>
                <a:rPr lang="en-US" sz="3200" b="1" kern="0" dirty="0">
                  <a:solidFill>
                    <a:srgbClr val="000066"/>
                  </a:solidFill>
                  <a:latin typeface="+mj-lt"/>
                  <a:ea typeface="+mj-ea"/>
                  <a:cs typeface="+mj-cs"/>
                </a:rPr>
              </a:br>
              <a:r>
                <a:rPr lang="en-US" sz="2000" b="1" kern="0" dirty="0">
                  <a:solidFill>
                    <a:schemeClr val="accent2"/>
                  </a:solidFill>
                  <a:latin typeface="+mj-lt"/>
                  <a:ea typeface="+mj-ea"/>
                  <a:cs typeface="+mj-cs"/>
                </a:rPr>
                <a:t> </a:t>
              </a:r>
              <a:r>
                <a:rPr lang="en-US" b="1" kern="0" dirty="0">
                  <a:solidFill>
                    <a:schemeClr val="accent2"/>
                  </a:solidFill>
                  <a:latin typeface="+mj-lt"/>
                  <a:ea typeface="+mj-ea"/>
                  <a:cs typeface="+mj-cs"/>
                </a:rPr>
                <a:t>Climate Change</a:t>
              </a:r>
            </a:p>
            <a:p>
              <a:pPr>
                <a:defRPr/>
              </a:pPr>
              <a:r>
                <a:rPr lang="en-US" b="1" kern="0" dirty="0">
                  <a:solidFill>
                    <a:schemeClr val="accent2"/>
                  </a:solidFill>
                  <a:latin typeface="+mj-lt"/>
                  <a:ea typeface="+mj-ea"/>
                  <a:cs typeface="+mj-cs"/>
                </a:rPr>
                <a:t> Observations</a:t>
              </a:r>
              <a:br>
                <a:rPr lang="en-US" b="1" kern="0" dirty="0">
                  <a:solidFill>
                    <a:schemeClr val="accent2"/>
                  </a:solidFill>
                  <a:latin typeface="+mj-lt"/>
                  <a:ea typeface="+mj-ea"/>
                  <a:cs typeface="+mj-cs"/>
                </a:rPr>
              </a:br>
              <a:endParaRPr lang="en-US" sz="2000" b="1" kern="0" dirty="0">
                <a:solidFill>
                  <a:schemeClr val="accent2"/>
                </a:solidFill>
                <a:latin typeface="+mj-lt"/>
                <a:ea typeface="+mj-ea"/>
                <a:cs typeface="+mj-cs"/>
              </a:endParaRPr>
            </a:p>
          </p:txBody>
        </p:sp>
        <p:pic>
          <p:nvPicPr>
            <p:cNvPr id="7182" name="Picture 70" descr="jason"/>
            <p:cNvPicPr>
              <a:picLocks noChangeAspect="1" noChangeArrowheads="1"/>
            </p:cNvPicPr>
            <p:nvPr/>
          </p:nvPicPr>
          <p:blipFill>
            <a:blip r:embed="rId10" cstate="print"/>
            <a:srcRect/>
            <a:stretch>
              <a:fillRect/>
            </a:stretch>
          </p:blipFill>
          <p:spPr bwMode="auto">
            <a:xfrm>
              <a:off x="914400" y="2286000"/>
              <a:ext cx="1062038" cy="609600"/>
            </a:xfrm>
            <a:prstGeom prst="rect">
              <a:avLst/>
            </a:prstGeom>
            <a:noFill/>
            <a:ln w="28575">
              <a:solidFill>
                <a:schemeClr val="tx1"/>
              </a:solidFill>
              <a:miter lim="800000"/>
              <a:headEnd/>
              <a:tailEnd/>
            </a:ln>
          </p:spPr>
        </p:pic>
        <p:pic>
          <p:nvPicPr>
            <p:cNvPr id="7183" name="Picture 89" descr="SAMS3-small">
              <a:hlinkClick r:id="rId11" action="ppaction://hlinksldjump"/>
            </p:cNvPr>
            <p:cNvPicPr>
              <a:picLocks noChangeAspect="1" noChangeArrowheads="1"/>
            </p:cNvPicPr>
            <p:nvPr/>
          </p:nvPicPr>
          <p:blipFill>
            <a:blip r:embed="rId12" cstate="print"/>
            <a:srcRect/>
            <a:stretch>
              <a:fillRect/>
            </a:stretch>
          </p:blipFill>
          <p:spPr bwMode="auto">
            <a:xfrm>
              <a:off x="1981200" y="2133600"/>
              <a:ext cx="685800" cy="1042988"/>
            </a:xfrm>
            <a:prstGeom prst="rect">
              <a:avLst/>
            </a:prstGeom>
            <a:noFill/>
            <a:ln w="28575">
              <a:noFill/>
              <a:miter lim="800000"/>
              <a:headEnd/>
              <a:tailEnd/>
            </a:ln>
          </p:spPr>
        </p:pic>
      </p:grpSp>
      <p:sp>
        <p:nvSpPr>
          <p:cNvPr id="7180" name="Slide Number Placeholder 3"/>
          <p:cNvSpPr txBox="1">
            <a:spLocks/>
          </p:cNvSpPr>
          <p:nvPr/>
        </p:nvSpPr>
        <p:spPr bwMode="auto">
          <a:xfrm>
            <a:off x="7010400" y="6619875"/>
            <a:ext cx="2133600" cy="476250"/>
          </a:xfrm>
          <a:prstGeom prst="rect">
            <a:avLst/>
          </a:prstGeom>
          <a:noFill/>
          <a:ln w="9525">
            <a:noFill/>
            <a:miter lim="800000"/>
            <a:headEnd/>
            <a:tailEnd/>
          </a:ln>
        </p:spPr>
        <p:txBody>
          <a:bodyPr/>
          <a:lstStyle/>
          <a:p>
            <a:pPr algn="r"/>
            <a:fld id="{DBDFEFDD-FE7D-4104-9BAD-B5F7F3B5355A}" type="slidenum">
              <a:rPr lang="en-US" sz="1400"/>
              <a:pPr algn="r"/>
              <a:t>32</a:t>
            </a:fld>
            <a:endParaRPr lang="en-US" sz="1400"/>
          </a:p>
        </p:txBody>
      </p:sp>
      <p:grpSp>
        <p:nvGrpSpPr>
          <p:cNvPr id="22" name="Group 21"/>
          <p:cNvGrpSpPr/>
          <p:nvPr/>
        </p:nvGrpSpPr>
        <p:grpSpPr>
          <a:xfrm>
            <a:off x="35784" y="22467"/>
            <a:ext cx="9108215" cy="6835533"/>
            <a:chOff x="35784" y="22467"/>
            <a:chExt cx="9108215" cy="6835533"/>
          </a:xfrm>
        </p:grpSpPr>
        <p:pic>
          <p:nvPicPr>
            <p:cNvPr id="18" name="Picture 17"/>
            <p:cNvPicPr>
              <a:picLocks noChangeAspect="1"/>
            </p:cNvPicPr>
            <p:nvPr/>
          </p:nvPicPr>
          <p:blipFill>
            <a:blip r:embed="rId13"/>
            <a:stretch>
              <a:fillRect/>
            </a:stretch>
          </p:blipFill>
          <p:spPr>
            <a:xfrm>
              <a:off x="35784" y="22467"/>
              <a:ext cx="9108215" cy="6822369"/>
            </a:xfrm>
            <a:prstGeom prst="rect">
              <a:avLst/>
            </a:prstGeom>
          </p:spPr>
        </p:pic>
        <p:pic>
          <p:nvPicPr>
            <p:cNvPr id="21" name="Picture 20"/>
            <p:cNvPicPr>
              <a:picLocks noChangeAspect="1"/>
            </p:cNvPicPr>
            <p:nvPr/>
          </p:nvPicPr>
          <p:blipFill>
            <a:blip r:embed="rId14"/>
            <a:stretch>
              <a:fillRect/>
            </a:stretch>
          </p:blipFill>
          <p:spPr>
            <a:xfrm>
              <a:off x="5827658" y="4445000"/>
              <a:ext cx="3302000" cy="2413000"/>
            </a:xfrm>
            <a:prstGeom prst="rect">
              <a:avLst/>
            </a:prstGeom>
          </p:spPr>
        </p:pic>
      </p:grpSp>
      <p:pic>
        <p:nvPicPr>
          <p:cNvPr id="23" name="Picture 22"/>
          <p:cNvPicPr>
            <a:picLocks noChangeAspect="1"/>
          </p:cNvPicPr>
          <p:nvPr/>
        </p:nvPicPr>
        <p:blipFill>
          <a:blip r:embed="rId15"/>
          <a:stretch>
            <a:fillRect/>
          </a:stretch>
        </p:blipFill>
        <p:spPr>
          <a:xfrm>
            <a:off x="9538" y="4399271"/>
            <a:ext cx="3419462" cy="24410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33</a:t>
            </a:fld>
            <a:endParaRPr lang="en-US"/>
          </a:p>
        </p:txBody>
      </p:sp>
      <p:pic>
        <p:nvPicPr>
          <p:cNvPr id="35843" name="Picture 3"/>
          <p:cNvPicPr>
            <a:picLocks noChangeAspect="1" noChangeArrowheads="1"/>
          </p:cNvPicPr>
          <p:nvPr/>
        </p:nvPicPr>
        <p:blipFill>
          <a:blip r:embed="rId2" cstate="print"/>
          <a:srcRect r="11111"/>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wildlifeextra.com/resources/listimg/misc/fishing_changes@large.JPG"/>
          <p:cNvPicPr>
            <a:picLocks noChangeAspect="1" noChangeArrowheads="1"/>
          </p:cNvPicPr>
          <p:nvPr/>
        </p:nvPicPr>
        <p:blipFill>
          <a:blip r:embed="rId2" cstate="print"/>
          <a:srcRect/>
          <a:stretch>
            <a:fillRect/>
          </a:stretch>
        </p:blipFill>
        <p:spPr bwMode="auto">
          <a:xfrm>
            <a:off x="0" y="0"/>
            <a:ext cx="9144000" cy="5958842"/>
          </a:xfrm>
          <a:prstGeom prst="rect">
            <a:avLst/>
          </a:prstGeom>
          <a:noFill/>
        </p:spPr>
      </p:pic>
    </p:spTree>
    <p:extLst>
      <p:ext uri="{BB962C8B-B14F-4D97-AF65-F5344CB8AC3E}">
        <p14:creationId xmlns:p14="http://schemas.microsoft.com/office/powerpoint/2010/main" val="17865949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s://encrypted-tbn0.gstatic.com/images?q=tbn:ANd9GcTpDNzlRF4_XaYXHV9WS60F2q8zq5pPJ8Kd7FMSmAiNrxD33Bo3"/>
          <p:cNvPicPr>
            <a:picLocks noChangeAspect="1" noChangeArrowheads="1"/>
          </p:cNvPicPr>
          <p:nvPr/>
        </p:nvPicPr>
        <p:blipFill>
          <a:blip r:embed="rId2" cstate="print"/>
          <a:srcRect/>
          <a:stretch>
            <a:fillRect/>
          </a:stretch>
        </p:blipFill>
        <p:spPr bwMode="auto">
          <a:xfrm>
            <a:off x="228600" y="838200"/>
            <a:ext cx="2619375" cy="1743076"/>
          </a:xfrm>
          <a:prstGeom prst="rect">
            <a:avLst/>
          </a:prstGeom>
          <a:noFill/>
        </p:spPr>
      </p:pic>
      <p:pic>
        <p:nvPicPr>
          <p:cNvPr id="149510" name="Picture 6" descr="http://www.phy.davidson.edu/FacHome/thg/320_files/bohr.jpg"/>
          <p:cNvPicPr>
            <a:picLocks noChangeAspect="1" noChangeArrowheads="1"/>
          </p:cNvPicPr>
          <p:nvPr/>
        </p:nvPicPr>
        <p:blipFill>
          <a:blip r:embed="rId3" cstate="print"/>
          <a:srcRect/>
          <a:stretch>
            <a:fillRect/>
          </a:stretch>
        </p:blipFill>
        <p:spPr bwMode="auto">
          <a:xfrm>
            <a:off x="4876800" y="2800350"/>
            <a:ext cx="4267200" cy="4057650"/>
          </a:xfrm>
          <a:prstGeom prst="rect">
            <a:avLst/>
          </a:prstGeom>
          <a:noFill/>
        </p:spPr>
      </p:pic>
      <p:pic>
        <p:nvPicPr>
          <p:cNvPr id="149508" name="Picture 4" descr="http://www.whoi.edu/cms/images/alvin_main_214393.jpeg"/>
          <p:cNvPicPr>
            <a:picLocks noChangeAspect="1" noChangeArrowheads="1"/>
          </p:cNvPicPr>
          <p:nvPr/>
        </p:nvPicPr>
        <p:blipFill>
          <a:blip r:embed="rId4" cstate="print"/>
          <a:srcRect/>
          <a:stretch>
            <a:fillRect/>
          </a:stretch>
        </p:blipFill>
        <p:spPr bwMode="auto">
          <a:xfrm>
            <a:off x="2057400" y="2057400"/>
            <a:ext cx="4114800" cy="2381250"/>
          </a:xfrm>
          <a:prstGeom prst="rect">
            <a:avLst/>
          </a:prstGeom>
          <a:noFill/>
        </p:spPr>
      </p:pic>
      <p:sp>
        <p:nvSpPr>
          <p:cNvPr id="7" name="Title 6"/>
          <p:cNvSpPr>
            <a:spLocks noGrp="1"/>
          </p:cNvSpPr>
          <p:nvPr>
            <p:ph type="title"/>
          </p:nvPr>
        </p:nvSpPr>
        <p:spPr>
          <a:xfrm>
            <a:off x="533400" y="0"/>
            <a:ext cx="8229600" cy="1143000"/>
          </a:xfrm>
        </p:spPr>
        <p:txBody>
          <a:bodyPr/>
          <a:lstStyle/>
          <a:p>
            <a:r>
              <a:rPr lang="en-US" dirty="0" smtClean="0">
                <a:solidFill>
                  <a:schemeClr val="accent6"/>
                </a:solidFill>
              </a:rPr>
              <a:t>Surprises still to come…</a:t>
            </a:r>
            <a:endParaRPr lang="en-US" dirty="0">
              <a:solidFill>
                <a:schemeClr val="accent6"/>
              </a:solidFill>
            </a:endParaRPr>
          </a:p>
        </p:txBody>
      </p:sp>
      <p:pic>
        <p:nvPicPr>
          <p:cNvPr id="149512" name="Picture 8" descr="http://www.setyoufreenews.com/wp-content/uploads/2012/10/Geoengineering.jpg"/>
          <p:cNvPicPr>
            <a:picLocks noChangeAspect="1" noChangeArrowheads="1"/>
          </p:cNvPicPr>
          <p:nvPr/>
        </p:nvPicPr>
        <p:blipFill>
          <a:blip r:embed="rId5" cstate="print"/>
          <a:srcRect/>
          <a:stretch>
            <a:fillRect/>
          </a:stretch>
        </p:blipFill>
        <p:spPr bwMode="auto">
          <a:xfrm>
            <a:off x="0" y="3771899"/>
            <a:ext cx="3086100" cy="3086101"/>
          </a:xfrm>
          <a:prstGeom prst="rect">
            <a:avLst/>
          </a:prstGeom>
          <a:noFill/>
        </p:spPr>
      </p:pic>
      <p:pic>
        <p:nvPicPr>
          <p:cNvPr id="2" name="Picture 1" descr="Slide3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838200"/>
            <a:ext cx="3657600" cy="2743200"/>
          </a:xfrm>
          <a:prstGeom prst="rect">
            <a:avLst/>
          </a:prstGeom>
        </p:spPr>
      </p:pic>
    </p:spTree>
    <p:extLst>
      <p:ext uri="{BB962C8B-B14F-4D97-AF65-F5344CB8AC3E}">
        <p14:creationId xmlns:p14="http://schemas.microsoft.com/office/powerpoint/2010/main" val="2606748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56" name="Rectangle 44"/>
          <p:cNvSpPr>
            <a:spLocks noChangeArrowheads="1"/>
          </p:cNvSpPr>
          <p:nvPr/>
        </p:nvSpPr>
        <p:spPr bwMode="auto">
          <a:xfrm>
            <a:off x="5334000" y="4038600"/>
            <a:ext cx="3429000" cy="2057400"/>
          </a:xfrm>
          <a:prstGeom prst="rect">
            <a:avLst/>
          </a:prstGeom>
          <a:solidFill>
            <a:schemeClr val="bg1"/>
          </a:solidFill>
          <a:ln w="9525" algn="ctr">
            <a:solidFill>
              <a:srgbClr val="000066"/>
            </a:solidFill>
            <a:miter lim="800000"/>
            <a:headEnd/>
            <a:tailEnd/>
          </a:ln>
          <a:effectLst>
            <a:outerShdw dist="107763" dir="2700000" algn="ctr" rotWithShape="0">
              <a:srgbClr val="808080">
                <a:alpha val="50000"/>
              </a:srgbClr>
            </a:outerShdw>
          </a:effectLst>
        </p:spPr>
        <p:txBody>
          <a:bodyPr wrap="none" anchor="ctr"/>
          <a:lstStyle/>
          <a:p>
            <a:pPr>
              <a:defRPr/>
            </a:pPr>
            <a:endParaRPr lang="en-US"/>
          </a:p>
        </p:txBody>
      </p:sp>
      <p:sp>
        <p:nvSpPr>
          <p:cNvPr id="38955" name="Rectangle 43"/>
          <p:cNvSpPr>
            <a:spLocks noChangeArrowheads="1"/>
          </p:cNvSpPr>
          <p:nvPr/>
        </p:nvSpPr>
        <p:spPr bwMode="auto">
          <a:xfrm>
            <a:off x="152400" y="3124200"/>
            <a:ext cx="3962400" cy="1295400"/>
          </a:xfrm>
          <a:prstGeom prst="rect">
            <a:avLst/>
          </a:prstGeom>
          <a:solidFill>
            <a:schemeClr val="bg1"/>
          </a:solidFill>
          <a:ln w="9525" algn="ctr">
            <a:solidFill>
              <a:srgbClr val="000066"/>
            </a:solidFill>
            <a:miter lim="800000"/>
            <a:headEnd/>
            <a:tailEnd/>
          </a:ln>
          <a:effectLst>
            <a:outerShdw dist="107763" dir="2700000" algn="ctr" rotWithShape="0">
              <a:srgbClr val="808080">
                <a:alpha val="50000"/>
              </a:srgbClr>
            </a:outerShdw>
          </a:effectLst>
        </p:spPr>
        <p:txBody>
          <a:bodyPr wrap="none" anchor="ctr"/>
          <a:lstStyle/>
          <a:p>
            <a:pPr>
              <a:defRPr/>
            </a:pPr>
            <a:endParaRPr lang="en-US"/>
          </a:p>
        </p:txBody>
      </p:sp>
      <p:sp>
        <p:nvSpPr>
          <p:cNvPr id="38954" name="Rectangle 42"/>
          <p:cNvSpPr>
            <a:spLocks noChangeArrowheads="1"/>
          </p:cNvSpPr>
          <p:nvPr/>
        </p:nvSpPr>
        <p:spPr bwMode="auto">
          <a:xfrm>
            <a:off x="5029200" y="1828800"/>
            <a:ext cx="3048000" cy="1295400"/>
          </a:xfrm>
          <a:prstGeom prst="rect">
            <a:avLst/>
          </a:prstGeom>
          <a:solidFill>
            <a:schemeClr val="bg1"/>
          </a:solidFill>
          <a:ln w="9525" algn="ctr">
            <a:solidFill>
              <a:srgbClr val="000066"/>
            </a:solidFill>
            <a:miter lim="800000"/>
            <a:headEnd/>
            <a:tailEnd/>
          </a:ln>
          <a:effectLst>
            <a:outerShdw dist="107763" dir="2700000" algn="ctr" rotWithShape="0">
              <a:srgbClr val="808080">
                <a:alpha val="50000"/>
              </a:srgbClr>
            </a:outerShdw>
          </a:effectLst>
        </p:spPr>
        <p:txBody>
          <a:bodyPr wrap="none" anchor="ctr"/>
          <a:lstStyle/>
          <a:p>
            <a:pPr>
              <a:defRPr/>
            </a:pPr>
            <a:endParaRPr lang="en-US"/>
          </a:p>
        </p:txBody>
      </p:sp>
      <p:sp>
        <p:nvSpPr>
          <p:cNvPr id="25606" name="Rectangle 2"/>
          <p:cNvSpPr>
            <a:spLocks noGrp="1" noChangeArrowheads="1"/>
          </p:cNvSpPr>
          <p:nvPr>
            <p:ph type="ctrTitle"/>
          </p:nvPr>
        </p:nvSpPr>
        <p:spPr>
          <a:xfrm>
            <a:off x="0" y="6248400"/>
            <a:ext cx="9144000" cy="381000"/>
          </a:xfrm>
          <a:solidFill>
            <a:schemeClr val="accent2"/>
          </a:solidFill>
        </p:spPr>
        <p:txBody>
          <a:bodyPr>
            <a:normAutofit fontScale="90000"/>
          </a:bodyPr>
          <a:lstStyle/>
          <a:p>
            <a:pPr eaLnBrk="1" hangingPunct="1"/>
            <a:r>
              <a:rPr lang="en-US" sz="2000" b="1" i="1" dirty="0" smtClean="0">
                <a:solidFill>
                  <a:schemeClr val="bg1"/>
                </a:solidFill>
              </a:rPr>
              <a:t>Initial Navy investments in today’s budget</a:t>
            </a:r>
            <a:endParaRPr lang="en-US" sz="2800" b="1" i="1" dirty="0" smtClean="0">
              <a:solidFill>
                <a:schemeClr val="accent2"/>
              </a:solidFill>
            </a:endParaRPr>
          </a:p>
        </p:txBody>
      </p:sp>
      <p:sp>
        <p:nvSpPr>
          <p:cNvPr id="25605" name="Slide Number Placeholder 5"/>
          <p:cNvSpPr>
            <a:spLocks noGrp="1"/>
          </p:cNvSpPr>
          <p:nvPr>
            <p:ph type="sldNum" sz="quarter" idx="11"/>
          </p:nvPr>
        </p:nvSpPr>
        <p:spPr>
          <a:xfrm>
            <a:off x="6553200" y="6248400"/>
            <a:ext cx="2133600" cy="476250"/>
          </a:xfrm>
          <a:noFill/>
        </p:spPr>
        <p:txBody>
          <a:bodyPr/>
          <a:lstStyle/>
          <a:p>
            <a:fld id="{BC7BBAF2-2548-4624-967B-B5CE048F3ADD}" type="slidenum">
              <a:rPr lang="en-US" smtClean="0"/>
              <a:pPr/>
              <a:t>36</a:t>
            </a:fld>
            <a:endParaRPr lang="en-US" dirty="0" smtClean="0"/>
          </a:p>
        </p:txBody>
      </p:sp>
      <p:sp>
        <p:nvSpPr>
          <p:cNvPr id="25607" name="Text Box 4"/>
          <p:cNvSpPr txBox="1">
            <a:spLocks noChangeArrowheads="1"/>
          </p:cNvSpPr>
          <p:nvPr/>
        </p:nvSpPr>
        <p:spPr bwMode="auto">
          <a:xfrm>
            <a:off x="0" y="6570663"/>
            <a:ext cx="1309688" cy="274637"/>
          </a:xfrm>
          <a:prstGeom prst="rect">
            <a:avLst/>
          </a:prstGeom>
          <a:noFill/>
          <a:ln w="9525">
            <a:noFill/>
            <a:miter lim="800000"/>
            <a:headEnd/>
            <a:tailEnd/>
          </a:ln>
        </p:spPr>
        <p:txBody>
          <a:bodyPr wrap="none">
            <a:spAutoFit/>
          </a:bodyPr>
          <a:lstStyle/>
          <a:p>
            <a:r>
              <a:rPr lang="en-US" sz="1200" b="1">
                <a:solidFill>
                  <a:srgbClr val="009900"/>
                </a:solidFill>
              </a:rPr>
              <a:t>UNCLASSIFIED</a:t>
            </a:r>
            <a:endParaRPr lang="en-US" sz="1200" b="1" i="1">
              <a:solidFill>
                <a:srgbClr val="000000"/>
              </a:solidFill>
            </a:endParaRPr>
          </a:p>
        </p:txBody>
      </p:sp>
      <p:sp>
        <p:nvSpPr>
          <p:cNvPr id="25608" name="Rectangle 2"/>
          <p:cNvSpPr txBox="1">
            <a:spLocks noChangeArrowheads="1"/>
          </p:cNvSpPr>
          <p:nvPr/>
        </p:nvSpPr>
        <p:spPr bwMode="auto">
          <a:xfrm>
            <a:off x="533400" y="2057400"/>
            <a:ext cx="4876800" cy="1241425"/>
          </a:xfrm>
          <a:prstGeom prst="rect">
            <a:avLst/>
          </a:prstGeom>
          <a:noFill/>
          <a:ln w="9525">
            <a:noFill/>
            <a:miter lim="800000"/>
            <a:headEnd/>
            <a:tailEnd/>
          </a:ln>
        </p:spPr>
        <p:txBody>
          <a:bodyPr anchor="ctr"/>
          <a:lstStyle/>
          <a:p>
            <a:pPr algn="l">
              <a:buFont typeface="Wingdings" pitchFamily="2" charset="2"/>
              <a:buNone/>
            </a:pPr>
            <a:r>
              <a:rPr lang="en-US" sz="2000" b="1">
                <a:solidFill>
                  <a:srgbClr val="333399"/>
                </a:solidFill>
              </a:rPr>
              <a:t>Recapitalize aging suite of global atmospheric models </a:t>
            </a:r>
          </a:p>
          <a:p>
            <a:r>
              <a:rPr lang="en-US" sz="2000" b="1" i="1">
                <a:solidFill>
                  <a:srgbClr val="333399"/>
                </a:solidFill>
              </a:rPr>
              <a:t/>
            </a:r>
            <a:br>
              <a:rPr lang="en-US" sz="2000" b="1" i="1">
                <a:solidFill>
                  <a:srgbClr val="333399"/>
                </a:solidFill>
              </a:rPr>
            </a:br>
            <a:endParaRPr lang="en-US" sz="2400" b="1" i="1">
              <a:solidFill>
                <a:srgbClr val="333399"/>
              </a:solidFill>
            </a:endParaRPr>
          </a:p>
        </p:txBody>
      </p:sp>
      <p:grpSp>
        <p:nvGrpSpPr>
          <p:cNvPr id="2" name="Group 35"/>
          <p:cNvGrpSpPr>
            <a:grpSpLocks/>
          </p:cNvGrpSpPr>
          <p:nvPr/>
        </p:nvGrpSpPr>
        <p:grpSpPr bwMode="auto">
          <a:xfrm>
            <a:off x="5105400" y="1905000"/>
            <a:ext cx="2819400" cy="1152525"/>
            <a:chOff x="3072" y="768"/>
            <a:chExt cx="1776" cy="726"/>
          </a:xfrm>
        </p:grpSpPr>
        <p:pic>
          <p:nvPicPr>
            <p:cNvPr id="25641" name="Picture 8" descr="http://t3.gstatic.com/images?q=tbn:AARn9XxLXGdG3M:http://www.mathworks.com/cmsimages/40555_wl_st_autoperformance_wl_18861.jpg">
              <a:hlinkClick r:id="rId2" action="ppaction://hlinksldjump"/>
            </p:cNvPr>
            <p:cNvPicPr>
              <a:picLocks noChangeAspect="1" noChangeArrowheads="1"/>
            </p:cNvPicPr>
            <p:nvPr/>
          </p:nvPicPr>
          <p:blipFill>
            <a:blip r:embed="rId3" cstate="print"/>
            <a:srcRect/>
            <a:stretch>
              <a:fillRect/>
            </a:stretch>
          </p:blipFill>
          <p:spPr bwMode="auto">
            <a:xfrm>
              <a:off x="3072" y="768"/>
              <a:ext cx="858" cy="726"/>
            </a:xfrm>
            <a:prstGeom prst="rect">
              <a:avLst/>
            </a:prstGeom>
            <a:noFill/>
            <a:ln w="9525">
              <a:noFill/>
              <a:miter lim="800000"/>
              <a:headEnd/>
              <a:tailEnd/>
            </a:ln>
          </p:spPr>
        </p:pic>
        <p:pic>
          <p:nvPicPr>
            <p:cNvPr id="25642" name="Picture 12" descr="http://t1.gstatic.com/images?q=tbn:wRst00pNZ3LA9M:http://www.ucar.edu/news/releases/2005/images/permian.jpg">
              <a:hlinkClick r:id="rId4"/>
            </p:cNvPr>
            <p:cNvPicPr>
              <a:picLocks noChangeAspect="1" noChangeArrowheads="1"/>
            </p:cNvPicPr>
            <p:nvPr/>
          </p:nvPicPr>
          <p:blipFill>
            <a:blip r:embed="rId5" cstate="print"/>
            <a:srcRect/>
            <a:stretch>
              <a:fillRect/>
            </a:stretch>
          </p:blipFill>
          <p:spPr bwMode="auto">
            <a:xfrm>
              <a:off x="3984" y="768"/>
              <a:ext cx="864" cy="652"/>
            </a:xfrm>
            <a:prstGeom prst="rect">
              <a:avLst/>
            </a:prstGeom>
            <a:noFill/>
            <a:ln w="9525">
              <a:noFill/>
              <a:miter lim="800000"/>
              <a:headEnd/>
              <a:tailEnd/>
            </a:ln>
          </p:spPr>
        </p:pic>
      </p:grpSp>
      <p:sp>
        <p:nvSpPr>
          <p:cNvPr id="25610" name="Rectangle 2"/>
          <p:cNvSpPr txBox="1">
            <a:spLocks noChangeArrowheads="1"/>
          </p:cNvSpPr>
          <p:nvPr/>
        </p:nvSpPr>
        <p:spPr bwMode="auto">
          <a:xfrm>
            <a:off x="685800" y="-76200"/>
            <a:ext cx="8229600" cy="1143000"/>
          </a:xfrm>
          <a:prstGeom prst="rect">
            <a:avLst/>
          </a:prstGeom>
          <a:noFill/>
          <a:ln w="9525">
            <a:noFill/>
            <a:miter lim="800000"/>
            <a:headEnd/>
            <a:tailEnd/>
          </a:ln>
        </p:spPr>
        <p:txBody>
          <a:bodyPr anchor="ctr"/>
          <a:lstStyle/>
          <a:p>
            <a:pPr algn="r" eaLnBrk="0" hangingPunct="0">
              <a:lnSpc>
                <a:spcPct val="85000"/>
              </a:lnSpc>
            </a:pPr>
            <a:r>
              <a:rPr lang="en-US" sz="3200" b="1" i="1">
                <a:solidFill>
                  <a:srgbClr val="333399"/>
                </a:solidFill>
              </a:rPr>
              <a:t>Improving Prediction Capability</a:t>
            </a:r>
          </a:p>
        </p:txBody>
      </p:sp>
      <p:sp>
        <p:nvSpPr>
          <p:cNvPr id="25611" name="Rectangle 2"/>
          <p:cNvSpPr txBox="1">
            <a:spLocks noChangeArrowheads="1"/>
          </p:cNvSpPr>
          <p:nvPr/>
        </p:nvSpPr>
        <p:spPr bwMode="auto">
          <a:xfrm>
            <a:off x="4800600" y="3352800"/>
            <a:ext cx="3657600" cy="555625"/>
          </a:xfrm>
          <a:prstGeom prst="rect">
            <a:avLst/>
          </a:prstGeom>
          <a:noFill/>
          <a:ln w="9525">
            <a:noFill/>
            <a:miter lim="800000"/>
            <a:headEnd/>
            <a:tailEnd/>
          </a:ln>
        </p:spPr>
        <p:txBody>
          <a:bodyPr anchor="ctr"/>
          <a:lstStyle/>
          <a:p>
            <a:pPr>
              <a:buFont typeface="Wingdings" pitchFamily="2" charset="2"/>
              <a:buNone/>
            </a:pPr>
            <a:r>
              <a:rPr lang="en-US" sz="2000" b="1" dirty="0">
                <a:solidFill>
                  <a:srgbClr val="333399"/>
                </a:solidFill>
              </a:rPr>
              <a:t>I</a:t>
            </a:r>
            <a:r>
              <a:rPr lang="en-US" sz="2000" b="1" dirty="0" smtClean="0">
                <a:solidFill>
                  <a:srgbClr val="333399"/>
                </a:solidFill>
              </a:rPr>
              <a:t>nteragency</a:t>
            </a:r>
            <a:r>
              <a:rPr lang="en-US" sz="2400" b="1" dirty="0" smtClean="0">
                <a:solidFill>
                  <a:srgbClr val="333399"/>
                </a:solidFill>
              </a:rPr>
              <a:t> </a:t>
            </a:r>
            <a:r>
              <a:rPr lang="en-US" sz="2000" b="1" dirty="0">
                <a:solidFill>
                  <a:srgbClr val="333399"/>
                </a:solidFill>
              </a:rPr>
              <a:t>collaboration</a:t>
            </a:r>
          </a:p>
        </p:txBody>
      </p:sp>
      <p:pic>
        <p:nvPicPr>
          <p:cNvPr id="25612" name="Picture 7" descr="500px-NOAA_logo svg"/>
          <p:cNvPicPr>
            <a:picLocks noChangeAspect="1" noChangeArrowheads="1"/>
          </p:cNvPicPr>
          <p:nvPr/>
        </p:nvPicPr>
        <p:blipFill>
          <a:blip r:embed="rId6" cstate="print"/>
          <a:srcRect/>
          <a:stretch>
            <a:fillRect/>
          </a:stretch>
        </p:blipFill>
        <p:spPr bwMode="auto">
          <a:xfrm>
            <a:off x="1009650" y="3352800"/>
            <a:ext cx="493713" cy="401638"/>
          </a:xfrm>
          <a:prstGeom prst="rect">
            <a:avLst/>
          </a:prstGeom>
          <a:noFill/>
          <a:ln w="9525">
            <a:noFill/>
            <a:miter lim="800000"/>
            <a:headEnd/>
            <a:tailEnd/>
          </a:ln>
        </p:spPr>
      </p:pic>
      <p:pic>
        <p:nvPicPr>
          <p:cNvPr id="25613" name="Picture 8" descr="New_DOE_Logo_Color_042808.png"/>
          <p:cNvPicPr>
            <a:picLocks noChangeAspect="1"/>
          </p:cNvPicPr>
          <p:nvPr/>
        </p:nvPicPr>
        <p:blipFill>
          <a:blip r:embed="rId7" cstate="print"/>
          <a:srcRect/>
          <a:stretch>
            <a:fillRect/>
          </a:stretch>
        </p:blipFill>
        <p:spPr bwMode="auto">
          <a:xfrm>
            <a:off x="374650" y="3352800"/>
            <a:ext cx="565150" cy="417513"/>
          </a:xfrm>
          <a:prstGeom prst="rect">
            <a:avLst/>
          </a:prstGeom>
          <a:noFill/>
          <a:ln w="9525">
            <a:noFill/>
            <a:miter lim="800000"/>
            <a:headEnd/>
            <a:tailEnd/>
          </a:ln>
        </p:spPr>
      </p:pic>
      <p:pic>
        <p:nvPicPr>
          <p:cNvPr id="25614" name="Picture 132" descr="NCAR.jpg"/>
          <p:cNvPicPr>
            <a:picLocks noChangeAspect="1"/>
          </p:cNvPicPr>
          <p:nvPr/>
        </p:nvPicPr>
        <p:blipFill>
          <a:blip r:embed="rId8" cstate="print"/>
          <a:srcRect/>
          <a:stretch>
            <a:fillRect/>
          </a:stretch>
        </p:blipFill>
        <p:spPr bwMode="auto">
          <a:xfrm>
            <a:off x="304800" y="3868738"/>
            <a:ext cx="1143000" cy="173037"/>
          </a:xfrm>
          <a:prstGeom prst="rect">
            <a:avLst/>
          </a:prstGeom>
          <a:noFill/>
          <a:ln w="9525">
            <a:noFill/>
            <a:miter lim="800000"/>
            <a:headEnd/>
            <a:tailEnd/>
          </a:ln>
        </p:spPr>
      </p:pic>
      <p:pic>
        <p:nvPicPr>
          <p:cNvPr id="25615" name="Picture 13" descr="NASA Logo"/>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13063" y="3352800"/>
            <a:ext cx="563562" cy="371475"/>
          </a:xfrm>
          <a:prstGeom prst="rect">
            <a:avLst/>
          </a:prstGeom>
          <a:noFill/>
          <a:ln w="9525">
            <a:noFill/>
            <a:miter lim="800000"/>
            <a:headEnd/>
            <a:tailEnd/>
          </a:ln>
        </p:spPr>
      </p:pic>
      <p:pic>
        <p:nvPicPr>
          <p:cNvPr id="25616" name="Picture 6" descr="NSF_color_logo"/>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548063" y="3352800"/>
            <a:ext cx="566737" cy="450850"/>
          </a:xfrm>
          <a:prstGeom prst="rect">
            <a:avLst/>
          </a:prstGeom>
          <a:noFill/>
          <a:ln w="9525">
            <a:noFill/>
            <a:miter lim="800000"/>
            <a:headEnd/>
            <a:tailEnd/>
          </a:ln>
        </p:spPr>
      </p:pic>
      <p:pic>
        <p:nvPicPr>
          <p:cNvPr id="25617" name="Picture 23" descr="TNA.jpg"/>
          <p:cNvPicPr>
            <a:picLocks noChangeAspect="1"/>
          </p:cNvPicPr>
          <p:nvPr/>
        </p:nvPicPr>
        <p:blipFill>
          <a:blip r:embed="rId11" cstate="print"/>
          <a:srcRect/>
          <a:stretch>
            <a:fillRect/>
          </a:stretch>
        </p:blipFill>
        <p:spPr bwMode="auto">
          <a:xfrm>
            <a:off x="228600" y="4114800"/>
            <a:ext cx="1616075" cy="209550"/>
          </a:xfrm>
          <a:prstGeom prst="rect">
            <a:avLst/>
          </a:prstGeom>
          <a:noFill/>
          <a:ln w="9525">
            <a:noFill/>
            <a:miter lim="800000"/>
            <a:headEnd/>
            <a:tailEnd/>
          </a:ln>
        </p:spPr>
      </p:pic>
      <p:pic>
        <p:nvPicPr>
          <p:cNvPr id="25618" name="Picture 2" descr="http://www.ars-grin.gov/ars/MidWest/Ames/repository/oldsitearchive/extras/usda_logo_rev.gif"/>
          <p:cNvPicPr>
            <a:picLocks noChangeAspect="1" noChangeArrowheads="1"/>
          </p:cNvPicPr>
          <p:nvPr/>
        </p:nvPicPr>
        <p:blipFill>
          <a:blip r:embed="rId12" cstate="print"/>
          <a:srcRect/>
          <a:stretch>
            <a:fillRect/>
          </a:stretch>
        </p:blipFill>
        <p:spPr bwMode="auto">
          <a:xfrm>
            <a:off x="3200400" y="3886200"/>
            <a:ext cx="704850" cy="465138"/>
          </a:xfrm>
          <a:prstGeom prst="rect">
            <a:avLst/>
          </a:prstGeom>
          <a:noFill/>
          <a:ln w="9525">
            <a:noFill/>
            <a:miter lim="800000"/>
            <a:headEnd/>
            <a:tailEnd/>
          </a:ln>
        </p:spPr>
      </p:pic>
      <p:pic>
        <p:nvPicPr>
          <p:cNvPr id="25619" name="Picture 2" descr="http://www.afweather.af.mil/shared/media/ggallery/webgraphic/AFG-060710-005.jpg"/>
          <p:cNvPicPr>
            <a:picLocks noChangeAspect="1" noChangeArrowheads="1"/>
          </p:cNvPicPr>
          <p:nvPr/>
        </p:nvPicPr>
        <p:blipFill>
          <a:blip r:embed="rId13" cstate="print"/>
          <a:srcRect/>
          <a:stretch>
            <a:fillRect/>
          </a:stretch>
        </p:blipFill>
        <p:spPr bwMode="auto">
          <a:xfrm>
            <a:off x="2208213" y="3352800"/>
            <a:ext cx="563562" cy="401638"/>
          </a:xfrm>
          <a:prstGeom prst="rect">
            <a:avLst/>
          </a:prstGeom>
          <a:noFill/>
          <a:ln w="9525">
            <a:noFill/>
            <a:miter lim="800000"/>
            <a:headEnd/>
            <a:tailEnd/>
          </a:ln>
        </p:spPr>
      </p:pic>
      <p:pic>
        <p:nvPicPr>
          <p:cNvPr id="25620" name="Picture 6" descr="cno"/>
          <p:cNvPicPr>
            <a:picLocks noChangeAspect="1" noChangeArrowheads="1"/>
          </p:cNvPicPr>
          <p:nvPr/>
        </p:nvPicPr>
        <p:blipFill>
          <a:blip r:embed="rId14" cstate="print"/>
          <a:srcRect/>
          <a:stretch>
            <a:fillRect/>
          </a:stretch>
        </p:blipFill>
        <p:spPr bwMode="auto">
          <a:xfrm>
            <a:off x="1644650" y="3352800"/>
            <a:ext cx="496888" cy="401638"/>
          </a:xfrm>
          <a:prstGeom prst="rect">
            <a:avLst/>
          </a:prstGeom>
          <a:noFill/>
          <a:ln w="9525">
            <a:noFill/>
            <a:miter lim="800000"/>
            <a:headEnd/>
            <a:tailEnd/>
          </a:ln>
        </p:spPr>
      </p:pic>
      <p:sp>
        <p:nvSpPr>
          <p:cNvPr id="28" name="Rectangle 2"/>
          <p:cNvSpPr txBox="1">
            <a:spLocks noChangeArrowheads="1"/>
          </p:cNvSpPr>
          <p:nvPr/>
        </p:nvSpPr>
        <p:spPr bwMode="auto">
          <a:xfrm>
            <a:off x="4953000" y="3810000"/>
            <a:ext cx="6019800" cy="555625"/>
          </a:xfrm>
          <a:prstGeom prst="rect">
            <a:avLst/>
          </a:prstGeom>
          <a:noFill/>
          <a:ln w="9525">
            <a:noFill/>
            <a:miter lim="800000"/>
            <a:headEnd/>
            <a:tailEnd/>
          </a:ln>
        </p:spPr>
        <p:txBody>
          <a:bodyPr anchor="ctr"/>
          <a:lstStyle/>
          <a:p>
            <a:pPr>
              <a:defRPr/>
            </a:pPr>
            <a:r>
              <a:rPr lang="en-US" sz="3200" b="1" i="1" kern="0" dirty="0">
                <a:solidFill>
                  <a:srgbClr val="000066"/>
                </a:solidFill>
                <a:latin typeface="+mn-lt"/>
                <a:cs typeface="+mn-cs"/>
              </a:rPr>
              <a:t/>
            </a:r>
            <a:br>
              <a:rPr lang="en-US" sz="3200" b="1" i="1" kern="0" dirty="0">
                <a:solidFill>
                  <a:srgbClr val="000066"/>
                </a:solidFill>
                <a:latin typeface="+mn-lt"/>
                <a:cs typeface="+mn-cs"/>
              </a:rPr>
            </a:br>
            <a:endParaRPr lang="en-US" sz="2400" b="1" kern="0" dirty="0">
              <a:solidFill>
                <a:srgbClr val="333399"/>
              </a:solidFill>
              <a:latin typeface="+mn-lt"/>
              <a:cs typeface="+mn-cs"/>
            </a:endParaRPr>
          </a:p>
        </p:txBody>
      </p:sp>
      <p:sp>
        <p:nvSpPr>
          <p:cNvPr id="25622" name="Rectangle 19"/>
          <p:cNvSpPr>
            <a:spLocks noChangeArrowheads="1"/>
          </p:cNvSpPr>
          <p:nvPr/>
        </p:nvSpPr>
        <p:spPr bwMode="auto">
          <a:xfrm>
            <a:off x="457200" y="4876800"/>
            <a:ext cx="5334000" cy="701675"/>
          </a:xfrm>
          <a:prstGeom prst="rect">
            <a:avLst/>
          </a:prstGeom>
          <a:noFill/>
          <a:ln w="9525">
            <a:noFill/>
            <a:miter lim="800000"/>
            <a:headEnd/>
            <a:tailEnd/>
          </a:ln>
        </p:spPr>
        <p:txBody>
          <a:bodyPr>
            <a:spAutoFit/>
          </a:bodyPr>
          <a:lstStyle/>
          <a:p>
            <a:pPr algn="l">
              <a:buFont typeface="Wingdings" pitchFamily="2" charset="2"/>
              <a:buNone/>
            </a:pPr>
            <a:r>
              <a:rPr lang="en-US" sz="2000" b="1">
                <a:solidFill>
                  <a:srgbClr val="333399"/>
                </a:solidFill>
              </a:rPr>
              <a:t>Revolutionary advancement National </a:t>
            </a:r>
          </a:p>
          <a:p>
            <a:pPr algn="l">
              <a:buFont typeface="Wingdings" pitchFamily="2" charset="2"/>
              <a:buNone/>
            </a:pPr>
            <a:r>
              <a:rPr lang="en-US" sz="2000" b="1">
                <a:solidFill>
                  <a:srgbClr val="333399"/>
                </a:solidFill>
              </a:rPr>
              <a:t>predictive architecture</a:t>
            </a:r>
          </a:p>
        </p:txBody>
      </p:sp>
      <p:grpSp>
        <p:nvGrpSpPr>
          <p:cNvPr id="3" name="Group 39"/>
          <p:cNvGrpSpPr>
            <a:grpSpLocks/>
          </p:cNvGrpSpPr>
          <p:nvPr/>
        </p:nvGrpSpPr>
        <p:grpSpPr bwMode="auto">
          <a:xfrm>
            <a:off x="5410200" y="3962400"/>
            <a:ext cx="3200400" cy="2286000"/>
            <a:chOff x="3216" y="2524"/>
            <a:chExt cx="2016" cy="1488"/>
          </a:xfrm>
        </p:grpSpPr>
        <p:grpSp>
          <p:nvGrpSpPr>
            <p:cNvPr id="4" name="Group 38"/>
            <p:cNvGrpSpPr>
              <a:grpSpLocks/>
            </p:cNvGrpSpPr>
            <p:nvPr/>
          </p:nvGrpSpPr>
          <p:grpSpPr bwMode="auto">
            <a:xfrm>
              <a:off x="3216" y="2736"/>
              <a:ext cx="1981" cy="960"/>
              <a:chOff x="3216" y="2784"/>
              <a:chExt cx="1981" cy="960"/>
            </a:xfrm>
          </p:grpSpPr>
          <p:pic>
            <p:nvPicPr>
              <p:cNvPr id="25634" name="Picture 28" descr="http://t3.gstatic.com/images?q=tbn:j1ojs8zkAMdhyM:http://www.nature.nps.gov/geology/coastal/c_web_images/hurricane_fran_nasa.jpg">
                <a:hlinkClick r:id="rId15"/>
              </p:cNvPr>
              <p:cNvPicPr>
                <a:picLocks noChangeAspect="1" noChangeArrowheads="1"/>
              </p:cNvPicPr>
              <p:nvPr/>
            </p:nvPicPr>
            <p:blipFill>
              <a:blip r:embed="rId16" cstate="print"/>
              <a:srcRect/>
              <a:stretch>
                <a:fillRect/>
              </a:stretch>
            </p:blipFill>
            <p:spPr bwMode="auto">
              <a:xfrm>
                <a:off x="3216" y="2784"/>
                <a:ext cx="624" cy="480"/>
              </a:xfrm>
              <a:prstGeom prst="rect">
                <a:avLst/>
              </a:prstGeom>
              <a:noFill/>
              <a:ln w="9525">
                <a:noFill/>
                <a:miter lim="800000"/>
                <a:headEnd/>
                <a:tailEnd/>
              </a:ln>
            </p:spPr>
          </p:pic>
          <p:grpSp>
            <p:nvGrpSpPr>
              <p:cNvPr id="5" name="Group 37"/>
              <p:cNvGrpSpPr>
                <a:grpSpLocks/>
              </p:cNvGrpSpPr>
              <p:nvPr/>
            </p:nvGrpSpPr>
            <p:grpSpPr bwMode="auto">
              <a:xfrm>
                <a:off x="3216" y="2784"/>
                <a:ext cx="1981" cy="960"/>
                <a:chOff x="3216" y="2795"/>
                <a:chExt cx="1981" cy="960"/>
              </a:xfrm>
            </p:grpSpPr>
            <p:pic>
              <p:nvPicPr>
                <p:cNvPr id="25636" name="Picture 22" descr="http://t1.gstatic.com/images?q=tbn:8rWpSBj9gFnCWM:http://stricklyspeaking.files.wordpress.com/2008/04/storm-chaser-violent.jpg">
                  <a:hlinkClick r:id="rId17"/>
                </p:cNvPr>
                <p:cNvPicPr>
                  <a:picLocks noChangeAspect="1" noChangeArrowheads="1"/>
                </p:cNvPicPr>
                <p:nvPr/>
              </p:nvPicPr>
              <p:blipFill>
                <a:blip r:embed="rId18" cstate="print"/>
                <a:srcRect/>
                <a:stretch>
                  <a:fillRect/>
                </a:stretch>
              </p:blipFill>
              <p:spPr bwMode="auto">
                <a:xfrm>
                  <a:off x="3216" y="3264"/>
                  <a:ext cx="737" cy="490"/>
                </a:xfrm>
                <a:prstGeom prst="rect">
                  <a:avLst/>
                </a:prstGeom>
                <a:noFill/>
                <a:ln w="9525">
                  <a:noFill/>
                  <a:miter lim="800000"/>
                  <a:headEnd/>
                  <a:tailEnd/>
                </a:ln>
              </p:spPr>
            </p:pic>
            <p:pic>
              <p:nvPicPr>
                <p:cNvPr id="25637" name="Picture 23" descr="See full size image">
                  <a:hlinkClick r:id="rId19"/>
                </p:cNvPr>
                <p:cNvPicPr>
                  <a:picLocks noChangeAspect="1" noChangeArrowheads="1"/>
                </p:cNvPicPr>
                <p:nvPr/>
              </p:nvPicPr>
              <p:blipFill>
                <a:blip r:embed="rId20" cstate="print"/>
                <a:srcRect/>
                <a:stretch>
                  <a:fillRect/>
                </a:stretch>
              </p:blipFill>
              <p:spPr bwMode="auto">
                <a:xfrm>
                  <a:off x="3840" y="2795"/>
                  <a:ext cx="720" cy="480"/>
                </a:xfrm>
                <a:prstGeom prst="rect">
                  <a:avLst/>
                </a:prstGeom>
                <a:noFill/>
                <a:ln w="9525">
                  <a:noFill/>
                  <a:miter lim="800000"/>
                  <a:headEnd/>
                  <a:tailEnd/>
                </a:ln>
              </p:spPr>
            </p:pic>
            <p:pic>
              <p:nvPicPr>
                <p:cNvPr id="25638" name="Picture 19" descr="348i"/>
                <p:cNvPicPr>
                  <a:picLocks noChangeAspect="1" noChangeArrowheads="1"/>
                </p:cNvPicPr>
                <p:nvPr/>
              </p:nvPicPr>
              <p:blipFill>
                <a:blip r:embed="rId21" cstate="print"/>
                <a:srcRect/>
                <a:stretch>
                  <a:fillRect/>
                </a:stretch>
              </p:blipFill>
              <p:spPr bwMode="auto">
                <a:xfrm>
                  <a:off x="3888" y="3264"/>
                  <a:ext cx="672" cy="488"/>
                </a:xfrm>
                <a:prstGeom prst="rect">
                  <a:avLst/>
                </a:prstGeom>
                <a:noFill/>
                <a:ln w="9525">
                  <a:noFill/>
                  <a:miter lim="800000"/>
                  <a:headEnd/>
                  <a:tailEnd/>
                </a:ln>
              </p:spPr>
            </p:pic>
            <p:pic>
              <p:nvPicPr>
                <p:cNvPr id="25639" name="Picture 25" descr="http://t2.gstatic.com/images?q=tbn:GsgKzhe3X41ZPM:http://thehui.files.wordpress.com/2009/12/t767375a.jpg">
                  <a:hlinkClick r:id="rId22"/>
                </p:cNvPr>
                <p:cNvPicPr>
                  <a:picLocks noChangeAspect="1" noChangeArrowheads="1"/>
                </p:cNvPicPr>
                <p:nvPr/>
              </p:nvPicPr>
              <p:blipFill>
                <a:blip r:embed="rId23" cstate="print"/>
                <a:srcRect/>
                <a:stretch>
                  <a:fillRect/>
                </a:stretch>
              </p:blipFill>
              <p:spPr bwMode="auto">
                <a:xfrm>
                  <a:off x="4512" y="2795"/>
                  <a:ext cx="672" cy="480"/>
                </a:xfrm>
                <a:prstGeom prst="rect">
                  <a:avLst/>
                </a:prstGeom>
                <a:noFill/>
                <a:ln w="9525">
                  <a:noFill/>
                  <a:miter lim="800000"/>
                  <a:headEnd/>
                  <a:tailEnd/>
                </a:ln>
              </p:spPr>
            </p:pic>
            <p:pic>
              <p:nvPicPr>
                <p:cNvPr id="25640" name="Picture 27" descr="http://t0.gstatic.com/images?q=tbn:JYZEMa_JRP6LgM:http://www.learnheapsabout.com/bjornwalker/aircraft%2520carrier2.jpg">
                  <a:hlinkClick r:id="rId24"/>
                </p:cNvPr>
                <p:cNvPicPr>
                  <a:picLocks noChangeAspect="1" noChangeArrowheads="1"/>
                </p:cNvPicPr>
                <p:nvPr/>
              </p:nvPicPr>
              <p:blipFill>
                <a:blip r:embed="rId25" cstate="print"/>
                <a:srcRect/>
                <a:stretch>
                  <a:fillRect/>
                </a:stretch>
              </p:blipFill>
              <p:spPr bwMode="auto">
                <a:xfrm>
                  <a:off x="4560" y="3264"/>
                  <a:ext cx="637" cy="491"/>
                </a:xfrm>
                <a:prstGeom prst="rect">
                  <a:avLst/>
                </a:prstGeom>
                <a:noFill/>
                <a:ln w="9525">
                  <a:noFill/>
                  <a:miter lim="800000"/>
                  <a:headEnd/>
                  <a:tailEnd/>
                </a:ln>
              </p:spPr>
            </p:pic>
          </p:grpSp>
        </p:grpSp>
        <p:sp>
          <p:nvSpPr>
            <p:cNvPr id="29" name="Rectangle 2"/>
            <p:cNvSpPr txBox="1">
              <a:spLocks noChangeArrowheads="1"/>
            </p:cNvSpPr>
            <p:nvPr/>
          </p:nvSpPr>
          <p:spPr bwMode="auto">
            <a:xfrm>
              <a:off x="3888" y="2524"/>
              <a:ext cx="576" cy="350"/>
            </a:xfrm>
            <a:prstGeom prst="rect">
              <a:avLst/>
            </a:prstGeom>
            <a:noFill/>
            <a:ln w="9525">
              <a:noFill/>
              <a:miter lim="800000"/>
              <a:headEnd/>
              <a:tailEnd/>
            </a:ln>
          </p:spPr>
          <p:txBody>
            <a:bodyPr anchor="ctr"/>
            <a:lstStyle/>
            <a:p>
              <a:pPr>
                <a:defRPr/>
              </a:pPr>
              <a:r>
                <a:rPr lang="en-US" sz="800" b="1" kern="0" dirty="0">
                  <a:solidFill>
                    <a:srgbClr val="333399"/>
                  </a:solidFill>
                  <a:latin typeface="+mn-lt"/>
                  <a:cs typeface="+mn-cs"/>
                </a:rPr>
                <a:t>Sea Level Rise </a:t>
              </a:r>
            </a:p>
          </p:txBody>
        </p:sp>
        <p:sp>
          <p:nvSpPr>
            <p:cNvPr id="30" name="Rectangle 2"/>
            <p:cNvSpPr txBox="1">
              <a:spLocks noChangeArrowheads="1"/>
            </p:cNvSpPr>
            <p:nvPr/>
          </p:nvSpPr>
          <p:spPr bwMode="auto">
            <a:xfrm>
              <a:off x="3264" y="2524"/>
              <a:ext cx="576" cy="350"/>
            </a:xfrm>
            <a:prstGeom prst="rect">
              <a:avLst/>
            </a:prstGeom>
            <a:noFill/>
            <a:ln w="9525">
              <a:noFill/>
              <a:miter lim="800000"/>
              <a:headEnd/>
              <a:tailEnd/>
            </a:ln>
          </p:spPr>
          <p:txBody>
            <a:bodyPr anchor="ctr"/>
            <a:lstStyle/>
            <a:p>
              <a:pPr>
                <a:defRPr/>
              </a:pPr>
              <a:r>
                <a:rPr lang="en-US" sz="800" b="1" kern="0" dirty="0">
                  <a:solidFill>
                    <a:srgbClr val="333399"/>
                  </a:solidFill>
                  <a:latin typeface="+mn-lt"/>
                  <a:cs typeface="+mn-cs"/>
                </a:rPr>
                <a:t>TC Forecasts</a:t>
              </a:r>
            </a:p>
          </p:txBody>
        </p:sp>
        <p:sp>
          <p:nvSpPr>
            <p:cNvPr id="31" name="Rectangle 2"/>
            <p:cNvSpPr txBox="1">
              <a:spLocks noChangeArrowheads="1"/>
            </p:cNvSpPr>
            <p:nvPr/>
          </p:nvSpPr>
          <p:spPr bwMode="auto">
            <a:xfrm>
              <a:off x="4560" y="2524"/>
              <a:ext cx="672" cy="350"/>
            </a:xfrm>
            <a:prstGeom prst="rect">
              <a:avLst/>
            </a:prstGeom>
            <a:noFill/>
            <a:ln w="9525">
              <a:noFill/>
              <a:miter lim="800000"/>
              <a:headEnd/>
              <a:tailEnd/>
            </a:ln>
          </p:spPr>
          <p:txBody>
            <a:bodyPr anchor="ctr"/>
            <a:lstStyle/>
            <a:p>
              <a:pPr>
                <a:defRPr/>
              </a:pPr>
              <a:r>
                <a:rPr lang="en-US" sz="800" b="1" kern="0" dirty="0">
                  <a:solidFill>
                    <a:srgbClr val="333399"/>
                  </a:solidFill>
                  <a:latin typeface="+mn-lt"/>
                  <a:cs typeface="+mn-cs"/>
                </a:rPr>
                <a:t>GHG Monitoring</a:t>
              </a:r>
            </a:p>
          </p:txBody>
        </p:sp>
        <p:sp>
          <p:nvSpPr>
            <p:cNvPr id="32" name="Rectangle 2"/>
            <p:cNvSpPr txBox="1">
              <a:spLocks noChangeArrowheads="1"/>
            </p:cNvSpPr>
            <p:nvPr/>
          </p:nvSpPr>
          <p:spPr bwMode="auto">
            <a:xfrm>
              <a:off x="3216" y="3662"/>
              <a:ext cx="1344" cy="350"/>
            </a:xfrm>
            <a:prstGeom prst="rect">
              <a:avLst/>
            </a:prstGeom>
            <a:noFill/>
            <a:ln w="9525">
              <a:noFill/>
              <a:miter lim="800000"/>
              <a:headEnd/>
              <a:tailEnd/>
            </a:ln>
          </p:spPr>
          <p:txBody>
            <a:bodyPr anchor="ctr"/>
            <a:lstStyle/>
            <a:p>
              <a:pPr>
                <a:defRPr/>
              </a:pPr>
              <a:r>
                <a:rPr lang="en-US" sz="800" b="1" kern="0" dirty="0">
                  <a:solidFill>
                    <a:srgbClr val="333399"/>
                  </a:solidFill>
                  <a:latin typeface="+mn-lt"/>
                  <a:cs typeface="+mn-cs"/>
                </a:rPr>
                <a:t>Extreme Weather, </a:t>
              </a:r>
            </a:p>
            <a:p>
              <a:pPr>
                <a:defRPr/>
              </a:pPr>
              <a:r>
                <a:rPr lang="en-US" sz="800" b="1" kern="0" dirty="0">
                  <a:solidFill>
                    <a:srgbClr val="333399"/>
                  </a:solidFill>
                  <a:latin typeface="+mn-lt"/>
                  <a:cs typeface="+mn-cs"/>
                </a:rPr>
                <a:t>Floods, Droughts</a:t>
              </a:r>
            </a:p>
          </p:txBody>
        </p:sp>
        <p:sp>
          <p:nvSpPr>
            <p:cNvPr id="33" name="Rectangle 2"/>
            <p:cNvSpPr txBox="1">
              <a:spLocks noChangeArrowheads="1"/>
            </p:cNvSpPr>
            <p:nvPr/>
          </p:nvSpPr>
          <p:spPr bwMode="auto">
            <a:xfrm>
              <a:off x="4080" y="3662"/>
              <a:ext cx="672" cy="350"/>
            </a:xfrm>
            <a:prstGeom prst="rect">
              <a:avLst/>
            </a:prstGeom>
            <a:noFill/>
            <a:ln w="9525">
              <a:noFill/>
              <a:miter lim="800000"/>
              <a:headEnd/>
              <a:tailEnd/>
            </a:ln>
          </p:spPr>
          <p:txBody>
            <a:bodyPr anchor="ctr"/>
            <a:lstStyle/>
            <a:p>
              <a:pPr>
                <a:defRPr/>
              </a:pPr>
              <a:r>
                <a:rPr lang="en-US" sz="800" b="1" kern="0" dirty="0">
                  <a:solidFill>
                    <a:srgbClr val="333399"/>
                  </a:solidFill>
                  <a:latin typeface="+mn-lt"/>
                  <a:cs typeface="+mn-cs"/>
                </a:rPr>
                <a:t>Arctic </a:t>
              </a:r>
            </a:p>
          </p:txBody>
        </p:sp>
        <p:sp>
          <p:nvSpPr>
            <p:cNvPr id="34" name="Rectangle 2"/>
            <p:cNvSpPr txBox="1">
              <a:spLocks noChangeArrowheads="1"/>
            </p:cNvSpPr>
            <p:nvPr/>
          </p:nvSpPr>
          <p:spPr bwMode="auto">
            <a:xfrm>
              <a:off x="4560" y="3648"/>
              <a:ext cx="672" cy="348"/>
            </a:xfrm>
            <a:prstGeom prst="rect">
              <a:avLst/>
            </a:prstGeom>
            <a:noFill/>
            <a:ln w="9525">
              <a:noFill/>
              <a:miter lim="800000"/>
              <a:headEnd/>
              <a:tailEnd/>
            </a:ln>
          </p:spPr>
          <p:txBody>
            <a:bodyPr anchor="ctr"/>
            <a:lstStyle/>
            <a:p>
              <a:pPr>
                <a:defRPr/>
              </a:pPr>
              <a:r>
                <a:rPr lang="en-US" sz="800" b="1" kern="0" dirty="0">
                  <a:solidFill>
                    <a:srgbClr val="333399"/>
                  </a:solidFill>
                  <a:latin typeface="+mn-lt"/>
                  <a:cs typeface="+mn-cs"/>
                </a:rPr>
                <a:t>National Security </a:t>
              </a:r>
            </a:p>
          </p:txBody>
        </p:sp>
      </p:grpSp>
      <p:pic>
        <p:nvPicPr>
          <p:cNvPr id="25624" name="Picture 12" descr="ONR_blue_gold_150dpi"/>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1981200" y="3898900"/>
            <a:ext cx="996950" cy="444500"/>
          </a:xfrm>
          <a:prstGeom prst="rect">
            <a:avLst/>
          </a:prstGeom>
          <a:noFill/>
          <a:ln w="9525">
            <a:noFill/>
            <a:miter lim="800000"/>
            <a:headEnd/>
            <a:tailEnd/>
          </a:ln>
        </p:spPr>
      </p:pic>
      <p:sp>
        <p:nvSpPr>
          <p:cNvPr id="25625" name="Slide Number Placeholder 24"/>
          <p:cNvSpPr txBox="1">
            <a:spLocks/>
          </p:cNvSpPr>
          <p:nvPr/>
        </p:nvSpPr>
        <p:spPr bwMode="auto">
          <a:xfrm>
            <a:off x="7010400" y="6619875"/>
            <a:ext cx="2133600" cy="476250"/>
          </a:xfrm>
          <a:prstGeom prst="rect">
            <a:avLst/>
          </a:prstGeom>
          <a:noFill/>
          <a:ln w="9525">
            <a:noFill/>
            <a:miter lim="800000"/>
            <a:headEnd/>
            <a:tailEnd/>
          </a:ln>
        </p:spPr>
        <p:txBody>
          <a:bodyPr/>
          <a:lstStyle/>
          <a:p>
            <a:pPr algn="r"/>
            <a:fld id="{E6ABBE13-6026-4775-AE7E-95D6FEEFE956}" type="slidenum">
              <a:rPr lang="en-US" sz="1400"/>
              <a:pPr algn="r"/>
              <a:t>36</a:t>
            </a:fld>
            <a:endParaRPr lang="en-US" sz="1400"/>
          </a:p>
        </p:txBody>
      </p:sp>
      <p:sp>
        <p:nvSpPr>
          <p:cNvPr id="38953" name="Content Placeholder 2"/>
          <p:cNvSpPr>
            <a:spLocks/>
          </p:cNvSpPr>
          <p:nvPr/>
        </p:nvSpPr>
        <p:spPr bwMode="auto">
          <a:xfrm>
            <a:off x="685800" y="1219200"/>
            <a:ext cx="7924800" cy="457200"/>
          </a:xfrm>
          <a:prstGeom prst="rect">
            <a:avLst/>
          </a:prstGeom>
          <a:solidFill>
            <a:srgbClr val="FFFF66"/>
          </a:solidFill>
          <a:ln w="3175">
            <a:solidFill>
              <a:srgbClr val="333399"/>
            </a:solidFill>
            <a:miter lim="800000"/>
            <a:headEnd/>
            <a:tailEnd/>
          </a:ln>
          <a:effectLst>
            <a:outerShdw dist="107763" dir="2700000" algn="ctr" rotWithShape="0">
              <a:srgbClr val="808080">
                <a:alpha val="50000"/>
              </a:srgbClr>
            </a:outerShdw>
          </a:effectLst>
        </p:spPr>
        <p:txBody>
          <a:bodyPr/>
          <a:lstStyle/>
          <a:p>
            <a:pPr marL="342900" indent="-342900">
              <a:defRPr/>
            </a:pPr>
            <a:r>
              <a:rPr lang="en-US" altLang="ja-JP" sz="2000" b="1" i="1">
                <a:solidFill>
                  <a:srgbClr val="333399"/>
                </a:solidFill>
                <a:ea typeface="ＭＳ Ｐゴシック" pitchFamily="34" charset="-128"/>
              </a:rPr>
              <a:t>Earth System Prediction Capability</a:t>
            </a:r>
            <a:endParaRPr lang="en-US" altLang="ja-JP" sz="2000" b="1">
              <a:solidFill>
                <a:srgbClr val="333399"/>
              </a:solidFill>
              <a:ea typeface="ＭＳ Ｐゴシック" pitchFamily="34" charset="-128"/>
            </a:endParaRPr>
          </a:p>
        </p:txBody>
      </p:sp>
    </p:spTree>
    <p:extLst>
      <p:ext uri="{BB962C8B-B14F-4D97-AF65-F5344CB8AC3E}">
        <p14:creationId xmlns:p14="http://schemas.microsoft.com/office/powerpoint/2010/main" val="27561820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1"/>
          </p:nvPr>
        </p:nvSpPr>
        <p:spPr>
          <a:xfrm>
            <a:off x="6553200" y="6248400"/>
            <a:ext cx="2133600" cy="476250"/>
          </a:xfrm>
          <a:noFill/>
        </p:spPr>
        <p:txBody>
          <a:bodyPr/>
          <a:lstStyle/>
          <a:p>
            <a:fld id="{44CE16F1-8193-42DF-B9D7-24FF07BF3C44}" type="slidenum">
              <a:rPr lang="en-US" smtClean="0"/>
              <a:pPr/>
              <a:t>37</a:t>
            </a:fld>
            <a:endParaRPr lang="en-US" smtClean="0"/>
          </a:p>
        </p:txBody>
      </p:sp>
      <p:sp>
        <p:nvSpPr>
          <p:cNvPr id="286723" name="AutoShape 3"/>
          <p:cNvSpPr>
            <a:spLocks noChangeArrowheads="1"/>
          </p:cNvSpPr>
          <p:nvPr/>
        </p:nvSpPr>
        <p:spPr bwMode="auto">
          <a:xfrm rot="693354">
            <a:off x="452438" y="1371600"/>
            <a:ext cx="2400300" cy="3640138"/>
          </a:xfrm>
          <a:prstGeom prst="moon">
            <a:avLst>
              <a:gd name="adj" fmla="val 50000"/>
            </a:avLst>
          </a:prstGeom>
          <a:gradFill rotWithShape="1">
            <a:gsLst>
              <a:gs pos="0">
                <a:schemeClr val="hlink">
                  <a:alpha val="75999"/>
                </a:schemeClr>
              </a:gs>
              <a:gs pos="100000">
                <a:schemeClr val="hlink">
                  <a:gamma/>
                  <a:shade val="46275"/>
                  <a:invGamma/>
                  <a:alpha val="20000"/>
                </a:schemeClr>
              </a:gs>
            </a:gsLst>
            <a:lin ang="0" scaled="1"/>
          </a:gradFill>
          <a:ln w="9525">
            <a:noFill/>
            <a:miter lim="800000"/>
            <a:headEnd/>
            <a:tailEnd/>
          </a:ln>
          <a:effectLst/>
        </p:spPr>
        <p:txBody>
          <a:bodyPr wrap="none" anchor="ctr"/>
          <a:lstStyle/>
          <a:p>
            <a:pPr>
              <a:defRPr/>
            </a:pPr>
            <a:endParaRPr lang="en-US"/>
          </a:p>
        </p:txBody>
      </p:sp>
      <p:sp>
        <p:nvSpPr>
          <p:cNvPr id="286724" name="AutoShape 4"/>
          <p:cNvSpPr>
            <a:spLocks noChangeArrowheads="1"/>
          </p:cNvSpPr>
          <p:nvPr/>
        </p:nvSpPr>
        <p:spPr bwMode="auto">
          <a:xfrm rot="20906646" flipH="1">
            <a:off x="6248400" y="1447800"/>
            <a:ext cx="2479675" cy="3505200"/>
          </a:xfrm>
          <a:prstGeom prst="moon">
            <a:avLst>
              <a:gd name="adj" fmla="val 50000"/>
            </a:avLst>
          </a:prstGeom>
          <a:gradFill rotWithShape="1">
            <a:gsLst>
              <a:gs pos="0">
                <a:schemeClr val="hlink">
                  <a:alpha val="75999"/>
                </a:schemeClr>
              </a:gs>
              <a:gs pos="100000">
                <a:schemeClr val="hlink">
                  <a:gamma/>
                  <a:shade val="46275"/>
                  <a:invGamma/>
                  <a:alpha val="20000"/>
                </a:schemeClr>
              </a:gs>
            </a:gsLst>
            <a:lin ang="0" scaled="1"/>
          </a:gradFill>
          <a:ln w="9525">
            <a:noFill/>
            <a:miter lim="800000"/>
            <a:headEnd/>
            <a:tailEnd/>
          </a:ln>
          <a:effectLst/>
        </p:spPr>
        <p:txBody>
          <a:bodyPr wrap="none" anchor="ctr"/>
          <a:lstStyle/>
          <a:p>
            <a:pPr>
              <a:defRPr/>
            </a:pPr>
            <a:endParaRPr lang="en-US"/>
          </a:p>
        </p:txBody>
      </p:sp>
      <p:sp>
        <p:nvSpPr>
          <p:cNvPr id="286725" name="Oval 5"/>
          <p:cNvSpPr>
            <a:spLocks noChangeArrowheads="1"/>
          </p:cNvSpPr>
          <p:nvPr/>
        </p:nvSpPr>
        <p:spPr bwMode="auto">
          <a:xfrm>
            <a:off x="3733800" y="1447800"/>
            <a:ext cx="1676400" cy="457200"/>
          </a:xfrm>
          <a:prstGeom prst="ellipse">
            <a:avLst/>
          </a:prstGeom>
          <a:gradFill rotWithShape="1">
            <a:gsLst>
              <a:gs pos="0">
                <a:schemeClr val="hlink">
                  <a:alpha val="74001"/>
                </a:schemeClr>
              </a:gs>
              <a:gs pos="100000">
                <a:schemeClr val="hlink">
                  <a:gamma/>
                  <a:shade val="46275"/>
                  <a:invGamma/>
                  <a:alpha val="17000"/>
                </a:schemeClr>
              </a:gs>
            </a:gsLst>
            <a:lin ang="5400000" scaled="1"/>
          </a:gradFill>
          <a:ln w="9525">
            <a:noFill/>
            <a:round/>
            <a:headEnd/>
            <a:tailEnd/>
          </a:ln>
          <a:effectLst/>
        </p:spPr>
        <p:txBody>
          <a:bodyPr wrap="none" anchor="ctr"/>
          <a:lstStyle/>
          <a:p>
            <a:pPr>
              <a:defRPr/>
            </a:pPr>
            <a:endParaRPr lang="en-US"/>
          </a:p>
        </p:txBody>
      </p:sp>
      <p:sp>
        <p:nvSpPr>
          <p:cNvPr id="286726" name="AutoShape 6"/>
          <p:cNvSpPr>
            <a:spLocks noChangeArrowheads="1"/>
          </p:cNvSpPr>
          <p:nvPr/>
        </p:nvSpPr>
        <p:spPr bwMode="auto">
          <a:xfrm rot="16200000">
            <a:off x="3810000" y="1447800"/>
            <a:ext cx="1447800" cy="8915400"/>
          </a:xfrm>
          <a:prstGeom prst="moon">
            <a:avLst>
              <a:gd name="adj" fmla="val 50000"/>
            </a:avLst>
          </a:prstGeom>
          <a:gradFill rotWithShape="1">
            <a:gsLst>
              <a:gs pos="0">
                <a:schemeClr val="hlink">
                  <a:alpha val="75999"/>
                </a:schemeClr>
              </a:gs>
              <a:gs pos="100000">
                <a:schemeClr val="hlink">
                  <a:gamma/>
                  <a:shade val="46275"/>
                  <a:invGamma/>
                  <a:alpha val="20000"/>
                </a:schemeClr>
              </a:gs>
            </a:gsLst>
            <a:lin ang="0" scaled="1"/>
          </a:gradFill>
          <a:ln w="9525">
            <a:noFill/>
            <a:miter lim="800000"/>
            <a:headEnd/>
            <a:tailEnd/>
          </a:ln>
          <a:effectLst/>
        </p:spPr>
        <p:txBody>
          <a:bodyPr wrap="none" anchor="ctr"/>
          <a:lstStyle/>
          <a:p>
            <a:pPr>
              <a:defRPr/>
            </a:pPr>
            <a:endParaRPr lang="en-US"/>
          </a:p>
        </p:txBody>
      </p:sp>
      <p:sp>
        <p:nvSpPr>
          <p:cNvPr id="286727" name="Oval 7"/>
          <p:cNvSpPr>
            <a:spLocks noChangeArrowheads="1"/>
          </p:cNvSpPr>
          <p:nvPr/>
        </p:nvSpPr>
        <p:spPr bwMode="auto">
          <a:xfrm>
            <a:off x="2971800" y="2286000"/>
            <a:ext cx="3048000" cy="2819400"/>
          </a:xfrm>
          <a:prstGeom prst="ellipse">
            <a:avLst/>
          </a:prstGeom>
          <a:gradFill rotWithShape="1">
            <a:gsLst>
              <a:gs pos="0">
                <a:schemeClr val="hlink">
                  <a:alpha val="74001"/>
                </a:schemeClr>
              </a:gs>
              <a:gs pos="100000">
                <a:schemeClr val="hlink">
                  <a:gamma/>
                  <a:shade val="46275"/>
                  <a:invGamma/>
                  <a:alpha val="17000"/>
                </a:schemeClr>
              </a:gs>
            </a:gsLst>
            <a:lin ang="5400000" scaled="1"/>
          </a:gradFill>
          <a:ln w="9525">
            <a:noFill/>
            <a:round/>
            <a:headEnd/>
            <a:tailEnd/>
          </a:ln>
          <a:effectLst/>
        </p:spPr>
        <p:txBody>
          <a:bodyPr wrap="none" anchor="ctr"/>
          <a:lstStyle/>
          <a:p>
            <a:pPr>
              <a:defRPr/>
            </a:pPr>
            <a:endParaRPr lang="en-US"/>
          </a:p>
        </p:txBody>
      </p:sp>
      <p:sp>
        <p:nvSpPr>
          <p:cNvPr id="34824" name="Title 1"/>
          <p:cNvSpPr>
            <a:spLocks noGrp="1"/>
          </p:cNvSpPr>
          <p:nvPr>
            <p:ph type="title" idx="4294967295"/>
          </p:nvPr>
        </p:nvSpPr>
        <p:spPr>
          <a:xfrm>
            <a:off x="457200" y="-76200"/>
            <a:ext cx="8229600" cy="1143000"/>
          </a:xfrm>
        </p:spPr>
        <p:txBody>
          <a:bodyPr/>
          <a:lstStyle/>
          <a:p>
            <a:pPr algn="r" eaLnBrk="1" hangingPunct="1"/>
            <a:r>
              <a:rPr lang="en-US" sz="3600" i="1" smtClean="0">
                <a:solidFill>
                  <a:schemeClr val="accent2"/>
                </a:solidFill>
              </a:rPr>
              <a:t>We Can’t do this Ourselves</a:t>
            </a:r>
          </a:p>
        </p:txBody>
      </p:sp>
      <p:sp>
        <p:nvSpPr>
          <p:cNvPr id="34825" name="Text Box 5"/>
          <p:cNvSpPr txBox="1">
            <a:spLocks noChangeArrowheads="1"/>
          </p:cNvSpPr>
          <p:nvPr/>
        </p:nvSpPr>
        <p:spPr bwMode="auto">
          <a:xfrm>
            <a:off x="0" y="6262688"/>
            <a:ext cx="9144000" cy="366712"/>
          </a:xfrm>
          <a:prstGeom prst="rect">
            <a:avLst/>
          </a:prstGeom>
          <a:solidFill>
            <a:schemeClr val="accent2"/>
          </a:solidFill>
          <a:ln w="9525">
            <a:noFill/>
            <a:miter lim="800000"/>
            <a:headEnd/>
            <a:tailEnd/>
          </a:ln>
        </p:spPr>
        <p:txBody>
          <a:bodyPr>
            <a:spAutoFit/>
          </a:bodyPr>
          <a:lstStyle/>
          <a:p>
            <a:pPr>
              <a:spcBef>
                <a:spcPct val="50000"/>
              </a:spcBef>
            </a:pPr>
            <a:r>
              <a:rPr lang="en-US" b="1" i="1">
                <a:solidFill>
                  <a:schemeClr val="bg1"/>
                </a:solidFill>
              </a:rPr>
              <a:t>Engaged nearly 450 individuals from over 125 organizations</a:t>
            </a:r>
          </a:p>
        </p:txBody>
      </p:sp>
      <p:pic>
        <p:nvPicPr>
          <p:cNvPr id="34826" name="Picture 13" descr="NASA Log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05000" y="4800600"/>
            <a:ext cx="514350" cy="415925"/>
          </a:xfrm>
          <a:prstGeom prst="rect">
            <a:avLst/>
          </a:prstGeom>
          <a:noFill/>
          <a:ln w="9525">
            <a:noFill/>
            <a:miter lim="800000"/>
            <a:headEnd/>
            <a:tailEnd/>
          </a:ln>
        </p:spPr>
      </p:pic>
      <p:pic>
        <p:nvPicPr>
          <p:cNvPr id="34827" name="Picture 5" descr="Noaa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133600" y="1752600"/>
            <a:ext cx="457200" cy="446088"/>
          </a:xfrm>
          <a:prstGeom prst="rect">
            <a:avLst/>
          </a:prstGeom>
          <a:noFill/>
          <a:ln w="9525">
            <a:noFill/>
            <a:miter lim="800000"/>
            <a:headEnd/>
            <a:tailEnd/>
          </a:ln>
        </p:spPr>
      </p:pic>
      <p:pic>
        <p:nvPicPr>
          <p:cNvPr id="34828" name="Picture 6" descr="NSF_color_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34000" y="5726113"/>
            <a:ext cx="457200" cy="446087"/>
          </a:xfrm>
          <a:prstGeom prst="rect">
            <a:avLst/>
          </a:prstGeom>
          <a:noFill/>
          <a:ln w="9525">
            <a:noFill/>
            <a:miter lim="800000"/>
            <a:headEnd/>
            <a:tailEnd/>
          </a:ln>
        </p:spPr>
      </p:pic>
      <p:pic>
        <p:nvPicPr>
          <p:cNvPr id="34829" name="Picture 10" descr="DoD-final.png"/>
          <p:cNvPicPr>
            <a:picLocks noChangeAspect="1"/>
          </p:cNvPicPr>
          <p:nvPr/>
        </p:nvPicPr>
        <p:blipFill>
          <a:blip r:embed="rId6" cstate="print"/>
          <a:srcRect/>
          <a:stretch>
            <a:fillRect/>
          </a:stretch>
        </p:blipFill>
        <p:spPr bwMode="auto">
          <a:xfrm>
            <a:off x="4648200" y="2362200"/>
            <a:ext cx="457200" cy="455613"/>
          </a:xfrm>
          <a:prstGeom prst="rect">
            <a:avLst/>
          </a:prstGeom>
          <a:noFill/>
          <a:ln w="9525">
            <a:noFill/>
            <a:miter lim="800000"/>
            <a:headEnd/>
            <a:tailEnd/>
          </a:ln>
        </p:spPr>
      </p:pic>
      <p:pic>
        <p:nvPicPr>
          <p:cNvPr id="34830" name="Picture 8" descr="New_DOE_Logo_Color_042808.png"/>
          <p:cNvPicPr>
            <a:picLocks noChangeAspect="1"/>
          </p:cNvPicPr>
          <p:nvPr/>
        </p:nvPicPr>
        <p:blipFill>
          <a:blip r:embed="rId7" cstate="print"/>
          <a:srcRect r="72467"/>
          <a:stretch>
            <a:fillRect/>
          </a:stretch>
        </p:blipFill>
        <p:spPr bwMode="auto">
          <a:xfrm>
            <a:off x="304800" y="3124200"/>
            <a:ext cx="533400" cy="485775"/>
          </a:xfrm>
          <a:prstGeom prst="rect">
            <a:avLst/>
          </a:prstGeom>
          <a:noFill/>
          <a:ln w="9525">
            <a:noFill/>
            <a:miter lim="800000"/>
            <a:headEnd/>
            <a:tailEnd/>
          </a:ln>
        </p:spPr>
      </p:pic>
      <p:pic>
        <p:nvPicPr>
          <p:cNvPr id="34831" name="Picture 4" descr="cno"/>
          <p:cNvPicPr>
            <a:picLocks noChangeAspect="1" noChangeArrowheads="1"/>
          </p:cNvPicPr>
          <p:nvPr/>
        </p:nvPicPr>
        <p:blipFill>
          <a:blip r:embed="rId8" cstate="print"/>
          <a:srcRect/>
          <a:stretch>
            <a:fillRect/>
          </a:stretch>
        </p:blipFill>
        <p:spPr bwMode="auto">
          <a:xfrm>
            <a:off x="4267200" y="3505200"/>
            <a:ext cx="536575" cy="533400"/>
          </a:xfrm>
          <a:prstGeom prst="rect">
            <a:avLst/>
          </a:prstGeom>
          <a:noFill/>
          <a:ln w="9525">
            <a:noFill/>
            <a:miter lim="800000"/>
            <a:headEnd/>
            <a:tailEnd/>
          </a:ln>
        </p:spPr>
      </p:pic>
      <p:pic>
        <p:nvPicPr>
          <p:cNvPr id="34832" name="Picture 9" descr="DHS.gif"/>
          <p:cNvPicPr>
            <a:picLocks noChangeAspect="1"/>
          </p:cNvPicPr>
          <p:nvPr/>
        </p:nvPicPr>
        <p:blipFill>
          <a:blip r:embed="rId9" cstate="print"/>
          <a:srcRect/>
          <a:stretch>
            <a:fillRect/>
          </a:stretch>
        </p:blipFill>
        <p:spPr bwMode="auto">
          <a:xfrm rot="10630231" flipH="1" flipV="1">
            <a:off x="622300" y="2298700"/>
            <a:ext cx="514350" cy="533400"/>
          </a:xfrm>
          <a:prstGeom prst="rect">
            <a:avLst/>
          </a:prstGeom>
          <a:noFill/>
          <a:ln w="9525">
            <a:noFill/>
            <a:miter lim="800000"/>
            <a:headEnd/>
            <a:tailEnd/>
          </a:ln>
        </p:spPr>
      </p:pic>
      <p:pic>
        <p:nvPicPr>
          <p:cNvPr id="34833" name="Picture 11" descr="DON.gif"/>
          <p:cNvPicPr>
            <a:picLocks noChangeAspect="1"/>
          </p:cNvPicPr>
          <p:nvPr/>
        </p:nvPicPr>
        <p:blipFill>
          <a:blip r:embed="rId10" cstate="print"/>
          <a:srcRect/>
          <a:stretch>
            <a:fillRect/>
          </a:stretch>
        </p:blipFill>
        <p:spPr bwMode="auto">
          <a:xfrm>
            <a:off x="5715000" y="3352800"/>
            <a:ext cx="457200" cy="457200"/>
          </a:xfrm>
          <a:prstGeom prst="rect">
            <a:avLst/>
          </a:prstGeom>
          <a:noFill/>
          <a:ln w="9525">
            <a:noFill/>
            <a:miter lim="800000"/>
            <a:headEnd/>
            <a:tailEnd/>
          </a:ln>
        </p:spPr>
      </p:pic>
      <p:pic>
        <p:nvPicPr>
          <p:cNvPr id="34834" name="Picture 13" descr="JCSc.jpg"/>
          <p:cNvPicPr>
            <a:picLocks noChangeAspect="1"/>
          </p:cNvPicPr>
          <p:nvPr/>
        </p:nvPicPr>
        <p:blipFill>
          <a:blip r:embed="rId11" cstate="print"/>
          <a:srcRect/>
          <a:stretch>
            <a:fillRect/>
          </a:stretch>
        </p:blipFill>
        <p:spPr bwMode="auto">
          <a:xfrm>
            <a:off x="4038600" y="2362200"/>
            <a:ext cx="457200" cy="500063"/>
          </a:xfrm>
          <a:prstGeom prst="rect">
            <a:avLst/>
          </a:prstGeom>
          <a:noFill/>
          <a:ln w="9525">
            <a:noFill/>
            <a:miter lim="800000"/>
            <a:headEnd/>
            <a:tailEnd/>
          </a:ln>
        </p:spPr>
      </p:pic>
      <p:pic>
        <p:nvPicPr>
          <p:cNvPr id="34835" name="Picture 20" descr="USA.gif"/>
          <p:cNvPicPr>
            <a:picLocks noChangeAspect="1"/>
          </p:cNvPicPr>
          <p:nvPr/>
        </p:nvPicPr>
        <p:blipFill>
          <a:blip r:embed="rId12" cstate="print"/>
          <a:srcRect/>
          <a:stretch>
            <a:fillRect/>
          </a:stretch>
        </p:blipFill>
        <p:spPr bwMode="auto">
          <a:xfrm rot="-10648429" flipH="1" flipV="1">
            <a:off x="5114925" y="2524125"/>
            <a:ext cx="442913" cy="442913"/>
          </a:xfrm>
          <a:prstGeom prst="rect">
            <a:avLst/>
          </a:prstGeom>
          <a:noFill/>
          <a:ln w="9525">
            <a:noFill/>
            <a:miter lim="800000"/>
            <a:headEnd/>
            <a:tailEnd/>
          </a:ln>
        </p:spPr>
      </p:pic>
      <p:pic>
        <p:nvPicPr>
          <p:cNvPr id="34836" name="Picture 23" descr="USAF.gif"/>
          <p:cNvPicPr>
            <a:picLocks noChangeAspect="1"/>
          </p:cNvPicPr>
          <p:nvPr/>
        </p:nvPicPr>
        <p:blipFill>
          <a:blip r:embed="rId13" cstate="print"/>
          <a:srcRect/>
          <a:stretch>
            <a:fillRect/>
          </a:stretch>
        </p:blipFill>
        <p:spPr bwMode="auto">
          <a:xfrm>
            <a:off x="5638800" y="2819400"/>
            <a:ext cx="457200" cy="457200"/>
          </a:xfrm>
          <a:prstGeom prst="rect">
            <a:avLst/>
          </a:prstGeom>
          <a:noFill/>
          <a:ln w="9525">
            <a:noFill/>
            <a:miter lim="800000"/>
            <a:headEnd/>
            <a:tailEnd/>
          </a:ln>
        </p:spPr>
      </p:pic>
      <p:pic>
        <p:nvPicPr>
          <p:cNvPr id="34837" name="Picture 24" descr="USCG.gif"/>
          <p:cNvPicPr>
            <a:picLocks noChangeAspect="1"/>
          </p:cNvPicPr>
          <p:nvPr/>
        </p:nvPicPr>
        <p:blipFill>
          <a:blip r:embed="rId14" cstate="print"/>
          <a:srcRect/>
          <a:stretch>
            <a:fillRect/>
          </a:stretch>
        </p:blipFill>
        <p:spPr bwMode="auto">
          <a:xfrm>
            <a:off x="1143000" y="2743200"/>
            <a:ext cx="495300" cy="495300"/>
          </a:xfrm>
          <a:prstGeom prst="rect">
            <a:avLst/>
          </a:prstGeom>
          <a:noFill/>
          <a:ln w="9525">
            <a:noFill/>
            <a:miter lim="800000"/>
            <a:headEnd/>
            <a:tailEnd/>
          </a:ln>
        </p:spPr>
      </p:pic>
      <p:pic>
        <p:nvPicPr>
          <p:cNvPr id="34838" name="Picture 25" descr="USMC.gif"/>
          <p:cNvPicPr>
            <a:picLocks noChangeAspect="1"/>
          </p:cNvPicPr>
          <p:nvPr/>
        </p:nvPicPr>
        <p:blipFill>
          <a:blip r:embed="rId15" cstate="print"/>
          <a:srcRect/>
          <a:stretch>
            <a:fillRect/>
          </a:stretch>
        </p:blipFill>
        <p:spPr bwMode="auto">
          <a:xfrm>
            <a:off x="4953000" y="3657600"/>
            <a:ext cx="457200" cy="457200"/>
          </a:xfrm>
          <a:prstGeom prst="rect">
            <a:avLst/>
          </a:prstGeom>
          <a:noFill/>
          <a:ln w="9525">
            <a:noFill/>
            <a:miter lim="800000"/>
            <a:headEnd/>
            <a:tailEnd/>
          </a:ln>
        </p:spPr>
      </p:pic>
      <p:pic>
        <p:nvPicPr>
          <p:cNvPr id="34839" name="Picture 16" descr="190px-United_States_Army_Corps_of_Engineers_logo_svg.png"/>
          <p:cNvPicPr>
            <a:picLocks noChangeAspect="1"/>
          </p:cNvPicPr>
          <p:nvPr/>
        </p:nvPicPr>
        <p:blipFill>
          <a:blip r:embed="rId16" cstate="print"/>
          <a:srcRect/>
          <a:stretch>
            <a:fillRect/>
          </a:stretch>
        </p:blipFill>
        <p:spPr bwMode="auto">
          <a:xfrm>
            <a:off x="4648200" y="3048000"/>
            <a:ext cx="381000" cy="290513"/>
          </a:xfrm>
          <a:prstGeom prst="rect">
            <a:avLst/>
          </a:prstGeom>
          <a:noFill/>
          <a:ln w="9525">
            <a:noFill/>
            <a:miter lim="800000"/>
            <a:headEnd/>
            <a:tailEnd/>
          </a:ln>
        </p:spPr>
      </p:pic>
      <p:pic>
        <p:nvPicPr>
          <p:cNvPr id="34840" name="Picture 17" descr="alcoml.gif"/>
          <p:cNvPicPr>
            <a:picLocks noChangeAspect="1"/>
          </p:cNvPicPr>
          <p:nvPr/>
        </p:nvPicPr>
        <p:blipFill>
          <a:blip r:embed="rId17" cstate="print"/>
          <a:srcRect/>
          <a:stretch>
            <a:fillRect/>
          </a:stretch>
        </p:blipFill>
        <p:spPr bwMode="auto">
          <a:xfrm>
            <a:off x="3429000" y="3048000"/>
            <a:ext cx="533400" cy="555625"/>
          </a:xfrm>
          <a:prstGeom prst="rect">
            <a:avLst/>
          </a:prstGeom>
          <a:noFill/>
          <a:ln w="9525">
            <a:noFill/>
            <a:miter lim="800000"/>
            <a:headEnd/>
            <a:tailEnd/>
          </a:ln>
        </p:spPr>
      </p:pic>
      <p:pic>
        <p:nvPicPr>
          <p:cNvPr id="34841" name="Picture 18" descr="180px-Commander_United_States_Fleet_Forces_Command_logo.jpg"/>
          <p:cNvPicPr>
            <a:picLocks noChangeAspect="1"/>
          </p:cNvPicPr>
          <p:nvPr/>
        </p:nvPicPr>
        <p:blipFill>
          <a:blip r:embed="rId18" cstate="print"/>
          <a:srcRect/>
          <a:stretch>
            <a:fillRect/>
          </a:stretch>
        </p:blipFill>
        <p:spPr bwMode="auto">
          <a:xfrm>
            <a:off x="3581400" y="3657600"/>
            <a:ext cx="473075" cy="473075"/>
          </a:xfrm>
          <a:prstGeom prst="rect">
            <a:avLst/>
          </a:prstGeom>
          <a:noFill/>
          <a:ln w="9525">
            <a:noFill/>
            <a:miter lim="800000"/>
            <a:headEnd/>
            <a:tailEnd/>
          </a:ln>
        </p:spPr>
      </p:pic>
      <p:pic>
        <p:nvPicPr>
          <p:cNvPr id="34842" name="Picture 19" descr="Commander_United_States_Pacific_Fleet_logo.gif"/>
          <p:cNvPicPr>
            <a:picLocks noChangeAspect="1"/>
          </p:cNvPicPr>
          <p:nvPr/>
        </p:nvPicPr>
        <p:blipFill>
          <a:blip r:embed="rId19" cstate="print"/>
          <a:srcRect/>
          <a:stretch>
            <a:fillRect/>
          </a:stretch>
        </p:blipFill>
        <p:spPr bwMode="auto">
          <a:xfrm>
            <a:off x="4038600" y="2971800"/>
            <a:ext cx="457200" cy="457200"/>
          </a:xfrm>
          <a:prstGeom prst="rect">
            <a:avLst/>
          </a:prstGeom>
          <a:noFill/>
          <a:ln w="9525">
            <a:noFill/>
            <a:miter lim="800000"/>
            <a:headEnd/>
            <a:tailEnd/>
          </a:ln>
        </p:spPr>
      </p:pic>
      <p:pic>
        <p:nvPicPr>
          <p:cNvPr id="34843" name="Picture 20" descr="Fleet-2.gif"/>
          <p:cNvPicPr>
            <a:picLocks noChangeAspect="1"/>
          </p:cNvPicPr>
          <p:nvPr/>
        </p:nvPicPr>
        <p:blipFill>
          <a:blip r:embed="rId20" cstate="print"/>
          <a:srcRect/>
          <a:stretch>
            <a:fillRect/>
          </a:stretch>
        </p:blipFill>
        <p:spPr bwMode="auto">
          <a:xfrm>
            <a:off x="3124200" y="4267200"/>
            <a:ext cx="560388" cy="481013"/>
          </a:xfrm>
          <a:prstGeom prst="rect">
            <a:avLst/>
          </a:prstGeom>
          <a:noFill/>
          <a:ln w="9525">
            <a:noFill/>
            <a:miter lim="800000"/>
            <a:headEnd/>
            <a:tailEnd/>
          </a:ln>
        </p:spPr>
      </p:pic>
      <p:pic>
        <p:nvPicPr>
          <p:cNvPr id="34844" name="Picture 22" descr="Fleet-3.gif"/>
          <p:cNvPicPr>
            <a:picLocks noChangeAspect="1"/>
          </p:cNvPicPr>
          <p:nvPr/>
        </p:nvPicPr>
        <p:blipFill>
          <a:blip r:embed="rId21" cstate="print"/>
          <a:srcRect/>
          <a:stretch>
            <a:fillRect/>
          </a:stretch>
        </p:blipFill>
        <p:spPr bwMode="auto">
          <a:xfrm>
            <a:off x="2895600" y="3810000"/>
            <a:ext cx="458788" cy="320675"/>
          </a:xfrm>
          <a:prstGeom prst="rect">
            <a:avLst/>
          </a:prstGeom>
          <a:noFill/>
          <a:ln w="9525">
            <a:noFill/>
            <a:miter lim="800000"/>
            <a:headEnd/>
            <a:tailEnd/>
          </a:ln>
        </p:spPr>
      </p:pic>
      <p:pic>
        <p:nvPicPr>
          <p:cNvPr id="34845" name="Picture 23" descr="TNA.jpg"/>
          <p:cNvPicPr>
            <a:picLocks noChangeAspect="1"/>
          </p:cNvPicPr>
          <p:nvPr/>
        </p:nvPicPr>
        <p:blipFill>
          <a:blip r:embed="rId22" cstate="print"/>
          <a:srcRect/>
          <a:stretch>
            <a:fillRect/>
          </a:stretch>
        </p:blipFill>
        <p:spPr bwMode="auto">
          <a:xfrm>
            <a:off x="3581400" y="5715000"/>
            <a:ext cx="1746250" cy="279400"/>
          </a:xfrm>
          <a:prstGeom prst="rect">
            <a:avLst/>
          </a:prstGeom>
          <a:noFill/>
          <a:ln w="9525">
            <a:noFill/>
            <a:miter lim="800000"/>
            <a:headEnd/>
            <a:tailEnd/>
          </a:ln>
        </p:spPr>
      </p:pic>
      <p:pic>
        <p:nvPicPr>
          <p:cNvPr id="34846" name="Picture 24" descr="United_States_Pacific_Command.png"/>
          <p:cNvPicPr>
            <a:picLocks noChangeAspect="1"/>
          </p:cNvPicPr>
          <p:nvPr/>
        </p:nvPicPr>
        <p:blipFill>
          <a:blip r:embed="rId23" cstate="print"/>
          <a:srcRect/>
          <a:stretch>
            <a:fillRect/>
          </a:stretch>
        </p:blipFill>
        <p:spPr bwMode="auto">
          <a:xfrm>
            <a:off x="2819400" y="2819400"/>
            <a:ext cx="458788" cy="465138"/>
          </a:xfrm>
          <a:prstGeom prst="rect">
            <a:avLst/>
          </a:prstGeom>
          <a:noFill/>
          <a:ln w="9525">
            <a:noFill/>
            <a:miter lim="800000"/>
            <a:headEnd/>
            <a:tailEnd/>
          </a:ln>
        </p:spPr>
      </p:pic>
      <p:pic>
        <p:nvPicPr>
          <p:cNvPr id="34847" name="Picture 25" descr="USEUCOM.jpg"/>
          <p:cNvPicPr>
            <a:picLocks noChangeAspect="1"/>
          </p:cNvPicPr>
          <p:nvPr/>
        </p:nvPicPr>
        <p:blipFill>
          <a:blip r:embed="rId24" cstate="print"/>
          <a:srcRect/>
          <a:stretch>
            <a:fillRect/>
          </a:stretch>
        </p:blipFill>
        <p:spPr bwMode="auto">
          <a:xfrm>
            <a:off x="2819400" y="3352800"/>
            <a:ext cx="381000" cy="384175"/>
          </a:xfrm>
          <a:prstGeom prst="rect">
            <a:avLst/>
          </a:prstGeom>
          <a:noFill/>
          <a:ln w="9525">
            <a:noFill/>
            <a:miter lim="800000"/>
            <a:headEnd/>
            <a:tailEnd/>
          </a:ln>
        </p:spPr>
      </p:pic>
      <p:pic>
        <p:nvPicPr>
          <p:cNvPr id="34848" name="Picture 26" descr="UNH.gif"/>
          <p:cNvPicPr>
            <a:picLocks noChangeAspect="1"/>
          </p:cNvPicPr>
          <p:nvPr/>
        </p:nvPicPr>
        <p:blipFill>
          <a:blip r:embed="rId25" cstate="print"/>
          <a:srcRect r="24139"/>
          <a:stretch>
            <a:fillRect/>
          </a:stretch>
        </p:blipFill>
        <p:spPr bwMode="auto">
          <a:xfrm>
            <a:off x="7696200" y="5867400"/>
            <a:ext cx="1347788" cy="209550"/>
          </a:xfrm>
          <a:prstGeom prst="rect">
            <a:avLst/>
          </a:prstGeom>
          <a:noFill/>
          <a:ln w="9525">
            <a:noFill/>
            <a:miter lim="800000"/>
            <a:headEnd/>
            <a:tailEnd/>
          </a:ln>
        </p:spPr>
      </p:pic>
      <p:pic>
        <p:nvPicPr>
          <p:cNvPr id="34849" name="Picture 27" descr="whoi_logo_sm.gif"/>
          <p:cNvPicPr>
            <a:picLocks noChangeAspect="1"/>
          </p:cNvPicPr>
          <p:nvPr/>
        </p:nvPicPr>
        <p:blipFill>
          <a:blip r:embed="rId26" cstate="print"/>
          <a:srcRect/>
          <a:stretch>
            <a:fillRect/>
          </a:stretch>
        </p:blipFill>
        <p:spPr bwMode="auto">
          <a:xfrm>
            <a:off x="5867400" y="5894388"/>
            <a:ext cx="304800" cy="277812"/>
          </a:xfrm>
          <a:prstGeom prst="rect">
            <a:avLst/>
          </a:prstGeom>
          <a:noFill/>
          <a:ln w="9525">
            <a:noFill/>
            <a:miter lim="800000"/>
            <a:headEnd/>
            <a:tailEnd/>
          </a:ln>
        </p:spPr>
      </p:pic>
      <p:pic>
        <p:nvPicPr>
          <p:cNvPr id="34850" name="Picture 29" descr="720px-US-WhiteHouse-Logo_svg.png"/>
          <p:cNvPicPr>
            <a:picLocks noChangeAspect="1"/>
          </p:cNvPicPr>
          <p:nvPr/>
        </p:nvPicPr>
        <p:blipFill>
          <a:blip r:embed="rId27" cstate="print"/>
          <a:srcRect/>
          <a:stretch>
            <a:fillRect/>
          </a:stretch>
        </p:blipFill>
        <p:spPr bwMode="auto">
          <a:xfrm>
            <a:off x="4191000" y="1447800"/>
            <a:ext cx="685800" cy="466725"/>
          </a:xfrm>
          <a:prstGeom prst="rect">
            <a:avLst/>
          </a:prstGeom>
          <a:noFill/>
          <a:ln w="9525">
            <a:noFill/>
            <a:miter lim="800000"/>
            <a:headEnd/>
            <a:tailEnd/>
          </a:ln>
        </p:spPr>
      </p:pic>
      <p:pic>
        <p:nvPicPr>
          <p:cNvPr id="34851" name="Picture 30" descr="sio logo.gif"/>
          <p:cNvPicPr>
            <a:picLocks noChangeAspect="1"/>
          </p:cNvPicPr>
          <p:nvPr/>
        </p:nvPicPr>
        <p:blipFill>
          <a:blip r:embed="rId28" cstate="print"/>
          <a:srcRect/>
          <a:stretch>
            <a:fillRect/>
          </a:stretch>
        </p:blipFill>
        <p:spPr bwMode="auto">
          <a:xfrm>
            <a:off x="6248400" y="5867400"/>
            <a:ext cx="304800" cy="304800"/>
          </a:xfrm>
          <a:prstGeom prst="rect">
            <a:avLst/>
          </a:prstGeom>
          <a:noFill/>
          <a:ln w="9525">
            <a:noFill/>
            <a:miter lim="800000"/>
            <a:headEnd/>
            <a:tailEnd/>
          </a:ln>
        </p:spPr>
      </p:pic>
      <p:pic>
        <p:nvPicPr>
          <p:cNvPr id="34852" name="Picture 12" descr="ONR_blue_gold_150dpi"/>
          <p:cNvPicPr>
            <a:picLocks noChangeAspect="1" noChangeArrowheads="1"/>
          </p:cNvPicPr>
          <p:nvPr/>
        </p:nvPicPr>
        <p:blipFill>
          <a:blip r:embed="rId29" cstate="print">
            <a:clrChange>
              <a:clrFrom>
                <a:srgbClr val="FFFFFF"/>
              </a:clrFrom>
              <a:clrTo>
                <a:srgbClr val="FFFFFF">
                  <a:alpha val="0"/>
                </a:srgbClr>
              </a:clrTo>
            </a:clrChange>
          </a:blip>
          <a:srcRect/>
          <a:stretch>
            <a:fillRect/>
          </a:stretch>
        </p:blipFill>
        <p:spPr bwMode="auto">
          <a:xfrm>
            <a:off x="4114800" y="4114800"/>
            <a:ext cx="825500" cy="368300"/>
          </a:xfrm>
          <a:prstGeom prst="rect">
            <a:avLst/>
          </a:prstGeom>
          <a:noFill/>
          <a:ln w="9525">
            <a:noFill/>
            <a:miter lim="800000"/>
            <a:headEnd/>
            <a:tailEnd/>
          </a:ln>
        </p:spPr>
      </p:pic>
      <p:pic>
        <p:nvPicPr>
          <p:cNvPr id="34853" name="Picture 15" descr="NIC logo cropped"/>
          <p:cNvPicPr>
            <a:picLocks noChangeAspect="1" noChangeArrowheads="1"/>
          </p:cNvPicPr>
          <p:nvPr/>
        </p:nvPicPr>
        <p:blipFill>
          <a:blip r:embed="rId30" cstate="print">
            <a:clrChange>
              <a:clrFrom>
                <a:srgbClr val="FFFFFF"/>
              </a:clrFrom>
              <a:clrTo>
                <a:srgbClr val="FFFFFF">
                  <a:alpha val="0"/>
                </a:srgbClr>
              </a:clrTo>
            </a:clrChange>
          </a:blip>
          <a:srcRect/>
          <a:stretch>
            <a:fillRect/>
          </a:stretch>
        </p:blipFill>
        <p:spPr bwMode="auto">
          <a:xfrm>
            <a:off x="3733800" y="4724400"/>
            <a:ext cx="430213" cy="417513"/>
          </a:xfrm>
          <a:prstGeom prst="rect">
            <a:avLst/>
          </a:prstGeom>
          <a:noFill/>
          <a:ln w="9525">
            <a:noFill/>
            <a:miter lim="800000"/>
            <a:headEnd/>
            <a:tailEnd/>
          </a:ln>
        </p:spPr>
      </p:pic>
      <p:pic>
        <p:nvPicPr>
          <p:cNvPr id="34854" name="Picture 4" descr="psclogo"/>
          <p:cNvPicPr>
            <a:picLocks noChangeAspect="1" noChangeArrowheads="1"/>
          </p:cNvPicPr>
          <p:nvPr/>
        </p:nvPicPr>
        <p:blipFill>
          <a:blip r:embed="rId31" cstate="print"/>
          <a:srcRect/>
          <a:stretch>
            <a:fillRect/>
          </a:stretch>
        </p:blipFill>
        <p:spPr bwMode="auto">
          <a:xfrm>
            <a:off x="7162800" y="5791200"/>
            <a:ext cx="465138" cy="309563"/>
          </a:xfrm>
          <a:prstGeom prst="rect">
            <a:avLst/>
          </a:prstGeom>
          <a:noFill/>
          <a:ln w="9525">
            <a:noFill/>
            <a:miter lim="800000"/>
            <a:headEnd/>
            <a:tailEnd/>
          </a:ln>
        </p:spPr>
      </p:pic>
      <p:pic>
        <p:nvPicPr>
          <p:cNvPr id="34855" name="Picture 9" descr="apl_logo"/>
          <p:cNvPicPr>
            <a:picLocks noChangeAspect="1" noChangeArrowheads="1"/>
          </p:cNvPicPr>
          <p:nvPr/>
        </p:nvPicPr>
        <p:blipFill>
          <a:blip r:embed="rId32" cstate="print"/>
          <a:srcRect/>
          <a:stretch>
            <a:fillRect/>
          </a:stretch>
        </p:blipFill>
        <p:spPr bwMode="auto">
          <a:xfrm>
            <a:off x="7162800" y="5410200"/>
            <a:ext cx="314325" cy="306388"/>
          </a:xfrm>
          <a:prstGeom prst="rect">
            <a:avLst/>
          </a:prstGeom>
          <a:noFill/>
          <a:ln w="9525">
            <a:noFill/>
            <a:miter lim="800000"/>
            <a:headEnd/>
            <a:tailEnd/>
          </a:ln>
        </p:spPr>
      </p:pic>
      <p:pic>
        <p:nvPicPr>
          <p:cNvPr id="34856" name="Picture 14" descr="cis_logo"/>
          <p:cNvPicPr>
            <a:picLocks noChangeAspect="1" noChangeArrowheads="1"/>
          </p:cNvPicPr>
          <p:nvPr/>
        </p:nvPicPr>
        <p:blipFill>
          <a:blip r:embed="rId33" cstate="print"/>
          <a:srcRect/>
          <a:stretch>
            <a:fillRect/>
          </a:stretch>
        </p:blipFill>
        <p:spPr bwMode="auto">
          <a:xfrm>
            <a:off x="6781800" y="2286000"/>
            <a:ext cx="487363" cy="428625"/>
          </a:xfrm>
          <a:prstGeom prst="rect">
            <a:avLst/>
          </a:prstGeom>
          <a:noFill/>
          <a:ln w="9525">
            <a:noFill/>
            <a:miter lim="800000"/>
            <a:headEnd/>
            <a:tailEnd/>
          </a:ln>
        </p:spPr>
      </p:pic>
      <p:pic>
        <p:nvPicPr>
          <p:cNvPr id="34857" name="Picture 15" descr="iip_logo"/>
          <p:cNvPicPr>
            <a:picLocks noChangeAspect="1" noChangeArrowheads="1"/>
          </p:cNvPicPr>
          <p:nvPr/>
        </p:nvPicPr>
        <p:blipFill>
          <a:blip r:embed="rId34" cstate="print"/>
          <a:srcRect/>
          <a:stretch>
            <a:fillRect/>
          </a:stretch>
        </p:blipFill>
        <p:spPr bwMode="auto">
          <a:xfrm>
            <a:off x="6248400" y="1600200"/>
            <a:ext cx="376238" cy="379413"/>
          </a:xfrm>
          <a:prstGeom prst="rect">
            <a:avLst/>
          </a:prstGeom>
          <a:noFill/>
          <a:ln w="9525">
            <a:noFill/>
            <a:miter lim="800000"/>
            <a:headEnd/>
            <a:tailEnd/>
          </a:ln>
        </p:spPr>
      </p:pic>
      <p:pic>
        <p:nvPicPr>
          <p:cNvPr id="34858" name="Picture 16" descr="USARC color logo"/>
          <p:cNvPicPr>
            <a:picLocks noChangeAspect="1" noChangeArrowheads="1"/>
          </p:cNvPicPr>
          <p:nvPr/>
        </p:nvPicPr>
        <p:blipFill>
          <a:blip r:embed="rId35" cstate="print"/>
          <a:srcRect l="13252" r="13252"/>
          <a:stretch>
            <a:fillRect/>
          </a:stretch>
        </p:blipFill>
        <p:spPr bwMode="auto">
          <a:xfrm>
            <a:off x="3124200" y="5715000"/>
            <a:ext cx="427038" cy="381000"/>
          </a:xfrm>
          <a:prstGeom prst="rect">
            <a:avLst/>
          </a:prstGeom>
          <a:noFill/>
          <a:ln w="9525">
            <a:noFill/>
            <a:miter lim="800000"/>
            <a:headEnd/>
            <a:tailEnd/>
          </a:ln>
        </p:spPr>
      </p:pic>
      <p:pic>
        <p:nvPicPr>
          <p:cNvPr id="34859" name="Picture 17" descr="nais_logo"/>
          <p:cNvPicPr>
            <a:picLocks noChangeAspect="1" noChangeArrowheads="1"/>
          </p:cNvPicPr>
          <p:nvPr/>
        </p:nvPicPr>
        <p:blipFill>
          <a:blip r:embed="rId36" cstate="print"/>
          <a:srcRect/>
          <a:stretch>
            <a:fillRect/>
          </a:stretch>
        </p:blipFill>
        <p:spPr bwMode="auto">
          <a:xfrm>
            <a:off x="7162800" y="2895600"/>
            <a:ext cx="515938" cy="447675"/>
          </a:xfrm>
          <a:prstGeom prst="rect">
            <a:avLst/>
          </a:prstGeom>
          <a:noFill/>
          <a:ln w="9525">
            <a:noFill/>
            <a:miter lim="800000"/>
            <a:headEnd/>
            <a:tailEnd/>
          </a:ln>
        </p:spPr>
      </p:pic>
      <p:sp>
        <p:nvSpPr>
          <p:cNvPr id="79" name="TextBox 78"/>
          <p:cNvSpPr txBox="1"/>
          <p:nvPr/>
        </p:nvSpPr>
        <p:spPr>
          <a:xfrm>
            <a:off x="152400" y="1447800"/>
            <a:ext cx="1492250" cy="307975"/>
          </a:xfrm>
          <a:prstGeom prst="rect">
            <a:avLst/>
          </a:prstGeom>
          <a:noFill/>
        </p:spPr>
        <p:txBody>
          <a:bodyPr wrap="none">
            <a:spAutoFit/>
          </a:bodyPr>
          <a:lstStyle/>
          <a:p>
            <a:pPr>
              <a:defRPr/>
            </a:pPr>
            <a:r>
              <a:rPr lang="en-US" sz="1400" b="1" i="1" dirty="0">
                <a:solidFill>
                  <a:schemeClr val="accent6">
                    <a:lumMod val="60000"/>
                    <a:lumOff val="40000"/>
                  </a:schemeClr>
                </a:solidFill>
              </a:rPr>
              <a:t>INTERAGENCY</a:t>
            </a:r>
            <a:endParaRPr lang="en-US" sz="1400" b="1" i="1" dirty="0">
              <a:solidFill>
                <a:schemeClr val="bg1"/>
              </a:solidFill>
            </a:endParaRPr>
          </a:p>
        </p:txBody>
      </p:sp>
      <p:sp>
        <p:nvSpPr>
          <p:cNvPr id="80" name="TextBox 79"/>
          <p:cNvSpPr txBox="1"/>
          <p:nvPr/>
        </p:nvSpPr>
        <p:spPr>
          <a:xfrm>
            <a:off x="7010400" y="1371600"/>
            <a:ext cx="1636713" cy="307975"/>
          </a:xfrm>
          <a:prstGeom prst="rect">
            <a:avLst/>
          </a:prstGeom>
          <a:noFill/>
        </p:spPr>
        <p:txBody>
          <a:bodyPr wrap="none">
            <a:spAutoFit/>
          </a:bodyPr>
          <a:lstStyle/>
          <a:p>
            <a:pPr>
              <a:defRPr/>
            </a:pPr>
            <a:r>
              <a:rPr lang="en-US" sz="1400" b="1" i="1" dirty="0">
                <a:solidFill>
                  <a:schemeClr val="accent6">
                    <a:lumMod val="60000"/>
                    <a:lumOff val="40000"/>
                  </a:schemeClr>
                </a:solidFill>
              </a:rPr>
              <a:t>INTERNATIONAL</a:t>
            </a:r>
          </a:p>
        </p:txBody>
      </p:sp>
      <p:sp>
        <p:nvSpPr>
          <p:cNvPr id="84" name="TextBox 83"/>
          <p:cNvSpPr txBox="1"/>
          <p:nvPr/>
        </p:nvSpPr>
        <p:spPr>
          <a:xfrm>
            <a:off x="4006850" y="1143000"/>
            <a:ext cx="1098550" cy="307975"/>
          </a:xfrm>
          <a:prstGeom prst="rect">
            <a:avLst/>
          </a:prstGeom>
          <a:noFill/>
        </p:spPr>
        <p:txBody>
          <a:bodyPr wrap="none">
            <a:spAutoFit/>
          </a:bodyPr>
          <a:lstStyle/>
          <a:p>
            <a:pPr>
              <a:defRPr/>
            </a:pPr>
            <a:r>
              <a:rPr lang="en-US" sz="1400" b="1" i="1" dirty="0">
                <a:solidFill>
                  <a:schemeClr val="accent6">
                    <a:lumMod val="60000"/>
                    <a:lumOff val="40000"/>
                  </a:schemeClr>
                </a:solidFill>
              </a:rPr>
              <a:t>NATIONAL</a:t>
            </a:r>
          </a:p>
        </p:txBody>
      </p:sp>
      <p:sp>
        <p:nvSpPr>
          <p:cNvPr id="85" name="TextBox 84"/>
          <p:cNvSpPr txBox="1"/>
          <p:nvPr/>
        </p:nvSpPr>
        <p:spPr>
          <a:xfrm>
            <a:off x="4191000" y="1981200"/>
            <a:ext cx="584200" cy="307975"/>
          </a:xfrm>
          <a:prstGeom prst="rect">
            <a:avLst/>
          </a:prstGeom>
          <a:noFill/>
        </p:spPr>
        <p:txBody>
          <a:bodyPr wrap="none">
            <a:spAutoFit/>
          </a:bodyPr>
          <a:lstStyle/>
          <a:p>
            <a:pPr>
              <a:defRPr/>
            </a:pPr>
            <a:r>
              <a:rPr lang="en-US" sz="1400" b="1" i="1" dirty="0">
                <a:solidFill>
                  <a:schemeClr val="accent6">
                    <a:lumMod val="60000"/>
                    <a:lumOff val="40000"/>
                  </a:schemeClr>
                </a:solidFill>
              </a:rPr>
              <a:t>DOD</a:t>
            </a:r>
          </a:p>
        </p:txBody>
      </p:sp>
      <p:sp>
        <p:nvSpPr>
          <p:cNvPr id="86" name="TextBox 85"/>
          <p:cNvSpPr txBox="1"/>
          <p:nvPr/>
        </p:nvSpPr>
        <p:spPr>
          <a:xfrm>
            <a:off x="2819400" y="5330825"/>
            <a:ext cx="3648075" cy="307975"/>
          </a:xfrm>
          <a:prstGeom prst="rect">
            <a:avLst/>
          </a:prstGeom>
          <a:noFill/>
        </p:spPr>
        <p:txBody>
          <a:bodyPr wrap="none">
            <a:spAutoFit/>
          </a:bodyPr>
          <a:lstStyle/>
          <a:p>
            <a:pPr>
              <a:defRPr/>
            </a:pPr>
            <a:r>
              <a:rPr lang="en-US" sz="1400" b="1" i="1" dirty="0">
                <a:solidFill>
                  <a:schemeClr val="accent6">
                    <a:lumMod val="60000"/>
                    <a:lumOff val="40000"/>
                  </a:schemeClr>
                </a:solidFill>
              </a:rPr>
              <a:t>SCIENTIFIC, ACADEMIC, &amp; ANALYTICAL</a:t>
            </a:r>
          </a:p>
        </p:txBody>
      </p:sp>
      <p:pic>
        <p:nvPicPr>
          <p:cNvPr id="34865" name="Picture 94" descr="139px-Flag_of_Denmark_svg.png"/>
          <p:cNvPicPr>
            <a:picLocks noChangeAspect="1"/>
          </p:cNvPicPr>
          <p:nvPr/>
        </p:nvPicPr>
        <p:blipFill>
          <a:blip r:embed="rId37" cstate="print"/>
          <a:srcRect/>
          <a:stretch>
            <a:fillRect/>
          </a:stretch>
        </p:blipFill>
        <p:spPr bwMode="auto">
          <a:xfrm>
            <a:off x="6858000" y="4572000"/>
            <a:ext cx="457200" cy="346075"/>
          </a:xfrm>
          <a:prstGeom prst="rect">
            <a:avLst/>
          </a:prstGeom>
          <a:noFill/>
          <a:ln w="9525">
            <a:noFill/>
            <a:miter lim="800000"/>
            <a:headEnd/>
            <a:tailEnd/>
          </a:ln>
        </p:spPr>
      </p:pic>
      <p:pic>
        <p:nvPicPr>
          <p:cNvPr id="34866" name="Picture 98" descr="145px-Flag_of_Norway_svg.png"/>
          <p:cNvPicPr>
            <a:picLocks noChangeAspect="1"/>
          </p:cNvPicPr>
          <p:nvPr/>
        </p:nvPicPr>
        <p:blipFill>
          <a:blip r:embed="rId38" cstate="print"/>
          <a:srcRect/>
          <a:stretch>
            <a:fillRect/>
          </a:stretch>
        </p:blipFill>
        <p:spPr bwMode="auto">
          <a:xfrm>
            <a:off x="7543800" y="4267200"/>
            <a:ext cx="476250" cy="344488"/>
          </a:xfrm>
          <a:prstGeom prst="rect">
            <a:avLst/>
          </a:prstGeom>
          <a:noFill/>
          <a:ln w="9525">
            <a:noFill/>
            <a:miter lim="800000"/>
            <a:headEnd/>
            <a:tailEnd/>
          </a:ln>
        </p:spPr>
      </p:pic>
      <p:pic>
        <p:nvPicPr>
          <p:cNvPr id="34867" name="Picture 99" descr="150px-United_States_Northern_Command_emblem.png"/>
          <p:cNvPicPr>
            <a:picLocks noChangeAspect="1"/>
          </p:cNvPicPr>
          <p:nvPr/>
        </p:nvPicPr>
        <p:blipFill>
          <a:blip r:embed="rId39" cstate="print"/>
          <a:srcRect/>
          <a:stretch>
            <a:fillRect/>
          </a:stretch>
        </p:blipFill>
        <p:spPr bwMode="auto">
          <a:xfrm>
            <a:off x="3352800" y="2514600"/>
            <a:ext cx="457200" cy="457200"/>
          </a:xfrm>
          <a:prstGeom prst="rect">
            <a:avLst/>
          </a:prstGeom>
          <a:noFill/>
          <a:ln w="9525">
            <a:noFill/>
            <a:miter lim="800000"/>
            <a:headEnd/>
            <a:tailEnd/>
          </a:ln>
        </p:spPr>
      </p:pic>
      <p:pic>
        <p:nvPicPr>
          <p:cNvPr id="34868" name="Picture 100" descr="158px-Flag_of_Russia_svg.png"/>
          <p:cNvPicPr>
            <a:picLocks noChangeAspect="1"/>
          </p:cNvPicPr>
          <p:nvPr/>
        </p:nvPicPr>
        <p:blipFill>
          <a:blip r:embed="rId40" cstate="print"/>
          <a:srcRect/>
          <a:stretch>
            <a:fillRect/>
          </a:stretch>
        </p:blipFill>
        <p:spPr bwMode="auto">
          <a:xfrm>
            <a:off x="7772400" y="3733800"/>
            <a:ext cx="530225" cy="352425"/>
          </a:xfrm>
          <a:prstGeom prst="rect">
            <a:avLst/>
          </a:prstGeom>
          <a:noFill/>
          <a:ln w="9525">
            <a:noFill/>
            <a:miter lim="800000"/>
            <a:headEnd/>
            <a:tailEnd/>
          </a:ln>
        </p:spPr>
      </p:pic>
      <p:pic>
        <p:nvPicPr>
          <p:cNvPr id="34869" name="Picture 101" descr="168px-Flag_of_Sweden_svg.png"/>
          <p:cNvPicPr>
            <a:picLocks noChangeAspect="1"/>
          </p:cNvPicPr>
          <p:nvPr/>
        </p:nvPicPr>
        <p:blipFill>
          <a:blip r:embed="rId41" cstate="print"/>
          <a:srcRect/>
          <a:stretch>
            <a:fillRect/>
          </a:stretch>
        </p:blipFill>
        <p:spPr bwMode="auto">
          <a:xfrm>
            <a:off x="8001000" y="3276600"/>
            <a:ext cx="457200" cy="285750"/>
          </a:xfrm>
          <a:prstGeom prst="rect">
            <a:avLst/>
          </a:prstGeom>
          <a:noFill/>
          <a:ln w="9525">
            <a:noFill/>
            <a:miter lim="800000"/>
            <a:headEnd/>
            <a:tailEnd/>
          </a:ln>
        </p:spPr>
      </p:pic>
      <p:pic>
        <p:nvPicPr>
          <p:cNvPr id="103" name="Picture 102" descr="172px-Flag_of_Finland_svg.png"/>
          <p:cNvPicPr>
            <a:picLocks noChangeAspect="1"/>
          </p:cNvPicPr>
          <p:nvPr/>
        </p:nvPicPr>
        <p:blipFill>
          <a:blip r:embed="rId42" cstate="print"/>
          <a:stretch>
            <a:fillRect/>
          </a:stretch>
        </p:blipFill>
        <p:spPr>
          <a:xfrm>
            <a:off x="8001000" y="2743200"/>
            <a:ext cx="457200" cy="279400"/>
          </a:xfrm>
          <a:prstGeom prst="rect">
            <a:avLst/>
          </a:prstGeom>
          <a:ln>
            <a:solidFill>
              <a:schemeClr val="accent6"/>
            </a:solidFill>
          </a:ln>
        </p:spPr>
      </p:pic>
      <p:pic>
        <p:nvPicPr>
          <p:cNvPr id="34871" name="Picture 103" descr="210px-Flag_of_Canada_svg.png"/>
          <p:cNvPicPr>
            <a:picLocks noChangeAspect="1"/>
          </p:cNvPicPr>
          <p:nvPr/>
        </p:nvPicPr>
        <p:blipFill>
          <a:blip r:embed="rId43" cstate="print"/>
          <a:srcRect/>
          <a:stretch>
            <a:fillRect/>
          </a:stretch>
        </p:blipFill>
        <p:spPr bwMode="auto">
          <a:xfrm>
            <a:off x="7086600" y="1828800"/>
            <a:ext cx="533400" cy="266700"/>
          </a:xfrm>
          <a:prstGeom prst="rect">
            <a:avLst/>
          </a:prstGeom>
          <a:noFill/>
          <a:ln w="9525">
            <a:noFill/>
            <a:miter lim="800000"/>
            <a:headEnd/>
            <a:tailEnd/>
          </a:ln>
        </p:spPr>
      </p:pic>
      <p:pic>
        <p:nvPicPr>
          <p:cNvPr id="34872" name="Picture 104" descr="UK FLAG.jpg"/>
          <p:cNvPicPr>
            <a:picLocks noChangeAspect="1"/>
          </p:cNvPicPr>
          <p:nvPr/>
        </p:nvPicPr>
        <p:blipFill>
          <a:blip r:embed="rId44" cstate="print"/>
          <a:srcRect/>
          <a:stretch>
            <a:fillRect/>
          </a:stretch>
        </p:blipFill>
        <p:spPr bwMode="auto">
          <a:xfrm>
            <a:off x="7848600" y="2286000"/>
            <a:ext cx="533400" cy="266700"/>
          </a:xfrm>
          <a:prstGeom prst="rect">
            <a:avLst/>
          </a:prstGeom>
          <a:noFill/>
          <a:ln w="9525">
            <a:noFill/>
            <a:miter lim="800000"/>
            <a:headEnd/>
            <a:tailEnd/>
          </a:ln>
        </p:spPr>
      </p:pic>
      <p:pic>
        <p:nvPicPr>
          <p:cNvPr id="34873" name="Picture 105" descr="ASLLogo.gif"/>
          <p:cNvPicPr>
            <a:picLocks noChangeAspect="1"/>
          </p:cNvPicPr>
          <p:nvPr/>
        </p:nvPicPr>
        <p:blipFill>
          <a:blip r:embed="rId45" cstate="print"/>
          <a:srcRect/>
          <a:stretch>
            <a:fillRect/>
          </a:stretch>
        </p:blipFill>
        <p:spPr bwMode="auto">
          <a:xfrm>
            <a:off x="4267200" y="4953000"/>
            <a:ext cx="476250" cy="357188"/>
          </a:xfrm>
          <a:prstGeom prst="rect">
            <a:avLst/>
          </a:prstGeom>
          <a:noFill/>
          <a:ln w="9525">
            <a:noFill/>
            <a:miter lim="800000"/>
            <a:headEnd/>
            <a:tailEnd/>
          </a:ln>
        </p:spPr>
      </p:pic>
      <p:pic>
        <p:nvPicPr>
          <p:cNvPr id="34874" name="Picture 106" descr="CNA.gif"/>
          <p:cNvPicPr>
            <a:picLocks noChangeAspect="1"/>
          </p:cNvPicPr>
          <p:nvPr/>
        </p:nvPicPr>
        <p:blipFill>
          <a:blip r:embed="rId46" cstate="print"/>
          <a:srcRect/>
          <a:stretch>
            <a:fillRect/>
          </a:stretch>
        </p:blipFill>
        <p:spPr bwMode="auto">
          <a:xfrm>
            <a:off x="76200" y="5540375"/>
            <a:ext cx="609600" cy="250825"/>
          </a:xfrm>
          <a:prstGeom prst="rect">
            <a:avLst/>
          </a:prstGeom>
          <a:noFill/>
          <a:ln w="9525">
            <a:noFill/>
            <a:miter lim="800000"/>
            <a:headEnd/>
            <a:tailEnd/>
          </a:ln>
        </p:spPr>
      </p:pic>
      <p:pic>
        <p:nvPicPr>
          <p:cNvPr id="34875" name="Picture 108" descr="DOC.gif"/>
          <p:cNvPicPr>
            <a:picLocks noChangeAspect="1"/>
          </p:cNvPicPr>
          <p:nvPr/>
        </p:nvPicPr>
        <p:blipFill>
          <a:blip r:embed="rId47" cstate="print"/>
          <a:srcRect/>
          <a:stretch>
            <a:fillRect/>
          </a:stretch>
        </p:blipFill>
        <p:spPr bwMode="auto">
          <a:xfrm>
            <a:off x="1524000" y="1676400"/>
            <a:ext cx="457200" cy="461963"/>
          </a:xfrm>
          <a:prstGeom prst="rect">
            <a:avLst/>
          </a:prstGeom>
          <a:noFill/>
          <a:ln w="9525">
            <a:noFill/>
            <a:miter lim="800000"/>
            <a:headEnd/>
            <a:tailEnd/>
          </a:ln>
        </p:spPr>
      </p:pic>
      <p:pic>
        <p:nvPicPr>
          <p:cNvPr id="34876" name="Picture 109" descr="int-iho.gif"/>
          <p:cNvPicPr>
            <a:picLocks noChangeAspect="1"/>
          </p:cNvPicPr>
          <p:nvPr/>
        </p:nvPicPr>
        <p:blipFill>
          <a:blip r:embed="rId48" cstate="print"/>
          <a:srcRect/>
          <a:stretch>
            <a:fillRect/>
          </a:stretch>
        </p:blipFill>
        <p:spPr bwMode="auto">
          <a:xfrm>
            <a:off x="6172200" y="4800600"/>
            <a:ext cx="533400" cy="355600"/>
          </a:xfrm>
          <a:prstGeom prst="rect">
            <a:avLst/>
          </a:prstGeom>
          <a:noFill/>
          <a:ln w="9525">
            <a:noFill/>
            <a:miter lim="800000"/>
            <a:headEnd/>
            <a:tailEnd/>
          </a:ln>
        </p:spPr>
      </p:pic>
      <p:pic>
        <p:nvPicPr>
          <p:cNvPr id="34877" name="Picture 110" descr="WMOLogo.gif"/>
          <p:cNvPicPr>
            <a:picLocks noChangeAspect="1"/>
          </p:cNvPicPr>
          <p:nvPr/>
        </p:nvPicPr>
        <p:blipFill>
          <a:blip r:embed="rId49" cstate="print"/>
          <a:srcRect r="83795"/>
          <a:stretch>
            <a:fillRect/>
          </a:stretch>
        </p:blipFill>
        <p:spPr bwMode="auto">
          <a:xfrm>
            <a:off x="7086600" y="3581400"/>
            <a:ext cx="503238" cy="495300"/>
          </a:xfrm>
          <a:prstGeom prst="rect">
            <a:avLst/>
          </a:prstGeom>
          <a:noFill/>
          <a:ln w="9525">
            <a:noFill/>
            <a:miter lim="800000"/>
            <a:headEnd/>
            <a:tailEnd/>
          </a:ln>
        </p:spPr>
      </p:pic>
      <p:pic>
        <p:nvPicPr>
          <p:cNvPr id="34878" name="Picture 111" descr="UMD.jpg"/>
          <p:cNvPicPr>
            <a:picLocks noChangeAspect="1"/>
          </p:cNvPicPr>
          <p:nvPr/>
        </p:nvPicPr>
        <p:blipFill>
          <a:blip r:embed="rId50" cstate="print"/>
          <a:srcRect/>
          <a:stretch>
            <a:fillRect/>
          </a:stretch>
        </p:blipFill>
        <p:spPr bwMode="auto">
          <a:xfrm>
            <a:off x="8053388" y="5562600"/>
            <a:ext cx="1090612" cy="257175"/>
          </a:xfrm>
          <a:prstGeom prst="rect">
            <a:avLst/>
          </a:prstGeom>
          <a:noFill/>
          <a:ln w="9525">
            <a:noFill/>
            <a:miter lim="800000"/>
            <a:headEnd/>
            <a:tailEnd/>
          </a:ln>
        </p:spPr>
      </p:pic>
      <p:pic>
        <p:nvPicPr>
          <p:cNvPr id="34879" name="Picture 113" descr="UAF.gif"/>
          <p:cNvPicPr>
            <a:picLocks noChangeAspect="1"/>
          </p:cNvPicPr>
          <p:nvPr/>
        </p:nvPicPr>
        <p:blipFill>
          <a:blip r:embed="rId51" cstate="print"/>
          <a:srcRect/>
          <a:stretch>
            <a:fillRect/>
          </a:stretch>
        </p:blipFill>
        <p:spPr bwMode="auto">
          <a:xfrm>
            <a:off x="8001000" y="5181600"/>
            <a:ext cx="1828800" cy="285750"/>
          </a:xfrm>
          <a:prstGeom prst="rect">
            <a:avLst/>
          </a:prstGeom>
          <a:noFill/>
          <a:ln w="9525">
            <a:noFill/>
            <a:miter lim="800000"/>
            <a:headEnd/>
            <a:tailEnd/>
          </a:ln>
        </p:spPr>
      </p:pic>
      <p:pic>
        <p:nvPicPr>
          <p:cNvPr id="34880" name="Picture 114" descr="UARCTIC.jpg"/>
          <p:cNvPicPr>
            <a:picLocks noChangeAspect="1"/>
          </p:cNvPicPr>
          <p:nvPr/>
        </p:nvPicPr>
        <p:blipFill>
          <a:blip r:embed="rId52" cstate="print"/>
          <a:srcRect/>
          <a:stretch>
            <a:fillRect/>
          </a:stretch>
        </p:blipFill>
        <p:spPr bwMode="auto">
          <a:xfrm>
            <a:off x="2590800" y="5791200"/>
            <a:ext cx="469900" cy="292100"/>
          </a:xfrm>
          <a:prstGeom prst="rect">
            <a:avLst/>
          </a:prstGeom>
          <a:noFill/>
          <a:ln w="9525">
            <a:noFill/>
            <a:miter lim="800000"/>
            <a:headEnd/>
            <a:tailEnd/>
          </a:ln>
        </p:spPr>
      </p:pic>
      <p:pic>
        <p:nvPicPr>
          <p:cNvPr id="34881" name="Picture 115" descr="500px-USGS_logo_svg.png"/>
          <p:cNvPicPr>
            <a:picLocks noChangeAspect="1"/>
          </p:cNvPicPr>
          <p:nvPr/>
        </p:nvPicPr>
        <p:blipFill>
          <a:blip r:embed="rId53" cstate="print"/>
          <a:srcRect/>
          <a:stretch>
            <a:fillRect/>
          </a:stretch>
        </p:blipFill>
        <p:spPr bwMode="auto">
          <a:xfrm>
            <a:off x="1524000" y="4419600"/>
            <a:ext cx="609600" cy="244475"/>
          </a:xfrm>
          <a:prstGeom prst="rect">
            <a:avLst/>
          </a:prstGeom>
          <a:noFill/>
          <a:ln w="9525">
            <a:noFill/>
            <a:miter lim="800000"/>
            <a:headEnd/>
            <a:tailEnd/>
          </a:ln>
        </p:spPr>
      </p:pic>
      <p:pic>
        <p:nvPicPr>
          <p:cNvPr id="34882" name="Picture 118" descr="logo.png"/>
          <p:cNvPicPr>
            <a:picLocks noChangeAspect="1"/>
          </p:cNvPicPr>
          <p:nvPr/>
        </p:nvPicPr>
        <p:blipFill>
          <a:blip r:embed="rId54" cstate="print"/>
          <a:srcRect l="14691" t="6259" r="19588"/>
          <a:stretch>
            <a:fillRect/>
          </a:stretch>
        </p:blipFill>
        <p:spPr bwMode="auto">
          <a:xfrm>
            <a:off x="1752600" y="5638800"/>
            <a:ext cx="371475" cy="415925"/>
          </a:xfrm>
          <a:prstGeom prst="rect">
            <a:avLst/>
          </a:prstGeom>
          <a:noFill/>
          <a:ln w="9525">
            <a:noFill/>
            <a:miter lim="800000"/>
            <a:headEnd/>
            <a:tailEnd/>
          </a:ln>
        </p:spPr>
      </p:pic>
      <p:pic>
        <p:nvPicPr>
          <p:cNvPr id="34883" name="Picture 120" descr="nmoc.gif"/>
          <p:cNvPicPr>
            <a:picLocks noChangeAspect="1"/>
          </p:cNvPicPr>
          <p:nvPr/>
        </p:nvPicPr>
        <p:blipFill>
          <a:blip r:embed="rId55" cstate="print"/>
          <a:srcRect/>
          <a:stretch>
            <a:fillRect/>
          </a:stretch>
        </p:blipFill>
        <p:spPr bwMode="auto">
          <a:xfrm>
            <a:off x="3733800" y="4191000"/>
            <a:ext cx="400050" cy="352425"/>
          </a:xfrm>
          <a:prstGeom prst="rect">
            <a:avLst/>
          </a:prstGeom>
          <a:noFill/>
          <a:ln w="9525">
            <a:noFill/>
            <a:miter lim="800000"/>
            <a:headEnd/>
            <a:tailEnd/>
          </a:ln>
        </p:spPr>
      </p:pic>
      <p:pic>
        <p:nvPicPr>
          <p:cNvPr id="34884" name="Picture 121" descr="LANL.jpg"/>
          <p:cNvPicPr>
            <a:picLocks noChangeAspect="1"/>
          </p:cNvPicPr>
          <p:nvPr/>
        </p:nvPicPr>
        <p:blipFill>
          <a:blip r:embed="rId56" cstate="print"/>
          <a:srcRect/>
          <a:stretch>
            <a:fillRect/>
          </a:stretch>
        </p:blipFill>
        <p:spPr bwMode="auto">
          <a:xfrm>
            <a:off x="990600" y="3352800"/>
            <a:ext cx="838200" cy="306388"/>
          </a:xfrm>
          <a:prstGeom prst="rect">
            <a:avLst/>
          </a:prstGeom>
          <a:noFill/>
          <a:ln w="9525">
            <a:noFill/>
            <a:miter lim="800000"/>
            <a:headEnd/>
            <a:tailEnd/>
          </a:ln>
        </p:spPr>
      </p:pic>
      <p:pic>
        <p:nvPicPr>
          <p:cNvPr id="34885" name="Picture 122" descr="MSC.gif"/>
          <p:cNvPicPr>
            <a:picLocks noChangeAspect="1"/>
          </p:cNvPicPr>
          <p:nvPr/>
        </p:nvPicPr>
        <p:blipFill>
          <a:blip r:embed="rId57" cstate="print"/>
          <a:srcRect/>
          <a:stretch>
            <a:fillRect/>
          </a:stretch>
        </p:blipFill>
        <p:spPr bwMode="auto">
          <a:xfrm>
            <a:off x="5486400" y="3810000"/>
            <a:ext cx="457200" cy="457200"/>
          </a:xfrm>
          <a:prstGeom prst="rect">
            <a:avLst/>
          </a:prstGeom>
          <a:noFill/>
          <a:ln w="9525">
            <a:noFill/>
            <a:miter lim="800000"/>
            <a:headEnd/>
            <a:tailEnd/>
          </a:ln>
        </p:spPr>
      </p:pic>
      <p:pic>
        <p:nvPicPr>
          <p:cNvPr id="34886" name="Picture 123" descr="LDEO.gif"/>
          <p:cNvPicPr>
            <a:picLocks noChangeAspect="1"/>
          </p:cNvPicPr>
          <p:nvPr/>
        </p:nvPicPr>
        <p:blipFill>
          <a:blip r:embed="rId58" cstate="print"/>
          <a:srcRect/>
          <a:stretch>
            <a:fillRect/>
          </a:stretch>
        </p:blipFill>
        <p:spPr bwMode="auto">
          <a:xfrm>
            <a:off x="1066800" y="4038600"/>
            <a:ext cx="1219200" cy="212725"/>
          </a:xfrm>
          <a:prstGeom prst="rect">
            <a:avLst/>
          </a:prstGeom>
          <a:noFill/>
          <a:ln w="9525">
            <a:noFill/>
            <a:miter lim="800000"/>
            <a:headEnd/>
            <a:tailEnd/>
          </a:ln>
        </p:spPr>
      </p:pic>
      <p:pic>
        <p:nvPicPr>
          <p:cNvPr id="34887" name="Picture 124" descr="ORNL.jpg"/>
          <p:cNvPicPr>
            <a:picLocks noChangeAspect="1"/>
          </p:cNvPicPr>
          <p:nvPr/>
        </p:nvPicPr>
        <p:blipFill>
          <a:blip r:embed="rId59" cstate="print"/>
          <a:srcRect/>
          <a:stretch>
            <a:fillRect/>
          </a:stretch>
        </p:blipFill>
        <p:spPr bwMode="auto">
          <a:xfrm>
            <a:off x="1066800" y="3733800"/>
            <a:ext cx="1479550" cy="222250"/>
          </a:xfrm>
          <a:prstGeom prst="rect">
            <a:avLst/>
          </a:prstGeom>
          <a:noFill/>
          <a:ln w="9525">
            <a:noFill/>
            <a:miter lim="800000"/>
            <a:headEnd/>
            <a:tailEnd/>
          </a:ln>
        </p:spPr>
      </p:pic>
      <p:pic>
        <p:nvPicPr>
          <p:cNvPr id="34888" name="Picture 125" descr="navfac.gif"/>
          <p:cNvPicPr>
            <a:picLocks noChangeAspect="1"/>
          </p:cNvPicPr>
          <p:nvPr/>
        </p:nvPicPr>
        <p:blipFill>
          <a:blip r:embed="rId60" cstate="print"/>
          <a:srcRect/>
          <a:stretch>
            <a:fillRect/>
          </a:stretch>
        </p:blipFill>
        <p:spPr bwMode="auto">
          <a:xfrm>
            <a:off x="5105400" y="4267200"/>
            <a:ext cx="533400" cy="457200"/>
          </a:xfrm>
          <a:prstGeom prst="rect">
            <a:avLst/>
          </a:prstGeom>
          <a:noFill/>
          <a:ln w="9525">
            <a:noFill/>
            <a:miter lim="800000"/>
            <a:headEnd/>
            <a:tailEnd/>
          </a:ln>
        </p:spPr>
      </p:pic>
      <p:pic>
        <p:nvPicPr>
          <p:cNvPr id="34889" name="Picture 126" descr="osu_logo.png"/>
          <p:cNvPicPr>
            <a:picLocks noChangeAspect="1"/>
          </p:cNvPicPr>
          <p:nvPr/>
        </p:nvPicPr>
        <p:blipFill>
          <a:blip r:embed="rId61" cstate="print"/>
          <a:srcRect/>
          <a:stretch>
            <a:fillRect/>
          </a:stretch>
        </p:blipFill>
        <p:spPr bwMode="auto">
          <a:xfrm>
            <a:off x="7543800" y="5334000"/>
            <a:ext cx="433388" cy="409575"/>
          </a:xfrm>
          <a:prstGeom prst="rect">
            <a:avLst/>
          </a:prstGeom>
          <a:noFill/>
          <a:ln w="9525">
            <a:noFill/>
            <a:miter lim="800000"/>
            <a:headEnd/>
            <a:tailEnd/>
          </a:ln>
        </p:spPr>
      </p:pic>
      <p:pic>
        <p:nvPicPr>
          <p:cNvPr id="34890" name="Picture 127" descr="oceanleadership-logo.png"/>
          <p:cNvPicPr>
            <a:picLocks noChangeAspect="1"/>
          </p:cNvPicPr>
          <p:nvPr/>
        </p:nvPicPr>
        <p:blipFill>
          <a:blip r:embed="rId62" cstate="print"/>
          <a:srcRect/>
          <a:stretch>
            <a:fillRect/>
          </a:stretch>
        </p:blipFill>
        <p:spPr bwMode="auto">
          <a:xfrm>
            <a:off x="33338" y="5105400"/>
            <a:ext cx="576262" cy="381000"/>
          </a:xfrm>
          <a:prstGeom prst="rect">
            <a:avLst/>
          </a:prstGeom>
          <a:noFill/>
          <a:ln w="9525">
            <a:noFill/>
            <a:miter lim="800000"/>
            <a:headEnd/>
            <a:tailEnd/>
          </a:ln>
        </p:spPr>
      </p:pic>
      <p:pic>
        <p:nvPicPr>
          <p:cNvPr id="34891" name="Picture 128" descr="DOI_Recovery_final.gif"/>
          <p:cNvPicPr>
            <a:picLocks noChangeAspect="1"/>
          </p:cNvPicPr>
          <p:nvPr/>
        </p:nvPicPr>
        <p:blipFill>
          <a:blip r:embed="rId63" cstate="print"/>
          <a:srcRect r="74449"/>
          <a:stretch>
            <a:fillRect/>
          </a:stretch>
        </p:blipFill>
        <p:spPr bwMode="auto">
          <a:xfrm>
            <a:off x="533400" y="4114800"/>
            <a:ext cx="457200" cy="555625"/>
          </a:xfrm>
          <a:prstGeom prst="rect">
            <a:avLst/>
          </a:prstGeom>
          <a:noFill/>
          <a:ln w="9525">
            <a:noFill/>
            <a:miter lim="800000"/>
            <a:headEnd/>
            <a:tailEnd/>
          </a:ln>
        </p:spPr>
      </p:pic>
      <p:pic>
        <p:nvPicPr>
          <p:cNvPr id="34892" name="Picture 130" descr="USNA CREST.jpg"/>
          <p:cNvPicPr>
            <a:picLocks noChangeAspect="1"/>
          </p:cNvPicPr>
          <p:nvPr/>
        </p:nvPicPr>
        <p:blipFill>
          <a:blip r:embed="rId64" cstate="print"/>
          <a:srcRect/>
          <a:stretch>
            <a:fillRect/>
          </a:stretch>
        </p:blipFill>
        <p:spPr bwMode="auto">
          <a:xfrm>
            <a:off x="838200" y="5334000"/>
            <a:ext cx="317500" cy="457200"/>
          </a:xfrm>
          <a:prstGeom prst="rect">
            <a:avLst/>
          </a:prstGeom>
          <a:noFill/>
          <a:ln w="9525">
            <a:noFill/>
            <a:miter lim="800000"/>
            <a:headEnd/>
            <a:tailEnd/>
          </a:ln>
        </p:spPr>
      </p:pic>
      <p:pic>
        <p:nvPicPr>
          <p:cNvPr id="34893" name="Picture 131" descr="nrac_blue_blue.gif"/>
          <p:cNvPicPr>
            <a:picLocks noChangeAspect="1"/>
          </p:cNvPicPr>
          <p:nvPr/>
        </p:nvPicPr>
        <p:blipFill>
          <a:blip r:embed="rId65" cstate="print"/>
          <a:srcRect r="74525"/>
          <a:stretch>
            <a:fillRect/>
          </a:stretch>
        </p:blipFill>
        <p:spPr bwMode="auto">
          <a:xfrm>
            <a:off x="76200" y="5899150"/>
            <a:ext cx="685800" cy="273050"/>
          </a:xfrm>
          <a:prstGeom prst="rect">
            <a:avLst/>
          </a:prstGeom>
          <a:noFill/>
          <a:ln w="9525">
            <a:noFill/>
            <a:miter lim="800000"/>
            <a:headEnd/>
            <a:tailEnd/>
          </a:ln>
        </p:spPr>
      </p:pic>
      <p:pic>
        <p:nvPicPr>
          <p:cNvPr id="34894" name="Picture 132" descr="NCAR.jpg"/>
          <p:cNvPicPr>
            <a:picLocks noChangeAspect="1"/>
          </p:cNvPicPr>
          <p:nvPr/>
        </p:nvPicPr>
        <p:blipFill>
          <a:blip r:embed="rId66" cstate="print"/>
          <a:srcRect l="2945" t="34286" r="79509" b="20570"/>
          <a:stretch>
            <a:fillRect/>
          </a:stretch>
        </p:blipFill>
        <p:spPr bwMode="auto">
          <a:xfrm>
            <a:off x="1295400" y="2209800"/>
            <a:ext cx="609600" cy="112713"/>
          </a:xfrm>
          <a:prstGeom prst="rect">
            <a:avLst/>
          </a:prstGeom>
          <a:noFill/>
          <a:ln w="9525">
            <a:noFill/>
            <a:miter lim="800000"/>
            <a:headEnd/>
            <a:tailEnd/>
          </a:ln>
        </p:spPr>
      </p:pic>
      <p:pic>
        <p:nvPicPr>
          <p:cNvPr id="34895" name="Picture 133" descr="statedepartmentlogo_2057_436736.gif"/>
          <p:cNvPicPr>
            <a:picLocks noChangeAspect="1"/>
          </p:cNvPicPr>
          <p:nvPr/>
        </p:nvPicPr>
        <p:blipFill>
          <a:blip r:embed="rId67" cstate="print"/>
          <a:srcRect/>
          <a:stretch>
            <a:fillRect/>
          </a:stretch>
        </p:blipFill>
        <p:spPr bwMode="auto">
          <a:xfrm>
            <a:off x="2667000" y="1447800"/>
            <a:ext cx="461963" cy="457200"/>
          </a:xfrm>
          <a:prstGeom prst="rect">
            <a:avLst/>
          </a:prstGeom>
          <a:noFill/>
          <a:ln w="9525">
            <a:noFill/>
            <a:miter lim="800000"/>
            <a:headEnd/>
            <a:tailEnd/>
          </a:ln>
        </p:spPr>
      </p:pic>
      <p:pic>
        <p:nvPicPr>
          <p:cNvPr id="34896" name="Picture 134" descr="logo.gif"/>
          <p:cNvPicPr>
            <a:picLocks noChangeAspect="1"/>
          </p:cNvPicPr>
          <p:nvPr/>
        </p:nvPicPr>
        <p:blipFill>
          <a:blip r:embed="rId68" cstate="print"/>
          <a:srcRect r="75000"/>
          <a:stretch>
            <a:fillRect/>
          </a:stretch>
        </p:blipFill>
        <p:spPr bwMode="auto">
          <a:xfrm>
            <a:off x="2209800" y="5715000"/>
            <a:ext cx="307975" cy="322263"/>
          </a:xfrm>
          <a:prstGeom prst="rect">
            <a:avLst/>
          </a:prstGeom>
          <a:noFill/>
          <a:ln w="9525">
            <a:noFill/>
            <a:miter lim="800000"/>
            <a:headEnd/>
            <a:tailEnd/>
          </a:ln>
        </p:spPr>
      </p:pic>
      <p:pic>
        <p:nvPicPr>
          <p:cNvPr id="34897" name="Picture 135" descr="CSF.jpg"/>
          <p:cNvPicPr>
            <a:picLocks noChangeAspect="1"/>
          </p:cNvPicPr>
          <p:nvPr/>
        </p:nvPicPr>
        <p:blipFill>
          <a:blip r:embed="rId69" cstate="print"/>
          <a:srcRect l="78300" t="9599" r="5400" b="9599"/>
          <a:stretch>
            <a:fillRect/>
          </a:stretch>
        </p:blipFill>
        <p:spPr bwMode="auto">
          <a:xfrm>
            <a:off x="4800600" y="4724400"/>
            <a:ext cx="334963" cy="311150"/>
          </a:xfrm>
          <a:prstGeom prst="rect">
            <a:avLst/>
          </a:prstGeom>
          <a:noFill/>
          <a:ln w="9525">
            <a:noFill/>
            <a:miter lim="800000"/>
            <a:headEnd/>
            <a:tailEnd/>
          </a:ln>
        </p:spPr>
      </p:pic>
      <p:pic>
        <p:nvPicPr>
          <p:cNvPr id="34898" name="Picture 7" descr="ncep_logo2">
            <a:hlinkClick r:id="rId70"/>
          </p:cNvPr>
          <p:cNvPicPr>
            <a:picLocks noChangeAspect="1" noChangeArrowheads="1"/>
          </p:cNvPicPr>
          <p:nvPr/>
        </p:nvPicPr>
        <p:blipFill>
          <a:blip r:embed="rId71" cstate="print"/>
          <a:srcRect/>
          <a:stretch>
            <a:fillRect/>
          </a:stretch>
        </p:blipFill>
        <p:spPr bwMode="auto">
          <a:xfrm>
            <a:off x="1676400" y="2438400"/>
            <a:ext cx="533400" cy="307975"/>
          </a:xfrm>
          <a:prstGeom prst="rect">
            <a:avLst/>
          </a:prstGeom>
          <a:noFill/>
          <a:ln w="9525">
            <a:noFill/>
            <a:miter lim="800000"/>
            <a:headEnd/>
            <a:tailEnd/>
          </a:ln>
        </p:spPr>
      </p:pic>
      <p:pic>
        <p:nvPicPr>
          <p:cNvPr id="34899" name="Picture 5" descr="Image8">
            <a:hlinkClick r:id="rId72"/>
          </p:cNvPr>
          <p:cNvPicPr>
            <a:picLocks noChangeAspect="1" noChangeArrowheads="1"/>
          </p:cNvPicPr>
          <p:nvPr/>
        </p:nvPicPr>
        <p:blipFill>
          <a:blip r:embed="rId73" cstate="print"/>
          <a:srcRect/>
          <a:stretch>
            <a:fillRect/>
          </a:stretch>
        </p:blipFill>
        <p:spPr bwMode="auto">
          <a:xfrm>
            <a:off x="5181600" y="3124200"/>
            <a:ext cx="412750" cy="434975"/>
          </a:xfrm>
          <a:prstGeom prst="rect">
            <a:avLst/>
          </a:prstGeom>
          <a:noFill/>
          <a:ln w="9525">
            <a:noFill/>
            <a:miter lim="800000"/>
            <a:headEnd/>
            <a:tailEnd/>
          </a:ln>
        </p:spPr>
      </p:pic>
      <p:pic>
        <p:nvPicPr>
          <p:cNvPr id="34900" name="Picture 9" descr="nrl_logo">
            <a:hlinkClick r:id="rId74"/>
          </p:cNvPr>
          <p:cNvPicPr>
            <a:picLocks noChangeAspect="1" noChangeArrowheads="1"/>
          </p:cNvPicPr>
          <p:nvPr/>
        </p:nvPicPr>
        <p:blipFill>
          <a:blip r:embed="rId75" cstate="print"/>
          <a:srcRect/>
          <a:stretch>
            <a:fillRect/>
          </a:stretch>
        </p:blipFill>
        <p:spPr bwMode="auto">
          <a:xfrm>
            <a:off x="4343400" y="4568825"/>
            <a:ext cx="331788" cy="320675"/>
          </a:xfrm>
          <a:prstGeom prst="rect">
            <a:avLst/>
          </a:prstGeom>
          <a:noFill/>
          <a:ln w="9525">
            <a:noFill/>
            <a:miter lim="800000"/>
            <a:headEnd/>
            <a:tailEnd/>
          </a:ln>
        </p:spPr>
      </p:pic>
      <p:pic>
        <p:nvPicPr>
          <p:cNvPr id="34901" name="Picture 85" descr="thumbnail"/>
          <p:cNvPicPr>
            <a:picLocks noChangeAspect="1" noChangeArrowheads="1"/>
          </p:cNvPicPr>
          <p:nvPr/>
        </p:nvPicPr>
        <p:blipFill>
          <a:blip r:embed="rId76" cstate="print"/>
          <a:srcRect/>
          <a:stretch>
            <a:fillRect/>
          </a:stretch>
        </p:blipFill>
        <p:spPr bwMode="auto">
          <a:xfrm>
            <a:off x="1219200" y="5562600"/>
            <a:ext cx="457200" cy="328613"/>
          </a:xfrm>
          <a:prstGeom prst="rect">
            <a:avLst/>
          </a:prstGeom>
          <a:noFill/>
          <a:ln w="9525">
            <a:noFill/>
            <a:miter lim="800000"/>
            <a:headEnd/>
            <a:tailEnd/>
          </a:ln>
        </p:spPr>
      </p:pic>
      <p:pic>
        <p:nvPicPr>
          <p:cNvPr id="34902" name="Picture 86" descr="shield"/>
          <p:cNvPicPr>
            <a:picLocks noChangeAspect="1" noChangeArrowheads="1"/>
          </p:cNvPicPr>
          <p:nvPr/>
        </p:nvPicPr>
        <p:blipFill>
          <a:blip r:embed="rId77" cstate="print"/>
          <a:srcRect/>
          <a:stretch>
            <a:fillRect/>
          </a:stretch>
        </p:blipFill>
        <p:spPr bwMode="auto">
          <a:xfrm>
            <a:off x="6096000" y="5562600"/>
            <a:ext cx="1314450" cy="70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57200" y="0"/>
            <a:ext cx="8394700" cy="533400"/>
          </a:xfrm>
          <a:prstGeom prst="rect">
            <a:avLst/>
          </a:prstGeom>
        </p:spPr>
        <p:txBody>
          <a:bodyPr/>
          <a:lstStyle>
            <a:lvl1pPr algn="l" rtl="0" eaLnBrk="1" latinLnBrk="0" hangingPunct="1">
              <a:lnSpc>
                <a:spcPct val="100000"/>
              </a:lnSpc>
              <a:spcBef>
                <a:spcPct val="0"/>
              </a:spcBef>
              <a:buNone/>
              <a:defRPr kumimoji="0" sz="4400" kern="1200">
                <a:solidFill>
                  <a:srgbClr val="0058A6"/>
                </a:solidFill>
                <a:latin typeface="+mj-lt"/>
                <a:ea typeface="+mj-ea"/>
                <a:cs typeface="+mj-cs"/>
              </a:defRPr>
            </a:lvl1pPr>
          </a:lstStyle>
          <a:p>
            <a:pPr algn="ctr"/>
            <a:r>
              <a:rPr lang="en-US" sz="3600" b="1" i="1" dirty="0" smtClean="0">
                <a:solidFill>
                  <a:srgbClr val="002060"/>
                </a:solidFill>
              </a:rPr>
              <a:t>It’s about Leadership</a:t>
            </a:r>
            <a:endParaRPr lang="en-US" sz="3600" b="1" i="1" dirty="0">
              <a:solidFill>
                <a:srgbClr val="002060"/>
              </a:solidFill>
            </a:endParaRPr>
          </a:p>
        </p:txBody>
      </p:sp>
      <p:pic>
        <p:nvPicPr>
          <p:cNvPr id="6148" name="Picture 4" descr="http://www.state.gov/cms_images/Roug0506.jpg"/>
          <p:cNvPicPr>
            <a:picLocks noChangeAspect="1" noChangeArrowheads="1"/>
          </p:cNvPicPr>
          <p:nvPr/>
        </p:nvPicPr>
        <p:blipFill>
          <a:blip r:embed="rId4" cstate="print"/>
          <a:srcRect r="26770" b="20657"/>
          <a:stretch>
            <a:fillRect/>
          </a:stretch>
        </p:blipFill>
        <p:spPr bwMode="auto">
          <a:xfrm>
            <a:off x="1752600" y="3638550"/>
            <a:ext cx="4038600" cy="3219450"/>
          </a:xfrm>
          <a:prstGeom prst="rect">
            <a:avLst/>
          </a:prstGeom>
          <a:noFill/>
        </p:spPr>
      </p:pic>
      <p:pic>
        <p:nvPicPr>
          <p:cNvPr id="4" name="Picture 2" descr="https://encrypted-tbn2.gstatic.com/images?q=tbn:ANd9GcSJelYiNACOsqTPNSGrMN-3vddsn76IK8cogo0Joes7XtZxtBvEqA"/>
          <p:cNvPicPr>
            <a:picLocks noChangeAspect="1" noChangeArrowheads="1"/>
          </p:cNvPicPr>
          <p:nvPr/>
        </p:nvPicPr>
        <p:blipFill>
          <a:blip r:embed="rId5" cstate="print"/>
          <a:srcRect/>
          <a:stretch>
            <a:fillRect/>
          </a:stretch>
        </p:blipFill>
        <p:spPr bwMode="auto">
          <a:xfrm>
            <a:off x="0" y="1295401"/>
            <a:ext cx="2971800" cy="3711054"/>
          </a:xfrm>
          <a:prstGeom prst="rect">
            <a:avLst/>
          </a:prstGeom>
          <a:noFill/>
        </p:spPr>
      </p:pic>
      <p:pic>
        <p:nvPicPr>
          <p:cNvPr id="73732" name="Picture 4" descr="https://encrypted-tbn0.gstatic.com/images?q=tbn:ANd9GcQwysw_lhGnb0F1gLnIQO5our5G4OycBn07fz7QoV2k-FBBTGxC5Q"/>
          <p:cNvPicPr>
            <a:picLocks noChangeAspect="1" noChangeArrowheads="1"/>
          </p:cNvPicPr>
          <p:nvPr/>
        </p:nvPicPr>
        <p:blipFill>
          <a:blip r:embed="rId6" cstate="print"/>
          <a:srcRect/>
          <a:stretch>
            <a:fillRect/>
          </a:stretch>
        </p:blipFill>
        <p:spPr bwMode="auto">
          <a:xfrm>
            <a:off x="7086599" y="1524000"/>
            <a:ext cx="2057401" cy="3091723"/>
          </a:xfrm>
          <a:prstGeom prst="rect">
            <a:avLst/>
          </a:prstGeom>
          <a:noFill/>
        </p:spPr>
      </p:pic>
      <p:sp>
        <p:nvSpPr>
          <p:cNvPr id="73734" name="AutoShape 6" descr="data:image/jpeg;base64,/9j/4AAQSkZJRgABAQAAAQABAAD/2wCEAAkGBxQSEhQQEBAUEBAPFBQQEBQPEA8QDw8QFBQWFhQUFRQYHCggGBolHBQUITEhJSkrLi4uFx8zODMsNygtLiwBCgoKDg0OGhAQGiwcHBwsLCwsLCwsLCwsLCwsLCwsLCwsLCwsLCwsLCwsLSwsLCwsLCwsLCwsOC0zLC4sKzAsK//AABEIALcBEwMBIgACEQEDEQH/xAAcAAACAgMBAQAAAAAAAAAAAAAAAQIEAwUGBwj/xAA9EAACAQIDBQUGBgAEBwEAAAABAgADEQQhMQUGEkFREyJhcYEHMkKRobEUI1LB0fAkQ2JyU3OCkqLh8TP/xAAZAQADAQEBAAAAAAAAAAAAAAAAAQIDBAX/xAAlEQEBAAICAwACAQUBAAAAAAAAAQIRAyESMUEEMmETInGB8AX/2gAMAwEAAhEDEQA/APIVEcQjEltDjBijgEhFGIjA0zMZmQzGYgkY1iMkkDA0gIxpIxKM6SBkzpIGNNISQmWhhGcqoFuM2F72znoeyt1KNKmGa9WtbVh3VPgICS152KDa8J+RkWpkagz0apsU+8bC/TWazE7ETmjZ+ZPnF5K8K4gSLToMdsKwJpm9vhOTD0mhqLY2IjRkhEZKKNIjWAgsBDEIxFBRiQMyCQMR2EYrQMI0pRSUjEKRiIkjEYyYoSUIFpkElISYgcEcBAwMxAwgYGk0heSMjEKd5JZCTSBw1haCwESiOk6LdHYHbsalTKknIaseQmgprfLqbT2vcbZKpRTugfHbqdFvD0JN3S5sHdOmpFSogv8AAlskHK/jN/X2Oj8rDoMpdorLap4SJdt7rFo6mwEtNPit3gCSAP3naVUylGsPSK9Kw1XFY7YlxcCzAZi2TTz3eHZClieAo/UCwPnPZa9pyG9OHD0yQO8t2X094fKXhdsufDU28brUShKsLEa3mObreAX4Xty4bjp0Pj/M0pluURrFGsDhrCAhBSa6SDRrpE0n6q+kDCIxymaQihCB7BigYQJGEcIDRyYmOZBA4YgYRNAHHEDHAQxpImSGkiYjoMkkhJLA4msUFhEr42O79INXQNmAb2620nu+wX/KW3P7DSeCbDq8NekRn+Yo+ZsfvPbt08TxU1J5EjyAMWfpfF+zq6AvrNlSsJraQzmwpgW/mRgvmOrUFprMSR85sioIlDE20ErMuH202K1PSchtPE2R78ibnwNx+867aL2Btyznm238QeF7c/5meF1W3LNxxu1rqCOTHT6gzTmbHGuWAyJJJFhcnTpNc06Hn6K8YiBjEBDBgYgY4Gkuki0awMSvjGY4QjQICMQEAREIEwgEYQMIAzJgyJkhAHeIwgYAxGTIiSMDiSmRYxqYjEZGSWQMaGATBgYhrGYlO69mGy6dVqr1aQq8BRVJ/wAq/EeMDrkJ3+xaHYqQxyVyfSefeyXaQp4p6DHLFJZf+YlyPpxT1qhhhxsjfFn6TPKunjk8ZYo47fGhSNuNchzOcjs/felVIT3S2hsQDnLGL3VpMGU0g4fXQMPIxpsCmoA7EAILLc3P0h8Ofs2OPxvYoHc2WxLHoJxOK9oQ+GmxTTiyP3nT72Yfjw6U/wBVlPlzlLAbAodnw9ipBtfMjMaWhPfYu7j17aFN7hUurKQWW63XhuJz2LU1Acsjed/X2ArMOJVCqLKF5dbn5Tl96wlEFUsDplFdSnN2dua2OexDOq3qOeBSfgW4vb6TlNuW/EVbacZ+fP63nY0KPZq1UnJafaAHqtzl8pwLsSSTqSSfEnMy8O7thzamMiJjWKNZo5occUDBRrAmCxQP4RhAxQSlIyUjeABjEjGIEUIQgaRklkDGsAlCKEAYjMjJEwOGsGiEZgaNo0hEICJiBijiUu7Ex/4fEUa//BqK5tqVB7w+V59BYvFgmlWTNHGRve4IBH0M+cJ3Xs+3lqmpTwNRg1Cz9ncd5WAuFB6ayM5uNOLOSvbcHjQw+kWLrjJR/RNPg3IPnMmIFwbNwuDxAjW/8SMduiTHe1jbangpgDXLwGsr7Gq9whrEqSDacpvHtrFleyChTfJ1Bz8r6Sxupx00JquWZ8zfkZVE1rVdBtraQpqTPKt4cS1RiTzz9OU63b78bKL3XMnxtON3nISkzH3myHhI1unllJOkN4sb2WG7K446gC258J1Pyy9Zw8bOTmSSdMySYTeTTh5M/K7KAjEI2ZwiheBmsILCBkYpKRgSUiZKRMDoihCCRCEIAzGJEyQgcOEUZgBeBMUcB8MRyIhA4kIrwhA0jAmTSkToJbXCBRxPn4RzG0rlIqJTJz5dTkJs910/xdDhf/NUXF+c01V2qtYZIOmk2WCU0ijJkyMGB/1A3BleCPPt7th8TY97Ii6nzmDaGFxFuLD1lRychUTjRh08JChV7ehTxKLm6BmXqND8iCPSbDB2qpZTY9DkVPSc3cejjZ7abGNjiOH8PSYjViwUeeUpYXDYgkmoUW2oQs039TZZ51HPm5I+V5ixdEUqZu3jCqy1Z6aHbNcJwIuoveed7347jIHw3NvG06Lbe0eJrU9DqTqZyW8tI8FN+XEyetgZWPdc/LdY1qAY5gWZ1E1045QIRhYrRKORMleIwBpFGsUFfBFHFAkpEwEDAFCEIEZhFCAEkJARgwNKORBjMAUcUBAGJYpYVm5W89Zc2VhRY1GFybhb8vGWXHzlzBFyU6eA6m/0manhVHKWgb+cxtL8YnypcQGgtK+Le4NzymV5XxPux0mDZ9Oy+cuAzBghYWlgxQPU/ZDtZKits+sbMCauGbzH5ieWV7ec6HbGAqYdiy3XrzUjqPD7TxbZuNajUStTPC9Jg6nxB+0+lNh7RpY/DJWADLUHfU5lKg95fAg/tI5Md9tePl8evjgau2GI5Xmj2piWcd9iQOQyE7bePdFlBqYcFlzJTVh/t6/ecXVwFRzwqjFybBbG9+kwu47MbM+5XN9gajBUGbHhUdTK3tHwYoJh6AzI46jHqxsCf70nqe7O55ofmVADWYeYpKfhXx6meZ+1xr4vhGlOmo+ZJP7TbDj1N1zc3Ju+M9OCRZdopMNOnLlPSVIwHZxinMoELStEwthxMLYTpLkAIah7a0oRkdZCXMWOfpKZmVmmku4LwhFEDEDAQgaMcDFAjhCKAESwgIEnC8Lwgoo1ERkqRzHmIB0SWChQR3QBrMTyg2ALHiRreNzMhd6Y73fX9Q1HmJvtitX5jl9oNMdKoDmMwekfh008oEDK9c5W6zOTMBFzAxRFpnExATIsAkBPQfZNvN+GxH4aq1qGKIAuckraKfI+76icAokgeehGYtreGg+ra9YIrO5sqAsxOQCgXJM8C2n7RsUuKbEUWXsRULJTKJZ6egVmtfMc7zssFvA209npg1b/ABNX8jEnmKaAcTn/AHAr8zNPuv7Oj+JqJjV46GGbhpjQYjIFSbfCARfxkfrN1Ulvp6BsreKli8ImLo+7UGa5cVNxkyHxBng29lJ8Vj6qUlNR3fgRVFybAD73n0PR2dSRezp0URNeFFCqD1sPKVsBsDDUHarRorTqVffYAlm9TpDz6VOPt4zjPZfXo4Y1nrJ2qrxmioJyGo476+k4ZDY+Bn01tXZSVkamzuA4IJU2IBGs82x3seY//hi1K9KqEEeoOcjHO/WnJxzrxeaqZJhOxx/svx1M/l9nX/2Nwm1+jfzOa2ns6ph3NKuhp1AASrW0OhymssrC42KIiMDJN1jJWxekpGWMe+gldhM8va8b0JGOEhQEDARwBQhCAEI4QJDnEIQgExCIRwMGAERk6IuR5xhuKAsoGnlMbU2BuDxDobfQzL2d4+zt/wCptpkqBOHvL7vxDpLAbQ8jIVDzH/UP1D+ZjDgZg3GvlAmWRIjvnHA0D1mVBeYyLHwP3k6ZgGZRBorze7qbtvjavCO7SQg1X6DoPEwtkm6cxtuo6H2QU6y4h6yL+SUNOoxyu1wVC9TPXsMc/E6zW7K2dToU1pUV4UQZDr4k9ZsUJvOW53KuuccxmvrO987TDxVOQU+p/iOoCdDaRVrfF9o6JEXZ+fD6giZKXHzVfQyFOsCTc6THidoU0F3qWA1uQBBVl9aZ3XwHznn/ALWK+HWgVqUlNeoAKThQXBB/VyH8zKu+Ir4w4fCuDSUAs5J7xDDiVT5GUN8sThqLgYw08Ue0LBR3q6USRYXBsLAHW0Xlq6TdaeSQZsjNzvLtmlXKLQwqYanTva3CXe+nEQo/pmhxD2UmdEvXbksVqguw/wBK/UyGIqgkKBkup/aNb6D3mzP+kdJl/Di3De31JivYiqIRstsv7aKQ0EcUIiMRQhGYhFCBNs+7dYfCZgrbGrLmUM9paknQTFiMOhXQSdtPGPDnQjUWkZ2m9OzVzKi041ltlHE2aRMu4BR68zKaISQBzm4oUQq2Hr4mXhO0ZMit8pIN/eUXBzPy5CY3brn5afOaM0axvKGIW3kfpLzVQJUqPfWKmy4d7gTMDKOCfUdDLghAlxQBm93b3SxOPa1BO4PeqPdaS+vM+AnpOzfZrh8GFauTi67cmFsOnknxevyiyykPHG5XUeXbG2XUxDhKSFrmxI91R1JnuG7WxFwtFaKDP3nb9TnUzYbL2UiC4RVvnZQFA+U2LC2Uwyyuf+HVhJx/zWELaSF5B64XXlNHtveFKKM7MAqi5MUxVbVnbO2KeHQvUrKijW/XpPNNr+1B+Irh6YK/C9S4J8eGchvBvRUxtRi11pJ7iX+reM015rjhPrHLlvrF0uI33xr3/wAQVv8AoCrb11mmxeOqVM6tV6n+92b7yqs3OxNjGueJjwUhqebeC/zL6naJ55XTBsjYVasxqrRdqSggMoy4r5j/AOTp6m7ymjTRKKrXXjNbicl2zyFtNCvzm+wmKWiop0wFVBZQP3mUbR717DiOQsO8ZH9fWtSdXbpw/Hxk/v3XJY3cN6dNaz4hbO7gqlNiUAHEOed79JQ3v3aShhcPWpVGd6htXDlbUjnwiwzGk9HaoxDFeAuVI768QsRY2PLKc37R8SzYWiOIFqjh6wKqFVraAjxJk+dtn8o5fDDHXj/t5oKZGSnPmeQ9Jkp0+HnMoFtbekFF+WU2cqticxfplKsuYvQecpmZ5e14iOKMSTEI4RgoQhAPY0x2WsyjFBha85Y1mAksLjSDCqiztuhcGcBtCnZp6DtCrdPScBtN+8ZMVfRbPTVueglw1La5fc+QmHB5Lf8ApmfD4ZqjhVHE7EBQMzc8hNp1GF7rA1Rm0Fh4zG2HJ1cnynoWzd1qNMM1fvigOLENmUDWBFJF5nS58QAM8uiwezlDJTSjTpVaqmo3DTS2GoLa5OWbm4FzlfynLn+XjPXbbHgv15JhN369U2pUqjeNiq/9xynSbO9m9YgviqyUKajif4mVepOQH1nrGGoBKfEB4LfPy11JnF+0/avCtPBo2o7WuRqx+BT4c/lObD8rk5s5jh01y4cePHeTg8dh8OrFcKjFRkatUk1KluYXRB6Xl7djYjYvE08OuXaHvH9KDNm+U1XFPXvYrsm3a4phmQKaX5XzM9STxjkt29N2bgKdCmtGigSnTAUBQBpzPUzX7VYdoB+lfvNnicUtMXY+mVzOXevVqVXqNT4aYACAMGNhfM20Ocxzlsa8P7Ln4q3Oa/a23VpKWZgANSxsBNftjbSUlJvnyA94noBPIt89q1KtXhckBVB4L5Am/wAza0WOLbPKY9un2v7RwSRSQv0YnhU+NtZw22tt1cSb1W7o0UZIPT95ryZhdprMZHNlyXJKgLBj1IjMXFZR45xXjQ6qnsJSECqWLgEtxG3iZ0uG2Y54aarwqoGfQDl5zT7i7fp0/wAnEN4UWIuov8JPLOen06AVRYXLZ5WzM58pd9vS4vGzeMco2yTcIM2PK+QHU+EtDZIpHi1bmzWy/vhOjWitPxdtepJ5eUxVqVNb1KjXK94Z91T5czIadtThaLklnHCMstGNvDlNDv8AYJXo9opI7MgkX7rC+frNlj9shyFU21PmJU27TFTDZ3uchyW3PKXjlrtnyYSzTzCoRqchMD4kn3VNupyl3G4N0sXpGze62RU+o5+ErnLIix6ToeaqNVb4ky8JjI5jP7iXuLwkHpg5jI/eKw5VOSEHWxikLOEIoA4RQgNvU8RhhNf2IEcI1MWPPdynF44d7xhCIVZYWVVGul/DnOy9nuFUGviSAfw9PujWzEE3+S/WEJH5N1xUuGb5I6mincwVE59s34mt0cqO0N+t3ZfQTYbJqcRxdY6tWXCp4JSFz/5MxhCeTn+t/wC+u/D9o3Napdqachn4ZaTxLePHmvia1U/E5A8FXur9AI4Tf/zJPK3+GX5nWMVdn4Vq1RKSC7VGCjMDMnxnt+zVp4CnwJ3qgUcTsCQthyH7whPYvpwRPD7R7YcdyeLmbzZ0anCIQl4XcFnbid/t46OHsvYJVxJHEhdO6g04mPPTSeR42u1V2qVDd3JZj4/xytCEnIKhMgy5X/ul/wBoQkBieqSL2sLZekzUzcRQgZVmuQvqfITtN2N86yFKVRi4B4abMSSOVm6jxjhJyksXx5XHKadbjsQ9bvByts14crHrNdjjUYHiqFrZ6208oQmVnT0JlUEohiDpfMeE2u0T+UAdbWhCRiMq1mxsBQa/aLwo11qFQCCc+8y/F5TnNv0RhXQkdthapZULANUpshsQOLMixBAN9dbiEJrjN4duPl6y6ZMPs/D1OG6lDU9xkZuFidBwm/D9R5TXbZ2GaILq3GgsDfJlJ08xCE5sOTLz1tWeGPjtz+Izz6faYYQnXfbnghCEDEIQg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8" name="AutoShape 10" descr="data:image/jpeg;base64,/9j/4AAQSkZJRgABAQAAAQABAAD/2wCEAAkGBxQSEhQQEBAUEBAPFBQQEBQPEA8QDw8QFBQWFhQUFRQYHCggGBolHBQUITEhJSkrLi4uFx8zODMsNygtLiwBCgoKDg0OGhAQGiwcHBwsLCwsLCwsLCwsLCwsLCwsLCwsLCwsLCwsLCwsLSwsLCwsLCwsLCwsOC0zLC4sKzAsK//AABEIALcBEwMBIgACEQEDEQH/xAAcAAACAgMBAQAAAAAAAAAAAAAAAQIEAwUGBwj/xAA9EAACAQIDBQUGBgAEBwEAAAABAgADEQQhMQUGEkFREyJhcYEHMkKRobEUI1LB0fAkQ2JyU3OCkqLh8TP/xAAZAQADAQEBAAAAAAAAAAAAAAAAAQIDBAX/xAAlEQEBAAICAwACAQUBAAAAAAAAAQIRAyESMUEEMmETInGB8AX/2gAMAwEAAhEDEQA/APIVEcQjEltDjBijgEhFGIjA0zMZmQzGYgkY1iMkkDA0gIxpIxKM6SBkzpIGNNISQmWhhGcqoFuM2F72znoeyt1KNKmGa9WtbVh3VPgICS152KDa8J+RkWpkagz0apsU+8bC/TWazE7ETmjZ+ZPnF5K8K4gSLToMdsKwJpm9vhOTD0mhqLY2IjRkhEZKKNIjWAgsBDEIxFBRiQMyCQMR2EYrQMI0pRSUjEKRiIkjEYyYoSUIFpkElISYgcEcBAwMxAwgYGk0heSMjEKd5JZCTSBw1haCwESiOk6LdHYHbsalTKknIaseQmgprfLqbT2vcbZKpRTugfHbqdFvD0JN3S5sHdOmpFSogv8AAlskHK/jN/X2Oj8rDoMpdorLap4SJdt7rFo6mwEtNPit3gCSAP3naVUylGsPSK9Kw1XFY7YlxcCzAZi2TTz3eHZClieAo/UCwPnPZa9pyG9OHD0yQO8t2X094fKXhdsufDU28brUShKsLEa3mObreAX4Xty4bjp0Pj/M0pluURrFGsDhrCAhBSa6SDRrpE0n6q+kDCIxymaQihCB7BigYQJGEcIDRyYmOZBA4YgYRNAHHEDHAQxpImSGkiYjoMkkhJLA4msUFhEr42O79INXQNmAb2620nu+wX/KW3P7DSeCbDq8NekRn+Yo+ZsfvPbt08TxU1J5EjyAMWfpfF+zq6AvrNlSsJraQzmwpgW/mRgvmOrUFprMSR85sioIlDE20ErMuH202K1PSchtPE2R78ibnwNx+867aL2Btyznm238QeF7c/5meF1W3LNxxu1rqCOTHT6gzTmbHGuWAyJJJFhcnTpNc06Hn6K8YiBjEBDBgYgY4Gkuki0awMSvjGY4QjQICMQEAREIEwgEYQMIAzJgyJkhAHeIwgYAxGTIiSMDiSmRYxqYjEZGSWQMaGATBgYhrGYlO69mGy6dVqr1aQq8BRVJ/wAq/EeMDrkJ3+xaHYqQxyVyfSefeyXaQp4p6DHLFJZf+YlyPpxT1qhhhxsjfFn6TPKunjk8ZYo47fGhSNuNchzOcjs/felVIT3S2hsQDnLGL3VpMGU0g4fXQMPIxpsCmoA7EAILLc3P0h8Ofs2OPxvYoHc2WxLHoJxOK9oQ+GmxTTiyP3nT72Yfjw6U/wBVlPlzlLAbAodnw9ipBtfMjMaWhPfYu7j17aFN7hUurKQWW63XhuJz2LU1Acsjed/X2ArMOJVCqLKF5dbn5Tl96wlEFUsDplFdSnN2dua2OexDOq3qOeBSfgW4vb6TlNuW/EVbacZ+fP63nY0KPZq1UnJafaAHqtzl8pwLsSSTqSSfEnMy8O7thzamMiJjWKNZo5occUDBRrAmCxQP4RhAxQSlIyUjeABjEjGIEUIQgaRklkDGsAlCKEAYjMjJEwOGsGiEZgaNo0hEICJiBijiUu7Ex/4fEUa//BqK5tqVB7w+V59BYvFgmlWTNHGRve4IBH0M+cJ3Xs+3lqmpTwNRg1Cz9ncd5WAuFB6ayM5uNOLOSvbcHjQw+kWLrjJR/RNPg3IPnMmIFwbNwuDxAjW/8SMduiTHe1jbangpgDXLwGsr7Gq9whrEqSDacpvHtrFleyChTfJ1Bz8r6Sxupx00JquWZ8zfkZVE1rVdBtraQpqTPKt4cS1RiTzz9OU63b78bKL3XMnxtON3nISkzH3myHhI1unllJOkN4sb2WG7K446gC258J1Pyy9Zw8bOTmSSdMySYTeTTh5M/K7KAjEI2ZwiheBmsILCBkYpKRgSUiZKRMDoihCCRCEIAzGJEyQgcOEUZgBeBMUcB8MRyIhA4kIrwhA0jAmTSkToJbXCBRxPn4RzG0rlIqJTJz5dTkJs910/xdDhf/NUXF+c01V2qtYZIOmk2WCU0ijJkyMGB/1A3BleCPPt7th8TY97Ii6nzmDaGFxFuLD1lRychUTjRh08JChV7ehTxKLm6BmXqND8iCPSbDB2qpZTY9DkVPSc3cejjZ7abGNjiOH8PSYjViwUeeUpYXDYgkmoUW2oQs039TZZ51HPm5I+V5ixdEUqZu3jCqy1Z6aHbNcJwIuoveed7347jIHw3NvG06Lbe0eJrU9DqTqZyW8tI8FN+XEyetgZWPdc/LdY1qAY5gWZ1E1045QIRhYrRKORMleIwBpFGsUFfBFHFAkpEwEDAFCEIEZhFCAEkJARgwNKORBjMAUcUBAGJYpYVm5W89Zc2VhRY1GFybhb8vGWXHzlzBFyU6eA6m/0manhVHKWgb+cxtL8YnypcQGgtK+Le4NzymV5XxPux0mDZ9Oy+cuAzBghYWlgxQPU/ZDtZKits+sbMCauGbzH5ieWV7ec6HbGAqYdiy3XrzUjqPD7TxbZuNajUStTPC9Jg6nxB+0+lNh7RpY/DJWADLUHfU5lKg95fAg/tI5Md9tePl8evjgau2GI5Xmj2piWcd9iQOQyE7bePdFlBqYcFlzJTVh/t6/ecXVwFRzwqjFybBbG9+kwu47MbM+5XN9gajBUGbHhUdTK3tHwYoJh6AzI46jHqxsCf70nqe7O55ofmVADWYeYpKfhXx6meZ+1xr4vhGlOmo+ZJP7TbDj1N1zc3Ju+M9OCRZdopMNOnLlPSVIwHZxinMoELStEwthxMLYTpLkAIah7a0oRkdZCXMWOfpKZmVmmku4LwhFEDEDAQgaMcDFAjhCKAESwgIEnC8Lwgoo1ERkqRzHmIB0SWChQR3QBrMTyg2ALHiRreNzMhd6Y73fX9Q1HmJvtitX5jl9oNMdKoDmMwekfh008oEDK9c5W6zOTMBFzAxRFpnExATIsAkBPQfZNvN+GxH4aq1qGKIAuckraKfI+76icAokgeehGYtreGg+ra9YIrO5sqAsxOQCgXJM8C2n7RsUuKbEUWXsRULJTKJZ6egVmtfMc7zssFvA209npg1b/ABNX8jEnmKaAcTn/AHAr8zNPuv7Oj+JqJjV46GGbhpjQYjIFSbfCARfxkfrN1Ulvp6BsreKli8ImLo+7UGa5cVNxkyHxBng29lJ8Vj6qUlNR3fgRVFybAD73n0PR2dSRezp0URNeFFCqD1sPKVsBsDDUHarRorTqVffYAlm9TpDz6VOPt4zjPZfXo4Y1nrJ2qrxmioJyGo476+k4ZDY+Bn01tXZSVkamzuA4IJU2IBGs82x3seY//hi1K9KqEEeoOcjHO/WnJxzrxeaqZJhOxx/svx1M/l9nX/2Nwm1+jfzOa2ns6ph3NKuhp1AASrW0OhymssrC42KIiMDJN1jJWxekpGWMe+gldhM8va8b0JGOEhQEDARwBQhCAEI4QJDnEIQgExCIRwMGAERk6IuR5xhuKAsoGnlMbU2BuDxDobfQzL2d4+zt/wCptpkqBOHvL7vxDpLAbQ8jIVDzH/UP1D+ZjDgZg3GvlAmWRIjvnHA0D1mVBeYyLHwP3k6ZgGZRBorze7qbtvjavCO7SQg1X6DoPEwtkm6cxtuo6H2QU6y4h6yL+SUNOoxyu1wVC9TPXsMc/E6zW7K2dToU1pUV4UQZDr4k9ZsUJvOW53KuuccxmvrO987TDxVOQU+p/iOoCdDaRVrfF9o6JEXZ+fD6giZKXHzVfQyFOsCTc6THidoU0F3qWA1uQBBVl9aZ3XwHznn/ALWK+HWgVqUlNeoAKThQXBB/VyH8zKu+Ir4w4fCuDSUAs5J7xDDiVT5GUN8sThqLgYw08Ue0LBR3q6USRYXBsLAHW0Xlq6TdaeSQZsjNzvLtmlXKLQwqYanTva3CXe+nEQo/pmhxD2UmdEvXbksVqguw/wBK/UyGIqgkKBkup/aNb6D3mzP+kdJl/Di3De31JivYiqIRstsv7aKQ0EcUIiMRQhGYhFCBNs+7dYfCZgrbGrLmUM9paknQTFiMOhXQSdtPGPDnQjUWkZ2m9OzVzKi041ltlHE2aRMu4BR68zKaISQBzm4oUQq2Hr4mXhO0ZMit8pIN/eUXBzPy5CY3brn5afOaM0axvKGIW3kfpLzVQJUqPfWKmy4d7gTMDKOCfUdDLghAlxQBm93b3SxOPa1BO4PeqPdaS+vM+AnpOzfZrh8GFauTi67cmFsOnknxevyiyykPHG5XUeXbG2XUxDhKSFrmxI91R1JnuG7WxFwtFaKDP3nb9TnUzYbL2UiC4RVvnZQFA+U2LC2Uwyyuf+HVhJx/zWELaSF5B64XXlNHtveFKKM7MAqi5MUxVbVnbO2KeHQvUrKijW/XpPNNr+1B+Irh6YK/C9S4J8eGchvBvRUxtRi11pJ7iX+reM015rjhPrHLlvrF0uI33xr3/wAQVv8AoCrb11mmxeOqVM6tV6n+92b7yqs3OxNjGueJjwUhqebeC/zL6naJ55XTBsjYVasxqrRdqSggMoy4r5j/AOTp6m7ymjTRKKrXXjNbicl2zyFtNCvzm+wmKWiop0wFVBZQP3mUbR717DiOQsO8ZH9fWtSdXbpw/Hxk/v3XJY3cN6dNaz4hbO7gqlNiUAHEOed79JQ3v3aShhcPWpVGd6htXDlbUjnwiwzGk9HaoxDFeAuVI768QsRY2PLKc37R8SzYWiOIFqjh6wKqFVraAjxJk+dtn8o5fDDHXj/t5oKZGSnPmeQ9Jkp0+HnMoFtbekFF+WU2cqticxfplKsuYvQecpmZ5e14iOKMSTEI4RgoQhAPY0x2WsyjFBha85Y1mAksLjSDCqiztuhcGcBtCnZp6DtCrdPScBtN+8ZMVfRbPTVueglw1La5fc+QmHB5Lf8ApmfD4ZqjhVHE7EBQMzc8hNp1GF7rA1Rm0Fh4zG2HJ1cnynoWzd1qNMM1fvigOLENmUDWBFJF5nS58QAM8uiwezlDJTSjTpVaqmo3DTS2GoLa5OWbm4FzlfynLn+XjPXbbHgv15JhN369U2pUqjeNiq/9xynSbO9m9YgviqyUKajif4mVepOQH1nrGGoBKfEB4LfPy11JnF+0/avCtPBo2o7WuRqx+BT4c/lObD8rk5s5jh01y4cePHeTg8dh8OrFcKjFRkatUk1KluYXRB6Xl7djYjYvE08OuXaHvH9KDNm+U1XFPXvYrsm3a4phmQKaX5XzM9STxjkt29N2bgKdCmtGigSnTAUBQBpzPUzX7VYdoB+lfvNnicUtMXY+mVzOXevVqVXqNT4aYACAMGNhfM20Ocxzlsa8P7Ln4q3Oa/a23VpKWZgANSxsBNftjbSUlJvnyA94noBPIt89q1KtXhckBVB4L5Am/wAza0WOLbPKY9un2v7RwSRSQv0YnhU+NtZw22tt1cSb1W7o0UZIPT95ryZhdprMZHNlyXJKgLBj1IjMXFZR45xXjQ6qnsJSECqWLgEtxG3iZ0uG2Y54aarwqoGfQDl5zT7i7fp0/wAnEN4UWIuov8JPLOen06AVRYXLZ5WzM58pd9vS4vGzeMco2yTcIM2PK+QHU+EtDZIpHi1bmzWy/vhOjWitPxdtepJ5eUxVqVNb1KjXK94Z91T5czIadtThaLklnHCMstGNvDlNDv8AYJXo9opI7MgkX7rC+frNlj9shyFU21PmJU27TFTDZ3uchyW3PKXjlrtnyYSzTzCoRqchMD4kn3VNupyl3G4N0sXpGze62RU+o5+ErnLIix6ToeaqNVb4ky8JjI5jP7iXuLwkHpg5jI/eKw5VOSEHWxikLOEIoA4RQgNvU8RhhNf2IEcI1MWPPdynF44d7xhCIVZYWVVGul/DnOy9nuFUGviSAfw9PujWzEE3+S/WEJH5N1xUuGb5I6mincwVE59s34mt0cqO0N+t3ZfQTYbJqcRxdY6tWXCp4JSFz/5MxhCeTn+t/wC+u/D9o3Napdqachn4ZaTxLePHmvia1U/E5A8FXur9AI4Tf/zJPK3+GX5nWMVdn4Vq1RKSC7VGCjMDMnxnt+zVp4CnwJ3qgUcTsCQthyH7whPYvpwRPD7R7YcdyeLmbzZ0anCIQl4XcFnbid/t46OHsvYJVxJHEhdO6g04mPPTSeR42u1V2qVDd3JZj4/xytCEnIKhMgy5X/ul/wBoQkBieqSL2sLZekzUzcRQgZVmuQvqfITtN2N86yFKVRi4B4abMSSOVm6jxjhJyksXx5XHKadbjsQ9bvByts14crHrNdjjUYHiqFrZ6208oQmVnT0JlUEohiDpfMeE2u0T+UAdbWhCRiMq1mxsBQa/aLwo11qFQCCc+8y/F5TnNv0RhXQkdthapZULANUpshsQOLMixBAN9dbiEJrjN4duPl6y6ZMPs/D1OG6lDU9xkZuFidBwm/D9R5TXbZ2GaILq3GgsDfJlJ08xCE5sOTLz1tWeGPjtz+Izz6faYYQnXfbnghCEDEIQg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3740" name="Picture 12" descr="http://images.mycapture.com/38987335.jpg?function=resize&amp;mode=SCALE&amp;width=600&amp;maxheight=430"/>
          <p:cNvPicPr>
            <a:picLocks noChangeAspect="1" noChangeArrowheads="1"/>
          </p:cNvPicPr>
          <p:nvPr/>
        </p:nvPicPr>
        <p:blipFill>
          <a:blip r:embed="rId7" cstate="print"/>
          <a:srcRect l="10667" r="14667"/>
          <a:stretch>
            <a:fillRect/>
          </a:stretch>
        </p:blipFill>
        <p:spPr bwMode="auto">
          <a:xfrm>
            <a:off x="3733800" y="1143000"/>
            <a:ext cx="2971800" cy="2646760"/>
          </a:xfrm>
          <a:prstGeom prst="rect">
            <a:avLst/>
          </a:prstGeom>
          <a:noFill/>
        </p:spPr>
      </p:pic>
      <p:pic>
        <p:nvPicPr>
          <p:cNvPr id="13" name="Picture 8" descr="https://encrypted-tbn3.gstatic.com/images?q=tbn:ANd9GcRx8TyxSKqhpQ_5AkyQBUmmPR_8S9H92Scj-Lip85VPMiG1xlgD"/>
          <p:cNvPicPr>
            <a:picLocks noChangeAspect="1" noChangeArrowheads="1"/>
          </p:cNvPicPr>
          <p:nvPr/>
        </p:nvPicPr>
        <p:blipFill>
          <a:blip r:embed="rId8" cstate="print"/>
          <a:srcRect/>
          <a:stretch>
            <a:fillRect/>
          </a:stretch>
        </p:blipFill>
        <p:spPr bwMode="auto">
          <a:xfrm>
            <a:off x="5208104" y="5181600"/>
            <a:ext cx="3935896" cy="1676400"/>
          </a:xfrm>
          <a:prstGeom prst="rect">
            <a:avLst/>
          </a:prstGeom>
          <a:noFill/>
        </p:spPr>
      </p:pic>
    </p:spTree>
    <p:extLst>
      <p:ext uri="{BB962C8B-B14F-4D97-AF65-F5344CB8AC3E}">
        <p14:creationId xmlns:p14="http://schemas.microsoft.com/office/powerpoint/2010/main" val="1593034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3-10-29 08.54.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 y="1295400"/>
            <a:ext cx="8900160" cy="5562600"/>
          </a:xfrm>
          <a:prstGeom prst="rect">
            <a:avLst/>
          </a:prstGeom>
        </p:spPr>
      </p:pic>
      <p:sp>
        <p:nvSpPr>
          <p:cNvPr id="3" name="Title 1"/>
          <p:cNvSpPr txBox="1">
            <a:spLocks/>
          </p:cNvSpPr>
          <p:nvPr/>
        </p:nvSpPr>
        <p:spPr>
          <a:xfrm>
            <a:off x="533400" y="228600"/>
            <a:ext cx="8394700" cy="533400"/>
          </a:xfrm>
          <a:prstGeom prst="rect">
            <a:avLst/>
          </a:prstGeom>
        </p:spPr>
        <p:txBody>
          <a:bodyPr/>
          <a:lstStyle>
            <a:lvl1pPr algn="l" rtl="0" eaLnBrk="1" latinLnBrk="0" hangingPunct="1">
              <a:lnSpc>
                <a:spcPct val="100000"/>
              </a:lnSpc>
              <a:spcBef>
                <a:spcPct val="0"/>
              </a:spcBef>
              <a:buNone/>
              <a:defRPr kumimoji="0" sz="4400" kern="1200">
                <a:solidFill>
                  <a:srgbClr val="0058A6"/>
                </a:solidFill>
                <a:latin typeface="+mj-lt"/>
                <a:ea typeface="+mj-ea"/>
                <a:cs typeface="+mj-cs"/>
              </a:defRPr>
            </a:lvl1pPr>
          </a:lstStyle>
          <a:p>
            <a:pPr algn="r"/>
            <a:r>
              <a:rPr lang="en-US" sz="3600" b="1" i="1" dirty="0" smtClean="0">
                <a:solidFill>
                  <a:srgbClr val="002060"/>
                </a:solidFill>
              </a:rPr>
              <a:t>Regional Action…</a:t>
            </a:r>
            <a:endParaRPr lang="en-US" sz="3600" b="1" i="1" dirty="0">
              <a:solidFill>
                <a:srgbClr val="002060"/>
              </a:solidFill>
            </a:endParaRPr>
          </a:p>
        </p:txBody>
      </p:sp>
    </p:spTree>
    <p:extLst>
      <p:ext uri="{BB962C8B-B14F-4D97-AF65-F5344CB8AC3E}">
        <p14:creationId xmlns:p14="http://schemas.microsoft.com/office/powerpoint/2010/main" val="3685690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4</a:t>
            </a:fld>
            <a:endParaRPr lang="en-US"/>
          </a:p>
        </p:txBody>
      </p:sp>
      <p:pic>
        <p:nvPicPr>
          <p:cNvPr id="27650" name="Picture 2" descr="C:\Users\dwtitley\Pictures\101114 -- Climate images\800px-USS_Farragut_DDG-37.jpg"/>
          <p:cNvPicPr>
            <a:picLocks noChangeAspect="1" noChangeArrowheads="1"/>
          </p:cNvPicPr>
          <p:nvPr/>
        </p:nvPicPr>
        <p:blipFill>
          <a:blip r:embed="rId2" cstate="print"/>
          <a:srcRect/>
          <a:stretch>
            <a:fillRect/>
          </a:stretch>
        </p:blipFill>
        <p:spPr bwMode="auto">
          <a:xfrm>
            <a:off x="0" y="-858"/>
            <a:ext cx="9144000" cy="6858000"/>
          </a:xfrm>
          <a:prstGeom prst="rect">
            <a:avLst/>
          </a:prstGeom>
          <a:noFill/>
        </p:spPr>
      </p:pic>
      <p:pic>
        <p:nvPicPr>
          <p:cNvPr id="12" name="Picture 11"/>
          <p:cNvPicPr>
            <a:picLocks noChangeAspect="1"/>
          </p:cNvPicPr>
          <p:nvPr/>
        </p:nvPicPr>
        <p:blipFill>
          <a:blip r:embed="rId3"/>
          <a:stretch>
            <a:fillRect/>
          </a:stretch>
        </p:blipFill>
        <p:spPr>
          <a:xfrm>
            <a:off x="-27141" y="10014"/>
            <a:ext cx="10271979" cy="6847986"/>
          </a:xfrm>
          <a:prstGeom prst="rect">
            <a:avLst/>
          </a:prstGeom>
        </p:spPr>
      </p:pic>
      <p:pic>
        <p:nvPicPr>
          <p:cNvPr id="3" name="Picture 2"/>
          <p:cNvPicPr>
            <a:picLocks noChangeAspect="1"/>
          </p:cNvPicPr>
          <p:nvPr/>
        </p:nvPicPr>
        <p:blipFill>
          <a:blip r:embed="rId4"/>
          <a:stretch>
            <a:fillRect/>
          </a:stretch>
        </p:blipFill>
        <p:spPr>
          <a:xfrm>
            <a:off x="0" y="34905"/>
            <a:ext cx="9174480" cy="6553200"/>
          </a:xfrm>
          <a:prstGeom prst="rect">
            <a:avLst/>
          </a:prstGeom>
        </p:spPr>
      </p:pic>
      <p:pic>
        <p:nvPicPr>
          <p:cNvPr id="7" name="Picture 6"/>
          <p:cNvPicPr>
            <a:picLocks noChangeAspect="1"/>
          </p:cNvPicPr>
          <p:nvPr/>
        </p:nvPicPr>
        <p:blipFill>
          <a:blip r:embed="rId5"/>
          <a:stretch>
            <a:fillRect/>
          </a:stretch>
        </p:blipFill>
        <p:spPr>
          <a:xfrm>
            <a:off x="0" y="-5818"/>
            <a:ext cx="9155953" cy="7492622"/>
          </a:xfrm>
          <a:prstGeom prst="rect">
            <a:avLst/>
          </a:prstGeom>
        </p:spPr>
      </p:pic>
      <p:pic>
        <p:nvPicPr>
          <p:cNvPr id="8" name="Picture 7"/>
          <p:cNvPicPr>
            <a:picLocks noChangeAspect="1"/>
          </p:cNvPicPr>
          <p:nvPr/>
        </p:nvPicPr>
        <p:blipFill>
          <a:blip r:embed="rId6"/>
          <a:stretch>
            <a:fillRect/>
          </a:stretch>
        </p:blipFill>
        <p:spPr>
          <a:xfrm>
            <a:off x="-25585" y="0"/>
            <a:ext cx="1029343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a:noFill/>
        </p:spPr>
        <p:txBody>
          <a:bodyPr/>
          <a:lstStyle/>
          <a:p>
            <a:fld id="{A058BF50-DCFB-45D4-AA45-4EA69882B084}" type="slidenum">
              <a:rPr lang="en-US" smtClean="0"/>
              <a:pPr/>
              <a:t>40</a:t>
            </a:fld>
            <a:endParaRPr lang="en-US" smtClean="0"/>
          </a:p>
        </p:txBody>
      </p:sp>
      <p:sp>
        <p:nvSpPr>
          <p:cNvPr id="11267" name="Slide Number Placeholder 5"/>
          <p:cNvSpPr txBox="1">
            <a:spLocks noGrp="1"/>
          </p:cNvSpPr>
          <p:nvPr/>
        </p:nvSpPr>
        <p:spPr bwMode="auto">
          <a:xfrm>
            <a:off x="6553200" y="6248400"/>
            <a:ext cx="2133600" cy="476250"/>
          </a:xfrm>
          <a:prstGeom prst="rect">
            <a:avLst/>
          </a:prstGeom>
          <a:noFill/>
          <a:ln w="9525">
            <a:noFill/>
            <a:miter lim="800000"/>
            <a:headEnd/>
            <a:tailEnd/>
          </a:ln>
        </p:spPr>
        <p:txBody>
          <a:bodyPr/>
          <a:lstStyle/>
          <a:p>
            <a:pPr algn="r"/>
            <a:fld id="{18A2EFA9-4708-461B-B44A-F6CEC6C986C8}" type="slidenum">
              <a:rPr lang="en-US" sz="1400"/>
              <a:pPr algn="r"/>
              <a:t>40</a:t>
            </a:fld>
            <a:endParaRPr lang="en-US" sz="1400"/>
          </a:p>
        </p:txBody>
      </p:sp>
      <p:sp>
        <p:nvSpPr>
          <p:cNvPr id="11269" name="Rectangle 2"/>
          <p:cNvSpPr txBox="1">
            <a:spLocks noChangeArrowheads="1"/>
          </p:cNvSpPr>
          <p:nvPr/>
        </p:nvSpPr>
        <p:spPr bwMode="auto">
          <a:xfrm>
            <a:off x="533400" y="76200"/>
            <a:ext cx="8229600" cy="1143000"/>
          </a:xfrm>
          <a:prstGeom prst="rect">
            <a:avLst/>
          </a:prstGeom>
          <a:noFill/>
          <a:ln w="9525">
            <a:noFill/>
            <a:miter lim="800000"/>
            <a:headEnd/>
            <a:tailEnd/>
          </a:ln>
        </p:spPr>
        <p:txBody>
          <a:bodyPr anchor="ctr"/>
          <a:lstStyle/>
          <a:p>
            <a:pPr algn="r" eaLnBrk="0" hangingPunct="0">
              <a:lnSpc>
                <a:spcPct val="85000"/>
              </a:lnSpc>
            </a:pPr>
            <a:endParaRPr lang="en-US" sz="3600" b="1" i="1" dirty="0">
              <a:solidFill>
                <a:schemeClr val="accent2"/>
              </a:solidFill>
            </a:endParaRPr>
          </a:p>
        </p:txBody>
      </p:sp>
      <p:sp>
        <p:nvSpPr>
          <p:cNvPr id="11270" name="Text Box 6"/>
          <p:cNvSpPr txBox="1">
            <a:spLocks noChangeArrowheads="1"/>
          </p:cNvSpPr>
          <p:nvPr/>
        </p:nvSpPr>
        <p:spPr bwMode="auto">
          <a:xfrm>
            <a:off x="1752600" y="2971800"/>
            <a:ext cx="1295400" cy="366713"/>
          </a:xfrm>
          <a:prstGeom prst="rect">
            <a:avLst/>
          </a:prstGeom>
          <a:noFill/>
          <a:ln w="9525" algn="ctr">
            <a:noFill/>
            <a:miter lim="800000"/>
            <a:headEnd/>
            <a:tailEnd/>
          </a:ln>
        </p:spPr>
        <p:txBody>
          <a:bodyPr>
            <a:spAutoFit/>
          </a:bodyPr>
          <a:lstStyle/>
          <a:p>
            <a:pPr>
              <a:spcBef>
                <a:spcPct val="50000"/>
              </a:spcBef>
            </a:pPr>
            <a:endParaRPr lang="en-US"/>
          </a:p>
        </p:txBody>
      </p:sp>
      <p:sp>
        <p:nvSpPr>
          <p:cNvPr id="11271" name="Rectangle 13"/>
          <p:cNvSpPr>
            <a:spLocks noChangeArrowheads="1"/>
          </p:cNvSpPr>
          <p:nvPr/>
        </p:nvSpPr>
        <p:spPr bwMode="auto">
          <a:xfrm>
            <a:off x="0" y="3429000"/>
            <a:ext cx="9144000" cy="0"/>
          </a:xfrm>
          <a:prstGeom prst="rect">
            <a:avLst/>
          </a:prstGeom>
          <a:noFill/>
          <a:ln w="9525" algn="ctr">
            <a:noFill/>
            <a:miter lim="800000"/>
            <a:headEnd/>
            <a:tailEnd/>
          </a:ln>
        </p:spPr>
        <p:txBody>
          <a:bodyPr anchor="ctr">
            <a:spAutoFit/>
          </a:bodyPr>
          <a:lstStyle/>
          <a:p>
            <a:pPr eaLnBrk="0" hangingPunct="0"/>
            <a:endParaRPr lang="en-US"/>
          </a:p>
        </p:txBody>
      </p:sp>
      <p:grpSp>
        <p:nvGrpSpPr>
          <p:cNvPr id="2" name="Group 20"/>
          <p:cNvGrpSpPr>
            <a:grpSpLocks/>
          </p:cNvGrpSpPr>
          <p:nvPr/>
        </p:nvGrpSpPr>
        <p:grpSpPr bwMode="auto">
          <a:xfrm>
            <a:off x="0" y="762000"/>
            <a:ext cx="9144000" cy="5334000"/>
            <a:chOff x="3349103" y="1371600"/>
            <a:chExt cx="4499497" cy="2438400"/>
          </a:xfrm>
        </p:grpSpPr>
        <p:sp>
          <p:nvSpPr>
            <p:cNvPr id="11279" name="Rectangle 18"/>
            <p:cNvSpPr>
              <a:spLocks noChangeArrowheads="1"/>
            </p:cNvSpPr>
            <p:nvPr/>
          </p:nvSpPr>
          <p:spPr bwMode="auto">
            <a:xfrm>
              <a:off x="3349103" y="1371600"/>
              <a:ext cx="4499497" cy="2438400"/>
            </a:xfrm>
            <a:prstGeom prst="rect">
              <a:avLst/>
            </a:prstGeom>
            <a:solidFill>
              <a:schemeClr val="bg1"/>
            </a:solidFill>
            <a:ln w="9525" algn="ctr">
              <a:solidFill>
                <a:schemeClr val="tx1"/>
              </a:solidFill>
              <a:round/>
              <a:headEnd/>
              <a:tailEnd/>
            </a:ln>
          </p:spPr>
          <p:txBody>
            <a:bodyPr wrap="none" anchor="ctr"/>
            <a:lstStyle/>
            <a:p>
              <a:endParaRPr lang="en-US" dirty="0"/>
            </a:p>
          </p:txBody>
        </p:sp>
        <p:pic>
          <p:nvPicPr>
            <p:cNvPr id="18" name="Picture 8"/>
            <p:cNvPicPr>
              <a:picLocks noChangeAspect="1" noChangeArrowheads="1"/>
            </p:cNvPicPr>
            <p:nvPr/>
          </p:nvPicPr>
          <p:blipFill>
            <a:blip r:embed="rId2" cstate="print"/>
            <a:srcRect l="43492" t="51862" r="4551" b="24048"/>
            <a:stretch>
              <a:fillRect/>
            </a:stretch>
          </p:blipFill>
          <p:spPr bwMode="auto">
            <a:xfrm rot="186871">
              <a:off x="3524497" y="1603466"/>
              <a:ext cx="4174202" cy="2074122"/>
            </a:xfrm>
            <a:prstGeom prst="rect">
              <a:avLst/>
            </a:prstGeom>
            <a:noFill/>
            <a:ln w="9525" cap="flat" cmpd="sng" algn="ctr">
              <a:noFill/>
              <a:prstDash val="solid"/>
              <a:miter lim="800000"/>
              <a:headEnd/>
              <a:tailEnd/>
            </a:ln>
            <a:scene3d>
              <a:camera prst="orthographicFront">
                <a:rot lat="0" lon="0" rev="60000"/>
              </a:camera>
              <a:lightRig rig="threePt" dir="t"/>
            </a:scene3d>
          </p:spPr>
        </p:pic>
      </p:grpSp>
      <p:pic>
        <p:nvPicPr>
          <p:cNvPr id="17" name="Picture 7"/>
          <p:cNvPicPr>
            <a:picLocks noChangeAspect="1" noChangeArrowheads="1"/>
          </p:cNvPicPr>
          <p:nvPr/>
        </p:nvPicPr>
        <p:blipFill>
          <a:blip r:embed="rId3" cstate="print"/>
          <a:srcRect l="11182" t="13792" r="17250" b="19191"/>
          <a:stretch>
            <a:fillRect/>
          </a:stretch>
        </p:blipFill>
        <p:spPr bwMode="auto">
          <a:xfrm>
            <a:off x="7086600" y="0"/>
            <a:ext cx="2057400" cy="2498951"/>
          </a:xfrm>
          <a:prstGeom prst="rect">
            <a:avLst/>
          </a:prstGeom>
          <a:noFill/>
          <a:ln w="9525" algn="ctr">
            <a:solidFill>
              <a:schemeClr val="tx1"/>
            </a:solidFill>
            <a:miter lim="800000"/>
            <a:headEnd/>
            <a:tailEnd/>
          </a:ln>
        </p:spPr>
      </p:pic>
      <p:pic>
        <p:nvPicPr>
          <p:cNvPr id="98306" name="Picture 2" descr="Before The Dawn"/>
          <p:cNvPicPr>
            <a:picLocks noChangeAspect="1" noChangeArrowheads="1"/>
          </p:cNvPicPr>
          <p:nvPr/>
        </p:nvPicPr>
        <p:blipFill>
          <a:blip r:embed="rId4" cstate="print"/>
          <a:srcRect/>
          <a:stretch>
            <a:fillRect/>
          </a:stretch>
        </p:blipFill>
        <p:spPr bwMode="auto">
          <a:xfrm>
            <a:off x="6553200" y="5638800"/>
            <a:ext cx="804672" cy="1219200"/>
          </a:xfrm>
          <a:prstGeom prst="rect">
            <a:avLst/>
          </a:prstGeom>
          <a:noFill/>
        </p:spPr>
      </p:pic>
      <p:pic>
        <p:nvPicPr>
          <p:cNvPr id="98310" name="Picture 6" descr="http://3.bp.blogspot.com/-kUAzIPYEzjk/Te4gWDVK0rI/AAAAAAAAB7s/jLkY7sFA_0o/s400/wheat-crop_iStock_000010221400Medium.jpg"/>
          <p:cNvPicPr>
            <a:picLocks noChangeAspect="1" noChangeArrowheads="1"/>
          </p:cNvPicPr>
          <p:nvPr/>
        </p:nvPicPr>
        <p:blipFill>
          <a:blip r:embed="rId5" cstate="print"/>
          <a:srcRect/>
          <a:stretch>
            <a:fillRect/>
          </a:stretch>
        </p:blipFill>
        <p:spPr bwMode="auto">
          <a:xfrm>
            <a:off x="1752600" y="5562600"/>
            <a:ext cx="1143000" cy="720091"/>
          </a:xfrm>
          <a:prstGeom prst="rect">
            <a:avLst/>
          </a:prstGeom>
          <a:noFill/>
        </p:spPr>
      </p:pic>
      <p:pic>
        <p:nvPicPr>
          <p:cNvPr id="98314" name="Picture 10" descr="http://theoriesofatlantis.com/site/images/uploads/cache/4ff55b25b72b6fe729f39ae4ecd85c41-428x284.jpeg"/>
          <p:cNvPicPr>
            <a:picLocks noChangeAspect="1" noChangeArrowheads="1"/>
          </p:cNvPicPr>
          <p:nvPr/>
        </p:nvPicPr>
        <p:blipFill>
          <a:blip r:embed="rId6" cstate="print"/>
          <a:srcRect/>
          <a:stretch>
            <a:fillRect/>
          </a:stretch>
        </p:blipFill>
        <p:spPr bwMode="auto">
          <a:xfrm>
            <a:off x="1371600" y="4038600"/>
            <a:ext cx="598331" cy="397023"/>
          </a:xfrm>
          <a:prstGeom prst="rect">
            <a:avLst/>
          </a:prstGeom>
          <a:noFill/>
        </p:spPr>
      </p:pic>
      <p:sp>
        <p:nvSpPr>
          <p:cNvPr id="19" name="Rectangle 18"/>
          <p:cNvSpPr/>
          <p:nvPr/>
        </p:nvSpPr>
        <p:spPr>
          <a:xfrm>
            <a:off x="7772400" y="5562600"/>
            <a:ext cx="1018227" cy="646331"/>
          </a:xfrm>
          <a:prstGeom prst="rect">
            <a:avLst/>
          </a:prstGeom>
        </p:spPr>
        <p:txBody>
          <a:bodyPr wrap="none">
            <a:spAutoFit/>
          </a:bodyPr>
          <a:lstStyle/>
          <a:p>
            <a:r>
              <a:rPr lang="en-US" b="1" dirty="0" smtClean="0">
                <a:solidFill>
                  <a:srgbClr val="0000FF"/>
                </a:solidFill>
              </a:rPr>
              <a:t>(Really)</a:t>
            </a:r>
          </a:p>
          <a:p>
            <a:r>
              <a:rPr lang="en-US" b="1" dirty="0">
                <a:solidFill>
                  <a:srgbClr val="0000FF"/>
                </a:solidFill>
              </a:rPr>
              <a:t> </a:t>
            </a:r>
            <a:r>
              <a:rPr lang="en-US" b="1" dirty="0" smtClean="0">
                <a:solidFill>
                  <a:srgbClr val="0000FF"/>
                </a:solidFill>
              </a:rPr>
              <a:t>   Old</a:t>
            </a:r>
            <a:endParaRPr lang="en-US" dirty="0"/>
          </a:p>
        </p:txBody>
      </p:sp>
      <p:sp>
        <p:nvSpPr>
          <p:cNvPr id="20" name="Rectangle 19"/>
          <p:cNvSpPr/>
          <p:nvPr/>
        </p:nvSpPr>
        <p:spPr>
          <a:xfrm>
            <a:off x="609600" y="5701099"/>
            <a:ext cx="847220" cy="369332"/>
          </a:xfrm>
          <a:prstGeom prst="rect">
            <a:avLst/>
          </a:prstGeom>
        </p:spPr>
        <p:txBody>
          <a:bodyPr wrap="none">
            <a:spAutoFit/>
          </a:bodyPr>
          <a:lstStyle/>
          <a:p>
            <a:r>
              <a:rPr lang="en-US" b="1" dirty="0" smtClean="0">
                <a:solidFill>
                  <a:srgbClr val="0000FF"/>
                </a:solidFill>
              </a:rPr>
              <a:t>Today</a:t>
            </a:r>
            <a:endParaRPr lang="en-US" dirty="0"/>
          </a:p>
        </p:txBody>
      </p:sp>
      <p:sp>
        <p:nvSpPr>
          <p:cNvPr id="21" name="Rectangle 20"/>
          <p:cNvSpPr/>
          <p:nvPr/>
        </p:nvSpPr>
        <p:spPr>
          <a:xfrm>
            <a:off x="4212446" y="5701099"/>
            <a:ext cx="719108" cy="369332"/>
          </a:xfrm>
          <a:prstGeom prst="rect">
            <a:avLst/>
          </a:prstGeom>
        </p:spPr>
        <p:txBody>
          <a:bodyPr wrap="none">
            <a:spAutoFit/>
          </a:bodyPr>
          <a:lstStyle/>
          <a:p>
            <a:r>
              <a:rPr lang="en-US" b="1" dirty="0" smtClean="0">
                <a:solidFill>
                  <a:srgbClr val="0000FF"/>
                </a:solidFill>
              </a:rPr>
              <a:t>Time</a:t>
            </a:r>
            <a:endParaRPr lang="en-US" dirty="0"/>
          </a:p>
        </p:txBody>
      </p:sp>
      <p:sp>
        <p:nvSpPr>
          <p:cNvPr id="22" name="Left Arrow 21"/>
          <p:cNvSpPr/>
          <p:nvPr/>
        </p:nvSpPr>
        <p:spPr bwMode="auto">
          <a:xfrm>
            <a:off x="3581400" y="6019800"/>
            <a:ext cx="1981200" cy="457200"/>
          </a:xfrm>
          <a:prstGeom prst="leftArrow">
            <a:avLst/>
          </a:prstGeom>
          <a:gradFill rotWithShape="1">
            <a:gsLst>
              <a:gs pos="0">
                <a:schemeClr val="accent6">
                  <a:lumMod val="20000"/>
                  <a:lumOff val="80000"/>
                </a:schemeClr>
              </a:gs>
              <a:gs pos="100000">
                <a:srgbClr val="339933">
                  <a:gamma/>
                  <a:shade val="46275"/>
                  <a:invGamma/>
                </a:srgbClr>
              </a:gs>
            </a:gsLst>
            <a:lin ang="540000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charset="0"/>
              <a:cs typeface="Arial" charset="0"/>
            </a:endParaRPr>
          </a:p>
        </p:txBody>
      </p:sp>
      <p:sp>
        <p:nvSpPr>
          <p:cNvPr id="48130" name="AutoShape 2" descr="data:image/jpeg;base64,/9j/4AAQSkZJRgABAQAAAQABAAD/2wCEAAkGBhQSERISERMUFRUVFhgUGBMRFRUUFhgYFxUVFxoVExUXGyYfFxkjGRMZHzAgIycpLCwsGB4xNTAqNSYsLCkBCQoKDgwOGg8PGi8kHSQtLSwpLCwvKSkpKSwsKTUsMi8sLCwsKiwsLCktLSkpLCwpKSkpLCwsMCopLCksLCwpLP/AABEIAQ0AuwMBIgACEQEDEQH/xAAcAAEBAAMAAwEAAAAAAAAAAAAABwQFBgEDCAL/xABPEAABBAADAwYHCwkHAgcAAAABAAIDEQQSIQUxQQYHE1FhgQgiNXFzscIUIyQyQlJyg5GhszRUYnSTwcPS8BczgpKy0eEVxCVDRFOio/H/xAAaAQEBAQEBAQEAAAAAAAAAAAAAAQIDBAUG/8QAKxEAAgIBAwMCBgIDAAAAAAAAAAECEQMSITEEQVETYSJxgZGh8dHwBTLB/9oADAMBAAIRAxEAPwC4oiIAiIgCIiAIvDnACyaHWVpsdy0wUL8k2Khjd1PeB9pOiA3SLFwG1YZ25oJY5W/Oie14+1pKykAREQBERAEREAREQBERAEREAREQBERAEREAWo5T7dGFgLxRe45WB27MRvdXAAX93FbdSXnq2kWz4WMHQRvfX0nNF/8AwKq5Izk9t8pMTLjYomzufI8Elz7LIrzU6KMeI1zWtebq/irbYfk3h2g3E17j8aSYCR7id5e99k2uR5JPz7SeTrUbq+yEe0ftVBVbCNPJyTwxIc2Lo3A2HQOdEQesZCFnYSXHQV7n2jPQPxMU1mJbXVbgHAd6ykUspnYXnE2jH/f4XD4gX8bDyOhfXXkkDgT/AIgtzhedrCf+ojxOGPEzQuczz9JFmbXaSFzC9L8W0PbGT4zgXAUdzask7hvG9AVLZXKPDYkXh8RDL6ORriPOAbC2K+ROXm0bx0mSh0Yay21qQLJ89uI7l52TznbRw1CLFy0Pkvd0o+yTMAPMgPrpF887J8I3Fs0xEEMw62ZoXd58YH/KFV+Q3OhhNqWyIujmAswS0HV85hGjx5tRxAUB16IiAIiIAiIgCIiAIiIAiIgCh/PrFmx0Fk17nGgND+9k30rgovz2x3jYK4Ya/sfIf3KrkjOE5DMDcc+hXvb/APt1Qs6n3I/THP8ARv8A+3VB9zPoECwerVHyEM6Z16nWN4peM6hT87Q2gIY3yuBIaLpupOoAA7ytPHyvwj3Nc4ua9oNdIxwq94zC261utbh9OBDgCCKIIsEdRC5XllhYIMO6VsbQ8ua1u8AkmzoCPkgoCb46Rz3vkeCC9znnQjUmzV+dY6zsZtQyMDMoaLzaa6gEaHeBru8ywUAWVszaUmHmjnhcWSRuD2uHAj1jgRxBIWKiA+zuSu3m43B4fFNodLGHFoNhrtz2XxyvDm9y2qnXMJiC7Y8Y+ZLK0d7s/reqKgCIiAIiIAiIgCIiAIiIAo1z0ShuNhJ/NnDvJlAH3qyqM89X5bB6AfiSLUeSM4Hkwaxr/Rv/AICteydnuOHYWlnjM+U3UXfygf3KI8nzWNf6N/8AAVz2PicuGg7WgKS2tkulZ68XsyU14jTQrxCNe2jS1c+za+NGR25SPvC7R+He1uYgGtSBv/5WN7rFZiaH/NLKaKnbo4n/AKW1xABIs12ariucjk7M/oYmFprM8i9To6qAs/FjkPcrO9kb97Wu7aDvvC5vaXJ2CWRz2mRjvi5opHCqsfFNjieHE9a0tzUouPJ884zkziInFr4nAjeOP2HX7lr5cO5vxmkfSBHrV72tyAdI7OcQ/NoLmYCSBu1bl9S0OK5BYlt5ejkH6LqJ7nAD71dLM2iPIqLiuR7wffsK4A3bmszcOLmXS1HKDkxh4sM2aKdpk8QPw5vOwuq7veBalCy1eD75I+vk9TFS1NPB98kfXyepipahQiIgCIiAIiIAiIgCIiAKQc8eHzYuI3VYcV3ySaqvqOc9P5XE3gcOAf2j9y1HkjJtsOT4U49cbv4KtGAefcuHI3hrSPOFFdnaYp9cGkfdCrXsIA4WDNZGQaNIB7rUlHUmjElcaOl/6/GGWXHNQOQAnUjdmqlrti+MGNdrZN3u48Fg+52/+5X0219+vrWVhXFmUtING9+hXOEZ6rl4MrVquR4xkIbFPIYoWGKRwc7pDHGxjYWyZnPFHUkC60zdi10cbYejLekp7Y5qmc57xmA8VxOtgNAWbt1zJI6cMREXStlzwtilGdoDQS2VrmkDINMu/XesHFbREkjH5iWt6MOc4AOdlNudlG4nXRdoR3s6zm6qzNxfK2OKeGBwNy65hVDUNF3v1ITGSNM7W8CWg12ur1LEx3J9k8rZQ6LEObnkZ0QYXNAc05GeNq7Vu+gS3gvVtFwZK0tBAprjna5jrzHUtcARu4heHo/WWSSycfPl32+nJvK4OK08jG8r9mNxfuN0kjJMwYXtDjE15qmOe6wDqOwcSFz3O5hQzBYlth1dEQSBessa4rbuCe1+NhMT5DPK6aFzAKLpXE+MeNAltdYvQG10/OPOXbOmzGyGQAnrIfGCftXvRxZ1vg++SPr5PUxUtTTwffJH18vqYqWuZ0CIiAIiIAiIgCIiAIiIAo7zzt+FxHqw9/8A2SKxKQc8s+XFRULPQChRNnpJNOzzlajyRktwr/hDyPmn1RKt4LHdHgYnNLQ7oxReCW3ROoG/dXeo/CMszgeDf3RKzclIxJh4GmiOiut/Utx5ZibpWZkG1C6TDMdEWnEQl4YDbmPAvxwLPRngaBFahZey8V07WlraLiWlrjuLXFrhfEW068QtftHZgYXSNFPLSy2nK4t+bmGtLzyWYAIo6ygEjK3Shbjp/utOMopvk5xyRk6RsNqbDkDmhtChpkkynhuFi+C1k2HIJa9pzcc12t3tLZr5Mr4y1zml7Mst5S3MBdjcajHDr61qNre8yRtcbyMYbFkUHH/ZZxytpNb7/j+Tckqs18+GvR0Ub6FCwWkbuI3nTeesrwcNo7xd/Cye6zv6rXSQ7SD2gnW92gLe/rXOcpdotjZLJG0W2Jzw0UAXAO0ruG5Zw9RiyynGD3i6ft/aZcmOUFFvvwYb8Jr4srm/ovY4jveBv9XWdCdDy6YRs7EWQTcfjN+KffmajsXtgxWOELZ5DhCxwNMJe2SwSKdQys1adbPDuxOWGLMmy5y5hY4FjXNBzNBEzNzg2iCKPeukHGUXKPG6MaviS+R3ng++SPr5fUxUtTTwffJH18vqYqWuB3CIiAIiIAiIgCIiAIiIAo9zzflkPoB+I9WFR7nl/LIfQD8R61HkjJRKanf3+qNVrk1jnR4fDvYNRGN4sHTcRxCkWLPv7/6+TGqZsjGhmEgLt2RoXSNW7Oc7pJHYSbUkeP7uGTtilrq1AN2NeCwYMeYyJcmjTdCrrdoTWq0rdqRO3k/5QvZjcXH0dl3i77NnQb7tbjUtrOcoaHqqjpsNypgYA10rgTqDIx7bFDcQKO/ffG1p9vY9k02YPGQBjS6tN5JIJ4UfuWlG3GsPRiYjQDo3mMGr0prhYG/717I4vF8WIV1/8uKQx1LUJztUdVhMC+ONzWObR1GYXv8AmkH9xXG8q8MYsPiWEuswvNeNRtrhrw4cVmMcAfyfJuBdDK9h460G0D312L1TNLswcRldoelIkfl3Gyd5pWGKEXOUYpOW7fkxcvhuVpcHITcricNDAxuUszlzzRsvcXeKOyzqf+V6cbPm2TPZJJeDrrfvzN5u1s5uRWHOseIyfoyhza7C6iCRusWDw0WLyiwIg2bNE2VsgththBBJlYdCDw3dy448eiLiuN/y7Z1bjtXsvtsU3wffJH18vqYqWpp4Pvkj6+X1MVLXM7hERAEREAREQBERAEREAUe55fyyH0A/EkVhUe55vyyH0A/EetR5IyRY8+/P/r5MarPN9g45mwxysa9vQF2V4sWMutd6ke0ne+v8/sxqk8jdte5mQS5Mw6PK4bjRHA9dgFWUXKMlHmjnJpNN+Sjz83+Cd/5OX6D3t+4FcVt/BMw2KZh4ryNkhrOS53jyMcderVdi3l3GCRLBiY63l0bS3dd5mONilPeVO22z4l+IjDi0Pic1tUXCIsOt7ryH7QuHSwyKT1J8Gs04tKn3K7Yc3xnOIJOr2izqd4cygOA0HfvUn5VYhsE2PyHIInOLWMDQB7yyQ0N2rnE0OtdFhud3B147p43celwzz16e8kjTvXCcpdptxLtoTQ25kxcWOyuaSBAxl5XAEeMw716cVpmcrVIpGzOQDTC1k0shnLQ5zs95Cb0YxwpzQRVnfru0XH4VpbNJh5h40c3ROc2wCCGuDwBpqx4cPOFQuTHKfC7QwkeJztBa25A2QxuhedZGvIcCBYuzQcKKmUm1WYzHYp8D7jfiGRteDmJyQwxZ2km3WWWCTZFLWFvVRMyWmzrjsTCu3Fw/yu9Yv71xHONhujw07GkFvvZDgK0MjN44FdfHhzHkLAbZmrNqXFxFFxFCgAdOsjtXD84jh0Mwsg1GcnAXI00CdaG7fw7V7MsKizzQmpSVFG8H3yR9fL6mKlKa+D75I+vl9TFSl8w94REQBERAEREAREQBERAFHOeg/DIfQD8R6sajXPUfhkHoB+JItR5IyP7WPvj/AD+zGu52C0uw8I/Qbq7dwGgGp1IFDUkgLg9rnx3+f2Y12/JinQxNcNDGwHWtC+ME2N2+1rU4KUl4OcoqTin5N1I2VoPvpAILfHlyt3EEZXuHC+CwoZDE8Fth7TpoNCRWg46H7117NpBjxA6ENygOzZ5AwMp7QaDaBOcg5STqL0pcs/GiLEtedA02S7h8YC/Np9iuDO5ycWhl6eqcX3X5PL8dID4+GgrXR0GQ6it4I17l6Z7duayMV8Vri4cddbP/AOKoYbEsyODngFujiXfKA8bK2tQ3ip3ygmj92U5uuZoe1ugsOLXXXGgvTB2+DGXBKEbs0rtk4EhvSxvL9czoRGbs/pHgOqu/evGAw7YmgRMcMpzAt4EG73dYVNwmxcK9lmKJpIDqAy0HatzOaRVgg94XF8ooAycsiLgKFRCy7NZblbx1I49atKNtnJxk6RsWco8RTD0uCottzZ2vic12W8uYOynXS67lyHLjHySwTvf0QvIMsZB0D21R3nrtdK7kyxscTpHP6V7GyGPMCQHA1plBvSu07r0XLcuMB0MM0eXVpaCbsg522NDVg6cV5YdVDLqjF7r2f6NPA8U1aoqPg++SPr5fUxUpTXwffJA9PL6mKlLkesIiIAiIgCIiAIiIAiIgCjHPYfhsHoB+JIrOorz3n4bB+rj8SRWPJGR3bB8aT6XsxrtuSmLaxuHdI4tYGszObm0aHscby6gENy2PnLiNr/Gf9L2Y11vJrFSRsiMJOcsDcrWB5cNHFuUg38W9Bei6RjqtMxKWmmvJ221tuwFjnYbERF1Gukmp7uqMiWwBxvr6lzOKcJJQHOaR4rS625XEjU2NKs1pp3L3SbSxQBD8LGQdCZ8IRdebLxF+da3Fz9IbLY2aAZYm5W6cas6phwLHLUhPqXKvZp/YpccLHxkuAbmDukAZb3OeGB7mP3AuDN5qszt64LaUbzPICBcsheR2yPJIH2r1YfHQAtvC1QrNDK6MnTeWtaAXXvJNnuWEX6+M52/gbdV9elmu1emMmi5+o9SGiis4BspiYGGMsytEnSBmYEMa3Uu1oZcw3/GI7BwO2MWW418mpqTOC7g0O0Nd112r3nbor3vHYqMFpI6SGOQsdYprgWHPoTZB4bzx1cjmzTDPig+x/fPi6JoIBIaWaAC+Pbx3HbnGSaaPnxhkVfF+zrcLs6U4ouxEgEjoGOY1upjjB8QaXW9xFWQe5cZzi4boxMzfQjN7t7xwW02bi5YpnPGJwkjiygXTOvxSwAOLxxB0GthpWl5emRzHyS9Hbw2jE8PbQe3vGp4gdm5fN9BQzuUF8Nf8Xbk+i5xljjq/2v8Avt4Kp4Pvkgenl9TFSlNfB98kD08vsKlKmgiIgCIiAIiIAiIgCIiAKKc+J+Gwfq4/EerWolz5n4bB+rj8SRWPJGR7a29/0vZjXZchhmIYDqYANdwBmgBJ7ie61xm1d7/pezGur5DSR9IxsmanwllMIa8nPG8BpIOviE1xquK2u5mXYozDAGeKyWNrnCNmJDwWvc7NTsjdBGaGtn4w3a1w/KJobiDepLWk6k61ROvmW5j2XMXnDVKyFuR3uh8Tj718agwtymW6bl4E3wWj5WyD3W9rS45WMBMgAdeUO8YCwDThuKY3uTIrRgmXrNdi8tlPyRXaViNk6hZ6zuXkydZvsG5eizz0ZJeOJLj9y89MsbOvHS/0EsUZOb+gsDbZHQPr9H/UF7i/rPcsPa7veXf4fP8AGCknszUVui5eD95IHp5fYVKU18H7yQPTy+wqUvIeoIiIAiIgCIiAIiIAiIgCiHPqfh0H6uPxXq3qH8+x+HYf9XH4r1Y8kZH9p/L+l7Maz8BMAIiWB4aWOLHbnBrgSx2h0IFbjv4rA2n8v6XsxrZ8n9my4l7IIGjOWk245QA3e5x4Dd17wtJ02ZlwbrD7Zwg09xPi1c68NipA6yDXzflVx0HDSlqHyDM4i6LnEAmzRcSMx4nXU8St+/m0xwBIZE/sZM2z5s4aPvWglwErJjhzG4TBwZ0ehdmNEAUSDYINg1RtajKPZmG7Bf16DqXkSdQWxdyKx434SXuMbv8AS4rX4mUxGWOWEMfmYSHhzXx5A4lrRYprw8E3egaR1rdko8Zuv7k6X+gv1JsyfUnD4ho310E27zlqxXSEWKLa3giiPODuSxRkZ+7tKxdpPHRu47tT9IL8e62/OHeQvXjZLjPHd6wo3sVLc+gPB+8kD08vsKlKa+D95IHp5fYVKXA7BERAEREAREQBERAEREAUN59z8Ow/6v8AxXq5KGc/H5dh/wBX/ivVRGSHaPy/pezGug5CYt0eIzNBNROGna5nHuXPbR+V9L2Y10XInFtikDpLyuDm2AXVu1IGteLw61jLeiVeDlmTeN0VjlDtXLNcLXCJ0bZGEAkFuUW4VuAOhvcfOFPpNok7ZhlINCta6oXi/Uu22fyx6Fjoo5QGusZXxutubeWhzbbf2di02zMVEcYwvvocwaSARply3VXQJvuXl6ST9XU015+548MZOTfs/oypwbHa5rT0rw5wBqgbsXp2er7LinLfFVtnDE/Jdh94IvLiH6gcRpwVkbtljaDcZC5ooUXRg1wXJbYkgdMSXMcNAX2HcbOU8QL4L62rbd2ervsjfT7Se2O2hznOIDWhpOt1RIGmoI7iphytmbJtnB9IBRGH6QEUHVNIfGB3gtruVLwODjZlDHxkXm8V7TqdC40dSW6dg3cb4XlhBC3GA5WOcA1xeMpLCXuOW+FAg96Z6UJNP5F6d68kYv6/c7PbHKosfEyPDibObe8gZY2AgFztNTR0Gl0VI+deKNuPl6JrWh7I3uDBQzmwTQ0BOUXXGzvJXZ4CF8riGva1tso6uLm6lwI0ynWgdVxnOnAG4s1VhjGmjuNF1HqNG+9fmeg6mUs/pt9m3+D9F/kumhhhtzZXPB+8kD08vsKlKa+D95IHp5fZVKX3D4gREQBERAEREAREQBERAFDOfn8uw/6uPxZFc1C+fo/DsP8Aq4/FkVRGSHaHyvpezGsnA7ZjY0AtedKNEcd9aLGx5+N9L9zFrkYq1RQo+dAkHpDK8kEW5kB0PcOtYUHLOBrg6ptOxn8y4pFBRUIudOEMDD0taizDGXAO304TdvUvU7lthHEO6SQbtDF1ddOU1AX6odZ7horZSrs5wsHlAPRuri+GTMdSdSPOtHi+UOFc6xKK9HIPZXBELwlkoog5WYINY3oYnFoovD54y66tzmiIi9OviVzm28RG5rix7DqDTbsm9TRHaVzyLKSTs03Z9M+D95IHp5fZVKU18H7yQPTy+yqUqQIiIAiIgCIiAIiIAiIgChnP7hAcbhXEA3hyBY+bISf9YVzXCc6vJwTxwz1rCXNPYyTLqf8AExv2qrkjPmfHx1nAFa8PMz/da9dlyy2L0bmubq14y+ZzbP3t1/wFcc5taFHyEeERFCnshiLjQ3rcw4B1Rt6NpaWOLiWsLrt+59WKoburzrT4afI9rhwN119Y+xdjBtjDZMxkLethDrvqoCj51QcficI5lZhVi6u16Vl7Ux3SyFwFDc0dQHX28e9YigCIiA+mvB/H/hA9PL7KpK5Pmr2C7CbKwsUgp5aZXAiiDK4vykcCA4A9oXWIAiIgCIiAIiIAiIgCIiAL8SxBzS1wDmuBBaRYIOhBHEL9ogJRyn5qsQ15k2e9r23YgxHDXcJSTmbXAtv9IrhMZzLbSe4n3JELN0yeMN7uodi+kkVslHzMOYvaX5sz9vH/ALp/YXtH83b+3j/mX0yiWU+Z/wCwvaP5u39vH/Mn9he0fzdv7eP+ZfTCID5n/sL2j+bt/bx/zJ/YXtH83b+3j/mX0wiA+ZhzFbS/N2DtOIZ+613fIPmJZh5WYjHEPcwhzYGaxhw1Be86yAGiBQHXaryKAIiIAiIgCIiAIiIAiIgCIiAIiIAiIgCIiAIiIAiIgCIiAIiIAiIgCIiAIiI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2" name="AutoShape 4" descr="data:image/jpeg;base64,/9j/4AAQSkZJRgABAQAAAQABAAD/2wCEAAkGBhQSERISERMUFRUVFhgUGBMRFRUUFhgYFxUVFxoVExUXGyYfFxkjGRMZHzAgIycpLCwsGB4xNTAqNSYsLCkBCQoKDgwOGg8PGi8kHSQtLSwpLCwvKSkpKSwsKTUsMi8sLCwsKiwsLCktLSkpLCwpKSkpLCwsMCopLCksLCwpLP/AABEIAQ0AuwMBIgACEQEDEQH/xAAcAAEBAAMAAwEAAAAAAAAAAAAABwQFBgEDCAL/xABPEAABBAADAwYHCwkHAgcAAAABAAIDEQQSIQUxQQYHE1FhgQgiNXFzscIUIyQyQlJyg5GhszRUYnSTwcPS8BczgpKy0eEVxCVDRFOio/H/xAAaAQEBAQEBAQEAAAAAAAAAAAAAAQIDBAUG/8QAKxEAAgIBAwMCBgIDAAAAAAAAAAECEQMSITEEQVETYSJxgZGh8dHwBTLB/9oADAMBAAIRAxEAPwC4oiIAiIgCIiAIvDnACyaHWVpsdy0wUL8k2Khjd1PeB9pOiA3SLFwG1YZ25oJY5W/Oie14+1pKykAREQBERAEREAREQBERAEREAREQBERAEREAWo5T7dGFgLxRe45WB27MRvdXAAX93FbdSXnq2kWz4WMHQRvfX0nNF/8AwKq5Izk9t8pMTLjYomzufI8Elz7LIrzU6KMeI1zWtebq/irbYfk3h2g3E17j8aSYCR7id5e99k2uR5JPz7SeTrUbq+yEe0ftVBVbCNPJyTwxIc2Lo3A2HQOdEQesZCFnYSXHQV7n2jPQPxMU1mJbXVbgHAd6ykUspnYXnE2jH/f4XD4gX8bDyOhfXXkkDgT/AIgtzhedrCf+ojxOGPEzQuczz9JFmbXaSFzC9L8W0PbGT4zgXAUdzask7hvG9AVLZXKPDYkXh8RDL6ORriPOAbC2K+ROXm0bx0mSh0Yay21qQLJ89uI7l52TznbRw1CLFy0Pkvd0o+yTMAPMgPrpF887J8I3Fs0xEEMw62ZoXd58YH/KFV+Q3OhhNqWyIujmAswS0HV85hGjx5tRxAUB16IiAIiIAiIgCIiAIiIAiIgCh/PrFmx0Fk17nGgND+9k30rgovz2x3jYK4Ya/sfIf3KrkjOE5DMDcc+hXvb/APt1Qs6n3I/THP8ARv8A+3VB9zPoECwerVHyEM6Z16nWN4peM6hT87Q2gIY3yuBIaLpupOoAA7ytPHyvwj3Nc4ua9oNdIxwq94zC261utbh9OBDgCCKIIsEdRC5XllhYIMO6VsbQ8ua1u8AkmzoCPkgoCb46Rz3vkeCC9znnQjUmzV+dY6zsZtQyMDMoaLzaa6gEaHeBru8ywUAWVszaUmHmjnhcWSRuD2uHAj1jgRxBIWKiA+zuSu3m43B4fFNodLGHFoNhrtz2XxyvDm9y2qnXMJiC7Y8Y+ZLK0d7s/reqKgCIiAIiIAiIgCIiAIiIAo1z0ShuNhJ/NnDvJlAH3qyqM89X5bB6AfiSLUeSM4Hkwaxr/Rv/AICteydnuOHYWlnjM+U3UXfygf3KI8nzWNf6N/8AAVz2PicuGg7WgKS2tkulZ68XsyU14jTQrxCNe2jS1c+za+NGR25SPvC7R+He1uYgGtSBv/5WN7rFZiaH/NLKaKnbo4n/AKW1xABIs12ariucjk7M/oYmFprM8i9To6qAs/FjkPcrO9kb97Wu7aDvvC5vaXJ2CWRz2mRjvi5opHCqsfFNjieHE9a0tzUouPJ884zkziInFr4nAjeOP2HX7lr5cO5vxmkfSBHrV72tyAdI7OcQ/NoLmYCSBu1bl9S0OK5BYlt5ejkH6LqJ7nAD71dLM2iPIqLiuR7wffsK4A3bmszcOLmXS1HKDkxh4sM2aKdpk8QPw5vOwuq7veBalCy1eD75I+vk9TFS1NPB98kfXyepipahQiIgCIiAIiIAiIgCIiAKQc8eHzYuI3VYcV3ySaqvqOc9P5XE3gcOAf2j9y1HkjJtsOT4U49cbv4KtGAefcuHI3hrSPOFFdnaYp9cGkfdCrXsIA4WDNZGQaNIB7rUlHUmjElcaOl/6/GGWXHNQOQAnUjdmqlrti+MGNdrZN3u48Fg+52/+5X0219+vrWVhXFmUtING9+hXOEZ6rl4MrVquR4xkIbFPIYoWGKRwc7pDHGxjYWyZnPFHUkC60zdi10cbYejLekp7Y5qmc57xmA8VxOtgNAWbt1zJI6cMREXStlzwtilGdoDQS2VrmkDINMu/XesHFbREkjH5iWt6MOc4AOdlNudlG4nXRdoR3s6zm6qzNxfK2OKeGBwNy65hVDUNF3v1ITGSNM7W8CWg12ur1LEx3J9k8rZQ6LEObnkZ0QYXNAc05GeNq7Vu+gS3gvVtFwZK0tBAprjna5jrzHUtcARu4heHo/WWSSycfPl32+nJvK4OK08jG8r9mNxfuN0kjJMwYXtDjE15qmOe6wDqOwcSFz3O5hQzBYlth1dEQSBessa4rbuCe1+NhMT5DPK6aFzAKLpXE+MeNAltdYvQG10/OPOXbOmzGyGQAnrIfGCftXvRxZ1vg++SPr5PUxUtTTwffJH18vqYqWuZ0CIiAIiIAiIgCIiAIiIAo7zzt+FxHqw9/8A2SKxKQc8s+XFRULPQChRNnpJNOzzlajyRktwr/hDyPmn1RKt4LHdHgYnNLQ7oxReCW3ROoG/dXeo/CMszgeDf3RKzclIxJh4GmiOiut/Utx5ZibpWZkG1C6TDMdEWnEQl4YDbmPAvxwLPRngaBFahZey8V07WlraLiWlrjuLXFrhfEW068QtftHZgYXSNFPLSy2nK4t+bmGtLzyWYAIo6ygEjK3Shbjp/utOMopvk5xyRk6RsNqbDkDmhtChpkkynhuFi+C1k2HIJa9pzcc12t3tLZr5Mr4y1zml7Mst5S3MBdjcajHDr61qNre8yRtcbyMYbFkUHH/ZZxytpNb7/j+Tckqs18+GvR0Ub6FCwWkbuI3nTeesrwcNo7xd/Cye6zv6rXSQ7SD2gnW92gLe/rXOcpdotjZLJG0W2Jzw0UAXAO0ruG5Zw9RiyynGD3i6ft/aZcmOUFFvvwYb8Jr4srm/ovY4jveBv9XWdCdDy6YRs7EWQTcfjN+KffmajsXtgxWOELZ5DhCxwNMJe2SwSKdQys1adbPDuxOWGLMmy5y5hY4FjXNBzNBEzNzg2iCKPeukHGUXKPG6MaviS+R3ng++SPr5fUxUtTTwffJH18vqYqWuB3CIiAIiIAiIgCIiAIiIAo9zzflkPoB+I9WFR7nl/LIfQD8R61HkjJRKanf3+qNVrk1jnR4fDvYNRGN4sHTcRxCkWLPv7/6+TGqZsjGhmEgLt2RoXSNW7Oc7pJHYSbUkeP7uGTtilrq1AN2NeCwYMeYyJcmjTdCrrdoTWq0rdqRO3k/5QvZjcXH0dl3i77NnQb7tbjUtrOcoaHqqjpsNypgYA10rgTqDIx7bFDcQKO/ffG1p9vY9k02YPGQBjS6tN5JIJ4UfuWlG3GsPRiYjQDo3mMGr0prhYG/717I4vF8WIV1/8uKQx1LUJztUdVhMC+ONzWObR1GYXv8AmkH9xXG8q8MYsPiWEuswvNeNRtrhrw4cVmMcAfyfJuBdDK9h460G0D312L1TNLswcRldoelIkfl3Gyd5pWGKEXOUYpOW7fkxcvhuVpcHITcricNDAxuUszlzzRsvcXeKOyzqf+V6cbPm2TPZJJeDrrfvzN5u1s5uRWHOseIyfoyhza7C6iCRusWDw0WLyiwIg2bNE2VsgththBBJlYdCDw3dy448eiLiuN/y7Z1bjtXsvtsU3wffJH18vqYqWpp4Pvkj6+X1MVLXM7hERAEREAREQBERAEREAUe55fyyH0A/EkVhUe55vyyH0A/EetR5IyRY8+/P/r5MarPN9g45mwxysa9vQF2V4sWMutd6ke0ne+v8/sxqk8jdte5mQS5Mw6PK4bjRHA9dgFWUXKMlHmjnJpNN+Sjz83+Cd/5OX6D3t+4FcVt/BMw2KZh4ryNkhrOS53jyMcderVdi3l3GCRLBiY63l0bS3dd5mONilPeVO22z4l+IjDi0Pic1tUXCIsOt7ryH7QuHSwyKT1J8Gs04tKn3K7Yc3xnOIJOr2izqd4cygOA0HfvUn5VYhsE2PyHIInOLWMDQB7yyQ0N2rnE0OtdFhud3B147p43celwzz16e8kjTvXCcpdptxLtoTQ25kxcWOyuaSBAxl5XAEeMw716cVpmcrVIpGzOQDTC1k0shnLQ5zs95Cb0YxwpzQRVnfru0XH4VpbNJh5h40c3ROc2wCCGuDwBpqx4cPOFQuTHKfC7QwkeJztBa25A2QxuhedZGvIcCBYuzQcKKmUm1WYzHYp8D7jfiGRteDmJyQwxZ2km3WWWCTZFLWFvVRMyWmzrjsTCu3Fw/yu9Yv71xHONhujw07GkFvvZDgK0MjN44FdfHhzHkLAbZmrNqXFxFFxFCgAdOsjtXD84jh0Mwsg1GcnAXI00CdaG7fw7V7MsKizzQmpSVFG8H3yR9fL6mKlKa+D75I+vl9TFSl8w94REQBERAEREAREQBERAFHOeg/DIfQD8R6sajXPUfhkHoB+JItR5IyP7WPvj/AD+zGu52C0uw8I/Qbq7dwGgGp1IFDUkgLg9rnx3+f2Y12/JinQxNcNDGwHWtC+ME2N2+1rU4KUl4OcoqTin5N1I2VoPvpAILfHlyt3EEZXuHC+CwoZDE8Fth7TpoNCRWg46H7117NpBjxA6ENygOzZ5AwMp7QaDaBOcg5STqL0pcs/GiLEtedA02S7h8YC/Np9iuDO5ycWhl6eqcX3X5PL8dID4+GgrXR0GQ6it4I17l6Z7duayMV8Vri4cddbP/AOKoYbEsyODngFujiXfKA8bK2tQ3ip3ygmj92U5uuZoe1ugsOLXXXGgvTB2+DGXBKEbs0rtk4EhvSxvL9czoRGbs/pHgOqu/evGAw7YmgRMcMpzAt4EG73dYVNwmxcK9lmKJpIDqAy0HatzOaRVgg94XF8ooAycsiLgKFRCy7NZblbx1I49atKNtnJxk6RsWco8RTD0uCottzZ2vic12W8uYOynXS67lyHLjHySwTvf0QvIMsZB0D21R3nrtdK7kyxscTpHP6V7GyGPMCQHA1plBvSu07r0XLcuMB0MM0eXVpaCbsg522NDVg6cV5YdVDLqjF7r2f6NPA8U1aoqPg++SPr5fUxUpTXwffJA9PL6mKlLkesIiIAiIgCIiAIiIAiIgCjHPYfhsHoB+JIrOorz3n4bB+rj8SRWPJGR3bB8aT6XsxrtuSmLaxuHdI4tYGszObm0aHscby6gENy2PnLiNr/Gf9L2Y11vJrFSRsiMJOcsDcrWB5cNHFuUg38W9Bei6RjqtMxKWmmvJ221tuwFjnYbERF1Gukmp7uqMiWwBxvr6lzOKcJJQHOaR4rS625XEjU2NKs1pp3L3SbSxQBD8LGQdCZ8IRdebLxF+da3Fz9IbLY2aAZYm5W6cas6phwLHLUhPqXKvZp/YpccLHxkuAbmDukAZb3OeGB7mP3AuDN5qszt64LaUbzPICBcsheR2yPJIH2r1YfHQAtvC1QrNDK6MnTeWtaAXXvJNnuWEX6+M52/gbdV9elmu1emMmi5+o9SGiis4BspiYGGMsytEnSBmYEMa3Uu1oZcw3/GI7BwO2MWW418mpqTOC7g0O0Nd112r3nbor3vHYqMFpI6SGOQsdYprgWHPoTZB4bzx1cjmzTDPig+x/fPi6JoIBIaWaAC+Pbx3HbnGSaaPnxhkVfF+zrcLs6U4ouxEgEjoGOY1upjjB8QaXW9xFWQe5cZzi4boxMzfQjN7t7xwW02bi5YpnPGJwkjiygXTOvxSwAOLxxB0GthpWl5emRzHyS9Hbw2jE8PbQe3vGp4gdm5fN9BQzuUF8Nf8Xbk+i5xljjq/2v8Avt4Kp4Pvkgenl9TFSlNfB98kD08vsKlKmgiIgCIiAIiIAiIgCIiAKKc+J+Gwfq4/EerWolz5n4bB+rj8SRWPJGR7a29/0vZjXZchhmIYDqYANdwBmgBJ7ie61xm1d7/pezGur5DSR9IxsmanwllMIa8nPG8BpIOviE1xquK2u5mXYozDAGeKyWNrnCNmJDwWvc7NTsjdBGaGtn4w3a1w/KJobiDepLWk6k61ROvmW5j2XMXnDVKyFuR3uh8Tj718agwtymW6bl4E3wWj5WyD3W9rS45WMBMgAdeUO8YCwDThuKY3uTIrRgmXrNdi8tlPyRXaViNk6hZ6zuXkydZvsG5eizz0ZJeOJLj9y89MsbOvHS/0EsUZOb+gsDbZHQPr9H/UF7i/rPcsPa7veXf4fP8AGCknszUVui5eD95IHp5fYVKU18H7yQPTy+wqUvIeoIiIAiIgCIiAIiIAiIgCiHPqfh0H6uPxXq3qH8+x+HYf9XH4r1Y8kZH9p/L+l7Maz8BMAIiWB4aWOLHbnBrgSx2h0IFbjv4rA2n8v6XsxrZ8n9my4l7IIGjOWk245QA3e5x4Dd17wtJ02ZlwbrD7Zwg09xPi1c68NipA6yDXzflVx0HDSlqHyDM4i6LnEAmzRcSMx4nXU8St+/m0xwBIZE/sZM2z5s4aPvWglwErJjhzG4TBwZ0ehdmNEAUSDYINg1RtajKPZmG7Bf16DqXkSdQWxdyKx434SXuMbv8AS4rX4mUxGWOWEMfmYSHhzXx5A4lrRYprw8E3egaR1rdko8Zuv7k6X+gv1JsyfUnD4ho310E27zlqxXSEWKLa3giiPODuSxRkZ+7tKxdpPHRu47tT9IL8e62/OHeQvXjZLjPHd6wo3sVLc+gPB+8kD08vsKlKa+D95IHp5fYVKXA7BERAEREAREQBERAEREAUN59z8Ow/6v8AxXq5KGc/H5dh/wBX/ivVRGSHaPy/pezGug5CYt0eIzNBNROGna5nHuXPbR+V9L2Y10XInFtikDpLyuDm2AXVu1IGteLw61jLeiVeDlmTeN0VjlDtXLNcLXCJ0bZGEAkFuUW4VuAOhvcfOFPpNok7ZhlINCta6oXi/Uu22fyx6Fjoo5QGusZXxutubeWhzbbf2di02zMVEcYwvvocwaSARply3VXQJvuXl6ST9XU015+548MZOTfs/oypwbHa5rT0rw5wBqgbsXp2er7LinLfFVtnDE/Jdh94IvLiH6gcRpwVkbtljaDcZC5ooUXRg1wXJbYkgdMSXMcNAX2HcbOU8QL4L62rbd2ervsjfT7Se2O2hznOIDWhpOt1RIGmoI7iphytmbJtnB9IBRGH6QEUHVNIfGB3gtruVLwODjZlDHxkXm8V7TqdC40dSW6dg3cb4XlhBC3GA5WOcA1xeMpLCXuOW+FAg96Z6UJNP5F6d68kYv6/c7PbHKosfEyPDibObe8gZY2AgFztNTR0Gl0VI+deKNuPl6JrWh7I3uDBQzmwTQ0BOUXXGzvJXZ4CF8riGva1tso6uLm6lwI0ynWgdVxnOnAG4s1VhjGmjuNF1HqNG+9fmeg6mUs/pt9m3+D9F/kumhhhtzZXPB+8kD08vsKlKa+D95IHp5fZVKX3D4gREQBERAEREAREQBERAFDOfn8uw/6uPxZFc1C+fo/DsP8Aq4/FkVRGSHaHyvpezGsnA7ZjY0AtedKNEcd9aLGx5+N9L9zFrkYq1RQo+dAkHpDK8kEW5kB0PcOtYUHLOBrg6ptOxn8y4pFBRUIudOEMDD0taizDGXAO304TdvUvU7lthHEO6SQbtDF1ddOU1AX6odZ7horZSrs5wsHlAPRuri+GTMdSdSPOtHi+UOFc6xKK9HIPZXBELwlkoog5WYINY3oYnFoovD54y66tzmiIi9OviVzm28RG5rix7DqDTbsm9TRHaVzyLKSTs03Z9M+D95IHp5fZVKU18H7yQPTy+yqUqQIiIAiIgCIiAIiIAiIgChnP7hAcbhXEA3hyBY+bISf9YVzXCc6vJwTxwz1rCXNPYyTLqf8AExv2qrkjPmfHx1nAFa8PMz/da9dlyy2L0bmubq14y+ZzbP3t1/wFcc5taFHyEeERFCnshiLjQ3rcw4B1Rt6NpaWOLiWsLrt+59WKoburzrT4afI9rhwN119Y+xdjBtjDZMxkLethDrvqoCj51QcficI5lZhVi6u16Vl7Ux3SyFwFDc0dQHX28e9YigCIiA+mvB/H/hA9PL7KpK5Pmr2C7CbKwsUgp5aZXAiiDK4vykcCA4A9oXWIAiIgCIiAIiIAiIgCIiAL8SxBzS1wDmuBBaRYIOhBHEL9ogJRyn5qsQ15k2e9r23YgxHDXcJSTmbXAtv9IrhMZzLbSe4n3JELN0yeMN7uodi+kkVslHzMOYvaX5sz9vH/ALp/YXtH83b+3j/mX0yiWU+Z/wCwvaP5u39vH/Mn9he0fzdv7eP+ZfTCID5n/sL2j+bt/bx/zJ/YXtH83b+3j/mX0wiA+ZhzFbS/N2DtOIZ+613fIPmJZh5WYjHEPcwhzYGaxhw1Be86yAGiBQHXaryKAIiIAiIgCIiAIiIAiIgCIiAIiIAiIgCIiAIiIAiIgCIiAIiIAiIgCIiAIiI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4" name="AutoShape 6" descr="data:image/jpeg;base64,/9j/4AAQSkZJRgABAQAAAQABAAD/2wCEAAkGBhQSERISERMUFRUVFhgUGBMRFRUUFhgYFxUVFxoVExUXGyYfFxkjGRMZHzAgIycpLCwsGB4xNTAqNSYsLCkBCQoKDgwOGg8PGi8kHSQtLSwpLCwvKSkpKSwsKTUsMi8sLCwsKiwsLCktLSkpLCwpKSkpLCwsMCopLCksLCwpLP/AABEIAQ0AuwMBIgACEQEDEQH/xAAcAAEBAAMAAwEAAAAAAAAAAAAABwQFBgEDCAL/xABPEAABBAADAwYHCwkHAgcAAAABAAIDEQQSIQUxQQYHE1FhgQgiNXFzscIUIyQyQlJyg5GhszRUYnSTwcPS8BczgpKy0eEVxCVDRFOio/H/xAAaAQEBAQEBAQEAAAAAAAAAAAAAAQIDBAUG/8QAKxEAAgIBAwMCBgIDAAAAAAAAAAECEQMSITEEQVETYSJxgZGh8dHwBTLB/9oADAMBAAIRAxEAPwC4oiIAiIgCIiAIvDnACyaHWVpsdy0wUL8k2Khjd1PeB9pOiA3SLFwG1YZ25oJY5W/Oie14+1pKykAREQBERAEREAREQBERAEREAREQBERAEREAWo5T7dGFgLxRe45WB27MRvdXAAX93FbdSXnq2kWz4WMHQRvfX0nNF/8AwKq5Izk9t8pMTLjYomzufI8Elz7LIrzU6KMeI1zWtebq/irbYfk3h2g3E17j8aSYCR7id5e99k2uR5JPz7SeTrUbq+yEe0ftVBVbCNPJyTwxIc2Lo3A2HQOdEQesZCFnYSXHQV7n2jPQPxMU1mJbXVbgHAd6ykUspnYXnE2jH/f4XD4gX8bDyOhfXXkkDgT/AIgtzhedrCf+ojxOGPEzQuczz9JFmbXaSFzC9L8W0PbGT4zgXAUdzask7hvG9AVLZXKPDYkXh8RDL6ORriPOAbC2K+ROXm0bx0mSh0Yay21qQLJ89uI7l52TznbRw1CLFy0Pkvd0o+yTMAPMgPrpF887J8I3Fs0xEEMw62ZoXd58YH/KFV+Q3OhhNqWyIujmAswS0HV85hGjx5tRxAUB16IiAIiIAiIgCIiAIiIAiIgCh/PrFmx0Fk17nGgND+9k30rgovz2x3jYK4Ya/sfIf3KrkjOE5DMDcc+hXvb/APt1Qs6n3I/THP8ARv8A+3VB9zPoECwerVHyEM6Z16nWN4peM6hT87Q2gIY3yuBIaLpupOoAA7ytPHyvwj3Nc4ua9oNdIxwq94zC261utbh9OBDgCCKIIsEdRC5XllhYIMO6VsbQ8ua1u8AkmzoCPkgoCb46Rz3vkeCC9znnQjUmzV+dY6zsZtQyMDMoaLzaa6gEaHeBru8ywUAWVszaUmHmjnhcWSRuD2uHAj1jgRxBIWKiA+zuSu3m43B4fFNodLGHFoNhrtz2XxyvDm9y2qnXMJiC7Y8Y+ZLK0d7s/reqKgCIiAIiIAiIgCIiAIiIAo1z0ShuNhJ/NnDvJlAH3qyqM89X5bB6AfiSLUeSM4Hkwaxr/Rv/AICteydnuOHYWlnjM+U3UXfygf3KI8nzWNf6N/8AAVz2PicuGg7WgKS2tkulZ68XsyU14jTQrxCNe2jS1c+za+NGR25SPvC7R+He1uYgGtSBv/5WN7rFZiaH/NLKaKnbo4n/AKW1xABIs12ariucjk7M/oYmFprM8i9To6qAs/FjkPcrO9kb97Wu7aDvvC5vaXJ2CWRz2mRjvi5opHCqsfFNjieHE9a0tzUouPJ884zkziInFr4nAjeOP2HX7lr5cO5vxmkfSBHrV72tyAdI7OcQ/NoLmYCSBu1bl9S0OK5BYlt5ejkH6LqJ7nAD71dLM2iPIqLiuR7wffsK4A3bmszcOLmXS1HKDkxh4sM2aKdpk8QPw5vOwuq7veBalCy1eD75I+vk9TFS1NPB98kfXyepipahQiIgCIiAIiIAiIgCIiAKQc8eHzYuI3VYcV3ySaqvqOc9P5XE3gcOAf2j9y1HkjJtsOT4U49cbv4KtGAefcuHI3hrSPOFFdnaYp9cGkfdCrXsIA4WDNZGQaNIB7rUlHUmjElcaOl/6/GGWXHNQOQAnUjdmqlrti+MGNdrZN3u48Fg+52/+5X0219+vrWVhXFmUtING9+hXOEZ6rl4MrVquR4xkIbFPIYoWGKRwc7pDHGxjYWyZnPFHUkC60zdi10cbYejLekp7Y5qmc57xmA8VxOtgNAWbt1zJI6cMREXStlzwtilGdoDQS2VrmkDINMu/XesHFbREkjH5iWt6MOc4AOdlNudlG4nXRdoR3s6zm6qzNxfK2OKeGBwNy65hVDUNF3v1ITGSNM7W8CWg12ur1LEx3J9k8rZQ6LEObnkZ0QYXNAc05GeNq7Vu+gS3gvVtFwZK0tBAprjna5jrzHUtcARu4heHo/WWSSycfPl32+nJvK4OK08jG8r9mNxfuN0kjJMwYXtDjE15qmOe6wDqOwcSFz3O5hQzBYlth1dEQSBessa4rbuCe1+NhMT5DPK6aFzAKLpXE+MeNAltdYvQG10/OPOXbOmzGyGQAnrIfGCftXvRxZ1vg++SPr5PUxUtTTwffJH18vqYqWuZ0CIiAIiIAiIgCIiAIiIAo7zzt+FxHqw9/8A2SKxKQc8s+XFRULPQChRNnpJNOzzlajyRktwr/hDyPmn1RKt4LHdHgYnNLQ7oxReCW3ROoG/dXeo/CMszgeDf3RKzclIxJh4GmiOiut/Utx5ZibpWZkG1C6TDMdEWnEQl4YDbmPAvxwLPRngaBFahZey8V07WlraLiWlrjuLXFrhfEW068QtftHZgYXSNFPLSy2nK4t+bmGtLzyWYAIo6ygEjK3Shbjp/utOMopvk5xyRk6RsNqbDkDmhtChpkkynhuFi+C1k2HIJa9pzcc12t3tLZr5Mr4y1zml7Mst5S3MBdjcajHDr61qNre8yRtcbyMYbFkUHH/ZZxytpNb7/j+Tckqs18+GvR0Ub6FCwWkbuI3nTeesrwcNo7xd/Cye6zv6rXSQ7SD2gnW92gLe/rXOcpdotjZLJG0W2Jzw0UAXAO0ruG5Zw9RiyynGD3i6ft/aZcmOUFFvvwYb8Jr4srm/ovY4jveBv9XWdCdDy6YRs7EWQTcfjN+KffmajsXtgxWOELZ5DhCxwNMJe2SwSKdQys1adbPDuxOWGLMmy5y5hY4FjXNBzNBEzNzg2iCKPeukHGUXKPG6MaviS+R3ng++SPr5fUxUtTTwffJH18vqYqWuB3CIiAIiIAiIgCIiAIiIAo9zzflkPoB+I9WFR7nl/LIfQD8R61HkjJRKanf3+qNVrk1jnR4fDvYNRGN4sHTcRxCkWLPv7/6+TGqZsjGhmEgLt2RoXSNW7Oc7pJHYSbUkeP7uGTtilrq1AN2NeCwYMeYyJcmjTdCrrdoTWq0rdqRO3k/5QvZjcXH0dl3i77NnQb7tbjUtrOcoaHqqjpsNypgYA10rgTqDIx7bFDcQKO/ffG1p9vY9k02YPGQBjS6tN5JIJ4UfuWlG3GsPRiYjQDo3mMGr0prhYG/717I4vF8WIV1/8uKQx1LUJztUdVhMC+ONzWObR1GYXv8AmkH9xXG8q8MYsPiWEuswvNeNRtrhrw4cVmMcAfyfJuBdDK9h460G0D312L1TNLswcRldoelIkfl3Gyd5pWGKEXOUYpOW7fkxcvhuVpcHITcricNDAxuUszlzzRsvcXeKOyzqf+V6cbPm2TPZJJeDrrfvzN5u1s5uRWHOseIyfoyhza7C6iCRusWDw0WLyiwIg2bNE2VsgththBBJlYdCDw3dy448eiLiuN/y7Z1bjtXsvtsU3wffJH18vqYqWpp4Pvkj6+X1MVLXM7hERAEREAREQBERAEREAUe55fyyH0A/EkVhUe55vyyH0A/EetR5IyRY8+/P/r5MarPN9g45mwxysa9vQF2V4sWMutd6ke0ne+v8/sxqk8jdte5mQS5Mw6PK4bjRHA9dgFWUXKMlHmjnJpNN+Sjz83+Cd/5OX6D3t+4FcVt/BMw2KZh4ryNkhrOS53jyMcderVdi3l3GCRLBiY63l0bS3dd5mONilPeVO22z4l+IjDi0Pic1tUXCIsOt7ryH7QuHSwyKT1J8Gs04tKn3K7Yc3xnOIJOr2izqd4cygOA0HfvUn5VYhsE2PyHIInOLWMDQB7yyQ0N2rnE0OtdFhud3B147p43celwzz16e8kjTvXCcpdptxLtoTQ25kxcWOyuaSBAxl5XAEeMw716cVpmcrVIpGzOQDTC1k0shnLQ5zs95Cb0YxwpzQRVnfru0XH4VpbNJh5h40c3ROc2wCCGuDwBpqx4cPOFQuTHKfC7QwkeJztBa25A2QxuhedZGvIcCBYuzQcKKmUm1WYzHYp8D7jfiGRteDmJyQwxZ2km3WWWCTZFLWFvVRMyWmzrjsTCu3Fw/yu9Yv71xHONhujw07GkFvvZDgK0MjN44FdfHhzHkLAbZmrNqXFxFFxFCgAdOsjtXD84jh0Mwsg1GcnAXI00CdaG7fw7V7MsKizzQmpSVFG8H3yR9fL6mKlKa+D75I+vl9TFSl8w94REQBERAEREAREQBERAFHOeg/DIfQD8R6sajXPUfhkHoB+JItR5IyP7WPvj/AD+zGu52C0uw8I/Qbq7dwGgGp1IFDUkgLg9rnx3+f2Y12/JinQxNcNDGwHWtC+ME2N2+1rU4KUl4OcoqTin5N1I2VoPvpAILfHlyt3EEZXuHC+CwoZDE8Fth7TpoNCRWg46H7117NpBjxA6ENygOzZ5AwMp7QaDaBOcg5STqL0pcs/GiLEtedA02S7h8YC/Np9iuDO5ycWhl6eqcX3X5PL8dID4+GgrXR0GQ6it4I17l6Z7duayMV8Vri4cddbP/AOKoYbEsyODngFujiXfKA8bK2tQ3ip3ygmj92U5uuZoe1ugsOLXXXGgvTB2+DGXBKEbs0rtk4EhvSxvL9czoRGbs/pHgOqu/evGAw7YmgRMcMpzAt4EG73dYVNwmxcK9lmKJpIDqAy0HatzOaRVgg94XF8ooAycsiLgKFRCy7NZblbx1I49atKNtnJxk6RsWco8RTD0uCottzZ2vic12W8uYOynXS67lyHLjHySwTvf0QvIMsZB0D21R3nrtdK7kyxscTpHP6V7GyGPMCQHA1plBvSu07r0XLcuMB0MM0eXVpaCbsg522NDVg6cV5YdVDLqjF7r2f6NPA8U1aoqPg++SPr5fUxUpTXwffJA9PL6mKlLkesIiIAiIgCIiAIiIAiIgCjHPYfhsHoB+JIrOorz3n4bB+rj8SRWPJGR3bB8aT6XsxrtuSmLaxuHdI4tYGszObm0aHscby6gENy2PnLiNr/Gf9L2Y11vJrFSRsiMJOcsDcrWB5cNHFuUg38W9Bei6RjqtMxKWmmvJ221tuwFjnYbERF1Gukmp7uqMiWwBxvr6lzOKcJJQHOaR4rS625XEjU2NKs1pp3L3SbSxQBD8LGQdCZ8IRdebLxF+da3Fz9IbLY2aAZYm5W6cas6phwLHLUhPqXKvZp/YpccLHxkuAbmDukAZb3OeGB7mP3AuDN5qszt64LaUbzPICBcsheR2yPJIH2r1YfHQAtvC1QrNDK6MnTeWtaAXXvJNnuWEX6+M52/gbdV9elmu1emMmi5+o9SGiis4BspiYGGMsytEnSBmYEMa3Uu1oZcw3/GI7BwO2MWW418mpqTOC7g0O0Nd112r3nbor3vHYqMFpI6SGOQsdYprgWHPoTZB4bzx1cjmzTDPig+x/fPi6JoIBIaWaAC+Pbx3HbnGSaaPnxhkVfF+zrcLs6U4ouxEgEjoGOY1upjjB8QaXW9xFWQe5cZzi4boxMzfQjN7t7xwW02bi5YpnPGJwkjiygXTOvxSwAOLxxB0GthpWl5emRzHyS9Hbw2jE8PbQe3vGp4gdm5fN9BQzuUF8Nf8Xbk+i5xljjq/2v8Avt4Kp4Pvkgenl9TFSlNfB98kD08vsKlKmgiIgCIiAIiIAiIgCIiAKKc+J+Gwfq4/EerWolz5n4bB+rj8SRWPJGR7a29/0vZjXZchhmIYDqYANdwBmgBJ7ie61xm1d7/pezGur5DSR9IxsmanwllMIa8nPG8BpIOviE1xquK2u5mXYozDAGeKyWNrnCNmJDwWvc7NTsjdBGaGtn4w3a1w/KJobiDepLWk6k61ROvmW5j2XMXnDVKyFuR3uh8Tj718agwtymW6bl4E3wWj5WyD3W9rS45WMBMgAdeUO8YCwDThuKY3uTIrRgmXrNdi8tlPyRXaViNk6hZ6zuXkydZvsG5eizz0ZJeOJLj9y89MsbOvHS/0EsUZOb+gsDbZHQPr9H/UF7i/rPcsPa7veXf4fP8AGCknszUVui5eD95IHp5fYVKU18H7yQPTy+wqUvIeoIiIAiIgCIiAIiIAiIgCiHPqfh0H6uPxXq3qH8+x+HYf9XH4r1Y8kZH9p/L+l7Maz8BMAIiWB4aWOLHbnBrgSx2h0IFbjv4rA2n8v6XsxrZ8n9my4l7IIGjOWk245QA3e5x4Dd17wtJ02ZlwbrD7Zwg09xPi1c68NipA6yDXzflVx0HDSlqHyDM4i6LnEAmzRcSMx4nXU8St+/m0xwBIZE/sZM2z5s4aPvWglwErJjhzG4TBwZ0ehdmNEAUSDYINg1RtajKPZmG7Bf16DqXkSdQWxdyKx434SXuMbv8AS4rX4mUxGWOWEMfmYSHhzXx5A4lrRYprw8E3egaR1rdko8Zuv7k6X+gv1JsyfUnD4ho310E27zlqxXSEWKLa3giiPODuSxRkZ+7tKxdpPHRu47tT9IL8e62/OHeQvXjZLjPHd6wo3sVLc+gPB+8kD08vsKlKa+D95IHp5fYVKXA7BERAEREAREQBERAEREAUN59z8Ow/6v8AxXq5KGc/H5dh/wBX/ivVRGSHaPy/pezGug5CYt0eIzNBNROGna5nHuXPbR+V9L2Y10XInFtikDpLyuDm2AXVu1IGteLw61jLeiVeDlmTeN0VjlDtXLNcLXCJ0bZGEAkFuUW4VuAOhvcfOFPpNok7ZhlINCta6oXi/Uu22fyx6Fjoo5QGusZXxutubeWhzbbf2di02zMVEcYwvvocwaSARply3VXQJvuXl6ST9XU015+548MZOTfs/oypwbHa5rT0rw5wBqgbsXp2er7LinLfFVtnDE/Jdh94IvLiH6gcRpwVkbtljaDcZC5ooUXRg1wXJbYkgdMSXMcNAX2HcbOU8QL4L62rbd2ervsjfT7Se2O2hznOIDWhpOt1RIGmoI7iphytmbJtnB9IBRGH6QEUHVNIfGB3gtruVLwODjZlDHxkXm8V7TqdC40dSW6dg3cb4XlhBC3GA5WOcA1xeMpLCXuOW+FAg96Z6UJNP5F6d68kYv6/c7PbHKosfEyPDibObe8gZY2AgFztNTR0Gl0VI+deKNuPl6JrWh7I3uDBQzmwTQ0BOUXXGzvJXZ4CF8riGva1tso6uLm6lwI0ynWgdVxnOnAG4s1VhjGmjuNF1HqNG+9fmeg6mUs/pt9m3+D9F/kumhhhtzZXPB+8kD08vsKlKa+D95IHp5fZVKX3D4gREQBERAEREAREQBERAFDOfn8uw/6uPxZFc1C+fo/DsP8Aq4/FkVRGSHaHyvpezGsnA7ZjY0AtedKNEcd9aLGx5+N9L9zFrkYq1RQo+dAkHpDK8kEW5kB0PcOtYUHLOBrg6ptOxn8y4pFBRUIudOEMDD0taizDGXAO304TdvUvU7lthHEO6SQbtDF1ddOU1AX6odZ7horZSrs5wsHlAPRuri+GTMdSdSPOtHi+UOFc6xKK9HIPZXBELwlkoog5WYINY3oYnFoovD54y66tzmiIi9OviVzm28RG5rix7DqDTbsm9TRHaVzyLKSTs03Z9M+D95IHp5fZVKU18H7yQPTy+yqUqQIiIAiIgCIiAIiIAiIgChnP7hAcbhXEA3hyBY+bISf9YVzXCc6vJwTxwz1rCXNPYyTLqf8AExv2qrkjPmfHx1nAFa8PMz/da9dlyy2L0bmubq14y+ZzbP3t1/wFcc5taFHyEeERFCnshiLjQ3rcw4B1Rt6NpaWOLiWsLrt+59WKoburzrT4afI9rhwN119Y+xdjBtjDZMxkLethDrvqoCj51QcficI5lZhVi6u16Vl7Ux3SyFwFDc0dQHX28e9YigCIiA+mvB/H/hA9PL7KpK5Pmr2C7CbKwsUgp5aZXAiiDK4vykcCA4A9oXWIAiIgCIiAIiIAiIgCIiAL8SxBzS1wDmuBBaRYIOhBHEL9ogJRyn5qsQ15k2e9r23YgxHDXcJSTmbXAtv9IrhMZzLbSe4n3JELN0yeMN7uodi+kkVslHzMOYvaX5sz9vH/ALp/YXtH83b+3j/mX0yiWU+Z/wCwvaP5u39vH/Mn9he0fzdv7eP+ZfTCID5n/sL2j+bt/bx/zJ/YXtH83b+3j/mX0wiA+ZhzFbS/N2DtOIZ+613fIPmJZh5WYjHEPcwhzYGaxhw1Be86yAGiBQHXaryKAIiIAiIgCIiAIiIAiIgCIiAIiIAiIgCIiAIiIAiIgCIiAIiIAiIgCIiAIiI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36" name="Picture 8" descr="http://images.macworld.com/images/article/2012/09/iphone5_large-294131.jpg"/>
          <p:cNvPicPr>
            <a:picLocks noChangeAspect="1" noChangeArrowheads="1"/>
          </p:cNvPicPr>
          <p:nvPr/>
        </p:nvPicPr>
        <p:blipFill>
          <a:blip r:embed="rId7" cstate="print"/>
          <a:srcRect l="21276" t="5926" r="27660" b="8148"/>
          <a:stretch>
            <a:fillRect/>
          </a:stretch>
        </p:blipFill>
        <p:spPr bwMode="auto">
          <a:xfrm>
            <a:off x="1066800" y="4343400"/>
            <a:ext cx="252248" cy="609600"/>
          </a:xfrm>
          <a:prstGeom prst="rect">
            <a:avLst/>
          </a:prstGeom>
          <a:noFill/>
        </p:spPr>
      </p:pic>
      <p:sp>
        <p:nvSpPr>
          <p:cNvPr id="24" name="TextBox 23"/>
          <p:cNvSpPr txBox="1"/>
          <p:nvPr/>
        </p:nvSpPr>
        <p:spPr>
          <a:xfrm>
            <a:off x="7490770" y="2209800"/>
            <a:ext cx="1249060" cy="369332"/>
          </a:xfrm>
          <a:prstGeom prst="rect">
            <a:avLst/>
          </a:prstGeom>
          <a:noFill/>
        </p:spPr>
        <p:txBody>
          <a:bodyPr wrap="none" rtlCol="0">
            <a:spAutoFit/>
          </a:bodyPr>
          <a:lstStyle/>
          <a:p>
            <a:r>
              <a:rPr lang="en-US" dirty="0" smtClean="0"/>
              <a:t>Burroughs</a:t>
            </a:r>
            <a:endParaRPr lang="en-US" dirty="0"/>
          </a:p>
        </p:txBody>
      </p:sp>
      <p:sp>
        <p:nvSpPr>
          <p:cNvPr id="25" name="Rectangle 24"/>
          <p:cNvSpPr/>
          <p:nvPr/>
        </p:nvSpPr>
        <p:spPr>
          <a:xfrm>
            <a:off x="0" y="4953000"/>
            <a:ext cx="877163" cy="369332"/>
          </a:xfrm>
          <a:prstGeom prst="rect">
            <a:avLst/>
          </a:prstGeom>
        </p:spPr>
        <p:txBody>
          <a:bodyPr wrap="none">
            <a:spAutoFit/>
          </a:bodyPr>
          <a:lstStyle/>
          <a:p>
            <a:r>
              <a:rPr lang="en-US" b="1" dirty="0" smtClean="0">
                <a:solidFill>
                  <a:srgbClr val="0000FF"/>
                </a:solidFill>
              </a:rPr>
              <a:t>Stable</a:t>
            </a:r>
            <a:endParaRPr lang="en-US" dirty="0"/>
          </a:p>
        </p:txBody>
      </p:sp>
      <p:sp>
        <p:nvSpPr>
          <p:cNvPr id="26" name="Rectangle 25"/>
          <p:cNvSpPr/>
          <p:nvPr/>
        </p:nvSpPr>
        <p:spPr>
          <a:xfrm>
            <a:off x="0" y="1371600"/>
            <a:ext cx="1159292" cy="369332"/>
          </a:xfrm>
          <a:prstGeom prst="rect">
            <a:avLst/>
          </a:prstGeom>
        </p:spPr>
        <p:txBody>
          <a:bodyPr wrap="none">
            <a:spAutoFit/>
          </a:bodyPr>
          <a:lstStyle/>
          <a:p>
            <a:r>
              <a:rPr lang="en-US" b="1" dirty="0" smtClean="0">
                <a:solidFill>
                  <a:srgbClr val="0000FF"/>
                </a:solidFill>
              </a:rPr>
              <a:t>Unstable</a:t>
            </a:r>
            <a:endParaRPr lang="en-US" dirty="0"/>
          </a:p>
        </p:txBody>
      </p:sp>
      <p:sp>
        <p:nvSpPr>
          <p:cNvPr id="27" name="Left Arrow 26"/>
          <p:cNvSpPr/>
          <p:nvPr/>
        </p:nvSpPr>
        <p:spPr bwMode="auto">
          <a:xfrm rot="5400000">
            <a:off x="-762000" y="3048000"/>
            <a:ext cx="1981200" cy="457200"/>
          </a:xfrm>
          <a:prstGeom prst="leftArrow">
            <a:avLst/>
          </a:prstGeom>
          <a:gradFill rotWithShape="1">
            <a:gsLst>
              <a:gs pos="0">
                <a:schemeClr val="accent6">
                  <a:lumMod val="20000"/>
                  <a:lumOff val="80000"/>
                </a:schemeClr>
              </a:gs>
              <a:gs pos="100000">
                <a:srgbClr val="339933">
                  <a:gamma/>
                  <a:shade val="46275"/>
                  <a:invGamma/>
                </a:srgbClr>
              </a:gs>
            </a:gsLst>
            <a:lin ang="540000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lumMod val="50000"/>
                </a:schemeClr>
              </a:solidFill>
              <a:effectLst/>
              <a:latin typeface="Arial" charset="0"/>
              <a:cs typeface="Arial" charset="0"/>
            </a:endParaRPr>
          </a:p>
        </p:txBody>
      </p:sp>
      <p:sp>
        <p:nvSpPr>
          <p:cNvPr id="29" name="TextBox 28"/>
          <p:cNvSpPr txBox="1"/>
          <p:nvPr/>
        </p:nvSpPr>
        <p:spPr>
          <a:xfrm>
            <a:off x="697645" y="6400800"/>
            <a:ext cx="7748711" cy="369332"/>
          </a:xfrm>
          <a:prstGeom prst="rect">
            <a:avLst/>
          </a:prstGeom>
          <a:solidFill>
            <a:srgbClr val="FFFF00"/>
          </a:solidFill>
        </p:spPr>
        <p:txBody>
          <a:bodyPr wrap="none" rtlCol="0">
            <a:spAutoFit/>
          </a:bodyPr>
          <a:lstStyle/>
          <a:p>
            <a:pPr algn="ctr"/>
            <a:r>
              <a:rPr lang="en-US" b="1" dirty="0" smtClean="0">
                <a:solidFill>
                  <a:schemeClr val="accent6"/>
                </a:solidFill>
              </a:rPr>
              <a:t>“History is a race between education </a:t>
            </a:r>
            <a:r>
              <a:rPr lang="en-US" b="1" smtClean="0">
                <a:solidFill>
                  <a:schemeClr val="accent6"/>
                </a:solidFill>
              </a:rPr>
              <a:t>and catastrophe</a:t>
            </a:r>
            <a:r>
              <a:rPr lang="en-US" b="1" dirty="0" smtClean="0">
                <a:solidFill>
                  <a:schemeClr val="accent6"/>
                </a:solidFill>
              </a:rPr>
              <a:t>.” – H. G. Wells</a:t>
            </a:r>
            <a:endParaRPr lang="en-US" b="1" dirty="0">
              <a:solidFill>
                <a:schemeClr val="accent6"/>
              </a:solidFill>
            </a:endParaRPr>
          </a:p>
        </p:txBody>
      </p:sp>
      <p:sp>
        <p:nvSpPr>
          <p:cNvPr id="30" name="Rectangle 2"/>
          <p:cNvSpPr txBox="1">
            <a:spLocks noChangeArrowheads="1"/>
          </p:cNvSpPr>
          <p:nvPr/>
        </p:nvSpPr>
        <p:spPr bwMode="auto">
          <a:xfrm>
            <a:off x="0" y="0"/>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sz="3600" b="1" i="1" kern="0" dirty="0" smtClean="0">
                <a:solidFill>
                  <a:schemeClr val="accent2"/>
                </a:solidFill>
                <a:latin typeface="+mj-lt"/>
                <a:ea typeface="+mj-ea"/>
                <a:cs typeface="+mj-cs"/>
              </a:rPr>
              <a:t>60K Years of Variability</a:t>
            </a:r>
            <a:endParaRPr kumimoji="0" lang="en-US" sz="3600" b="1" i="1" u="none" strike="noStrike" kern="0" cap="none" spc="0" normalizeH="0" baseline="0" noProof="0" dirty="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wtitley\Documents\My Dropbox\Photos\Archives\01113SarahsLaneBefore.jpg"/>
          <p:cNvPicPr>
            <a:picLocks noChangeAspect="1" noChangeArrowheads="1"/>
          </p:cNvPicPr>
          <p:nvPr/>
        </p:nvPicPr>
        <p:blipFill>
          <a:blip r:embed="rId2" cstate="print"/>
          <a:srcRect/>
          <a:stretch>
            <a:fillRect/>
          </a:stretch>
        </p:blipFill>
        <p:spPr bwMode="auto">
          <a:xfrm>
            <a:off x="0" y="0"/>
            <a:ext cx="9144000" cy="6858868"/>
          </a:xfrm>
          <a:prstGeom prst="rect">
            <a:avLst/>
          </a:prstGeom>
          <a:noFill/>
        </p:spPr>
      </p:pic>
      <p:pic>
        <p:nvPicPr>
          <p:cNvPr id="2051" name="Picture 3" descr="C:\Users\dwtitley\Documents\My Dropbox\Photos\Archives\02113SarahsLaneAfter.jpg"/>
          <p:cNvPicPr>
            <a:picLocks noChangeAspect="1" noChangeArrowheads="1"/>
          </p:cNvPicPr>
          <p:nvPr/>
        </p:nvPicPr>
        <p:blipFill>
          <a:blip r:embed="rId3" cstate="print"/>
          <a:srcRect/>
          <a:stretch>
            <a:fillRect/>
          </a:stretch>
        </p:blipFill>
        <p:spPr bwMode="auto">
          <a:xfrm>
            <a:off x="0" y="0"/>
            <a:ext cx="9144000" cy="6096000"/>
          </a:xfrm>
          <a:prstGeom prst="rect">
            <a:avLst/>
          </a:prstGeom>
          <a:noFill/>
        </p:spPr>
      </p:pic>
    </p:spTree>
    <p:extLst>
      <p:ext uri="{BB962C8B-B14F-4D97-AF65-F5344CB8AC3E}">
        <p14:creationId xmlns:p14="http://schemas.microsoft.com/office/powerpoint/2010/main" val="132932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3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447800"/>
            <a:ext cx="9144000" cy="2128127"/>
          </a:xfrm>
          <a:prstGeom prst="rect">
            <a:avLst/>
          </a:prstGeom>
        </p:spPr>
      </p:pic>
      <p:sp>
        <p:nvSpPr>
          <p:cNvPr id="4" name="Rectangle 5"/>
          <p:cNvSpPr txBox="1">
            <a:spLocks noChangeArrowheads="1"/>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600" b="1" i="1" kern="0" noProof="0" dirty="0" smtClean="0">
                <a:solidFill>
                  <a:schemeClr val="accent2"/>
                </a:solidFill>
                <a:latin typeface="+mj-lt"/>
                <a:ea typeface="+mj-ea"/>
                <a:cs typeface="+mj-cs"/>
              </a:rPr>
              <a:t>Waveland MS … past or future? </a:t>
            </a:r>
            <a:endParaRPr kumimoji="0" lang="en-US" sz="3600" b="1" i="1" u="none" strike="noStrike" kern="0" cap="none" spc="0" normalizeH="0" baseline="0" noProof="0" dirty="0" smtClean="0">
              <a:ln>
                <a:noFill/>
              </a:ln>
              <a:solidFill>
                <a:schemeClr val="accent2"/>
              </a:solidFill>
              <a:effectLst/>
              <a:uLnTx/>
              <a:uFillTx/>
              <a:latin typeface="+mj-lt"/>
              <a:ea typeface="+mj-ea"/>
              <a:cs typeface="+mj-cs"/>
            </a:endParaRPr>
          </a:p>
        </p:txBody>
      </p:sp>
      <p:pic>
        <p:nvPicPr>
          <p:cNvPr id="2" name="Picture 1" descr="Screenshot 2013-10-30 00.27.57.png"/>
          <p:cNvPicPr>
            <a:picLocks noChangeAspect="1"/>
          </p:cNvPicPr>
          <p:nvPr/>
        </p:nvPicPr>
        <p:blipFill rotWithShape="1">
          <a:blip r:embed="rId3" cstate="print">
            <a:extLst>
              <a:ext uri="{28A0092B-C50C-407E-A947-70E740481C1C}">
                <a14:useLocalDpi xmlns:a14="http://schemas.microsoft.com/office/drawing/2010/main" val="0"/>
              </a:ext>
            </a:extLst>
          </a:blip>
          <a:srcRect t="25440" b="-11819"/>
          <a:stretch/>
        </p:blipFill>
        <p:spPr>
          <a:xfrm>
            <a:off x="0" y="3962400"/>
            <a:ext cx="5681771" cy="2743199"/>
          </a:xfrm>
          <a:prstGeom prst="rect">
            <a:avLst/>
          </a:prstGeom>
        </p:spPr>
      </p:pic>
      <p:pic>
        <p:nvPicPr>
          <p:cNvPr id="5" name="Picture 4" descr="Screenshot 2013-10-30 08.38.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586" y="3200400"/>
            <a:ext cx="3863413" cy="3657600"/>
          </a:xfrm>
          <a:prstGeom prst="rect">
            <a:avLst/>
          </a:prstGeom>
        </p:spPr>
      </p:pic>
    </p:spTree>
    <p:extLst>
      <p:ext uri="{BB962C8B-B14F-4D97-AF65-F5344CB8AC3E}">
        <p14:creationId xmlns:p14="http://schemas.microsoft.com/office/powerpoint/2010/main" val="37509380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43</a:t>
            </a:fld>
            <a:endParaRPr lang="en-US"/>
          </a:p>
        </p:txBody>
      </p:sp>
      <p:pic>
        <p:nvPicPr>
          <p:cNvPr id="36866" name="Picture 2" descr="C:\Users\dwtitley\Pictures\101114 -- Climate images\thelmalouise3.jpg"/>
          <p:cNvPicPr>
            <a:picLocks noChangeAspect="1" noChangeArrowheads="1"/>
          </p:cNvPicPr>
          <p:nvPr/>
        </p:nvPicPr>
        <p:blipFill>
          <a:blip r:embed="rId2" cstate="print"/>
          <a:srcRect l="9946" r="33220"/>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44</a:t>
            </a:fld>
            <a:endParaRPr lang="en-US"/>
          </a:p>
        </p:txBody>
      </p:sp>
      <p:pic>
        <p:nvPicPr>
          <p:cNvPr id="39938" name="Picture 2"/>
          <p:cNvPicPr>
            <a:picLocks noChangeAspect="1" noChangeArrowheads="1"/>
          </p:cNvPicPr>
          <p:nvPr/>
        </p:nvPicPr>
        <p:blipFill>
          <a:blip r:embed="rId2" cstate="print"/>
          <a:srcRect l="28413" t="14445" r="3016" b="5556"/>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637365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45</a:t>
            </a:fld>
            <a:endParaRPr lang="en-US"/>
          </a:p>
        </p:txBody>
      </p:sp>
      <p:pic>
        <p:nvPicPr>
          <p:cNvPr id="38914" name="Picture 2" descr="C:\Users\dwtitley\Pictures\101114 -- Climate images\hf_apollo13_030823_iod5_04.jpg"/>
          <p:cNvPicPr>
            <a:picLocks noChangeAspect="1" noChangeArrowheads="1"/>
          </p:cNvPicPr>
          <p:nvPr/>
        </p:nvPicPr>
        <p:blipFill>
          <a:blip r:embed="rId2" cstate="print"/>
          <a:srcRect b="2005"/>
          <a:stretch>
            <a:fillRect/>
          </a:stretch>
        </p:blipFill>
        <p:spPr bwMode="auto">
          <a:xfrm>
            <a:off x="179700" y="-1"/>
            <a:ext cx="8964300" cy="6858001"/>
          </a:xfrm>
          <a:prstGeom prst="rect">
            <a:avLst/>
          </a:prstGeom>
          <a:noFill/>
        </p:spPr>
      </p:pic>
    </p:spTree>
    <p:extLst>
      <p:ext uri="{BB962C8B-B14F-4D97-AF65-F5344CB8AC3E}">
        <p14:creationId xmlns:p14="http://schemas.microsoft.com/office/powerpoint/2010/main" val="21626465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B454AE8-23EE-4753-B7F2-8B1A0A693E07}" type="slidenum">
              <a:rPr lang="en-US" smtClean="0"/>
              <a:pPr>
                <a:defRPr/>
              </a:pPr>
              <a:t>46</a:t>
            </a:fld>
            <a:endParaRPr lang="en-US"/>
          </a:p>
        </p:txBody>
      </p:sp>
      <p:pic>
        <p:nvPicPr>
          <p:cNvPr id="1026" name="Picture 2" descr="C:\Users\dwtitley\Pictures\110317 -- ICEEX\Jen\IMG_1646.JPG"/>
          <p:cNvPicPr>
            <a:picLocks noChangeAspect="1" noChangeArrowheads="1"/>
          </p:cNvPicPr>
          <p:nvPr/>
        </p:nvPicPr>
        <p:blipFill>
          <a:blip r:embed="rId2" cstate="print"/>
          <a:srcRect r="10834"/>
          <a:stretch>
            <a:fillRect/>
          </a:stretch>
        </p:blipFill>
        <p:spPr bwMode="auto">
          <a:xfrm>
            <a:off x="-1" y="0"/>
            <a:ext cx="9172575" cy="6858000"/>
          </a:xfrm>
          <a:prstGeom prst="rect">
            <a:avLst/>
          </a:prstGeom>
          <a:noFill/>
        </p:spPr>
      </p:pic>
      <p:sp>
        <p:nvSpPr>
          <p:cNvPr id="4" name="Rectangle 2"/>
          <p:cNvSpPr txBox="1">
            <a:spLocks noChangeArrowheads="1"/>
          </p:cNvSpPr>
          <p:nvPr/>
        </p:nvSpPr>
        <p:spPr bwMode="auto">
          <a:xfrm>
            <a:off x="6096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0" cap="none" spc="0" normalizeH="0" baseline="0" noProof="0" smtClean="0">
                <a:ln>
                  <a:noFill/>
                </a:ln>
                <a:solidFill>
                  <a:schemeClr val="accent2"/>
                </a:solidFill>
                <a:effectLst/>
                <a:uLnTx/>
                <a:uFillTx/>
                <a:latin typeface="+mj-lt"/>
                <a:ea typeface="+mj-ea"/>
                <a:cs typeface="+mj-cs"/>
              </a:rPr>
              <a:t>Discussion</a:t>
            </a:r>
            <a:endParaRPr kumimoji="0" lang="en-US" sz="3600" b="1" i="1" u="none" strike="noStrike" kern="0" cap="none" spc="0" normalizeH="0" baseline="0" noProof="0" dirty="0" smtClean="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831B9A8-B1B8-422A-8A7B-6E5C04DFEAFF}" type="slidenum">
              <a:rPr lang="en-US" smtClean="0"/>
              <a:pPr>
                <a:defRPr/>
              </a:pPr>
              <a:t>5</a:t>
            </a:fld>
            <a:endParaRPr lang="en-US"/>
          </a:p>
        </p:txBody>
      </p:sp>
      <p:pic>
        <p:nvPicPr>
          <p:cNvPr id="31746" name="Picture 2" descr="C:\Users\dwtitley\Pictures\101114 -- Climate images\Roughead_800p.JPG"/>
          <p:cNvPicPr>
            <a:picLocks noChangeAspect="1" noChangeArrowheads="1"/>
          </p:cNvPicPr>
          <p:nvPr/>
        </p:nvPicPr>
        <p:blipFill>
          <a:blip r:embed="rId2" cstate="print"/>
          <a:srcRect l="12227"/>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stretch>
            <a:fillRect/>
          </a:stretch>
        </p:blipFill>
        <p:spPr>
          <a:xfrm>
            <a:off x="0" y="685800"/>
            <a:ext cx="9144000" cy="5096588"/>
          </a:xfrm>
          <a:prstGeom prst="rect">
            <a:avLst/>
          </a:prstGeom>
        </p:spPr>
      </p:pic>
      <p:sp>
        <p:nvSpPr>
          <p:cNvPr id="13317" name="Content Placeholder 5"/>
          <p:cNvSpPr txBox="1">
            <a:spLocks/>
          </p:cNvSpPr>
          <p:nvPr/>
        </p:nvSpPr>
        <p:spPr bwMode="auto">
          <a:xfrm>
            <a:off x="533400" y="4038600"/>
            <a:ext cx="4038600" cy="2209800"/>
          </a:xfrm>
          <a:prstGeom prst="rect">
            <a:avLst/>
          </a:prstGeom>
          <a:noFill/>
          <a:ln w="9525">
            <a:noFill/>
            <a:miter lim="800000"/>
            <a:headEnd/>
            <a:tailEnd/>
          </a:ln>
        </p:spPr>
        <p:txBody>
          <a:bodyPr/>
          <a:lstStyle/>
          <a:p>
            <a:pPr marL="342900" indent="-342900">
              <a:spcBef>
                <a:spcPct val="20000"/>
              </a:spcBef>
            </a:pPr>
            <a:endParaRPr lang="en-US" sz="2800" b="1" i="1">
              <a:solidFill>
                <a:srgbClr val="002060"/>
              </a:solidFill>
              <a:cs typeface="Arial" charset="0"/>
            </a:endParaRPr>
          </a:p>
        </p:txBody>
      </p:sp>
      <p:pic>
        <p:nvPicPr>
          <p:cNvPr id="33796" name="Picture 4" descr="http://health.state.tn.us/images/worldpopulation2.jpg"/>
          <p:cNvPicPr>
            <a:picLocks noChangeAspect="1" noChangeArrowheads="1"/>
          </p:cNvPicPr>
          <p:nvPr/>
        </p:nvPicPr>
        <p:blipFill>
          <a:blip r:embed="rId3" cstate="print"/>
          <a:srcRect/>
          <a:stretch>
            <a:fillRect/>
          </a:stretch>
        </p:blipFill>
        <p:spPr bwMode="auto">
          <a:xfrm>
            <a:off x="0" y="0"/>
            <a:ext cx="5791200" cy="3956365"/>
          </a:xfrm>
          <a:prstGeom prst="rect">
            <a:avLst/>
          </a:prstGeom>
          <a:noFill/>
        </p:spPr>
      </p:pic>
      <p:pic>
        <p:nvPicPr>
          <p:cNvPr id="33808" name="Picture 16" descr="http://www.freakingnews.com/pictures/49500/Globalization--49705.jpg"/>
          <p:cNvPicPr>
            <a:picLocks noChangeAspect="1" noChangeArrowheads="1"/>
          </p:cNvPicPr>
          <p:nvPr/>
        </p:nvPicPr>
        <p:blipFill>
          <a:blip r:embed="rId4" cstate="print"/>
          <a:srcRect/>
          <a:stretch>
            <a:fillRect/>
          </a:stretch>
        </p:blipFill>
        <p:spPr bwMode="auto">
          <a:xfrm>
            <a:off x="5737340" y="1"/>
            <a:ext cx="3406660" cy="3505200"/>
          </a:xfrm>
          <a:prstGeom prst="rect">
            <a:avLst/>
          </a:prstGeom>
          <a:noFill/>
        </p:spPr>
      </p:pic>
      <p:grpSp>
        <p:nvGrpSpPr>
          <p:cNvPr id="2" name="Group 19"/>
          <p:cNvGrpSpPr/>
          <p:nvPr/>
        </p:nvGrpSpPr>
        <p:grpSpPr>
          <a:xfrm>
            <a:off x="0" y="3200401"/>
            <a:ext cx="4876800" cy="3657600"/>
            <a:chOff x="368299" y="3505200"/>
            <a:chExt cx="3390900" cy="2887889"/>
          </a:xfrm>
        </p:grpSpPr>
        <p:pic>
          <p:nvPicPr>
            <p:cNvPr id="33802" name="Picture 10" descr="http://standcanada.org/wp/wp-content/uploads/2009/12/Water-Wars.bmp"/>
            <p:cNvPicPr>
              <a:picLocks noChangeAspect="1" noChangeArrowheads="1"/>
            </p:cNvPicPr>
            <p:nvPr/>
          </p:nvPicPr>
          <p:blipFill>
            <a:blip r:embed="rId5" cstate="print"/>
            <a:srcRect/>
            <a:stretch>
              <a:fillRect/>
            </a:stretch>
          </p:blipFill>
          <p:spPr bwMode="auto">
            <a:xfrm>
              <a:off x="368299" y="4885418"/>
              <a:ext cx="1114765" cy="1486353"/>
            </a:xfrm>
            <a:prstGeom prst="rect">
              <a:avLst/>
            </a:prstGeom>
            <a:noFill/>
          </p:spPr>
        </p:pic>
        <p:pic>
          <p:nvPicPr>
            <p:cNvPr id="33804" name="Picture 12" descr="http://investinenergy.files.wordpress.com/2008/11/opec_production_cuts.jpg"/>
            <p:cNvPicPr>
              <a:picLocks noChangeAspect="1" noChangeArrowheads="1"/>
            </p:cNvPicPr>
            <p:nvPr/>
          </p:nvPicPr>
          <p:blipFill>
            <a:blip r:embed="rId6" cstate="print"/>
            <a:srcRect/>
            <a:stretch>
              <a:fillRect/>
            </a:stretch>
          </p:blipFill>
          <p:spPr bwMode="auto">
            <a:xfrm>
              <a:off x="381000" y="3505200"/>
              <a:ext cx="2233041" cy="1502228"/>
            </a:xfrm>
            <a:prstGeom prst="rect">
              <a:avLst/>
            </a:prstGeom>
            <a:noFill/>
          </p:spPr>
        </p:pic>
        <p:pic>
          <p:nvPicPr>
            <p:cNvPr id="33810" name="Picture 18" descr="http://www.landcoalition.org/cpl-blog/wp-content/uploads/food-security-africa.jpg"/>
            <p:cNvPicPr>
              <a:picLocks noChangeAspect="1" noChangeArrowheads="1"/>
            </p:cNvPicPr>
            <p:nvPr/>
          </p:nvPicPr>
          <p:blipFill>
            <a:blip r:embed="rId7" cstate="print"/>
            <a:srcRect/>
            <a:stretch>
              <a:fillRect/>
            </a:stretch>
          </p:blipFill>
          <p:spPr bwMode="auto">
            <a:xfrm>
              <a:off x="1340757" y="4970476"/>
              <a:ext cx="2418442" cy="1422613"/>
            </a:xfrm>
            <a:prstGeom prst="rect">
              <a:avLst/>
            </a:prstGeom>
            <a:noFill/>
          </p:spPr>
        </p:pic>
      </p:grpSp>
      <p:pic>
        <p:nvPicPr>
          <p:cNvPr id="23554" name="Picture 2" descr="Intel Roadmap"/>
          <p:cNvPicPr>
            <a:picLocks noChangeAspect="1" noChangeArrowheads="1"/>
          </p:cNvPicPr>
          <p:nvPr/>
        </p:nvPicPr>
        <p:blipFill>
          <a:blip r:embed="rId8" cstate="print"/>
          <a:srcRect/>
          <a:stretch>
            <a:fillRect/>
          </a:stretch>
        </p:blipFill>
        <p:spPr bwMode="auto">
          <a:xfrm>
            <a:off x="3905250" y="2962275"/>
            <a:ext cx="5238750" cy="3895725"/>
          </a:xfrm>
          <a:prstGeom prst="rect">
            <a:avLst/>
          </a:prstGeom>
          <a:noFill/>
        </p:spPr>
      </p:pic>
      <p:pic>
        <p:nvPicPr>
          <p:cNvPr id="9218" name="Picture 2" descr="http://i.telegraph.co.uk/multimedia/archive/02560/cut_G7_May-2013_re_2560239c.jpg"/>
          <p:cNvPicPr>
            <a:picLocks noChangeAspect="1" noChangeArrowheads="1"/>
          </p:cNvPicPr>
          <p:nvPr/>
        </p:nvPicPr>
        <p:blipFill>
          <a:blip r:embed="rId9" cstate="print"/>
          <a:srcRect/>
          <a:stretch>
            <a:fillRect/>
          </a:stretch>
        </p:blipFill>
        <p:spPr bwMode="auto">
          <a:xfrm>
            <a:off x="1903937" y="3352800"/>
            <a:ext cx="5618089" cy="3505200"/>
          </a:xfrm>
          <a:prstGeom prst="rect">
            <a:avLst/>
          </a:prstGeom>
          <a:noFill/>
        </p:spPr>
      </p:pic>
    </p:spTree>
    <p:extLst>
      <p:ext uri="{BB962C8B-B14F-4D97-AF65-F5344CB8AC3E}">
        <p14:creationId xmlns:p14="http://schemas.microsoft.com/office/powerpoint/2010/main" val="308538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ppt_x"/>
                                          </p:val>
                                        </p:tav>
                                        <p:tav tm="100000">
                                          <p:val>
                                            <p:strVal val="#ppt_x"/>
                                          </p:val>
                                        </p:tav>
                                      </p:tavLst>
                                    </p:anim>
                                    <p:anim calcmode="lin" valueType="num">
                                      <p:cBhvr additive="base">
                                        <p:cTn id="8"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808"/>
                                        </p:tgtEl>
                                        <p:attrNameLst>
                                          <p:attrName>style.visibility</p:attrName>
                                        </p:attrNameLst>
                                      </p:cBhvr>
                                      <p:to>
                                        <p:strVal val="visible"/>
                                      </p:to>
                                    </p:set>
                                    <p:anim calcmode="lin" valueType="num">
                                      <p:cBhvr additive="base">
                                        <p:cTn id="19" dur="500" fill="hold"/>
                                        <p:tgtEl>
                                          <p:spTgt spid="33808"/>
                                        </p:tgtEl>
                                        <p:attrNameLst>
                                          <p:attrName>ppt_x</p:attrName>
                                        </p:attrNameLst>
                                      </p:cBhvr>
                                      <p:tavLst>
                                        <p:tav tm="0">
                                          <p:val>
                                            <p:strVal val="#ppt_x"/>
                                          </p:val>
                                        </p:tav>
                                        <p:tav tm="100000">
                                          <p:val>
                                            <p:strVal val="#ppt_x"/>
                                          </p:val>
                                        </p:tav>
                                      </p:tavLst>
                                    </p:anim>
                                    <p:anim calcmode="lin" valueType="num">
                                      <p:cBhvr additive="base">
                                        <p:cTn id="20" dur="500" fill="hold"/>
                                        <p:tgtEl>
                                          <p:spTgt spid="3380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554"/>
                                        </p:tgtEl>
                                        <p:attrNameLst>
                                          <p:attrName>style.visibility</p:attrName>
                                        </p:attrNameLst>
                                      </p:cBhvr>
                                      <p:to>
                                        <p:strVal val="visible"/>
                                      </p:to>
                                    </p:set>
                                    <p:anim calcmode="lin" valueType="num">
                                      <p:cBhvr additive="base">
                                        <p:cTn id="25" dur="500" fill="hold"/>
                                        <p:tgtEl>
                                          <p:spTgt spid="23554"/>
                                        </p:tgtEl>
                                        <p:attrNameLst>
                                          <p:attrName>ppt_x</p:attrName>
                                        </p:attrNameLst>
                                      </p:cBhvr>
                                      <p:tavLst>
                                        <p:tav tm="0">
                                          <p:val>
                                            <p:strVal val="#ppt_x"/>
                                          </p:val>
                                        </p:tav>
                                        <p:tav tm="100000">
                                          <p:val>
                                            <p:strVal val="#ppt_x"/>
                                          </p:val>
                                        </p:tav>
                                      </p:tavLst>
                                    </p:anim>
                                    <p:anim calcmode="lin" valueType="num">
                                      <p:cBhvr additive="base">
                                        <p:cTn id="26"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218"/>
                                        </p:tgtEl>
                                        <p:attrNameLst>
                                          <p:attrName>style.visibility</p:attrName>
                                        </p:attrNameLst>
                                      </p:cBhvr>
                                      <p:to>
                                        <p:strVal val="visible"/>
                                      </p:to>
                                    </p:set>
                                    <p:animEffect transition="in" filter="fade">
                                      <p:cBhvr>
                                        <p:cTn id="31"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i2.cdn.turner.com/cnn/dam/assets/130116142903-coney-island-polar-bear-club-story-top.jpg"/>
          <p:cNvPicPr>
            <a:picLocks noChangeAspect="1" noChangeArrowheads="1"/>
          </p:cNvPicPr>
          <p:nvPr/>
        </p:nvPicPr>
        <p:blipFill>
          <a:blip r:embed="rId2" cstate="print"/>
          <a:srcRect t="-12592" b="28148"/>
          <a:stretch>
            <a:fillRect/>
          </a:stretch>
        </p:blipFill>
        <p:spPr bwMode="auto">
          <a:xfrm>
            <a:off x="228600" y="1066800"/>
            <a:ext cx="4170947" cy="1981200"/>
          </a:xfrm>
          <a:prstGeom prst="rect">
            <a:avLst/>
          </a:prstGeom>
          <a:noFill/>
        </p:spPr>
      </p:pic>
      <p:pic>
        <p:nvPicPr>
          <p:cNvPr id="3" name="Picture 2" descr="Picture of Earth showing if all, liquid fresh, and the water in rivers and lakes were put into spheres.."/>
          <p:cNvPicPr>
            <a:picLocks noChangeAspect="1" noChangeArrowheads="1"/>
          </p:cNvPicPr>
          <p:nvPr/>
        </p:nvPicPr>
        <p:blipFill>
          <a:blip r:embed="rId3" cstate="print"/>
          <a:srcRect/>
          <a:stretch>
            <a:fillRect/>
          </a:stretch>
        </p:blipFill>
        <p:spPr bwMode="auto">
          <a:xfrm>
            <a:off x="3048000" y="2971800"/>
            <a:ext cx="2590800" cy="2484441"/>
          </a:xfrm>
          <a:prstGeom prst="rect">
            <a:avLst/>
          </a:prstGeom>
          <a:noFill/>
        </p:spPr>
      </p:pic>
      <p:pic>
        <p:nvPicPr>
          <p:cNvPr id="4" name="Picture 4" descr="https://encrypted-tbn0.gstatic.com/images?q=tbn:ANd9GcQASR-LdSiT23HzUmIkGjEqFdHP_rR9F3a4I5dEUjEw3rE1GgkH"/>
          <p:cNvPicPr>
            <a:picLocks noChangeAspect="1" noChangeArrowheads="1"/>
          </p:cNvPicPr>
          <p:nvPr/>
        </p:nvPicPr>
        <p:blipFill>
          <a:blip r:embed="rId4" cstate="print"/>
          <a:srcRect/>
          <a:stretch>
            <a:fillRect/>
          </a:stretch>
        </p:blipFill>
        <p:spPr bwMode="auto">
          <a:xfrm>
            <a:off x="5715000" y="4419600"/>
            <a:ext cx="2849339" cy="2173038"/>
          </a:xfrm>
          <a:prstGeom prst="rect">
            <a:avLst/>
          </a:prstGeom>
          <a:noFill/>
        </p:spPr>
      </p:pic>
      <p:sp>
        <p:nvSpPr>
          <p:cNvPr id="5" name="Rectangle 2"/>
          <p:cNvSpPr txBox="1">
            <a:spLocks noChangeArrowheads="1"/>
          </p:cNvSpPr>
          <p:nvPr/>
        </p:nvSpPr>
        <p:spPr bwMode="auto">
          <a:xfrm>
            <a:off x="914400" y="0"/>
            <a:ext cx="822960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85000"/>
              </a:lnSpc>
              <a:spcBef>
                <a:spcPct val="0"/>
              </a:spcBef>
              <a:spcAft>
                <a:spcPct val="0"/>
              </a:spcAft>
              <a:buClrTx/>
              <a:buSzTx/>
              <a:buFontTx/>
              <a:buNone/>
              <a:tabLst/>
              <a:defRPr/>
            </a:pPr>
            <a:r>
              <a:rPr lang="en-US" sz="3600" b="1" i="1" kern="0" dirty="0" smtClean="0">
                <a:solidFill>
                  <a:schemeClr val="accent2"/>
                </a:solidFill>
                <a:latin typeface="+mj-lt"/>
                <a:ea typeface="+mj-ea"/>
                <a:cs typeface="+mj-cs"/>
              </a:rPr>
              <a:t>Why Care?</a:t>
            </a:r>
            <a:endParaRPr kumimoji="0" lang="en-US" sz="3600" b="1" i="1" u="none" strike="noStrike" kern="0" cap="none" spc="0" normalizeH="0" baseline="0" noProof="0" dirty="0">
              <a:ln>
                <a:noFill/>
              </a:ln>
              <a:solidFill>
                <a:schemeClr val="accent2"/>
              </a:solidFill>
              <a:effectLst/>
              <a:uLnTx/>
              <a:uFillTx/>
              <a:latin typeface="+mj-lt"/>
              <a:ea typeface="+mj-ea"/>
              <a:cs typeface="+mj-cs"/>
            </a:endParaRPr>
          </a:p>
        </p:txBody>
      </p:sp>
      <p:sp>
        <p:nvSpPr>
          <p:cNvPr id="6" name="TextBox 5"/>
          <p:cNvSpPr txBox="1"/>
          <p:nvPr/>
        </p:nvSpPr>
        <p:spPr>
          <a:xfrm>
            <a:off x="4648200" y="1752600"/>
            <a:ext cx="4210833" cy="646331"/>
          </a:xfrm>
          <a:prstGeom prst="rect">
            <a:avLst/>
          </a:prstGeom>
          <a:noFill/>
        </p:spPr>
        <p:txBody>
          <a:bodyPr wrap="none" rtlCol="0">
            <a:spAutoFit/>
          </a:bodyPr>
          <a:lstStyle/>
          <a:p>
            <a:pPr>
              <a:buFont typeface="Arial" pitchFamily="34" charset="0"/>
              <a:buChar char="•"/>
            </a:pPr>
            <a:r>
              <a:rPr lang="en-US" sz="3600" b="1" dirty="0" smtClean="0">
                <a:solidFill>
                  <a:srgbClr val="0000FF"/>
                </a:solidFill>
              </a:rPr>
              <a:t> It’s About </a:t>
            </a:r>
            <a:r>
              <a:rPr lang="en-US" sz="3600" b="1" i="1" dirty="0" smtClean="0">
                <a:solidFill>
                  <a:srgbClr val="FF0000"/>
                </a:solidFill>
              </a:rPr>
              <a:t>People</a:t>
            </a:r>
            <a:endParaRPr lang="en-US" sz="3600" b="1" i="1" dirty="0">
              <a:solidFill>
                <a:srgbClr val="FF0000"/>
              </a:solidFill>
            </a:endParaRPr>
          </a:p>
        </p:txBody>
      </p:sp>
      <p:sp>
        <p:nvSpPr>
          <p:cNvPr id="7" name="TextBox 6"/>
          <p:cNvSpPr txBox="1"/>
          <p:nvPr/>
        </p:nvSpPr>
        <p:spPr>
          <a:xfrm>
            <a:off x="0" y="3733800"/>
            <a:ext cx="2697598" cy="1200329"/>
          </a:xfrm>
          <a:prstGeom prst="rect">
            <a:avLst/>
          </a:prstGeom>
          <a:noFill/>
        </p:spPr>
        <p:txBody>
          <a:bodyPr wrap="none" rtlCol="0">
            <a:spAutoFit/>
          </a:bodyPr>
          <a:lstStyle/>
          <a:p>
            <a:pPr>
              <a:buFont typeface="Arial" pitchFamily="34" charset="0"/>
              <a:buChar char="•"/>
            </a:pPr>
            <a:r>
              <a:rPr lang="en-US" sz="3600" dirty="0" smtClean="0">
                <a:solidFill>
                  <a:srgbClr val="0000FF"/>
                </a:solidFill>
              </a:rPr>
              <a:t> </a:t>
            </a:r>
            <a:r>
              <a:rPr lang="en-US" sz="3600" b="1" dirty="0" smtClean="0">
                <a:solidFill>
                  <a:srgbClr val="0000FF"/>
                </a:solidFill>
              </a:rPr>
              <a:t>It’s About </a:t>
            </a:r>
          </a:p>
          <a:p>
            <a:r>
              <a:rPr lang="en-US" sz="3600" b="1" dirty="0" smtClean="0">
                <a:solidFill>
                  <a:srgbClr val="0000FF"/>
                </a:solidFill>
              </a:rPr>
              <a:t>     </a:t>
            </a:r>
            <a:r>
              <a:rPr lang="en-US" sz="3600" b="1" i="1" dirty="0" smtClean="0">
                <a:solidFill>
                  <a:srgbClr val="FF0000"/>
                </a:solidFill>
              </a:rPr>
              <a:t>Water</a:t>
            </a:r>
            <a:endParaRPr lang="en-US" sz="3600" b="1" i="1" dirty="0">
              <a:solidFill>
                <a:srgbClr val="FF0000"/>
              </a:solidFill>
            </a:endParaRPr>
          </a:p>
        </p:txBody>
      </p:sp>
      <p:sp>
        <p:nvSpPr>
          <p:cNvPr id="8" name="TextBox 7"/>
          <p:cNvSpPr txBox="1"/>
          <p:nvPr/>
        </p:nvSpPr>
        <p:spPr>
          <a:xfrm>
            <a:off x="1066800" y="5791200"/>
            <a:ext cx="4390369" cy="646331"/>
          </a:xfrm>
          <a:prstGeom prst="rect">
            <a:avLst/>
          </a:prstGeom>
          <a:noFill/>
        </p:spPr>
        <p:txBody>
          <a:bodyPr wrap="none" rtlCol="0">
            <a:spAutoFit/>
          </a:bodyPr>
          <a:lstStyle/>
          <a:p>
            <a:pPr>
              <a:buFont typeface="Arial" pitchFamily="34" charset="0"/>
              <a:buChar char="•"/>
            </a:pPr>
            <a:r>
              <a:rPr lang="en-US" sz="3600" dirty="0" smtClean="0">
                <a:solidFill>
                  <a:srgbClr val="0000FF"/>
                </a:solidFill>
              </a:rPr>
              <a:t> </a:t>
            </a:r>
            <a:r>
              <a:rPr lang="en-US" sz="3600" b="1" dirty="0" smtClean="0">
                <a:solidFill>
                  <a:srgbClr val="0000FF"/>
                </a:solidFill>
              </a:rPr>
              <a:t>It’s About </a:t>
            </a:r>
            <a:r>
              <a:rPr lang="en-US" sz="3600" b="1" i="1" dirty="0" smtClean="0">
                <a:solidFill>
                  <a:srgbClr val="FF0000"/>
                </a:solidFill>
              </a:rPr>
              <a:t>Change</a:t>
            </a:r>
            <a:endParaRPr lang="en-US" sz="36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johnenglander.net/sites/default/files/images/Englander%20420%20kyr%20graph%20CO2-T-SL.jpg"/>
          <p:cNvPicPr>
            <a:picLocks noChangeAspect="1" noChangeArrowheads="1"/>
          </p:cNvPicPr>
          <p:nvPr/>
        </p:nvPicPr>
        <p:blipFill>
          <a:blip r:embed="rId2" cstate="print"/>
          <a:srcRect/>
          <a:stretch>
            <a:fillRect/>
          </a:stretch>
        </p:blipFill>
        <p:spPr bwMode="auto">
          <a:xfrm>
            <a:off x="1295400" y="1219200"/>
            <a:ext cx="6553200" cy="5422773"/>
          </a:xfrm>
          <a:prstGeom prst="rect">
            <a:avLst/>
          </a:prstGeom>
          <a:noFill/>
        </p:spPr>
      </p:pic>
      <p:sp>
        <p:nvSpPr>
          <p:cNvPr id="4" name="Rectangle 2"/>
          <p:cNvSpPr txBox="1">
            <a:spLocks noChangeArrowheads="1"/>
          </p:cNvSpPr>
          <p:nvPr/>
        </p:nvSpPr>
        <p:spPr bwMode="auto">
          <a:xfrm>
            <a:off x="0" y="0"/>
            <a:ext cx="822960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85000"/>
              </a:lnSpc>
              <a:spcBef>
                <a:spcPct val="0"/>
              </a:spcBef>
              <a:spcAft>
                <a:spcPct val="0"/>
              </a:spcAft>
              <a:buClrTx/>
              <a:buSzTx/>
              <a:buFontTx/>
              <a:buNone/>
              <a:tabLst/>
              <a:defRPr/>
            </a:pPr>
            <a:r>
              <a:rPr lang="en-US" sz="3600" b="1" i="1" kern="0" dirty="0" smtClean="0">
                <a:solidFill>
                  <a:schemeClr val="accent2"/>
                </a:solidFill>
                <a:latin typeface="+mj-lt"/>
                <a:ea typeface="+mj-ea"/>
                <a:cs typeface="+mj-cs"/>
              </a:rPr>
              <a:t>450K Years of Variability…</a:t>
            </a:r>
            <a:endParaRPr kumimoji="0" lang="en-US" sz="3600" b="1" i="1" u="none" strike="noStrike" kern="0" cap="none" spc="0" normalizeH="0" baseline="0" noProof="0" dirty="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Post-Glacial Sea Level.png"/>
          <p:cNvPicPr>
            <a:picLocks noChangeAspect="1" noChangeArrowheads="1"/>
          </p:cNvPicPr>
          <p:nvPr/>
        </p:nvPicPr>
        <p:blipFill>
          <a:blip r:embed="rId2" cstate="print"/>
          <a:srcRect/>
          <a:stretch>
            <a:fillRect/>
          </a:stretch>
        </p:blipFill>
        <p:spPr bwMode="auto">
          <a:xfrm>
            <a:off x="1017131" y="1295400"/>
            <a:ext cx="7480335" cy="5105400"/>
          </a:xfrm>
          <a:prstGeom prst="rect">
            <a:avLst/>
          </a:prstGeom>
          <a:noFill/>
        </p:spPr>
      </p:pic>
      <p:sp>
        <p:nvSpPr>
          <p:cNvPr id="3" name="Oval 2"/>
          <p:cNvSpPr/>
          <p:nvPr/>
        </p:nvSpPr>
        <p:spPr bwMode="auto">
          <a:xfrm>
            <a:off x="5410200" y="990600"/>
            <a:ext cx="2362200" cy="1295400"/>
          </a:xfrm>
          <a:prstGeom prst="ellipse">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 name="Rectangle 2"/>
          <p:cNvSpPr txBox="1">
            <a:spLocks noChangeArrowheads="1"/>
          </p:cNvSpPr>
          <p:nvPr/>
        </p:nvSpPr>
        <p:spPr bwMode="auto">
          <a:xfrm>
            <a:off x="0" y="0"/>
            <a:ext cx="822960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85000"/>
              </a:lnSpc>
              <a:spcBef>
                <a:spcPct val="0"/>
              </a:spcBef>
              <a:spcAft>
                <a:spcPct val="0"/>
              </a:spcAft>
              <a:buClrTx/>
              <a:buSzTx/>
              <a:buFontTx/>
              <a:buNone/>
              <a:tabLst/>
              <a:defRPr/>
            </a:pPr>
            <a:r>
              <a:rPr lang="en-US" sz="3600" b="1" i="1" kern="0" dirty="0" smtClean="0">
                <a:solidFill>
                  <a:schemeClr val="accent2"/>
                </a:solidFill>
                <a:latin typeface="+mj-lt"/>
                <a:ea typeface="+mj-ea"/>
                <a:cs typeface="+mj-cs"/>
              </a:rPr>
              <a:t>…but 8K Years of Stability</a:t>
            </a:r>
            <a:endParaRPr kumimoji="0" lang="en-US" sz="3600" b="1" i="1" u="none" strike="noStrike" kern="0" cap="none" spc="0" normalizeH="0" baseline="0" noProof="0" dirty="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avy Them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339933"/>
            </a:gs>
            <a:gs pos="100000">
              <a:srgbClr val="339933">
                <a:gamma/>
                <a:shade val="46275"/>
                <a:invGamma/>
              </a:srgb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339933"/>
            </a:gs>
            <a:gs pos="100000">
              <a:srgbClr val="339933">
                <a:gamma/>
                <a:shade val="46275"/>
                <a:invGamma/>
              </a:srgb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4444</TotalTime>
  <Words>614</Words>
  <Application>Microsoft Office PowerPoint</Application>
  <PresentationFormat>On-screen Show (4:3)</PresentationFormat>
  <Paragraphs>167</Paragraphs>
  <Slides>46</Slides>
  <Notes>6</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Navy Theme</vt:lpstr>
      <vt:lpstr>The Evolving Understanding of Climate Risk:   The Challenge that won’t go away…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Global Hurricane / Typhoon Energy</vt:lpstr>
      <vt:lpstr>PowerPoint Presentation</vt:lpstr>
      <vt:lpstr>Arctic Sea Ice (1994 – 2012)</vt:lpstr>
      <vt:lpstr>PowerPoint Presentation</vt:lpstr>
      <vt:lpstr>Sea Level Rise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Assessing &amp; Managing Climate Security Risk </vt:lpstr>
      <vt:lpstr>PowerPoint Presentation</vt:lpstr>
      <vt:lpstr>PowerPoint Presentation</vt:lpstr>
      <vt:lpstr>Surprises still to come…</vt:lpstr>
      <vt:lpstr>Initial Navy investments in today’s budget</vt:lpstr>
      <vt:lpstr>We Can’t do this Ourselves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dwtitley</dc:creator>
  <cp:lastModifiedBy>bbroom</cp:lastModifiedBy>
  <cp:revision>253</cp:revision>
  <dcterms:created xsi:type="dcterms:W3CDTF">2013-02-12T18:41:13Z</dcterms:created>
  <dcterms:modified xsi:type="dcterms:W3CDTF">2013-10-30T22:36:50Z</dcterms:modified>
</cp:coreProperties>
</file>