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5"/>
  </p:notesMasterIdLst>
  <p:sldIdLst>
    <p:sldId id="279" r:id="rId4"/>
    <p:sldId id="293" r:id="rId5"/>
    <p:sldId id="298" r:id="rId6"/>
    <p:sldId id="257" r:id="rId7"/>
    <p:sldId id="300" r:id="rId8"/>
    <p:sldId id="299" r:id="rId9"/>
    <p:sldId id="301" r:id="rId10"/>
    <p:sldId id="312" r:id="rId11"/>
    <p:sldId id="313" r:id="rId12"/>
    <p:sldId id="314" r:id="rId13"/>
    <p:sldId id="316" r:id="rId14"/>
    <p:sldId id="315" r:id="rId15"/>
    <p:sldId id="317" r:id="rId16"/>
    <p:sldId id="290" r:id="rId17"/>
    <p:sldId id="292" r:id="rId18"/>
    <p:sldId id="289" r:id="rId19"/>
    <p:sldId id="318" r:id="rId20"/>
    <p:sldId id="319" r:id="rId21"/>
    <p:sldId id="320" r:id="rId22"/>
    <p:sldId id="321" r:id="rId23"/>
    <p:sldId id="32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34"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4185"/>
          </a:xfrm>
          <a:prstGeom prst="rect">
            <a:avLst/>
          </a:prstGeom>
        </p:spPr>
        <p:txBody>
          <a:bodyPr vert="horz" lIns="92935" tIns="46467" rIns="92935" bIns="46467" rtlCol="0"/>
          <a:lstStyle>
            <a:lvl1pPr algn="l">
              <a:defRPr sz="1200"/>
            </a:lvl1pPr>
          </a:lstStyle>
          <a:p>
            <a:endParaRPr lang="en-US"/>
          </a:p>
        </p:txBody>
      </p:sp>
      <p:sp>
        <p:nvSpPr>
          <p:cNvPr id="3" name="Date Placeholder 2"/>
          <p:cNvSpPr>
            <a:spLocks noGrp="1"/>
          </p:cNvSpPr>
          <p:nvPr>
            <p:ph type="dt" idx="1"/>
          </p:nvPr>
        </p:nvSpPr>
        <p:spPr>
          <a:xfrm>
            <a:off x="3956551" y="2"/>
            <a:ext cx="3026833" cy="464185"/>
          </a:xfrm>
          <a:prstGeom prst="rect">
            <a:avLst/>
          </a:prstGeom>
        </p:spPr>
        <p:txBody>
          <a:bodyPr vert="horz" lIns="92935" tIns="46467" rIns="92935" bIns="46467" rtlCol="0"/>
          <a:lstStyle>
            <a:lvl1pPr algn="r">
              <a:defRPr sz="1200"/>
            </a:lvl1pPr>
          </a:lstStyle>
          <a:p>
            <a:fld id="{31CC2354-65F5-4B98-B9F0-4B33ADC8A1A1}" type="datetimeFigureOut">
              <a:rPr lang="en-US" smtClean="0"/>
              <a:pPr/>
              <a:t>9/15/2014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35" tIns="46467" rIns="92935" bIns="46467"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35" tIns="46467" rIns="92935" bIns="464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4185"/>
          </a:xfrm>
          <a:prstGeom prst="rect">
            <a:avLst/>
          </a:prstGeom>
        </p:spPr>
        <p:txBody>
          <a:bodyPr vert="horz" lIns="92935" tIns="46467" rIns="92935" bIns="4646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2935" tIns="46467" rIns="92935" bIns="46467" rtlCol="0" anchor="b"/>
          <a:lstStyle>
            <a:lvl1pPr algn="r">
              <a:defRPr sz="1200"/>
            </a:lvl1pPr>
          </a:lstStyle>
          <a:p>
            <a:fld id="{62AB0C6D-73FA-490F-AFBD-7DE7C9C40A6F}" type="slidenum">
              <a:rPr lang="en-US" smtClean="0"/>
              <a:pPr/>
              <a:t>‹#›</a:t>
            </a:fld>
            <a:endParaRPr lang="en-US"/>
          </a:p>
        </p:txBody>
      </p:sp>
    </p:spTree>
    <p:extLst>
      <p:ext uri="{BB962C8B-B14F-4D97-AF65-F5344CB8AC3E}">
        <p14:creationId xmlns:p14="http://schemas.microsoft.com/office/powerpoint/2010/main" val="422651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B0C6D-73FA-490F-AFBD-7DE7C9C40A6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1234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B0C6D-73FA-490F-AFBD-7DE7C9C40A6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1234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#8 – I would</a:t>
            </a:r>
            <a:r>
              <a:rPr lang="en-US" baseline="0" dirty="0" smtClean="0"/>
              <a:t> stress more of the engineering that is available…….. </a:t>
            </a:r>
          </a:p>
          <a:p>
            <a:endParaRPr lang="en-US" dirty="0"/>
          </a:p>
        </p:txBody>
      </p:sp>
      <p:sp>
        <p:nvSpPr>
          <p:cNvPr id="4" name="Slide Number Placeholder 3"/>
          <p:cNvSpPr>
            <a:spLocks noGrp="1"/>
          </p:cNvSpPr>
          <p:nvPr>
            <p:ph type="sldNum" sz="quarter" idx="10"/>
          </p:nvPr>
        </p:nvSpPr>
        <p:spPr/>
        <p:txBody>
          <a:bodyPr/>
          <a:lstStyle/>
          <a:p>
            <a:fld id="{62AB0C6D-73FA-490F-AFBD-7DE7C9C40A6F}" type="slidenum">
              <a:rPr lang="en-US" smtClean="0"/>
              <a:pPr/>
              <a:t>4</a:t>
            </a:fld>
            <a:endParaRPr lang="en-US"/>
          </a:p>
        </p:txBody>
      </p:sp>
    </p:spTree>
    <p:extLst>
      <p:ext uri="{BB962C8B-B14F-4D97-AF65-F5344CB8AC3E}">
        <p14:creationId xmlns:p14="http://schemas.microsoft.com/office/powerpoint/2010/main" val="172676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4DBB0-18A1-46D4-9C8A-BE9250276D0F}"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396120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4F849-7912-416C-A225-2CD0C2AE4CE4}"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87853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5DF89-BCBD-4338-8C2F-BD43240EE6C7}"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343152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9EA2A8-0B40-4131-86E2-C9F850E3B3E7}"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209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D0501-B73C-4C43-A956-DEF80470C22B}"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3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5F758-280E-4534-9CDB-7F5D085BFF91}"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77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8C012-B9E5-4D98-AD9A-44E6FF18D4FF}" type="datetime1">
              <a:rPr lang="en-US" smtClean="0">
                <a:solidFill>
                  <a:prstClr val="black">
                    <a:tint val="75000"/>
                  </a:prstClr>
                </a:solidFill>
              </a:r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516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1EABC-76B5-4999-8BA6-045109DAD9D3}" type="datetime1">
              <a:rPr lang="en-US" smtClean="0">
                <a:solidFill>
                  <a:prstClr val="black">
                    <a:tint val="75000"/>
                  </a:prstClr>
                </a:solidFill>
              </a:rPr>
              <a:t>9/15/2014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29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48A630-F501-48B6-897E-911D73DB2342}" type="datetime1">
              <a:rPr lang="en-US" smtClean="0">
                <a:solidFill>
                  <a:prstClr val="black">
                    <a:tint val="75000"/>
                  </a:prstClr>
                </a:solidFill>
              </a:rPr>
              <a:t>9/15/2014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72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EE95F-D2BB-41D5-9B41-F4CFBBF56543}" type="datetime1">
              <a:rPr lang="en-US" smtClean="0">
                <a:solidFill>
                  <a:prstClr val="black">
                    <a:tint val="75000"/>
                  </a:prstClr>
                </a:solidFill>
              </a:rPr>
              <a:t>9/15/2014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803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2E2EB-7A17-4915-AB82-7AB0DD7BE9E8}" type="datetime1">
              <a:rPr lang="en-US" smtClean="0">
                <a:solidFill>
                  <a:prstClr val="black">
                    <a:tint val="75000"/>
                  </a:prstClr>
                </a:solidFill>
              </a:r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54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29DA8-1475-43C5-B452-C21A815FA08B}"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2582845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A48C3-C416-4274-B5CC-8746F8372383}" type="datetime1">
              <a:rPr lang="en-US" smtClean="0">
                <a:solidFill>
                  <a:prstClr val="black">
                    <a:tint val="75000"/>
                  </a:prstClr>
                </a:solidFill>
              </a:r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14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B5316A-EA42-437F-9945-B012AC73FB7C}"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85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C9C71-14F7-48BA-A083-B8FB90AB1C7D}"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047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008DE2-73D1-426B-88C8-38345B68B152}"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879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FF4B6A-CC26-494D-AA79-6904744301F8}"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73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E96C4-47D9-4C15-A59F-918AFBF73920}"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817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F3AE2-8E8A-4ACA-91D5-2AD350B71F85}" type="datetime1">
              <a:rPr lang="en-US" smtClean="0">
                <a:solidFill>
                  <a:prstClr val="black">
                    <a:tint val="75000"/>
                  </a:prstClr>
                </a:solidFill>
              </a:r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206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F994D-FFA5-47CE-AE2F-9D5A2511AE53}" type="datetime1">
              <a:rPr lang="en-US" smtClean="0">
                <a:solidFill>
                  <a:prstClr val="black">
                    <a:tint val="75000"/>
                  </a:prstClr>
                </a:solidFill>
              </a:rPr>
              <a:t>9/15/2014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1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B9050-9818-486E-BE14-85E926A76696}" type="datetime1">
              <a:rPr lang="en-US" smtClean="0">
                <a:solidFill>
                  <a:prstClr val="black">
                    <a:tint val="75000"/>
                  </a:prstClr>
                </a:solidFill>
              </a:rPr>
              <a:t>9/15/2014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9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B8790-4EEE-4A36-8FBA-5795480E76B1}" type="datetime1">
              <a:rPr lang="en-US" smtClean="0">
                <a:solidFill>
                  <a:prstClr val="black">
                    <a:tint val="75000"/>
                  </a:prstClr>
                </a:solidFill>
              </a:rPr>
              <a:t>9/15/2014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9D17D-D825-47EA-93BB-F166FD9E026D}"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640722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55AE2-50DD-424D-980F-4806CD18FF85}" type="datetime1">
              <a:rPr lang="en-US" smtClean="0">
                <a:solidFill>
                  <a:prstClr val="black">
                    <a:tint val="75000"/>
                  </a:prstClr>
                </a:solidFill>
              </a:r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888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003E95-EA51-4C18-A255-27C288AFF7A2}" type="datetime1">
              <a:rPr lang="en-US" smtClean="0">
                <a:solidFill>
                  <a:prstClr val="black">
                    <a:tint val="75000"/>
                  </a:prstClr>
                </a:solidFill>
              </a:rPr>
              <a:t>9/15/2014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247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17C1D-D7EC-4C01-A155-9FABD980BA82}"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056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C15B6-AAC0-40D1-AC60-2DA843EA434F}"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86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DE53BF-F7DE-41F6-A147-5E4C5905AD71}" type="datetime1">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95072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B2C09-1119-4326-9FEC-191855BC4029}" type="datetime1">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378235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1E8974-6493-4A42-A6C9-F5425C853486}" type="datetime1">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64856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D4FDA-1D58-463F-A06F-56CBD4070C5C}" type="datetime1">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155099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672EC-1243-4721-AEC2-E8B1B0D611B0}" type="datetime1">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11097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6C508-D37E-442A-AD93-63E961F52B51}" type="datetime1">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0F824-A58A-476A-8FF1-3E655E7BA784}" type="slidenum">
              <a:rPr lang="en-US" smtClean="0"/>
              <a:pPr/>
              <a:t>‹#›</a:t>
            </a:fld>
            <a:endParaRPr lang="en-US"/>
          </a:p>
        </p:txBody>
      </p:sp>
    </p:spTree>
    <p:extLst>
      <p:ext uri="{BB962C8B-B14F-4D97-AF65-F5344CB8AC3E}">
        <p14:creationId xmlns:p14="http://schemas.microsoft.com/office/powerpoint/2010/main" val="388469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F2B0D-9D8B-4DA9-BE05-F189C75E15FF}" type="datetime1">
              <a:rPr lang="en-US" smtClean="0"/>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0F824-A58A-476A-8FF1-3E655E7BA784}" type="slidenum">
              <a:rPr lang="en-US" smtClean="0"/>
              <a:pPr/>
              <a:t>‹#›</a:t>
            </a:fld>
            <a:endParaRPr lang="en-US"/>
          </a:p>
        </p:txBody>
      </p:sp>
    </p:spTree>
    <p:extLst>
      <p:ext uri="{BB962C8B-B14F-4D97-AF65-F5344CB8AC3E}">
        <p14:creationId xmlns:p14="http://schemas.microsoft.com/office/powerpoint/2010/main" val="208766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87331-B32B-4A1F-940C-553ABA6212C9}"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AE9A6-7332-4C1D-BEE9-3812D469EF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97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2A2D1-5278-47AE-8DA7-C0FD57137CBA}" type="datetime1">
              <a:rPr lang="en-US" smtClean="0">
                <a:solidFill>
                  <a:prstClr val="black">
                    <a:tint val="75000"/>
                  </a:prstClr>
                </a:solidFill>
              </a:rPr>
              <a:t>9/15/2014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19CA6-3AA4-4820-99D7-E8CA269255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359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marL="0" indent="0" algn="ctr">
              <a:buNone/>
            </a:pPr>
            <a:r>
              <a:rPr lang="en-US" sz="5400" dirty="0" smtClean="0">
                <a:latin typeface="Times New Roman" pitchFamily="18" charset="0"/>
                <a:cs typeface="Times New Roman" pitchFamily="18" charset="0"/>
              </a:rPr>
              <a:t>Mid Atlantic Coastal </a:t>
            </a:r>
          </a:p>
          <a:p>
            <a:pPr marL="0" indent="0" algn="ctr">
              <a:buNone/>
            </a:pPr>
            <a:r>
              <a:rPr lang="en-US" sz="5400" dirty="0" smtClean="0">
                <a:latin typeface="Times New Roman" pitchFamily="18" charset="0"/>
                <a:cs typeface="Times New Roman" pitchFamily="18" charset="0"/>
              </a:rPr>
              <a:t>Resilience Institute</a:t>
            </a:r>
          </a:p>
          <a:p>
            <a:pPr marL="0" indent="0" algn="ctr">
              <a:buNone/>
            </a:pPr>
            <a:r>
              <a:rPr lang="en-US" sz="4800" dirty="0" smtClean="0">
                <a:latin typeface="Times New Roman" pitchFamily="18" charset="0"/>
                <a:cs typeface="Times New Roman" pitchFamily="18" charset="0"/>
              </a:rPr>
              <a:t>(MACRI)</a:t>
            </a:r>
          </a:p>
          <a:p>
            <a:pPr marL="0" indent="0" algn="ctr">
              <a:buNone/>
            </a:pPr>
            <a:r>
              <a:rPr lang="en-US" sz="4000" dirty="0" smtClean="0">
                <a:solidFill>
                  <a:schemeClr val="accent1"/>
                </a:solidFill>
                <a:latin typeface="Times New Roman" pitchFamily="18" charset="0"/>
                <a:cs typeface="Times New Roman" pitchFamily="18" charset="0"/>
              </a:rPr>
              <a:t>The Research, Public Policy, and Business Case</a:t>
            </a:r>
            <a:endParaRPr lang="en-US" sz="4000" dirty="0">
              <a:solidFill>
                <a:schemeClr val="accent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04F3A53-7782-49C1-A8C7-CCB0E3B73C86}" type="datetime1">
              <a:rPr lang="en-US" smtClean="0"/>
              <a:t>9/15/2014</a:t>
            </a:fld>
            <a:endParaRPr lang="en-US"/>
          </a:p>
        </p:txBody>
      </p:sp>
      <p:sp>
        <p:nvSpPr>
          <p:cNvPr id="5" name="Slide Number Placeholder 4"/>
          <p:cNvSpPr>
            <a:spLocks noGrp="1"/>
          </p:cNvSpPr>
          <p:nvPr>
            <p:ph type="sldNum" sz="quarter" idx="12"/>
          </p:nvPr>
        </p:nvSpPr>
        <p:spPr/>
        <p:txBody>
          <a:bodyPr/>
          <a:lstStyle/>
          <a:p>
            <a:fld id="{5880F824-A58A-476A-8FF1-3E655E7BA784}" type="slidenum">
              <a:rPr lang="en-US" smtClean="0"/>
              <a:pPr/>
              <a:t>1</a:t>
            </a:fld>
            <a:endParaRPr lang="en-US"/>
          </a:p>
        </p:txBody>
      </p:sp>
      <p:sp>
        <p:nvSpPr>
          <p:cNvPr id="2" name="Footer Placeholder 1"/>
          <p:cNvSpPr>
            <a:spLocks noGrp="1"/>
          </p:cNvSpPr>
          <p:nvPr>
            <p:ph type="ftr" sz="quarter" idx="11"/>
          </p:nvPr>
        </p:nvSpPr>
        <p:spPr/>
        <p:txBody>
          <a:bodyPr/>
          <a:lstStyle/>
          <a:p>
            <a:endParaRPr lang="en-US" dirty="0"/>
          </a:p>
        </p:txBody>
      </p:sp>
      <p:sp>
        <p:nvSpPr>
          <p:cNvPr id="6" name="Rectangle 5"/>
          <p:cNvSpPr/>
          <p:nvPr/>
        </p:nvSpPr>
        <p:spPr>
          <a:xfrm>
            <a:off x="2209800" y="5562600"/>
            <a:ext cx="4572000" cy="646331"/>
          </a:xfrm>
          <a:prstGeom prst="rect">
            <a:avLst/>
          </a:prstGeom>
        </p:spPr>
        <p:txBody>
          <a:bodyPr>
            <a:spAutoFit/>
          </a:bodyPr>
          <a:lstStyle/>
          <a:p>
            <a:pPr algn="ctr"/>
            <a:r>
              <a:rPr lang="en-US" dirty="0">
                <a:latin typeface="Times New Roman" panose="02020603050405020304" pitchFamily="18" charset="0"/>
                <a:cs typeface="Times New Roman" panose="02020603050405020304" pitchFamily="18" charset="0"/>
              </a:rPr>
              <a:t>MARI &amp; CCPO Old Dominion University </a:t>
            </a: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Fall </a:t>
            </a:r>
            <a:r>
              <a:rPr lang="en-US" dirty="0">
                <a:latin typeface="Times New Roman" panose="02020603050405020304" pitchFamily="18" charset="0"/>
                <a:cs typeface="Times New Roman" panose="02020603050405020304" pitchFamily="18" charset="0"/>
              </a:rPr>
              <a:t>2014 Seminar Series</a:t>
            </a:r>
          </a:p>
        </p:txBody>
      </p:sp>
      <p:sp>
        <p:nvSpPr>
          <p:cNvPr id="7" name="TextBox 6"/>
          <p:cNvSpPr txBox="1"/>
          <p:nvPr/>
        </p:nvSpPr>
        <p:spPr>
          <a:xfrm>
            <a:off x="6705600" y="762000"/>
            <a:ext cx="762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76200"/>
            <a:ext cx="3352798" cy="125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495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411162"/>
          </a:xfrm>
        </p:spPr>
        <p:txBody>
          <a:bodyPr>
            <a:no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CASI/MACRI Model for Coastal Resilience</a:t>
            </a:r>
            <a:endParaRPr lang="en-US" sz="2800" u="sng"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914400" y="838201"/>
            <a:ext cx="7315200" cy="2590799"/>
          </a:xfrm>
        </p:spPr>
        <p:txBody>
          <a:bodyPr>
            <a:noAutofit/>
          </a:bodyPr>
          <a:lstStyle/>
          <a:p>
            <a:r>
              <a:rPr lang="en-US" sz="2000" dirty="0" smtClean="0">
                <a:latin typeface="Times New Roman" panose="02020603050405020304" pitchFamily="18" charset="0"/>
                <a:cs typeface="Times New Roman" panose="02020603050405020304" pitchFamily="18" charset="0"/>
              </a:rPr>
              <a:t>Currently aligning existing datasets, multiple disciplines, and both local and regional expertise to create a coastal resilience model scaled for Wallops </a:t>
            </a:r>
            <a:r>
              <a:rPr lang="en-US" sz="2000" dirty="0" smtClean="0">
                <a:latin typeface="Times New Roman" panose="02020603050405020304" pitchFamily="18" charset="0"/>
                <a:cs typeface="Times New Roman" panose="02020603050405020304" pitchFamily="18" charset="0"/>
              </a:rPr>
              <a:t>Island as a beginning</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In the future, the model will expand to include, and be ground-</a:t>
            </a:r>
            <a:r>
              <a:rPr lang="en-US" sz="2000" dirty="0" err="1" smtClean="0">
                <a:latin typeface="Times New Roman" panose="02020603050405020304" pitchFamily="18" charset="0"/>
                <a:cs typeface="Times New Roman" panose="02020603050405020304" pitchFamily="18" charset="0"/>
              </a:rPr>
              <a:t>truthed</a:t>
            </a:r>
            <a:r>
              <a:rPr lang="en-US" sz="2000" dirty="0" smtClean="0">
                <a:latin typeface="Times New Roman" panose="02020603050405020304" pitchFamily="18" charset="0"/>
                <a:cs typeface="Times New Roman" panose="02020603050405020304" pitchFamily="18" charset="0"/>
              </a:rPr>
              <a:t> in, the other barrier islands in the Mid-Atlantic, owned by our partners</a:t>
            </a:r>
          </a:p>
          <a:p>
            <a:r>
              <a:rPr lang="en-US" sz="2000" dirty="0" smtClean="0">
                <a:latin typeface="Times New Roman" panose="02020603050405020304" pitchFamily="18" charset="0"/>
                <a:cs typeface="Times New Roman" panose="02020603050405020304" pitchFamily="18" charset="0"/>
              </a:rPr>
              <a:t>The end goal is a tool that can be used by decision-makers in any of the nation’s coastal areas</a:t>
            </a:r>
            <a:endParaRPr lang="en-US"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090" y="3508480"/>
            <a:ext cx="6091820" cy="3273320"/>
          </a:xfrm>
          <a:prstGeom prst="rect">
            <a:avLst/>
          </a:prstGeom>
        </p:spPr>
      </p:pic>
    </p:spTree>
    <p:extLst>
      <p:ext uri="{BB962C8B-B14F-4D97-AF65-F5344CB8AC3E}">
        <p14:creationId xmlns:p14="http://schemas.microsoft.com/office/powerpoint/2010/main" val="247264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4214.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2000" y="826306"/>
            <a:ext cx="7620000" cy="5724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a:spLocks noGrp="1"/>
          </p:cNvSpPr>
          <p:nvPr>
            <p:ph type="title"/>
          </p:nvPr>
        </p:nvSpPr>
        <p:spPr>
          <a:xfrm>
            <a:off x="457200" y="274638"/>
            <a:ext cx="8229600" cy="411162"/>
          </a:xfrm>
        </p:spPr>
        <p:txBody>
          <a:bodyPr>
            <a:no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CASI/MACRI Model for Coastal Resilience, cont</a:t>
            </a:r>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1066800" y="838201"/>
            <a:ext cx="3886200" cy="4800599"/>
          </a:xfrm>
        </p:spPr>
        <p:txBody>
          <a:bodyPr>
            <a:noAutofit/>
          </a:bodyPr>
          <a:lstStyle/>
          <a:p>
            <a:r>
              <a:rPr lang="en-US" sz="2000" dirty="0">
                <a:solidFill>
                  <a:schemeClr val="bg1"/>
                </a:solidFill>
                <a:latin typeface="Times New Roman" panose="02020603050405020304" pitchFamily="18" charset="0"/>
                <a:cs typeface="Times New Roman" panose="02020603050405020304" pitchFamily="18" charset="0"/>
              </a:rPr>
              <a:t>Goddard is excited to lead efforts in developing this tool</a:t>
            </a:r>
          </a:p>
          <a:p>
            <a:r>
              <a:rPr lang="en-US" sz="2000" dirty="0">
                <a:solidFill>
                  <a:schemeClr val="bg1"/>
                </a:solidFill>
                <a:latin typeface="Times New Roman" panose="02020603050405020304" pitchFamily="18" charset="0"/>
                <a:cs typeface="Times New Roman" panose="02020603050405020304" pitchFamily="18" charset="0"/>
              </a:rPr>
              <a:t>Wallops is the ideal </a:t>
            </a:r>
            <a:r>
              <a:rPr lang="en-US" sz="2000" dirty="0" err="1">
                <a:solidFill>
                  <a:schemeClr val="bg1"/>
                </a:solidFill>
                <a:latin typeface="Times New Roman" panose="02020603050405020304" pitchFamily="18" charset="0"/>
                <a:cs typeface="Times New Roman" panose="02020603050405020304" pitchFamily="18" charset="0"/>
              </a:rPr>
              <a:t>testbed</a:t>
            </a:r>
            <a:r>
              <a:rPr lang="en-US" sz="2000" dirty="0">
                <a:solidFill>
                  <a:schemeClr val="bg1"/>
                </a:solidFill>
                <a:latin typeface="Times New Roman" panose="02020603050405020304" pitchFamily="18" charset="0"/>
                <a:cs typeface="Times New Roman" panose="02020603050405020304" pitchFamily="18" charset="0"/>
              </a:rPr>
              <a:t> – a living laboratory</a:t>
            </a:r>
          </a:p>
          <a:p>
            <a:r>
              <a:rPr lang="en-US" sz="2000" dirty="0" smtClean="0">
                <a:solidFill>
                  <a:schemeClr val="bg1"/>
                </a:solidFill>
                <a:latin typeface="Times New Roman" panose="02020603050405020304" pitchFamily="18" charset="0"/>
                <a:cs typeface="Times New Roman" panose="02020603050405020304" pitchFamily="18" charset="0"/>
              </a:rPr>
              <a:t>We will </a:t>
            </a:r>
            <a:r>
              <a:rPr lang="en-US" sz="2000" dirty="0">
                <a:solidFill>
                  <a:schemeClr val="bg1"/>
                </a:solidFill>
                <a:latin typeface="Times New Roman" panose="02020603050405020304" pitchFamily="18" charset="0"/>
                <a:cs typeface="Times New Roman" panose="02020603050405020304" pitchFamily="18" charset="0"/>
              </a:rPr>
              <a:t>get it right at Wallops so </a:t>
            </a:r>
            <a:r>
              <a:rPr lang="en-US" sz="2000" dirty="0" smtClean="0">
                <a:solidFill>
                  <a:schemeClr val="bg1"/>
                </a:solidFill>
                <a:latin typeface="Times New Roman" panose="02020603050405020304" pitchFamily="18" charset="0"/>
                <a:cs typeface="Times New Roman" panose="02020603050405020304" pitchFamily="18" charset="0"/>
              </a:rPr>
              <a:t>that </a:t>
            </a:r>
            <a:r>
              <a:rPr lang="en-US" sz="2000" dirty="0">
                <a:solidFill>
                  <a:schemeClr val="bg1"/>
                </a:solidFill>
                <a:latin typeface="Times New Roman" panose="02020603050405020304" pitchFamily="18" charset="0"/>
                <a:cs typeface="Times New Roman" panose="02020603050405020304" pitchFamily="18" charset="0"/>
              </a:rPr>
              <a:t>local decision-makers </a:t>
            </a:r>
            <a:r>
              <a:rPr lang="en-US" sz="2000" dirty="0" smtClean="0">
                <a:solidFill>
                  <a:schemeClr val="bg1"/>
                </a:solidFill>
                <a:latin typeface="Times New Roman" panose="02020603050405020304" pitchFamily="18" charset="0"/>
                <a:cs typeface="Times New Roman" panose="02020603050405020304" pitchFamily="18" charset="0"/>
              </a:rPr>
              <a:t>everywhere can </a:t>
            </a:r>
            <a:r>
              <a:rPr lang="en-US" sz="2000" dirty="0">
                <a:solidFill>
                  <a:schemeClr val="bg1"/>
                </a:solidFill>
                <a:latin typeface="Times New Roman" panose="02020603050405020304" pitchFamily="18" charset="0"/>
                <a:cs typeface="Times New Roman" panose="02020603050405020304" pitchFamily="18" charset="0"/>
              </a:rPr>
              <a:t>get it right at </a:t>
            </a:r>
            <a:r>
              <a:rPr lang="en-US" sz="2000" dirty="0" smtClean="0">
                <a:solidFill>
                  <a:schemeClr val="bg1"/>
                </a:solidFill>
                <a:latin typeface="Times New Roman" panose="02020603050405020304" pitchFamily="18" charset="0"/>
                <a:cs typeface="Times New Roman" panose="02020603050405020304" pitchFamily="18" charset="0"/>
              </a:rPr>
              <a:t>home</a:t>
            </a:r>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smtClean="0">
                <a:solidFill>
                  <a:schemeClr val="bg1"/>
                </a:solidFill>
                <a:latin typeface="Times New Roman" panose="02020603050405020304" pitchFamily="18" charset="0"/>
                <a:cs typeface="Times New Roman" panose="02020603050405020304" pitchFamily="18" charset="0"/>
              </a:rPr>
              <a:t>Planning to expand the tool from Wallops Island to the barrier islands north and south</a:t>
            </a:r>
          </a:p>
          <a:p>
            <a:r>
              <a:rPr lang="en-US" sz="1800" dirty="0" smtClean="0">
                <a:solidFill>
                  <a:schemeClr val="bg1"/>
                </a:solidFill>
                <a:latin typeface="Times New Roman" panose="02020603050405020304" pitchFamily="18" charset="0"/>
                <a:cs typeface="Times New Roman" panose="02020603050405020304" pitchFamily="18" charset="0"/>
              </a:rPr>
              <a:t>Hoping for inclusion in the White House National Security Council’s Climate Toolkit</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276600" cy="423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32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411162"/>
          </a:xfrm>
        </p:spPr>
        <p:txBody>
          <a:bodyPr>
            <a:no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CASI/MACRI Model for Coastal Resilience, cont.</a:t>
            </a:r>
            <a:endParaRPr lang="en-US" sz="2800" u="sng"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1524000" y="838201"/>
            <a:ext cx="6096000" cy="2590799"/>
          </a:xfrm>
        </p:spPr>
        <p:txBody>
          <a:bodyPr>
            <a:noAutofit/>
          </a:bodyPr>
          <a:lstStyle/>
          <a:p>
            <a:pPr algn="r">
              <a:buNone/>
            </a:pPr>
            <a:r>
              <a:rPr lang="en-US" sz="1800" dirty="0" smtClean="0">
                <a:latin typeface="Times New Roman" panose="02020603050405020304" pitchFamily="18" charset="0"/>
                <a:cs typeface="Times New Roman" panose="02020603050405020304" pitchFamily="18" charset="0"/>
              </a:rPr>
              <a:t>GIS-based SLR impacts to Wallops infrastructure – CASI</a:t>
            </a:r>
          </a:p>
          <a:p>
            <a:pPr algn="r">
              <a:buNone/>
            </a:pPr>
            <a:r>
              <a:rPr lang="en-US" sz="1800" dirty="0" smtClean="0">
                <a:latin typeface="Times New Roman" panose="02020603050405020304" pitchFamily="18" charset="0"/>
                <a:cs typeface="Times New Roman" panose="02020603050405020304" pitchFamily="18" charset="0"/>
              </a:rPr>
              <a:t>+	Marsh accretion – CASI</a:t>
            </a:r>
          </a:p>
          <a:p>
            <a:pPr algn="r">
              <a:buNone/>
              <a:tabLst>
                <a:tab pos="914400" algn="l"/>
              </a:tabLst>
            </a:pPr>
            <a:r>
              <a:rPr lang="en-US" sz="1800" dirty="0" smtClean="0">
                <a:latin typeface="Times New Roman" panose="02020603050405020304" pitchFamily="18" charset="0"/>
                <a:cs typeface="Times New Roman" panose="02020603050405020304" pitchFamily="18" charset="0"/>
              </a:rPr>
              <a:t>+	SLAMM – CASI</a:t>
            </a:r>
          </a:p>
          <a:p>
            <a:pPr algn="r">
              <a:buNone/>
              <a:tabLst>
                <a:tab pos="914400" algn="l"/>
              </a:tabLst>
            </a:pPr>
            <a:r>
              <a:rPr lang="en-US" sz="1800" dirty="0" smtClean="0">
                <a:latin typeface="Times New Roman" panose="02020603050405020304" pitchFamily="18" charset="0"/>
                <a:cs typeface="Times New Roman" panose="02020603050405020304" pitchFamily="18" charset="0"/>
              </a:rPr>
              <a:t>+	Land subsidence – MACRI</a:t>
            </a:r>
          </a:p>
          <a:p>
            <a:pPr algn="r">
              <a:buNone/>
              <a:tabLst>
                <a:tab pos="914400" algn="l"/>
              </a:tabLst>
            </a:pPr>
            <a:r>
              <a:rPr lang="en-US" sz="1800" dirty="0" smtClean="0">
                <a:latin typeface="Times New Roman" panose="02020603050405020304" pitchFamily="18" charset="0"/>
                <a:cs typeface="Times New Roman" panose="02020603050405020304" pitchFamily="18" charset="0"/>
              </a:rPr>
              <a:t>+	Coastal bathymetry – MACRI</a:t>
            </a:r>
          </a:p>
          <a:p>
            <a:pPr algn="r">
              <a:buNone/>
              <a:tabLst>
                <a:tab pos="914400" algn="l"/>
              </a:tabLst>
            </a:pPr>
            <a:r>
              <a:rPr lang="en-US" sz="1800" u="sng" dirty="0" smtClean="0">
                <a:latin typeface="Times New Roman" panose="02020603050405020304" pitchFamily="18" charset="0"/>
                <a:cs typeface="Times New Roman" panose="02020603050405020304" pitchFamily="18" charset="0"/>
              </a:rPr>
              <a:t>+	Coastal Flood Monitoring System– MACRI</a:t>
            </a:r>
          </a:p>
        </p:txBody>
      </p:sp>
      <p:grpSp>
        <p:nvGrpSpPr>
          <p:cNvPr id="17" name="Group 16"/>
          <p:cNvGrpSpPr/>
          <p:nvPr/>
        </p:nvGrpSpPr>
        <p:grpSpPr>
          <a:xfrm>
            <a:off x="492977" y="3200400"/>
            <a:ext cx="8158046" cy="3508177"/>
            <a:chOff x="457200" y="3200400"/>
            <a:chExt cx="8158046" cy="3508177"/>
          </a:xfrm>
        </p:grpSpPr>
        <p:grpSp>
          <p:nvGrpSpPr>
            <p:cNvPr id="12" name="Group 11"/>
            <p:cNvGrpSpPr/>
            <p:nvPr/>
          </p:nvGrpSpPr>
          <p:grpSpPr>
            <a:xfrm>
              <a:off x="457200" y="3200400"/>
              <a:ext cx="3007172" cy="2288977"/>
              <a:chOff x="609600" y="3276600"/>
              <a:chExt cx="3007172" cy="2288977"/>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76600"/>
                <a:ext cx="3007172" cy="1989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609600" y="5257800"/>
                <a:ext cx="2005421"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2011  Baseline Sea Level</a:t>
                </a:r>
                <a:endParaRPr lang="en-US" sz="14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048000" y="3810000"/>
              <a:ext cx="2976446" cy="2277042"/>
              <a:chOff x="3124200" y="4050535"/>
              <a:chExt cx="2976446" cy="2277042"/>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050535"/>
                <a:ext cx="2976446" cy="1969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124200" y="6019800"/>
                <a:ext cx="2259849"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2040  EPA High SLR (0.96’)</a:t>
                </a:r>
                <a:endParaRPr lang="en-US" sz="14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638800" y="4431535"/>
              <a:ext cx="2976446" cy="2277042"/>
              <a:chOff x="5638800" y="4431535"/>
              <a:chExt cx="2976446" cy="2277042"/>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431535"/>
                <a:ext cx="2976446" cy="1969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5638801" y="6400800"/>
                <a:ext cx="297180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2040  EPA High SLR + 2.3’ flooding</a:t>
                </a:r>
                <a:endParaRPr lang="en-US" sz="1400" dirty="0">
                  <a:latin typeface="Times New Roman" panose="02020603050405020304" pitchFamily="18" charset="0"/>
                  <a:cs typeface="Times New Roman" panose="02020603050405020304" pitchFamily="18" charset="0"/>
                </a:endParaRPr>
              </a:p>
            </p:txBody>
          </p:sp>
        </p:grpSp>
      </p:grpSp>
      <p:sp>
        <p:nvSpPr>
          <p:cNvPr id="2" name="TextBox 1"/>
          <p:cNvSpPr txBox="1"/>
          <p:nvPr/>
        </p:nvSpPr>
        <p:spPr>
          <a:xfrm>
            <a:off x="8539" y="2831068"/>
            <a:ext cx="925798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Multi-variable, </a:t>
            </a:r>
            <a:r>
              <a:rPr lang="en-US" b="1" dirty="0" smtClean="0">
                <a:latin typeface="Times New Roman" panose="02020603050405020304" pitchFamily="18" charset="0"/>
                <a:cs typeface="Times New Roman" panose="02020603050405020304" pitchFamily="18" charset="0"/>
              </a:rPr>
              <a:t>predictive model of coastal resilience </a:t>
            </a:r>
            <a:r>
              <a:rPr lang="en-US" b="1" dirty="0">
                <a:latin typeface="Times New Roman" panose="02020603050405020304" pitchFamily="18" charset="0"/>
                <a:cs typeface="Times New Roman" panose="02020603050405020304" pitchFamily="18" charset="0"/>
              </a:rPr>
              <a:t>to </a:t>
            </a:r>
            <a:r>
              <a:rPr lang="en-US" b="1" dirty="0" smtClean="0">
                <a:latin typeface="Times New Roman" panose="02020603050405020304" pitchFamily="18" charset="0"/>
                <a:cs typeface="Times New Roman" panose="02020603050405020304" pitchFamily="18" charset="0"/>
              </a:rPr>
              <a:t>inundation for local decision-makers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37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411162"/>
          </a:xfrm>
        </p:spPr>
        <p:txBody>
          <a:bodyPr>
            <a:noAutofit/>
          </a:bodyPr>
          <a:lstStyle/>
          <a:p>
            <a:r>
              <a:rPr lang="en-US" sz="2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 for Collaboration</a:t>
            </a:r>
            <a:endParaRPr lang="en-US" sz="28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USFWS/LTER/NASA – Surface Elevation Table</a:t>
            </a:r>
          </a:p>
          <a:p>
            <a:pPr lvl="1"/>
            <a:r>
              <a:rPr lang="en-US" dirty="0" smtClean="0">
                <a:latin typeface="Times New Roman" panose="02020603050405020304" pitchFamily="18" charset="0"/>
                <a:cs typeface="Times New Roman" panose="02020603050405020304" pitchFamily="18" charset="0"/>
              </a:rPr>
              <a:t>Marsh accretion</a:t>
            </a:r>
          </a:p>
          <a:p>
            <a:pPr lvl="1"/>
            <a:r>
              <a:rPr lang="en-US" dirty="0" smtClean="0">
                <a:latin typeface="Times New Roman" panose="02020603050405020304" pitchFamily="18" charset="0"/>
                <a:cs typeface="Times New Roman" panose="02020603050405020304" pitchFamily="18" charset="0"/>
              </a:rPr>
              <a:t>Validation of SLAMM modeling</a:t>
            </a:r>
          </a:p>
          <a:p>
            <a:r>
              <a:rPr lang="en-US" dirty="0" smtClean="0">
                <a:latin typeface="Times New Roman" panose="02020603050405020304" pitchFamily="18" charset="0"/>
                <a:cs typeface="Times New Roman" panose="02020603050405020304" pitchFamily="18" charset="0"/>
              </a:rPr>
              <a:t>NPS/</a:t>
            </a:r>
            <a:r>
              <a:rPr lang="en-US" dirty="0" err="1" smtClean="0">
                <a:latin typeface="Times New Roman" panose="02020603050405020304" pitchFamily="18" charset="0"/>
                <a:cs typeface="Times New Roman" panose="02020603050405020304" pitchFamily="18" charset="0"/>
              </a:rPr>
              <a:t>UDel</a:t>
            </a:r>
            <a:r>
              <a:rPr lang="en-US" dirty="0" smtClean="0">
                <a:latin typeface="Times New Roman" panose="02020603050405020304" pitchFamily="18" charset="0"/>
                <a:cs typeface="Times New Roman" panose="02020603050405020304" pitchFamily="18" charset="0"/>
              </a:rPr>
              <a:t>/USGS/TNC/NASA – Remote Sensing</a:t>
            </a:r>
          </a:p>
          <a:p>
            <a:pPr lvl="1"/>
            <a:r>
              <a:rPr lang="en-US" dirty="0" smtClean="0">
                <a:latin typeface="Times New Roman" panose="02020603050405020304" pitchFamily="18" charset="0"/>
                <a:cs typeface="Times New Roman" panose="02020603050405020304" pitchFamily="18" charset="0"/>
              </a:rPr>
              <a:t>LIDAR</a:t>
            </a:r>
          </a:p>
          <a:p>
            <a:pPr lvl="1"/>
            <a:r>
              <a:rPr lang="en-US" dirty="0" smtClean="0">
                <a:latin typeface="Times New Roman" panose="02020603050405020304" pitchFamily="18" charset="0"/>
                <a:cs typeface="Times New Roman" panose="02020603050405020304" pitchFamily="18" charset="0"/>
              </a:rPr>
              <a:t>Bathymetry</a:t>
            </a:r>
          </a:p>
          <a:p>
            <a:r>
              <a:rPr lang="en-US" dirty="0" smtClean="0">
                <a:latin typeface="Times New Roman" panose="02020603050405020304" pitchFamily="18" charset="0"/>
                <a:cs typeface="Times New Roman" panose="02020603050405020304" pitchFamily="18" charset="0"/>
              </a:rPr>
              <a:t>ODU/UMD/NASA – whole of government planning for coastal resilience</a:t>
            </a:r>
          </a:p>
          <a:p>
            <a:pPr lvl="1"/>
            <a:r>
              <a:rPr lang="en-US" dirty="0" smtClean="0">
                <a:latin typeface="Times New Roman" panose="02020603050405020304" pitchFamily="18" charset="0"/>
                <a:cs typeface="Times New Roman" panose="02020603050405020304" pitchFamily="18" charset="0"/>
              </a:rPr>
              <a:t>Hampton Roads</a:t>
            </a:r>
          </a:p>
          <a:p>
            <a:pPr lvl="1"/>
            <a:r>
              <a:rPr lang="en-US" dirty="0" smtClean="0">
                <a:latin typeface="Times New Roman" panose="02020603050405020304" pitchFamily="18" charset="0"/>
                <a:cs typeface="Times New Roman" panose="02020603050405020304" pitchFamily="18" charset="0"/>
              </a:rPr>
              <a:t>Wallops Island</a:t>
            </a:r>
          </a:p>
        </p:txBody>
      </p:sp>
    </p:spTree>
    <p:extLst>
      <p:ext uri="{BB962C8B-B14F-4D97-AF65-F5344CB8AC3E}">
        <p14:creationId xmlns:p14="http://schemas.microsoft.com/office/powerpoint/2010/main" val="305524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contrast="10000"/>
          </a:blip>
          <a:srcRect/>
          <a:stretch>
            <a:fillRect/>
          </a:stretch>
        </a:blipFill>
        <a:effectLst/>
      </p:bgPr>
    </p:bg>
    <p:spTree>
      <p:nvGrpSpPr>
        <p:cNvPr id="1" name=""/>
        <p:cNvGrpSpPr/>
        <p:nvPr/>
      </p:nvGrpSpPr>
      <p:grpSpPr>
        <a:xfrm>
          <a:off x="0" y="0"/>
          <a:ext cx="0" cy="0"/>
          <a:chOff x="0" y="0"/>
          <a:chExt cx="0" cy="0"/>
        </a:xfrm>
      </p:grpSpPr>
      <p:sp>
        <p:nvSpPr>
          <p:cNvPr id="99" name="Freeform 98"/>
          <p:cNvSpPr/>
          <p:nvPr/>
        </p:nvSpPr>
        <p:spPr>
          <a:xfrm>
            <a:off x="2623820" y="3921760"/>
            <a:ext cx="3691890" cy="1181099"/>
          </a:xfrm>
          <a:custGeom>
            <a:avLst/>
            <a:gdLst>
              <a:gd name="connsiteX0" fmla="*/ 3638550 w 3638550"/>
              <a:gd name="connsiteY0" fmla="*/ 742950 h 1247775"/>
              <a:gd name="connsiteX1" fmla="*/ 2724150 w 3638550"/>
              <a:gd name="connsiteY1" fmla="*/ 1200150 h 1247775"/>
              <a:gd name="connsiteX2" fmla="*/ 1543050 w 3638550"/>
              <a:gd name="connsiteY2" fmla="*/ 1028700 h 1247775"/>
              <a:gd name="connsiteX3" fmla="*/ 0 w 3638550"/>
              <a:gd name="connsiteY3" fmla="*/ 0 h 1247775"/>
            </a:gdLst>
            <a:ahLst/>
            <a:cxnLst>
              <a:cxn ang="0">
                <a:pos x="connsiteX0" y="connsiteY0"/>
              </a:cxn>
              <a:cxn ang="0">
                <a:pos x="connsiteX1" y="connsiteY1"/>
              </a:cxn>
              <a:cxn ang="0">
                <a:pos x="connsiteX2" y="connsiteY2"/>
              </a:cxn>
              <a:cxn ang="0">
                <a:pos x="connsiteX3" y="connsiteY3"/>
              </a:cxn>
            </a:cxnLst>
            <a:rect l="l" t="t" r="r" b="b"/>
            <a:pathLst>
              <a:path w="3638550" h="1247775">
                <a:moveTo>
                  <a:pt x="3638550" y="742950"/>
                </a:moveTo>
                <a:cubicBezTo>
                  <a:pt x="3355975" y="947737"/>
                  <a:pt x="3073400" y="1152525"/>
                  <a:pt x="2724150" y="1200150"/>
                </a:cubicBezTo>
                <a:cubicBezTo>
                  <a:pt x="2374900" y="1247775"/>
                  <a:pt x="1997075" y="1228725"/>
                  <a:pt x="1543050" y="1028700"/>
                </a:cubicBezTo>
                <a:cubicBezTo>
                  <a:pt x="1089025" y="828675"/>
                  <a:pt x="544512" y="414337"/>
                  <a:pt x="0" y="0"/>
                </a:cubicBezTo>
              </a:path>
            </a:pathLst>
          </a:custGeom>
          <a:ln w="69850">
            <a:solidFill>
              <a:schemeClr val="bg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5" name="Picture 55"/>
          <p:cNvPicPr>
            <a:picLocks noChangeAspect="1" noChangeArrowheads="1"/>
          </p:cNvPicPr>
          <p:nvPr/>
        </p:nvPicPr>
        <p:blipFill>
          <a:blip r:embed="rId3" cstate="print"/>
          <a:srcRect/>
          <a:stretch>
            <a:fillRect/>
          </a:stretch>
        </p:blipFill>
        <p:spPr bwMode="auto">
          <a:xfrm>
            <a:off x="0" y="57150"/>
            <a:ext cx="825500" cy="703262"/>
          </a:xfrm>
          <a:prstGeom prst="rect">
            <a:avLst/>
          </a:prstGeom>
          <a:noFill/>
          <a:ln w="9525">
            <a:noFill/>
            <a:miter lim="800000"/>
            <a:headEnd/>
            <a:tailEnd/>
          </a:ln>
        </p:spPr>
      </p:pic>
      <p:pic>
        <p:nvPicPr>
          <p:cNvPr id="6" name="Picture 15" descr="GPM_Logo.pdf"/>
          <p:cNvPicPr>
            <a:picLocks noChangeAspect="1"/>
          </p:cNvPicPr>
          <p:nvPr/>
        </p:nvPicPr>
        <p:blipFill>
          <a:blip r:embed="rId4" cstate="print">
            <a:extLst>
              <a:ext uri="{28A0092B-C50C-407E-A947-70E740481C1C}">
                <a14:useLocalDpi xmlns:a14="http://schemas.microsoft.com/office/drawing/2010/main"/>
              </a:ext>
            </a:extLst>
          </a:blip>
          <a:srcRect l="14369" t="20000" r="10934" b="22221"/>
          <a:stretch>
            <a:fillRect/>
          </a:stretch>
        </p:blipFill>
        <p:spPr bwMode="auto">
          <a:xfrm>
            <a:off x="7973563" y="0"/>
            <a:ext cx="1109478" cy="663187"/>
          </a:xfrm>
          <a:prstGeom prst="rect">
            <a:avLst/>
          </a:prstGeom>
          <a:noFill/>
          <a:ln w="9525">
            <a:noFill/>
            <a:miter lim="800000"/>
            <a:headEnd/>
            <a:tailEnd/>
          </a:ln>
        </p:spPr>
      </p:pic>
      <p:sp>
        <p:nvSpPr>
          <p:cNvPr id="8" name="TextBox 7"/>
          <p:cNvSpPr txBox="1"/>
          <p:nvPr/>
        </p:nvSpPr>
        <p:spPr>
          <a:xfrm>
            <a:off x="0" y="6611779"/>
            <a:ext cx="1642532" cy="246221"/>
          </a:xfrm>
          <a:prstGeom prst="rect">
            <a:avLst/>
          </a:prstGeom>
          <a:noFill/>
        </p:spPr>
        <p:txBody>
          <a:bodyPr wrap="square" rtlCol="0">
            <a:spAutoFit/>
          </a:bodyPr>
          <a:lstStyle/>
          <a:p>
            <a:r>
              <a:rPr lang="en-US" sz="1000" b="1" i="1" dirty="0" smtClean="0">
                <a:solidFill>
                  <a:prstClr val="white"/>
                </a:solidFill>
              </a:rPr>
              <a:t>Walt.petersen@nasa.gov</a:t>
            </a:r>
            <a:endParaRPr lang="en-US" sz="1000" b="1" i="1" dirty="0">
              <a:solidFill>
                <a:prstClr val="white"/>
              </a:solidFill>
            </a:endParaRPr>
          </a:p>
        </p:txBody>
      </p:sp>
      <p:sp>
        <p:nvSpPr>
          <p:cNvPr id="2" name="Date Placeholder 1"/>
          <p:cNvSpPr>
            <a:spLocks noGrp="1"/>
          </p:cNvSpPr>
          <p:nvPr>
            <p:ph type="dt" sz="half" idx="10"/>
          </p:nvPr>
        </p:nvSpPr>
        <p:spPr/>
        <p:txBody>
          <a:bodyPr/>
          <a:lstStyle/>
          <a:p>
            <a:fld id="{CF5AB3C9-5B25-400A-9028-A9DD8AF216BD}" type="datetime1">
              <a:rPr lang="en-US" smtClean="0">
                <a:solidFill>
                  <a:prstClr val="black">
                    <a:tint val="75000"/>
                  </a:prstClr>
                </a:solidFill>
              </a:rPr>
              <a:t>9/15/2014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F19CA6-3AA4-4820-99D7-E8CA269255DE}"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721565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extBox 17"/>
          <p:cNvSpPr txBox="1"/>
          <p:nvPr/>
        </p:nvSpPr>
        <p:spPr>
          <a:xfrm>
            <a:off x="914400" y="219668"/>
            <a:ext cx="6781800" cy="523220"/>
          </a:xfrm>
          <a:prstGeom prst="rect">
            <a:avLst/>
          </a:prstGeom>
          <a:noFill/>
        </p:spPr>
        <p:txBody>
          <a:bodyPr wrap="square" rtlCol="0">
            <a:spAutoFit/>
          </a:bodyPr>
          <a:lstStyle/>
          <a:p>
            <a:pPr algn="ctr"/>
            <a:r>
              <a:rPr lang="en-US" sz="2800" u="sng" dirty="0" smtClean="0">
                <a:solidFill>
                  <a:srgbClr val="FFFF00"/>
                </a:solidFill>
                <a:latin typeface="Times New Roman" panose="02020603050405020304" pitchFamily="18" charset="0"/>
                <a:cs typeface="Times New Roman" panose="02020603050405020304" pitchFamily="18" charset="0"/>
              </a:rPr>
              <a:t>GPM/MACRI Collaboration Opportunities</a:t>
            </a:r>
            <a:endParaRPr lang="en-US" sz="2800" u="sng" dirty="0">
              <a:solidFill>
                <a:srgbClr val="FFFF00"/>
              </a:solidFill>
              <a:latin typeface="Times New Roman" panose="02020603050405020304" pitchFamily="18" charset="0"/>
              <a:cs typeface="Times New Roman" panose="02020603050405020304" pitchFamily="18" charset="0"/>
            </a:endParaRPr>
          </a:p>
        </p:txBody>
      </p:sp>
      <p:sp>
        <p:nvSpPr>
          <p:cNvPr id="29" name="Content Placeholder 2"/>
          <p:cNvSpPr>
            <a:spLocks noGrp="1"/>
          </p:cNvSpPr>
          <p:nvPr>
            <p:ph idx="1"/>
          </p:nvPr>
        </p:nvSpPr>
        <p:spPr>
          <a:xfrm>
            <a:off x="186513" y="951132"/>
            <a:ext cx="8781438" cy="5657366"/>
          </a:xfrm>
        </p:spPr>
        <p:txBody>
          <a:bodyPr>
            <a:noAutofit/>
          </a:bodyPr>
          <a:lstStyle/>
          <a:p>
            <a:r>
              <a:rPr lang="en-US" sz="2000" dirty="0" smtClean="0">
                <a:solidFill>
                  <a:srgbClr val="FFFF00"/>
                </a:solidFill>
                <a:latin typeface="Times New Roman" panose="02020603050405020304" pitchFamily="18" charset="0"/>
                <a:cs typeface="Times New Roman" panose="02020603050405020304" pitchFamily="18" charset="0"/>
              </a:rPr>
              <a:t>Hydrologic</a:t>
            </a:r>
            <a:r>
              <a:rPr lang="en-US" sz="2000" dirty="0">
                <a:solidFill>
                  <a:srgbClr val="FFFF00"/>
                </a:solidFill>
                <a:latin typeface="Times New Roman" panose="02020603050405020304" pitchFamily="18" charset="0"/>
                <a:cs typeface="Times New Roman" panose="02020603050405020304" pitchFamily="18" charset="0"/>
              </a:rPr>
              <a:t>-related </a:t>
            </a:r>
            <a:r>
              <a:rPr lang="en-US" sz="2000" dirty="0" smtClean="0">
                <a:solidFill>
                  <a:srgbClr val="FFFF00"/>
                </a:solidFill>
                <a:latin typeface="Times New Roman" panose="02020603050405020304" pitchFamily="18" charset="0"/>
                <a:cs typeface="Times New Roman" panose="02020603050405020304" pitchFamily="18" charset="0"/>
              </a:rPr>
              <a:t>studies in </a:t>
            </a:r>
            <a:r>
              <a:rPr lang="en-US" sz="2000" dirty="0">
                <a:solidFill>
                  <a:srgbClr val="FFFF00"/>
                </a:solidFill>
                <a:latin typeface="Times New Roman" panose="02020603050405020304" pitchFamily="18" charset="0"/>
                <a:cs typeface="Times New Roman" panose="02020603050405020304" pitchFamily="18" charset="0"/>
              </a:rPr>
              <a:t>the Pocomoke </a:t>
            </a:r>
            <a:r>
              <a:rPr lang="en-US" sz="2000" dirty="0" smtClean="0">
                <a:solidFill>
                  <a:srgbClr val="FFFF00"/>
                </a:solidFill>
                <a:latin typeface="Times New Roman" panose="02020603050405020304" pitchFamily="18" charset="0"/>
                <a:cs typeface="Times New Roman" panose="02020603050405020304" pitchFamily="18" charset="0"/>
              </a:rPr>
              <a:t>Basin (radar + gauges) </a:t>
            </a:r>
            <a:r>
              <a:rPr lang="en-US" sz="2000" dirty="0">
                <a:solidFill>
                  <a:srgbClr val="FFFF00"/>
                </a:solidFill>
                <a:latin typeface="Times New Roman" panose="02020603050405020304" pitchFamily="18" charset="0"/>
                <a:cs typeface="Times New Roman" panose="02020603050405020304" pitchFamily="18" charset="0"/>
              </a:rPr>
              <a:t> </a:t>
            </a:r>
            <a:endParaRPr lang="en-US" sz="2000" dirty="0" smtClean="0">
              <a:solidFill>
                <a:srgbClr val="FFFF00"/>
              </a:solidFill>
              <a:latin typeface="Times New Roman" panose="02020603050405020304" pitchFamily="18" charset="0"/>
              <a:cs typeface="Times New Roman" panose="02020603050405020304" pitchFamily="18" charset="0"/>
            </a:endParaRPr>
          </a:p>
          <a:p>
            <a:r>
              <a:rPr lang="en-US" sz="2000" dirty="0" smtClean="0">
                <a:solidFill>
                  <a:srgbClr val="FFFF00"/>
                </a:solidFill>
                <a:latin typeface="Times New Roman" panose="02020603050405020304" pitchFamily="18" charset="0"/>
                <a:cs typeface="Times New Roman" panose="02020603050405020304" pitchFamily="18" charset="0"/>
              </a:rPr>
              <a:t>Sediment </a:t>
            </a:r>
            <a:r>
              <a:rPr lang="en-US" sz="2000" dirty="0">
                <a:solidFill>
                  <a:srgbClr val="FFFF00"/>
                </a:solidFill>
                <a:latin typeface="Times New Roman" panose="02020603050405020304" pitchFamily="18" charset="0"/>
                <a:cs typeface="Times New Roman" panose="02020603050405020304" pitchFamily="18" charset="0"/>
              </a:rPr>
              <a:t>runoff and nutrient studies associated with rain events flushing nutrients into the </a:t>
            </a:r>
            <a:r>
              <a:rPr lang="en-US" sz="2000" dirty="0" smtClean="0">
                <a:solidFill>
                  <a:srgbClr val="FFFF00"/>
                </a:solidFill>
                <a:latin typeface="Times New Roman" panose="02020603050405020304" pitchFamily="18" charset="0"/>
                <a:cs typeface="Times New Roman" panose="02020603050405020304" pitchFamily="18" charset="0"/>
              </a:rPr>
              <a:t>river (radar + gauges)</a:t>
            </a:r>
          </a:p>
          <a:p>
            <a:r>
              <a:rPr lang="en-US" sz="2000" dirty="0" smtClean="0">
                <a:solidFill>
                  <a:srgbClr val="FFFF00"/>
                </a:solidFill>
                <a:latin typeface="Times New Roman" panose="02020603050405020304" pitchFamily="18" charset="0"/>
                <a:cs typeface="Times New Roman" panose="02020603050405020304" pitchFamily="18" charset="0"/>
              </a:rPr>
              <a:t>Variability </a:t>
            </a:r>
            <a:r>
              <a:rPr lang="en-US" sz="2000" dirty="0">
                <a:solidFill>
                  <a:srgbClr val="FFFF00"/>
                </a:solidFill>
                <a:latin typeface="Times New Roman" panose="02020603050405020304" pitchFamily="18" charset="0"/>
                <a:cs typeface="Times New Roman" panose="02020603050405020304" pitchFamily="18" charset="0"/>
              </a:rPr>
              <a:t>in the terrestrial hydrologic cycle and coastal </a:t>
            </a:r>
            <a:r>
              <a:rPr lang="en-US" sz="2000" dirty="0" smtClean="0">
                <a:solidFill>
                  <a:srgbClr val="FFFF00"/>
                </a:solidFill>
                <a:latin typeface="Times New Roman" panose="02020603050405020304" pitchFamily="18" charset="0"/>
                <a:cs typeface="Times New Roman" panose="02020603050405020304" pitchFamily="18" charset="0"/>
              </a:rPr>
              <a:t>estuaries</a:t>
            </a:r>
          </a:p>
          <a:p>
            <a:r>
              <a:rPr lang="en-US" sz="2000" dirty="0" smtClean="0">
                <a:solidFill>
                  <a:srgbClr val="FFFF00"/>
                </a:solidFill>
                <a:latin typeface="Times New Roman" panose="02020603050405020304" pitchFamily="18" charset="0"/>
                <a:cs typeface="Times New Roman" panose="02020603050405020304" pitchFamily="18" charset="0"/>
              </a:rPr>
              <a:t>Surface </a:t>
            </a:r>
            <a:r>
              <a:rPr lang="en-US" sz="2000" dirty="0">
                <a:solidFill>
                  <a:srgbClr val="FFFF00"/>
                </a:solidFill>
                <a:latin typeface="Times New Roman" panose="02020603050405020304" pitchFamily="18" charset="0"/>
                <a:cs typeface="Times New Roman" panose="02020603050405020304" pitchFamily="18" charset="0"/>
              </a:rPr>
              <a:t>and ground water </a:t>
            </a:r>
            <a:r>
              <a:rPr lang="en-US" sz="2000" dirty="0" smtClean="0">
                <a:solidFill>
                  <a:srgbClr val="FFFF00"/>
                </a:solidFill>
                <a:latin typeface="Times New Roman" panose="02020603050405020304" pitchFamily="18" charset="0"/>
                <a:cs typeface="Times New Roman" panose="02020603050405020304" pitchFamily="18" charset="0"/>
              </a:rPr>
              <a:t>fluxes in </a:t>
            </a:r>
            <a:r>
              <a:rPr lang="en-US" sz="2000" dirty="0">
                <a:solidFill>
                  <a:srgbClr val="FFFF00"/>
                </a:solidFill>
                <a:latin typeface="Times New Roman" panose="02020603050405020304" pitchFamily="18" charset="0"/>
                <a:cs typeface="Times New Roman" panose="02020603050405020304" pitchFamily="18" charset="0"/>
              </a:rPr>
              <a:t>stream/river systems </a:t>
            </a:r>
            <a:endParaRPr lang="en-US" sz="2000" dirty="0" smtClean="0">
              <a:solidFill>
                <a:srgbClr val="FFFF00"/>
              </a:solidFill>
              <a:latin typeface="Times New Roman" panose="02020603050405020304" pitchFamily="18" charset="0"/>
              <a:cs typeface="Times New Roman" panose="02020603050405020304" pitchFamily="18" charset="0"/>
            </a:endParaRPr>
          </a:p>
          <a:p>
            <a:r>
              <a:rPr lang="en-US" sz="2000" dirty="0" smtClean="0">
                <a:solidFill>
                  <a:srgbClr val="FFFF00"/>
                </a:solidFill>
                <a:latin typeface="Times New Roman" panose="02020603050405020304" pitchFamily="18" charset="0"/>
                <a:cs typeface="Times New Roman" panose="02020603050405020304" pitchFamily="18" charset="0"/>
              </a:rPr>
              <a:t>Runoff into estuary</a:t>
            </a:r>
            <a:r>
              <a:rPr lang="en-US" sz="2000" dirty="0">
                <a:solidFill>
                  <a:srgbClr val="FFFF00"/>
                </a:solidFill>
                <a:latin typeface="Times New Roman" panose="02020603050405020304" pitchFamily="18" charset="0"/>
                <a:cs typeface="Times New Roman" panose="02020603050405020304" pitchFamily="18" charset="0"/>
              </a:rPr>
              <a:t>/</a:t>
            </a:r>
            <a:r>
              <a:rPr lang="en-US" sz="2000" dirty="0" smtClean="0">
                <a:solidFill>
                  <a:srgbClr val="FFFF00"/>
                </a:solidFill>
                <a:latin typeface="Times New Roman" panose="02020603050405020304" pitchFamily="18" charset="0"/>
                <a:cs typeface="Times New Roman" panose="02020603050405020304" pitchFamily="18" charset="0"/>
              </a:rPr>
              <a:t>delta/coastline </a:t>
            </a:r>
            <a:r>
              <a:rPr lang="en-US" sz="2000" dirty="0">
                <a:solidFill>
                  <a:srgbClr val="FFFF00"/>
                </a:solidFill>
                <a:latin typeface="Times New Roman" panose="02020603050405020304" pitchFamily="18" charset="0"/>
                <a:cs typeface="Times New Roman" panose="02020603050405020304" pitchFamily="18" charset="0"/>
              </a:rPr>
              <a:t>for looking at storm impacts on coastal water quality etc.  </a:t>
            </a:r>
            <a:endParaRPr lang="en-US" sz="2000" dirty="0" smtClean="0">
              <a:solidFill>
                <a:srgbClr val="FFFF00"/>
              </a:solidFill>
              <a:latin typeface="Times New Roman" panose="02020603050405020304" pitchFamily="18" charset="0"/>
              <a:cs typeface="Times New Roman" panose="02020603050405020304" pitchFamily="18" charset="0"/>
            </a:endParaRPr>
          </a:p>
          <a:p>
            <a:r>
              <a:rPr lang="en-US" sz="2000" dirty="0" smtClean="0">
                <a:solidFill>
                  <a:srgbClr val="FFFF00"/>
                </a:solidFill>
                <a:latin typeface="Times New Roman" panose="02020603050405020304" pitchFamily="18" charset="0"/>
                <a:cs typeface="Times New Roman" panose="02020603050405020304" pitchFamily="18" charset="0"/>
              </a:rPr>
              <a:t>Aerosol loading profiles via Micro Pulse </a:t>
            </a:r>
            <a:r>
              <a:rPr lang="en-US" sz="2000" dirty="0" err="1" smtClean="0">
                <a:solidFill>
                  <a:srgbClr val="FFFF00"/>
                </a:solidFill>
                <a:latin typeface="Times New Roman" panose="02020603050405020304" pitchFamily="18" charset="0"/>
                <a:cs typeface="Times New Roman" panose="02020603050405020304" pitchFamily="18" charset="0"/>
              </a:rPr>
              <a:t>Lidar</a:t>
            </a:r>
            <a:r>
              <a:rPr lang="en-US" sz="2000" dirty="0" smtClean="0">
                <a:solidFill>
                  <a:srgbClr val="FFFF00"/>
                </a:solidFill>
                <a:latin typeface="Times New Roman" panose="02020603050405020304" pitchFamily="18" charset="0"/>
                <a:cs typeface="Times New Roman" panose="02020603050405020304" pitchFamily="18" charset="0"/>
              </a:rPr>
              <a:t> (MPL)</a:t>
            </a:r>
          </a:p>
          <a:p>
            <a:r>
              <a:rPr lang="en-US" sz="2000" dirty="0" smtClean="0">
                <a:solidFill>
                  <a:srgbClr val="FFFF00"/>
                </a:solidFill>
                <a:latin typeface="Times New Roman" panose="02020603050405020304" pitchFamily="18" charset="0"/>
                <a:cs typeface="Times New Roman" panose="02020603050405020304" pitchFamily="18" charset="0"/>
              </a:rPr>
              <a:t>Fresh water inputs </a:t>
            </a:r>
            <a:r>
              <a:rPr lang="en-US" sz="2000" dirty="0">
                <a:solidFill>
                  <a:srgbClr val="FFFF00"/>
                </a:solidFill>
                <a:latin typeface="Times New Roman" panose="02020603050405020304" pitchFamily="18" charset="0"/>
                <a:cs typeface="Times New Roman" panose="02020603050405020304" pitchFamily="18" charset="0"/>
              </a:rPr>
              <a:t>as mapped by the </a:t>
            </a:r>
            <a:r>
              <a:rPr lang="en-US" sz="2000" dirty="0" smtClean="0">
                <a:solidFill>
                  <a:srgbClr val="FFFF00"/>
                </a:solidFill>
                <a:latin typeface="Times New Roman" panose="02020603050405020304" pitchFamily="18" charset="0"/>
                <a:cs typeface="Times New Roman" panose="02020603050405020304" pitchFamily="18" charset="0"/>
              </a:rPr>
              <a:t>radar. </a:t>
            </a:r>
          </a:p>
          <a:p>
            <a:pPr lvl="1"/>
            <a:r>
              <a:rPr lang="en-US" sz="1600" dirty="0" smtClean="0">
                <a:solidFill>
                  <a:srgbClr val="FFFF00"/>
                </a:solidFill>
                <a:latin typeface="Times New Roman" panose="02020603050405020304" pitchFamily="18" charset="0"/>
                <a:cs typeface="Times New Roman" panose="02020603050405020304" pitchFamily="18" charset="0"/>
              </a:rPr>
              <a:t>Impact on ocean salinity</a:t>
            </a:r>
            <a:r>
              <a:rPr lang="en-US" sz="1600" dirty="0">
                <a:solidFill>
                  <a:srgbClr val="FFFF00"/>
                </a:solidFill>
                <a:latin typeface="Times New Roman" panose="02020603050405020304" pitchFamily="18" charset="0"/>
                <a:cs typeface="Times New Roman" panose="02020603050405020304" pitchFamily="18" charset="0"/>
              </a:rPr>
              <a:t>, SST's and energy </a:t>
            </a:r>
            <a:r>
              <a:rPr lang="en-US" sz="1600" dirty="0" smtClean="0">
                <a:solidFill>
                  <a:srgbClr val="FFFF00"/>
                </a:solidFill>
                <a:latin typeface="Times New Roman" panose="02020603050405020304" pitchFamily="18" charset="0"/>
                <a:cs typeface="Times New Roman" panose="02020603050405020304" pitchFamily="18" charset="0"/>
              </a:rPr>
              <a:t>budgets</a:t>
            </a:r>
          </a:p>
          <a:p>
            <a:r>
              <a:rPr lang="en-US" sz="2000" dirty="0" smtClean="0">
                <a:solidFill>
                  <a:srgbClr val="FFFF00"/>
                </a:solidFill>
                <a:latin typeface="Times New Roman" panose="02020603050405020304" pitchFamily="18" charset="0"/>
                <a:cs typeface="Times New Roman" panose="02020603050405020304" pitchFamily="18" charset="0"/>
              </a:rPr>
              <a:t>Lightning detection/location/forecasting (3-d + time) via Lightning Mapping Array (LMA)</a:t>
            </a:r>
          </a:p>
          <a:p>
            <a:r>
              <a:rPr lang="en-US" sz="2000" dirty="0" smtClean="0">
                <a:solidFill>
                  <a:srgbClr val="FFFF00"/>
                </a:solidFill>
                <a:latin typeface="Times New Roman" panose="02020603050405020304" pitchFamily="18" charset="0"/>
                <a:cs typeface="Times New Roman" panose="02020603050405020304" pitchFamily="18" charset="0"/>
              </a:rPr>
              <a:t>Excessive wind detection/forecast (radar)</a:t>
            </a:r>
          </a:p>
          <a:p>
            <a:r>
              <a:rPr lang="en-US" sz="2000" dirty="0" smtClean="0">
                <a:solidFill>
                  <a:srgbClr val="FFFF00"/>
                </a:solidFill>
                <a:latin typeface="Times New Roman" panose="02020603050405020304" pitchFamily="18" charset="0"/>
                <a:cs typeface="Times New Roman" panose="02020603050405020304" pitchFamily="18" charset="0"/>
              </a:rPr>
              <a:t>Hydrometeor classification/characterization for precipitation (</a:t>
            </a:r>
            <a:r>
              <a:rPr lang="en-US" sz="2000" dirty="0">
                <a:solidFill>
                  <a:srgbClr val="FFFF00"/>
                </a:solidFill>
                <a:latin typeface="Times New Roman" panose="02020603050405020304" pitchFamily="18" charset="0"/>
                <a:cs typeface="Times New Roman" panose="02020603050405020304" pitchFamily="18" charset="0"/>
              </a:rPr>
              <a:t>rain/snow/</a:t>
            </a:r>
            <a:r>
              <a:rPr lang="en-US" sz="2000" dirty="0" smtClean="0">
                <a:solidFill>
                  <a:srgbClr val="FFFF00"/>
                </a:solidFill>
                <a:latin typeface="Times New Roman" panose="02020603050405020304" pitchFamily="18" charset="0"/>
                <a:cs typeface="Times New Roman" panose="02020603050405020304" pitchFamily="18" charset="0"/>
              </a:rPr>
              <a:t>hail) forecasts/</a:t>
            </a:r>
            <a:r>
              <a:rPr lang="en-US" sz="2000" dirty="0" err="1" smtClean="0">
                <a:solidFill>
                  <a:srgbClr val="FFFF00"/>
                </a:solidFill>
                <a:latin typeface="Times New Roman" panose="02020603050405020304" pitchFamily="18" charset="0"/>
                <a:cs typeface="Times New Roman" panose="02020603050405020304" pitchFamily="18" charset="0"/>
              </a:rPr>
              <a:t>nowcasts</a:t>
            </a:r>
            <a:endParaRPr lang="en-US" sz="2000" dirty="0" smtClean="0">
              <a:solidFill>
                <a:srgbClr val="FFFF00"/>
              </a:solidFill>
              <a:latin typeface="Times New Roman" panose="02020603050405020304" pitchFamily="18" charset="0"/>
              <a:cs typeface="Times New Roman" panose="02020603050405020304" pitchFamily="18" charset="0"/>
            </a:endParaRPr>
          </a:p>
          <a:p>
            <a:r>
              <a:rPr lang="en-US" sz="2000" dirty="0" smtClean="0">
                <a:solidFill>
                  <a:srgbClr val="FFFF00"/>
                </a:solidFill>
                <a:latin typeface="Times New Roman" panose="02020603050405020304" pitchFamily="18" charset="0"/>
                <a:cs typeface="Times New Roman" panose="02020603050405020304" pitchFamily="18" charset="0"/>
              </a:rPr>
              <a:t>Coastal storm characterization (GPM satellite)</a:t>
            </a:r>
          </a:p>
          <a:p>
            <a:endParaRPr lang="en-US" sz="2000" dirty="0" smtClean="0">
              <a:solidFill>
                <a:srgbClr val="FFFF00"/>
              </a:solidFill>
            </a:endParaRPr>
          </a:p>
          <a:p>
            <a:pPr lvl="1"/>
            <a:endParaRPr lang="en-US" sz="1600" dirty="0">
              <a:solidFill>
                <a:srgbClr val="FFFF00"/>
              </a:solidFill>
            </a:endParaRPr>
          </a:p>
        </p:txBody>
      </p:sp>
      <p:grpSp>
        <p:nvGrpSpPr>
          <p:cNvPr id="30" name="Group 29"/>
          <p:cNvGrpSpPr/>
          <p:nvPr/>
        </p:nvGrpSpPr>
        <p:grpSpPr>
          <a:xfrm>
            <a:off x="21644" y="5933"/>
            <a:ext cx="9098280" cy="932545"/>
            <a:chOff x="21644" y="5933"/>
            <a:chExt cx="9098280" cy="932545"/>
          </a:xfrm>
        </p:grpSpPr>
        <p:pic>
          <p:nvPicPr>
            <p:cNvPr id="31" name="Picture 30" descr="GPM Decal 2012_v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7760" y="24078"/>
              <a:ext cx="1632164" cy="914400"/>
            </a:xfrm>
            <a:prstGeom prst="rect">
              <a:avLst/>
            </a:prstGeom>
          </p:spPr>
        </p:pic>
        <p:pic>
          <p:nvPicPr>
            <p:cNvPr id="32" name="Picture 31" descr="NASA.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44" y="5933"/>
              <a:ext cx="1062511" cy="914400"/>
            </a:xfrm>
            <a:prstGeom prst="rect">
              <a:avLst/>
            </a:prstGeom>
          </p:spPr>
        </p:pic>
      </p:grpSp>
      <p:sp>
        <p:nvSpPr>
          <p:cNvPr id="2" name="Date Placeholder 1"/>
          <p:cNvSpPr>
            <a:spLocks noGrp="1"/>
          </p:cNvSpPr>
          <p:nvPr>
            <p:ph type="dt" sz="half" idx="10"/>
          </p:nvPr>
        </p:nvSpPr>
        <p:spPr/>
        <p:txBody>
          <a:bodyPr/>
          <a:lstStyle/>
          <a:p>
            <a:fld id="{7694C6DC-8150-429D-82BF-814711586D15}" type="datetime1">
              <a:rPr lang="en-US" smtClean="0">
                <a:solidFill>
                  <a:prstClr val="black">
                    <a:tint val="75000"/>
                  </a:prstClr>
                </a:solidFill>
              </a:rPr>
              <a:t>9/15/2014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F19CA6-3AA4-4820-99D7-E8CA269255DE}"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616722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1000" y="381000"/>
            <a:ext cx="8305800" cy="635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33693"/>
            <a:ext cx="9201558" cy="523220"/>
          </a:xfrm>
          <a:prstGeom prst="rect">
            <a:avLst/>
          </a:prstGeom>
          <a:noFill/>
        </p:spPr>
        <p:txBody>
          <a:bodyPr wrap="none" rtlCol="0">
            <a:spAutoFit/>
          </a:bodyPr>
          <a:lstStyle/>
          <a:p>
            <a:r>
              <a:rPr lang="en-US" sz="2800" u="sng" dirty="0" smtClean="0">
                <a:latin typeface="Times New Roman" panose="02020603050405020304" pitchFamily="18" charset="0"/>
                <a:cs typeface="Times New Roman" panose="02020603050405020304" pitchFamily="18" charset="0"/>
              </a:rPr>
              <a:t>MACRI Regional Dynamic Coastal Flood Monitoring System </a:t>
            </a:r>
            <a:endParaRPr lang="en-US" sz="2800" u="sng"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1D387C76-A395-4965-8AD4-553C16BEB0B1}" type="datetime1">
              <a:rPr lang="en-US" smtClean="0">
                <a:solidFill>
                  <a:prstClr val="black">
                    <a:tint val="75000"/>
                  </a:prstClr>
                </a:solidFill>
              </a:rPr>
              <a:t>9/15/2014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EAE9A6-7332-4C1D-BEE9-3812D469EF5A}"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4232037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41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92766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41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6579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41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4816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22e385c2-af36-4280-947a-5a10bfe08f60" descr="6E5E3D79-A3C9-4B7D-AD8D-0A1AA076B6F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01" t="4439" r="4205" b="4439"/>
          <a:stretch/>
        </p:blipFill>
        <p:spPr bwMode="auto">
          <a:xfrm>
            <a:off x="304800" y="1403598"/>
            <a:ext cx="8534400" cy="522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 y="152400"/>
            <a:ext cx="9144000" cy="1261884"/>
          </a:xfrm>
          <a:prstGeom prst="rect">
            <a:avLst/>
          </a:prstGeom>
          <a:noFill/>
        </p:spPr>
        <p:txBody>
          <a:bodyPr wrap="square" rtlCol="0">
            <a:spAutoFit/>
          </a:bodyPr>
          <a:lstStyle/>
          <a:p>
            <a:r>
              <a:rPr lang="en-US" sz="2800" b="1" dirty="0" smtClean="0">
                <a:solidFill>
                  <a:prstClr val="black"/>
                </a:solidFill>
                <a:latin typeface="Times New Roman" pitchFamily="18" charset="0"/>
                <a:cs typeface="Times New Roman" pitchFamily="18" charset="0"/>
              </a:rPr>
              <a:t>			    </a:t>
            </a:r>
            <a:r>
              <a:rPr lang="en-US" sz="2800" b="1" u="sng" dirty="0" smtClean="0">
                <a:solidFill>
                  <a:prstClr val="black"/>
                </a:solidFill>
                <a:latin typeface="Times New Roman" pitchFamily="18" charset="0"/>
                <a:cs typeface="Times New Roman" pitchFamily="18" charset="0"/>
              </a:rPr>
              <a:t>Shoreline Erosion</a:t>
            </a:r>
          </a:p>
          <a:p>
            <a:r>
              <a:rPr lang="en-US" sz="2000" b="1" dirty="0" smtClean="0">
                <a:solidFill>
                  <a:prstClr val="black"/>
                </a:solidFill>
                <a:latin typeface="Times New Roman" pitchFamily="18" charset="0"/>
                <a:cs typeface="Times New Roman" pitchFamily="18" charset="0"/>
              </a:rPr>
              <a:t>            (Draft National Climate Assessment Released for Public Comment</a:t>
            </a:r>
            <a:r>
              <a:rPr lang="en-US" sz="2800" b="1" dirty="0" smtClean="0">
                <a:solidFill>
                  <a:prstClr val="black"/>
                </a:solidFill>
                <a:latin typeface="Times New Roman" pitchFamily="18" charset="0"/>
                <a:cs typeface="Times New Roman" pitchFamily="18" charset="0"/>
              </a:rPr>
              <a:t>)</a:t>
            </a:r>
          </a:p>
          <a:p>
            <a:r>
              <a:rPr lang="en-US" sz="2000" b="1" dirty="0" smtClean="0">
                <a:solidFill>
                  <a:prstClr val="black"/>
                </a:solidFill>
                <a:latin typeface="Times New Roman" pitchFamily="18" charset="0"/>
                <a:cs typeface="Times New Roman" pitchFamily="18" charset="0"/>
              </a:rPr>
              <a:t>                Source:  http://www.globalchange.gov/what-we-do/assessment</a:t>
            </a:r>
            <a:endParaRPr lang="en-US" sz="2000" b="1" dirty="0">
              <a:solidFill>
                <a:prstClr val="black"/>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F0A315B7-65D5-4695-A9B4-4D88509E1F54}" type="datetime1">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0F824-A58A-476A-8FF1-3E655E7BA784}" type="slidenum">
              <a:rPr lang="en-US" smtClean="0"/>
              <a:pPr/>
              <a:t>2</a:t>
            </a:fld>
            <a:endParaRPr lang="en-US"/>
          </a:p>
        </p:txBody>
      </p:sp>
    </p:spTree>
    <p:extLst>
      <p:ext uri="{BB962C8B-B14F-4D97-AF65-F5344CB8AC3E}">
        <p14:creationId xmlns:p14="http://schemas.microsoft.com/office/powerpoint/2010/main" val="3734566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36632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838200"/>
            <a:ext cx="7162800" cy="5570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itle 1"/>
          <p:cNvSpPr>
            <a:spLocks noGrp="1"/>
          </p:cNvSpPr>
          <p:nvPr>
            <p:ph type="title"/>
          </p:nvPr>
        </p:nvSpPr>
        <p:spPr>
          <a:xfrm>
            <a:off x="76200" y="274638"/>
            <a:ext cx="9220200" cy="411162"/>
          </a:xfrm>
        </p:spPr>
        <p:txBody>
          <a:bodyPr>
            <a:noAutofit/>
          </a:bodyPr>
          <a:lstStyle/>
          <a:p>
            <a:r>
              <a:rPr lang="en-US" sz="2800" dirty="0" smtClean="0">
                <a:solidFill>
                  <a:srgbClr val="C00000"/>
                </a:solidFill>
                <a:effectLst>
                  <a:outerShdw blurRad="38100" dist="38100" dir="2700000" algn="tl">
                    <a:srgbClr val="000000">
                      <a:alpha val="43137"/>
                    </a:srgbClr>
                  </a:outerShdw>
                </a:effectLst>
              </a:rPr>
              <a:t>Coming Soon to a Screen Near You: www.nasa.gov/MACRI</a:t>
            </a:r>
            <a:endParaRPr lang="en-US" sz="2800" dirty="0">
              <a:solidFill>
                <a:srgbClr val="C00000"/>
              </a:solidFill>
            </a:endParaRPr>
          </a:p>
        </p:txBody>
      </p:sp>
    </p:spTree>
    <p:extLst>
      <p:ext uri="{BB962C8B-B14F-4D97-AF65-F5344CB8AC3E}">
        <p14:creationId xmlns:p14="http://schemas.microsoft.com/office/powerpoint/2010/main" val="15743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9144000" cy="523220"/>
          </a:xfrm>
          <a:prstGeom prst="rect">
            <a:avLst/>
          </a:prstGeom>
          <a:noFill/>
        </p:spPr>
        <p:txBody>
          <a:bodyPr wrap="square" rtlCol="0">
            <a:spAutoFit/>
          </a:bodyPr>
          <a:lstStyle/>
          <a:p>
            <a:pPr algn="ctr"/>
            <a:r>
              <a:rPr lang="en-US" sz="2800" b="1" u="sng" dirty="0" smtClean="0">
                <a:solidFill>
                  <a:prstClr val="black"/>
                </a:solidFill>
                <a:latin typeface="Times New Roman" pitchFamily="18" charset="0"/>
                <a:cs typeface="Times New Roman" pitchFamily="18" charset="0"/>
              </a:rPr>
              <a:t>Vulnerability to Sea Level Rise</a:t>
            </a:r>
          </a:p>
        </p:txBody>
      </p:sp>
      <p:sp>
        <p:nvSpPr>
          <p:cNvPr id="2" name="Date Placeholder 1"/>
          <p:cNvSpPr>
            <a:spLocks noGrp="1"/>
          </p:cNvSpPr>
          <p:nvPr>
            <p:ph type="dt" sz="half" idx="10"/>
          </p:nvPr>
        </p:nvSpPr>
        <p:spPr/>
        <p:txBody>
          <a:bodyPr/>
          <a:lstStyle/>
          <a:p>
            <a:fld id="{F0A315B7-65D5-4695-A9B4-4D88509E1F54}" type="datetime1">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0F824-A58A-476A-8FF1-3E655E7BA784}" type="slidenum">
              <a:rPr lang="en-US" smtClean="0"/>
              <a:pPr/>
              <a:t>3</a:t>
            </a:fld>
            <a:endParaRPr lang="en-US"/>
          </a:p>
        </p:txBody>
      </p:sp>
      <p:pic>
        <p:nvPicPr>
          <p:cNvPr id="7" name="Picture 2" descr="http://woodshole.er.usgs.gov/project-pages/cvi/imagery/largen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4" y="1367161"/>
            <a:ext cx="8298491" cy="403860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4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1"/>
            <a:ext cx="9067800" cy="6124754"/>
          </a:xfrm>
          <a:prstGeom prst="rect">
            <a:avLst/>
          </a:prstGeom>
        </p:spPr>
        <p:txBody>
          <a:bodyPr wrap="square">
            <a:spAutoFit/>
          </a:bodyPr>
          <a:lstStyle/>
          <a:p>
            <a:pPr marL="342900" indent="-342900">
              <a:buAutoNum type="arabicPeriod"/>
            </a:pPr>
            <a:r>
              <a:rPr lang="en-US" sz="1400" dirty="0" smtClean="0">
                <a:latin typeface="Times New Roman" pitchFamily="18" charset="0"/>
                <a:cs typeface="Times New Roman" pitchFamily="18" charset="0"/>
              </a:rPr>
              <a:t>The Mid Atlantic is one of the Nations’ most dynamic coastline placing both human and natural systems at risk from climate change.</a:t>
            </a:r>
          </a:p>
          <a:p>
            <a:pPr marL="342900" indent="-342900">
              <a:buAutoNum type="arabicPeriod"/>
            </a:pPr>
            <a:endParaRPr lang="en-US" sz="1400" dirty="0">
              <a:latin typeface="Times New Roman" pitchFamily="18" charset="0"/>
              <a:cs typeface="Times New Roman" pitchFamily="18" charset="0"/>
            </a:endParaRPr>
          </a:p>
          <a:p>
            <a:pPr marL="342900" indent="-342900">
              <a:buAutoNum type="arabicPeriod"/>
            </a:pPr>
            <a:r>
              <a:rPr lang="en-US" sz="1400" dirty="0">
                <a:latin typeface="Times New Roman" pitchFamily="18" charset="0"/>
                <a:cs typeface="Times New Roman" pitchFamily="18" charset="0"/>
              </a:rPr>
              <a:t>To understand the impact of </a:t>
            </a:r>
            <a:r>
              <a:rPr lang="en-US" sz="1400" dirty="0" smtClean="0">
                <a:latin typeface="Times New Roman" pitchFamily="18" charset="0"/>
                <a:cs typeface="Times New Roman" pitchFamily="18" charset="0"/>
              </a:rPr>
              <a:t>climate change elements such as sea level rise, extreme weather, and degraded coastal ecosystems, </a:t>
            </a:r>
            <a:r>
              <a:rPr lang="en-US" sz="1400" dirty="0">
                <a:latin typeface="Times New Roman" pitchFamily="18" charset="0"/>
                <a:cs typeface="Times New Roman" pitchFamily="18" charset="0"/>
              </a:rPr>
              <a:t>you must go where the signal is the strongest</a:t>
            </a:r>
            <a:r>
              <a:rPr lang="en-US" sz="1400" dirty="0" smtClean="0">
                <a:latin typeface="Times New Roman" pitchFamily="18" charset="0"/>
                <a:cs typeface="Times New Roman" pitchFamily="18" charset="0"/>
              </a:rPr>
              <a:t>.</a:t>
            </a:r>
          </a:p>
          <a:p>
            <a:endParaRPr lang="en-US" sz="1400" dirty="0" smtClean="0">
              <a:latin typeface="Times New Roman" pitchFamily="18" charset="0"/>
              <a:cs typeface="Times New Roman" pitchFamily="18" charset="0"/>
            </a:endParaRPr>
          </a:p>
          <a:p>
            <a:pPr marL="342900" indent="-342900">
              <a:buAutoNum type="arabicPeriod" startAt="3"/>
            </a:pPr>
            <a:r>
              <a:rPr lang="en-US" sz="1400" dirty="0" smtClean="0">
                <a:latin typeface="Times New Roman" pitchFamily="18" charset="0"/>
                <a:cs typeface="Times New Roman" pitchFamily="18" charset="0"/>
              </a:rPr>
              <a:t>The Mid Atlantic is also one of the Nation’s most unique coastlines with both protected undeveloped ecological      coastline and intense coastal development which makes it a perfect living laboratory to understand the natural and human effects at the shore.</a:t>
            </a:r>
          </a:p>
          <a:p>
            <a:endParaRPr lang="en-US" sz="1400" dirty="0" smtClean="0">
              <a:latin typeface="Times New Roman" pitchFamily="18" charset="0"/>
              <a:cs typeface="Times New Roman" pitchFamily="18" charset="0"/>
            </a:endParaRPr>
          </a:p>
          <a:p>
            <a:pPr marL="342900" indent="-342900">
              <a:buAutoNum type="arabicPeriod" startAt="4"/>
            </a:pPr>
            <a:r>
              <a:rPr lang="en-US" sz="1400" dirty="0" smtClean="0">
                <a:latin typeface="Times New Roman" pitchFamily="18" charset="0"/>
                <a:cs typeface="Times New Roman" pitchFamily="18" charset="0"/>
              </a:rPr>
              <a:t>The Mid Atlantic is experiencing  increases </a:t>
            </a:r>
            <a:r>
              <a:rPr lang="en-US" sz="1400" dirty="0">
                <a:latin typeface="Times New Roman" pitchFamily="18" charset="0"/>
                <a:cs typeface="Times New Roman" pitchFamily="18" charset="0"/>
              </a:rPr>
              <a:t>the frequency, duration, and effect of local and regional </a:t>
            </a:r>
            <a:r>
              <a:rPr lang="en-US" sz="1400" dirty="0" smtClean="0">
                <a:latin typeface="Times New Roman" pitchFamily="18" charset="0"/>
                <a:cs typeface="Times New Roman" pitchFamily="18" charset="0"/>
              </a:rPr>
              <a:t>“action points” from climate change (response </a:t>
            </a:r>
            <a:r>
              <a:rPr lang="en-US" sz="1400" dirty="0">
                <a:latin typeface="Times New Roman" pitchFamily="18" charset="0"/>
                <a:cs typeface="Times New Roman" pitchFamily="18" charset="0"/>
              </a:rPr>
              <a:t>to storms, flooding, extreme heat days, land/tax base disappearing, and disaster declarations). </a:t>
            </a:r>
            <a:endParaRPr lang="en-US" sz="1400" dirty="0" smtClean="0">
              <a:latin typeface="Times New Roman" pitchFamily="18" charset="0"/>
              <a:cs typeface="Times New Roman" pitchFamily="18" charset="0"/>
            </a:endParaRPr>
          </a:p>
          <a:p>
            <a:pPr marL="342900" indent="-342900">
              <a:buAutoNum type="arabicPeriod" startAt="4"/>
            </a:pPr>
            <a:endParaRPr lang="en-US" sz="1400" dirty="0" smtClean="0">
              <a:latin typeface="Times New Roman" pitchFamily="18" charset="0"/>
              <a:cs typeface="Times New Roman" pitchFamily="18" charset="0"/>
            </a:endParaRPr>
          </a:p>
          <a:p>
            <a:pPr marL="342900" indent="-342900">
              <a:buAutoNum type="arabicPeriod" startAt="4"/>
            </a:pPr>
            <a:r>
              <a:rPr lang="en-US" sz="1400" dirty="0" smtClean="0">
                <a:latin typeface="Times New Roman" pitchFamily="18" charset="0"/>
                <a:cs typeface="Times New Roman" pitchFamily="18" charset="0"/>
              </a:rPr>
              <a:t>Hurricane </a:t>
            </a:r>
            <a:r>
              <a:rPr lang="en-US" sz="1400" dirty="0">
                <a:latin typeface="Times New Roman" pitchFamily="18" charset="0"/>
                <a:cs typeface="Times New Roman" pitchFamily="18" charset="0"/>
              </a:rPr>
              <a:t>Sandy was a major National tipping point focusing public and political leader’s attention on the need for coastal </a:t>
            </a:r>
            <a:r>
              <a:rPr lang="en-US" sz="1400" dirty="0" smtClean="0">
                <a:latin typeface="Times New Roman" pitchFamily="18" charset="0"/>
                <a:cs typeface="Times New Roman" pitchFamily="18" charset="0"/>
              </a:rPr>
              <a:t>resilience for </a:t>
            </a:r>
            <a:r>
              <a:rPr lang="en-US" sz="1400" dirty="0">
                <a:latin typeface="Times New Roman" pitchFamily="18" charset="0"/>
                <a:cs typeface="Times New Roman" pitchFamily="18" charset="0"/>
              </a:rPr>
              <a:t>both human and natural </a:t>
            </a:r>
            <a:r>
              <a:rPr lang="en-US" sz="1400" dirty="0" smtClean="0">
                <a:latin typeface="Times New Roman" pitchFamily="18" charset="0"/>
                <a:cs typeface="Times New Roman" pitchFamily="18" charset="0"/>
              </a:rPr>
              <a:t>systems.</a:t>
            </a:r>
          </a:p>
          <a:p>
            <a:pPr marL="342900" indent="-342900">
              <a:buAutoNum type="arabicPeriod" startAt="4"/>
            </a:pPr>
            <a:endParaRPr lang="en-US" sz="1400" dirty="0" smtClean="0">
              <a:latin typeface="Times New Roman" pitchFamily="18" charset="0"/>
              <a:cs typeface="Times New Roman" pitchFamily="18" charset="0"/>
            </a:endParaRPr>
          </a:p>
          <a:p>
            <a:pPr marL="342900" indent="-342900">
              <a:buAutoNum type="arabicPeriod" startAt="4"/>
            </a:pPr>
            <a:r>
              <a:rPr lang="en-US" sz="1400" dirty="0">
                <a:latin typeface="Times New Roman" pitchFamily="18" charset="0"/>
                <a:cs typeface="Times New Roman" pitchFamily="18" charset="0"/>
              </a:rPr>
              <a:t>It is time to move beyond spending tremendous sums fixing damage, to making investments that will sustain  and repay </a:t>
            </a:r>
            <a:r>
              <a:rPr lang="en-US" sz="1400" dirty="0" smtClean="0">
                <a:latin typeface="Times New Roman" pitchFamily="18" charset="0"/>
                <a:cs typeface="Times New Roman" pitchFamily="18" charset="0"/>
              </a:rPr>
              <a:t>themselves over </a:t>
            </a:r>
            <a:r>
              <a:rPr lang="en-US" sz="1400" dirty="0">
                <a:latin typeface="Times New Roman" pitchFamily="18" charset="0"/>
                <a:cs typeface="Times New Roman" pitchFamily="18" charset="0"/>
              </a:rPr>
              <a:t>time</a:t>
            </a:r>
          </a:p>
          <a:p>
            <a:pPr marL="342900" indent="-342900">
              <a:buAutoNum type="arabicPeriod" startAt="4"/>
            </a:pPr>
            <a:endParaRPr lang="en-US" sz="1400" dirty="0" smtClean="0">
              <a:latin typeface="Times New Roman" pitchFamily="18" charset="0"/>
              <a:cs typeface="Times New Roman" pitchFamily="18" charset="0"/>
            </a:endParaRPr>
          </a:p>
          <a:p>
            <a:pPr marL="342900" indent="-342900">
              <a:buAutoNum type="arabicPeriod" startAt="4"/>
            </a:pPr>
            <a:r>
              <a:rPr lang="en-US" sz="1400" dirty="0" smtClean="0">
                <a:latin typeface="Times New Roman" pitchFamily="18" charset="0"/>
                <a:cs typeface="Times New Roman" pitchFamily="18" charset="0"/>
              </a:rPr>
              <a:t>Climate change coastal dynamics are a very complex and coupled set of atmospheric, land, and sea interactions. No single entity can understand or predict all system elements on their own.  Research must move to studying many variables as an integrated system to provide better predictive modeling, adaptation, and resiliency strategies.</a:t>
            </a:r>
          </a:p>
          <a:p>
            <a:pPr marL="342900" indent="-342900">
              <a:buAutoNum type="arabicPeriod" startAt="4"/>
            </a:pPr>
            <a:endParaRPr lang="en-US" sz="1400" dirty="0">
              <a:latin typeface="Times New Roman" pitchFamily="18" charset="0"/>
              <a:cs typeface="Times New Roman" pitchFamily="18" charset="0"/>
            </a:endParaRPr>
          </a:p>
          <a:p>
            <a:pPr marL="342900" indent="-342900">
              <a:buAutoNum type="arabicPeriod" startAt="4"/>
            </a:pP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Mid </a:t>
            </a:r>
            <a:r>
              <a:rPr lang="en-US" sz="1400" dirty="0" smtClean="0">
                <a:latin typeface="Times New Roman" pitchFamily="18" charset="0"/>
                <a:cs typeface="Times New Roman" pitchFamily="18" charset="0"/>
              </a:rPr>
              <a:t>Atlantic has the strength of existing complementary science research capabilities and infrastructure with many prestigious Federal, Academic, and Non-Governmental organizations doing vital and important, but mostly separate, research in various elements of  coastal and other climate change dynamics.</a:t>
            </a:r>
          </a:p>
          <a:p>
            <a:endParaRPr lang="en-US" sz="1400" dirty="0">
              <a:latin typeface="Times New Roman" pitchFamily="18" charset="0"/>
              <a:cs typeface="Times New Roman" pitchFamily="18" charset="0"/>
            </a:endParaRPr>
          </a:p>
        </p:txBody>
      </p:sp>
      <p:sp>
        <p:nvSpPr>
          <p:cNvPr id="5" name="TextBox 4"/>
          <p:cNvSpPr txBox="1"/>
          <p:nvPr/>
        </p:nvSpPr>
        <p:spPr>
          <a:xfrm>
            <a:off x="395796" y="23783"/>
            <a:ext cx="79248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      </a:t>
            </a:r>
            <a:r>
              <a:rPr lang="en-US" sz="3600" u="sng" dirty="0" smtClean="0">
                <a:latin typeface="Times New Roman" pitchFamily="18" charset="0"/>
                <a:cs typeface="Times New Roman" pitchFamily="18" charset="0"/>
              </a:rPr>
              <a:t>MACRI: Why Here, Why Now?</a:t>
            </a:r>
            <a:endParaRPr lang="en-US" sz="3600" u="sng"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5880F824-A58A-476A-8FF1-3E655E7BA784}" type="slidenum">
              <a:rPr lang="en-US" smtClean="0"/>
              <a:pPr/>
              <a:t>4</a:t>
            </a:fld>
            <a:endParaRPr lang="en-US"/>
          </a:p>
        </p:txBody>
      </p:sp>
      <p:sp>
        <p:nvSpPr>
          <p:cNvPr id="2" name="Date Placeholder 1"/>
          <p:cNvSpPr>
            <a:spLocks noGrp="1"/>
          </p:cNvSpPr>
          <p:nvPr>
            <p:ph type="dt" sz="half" idx="10"/>
          </p:nvPr>
        </p:nvSpPr>
        <p:spPr/>
        <p:txBody>
          <a:bodyPr/>
          <a:lstStyle/>
          <a:p>
            <a:fld id="{77F8CB6F-FCB7-4B1F-AFBA-C5430A4D278B}" type="datetime1">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97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Mid-Atlantic Coastal Resilience Institute</a:t>
            </a:r>
            <a:endParaRPr lang="en-US" sz="3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399"/>
            <a:ext cx="8229600" cy="4114801"/>
          </a:xfrm>
        </p:spPr>
        <p:txBody>
          <a:bodyPr>
            <a:noAutofit/>
          </a:bodyPr>
          <a:lstStyle/>
          <a:p>
            <a:r>
              <a:rPr lang="en-US" sz="2000" dirty="0" smtClean="0">
                <a:latin typeface="Times New Roman" panose="02020603050405020304" pitchFamily="18" charset="0"/>
                <a:cs typeface="Times New Roman" panose="02020603050405020304" pitchFamily="18" charset="0"/>
              </a:rPr>
              <a:t>Vision</a:t>
            </a:r>
          </a:p>
          <a:p>
            <a:pPr lvl="1"/>
            <a:r>
              <a:rPr lang="en-US" sz="1400" dirty="0" smtClean="0">
                <a:latin typeface="Times New Roman" panose="02020603050405020304" pitchFamily="18" charset="0"/>
                <a:cs typeface="Times New Roman" panose="02020603050405020304" pitchFamily="18" charset="0"/>
              </a:rPr>
              <a:t>The Mid-Atlantic will be the best understood coastline in the United States and a destination for coastal science research and public policy integration for coastal resilience worldwide.</a:t>
            </a:r>
          </a:p>
          <a:p>
            <a:r>
              <a:rPr lang="en-US" sz="1800" dirty="0" smtClean="0">
                <a:latin typeface="Times New Roman" panose="02020603050405020304" pitchFamily="18" charset="0"/>
                <a:cs typeface="Times New Roman" panose="02020603050405020304" pitchFamily="18" charset="0"/>
              </a:rPr>
              <a:t>Purpose/Outcome</a:t>
            </a:r>
          </a:p>
          <a:p>
            <a:pPr lvl="1"/>
            <a:r>
              <a:rPr lang="en-US" sz="1400" dirty="0" smtClean="0">
                <a:latin typeface="Times New Roman" panose="02020603050405020304" pitchFamily="18" charset="0"/>
                <a:cs typeface="Times New Roman" panose="02020603050405020304" pitchFamily="18" charset="0"/>
              </a:rPr>
              <a:t>The Mid-Atlantic Coastal Resilience Institute will be the platform to combine and leverage the capabilities of participating institutions to provide an unprecedented integration of science and its applications to understand, predict, and integrate resilience for both human and natural coastal communities into local, state, and regional policy planning.</a:t>
            </a:r>
          </a:p>
          <a:p>
            <a:r>
              <a:rPr lang="en-US" sz="1800" dirty="0" smtClean="0">
                <a:latin typeface="Times New Roman" panose="02020603050405020304" pitchFamily="18" charset="0"/>
                <a:cs typeface="Times New Roman" panose="02020603050405020304" pitchFamily="18" charset="0"/>
              </a:rPr>
              <a:t>Objectives</a:t>
            </a:r>
          </a:p>
          <a:p>
            <a:pPr lvl="1"/>
            <a:r>
              <a:rPr lang="en-US" sz="1400" dirty="0" smtClean="0">
                <a:latin typeface="Times New Roman" panose="02020603050405020304" pitchFamily="18" charset="0"/>
                <a:cs typeface="Times New Roman" panose="02020603050405020304" pitchFamily="18" charset="0"/>
              </a:rPr>
              <a:t>Leverage combined research and asset capabilities of partners</a:t>
            </a:r>
          </a:p>
          <a:p>
            <a:pPr lvl="1"/>
            <a:r>
              <a:rPr lang="en-US" sz="1400" dirty="0" smtClean="0">
                <a:latin typeface="Times New Roman" panose="02020603050405020304" pitchFamily="18" charset="0"/>
                <a:cs typeface="Times New Roman" panose="02020603050405020304" pitchFamily="18" charset="0"/>
              </a:rPr>
              <a:t>Create an unprecedented, multi-variable prediction model using world-class satellite, in-situ, and precision-scaled data to assist local decision-makers</a:t>
            </a:r>
          </a:p>
          <a:p>
            <a:pPr lvl="1"/>
            <a:r>
              <a:rPr lang="en-US" sz="1400" dirty="0" smtClean="0">
                <a:latin typeface="Times New Roman" panose="02020603050405020304" pitchFamily="18" charset="0"/>
                <a:cs typeface="Times New Roman" panose="02020603050405020304" pitchFamily="18" charset="0"/>
              </a:rPr>
              <a:t>Flip the research paradigm on its head: </a:t>
            </a:r>
            <a:r>
              <a:rPr lang="en-US" sz="1400" b="1" dirty="0" smtClean="0">
                <a:latin typeface="Times New Roman" panose="02020603050405020304" pitchFamily="18" charset="0"/>
                <a:cs typeface="Times New Roman" panose="02020603050405020304" pitchFamily="18" charset="0"/>
              </a:rPr>
              <a:t>allow local and regional governments to participate in an advisory capacity</a:t>
            </a:r>
            <a:r>
              <a:rPr lang="en-US" sz="1400" dirty="0" smtClean="0">
                <a:latin typeface="Times New Roman" panose="02020603050405020304" pitchFamily="18" charset="0"/>
                <a:cs typeface="Times New Roman" panose="02020603050405020304" pitchFamily="18" charset="0"/>
              </a:rPr>
              <a:t> in helping set MACRI research objectives</a:t>
            </a:r>
          </a:p>
        </p:txBody>
      </p:sp>
      <p:pic>
        <p:nvPicPr>
          <p:cNvPr id="11" name="Picture 10" descr="MACRI logo.png"/>
          <p:cNvPicPr>
            <a:picLocks noChangeAspect="1"/>
          </p:cNvPicPr>
          <p:nvPr/>
        </p:nvPicPr>
        <p:blipFill>
          <a:blip r:embed="rId2" cstate="print"/>
          <a:stretch>
            <a:fillRect/>
          </a:stretch>
        </p:blipFill>
        <p:spPr>
          <a:xfrm>
            <a:off x="3543300" y="838200"/>
            <a:ext cx="2057400" cy="1029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353060" y="6293678"/>
            <a:ext cx="8437880" cy="564322"/>
            <a:chOff x="0" y="6293678"/>
            <a:chExt cx="8437880" cy="564322"/>
          </a:xfrm>
        </p:grpSpPr>
        <p:pic>
          <p:nvPicPr>
            <p:cNvPr id="7" name="Picture 6" descr="MACRI partners banner.png"/>
            <p:cNvPicPr>
              <a:picLocks noChangeAspect="1"/>
            </p:cNvPicPr>
            <p:nvPr/>
          </p:nvPicPr>
          <p:blipFill rotWithShape="1">
            <a:blip r:embed="rId3" cstate="print"/>
            <a:srcRect r="63194"/>
            <a:stretch/>
          </p:blipFill>
          <p:spPr>
            <a:xfrm>
              <a:off x="0" y="6293679"/>
              <a:ext cx="3365500" cy="564321"/>
            </a:xfrm>
            <a:prstGeom prst="rect">
              <a:avLst/>
            </a:prstGeom>
          </p:spPr>
        </p:pic>
        <p:pic>
          <p:nvPicPr>
            <p:cNvPr id="8" name="Picture 7" descr="MACRI partners banner.png"/>
            <p:cNvPicPr>
              <a:picLocks noChangeAspect="1"/>
            </p:cNvPicPr>
            <p:nvPr/>
          </p:nvPicPr>
          <p:blipFill rotWithShape="1">
            <a:blip r:embed="rId3" cstate="print"/>
            <a:srcRect l="44722"/>
            <a:stretch/>
          </p:blipFill>
          <p:spPr>
            <a:xfrm>
              <a:off x="3383280" y="6293678"/>
              <a:ext cx="5054600" cy="564321"/>
            </a:xfrm>
            <a:prstGeom prst="rect">
              <a:avLst/>
            </a:prstGeom>
          </p:spPr>
        </p:pic>
      </p:grpSp>
    </p:spTree>
    <p:extLst>
      <p:ext uri="{BB962C8B-B14F-4D97-AF65-F5344CB8AC3E}">
        <p14:creationId xmlns:p14="http://schemas.microsoft.com/office/powerpoint/2010/main" val="16663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429DA8-1475-43C5-B452-C21A815FA08B}"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0F824-A58A-476A-8FF1-3E655E7BA784}" type="slidenum">
              <a:rPr lang="en-US" smtClean="0"/>
              <a:pPr/>
              <a:t>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65" y="685800"/>
            <a:ext cx="8839200" cy="5791200"/>
          </a:xfrm>
          <a:prstGeom prst="rect">
            <a:avLst/>
          </a:prstGeom>
          <a:solidFill>
            <a:schemeClr val="accent1"/>
          </a:solidFill>
          <a:ln w="19050" cap="flat" cmpd="sng" algn="ctr">
            <a:solidFill>
              <a:schemeClr val="bg1"/>
            </a:solidFill>
            <a:prstDash val="solid"/>
            <a:round/>
            <a:headEnd type="none" w="med" len="med"/>
            <a:tailEnd type="arrow"/>
          </a:ln>
          <a:effectLst/>
        </p:spPr>
      </p:pic>
      <p:sp>
        <p:nvSpPr>
          <p:cNvPr id="8" name="Title 1"/>
          <p:cNvSpPr>
            <a:spLocks noGrp="1"/>
          </p:cNvSpPr>
          <p:nvPr>
            <p:ph type="title"/>
          </p:nvPr>
        </p:nvSpPr>
        <p:spPr>
          <a:xfrm>
            <a:off x="157065" y="152400"/>
            <a:ext cx="8986935" cy="411162"/>
          </a:xfrm>
        </p:spPr>
        <p:txBody>
          <a:bodyPr>
            <a:noAutofit/>
          </a:bodyPr>
          <a:lstStyle/>
          <a:p>
            <a:r>
              <a:rPr lang="en-US"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Wallops Island: Launch Range and Living Laboratory</a:t>
            </a:r>
            <a:endParaRPr lang="en-US"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19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Mid-Atlantic Coastal Resilience Institute</a:t>
            </a:r>
            <a:endParaRPr lang="en-US" sz="3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399"/>
            <a:ext cx="8229600" cy="4114801"/>
          </a:xfrm>
        </p:spPr>
        <p:txBody>
          <a:bodyPr>
            <a:noAutofit/>
          </a:bodyPr>
          <a:lstStyle/>
          <a:p>
            <a:r>
              <a:rPr lang="en-US" sz="2000" dirty="0" smtClean="0">
                <a:latin typeface="Times New Roman" panose="02020603050405020304" pitchFamily="18" charset="0"/>
                <a:cs typeface="Times New Roman" panose="02020603050405020304" pitchFamily="18" charset="0"/>
              </a:rPr>
              <a:t>NASA Goddard Space Flight Center</a:t>
            </a:r>
          </a:p>
          <a:p>
            <a:r>
              <a:rPr lang="en-US" sz="2000" dirty="0" smtClean="0">
                <a:latin typeface="Times New Roman" panose="02020603050405020304" pitchFamily="18" charset="0"/>
                <a:cs typeface="Times New Roman" panose="02020603050405020304" pitchFamily="18" charset="0"/>
              </a:rPr>
              <a:t>Chincoteague Bay Field Station of the Marine Science Consortium</a:t>
            </a:r>
          </a:p>
          <a:p>
            <a:r>
              <a:rPr lang="en-US" sz="2000" dirty="0" smtClean="0">
                <a:latin typeface="Times New Roman" panose="02020603050405020304" pitchFamily="18" charset="0"/>
                <a:cs typeface="Times New Roman" panose="02020603050405020304" pitchFamily="18" charset="0"/>
              </a:rPr>
              <a:t>College of William and Mary</a:t>
            </a:r>
          </a:p>
          <a:p>
            <a:r>
              <a:rPr lang="en-US" sz="2000" dirty="0" smtClean="0">
                <a:latin typeface="Times New Roman" panose="02020603050405020304" pitchFamily="18" charset="0"/>
                <a:cs typeface="Times New Roman" panose="02020603050405020304" pitchFamily="18" charset="0"/>
              </a:rPr>
              <a:t>The Nature Conservancy</a:t>
            </a:r>
          </a:p>
          <a:p>
            <a:r>
              <a:rPr lang="en-US" sz="2000" dirty="0" smtClean="0">
                <a:latin typeface="Times New Roman" panose="02020603050405020304" pitchFamily="18" charset="0"/>
                <a:cs typeface="Times New Roman" panose="02020603050405020304" pitchFamily="18" charset="0"/>
              </a:rPr>
              <a:t>University of Delaware</a:t>
            </a:r>
          </a:p>
          <a:p>
            <a:r>
              <a:rPr lang="en-US" sz="2000" dirty="0" smtClean="0">
                <a:latin typeface="Times New Roman" panose="02020603050405020304" pitchFamily="18" charset="0"/>
                <a:cs typeface="Times New Roman" panose="02020603050405020304" pitchFamily="18" charset="0"/>
              </a:rPr>
              <a:t>University of Maryland</a:t>
            </a:r>
          </a:p>
          <a:p>
            <a:r>
              <a:rPr lang="en-US" sz="2000" dirty="0" smtClean="0">
                <a:latin typeface="Times New Roman" panose="02020603050405020304" pitchFamily="18" charset="0"/>
                <a:cs typeface="Times New Roman" panose="02020603050405020304" pitchFamily="18" charset="0"/>
              </a:rPr>
              <a:t>University of Virginia</a:t>
            </a:r>
          </a:p>
          <a:p>
            <a:r>
              <a:rPr lang="en-US" sz="2000" dirty="0" smtClean="0">
                <a:latin typeface="Times New Roman" panose="02020603050405020304" pitchFamily="18" charset="0"/>
                <a:cs typeface="Times New Roman" panose="02020603050405020304" pitchFamily="18" charset="0"/>
              </a:rPr>
              <a:t>U.S. Fish and Wildlife Service</a:t>
            </a:r>
          </a:p>
          <a:p>
            <a:r>
              <a:rPr lang="en-US" sz="2000" dirty="0" smtClean="0">
                <a:latin typeface="Times New Roman" panose="02020603050405020304" pitchFamily="18" charset="0"/>
                <a:cs typeface="Times New Roman" panose="02020603050405020304" pitchFamily="18" charset="0"/>
              </a:rPr>
              <a:t>U.S. Geological Survey</a:t>
            </a:r>
          </a:p>
          <a:p>
            <a:r>
              <a:rPr lang="en-US" sz="2000" dirty="0">
                <a:solidFill>
                  <a:srgbClr val="FF0000"/>
                </a:solidFill>
                <a:latin typeface="Times New Roman" panose="02020603050405020304" pitchFamily="18" charset="0"/>
                <a:cs typeface="Times New Roman" panose="02020603050405020304" pitchFamily="18" charset="0"/>
              </a:rPr>
              <a:t>New Members: Old Dominion University and National Park Service</a:t>
            </a:r>
          </a:p>
          <a:p>
            <a:endParaRPr lang="en-US" sz="1800" dirty="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p:txBody>
      </p:sp>
      <p:pic>
        <p:nvPicPr>
          <p:cNvPr id="11" name="Picture 10" descr="MACRI logo.png"/>
          <p:cNvPicPr>
            <a:picLocks noChangeAspect="1"/>
          </p:cNvPicPr>
          <p:nvPr/>
        </p:nvPicPr>
        <p:blipFill>
          <a:blip r:embed="rId2" cstate="print"/>
          <a:stretch>
            <a:fillRect/>
          </a:stretch>
        </p:blipFill>
        <p:spPr>
          <a:xfrm>
            <a:off x="3543300" y="838200"/>
            <a:ext cx="2057400" cy="1029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p:cNvGrpSpPr/>
          <p:nvPr/>
        </p:nvGrpSpPr>
        <p:grpSpPr>
          <a:xfrm>
            <a:off x="353060" y="6293678"/>
            <a:ext cx="8437880" cy="564322"/>
            <a:chOff x="0" y="6293678"/>
            <a:chExt cx="8437880" cy="564322"/>
          </a:xfrm>
        </p:grpSpPr>
        <p:pic>
          <p:nvPicPr>
            <p:cNvPr id="5" name="Picture 4" descr="MACRI partners banner.png"/>
            <p:cNvPicPr>
              <a:picLocks noChangeAspect="1"/>
            </p:cNvPicPr>
            <p:nvPr/>
          </p:nvPicPr>
          <p:blipFill rotWithShape="1">
            <a:blip r:embed="rId3" cstate="print"/>
            <a:srcRect r="63194"/>
            <a:stretch/>
          </p:blipFill>
          <p:spPr>
            <a:xfrm>
              <a:off x="0" y="6293679"/>
              <a:ext cx="3365500" cy="564321"/>
            </a:xfrm>
            <a:prstGeom prst="rect">
              <a:avLst/>
            </a:prstGeom>
          </p:spPr>
        </p:pic>
        <p:pic>
          <p:nvPicPr>
            <p:cNvPr id="6" name="Picture 5" descr="MACRI partners banner.png"/>
            <p:cNvPicPr>
              <a:picLocks noChangeAspect="1"/>
            </p:cNvPicPr>
            <p:nvPr/>
          </p:nvPicPr>
          <p:blipFill rotWithShape="1">
            <a:blip r:embed="rId3" cstate="print"/>
            <a:srcRect l="44722"/>
            <a:stretch/>
          </p:blipFill>
          <p:spPr>
            <a:xfrm>
              <a:off x="3383280" y="6293678"/>
              <a:ext cx="5054600" cy="564321"/>
            </a:xfrm>
            <a:prstGeom prst="rect">
              <a:avLst/>
            </a:prstGeom>
          </p:spPr>
        </p:pic>
      </p:grpSp>
    </p:spTree>
    <p:extLst>
      <p:ext uri="{BB962C8B-B14F-4D97-AF65-F5344CB8AC3E}">
        <p14:creationId xmlns:p14="http://schemas.microsoft.com/office/powerpoint/2010/main" val="4210646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Mid-Atlantic Coastal Resilience Institute</a:t>
            </a:r>
            <a:endParaRPr lang="en-US" sz="3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399"/>
            <a:ext cx="8229600" cy="4114801"/>
          </a:xfrm>
        </p:spPr>
        <p:txBody>
          <a:bodyPr>
            <a:noAutofit/>
          </a:bodyPr>
          <a:lstStyle/>
          <a:p>
            <a:r>
              <a:rPr lang="en-US" sz="2000" dirty="0" smtClean="0">
                <a:latin typeface="Times New Roman" panose="02020603050405020304" pitchFamily="18" charset="0"/>
                <a:cs typeface="Times New Roman" panose="02020603050405020304" pitchFamily="18" charset="0"/>
              </a:rPr>
              <a:t>Inaugural workshop held on September 28, 2014</a:t>
            </a:r>
          </a:p>
          <a:p>
            <a:r>
              <a:rPr lang="en-US" sz="2000" dirty="0" smtClean="0">
                <a:latin typeface="Times New Roman" panose="02020603050405020304" pitchFamily="18" charset="0"/>
                <a:cs typeface="Times New Roman" panose="02020603050405020304" pitchFamily="18" charset="0"/>
              </a:rPr>
              <a:t>Discussions on communication, strategic planning, and opportunities for collaboration</a:t>
            </a:r>
          </a:p>
          <a:p>
            <a:r>
              <a:rPr lang="en-US" sz="2000" dirty="0" smtClean="0">
                <a:latin typeface="Times New Roman" panose="02020603050405020304" pitchFamily="18" charset="0"/>
                <a:cs typeface="Times New Roman" panose="02020603050405020304" pitchFamily="18" charset="0"/>
              </a:rPr>
              <a:t>Created working groups whose deliverables will feed into the Strategic Plan</a:t>
            </a:r>
          </a:p>
          <a:p>
            <a:pPr lvl="1"/>
            <a:r>
              <a:rPr lang="en-US" sz="1600" dirty="0" smtClean="0">
                <a:latin typeface="Times New Roman" panose="02020603050405020304" pitchFamily="18" charset="0"/>
                <a:cs typeface="Times New Roman" panose="02020603050405020304" pitchFamily="18" charset="0"/>
              </a:rPr>
              <a:t>Inventory of assets and research projects</a:t>
            </a:r>
          </a:p>
          <a:p>
            <a:pPr lvl="1"/>
            <a:r>
              <a:rPr lang="en-US" sz="1600" dirty="0" smtClean="0">
                <a:latin typeface="Times New Roman" panose="02020603050405020304" pitchFamily="18" charset="0"/>
                <a:cs typeface="Times New Roman" panose="02020603050405020304" pitchFamily="18" charset="0"/>
              </a:rPr>
              <a:t>Stakeholder advisory group roles and members</a:t>
            </a:r>
          </a:p>
          <a:p>
            <a:pPr lvl="1"/>
            <a:r>
              <a:rPr lang="en-US" sz="1600" dirty="0" smtClean="0">
                <a:latin typeface="Times New Roman" panose="02020603050405020304" pitchFamily="18" charset="0"/>
                <a:cs typeface="Times New Roman" panose="02020603050405020304" pitchFamily="18" charset="0"/>
              </a:rPr>
              <a:t>Communications and outreach</a:t>
            </a:r>
          </a:p>
          <a:p>
            <a:r>
              <a:rPr lang="en-US" sz="1800" dirty="0" smtClean="0">
                <a:latin typeface="Times New Roman" panose="02020603050405020304" pitchFamily="18" charset="0"/>
                <a:cs typeface="Times New Roman" panose="02020603050405020304" pitchFamily="18" charset="0"/>
              </a:rPr>
              <a:t>Established short-term goals</a:t>
            </a:r>
          </a:p>
          <a:p>
            <a:pPr lvl="1"/>
            <a:r>
              <a:rPr lang="en-US" sz="1600" dirty="0" smtClean="0">
                <a:latin typeface="Times New Roman" panose="02020603050405020304" pitchFamily="18" charset="0"/>
                <a:cs typeface="Times New Roman" panose="02020603050405020304" pitchFamily="18" charset="0"/>
              </a:rPr>
              <a:t>Synthesis of remote sensing capabilities and data</a:t>
            </a:r>
          </a:p>
          <a:p>
            <a:pPr lvl="1"/>
            <a:r>
              <a:rPr lang="en-US" sz="1600" dirty="0" smtClean="0">
                <a:latin typeface="Times New Roman" panose="02020603050405020304" pitchFamily="18" charset="0"/>
                <a:cs typeface="Times New Roman" panose="02020603050405020304" pitchFamily="18" charset="0"/>
              </a:rPr>
              <a:t>Validation of Global Precipitation Monitoring Mission</a:t>
            </a:r>
          </a:p>
          <a:p>
            <a:pPr lvl="1"/>
            <a:r>
              <a:rPr lang="en-US" sz="1600" dirty="0" smtClean="0">
                <a:latin typeface="Times New Roman" panose="02020603050405020304" pitchFamily="18" charset="0"/>
                <a:cs typeface="Times New Roman" panose="02020603050405020304" pitchFamily="18" charset="0"/>
              </a:rPr>
              <a:t>Extension of Coastal Flood Monitoring System</a:t>
            </a:r>
          </a:p>
        </p:txBody>
      </p:sp>
      <p:pic>
        <p:nvPicPr>
          <p:cNvPr id="11" name="Picture 10" descr="MACRI logo.png"/>
          <p:cNvPicPr>
            <a:picLocks noChangeAspect="1"/>
          </p:cNvPicPr>
          <p:nvPr/>
        </p:nvPicPr>
        <p:blipFill>
          <a:blip r:embed="rId2" cstate="print"/>
          <a:stretch>
            <a:fillRect/>
          </a:stretch>
        </p:blipFill>
        <p:spPr>
          <a:xfrm>
            <a:off x="3543300" y="838200"/>
            <a:ext cx="2057400" cy="1029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p:cNvGrpSpPr/>
          <p:nvPr/>
        </p:nvGrpSpPr>
        <p:grpSpPr>
          <a:xfrm>
            <a:off x="353060" y="6293678"/>
            <a:ext cx="8437880" cy="564322"/>
            <a:chOff x="0" y="6293678"/>
            <a:chExt cx="8437880" cy="564322"/>
          </a:xfrm>
        </p:grpSpPr>
        <p:pic>
          <p:nvPicPr>
            <p:cNvPr id="5" name="Picture 4" descr="MACRI partners banner.png"/>
            <p:cNvPicPr>
              <a:picLocks noChangeAspect="1"/>
            </p:cNvPicPr>
            <p:nvPr/>
          </p:nvPicPr>
          <p:blipFill rotWithShape="1">
            <a:blip r:embed="rId3" cstate="print"/>
            <a:srcRect r="63194"/>
            <a:stretch/>
          </p:blipFill>
          <p:spPr>
            <a:xfrm>
              <a:off x="0" y="6293679"/>
              <a:ext cx="3365500" cy="564321"/>
            </a:xfrm>
            <a:prstGeom prst="rect">
              <a:avLst/>
            </a:prstGeom>
          </p:spPr>
        </p:pic>
        <p:pic>
          <p:nvPicPr>
            <p:cNvPr id="6" name="Picture 5" descr="MACRI partners banner.png"/>
            <p:cNvPicPr>
              <a:picLocks noChangeAspect="1"/>
            </p:cNvPicPr>
            <p:nvPr/>
          </p:nvPicPr>
          <p:blipFill rotWithShape="1">
            <a:blip r:embed="rId3" cstate="print"/>
            <a:srcRect l="44722"/>
            <a:stretch/>
          </p:blipFill>
          <p:spPr>
            <a:xfrm>
              <a:off x="3383280" y="6293678"/>
              <a:ext cx="5054600" cy="564321"/>
            </a:xfrm>
            <a:prstGeom prst="rect">
              <a:avLst/>
            </a:prstGeom>
          </p:spPr>
        </p:pic>
      </p:grpSp>
    </p:spTree>
    <p:extLst>
      <p:ext uri="{BB962C8B-B14F-4D97-AF65-F5344CB8AC3E}">
        <p14:creationId xmlns:p14="http://schemas.microsoft.com/office/powerpoint/2010/main" val="267394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411162"/>
          </a:xfrm>
        </p:spPr>
        <p:txBody>
          <a:bodyPr>
            <a:noAutofit/>
          </a:bodyPr>
          <a:lstStyle/>
          <a:p>
            <a:r>
              <a:rPr lang="en-US" sz="3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Mid-Atlantic Coastal Resilience Institute Next Steps</a:t>
            </a:r>
            <a:endParaRPr lang="en-US" sz="3200"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04999"/>
            <a:ext cx="8229600" cy="4114801"/>
          </a:xfrm>
        </p:spPr>
        <p:txBody>
          <a:bodyPr>
            <a:noAutofit/>
          </a:bodyPr>
          <a:lstStyle/>
          <a:p>
            <a:r>
              <a:rPr lang="en-US" sz="2400" dirty="0" smtClean="0">
                <a:latin typeface="Times New Roman" panose="02020603050405020304" pitchFamily="18" charset="0"/>
                <a:cs typeface="Times New Roman" panose="02020603050405020304" pitchFamily="18" charset="0"/>
              </a:rPr>
              <a:t>Amend </a:t>
            </a:r>
            <a:r>
              <a:rPr lang="en-US" sz="2400" dirty="0">
                <a:latin typeface="Times New Roman" panose="02020603050405020304" pitchFamily="18" charset="0"/>
                <a:cs typeface="Times New Roman" panose="02020603050405020304" pitchFamily="18" charset="0"/>
              </a:rPr>
              <a:t>Agreement for ODU and National Park Service </a:t>
            </a:r>
          </a:p>
          <a:p>
            <a:r>
              <a:rPr lang="en-US" sz="2400" dirty="0">
                <a:latin typeface="Times New Roman" panose="02020603050405020304" pitchFamily="18" charset="0"/>
                <a:cs typeface="Times New Roman" panose="02020603050405020304" pitchFamily="18" charset="0"/>
              </a:rPr>
              <a:t>Strategic Plan Session Late October/Early November</a:t>
            </a:r>
          </a:p>
          <a:p>
            <a:pPr lvl="1"/>
            <a:r>
              <a:rPr lang="en-US" sz="2000" dirty="0">
                <a:latin typeface="Times New Roman" panose="02020603050405020304" pitchFamily="18" charset="0"/>
                <a:cs typeface="Times New Roman" panose="02020603050405020304" pitchFamily="18" charset="0"/>
              </a:rPr>
              <a:t>Advisory/Stakeholder Participation</a:t>
            </a:r>
          </a:p>
          <a:p>
            <a:r>
              <a:rPr lang="en-US" sz="2400" dirty="0">
                <a:latin typeface="Times New Roman" panose="02020603050405020304" pitchFamily="18" charset="0"/>
                <a:cs typeface="Times New Roman" panose="02020603050405020304" pitchFamily="18" charset="0"/>
              </a:rPr>
              <a:t>Hosted Research Workshops </a:t>
            </a:r>
          </a:p>
          <a:p>
            <a:pPr lvl="1"/>
            <a:r>
              <a:rPr lang="en-US" sz="2000" dirty="0">
                <a:latin typeface="Times New Roman" panose="02020603050405020304" pitchFamily="18" charset="0"/>
                <a:cs typeface="Times New Roman" panose="02020603050405020304" pitchFamily="18" charset="0"/>
              </a:rPr>
              <a:t>GPM/Modeling CASI/MACRI Tool:  NASA GSFC/Wallops</a:t>
            </a:r>
          </a:p>
          <a:p>
            <a:pPr lvl="1"/>
            <a:r>
              <a:rPr lang="en-US" sz="2000" dirty="0">
                <a:latin typeface="Times New Roman" panose="02020603050405020304" pitchFamily="18" charset="0"/>
                <a:cs typeface="Times New Roman" panose="02020603050405020304" pitchFamily="18" charset="0"/>
              </a:rPr>
              <a:t>Coastal Flood Monitoring System (Univ. of Delaware)</a:t>
            </a:r>
          </a:p>
          <a:p>
            <a:pPr lvl="1"/>
            <a:r>
              <a:rPr lang="en-US" sz="2000" dirty="0" err="1">
                <a:latin typeface="Times New Roman" panose="02020603050405020304" pitchFamily="18" charset="0"/>
                <a:cs typeface="Times New Roman" panose="02020603050405020304" pitchFamily="18" charset="0"/>
              </a:rPr>
              <a:t>Lidar</a:t>
            </a:r>
            <a:r>
              <a:rPr lang="en-US" sz="2000" dirty="0">
                <a:latin typeface="Times New Roman" panose="02020603050405020304" pitchFamily="18" charset="0"/>
                <a:cs typeface="Times New Roman" panose="02020603050405020304" pitchFamily="18" charset="0"/>
              </a:rPr>
              <a:t> Working Group</a:t>
            </a:r>
          </a:p>
          <a:p>
            <a:r>
              <a:rPr lang="en-US" sz="2400" dirty="0">
                <a:latin typeface="Times New Roman" panose="02020603050405020304" pitchFamily="18" charset="0"/>
                <a:cs typeface="Times New Roman" panose="02020603050405020304" pitchFamily="18" charset="0"/>
              </a:rPr>
              <a:t>Ongoing Collaboration for National Toolkit Applications and Whole of Government Approach to Climate </a:t>
            </a:r>
            <a:r>
              <a:rPr lang="en-US" sz="2400" dirty="0" smtClean="0">
                <a:latin typeface="Times New Roman" panose="02020603050405020304" pitchFamily="18" charset="0"/>
                <a:cs typeface="Times New Roman" panose="02020603050405020304" pitchFamily="18" charset="0"/>
              </a:rPr>
              <a:t>Resilience</a:t>
            </a:r>
            <a:endParaRPr lang="en-US" sz="2400" dirty="0">
              <a:latin typeface="Times New Roman" panose="02020603050405020304" pitchFamily="18" charset="0"/>
              <a:cs typeface="Times New Roman" panose="02020603050405020304" pitchFamily="18" charset="0"/>
            </a:endParaRPr>
          </a:p>
        </p:txBody>
      </p:sp>
      <p:pic>
        <p:nvPicPr>
          <p:cNvPr id="11" name="Picture 10" descr="MACRI logo.png"/>
          <p:cNvPicPr>
            <a:picLocks noChangeAspect="1"/>
          </p:cNvPicPr>
          <p:nvPr/>
        </p:nvPicPr>
        <p:blipFill>
          <a:blip r:embed="rId2" cstate="print"/>
          <a:stretch>
            <a:fillRect/>
          </a:stretch>
        </p:blipFill>
        <p:spPr>
          <a:xfrm>
            <a:off x="3543300" y="838200"/>
            <a:ext cx="2057400" cy="1029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p:cNvGrpSpPr/>
          <p:nvPr/>
        </p:nvGrpSpPr>
        <p:grpSpPr>
          <a:xfrm>
            <a:off x="353060" y="6293678"/>
            <a:ext cx="8437880" cy="564322"/>
            <a:chOff x="0" y="6293678"/>
            <a:chExt cx="8437880" cy="564322"/>
          </a:xfrm>
        </p:grpSpPr>
        <p:pic>
          <p:nvPicPr>
            <p:cNvPr id="5" name="Picture 4" descr="MACRI partners banner.png"/>
            <p:cNvPicPr>
              <a:picLocks noChangeAspect="1"/>
            </p:cNvPicPr>
            <p:nvPr/>
          </p:nvPicPr>
          <p:blipFill rotWithShape="1">
            <a:blip r:embed="rId3" cstate="print"/>
            <a:srcRect r="63194"/>
            <a:stretch/>
          </p:blipFill>
          <p:spPr>
            <a:xfrm>
              <a:off x="0" y="6293679"/>
              <a:ext cx="3365500" cy="564321"/>
            </a:xfrm>
            <a:prstGeom prst="rect">
              <a:avLst/>
            </a:prstGeom>
          </p:spPr>
        </p:pic>
        <p:pic>
          <p:nvPicPr>
            <p:cNvPr id="6" name="Picture 5" descr="MACRI partners banner.png"/>
            <p:cNvPicPr>
              <a:picLocks noChangeAspect="1"/>
            </p:cNvPicPr>
            <p:nvPr/>
          </p:nvPicPr>
          <p:blipFill rotWithShape="1">
            <a:blip r:embed="rId3" cstate="print"/>
            <a:srcRect l="44722"/>
            <a:stretch/>
          </p:blipFill>
          <p:spPr>
            <a:xfrm>
              <a:off x="3383280" y="6293678"/>
              <a:ext cx="5054600" cy="564321"/>
            </a:xfrm>
            <a:prstGeom prst="rect">
              <a:avLst/>
            </a:prstGeom>
          </p:spPr>
        </p:pic>
      </p:grpSp>
    </p:spTree>
    <p:extLst>
      <p:ext uri="{BB962C8B-B14F-4D97-AF65-F5344CB8AC3E}">
        <p14:creationId xmlns:p14="http://schemas.microsoft.com/office/powerpoint/2010/main" val="328763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10763</TotalTime>
  <Words>962</Words>
  <Application>Microsoft Office PowerPoint</Application>
  <PresentationFormat>On-screen Show (4:3)</PresentationFormat>
  <Paragraphs>134</Paragraphs>
  <Slides>21</Slides>
  <Notes>3</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2_Office Theme</vt:lpstr>
      <vt:lpstr>PowerPoint Presentation</vt:lpstr>
      <vt:lpstr>PowerPoint Presentation</vt:lpstr>
      <vt:lpstr>PowerPoint Presentation</vt:lpstr>
      <vt:lpstr>PowerPoint Presentation</vt:lpstr>
      <vt:lpstr>Mid-Atlantic Coastal Resilience Institute</vt:lpstr>
      <vt:lpstr>Wallops Island: Launch Range and Living Laboratory</vt:lpstr>
      <vt:lpstr>Mid-Atlantic Coastal Resilience Institute</vt:lpstr>
      <vt:lpstr>Mid-Atlantic Coastal Resilience Institute</vt:lpstr>
      <vt:lpstr>Mid-Atlantic Coastal Resilience Institute Next Steps</vt:lpstr>
      <vt:lpstr>CASI/MACRI Model for Coastal Resilience</vt:lpstr>
      <vt:lpstr>CASI/MACRI Model for Coastal Resilience, cont.</vt:lpstr>
      <vt:lpstr>CASI/MACRI Model for Coastal Resilience, cont.</vt:lpstr>
      <vt:lpstr>Opportunities for 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Coming Soon to a Screen Near You: www.nasa.gov/MACRI</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lcgoga</dc:creator>
  <cp:lastModifiedBy>cmassey</cp:lastModifiedBy>
  <cp:revision>247</cp:revision>
  <cp:lastPrinted>2014-09-15T14:40:47Z</cp:lastPrinted>
  <dcterms:created xsi:type="dcterms:W3CDTF">2013-02-19T17:47:08Z</dcterms:created>
  <dcterms:modified xsi:type="dcterms:W3CDTF">2014-09-15T14:42:10Z</dcterms:modified>
</cp:coreProperties>
</file>