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9" r:id="rId3"/>
    <p:sldId id="270" r:id="rId4"/>
    <p:sldId id="271" r:id="rId5"/>
    <p:sldId id="256" r:id="rId6"/>
    <p:sldId id="267" r:id="rId7"/>
    <p:sldId id="266" r:id="rId8"/>
    <p:sldId id="265" r:id="rId9"/>
    <p:sldId id="278" r:id="rId10"/>
    <p:sldId id="276" r:id="rId11"/>
    <p:sldId id="281" r:id="rId12"/>
    <p:sldId id="280" r:id="rId13"/>
    <p:sldId id="293" r:id="rId14"/>
    <p:sldId id="279" r:id="rId15"/>
    <p:sldId id="275" r:id="rId16"/>
    <p:sldId id="274" r:id="rId17"/>
    <p:sldId id="273" r:id="rId18"/>
    <p:sldId id="292" r:id="rId19"/>
    <p:sldId id="291" r:id="rId20"/>
    <p:sldId id="263" r:id="rId21"/>
    <p:sldId id="282" r:id="rId22"/>
    <p:sldId id="285" r:id="rId23"/>
    <p:sldId id="286" r:id="rId24"/>
    <p:sldId id="283" r:id="rId25"/>
    <p:sldId id="261" r:id="rId26"/>
    <p:sldId id="290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7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054C-3CAB-4E8A-911E-DF0FFE7AD53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611C-DA05-4A00-A198-89A4870E0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3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054C-3CAB-4E8A-911E-DF0FFE7AD53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611C-DA05-4A00-A198-89A4870E0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1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054C-3CAB-4E8A-911E-DF0FFE7AD53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611C-DA05-4A00-A198-89A4870E0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0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054C-3CAB-4E8A-911E-DF0FFE7AD53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611C-DA05-4A00-A198-89A4870E0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4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054C-3CAB-4E8A-911E-DF0FFE7AD53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611C-DA05-4A00-A198-89A4870E0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5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054C-3CAB-4E8A-911E-DF0FFE7AD53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611C-DA05-4A00-A198-89A4870E0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4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054C-3CAB-4E8A-911E-DF0FFE7AD53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611C-DA05-4A00-A198-89A4870E0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7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054C-3CAB-4E8A-911E-DF0FFE7AD53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611C-DA05-4A00-A198-89A4870E0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08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054C-3CAB-4E8A-911E-DF0FFE7AD53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611C-DA05-4A00-A198-89A4870E0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8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054C-3CAB-4E8A-911E-DF0FFE7AD53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611C-DA05-4A00-A198-89A4870E0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1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054C-3CAB-4E8A-911E-DF0FFE7AD53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611C-DA05-4A00-A198-89A4870E0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9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D054C-3CAB-4E8A-911E-DF0FFE7AD53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9611C-DA05-4A00-A198-89A4870E0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0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324708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059" y="1301830"/>
            <a:ext cx="958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Adapting to Climate Change: Lessons from Natural Hazards </a:t>
            </a:r>
            <a:r>
              <a:rPr lang="en-US" sz="2400" b="1" dirty="0" smtClean="0"/>
              <a:t>Planning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6496" y="2248549"/>
            <a:ext cx="811818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Center for Coastal Physical Oceanography and Mitigation and Adaptation Research Institute Seminar Series</a:t>
            </a:r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b="1" dirty="0"/>
              <a:t>Gavin Smith, Ph.D., AICP</a:t>
            </a:r>
          </a:p>
          <a:p>
            <a:r>
              <a:rPr lang="en-US" b="1" dirty="0"/>
              <a:t>Research Professor</a:t>
            </a:r>
          </a:p>
          <a:p>
            <a:r>
              <a:rPr lang="en-US" b="1" dirty="0"/>
              <a:t>University of North Carolina at Chapel </a:t>
            </a:r>
            <a:r>
              <a:rPr lang="en-US" b="1" dirty="0" smtClean="0"/>
              <a:t>Hill, </a:t>
            </a:r>
            <a:r>
              <a:rPr lang="en-US" b="1" dirty="0"/>
              <a:t>Department of City &amp; Regional Planning</a:t>
            </a:r>
          </a:p>
          <a:p>
            <a:endParaRPr lang="en-US" b="1" dirty="0"/>
          </a:p>
          <a:p>
            <a:r>
              <a:rPr lang="en-US" b="1" dirty="0" smtClean="0"/>
              <a:t>Director</a:t>
            </a:r>
            <a:endParaRPr lang="en-US" b="1" dirty="0"/>
          </a:p>
          <a:p>
            <a:r>
              <a:rPr lang="en-US" b="1" dirty="0"/>
              <a:t>Department of Homeland Security - Coastal </a:t>
            </a:r>
            <a:r>
              <a:rPr lang="en-US" b="1" dirty="0" smtClean="0"/>
              <a:t>Resilience Center </a:t>
            </a:r>
            <a:r>
              <a:rPr lang="en-US" b="1" dirty="0"/>
              <a:t>of Excellence 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964" y="-1"/>
            <a:ext cx="3235035" cy="238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C:\Users\gpsmith\Desktop\Transfered Data\Desktop\PERI Book\Photos, Images and Figures\Book Chapter Photos\Chapter 7\DSC006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964" y="2389908"/>
            <a:ext cx="3235036" cy="229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964" y="4686412"/>
            <a:ext cx="3235035" cy="21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9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086" y="941202"/>
            <a:ext cx="958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Natural Hazards Risk Management: Hazard Mitigation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5468" y="1624617"/>
            <a:ext cx="114421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Hazard Mitigation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Actions</a:t>
            </a:r>
            <a:r>
              <a:rPr lang="en-US" b="1" dirty="0"/>
              <a:t>, steps, policies and programs that can be taken to reduce the loss of life and property damage in the event of a natural disaster (Godschalk et. al </a:t>
            </a:r>
            <a:r>
              <a:rPr lang="en-US" b="1" dirty="0" smtClean="0"/>
              <a:t>1999)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Any </a:t>
            </a:r>
            <a:r>
              <a:rPr lang="en-US" b="1" dirty="0"/>
              <a:t>sustained action taken to reduce long-term risk to human life and property from natural hazards (</a:t>
            </a:r>
            <a:r>
              <a:rPr lang="en-US" b="1" dirty="0" smtClean="0"/>
              <a:t>FEMA)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Pro-active </a:t>
            </a:r>
            <a:r>
              <a:rPr lang="en-US" b="1" dirty="0"/>
              <a:t>versus Reactive Approaches</a:t>
            </a:r>
          </a:p>
          <a:p>
            <a:pPr lvl="1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Natural Hazards </a:t>
            </a:r>
            <a:r>
              <a:rPr lang="en-US" b="1" dirty="0" smtClean="0"/>
              <a:t>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Disaster </a:t>
            </a:r>
            <a:r>
              <a:rPr lang="en-US" b="1" dirty="0"/>
              <a:t>Mitigation Act of </a:t>
            </a:r>
            <a:r>
              <a:rPr lang="en-US" b="1" dirty="0" smtClean="0"/>
              <a:t>2000</a:t>
            </a:r>
          </a:p>
          <a:p>
            <a:pPr marL="744537" lvl="2" indent="0"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Berke, Smith and Lyles </a:t>
            </a:r>
            <a:r>
              <a:rPr lang="en-US" b="1" dirty="0" smtClean="0"/>
              <a:t>Study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Risk </a:t>
            </a:r>
            <a:r>
              <a:rPr lang="en-US" b="1" dirty="0"/>
              <a:t>Assessment, Projects and </a:t>
            </a:r>
            <a:r>
              <a:rPr lang="en-US" b="1" dirty="0" smtClean="0"/>
              <a:t>Policies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Land </a:t>
            </a:r>
            <a:r>
              <a:rPr lang="en-US" b="1" dirty="0"/>
              <a:t>Use as a Risk Reduction Measure is </a:t>
            </a:r>
            <a:r>
              <a:rPr lang="en-US" b="1" dirty="0" smtClean="0"/>
              <a:t>Limited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Limited </a:t>
            </a:r>
            <a:r>
              <a:rPr lang="en-US" b="1" dirty="0"/>
              <a:t>Reference to Climate Change Adaptation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59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4250" y="941671"/>
            <a:ext cx="9581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Scenario </a:t>
            </a:r>
            <a:r>
              <a:rPr lang="en-US" sz="2400" b="1" dirty="0"/>
              <a:t>Planning / Planning For Uncertainty (Berke)</a:t>
            </a:r>
            <a:endParaRPr lang="en-US" sz="2400" b="1" dirty="0" smtClean="0"/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4476" y="1680335"/>
            <a:ext cx="102898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Traditional </a:t>
            </a:r>
            <a:r>
              <a:rPr lang="en-US" sz="2000" b="1" dirty="0"/>
              <a:t>Planning Paradigm is </a:t>
            </a:r>
            <a:r>
              <a:rPr lang="en-US" sz="2000" b="1" dirty="0" smtClean="0"/>
              <a:t>Inadequate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Heightened uncertainty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Longer </a:t>
            </a:r>
            <a:r>
              <a:rPr lang="en-US" sz="2000" b="1" dirty="0"/>
              <a:t>time horizons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Applying Lessons from Hazard Mitigation </a:t>
            </a:r>
            <a:r>
              <a:rPr lang="en-US" sz="2000" b="1" dirty="0" smtClean="0"/>
              <a:t>Planning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Anticipating </a:t>
            </a:r>
            <a:r>
              <a:rPr lang="en-US" sz="2000" b="1" dirty="0"/>
              <a:t>future impacts / future orientation (anticipatory </a:t>
            </a:r>
            <a:r>
              <a:rPr lang="en-US" sz="2000" b="1" dirty="0" smtClean="0"/>
              <a:t>governance)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Rapid </a:t>
            </a:r>
            <a:r>
              <a:rPr lang="en-US" sz="2000" b="1" dirty="0"/>
              <a:t>and slow-onset </a:t>
            </a:r>
            <a:r>
              <a:rPr lang="en-US" sz="2000" b="1" dirty="0" smtClean="0"/>
              <a:t>events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Local </a:t>
            </a:r>
            <a:r>
              <a:rPr lang="en-US" sz="2000" b="1" dirty="0"/>
              <a:t>government paradox (Ray Burby)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New Plans should account </a:t>
            </a:r>
            <a:r>
              <a:rPr lang="en-US" sz="2000" b="1" dirty="0" smtClean="0"/>
              <a:t>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Multiple </a:t>
            </a:r>
            <a:r>
              <a:rPr lang="en-US" sz="2000" b="1" dirty="0"/>
              <a:t>futures based on collaboratively developed </a:t>
            </a:r>
            <a:r>
              <a:rPr lang="en-US" sz="2000" b="1" dirty="0" smtClean="0"/>
              <a:t>scenarios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Clear </a:t>
            </a:r>
            <a:r>
              <a:rPr lang="en-US" sz="2000" b="1" dirty="0"/>
              <a:t>monitoring and implementation </a:t>
            </a:r>
            <a:r>
              <a:rPr lang="en-US" sz="2000" b="1" dirty="0" smtClean="0"/>
              <a:t>strategies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Flexible </a:t>
            </a:r>
            <a:r>
              <a:rPr lang="en-US" sz="2000" b="1" dirty="0"/>
              <a:t>strategies (robust and contingent)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52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5547" y="909058"/>
            <a:ext cx="95818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Natural </a:t>
            </a:r>
            <a:r>
              <a:rPr lang="en-US" sz="2000" b="1" dirty="0"/>
              <a:t>Hazards Risk Management: Disaster Recovery</a:t>
            </a:r>
            <a:endParaRPr lang="en-US" sz="2000" b="1" dirty="0" smtClean="0"/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6782" y="1390538"/>
            <a:ext cx="117229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Disaster Recovery: The differential process of restoring, rebuilding, and reshaping the physical, social, economic, and natural environment through pre-event planning and post-event actions (Smith and Wenger </a:t>
            </a:r>
            <a:r>
              <a:rPr lang="en-US" b="1" dirty="0" smtClean="0"/>
              <a:t>2006).</a:t>
            </a:r>
            <a:endParaRPr lang="en-US" b="1" dirty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Disasters Uncover/Expose Pre-Event </a:t>
            </a:r>
            <a:r>
              <a:rPr lang="en-US" b="1" dirty="0" smtClean="0"/>
              <a:t>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Hazard </a:t>
            </a:r>
            <a:r>
              <a:rPr lang="en-US" b="1" dirty="0"/>
              <a:t>vulnerability, including socially vulnerable </a:t>
            </a:r>
            <a:r>
              <a:rPr lang="en-US" b="1" dirty="0" smtClean="0"/>
              <a:t>populations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Planning </a:t>
            </a:r>
            <a:r>
              <a:rPr lang="en-US" b="1" dirty="0"/>
              <a:t>culture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Unsustainable </a:t>
            </a:r>
            <a:r>
              <a:rPr lang="en-US" b="1" dirty="0"/>
              <a:t>development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Disaster as “</a:t>
            </a:r>
            <a:r>
              <a:rPr lang="en-US" b="1" dirty="0" smtClean="0"/>
              <a:t>Opportunity”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Incorporation </a:t>
            </a:r>
            <a:r>
              <a:rPr lang="en-US" b="1" dirty="0"/>
              <a:t>of hazard mitigation/risk </a:t>
            </a:r>
            <a:r>
              <a:rPr lang="en-US" b="1" dirty="0" smtClean="0"/>
              <a:t>reduction/adaptation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Equity/social </a:t>
            </a:r>
            <a:r>
              <a:rPr lang="en-US" b="1" dirty="0" smtClean="0"/>
              <a:t>justice / Opportunity </a:t>
            </a:r>
            <a:r>
              <a:rPr lang="en-US" b="1" dirty="0"/>
              <a:t>for whom?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Disaster Recovery </a:t>
            </a:r>
            <a:r>
              <a:rPr lang="en-US" b="1" dirty="0" smtClean="0"/>
              <a:t>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Temporal </a:t>
            </a:r>
            <a:r>
              <a:rPr lang="en-US" b="1" dirty="0"/>
              <a:t>Dimension: Speed versus deliberation, </a:t>
            </a:r>
            <a:r>
              <a:rPr lang="en-US" b="1" dirty="0" smtClean="0"/>
              <a:t>time compression;</a:t>
            </a:r>
          </a:p>
          <a:p>
            <a:pPr lvl="1"/>
            <a:r>
              <a:rPr lang="en-US" b="1" dirty="0"/>
              <a:t> </a:t>
            </a:r>
            <a:r>
              <a:rPr lang="en-US" b="1" dirty="0" smtClean="0"/>
              <a:t>     </a:t>
            </a:r>
            <a:r>
              <a:rPr lang="en-US" b="1" dirty="0" smtClean="0"/>
              <a:t>pre- </a:t>
            </a:r>
            <a:r>
              <a:rPr lang="en-US" b="1" dirty="0"/>
              <a:t>and post-disaster </a:t>
            </a:r>
            <a:r>
              <a:rPr lang="en-US" b="1" dirty="0" smtClean="0"/>
              <a:t>recovery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Governance</a:t>
            </a:r>
            <a:r>
              <a:rPr lang="en-US" b="1" dirty="0"/>
              <a:t>, resource </a:t>
            </a:r>
            <a:r>
              <a:rPr lang="en-US" b="1" dirty="0" smtClean="0"/>
              <a:t>distribution and local needs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113" y="2236633"/>
            <a:ext cx="2818082" cy="34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2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215" y="983235"/>
            <a:ext cx="116998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Disaster Recovery Assistance Network</a:t>
            </a:r>
            <a:endParaRPr lang="en-US" sz="2400" b="1" dirty="0"/>
          </a:p>
          <a:p>
            <a:pPr algn="ctr"/>
            <a:endParaRPr lang="en-US" sz="2800" dirty="0" smtClean="0"/>
          </a:p>
          <a:p>
            <a:pPr algn="ctr"/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36" y="1620982"/>
            <a:ext cx="7353010" cy="433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2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pic>
        <p:nvPicPr>
          <p:cNvPr id="7" name="Picture 4" descr="katrina-satelli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5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315" y="850176"/>
            <a:ext cx="644929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“Planning</a:t>
            </a:r>
            <a:r>
              <a:rPr lang="en-US" sz="2400" b="1" dirty="0"/>
              <a:t>” for Hazard Mitigation, Post-Disaster </a:t>
            </a:r>
            <a:endParaRPr lang="en-US" sz="2400" b="1" dirty="0" smtClean="0"/>
          </a:p>
          <a:p>
            <a:r>
              <a:rPr lang="en-US" sz="2400" b="1" dirty="0" smtClean="0"/>
              <a:t>Recovery</a:t>
            </a:r>
            <a:r>
              <a:rPr lang="en-US" sz="2400" b="1" dirty="0"/>
              <a:t>, </a:t>
            </a:r>
            <a:r>
              <a:rPr lang="en-US" sz="2400" b="1" dirty="0" smtClean="0"/>
              <a:t>and </a:t>
            </a:r>
            <a:r>
              <a:rPr lang="en-US" sz="2400" b="1" dirty="0"/>
              <a:t>Climate Change Adaptation?</a:t>
            </a:r>
          </a:p>
          <a:p>
            <a:pPr algn="ctr"/>
            <a:endParaRPr lang="en-US" sz="2800" dirty="0" smtClean="0"/>
          </a:p>
          <a:p>
            <a:pPr algn="ctr"/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4" y="1776847"/>
            <a:ext cx="6534603" cy="417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736" y="207818"/>
            <a:ext cx="4862946" cy="2992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736" y="3200400"/>
            <a:ext cx="4862946" cy="27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282" y="958134"/>
            <a:ext cx="11980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Post-Disaster </a:t>
            </a:r>
            <a:r>
              <a:rPr lang="en-US" sz="2000" b="1" dirty="0"/>
              <a:t>Recovery, Reconstruction and Resettlement?  (Recovery as “Opportunity” -- Hazard Mitigation)</a:t>
            </a:r>
          </a:p>
          <a:p>
            <a:pPr algn="ctr"/>
            <a:endParaRPr lang="en-US" sz="2800" dirty="0" smtClean="0"/>
          </a:p>
          <a:p>
            <a:pPr algn="ctr"/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910" y="1774222"/>
            <a:ext cx="6288931" cy="409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55" y="1569026"/>
            <a:ext cx="3048000" cy="450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223" y="960988"/>
            <a:ext cx="105392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Building </a:t>
            </a:r>
            <a:r>
              <a:rPr lang="en-US" sz="2000" b="1" dirty="0"/>
              <a:t>Codes and Land Use: What are Appropriate Design Standards in a Era of Climate Change?</a:t>
            </a:r>
            <a:endParaRPr lang="en-US" sz="2000" b="1" dirty="0" smtClean="0"/>
          </a:p>
          <a:p>
            <a:pPr algn="ctr"/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2" y="1638096"/>
            <a:ext cx="6180631" cy="462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94" y="4388427"/>
            <a:ext cx="5272806" cy="246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gpsmith\Desktop\Transfered Data\Desktop\PERI Book\Photos, Images and Figures\Book Chapter Photos\Chapter 6\Bank V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278" y="1638096"/>
            <a:ext cx="332263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7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042" y="928134"/>
            <a:ext cx="1100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Mississippi Renewal Forum: New </a:t>
            </a:r>
            <a:r>
              <a:rPr lang="en-US" sz="2000" b="1" dirty="0"/>
              <a:t>Urbanism and Hazard </a:t>
            </a:r>
            <a:r>
              <a:rPr lang="en-US" sz="2000" b="1" dirty="0" smtClean="0"/>
              <a:t>Mitigation</a:t>
            </a:r>
            <a:endParaRPr lang="en-US" sz="20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82" y="1373189"/>
            <a:ext cx="9019309" cy="173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910" y="3116204"/>
            <a:ext cx="7211990" cy="297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0" y="3116204"/>
            <a:ext cx="4308380" cy="297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64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402" y="993321"/>
            <a:ext cx="9581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Mississippi </a:t>
            </a:r>
            <a:r>
              <a:rPr lang="en-US" sz="2400" b="1" dirty="0"/>
              <a:t>Governor’s Office </a:t>
            </a:r>
            <a:endParaRPr lang="en-US" sz="2400" b="1" dirty="0" smtClean="0"/>
          </a:p>
          <a:p>
            <a:r>
              <a:rPr lang="en-US" sz="2400" b="1" dirty="0" smtClean="0"/>
              <a:t>of Recovery and </a:t>
            </a:r>
            <a:r>
              <a:rPr lang="en-US" sz="2400" b="1" dirty="0"/>
              <a:t>Renewal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742" y="2160438"/>
            <a:ext cx="42888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Implementation </a:t>
            </a:r>
            <a:r>
              <a:rPr lang="en-US" sz="2000" b="1" dirty="0"/>
              <a:t>Focus</a:t>
            </a:r>
          </a:p>
          <a:p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Institutionalizing </a:t>
            </a:r>
            <a:r>
              <a:rPr lang="en-US" sz="2000" b="1" dirty="0"/>
              <a:t>State and Local Capability </a:t>
            </a:r>
          </a:p>
          <a:p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Three </a:t>
            </a:r>
            <a:r>
              <a:rPr lang="en-US" sz="2000" b="1" dirty="0"/>
              <a:t>Objectives </a:t>
            </a:r>
            <a:endParaRPr lang="en-US" sz="20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Identification </a:t>
            </a:r>
            <a:r>
              <a:rPr lang="en-US" sz="2000" b="1" dirty="0"/>
              <a:t>of </a:t>
            </a:r>
            <a:r>
              <a:rPr lang="en-US" sz="2000" b="1" dirty="0" smtClean="0"/>
              <a:t>Funding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Policy Counsel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Education</a:t>
            </a:r>
            <a:r>
              <a:rPr lang="en-US" sz="2000" b="1" dirty="0"/>
              <a:t>, Outreach, and Training</a:t>
            </a:r>
          </a:p>
          <a:p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Boundary </a:t>
            </a:r>
            <a:r>
              <a:rPr lang="en-US" sz="2000" b="1" dirty="0"/>
              <a:t>Spanning Organization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1" y="145473"/>
            <a:ext cx="6857999" cy="264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28" y="2918467"/>
            <a:ext cx="293846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533" y="3305798"/>
            <a:ext cx="4119357" cy="226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03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8" y="1161713"/>
            <a:ext cx="9581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Overview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6823" y="1979276"/>
            <a:ext cx="6235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/>
              <a:t>Adapting to Climate Change: Lessons from Natural Hazards Planning </a:t>
            </a:r>
            <a:endParaRPr lang="en-US" sz="2000" b="1" dirty="0" smtClean="0"/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Linking </a:t>
            </a:r>
            <a:r>
              <a:rPr lang="en-US" sz="2000" b="1" dirty="0"/>
              <a:t>Natural Hazards Risk Management and Climate Change Adaptation through </a:t>
            </a:r>
            <a:r>
              <a:rPr lang="en-US" sz="2000" b="1" dirty="0" smtClean="0"/>
              <a:t>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Case </a:t>
            </a:r>
            <a:r>
              <a:rPr lang="en-US" sz="2000" b="1" dirty="0"/>
              <a:t>Study </a:t>
            </a:r>
            <a:r>
              <a:rPr lang="en-US" sz="2000" b="1" dirty="0" smtClean="0"/>
              <a:t>- </a:t>
            </a:r>
            <a:r>
              <a:rPr lang="en-US" sz="2000" b="1" dirty="0" smtClean="0"/>
              <a:t>Mississippi </a:t>
            </a:r>
            <a:r>
              <a:rPr lang="en-US" sz="2000" b="1" dirty="0"/>
              <a:t>and Hurricane </a:t>
            </a:r>
            <a:r>
              <a:rPr lang="en-US" sz="2000" b="1" dirty="0" smtClean="0"/>
              <a:t>Katrina</a:t>
            </a:r>
            <a:endParaRPr lang="en-US" sz="2000" b="1" dirty="0" smtClean="0"/>
          </a:p>
          <a:p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Vision</a:t>
            </a:r>
            <a:r>
              <a:rPr lang="en-US" sz="2000" b="1" dirty="0"/>
              <a:t>, Imperatives, and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103" y="991297"/>
            <a:ext cx="3810000" cy="496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99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949554"/>
            <a:ext cx="9581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Mississippi </a:t>
            </a:r>
            <a:r>
              <a:rPr lang="en-US" sz="2400" b="1" dirty="0"/>
              <a:t>Alternative Housing Program</a:t>
            </a:r>
            <a:endParaRPr lang="en-US" sz="2400" b="1" dirty="0" smtClean="0"/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8874" y="1699890"/>
            <a:ext cx="320018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400 </a:t>
            </a:r>
            <a:r>
              <a:rPr lang="en-US" sz="2000" b="1" dirty="0"/>
              <a:t>Million Dollar Congressional Appropriation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State Pilot to Develop Improved Emergency Housing Alternatives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Mississippi Cottage, Green Mobile and Park Model 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Adaptation </a:t>
            </a:r>
            <a:r>
              <a:rPr lang="en-US" sz="2000" b="1" dirty="0" smtClean="0"/>
              <a:t>Lessons</a:t>
            </a:r>
            <a:r>
              <a:rPr lang="en-US" sz="2000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53" y="325767"/>
            <a:ext cx="3972791" cy="294128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153" y="3267048"/>
            <a:ext cx="3972791" cy="268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35" y="1825620"/>
            <a:ext cx="4159163" cy="219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36" y="4062845"/>
            <a:ext cx="4159162" cy="189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12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382" y="945598"/>
            <a:ext cx="1185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Biloxi, </a:t>
            </a:r>
            <a:r>
              <a:rPr lang="en-US" sz="2400" b="1" dirty="0" smtClean="0"/>
              <a:t>Mississippi: Planning </a:t>
            </a:r>
            <a:r>
              <a:rPr lang="en-US" sz="2400" b="1" dirty="0"/>
              <a:t>and Design in </a:t>
            </a:r>
            <a:r>
              <a:rPr lang="en-US" sz="2400" b="1" dirty="0" smtClean="0"/>
              <a:t>Recovery (Gulf Coast Community Design Studio)</a:t>
            </a:r>
            <a:endParaRPr lang="en-US" sz="2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37" y="1535360"/>
            <a:ext cx="701940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59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1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650" y="881549"/>
            <a:ext cx="958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Organizational Culture and Risk Communication</a:t>
            </a:r>
            <a:endParaRPr lang="en-US" sz="2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7" y="1523377"/>
            <a:ext cx="10266218" cy="443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7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0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885" y="1099948"/>
            <a:ext cx="108925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Natural </a:t>
            </a:r>
            <a:r>
              <a:rPr lang="en-US" sz="2400" b="1" dirty="0"/>
              <a:t>Hazards Risk Hazards Management / Adaptation Lessons in Mississippi</a:t>
            </a:r>
            <a:endParaRPr lang="en-US" sz="2400" b="1" dirty="0" smtClean="0"/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7822" y="1739789"/>
            <a:ext cx="1135635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/>
              <a:t>Remapping of Mississippi’s Coastal Floodplains: Implications </a:t>
            </a:r>
            <a:r>
              <a:rPr lang="en-US" sz="2000" b="1" dirty="0" smtClean="0"/>
              <a:t>for </a:t>
            </a:r>
            <a:r>
              <a:rPr lang="en-US" sz="2000" b="1" dirty="0"/>
              <a:t>Risk Communications, Hazard Mitigation, Disaster Recovery, and Adaptation.         	</a:t>
            </a:r>
          </a:p>
          <a:p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Secondary </a:t>
            </a:r>
            <a:r>
              <a:rPr lang="en-US" sz="2000" b="1" dirty="0"/>
              <a:t>policy impacts, migration of coastal residents, and the construction of new inland communities.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role of the design community in disaster recovery, hazard mitigation, and climate change </a:t>
            </a:r>
            <a:r>
              <a:rPr lang="en-US" sz="2000" b="1" dirty="0" smtClean="0"/>
              <a:t>adaptation.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Innovation and Organizational Culture (government, professional associations, non-profits, universities)</a:t>
            </a:r>
            <a:endParaRPr lang="en-US" sz="2000" b="1" dirty="0"/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adoption of new building codes and flood ordinances is not enough; these techniques should be coupled with land use measures.</a:t>
            </a:r>
          </a:p>
          <a:p>
            <a:endParaRPr lang="en-US" sz="2000" b="1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891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856" y="1011137"/>
            <a:ext cx="11204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Adaptation </a:t>
            </a:r>
            <a:r>
              <a:rPr lang="en-US" sz="2000" b="1" dirty="0"/>
              <a:t>Imperatives and Lessons Learned from Natural </a:t>
            </a:r>
            <a:r>
              <a:rPr lang="en-US" sz="2000" b="1" dirty="0" smtClean="0"/>
              <a:t>Hazards </a:t>
            </a:r>
            <a:r>
              <a:rPr lang="en-US" sz="2000" b="1" dirty="0"/>
              <a:t>Experience and Scholarship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947" y="1604883"/>
            <a:ext cx="116407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/>
              <a:t>Governance </a:t>
            </a:r>
            <a:r>
              <a:rPr lang="en-US" b="1" u="sng" dirty="0"/>
              <a:t>Imperative</a:t>
            </a:r>
            <a:r>
              <a:rPr lang="en-US" b="1" dirty="0"/>
              <a:t>: Identify, nurture, and sustain collaborative governance networks that span varied spatial and temporal </a:t>
            </a:r>
            <a:r>
              <a:rPr lang="en-US" b="1" dirty="0" smtClean="0"/>
              <a:t>scales.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Build </a:t>
            </a:r>
            <a:r>
              <a:rPr lang="en-US" b="1" dirty="0"/>
              <a:t>adaptive governance </a:t>
            </a:r>
            <a:r>
              <a:rPr lang="en-US" b="1" dirty="0" smtClean="0"/>
              <a:t>capacity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Integrate </a:t>
            </a:r>
            <a:r>
              <a:rPr lang="en-US" b="1" dirty="0"/>
              <a:t>and mainstream development, risk management and adaptation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Clarify </a:t>
            </a:r>
            <a:r>
              <a:rPr lang="en-US" b="1" dirty="0"/>
              <a:t>governance roles and promote inclusivity, </a:t>
            </a:r>
            <a:r>
              <a:rPr lang="en-US" b="1" dirty="0" smtClean="0"/>
              <a:t>collaboration, </a:t>
            </a:r>
            <a:r>
              <a:rPr lang="en-US" b="1" dirty="0"/>
              <a:t>and conflict </a:t>
            </a:r>
            <a:r>
              <a:rPr lang="en-US" b="1" dirty="0" smtClean="0"/>
              <a:t>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Bridge </a:t>
            </a:r>
            <a:r>
              <a:rPr lang="en-US" b="1" dirty="0"/>
              <a:t>varied institutional, </a:t>
            </a:r>
            <a:r>
              <a:rPr lang="en-US" b="1" dirty="0" smtClean="0"/>
              <a:t>spatial, </a:t>
            </a:r>
            <a:r>
              <a:rPr lang="en-US" b="1" dirty="0"/>
              <a:t>and temporal </a:t>
            </a:r>
            <a:r>
              <a:rPr lang="en-US" b="1" dirty="0" smtClean="0"/>
              <a:t>scales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Create </a:t>
            </a:r>
            <a:r>
              <a:rPr lang="en-US" b="1" dirty="0"/>
              <a:t>institutional diversity and flexibility to deal with uncertainty </a:t>
            </a:r>
          </a:p>
          <a:p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Capability Imperative</a:t>
            </a:r>
            <a:r>
              <a:rPr lang="en-US" b="1" dirty="0"/>
              <a:t>: Expand the forward-looking use of community assets and pre- and post-disaster resources to enhance risk reduction and adaptation </a:t>
            </a:r>
            <a:r>
              <a:rPr lang="en-US" b="1" dirty="0" smtClean="0"/>
              <a:t>initiatives.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Understand </a:t>
            </a:r>
            <a:r>
              <a:rPr lang="en-US" b="1" dirty="0"/>
              <a:t>and reduce vulnerability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Confront </a:t>
            </a:r>
            <a:r>
              <a:rPr lang="en-US" b="1" dirty="0"/>
              <a:t>barriers to adaptation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Develop </a:t>
            </a:r>
            <a:r>
              <a:rPr lang="en-US" b="1" dirty="0"/>
              <a:t>an expanded network of capacity-builders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Deepen </a:t>
            </a:r>
            <a:r>
              <a:rPr lang="en-US" b="1" dirty="0"/>
              <a:t>and extend knowledge and understanding through dialogue and deliberation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Develop </a:t>
            </a:r>
            <a:r>
              <a:rPr lang="en-US" b="1" dirty="0"/>
              <a:t>enduring and integrative policies and practices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16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915" y="945598"/>
            <a:ext cx="10882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Adaptation Imperatives and Lessons Learned from Natural Hazards Experience and Scholarship </a:t>
            </a:r>
          </a:p>
          <a:p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1805" y="1496573"/>
            <a:ext cx="119836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/>
              <a:t>Planning </a:t>
            </a:r>
            <a:r>
              <a:rPr lang="en-US" b="1" u="sng" dirty="0"/>
              <a:t>Imperative</a:t>
            </a:r>
            <a:r>
              <a:rPr lang="en-US" b="1" dirty="0"/>
              <a:t>: Invest more in pre-event planning for risk reduction and enhanced collective adaptive </a:t>
            </a:r>
            <a:r>
              <a:rPr lang="en-US" b="1" dirty="0" smtClean="0"/>
              <a:t>capacity.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Develop </a:t>
            </a:r>
            <a:r>
              <a:rPr lang="en-US" b="1" dirty="0"/>
              <a:t>a supportive institutional framework for building local adaptive </a:t>
            </a:r>
            <a:r>
              <a:rPr lang="en-US" b="1" dirty="0" smtClean="0"/>
              <a:t>capacity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Adopt </a:t>
            </a:r>
            <a:r>
              <a:rPr lang="en-US" b="1" dirty="0"/>
              <a:t>a planning approach that focuses on spatial implications of land use decisions in light of risk and employs scenario based planning practices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Prioritise</a:t>
            </a:r>
            <a:r>
              <a:rPr lang="en-US" b="1" dirty="0" smtClean="0"/>
              <a:t> </a:t>
            </a:r>
            <a:r>
              <a:rPr lang="en-US" b="1" dirty="0"/>
              <a:t>pre-event planning and embrace the post-disaster window of opportunity to implement inclusive adaptive strategies and capacity building initiatives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Integrate </a:t>
            </a:r>
            <a:r>
              <a:rPr lang="en-US" b="1" dirty="0"/>
              <a:t>plans and planning processes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Encourage </a:t>
            </a:r>
            <a:r>
              <a:rPr lang="en-US" b="1" dirty="0"/>
              <a:t>experimental and innovative governance strategies </a:t>
            </a:r>
          </a:p>
          <a:p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Moral Imperative</a:t>
            </a:r>
            <a:r>
              <a:rPr lang="en-US" b="1" dirty="0"/>
              <a:t>: Adaptation and risk reduction are ethical issues that require practical, actionable and enduring policies, plans and initiatives to build resilience and sustainability.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Build </a:t>
            </a:r>
            <a:r>
              <a:rPr lang="en-US" b="1" dirty="0"/>
              <a:t>institutional capacity for reaching agreement about a shared vision for the future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Operationalise</a:t>
            </a:r>
            <a:r>
              <a:rPr lang="en-US" b="1" dirty="0" smtClean="0"/>
              <a:t> </a:t>
            </a:r>
            <a:r>
              <a:rPr lang="en-US" b="1" dirty="0"/>
              <a:t>Resilience and Sustainability through collaborative governance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Engage </a:t>
            </a:r>
            <a:r>
              <a:rPr lang="en-US" b="1" dirty="0"/>
              <a:t>non-specialists, including those with indigenous and / or local knowledge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Develop </a:t>
            </a:r>
            <a:r>
              <a:rPr lang="en-US" b="1" dirty="0"/>
              <a:t>enduring </a:t>
            </a:r>
            <a:r>
              <a:rPr lang="en-US" b="1" dirty="0" smtClean="0"/>
              <a:t>deliberative procedures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Foster </a:t>
            </a:r>
            <a:r>
              <a:rPr lang="en-US" b="1" dirty="0"/>
              <a:t>the conditions for collaborative leadership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113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169" y="1057627"/>
            <a:ext cx="95818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Organizing Principles of </a:t>
            </a:r>
            <a:r>
              <a:rPr lang="en-US" sz="2800" b="1" dirty="0" smtClean="0"/>
              <a:t>Book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9169" y="1964352"/>
            <a:ext cx="55308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Poor Coordination between Climate Change Adaptation and Natural Hazards Risk Management Community (Hazard Mitigation, Disaster Recovery)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Application of International Case </a:t>
            </a:r>
            <a:r>
              <a:rPr lang="en-US" sz="2400" b="1" dirty="0" smtClean="0"/>
              <a:t>Studies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Disasters </a:t>
            </a:r>
            <a:r>
              <a:rPr lang="en-US" sz="2400" b="1" dirty="0"/>
              <a:t>and Lesson </a:t>
            </a:r>
            <a:r>
              <a:rPr lang="en-US" sz="2400" b="1" dirty="0" smtClean="0"/>
              <a:t>Drawing</a:t>
            </a:r>
          </a:p>
          <a:p>
            <a:pPr lvl="1"/>
            <a:endParaRPr lang="en-US" sz="2400" b="1" dirty="0"/>
          </a:p>
          <a:p>
            <a:pPr lvl="1"/>
            <a:endParaRPr lang="en-US" sz="2000" b="1" dirty="0"/>
          </a:p>
          <a:p>
            <a:pPr marL="342900" lvl="1" indent="0">
              <a:buNone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45" y="405245"/>
            <a:ext cx="4727864" cy="255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45" y="3204898"/>
            <a:ext cx="4727864" cy="286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3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87482"/>
            <a:ext cx="577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2015 Natural Hazards Workshop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2913" y="817501"/>
            <a:ext cx="95818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Disaster Resilience (Godschalk 2003)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2845" y="1311003"/>
            <a:ext cx="117278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“</a:t>
            </a:r>
            <a:r>
              <a:rPr lang="en-US" b="1" u="sng" dirty="0"/>
              <a:t>Designed in advance to anticipate</a:t>
            </a:r>
            <a:r>
              <a:rPr lang="en-US" b="1" dirty="0"/>
              <a:t>, weather and recover from the impacts of natural </a:t>
            </a:r>
            <a:r>
              <a:rPr lang="en-US" b="1" dirty="0" smtClean="0"/>
              <a:t>hazards</a:t>
            </a:r>
            <a:r>
              <a:rPr lang="en-US" b="1" dirty="0" smtClean="0"/>
              <a:t>”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“…built on </a:t>
            </a:r>
            <a:r>
              <a:rPr lang="en-US" b="1" u="sng" dirty="0"/>
              <a:t>principles derived from past experience</a:t>
            </a:r>
            <a:r>
              <a:rPr lang="en-US" b="1" dirty="0"/>
              <a:t> with disasters</a:t>
            </a:r>
            <a:r>
              <a:rPr lang="en-US" b="1" dirty="0" smtClean="0"/>
              <a:t>”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Comprised of “</a:t>
            </a:r>
            <a:r>
              <a:rPr lang="en-US" b="1" u="sng" dirty="0"/>
              <a:t>networked social communities and lifeline systems</a:t>
            </a:r>
            <a:r>
              <a:rPr lang="en-US" b="1" dirty="0" smtClean="0"/>
              <a:t>”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“…</a:t>
            </a:r>
            <a:r>
              <a:rPr lang="en-US" b="1" u="sng" dirty="0"/>
              <a:t>adapting and learning from disasters</a:t>
            </a:r>
            <a:r>
              <a:rPr lang="en-US" b="1" dirty="0" smtClean="0"/>
              <a:t>”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“…</a:t>
            </a:r>
            <a:r>
              <a:rPr lang="en-US" b="1" u="sng" dirty="0"/>
              <a:t>strong and flexible</a:t>
            </a:r>
            <a:r>
              <a:rPr lang="en-US" b="1" dirty="0"/>
              <a:t> (rather than brittle and fragile</a:t>
            </a:r>
            <a:r>
              <a:rPr lang="en-US" b="1" dirty="0" smtClean="0"/>
              <a:t>)”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“…new </a:t>
            </a:r>
            <a:r>
              <a:rPr lang="en-US" b="1" u="sng" dirty="0"/>
              <a:t>development is guided away from known high hazard areas</a:t>
            </a:r>
            <a:r>
              <a:rPr lang="en-US" b="1" dirty="0"/>
              <a:t> and their </a:t>
            </a:r>
            <a:r>
              <a:rPr lang="en-US" b="1" u="sng" dirty="0"/>
              <a:t>vulnerable existing development is relocated to safe areas</a:t>
            </a:r>
            <a:r>
              <a:rPr lang="en-US" b="1" dirty="0" smtClean="0"/>
              <a:t>”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“…</a:t>
            </a:r>
            <a:r>
              <a:rPr lang="en-US" b="1" u="sng" dirty="0"/>
              <a:t>buildings are constructed or retrofitted to meet code standards based on hazard threats</a:t>
            </a:r>
            <a:r>
              <a:rPr lang="en-US" b="1" dirty="0" smtClean="0"/>
              <a:t>”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“…</a:t>
            </a:r>
            <a:r>
              <a:rPr lang="en-US" b="1" u="sng" dirty="0"/>
              <a:t>natural environmental protective systems are conserved</a:t>
            </a:r>
            <a:r>
              <a:rPr lang="en-US" b="1" dirty="0"/>
              <a:t> to maintain valuable hazard mitigation functions</a:t>
            </a:r>
            <a:r>
              <a:rPr lang="en-US" b="1" dirty="0" smtClean="0"/>
              <a:t>”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“…governmental, non-governmental, and private sector organizations are prepared with up-to-date </a:t>
            </a:r>
            <a:r>
              <a:rPr lang="en-US" b="1" u="sng" dirty="0"/>
              <a:t>information</a:t>
            </a:r>
            <a:r>
              <a:rPr lang="en-US" b="1" dirty="0"/>
              <a:t> about hazard vulnerability  and disaster resources, as linked with </a:t>
            </a:r>
            <a:r>
              <a:rPr lang="en-US" b="1" u="sng" dirty="0"/>
              <a:t>effective communication networks</a:t>
            </a:r>
            <a:r>
              <a:rPr lang="en-US" b="1" dirty="0"/>
              <a:t>, and are experienced in working </a:t>
            </a:r>
            <a:r>
              <a:rPr lang="en-US" b="1" dirty="0" smtClean="0"/>
              <a:t>together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639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087" y="966616"/>
            <a:ext cx="95818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Section 1.  Climate Change Adaptation: Theory and </a:t>
            </a:r>
            <a:r>
              <a:rPr lang="en-US" sz="2000" b="1" dirty="0" smtClean="0"/>
              <a:t>Practice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1064" y="1554626"/>
            <a:ext cx="114498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Introduction</a:t>
            </a:r>
            <a:r>
              <a:rPr lang="en-US" b="1" dirty="0"/>
              <a:t>: Learning from Natural Hazards Experience to Adapt to Climate Change (Bruce Glavovic and Gavin Smith)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Climate Change Adaptation and Disaster Risk Reduction: Conceptual Approaches, Synergies and Mismatches (</a:t>
            </a:r>
            <a:r>
              <a:rPr lang="en-US" b="1" dirty="0" err="1"/>
              <a:t>Jorn</a:t>
            </a:r>
            <a:r>
              <a:rPr lang="en-US" b="1" dirty="0"/>
              <a:t> </a:t>
            </a:r>
            <a:r>
              <a:rPr lang="en-US" b="1" dirty="0" err="1"/>
              <a:t>Birkmann</a:t>
            </a:r>
            <a:r>
              <a:rPr lang="en-US" b="1" dirty="0"/>
              <a:t> and Joanna </a:t>
            </a:r>
            <a:r>
              <a:rPr lang="en-US" b="1" dirty="0" smtClean="0"/>
              <a:t>Pardoe)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Overview </a:t>
            </a:r>
            <a:r>
              <a:rPr lang="en-US" b="1" dirty="0"/>
              <a:t>of linkages and gaps in climate change adaptation and disaster risk reduction concepts and associated policies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Tackling Barriers to Climate Change Adaptation in South African Coastal Cities (Gina </a:t>
            </a:r>
            <a:r>
              <a:rPr lang="en-US" b="1" dirty="0" err="1"/>
              <a:t>Ziervogel</a:t>
            </a:r>
            <a:r>
              <a:rPr lang="en-US" b="1" dirty="0"/>
              <a:t> and Sue </a:t>
            </a:r>
            <a:r>
              <a:rPr lang="en-US" b="1" dirty="0" smtClean="0"/>
              <a:t>Parnell)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Describes </a:t>
            </a:r>
            <a:r>
              <a:rPr lang="en-US" b="1" dirty="0"/>
              <a:t>the issues facing Cape Town and eThekwini (Durban) as a means to understand challenges and opportunities at the city-scale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Identification of key barriers and opportunities to achieving adaptation; importance of developing a broad institutional network for action that is cognizant of the growing base of knowledge; need to recognize and account for varied temporal and spatial scales; develop appropriate mix of flexible and holistic policies and practices that address risk reduction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850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9396" y="922156"/>
            <a:ext cx="11110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Section 2.  The Nature of Disasters and the Role of Hazards Planning in Building Resilient Communities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294" y="1426921"/>
            <a:ext cx="114498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Climate Change Adaptation and Disaster Risk Reduction in Highland Peru (Anthony </a:t>
            </a:r>
            <a:r>
              <a:rPr lang="en-US" sz="1600" b="1" dirty="0" smtClean="0"/>
              <a:t>Oliver-Smith)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Adaptation </a:t>
            </a:r>
            <a:r>
              <a:rPr lang="en-US" sz="1600" b="1" dirty="0"/>
              <a:t>as a long-standing cultural phenomenon closely associated with the persistence of societies </a:t>
            </a:r>
            <a:endParaRPr lang="en-US" sz="16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Need </a:t>
            </a:r>
            <a:r>
              <a:rPr lang="en-US" sz="1600" b="1" dirty="0"/>
              <a:t>for meaningful engagement/use of indigenous knowledge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Castles on Sand: The Shifting Sources of Flood Risk and the Implications for Flood Governance (Iain </a:t>
            </a:r>
            <a:r>
              <a:rPr lang="en-US" sz="1600" b="1" dirty="0" smtClean="0"/>
              <a:t>White)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Challenges </a:t>
            </a:r>
            <a:r>
              <a:rPr lang="en-US" sz="1600" b="1" dirty="0"/>
              <a:t>of urbanization in cities and regions in </a:t>
            </a:r>
            <a:r>
              <a:rPr lang="en-US" sz="1600" b="1" dirty="0" smtClean="0"/>
              <a:t>England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Changing </a:t>
            </a:r>
            <a:r>
              <a:rPr lang="en-US" sz="1600" b="1" dirty="0"/>
              <a:t>way of thinking-shift from post-event flood defenses to preemptive spatial/land use planning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Planning for Resilient Coastal Communities: Emerging Practice and Future Directions (Tim </a:t>
            </a:r>
            <a:r>
              <a:rPr lang="en-US" sz="1600" b="1" dirty="0" smtClean="0"/>
              <a:t>Beatley)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Vision </a:t>
            </a:r>
            <a:r>
              <a:rPr lang="en-US" sz="1600" b="1" dirty="0"/>
              <a:t>of resilient coastal communities, including underlying </a:t>
            </a:r>
            <a:r>
              <a:rPr lang="en-US" sz="1600" b="1" dirty="0" smtClean="0"/>
              <a:t>principles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Highlights </a:t>
            </a:r>
            <a:r>
              <a:rPr lang="en-US" sz="1600" b="1" dirty="0"/>
              <a:t>ways that communities have achieved this objective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Resilience and Adaptation: The Emergence of Local Action in California (Bill </a:t>
            </a:r>
            <a:r>
              <a:rPr lang="en-US" sz="1600" b="1" dirty="0" err="1" smtClean="0"/>
              <a:t>Simbieda</a:t>
            </a:r>
            <a:r>
              <a:rPr lang="en-US" sz="1600" b="1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Berkeley </a:t>
            </a:r>
            <a:r>
              <a:rPr lang="en-US" sz="1600" b="1" dirty="0"/>
              <a:t>and San Francisco – physical and institutional </a:t>
            </a:r>
            <a:r>
              <a:rPr lang="en-US" sz="1600" b="1" dirty="0" smtClean="0"/>
              <a:t>resilience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Emergence </a:t>
            </a:r>
            <a:r>
              <a:rPr lang="en-US" sz="1600" b="1" dirty="0"/>
              <a:t>of leadership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Rising to the Challenge: Planning for Adaptation in the Age of Climate Change (Phil </a:t>
            </a:r>
            <a:r>
              <a:rPr lang="en-US" sz="1600" b="1" dirty="0" smtClean="0"/>
              <a:t>Berke)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Scenario-based </a:t>
            </a:r>
            <a:r>
              <a:rPr lang="en-US" sz="1600" b="1" dirty="0"/>
              <a:t>planning – means to confront uncertainty in our understanding of climate change-related impacts while providing necessary flexibility (robust and contingent strategies)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850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2686" y="1065841"/>
            <a:ext cx="9581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Case Study Themes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4477" y="1821774"/>
            <a:ext cx="11245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Importance of collaborative governance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Influence of pre-event conditions (culture, wealth/poverty, policy frameworks and </a:t>
            </a:r>
            <a:r>
              <a:rPr lang="en-US" sz="2000" b="1" dirty="0" smtClean="0"/>
              <a:t>institutions)</a:t>
            </a:r>
            <a:endParaRPr lang="en-US" sz="2000" b="1" dirty="0"/>
          </a:p>
          <a:p>
            <a:r>
              <a:rPr lang="en-US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Value of establishing good vertical connectivity between national policy and local plans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Adopting varied and flexible risk management strategies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Viewing disasters as focusing events (including adoption of new policies and practices that reduce exposure to extreme events and confront the drivers and root causes of vulnerability)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66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996" y="958858"/>
            <a:ext cx="9581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Adaptation </a:t>
            </a:r>
            <a:r>
              <a:rPr lang="en-US" sz="2400" b="1" dirty="0"/>
              <a:t>Challenges and Opportunities</a:t>
            </a:r>
            <a:endParaRPr lang="en-US" sz="2400" b="1" dirty="0" smtClean="0"/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3632" y="1461605"/>
            <a:ext cx="113723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Slow-Onset and Episodic </a:t>
            </a:r>
            <a:r>
              <a:rPr lang="en-US" sz="2000" b="1" dirty="0" smtClean="0"/>
              <a:t>Events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Differing </a:t>
            </a:r>
            <a:r>
              <a:rPr lang="en-US" sz="2000" b="1" dirty="0"/>
              <a:t>timescales (episodic versus slow </a:t>
            </a:r>
            <a:r>
              <a:rPr lang="en-US" sz="2000" b="1" dirty="0" smtClean="0"/>
              <a:t>onset; Election timescales)</a:t>
            </a:r>
            <a:endParaRPr lang="en-US" sz="20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Differing </a:t>
            </a:r>
            <a:r>
              <a:rPr lang="en-US" sz="2000" b="1" dirty="0"/>
              <a:t>spatial scales (</a:t>
            </a:r>
            <a:r>
              <a:rPr lang="en-US" sz="2000" b="1" dirty="0" smtClean="0"/>
              <a:t>global-local)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Differing </a:t>
            </a:r>
            <a:r>
              <a:rPr lang="en-US" sz="2000" b="1" dirty="0"/>
              <a:t>camps of researchers and </a:t>
            </a:r>
            <a:r>
              <a:rPr lang="en-US" sz="2000" b="1" dirty="0" smtClean="0"/>
              <a:t>practitioners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Knowledge </a:t>
            </a:r>
            <a:r>
              <a:rPr lang="en-US" sz="2000" b="1" dirty="0"/>
              <a:t>base and terminology (physical science/engineering, social sciences, planning); hazard </a:t>
            </a:r>
            <a:r>
              <a:rPr lang="en-US" sz="2000" b="1" dirty="0" smtClean="0"/>
              <a:t>mitigation/adaptation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Policy </a:t>
            </a:r>
            <a:r>
              <a:rPr lang="en-US" sz="2000" b="1" dirty="0"/>
              <a:t>frameworks (while different, both emphasize sustainability and </a:t>
            </a:r>
            <a:r>
              <a:rPr lang="en-US" sz="2000" b="1" dirty="0" smtClean="0"/>
              <a:t>resilience)</a:t>
            </a:r>
          </a:p>
          <a:p>
            <a:pPr lvl="2"/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Differing </a:t>
            </a:r>
            <a:r>
              <a:rPr lang="en-US" sz="2000" b="1" dirty="0"/>
              <a:t>analytical tools </a:t>
            </a:r>
            <a:endParaRPr lang="en-US" sz="20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Risk </a:t>
            </a:r>
            <a:r>
              <a:rPr lang="en-US" sz="2000" b="1" dirty="0"/>
              <a:t>assessment and risk </a:t>
            </a:r>
            <a:r>
              <a:rPr lang="en-US" sz="2000" b="1" dirty="0" smtClean="0"/>
              <a:t>communication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Linking </a:t>
            </a:r>
            <a:r>
              <a:rPr lang="en-US" sz="2000" b="1" dirty="0"/>
              <a:t>global assessments and local impacts (downscaling data)</a:t>
            </a:r>
          </a:p>
          <a:p>
            <a:pPr marL="744537" lvl="2" indent="0">
              <a:buNone/>
            </a:pPr>
            <a:r>
              <a:rPr lang="en-US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Differing funding and implementation </a:t>
            </a:r>
            <a:r>
              <a:rPr lang="en-US" sz="2000" b="1" dirty="0" smtClean="0"/>
              <a:t>mechanisms (limited funding for adaptation?)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Costs of Adaptation uncertain (New Orleans Levees)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41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396"/>
            <a:ext cx="12191999" cy="90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33"/>
            <a:ext cx="4560910" cy="521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875" y="969008"/>
            <a:ext cx="958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Designing and Implementing Pre- and Post-Disaster Adaptation Strategies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421" y="1568056"/>
            <a:ext cx="794596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Risk </a:t>
            </a:r>
            <a:r>
              <a:rPr lang="en-US" sz="2000" b="1" dirty="0"/>
              <a:t>Reduction </a:t>
            </a:r>
            <a:r>
              <a:rPr lang="en-US" sz="2000" b="1" dirty="0" smtClean="0"/>
              <a:t>Options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Natural </a:t>
            </a:r>
            <a:r>
              <a:rPr lang="en-US" sz="2000" b="1" dirty="0"/>
              <a:t>resource </a:t>
            </a:r>
            <a:r>
              <a:rPr lang="en-US" sz="2000" b="1" dirty="0" smtClean="0"/>
              <a:t>protection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Education </a:t>
            </a:r>
            <a:r>
              <a:rPr lang="en-US" sz="2000" b="1" dirty="0"/>
              <a:t>and </a:t>
            </a:r>
            <a:r>
              <a:rPr lang="en-US" sz="2000" b="1" dirty="0" smtClean="0"/>
              <a:t>Outreach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Land 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Retrofitting </a:t>
            </a:r>
            <a:r>
              <a:rPr lang="en-US" sz="2000" b="1" dirty="0"/>
              <a:t>critical public facilities and </a:t>
            </a:r>
            <a:r>
              <a:rPr lang="en-US" sz="2000" b="1" dirty="0" smtClean="0"/>
              <a:t>infrastructure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Relocation </a:t>
            </a:r>
            <a:r>
              <a:rPr lang="en-US" sz="2000" b="1" dirty="0"/>
              <a:t>and </a:t>
            </a:r>
            <a:r>
              <a:rPr lang="en-US" sz="2000" b="1" dirty="0" smtClean="0"/>
              <a:t>resettlement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Insurance </a:t>
            </a:r>
            <a:endParaRPr lang="en-US" sz="2000" b="1" dirty="0"/>
          </a:p>
          <a:p>
            <a:pPr lvl="1"/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Disaster Management </a:t>
            </a:r>
            <a:r>
              <a:rPr lang="en-US" sz="2000" b="1" dirty="0" smtClean="0"/>
              <a:t>Policies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Disaster </a:t>
            </a:r>
            <a:r>
              <a:rPr lang="en-US" sz="2000" b="1" dirty="0"/>
              <a:t>Mitigation </a:t>
            </a:r>
            <a:r>
              <a:rPr lang="en-US" sz="2000" b="1" dirty="0" smtClean="0"/>
              <a:t>Act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National </a:t>
            </a:r>
            <a:r>
              <a:rPr lang="en-US" sz="2000" b="1" dirty="0"/>
              <a:t>Disaster Recovery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428" y="2026228"/>
            <a:ext cx="4655127" cy="362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1572</Words>
  <Application>Microsoft Office PowerPoint</Application>
  <PresentationFormat>Widescreen</PresentationFormat>
  <Paragraphs>222</Paragraphs>
  <Slides>27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North Carolina at Chapel Hill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AKSchwab</dc:creator>
  <cp:lastModifiedBy>Gavin Smith</cp:lastModifiedBy>
  <cp:revision>61</cp:revision>
  <dcterms:created xsi:type="dcterms:W3CDTF">2015-07-11T21:44:13Z</dcterms:created>
  <dcterms:modified xsi:type="dcterms:W3CDTF">2016-01-24T21:59:20Z</dcterms:modified>
</cp:coreProperties>
</file>