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5" r:id="rId1"/>
  </p:sldMasterIdLst>
  <p:notesMasterIdLst>
    <p:notesMasterId r:id="rId12"/>
  </p:notesMasterIdLst>
  <p:sldIdLst>
    <p:sldId id="261" r:id="rId2"/>
    <p:sldId id="264" r:id="rId3"/>
    <p:sldId id="262" r:id="rId4"/>
    <p:sldId id="265" r:id="rId5"/>
    <p:sldId id="267" r:id="rId6"/>
    <p:sldId id="269" r:id="rId7"/>
    <p:sldId id="260" r:id="rId8"/>
    <p:sldId id="270" r:id="rId9"/>
    <p:sldId id="266" r:id="rId10"/>
    <p:sldId id="268"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97" d="100"/>
          <a:sy n="97" d="100"/>
        </p:scale>
        <p:origin x="105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1148FF-1592-4DF2-B86D-673EC0D934B5}" type="datetimeFigureOut">
              <a:rPr lang="en-US" smtClean="0"/>
              <a:t>8/20/2026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DB02B8-2D9B-4510-BE1A-2CE80E824C79}" type="slidenum">
              <a:rPr lang="en-US" smtClean="0"/>
              <a:t>‹#›</a:t>
            </a:fld>
            <a:endParaRPr lang="en-US"/>
          </a:p>
        </p:txBody>
      </p:sp>
    </p:spTree>
    <p:extLst>
      <p:ext uri="{BB962C8B-B14F-4D97-AF65-F5344CB8AC3E}">
        <p14:creationId xmlns:p14="http://schemas.microsoft.com/office/powerpoint/2010/main" val="22380163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Try to establish a rapport with your audience by balancing personal details with r</a:t>
            </a:r>
            <a:r>
              <a:rPr lang="en-US" baseline="0" dirty="0"/>
              <a:t>elevance.  For example, you might be passionate about coin collecting, but unless you’re giving a talk the local chapter of the American Numismatic Society, that may not be relevant to the presentation (&lt;-----See what we did there? Did you even know the word “numismatic” before today?)</a:t>
            </a:r>
            <a:endParaRPr lang="en-US" dirty="0"/>
          </a:p>
        </p:txBody>
      </p:sp>
      <p:sp>
        <p:nvSpPr>
          <p:cNvPr id="4" name="Slide Number Placeholder 3"/>
          <p:cNvSpPr>
            <a:spLocks noGrp="1"/>
          </p:cNvSpPr>
          <p:nvPr>
            <p:ph type="sldNum" sz="quarter" idx="10"/>
          </p:nvPr>
        </p:nvSpPr>
        <p:spPr/>
        <p:txBody>
          <a:bodyPr/>
          <a:lstStyle/>
          <a:p>
            <a:fld id="{A8DB02B8-2D9B-4510-BE1A-2CE80E824C79}" type="slidenum">
              <a:rPr lang="en-US" smtClean="0"/>
              <a:t>2</a:t>
            </a:fld>
            <a:endParaRPr lang="en-US"/>
          </a:p>
        </p:txBody>
      </p:sp>
    </p:spTree>
    <p:extLst>
      <p:ext uri="{BB962C8B-B14F-4D97-AF65-F5344CB8AC3E}">
        <p14:creationId xmlns:p14="http://schemas.microsoft.com/office/powerpoint/2010/main" val="1747371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DB02B8-2D9B-4510-BE1A-2CE80E824C79}" type="slidenum">
              <a:rPr lang="en-US" smtClean="0"/>
              <a:t>3</a:t>
            </a:fld>
            <a:endParaRPr lang="en-US"/>
          </a:p>
        </p:txBody>
      </p:sp>
    </p:spTree>
    <p:extLst>
      <p:ext uri="{BB962C8B-B14F-4D97-AF65-F5344CB8AC3E}">
        <p14:creationId xmlns:p14="http://schemas.microsoft.com/office/powerpoint/2010/main" val="13887048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a:t>
            </a:r>
            <a:r>
              <a:rPr lang="en-US" baseline="0" dirty="0"/>
              <a:t> the slides as a prompt, not a crutch!  You can put additional specifics you might need help remembering here in the notes section.  Only you will be able to see it while in slideshow mode.</a:t>
            </a:r>
            <a:endParaRPr lang="en-US" dirty="0"/>
          </a:p>
        </p:txBody>
      </p:sp>
      <p:sp>
        <p:nvSpPr>
          <p:cNvPr id="4" name="Slide Number Placeholder 3"/>
          <p:cNvSpPr>
            <a:spLocks noGrp="1"/>
          </p:cNvSpPr>
          <p:nvPr>
            <p:ph type="sldNum" sz="quarter" idx="10"/>
          </p:nvPr>
        </p:nvSpPr>
        <p:spPr/>
        <p:txBody>
          <a:bodyPr/>
          <a:lstStyle/>
          <a:p>
            <a:fld id="{A8DB02B8-2D9B-4510-BE1A-2CE80E824C79}" type="slidenum">
              <a:rPr lang="en-US" smtClean="0"/>
              <a:t>4</a:t>
            </a:fld>
            <a:endParaRPr lang="en-US"/>
          </a:p>
        </p:txBody>
      </p:sp>
    </p:spTree>
    <p:extLst>
      <p:ext uri="{BB962C8B-B14F-4D97-AF65-F5344CB8AC3E}">
        <p14:creationId xmlns:p14="http://schemas.microsoft.com/office/powerpoint/2010/main" val="2139491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number</a:t>
            </a:r>
            <a:r>
              <a:rPr lang="en-US" baseline="0" dirty="0"/>
              <a:t> of </a:t>
            </a:r>
            <a:r>
              <a:rPr lang="en-US" dirty="0"/>
              <a:t>slides varies (we suggest no more than 15-20) but remember -- Use</a:t>
            </a:r>
            <a:r>
              <a:rPr lang="en-US" baseline="0" dirty="0"/>
              <a:t> the slides as a prompt, not a crutch!  You can put additional specifics you might need help remembering here in the notes section.  Only you will be able to see it while in slideshow mode.</a:t>
            </a:r>
            <a:endParaRPr lang="en-US" dirty="0"/>
          </a:p>
        </p:txBody>
      </p:sp>
      <p:sp>
        <p:nvSpPr>
          <p:cNvPr id="4" name="Slide Number Placeholder 3"/>
          <p:cNvSpPr>
            <a:spLocks noGrp="1"/>
          </p:cNvSpPr>
          <p:nvPr>
            <p:ph type="sldNum" sz="quarter" idx="10"/>
          </p:nvPr>
        </p:nvSpPr>
        <p:spPr/>
        <p:txBody>
          <a:bodyPr/>
          <a:lstStyle/>
          <a:p>
            <a:fld id="{A8DB02B8-2D9B-4510-BE1A-2CE80E824C79}" type="slidenum">
              <a:rPr lang="en-US" smtClean="0"/>
              <a:t>5</a:t>
            </a:fld>
            <a:endParaRPr lang="en-US"/>
          </a:p>
        </p:txBody>
      </p:sp>
    </p:spTree>
    <p:extLst>
      <p:ext uri="{BB962C8B-B14F-4D97-AF65-F5344CB8AC3E}">
        <p14:creationId xmlns:p14="http://schemas.microsoft.com/office/powerpoint/2010/main" val="30637569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Other examples of presentation enhancements might include audio clips, charts and graphs, or accompanying handouts or worksheets.</a:t>
            </a:r>
            <a:endParaRPr lang="en-US" dirty="0"/>
          </a:p>
        </p:txBody>
      </p:sp>
      <p:sp>
        <p:nvSpPr>
          <p:cNvPr id="4" name="Slide Number Placeholder 3"/>
          <p:cNvSpPr>
            <a:spLocks noGrp="1"/>
          </p:cNvSpPr>
          <p:nvPr>
            <p:ph type="sldNum" sz="quarter" idx="10"/>
          </p:nvPr>
        </p:nvSpPr>
        <p:spPr/>
        <p:txBody>
          <a:bodyPr/>
          <a:lstStyle/>
          <a:p>
            <a:fld id="{A8DB02B8-2D9B-4510-BE1A-2CE80E824C79}" type="slidenum">
              <a:rPr lang="en-US" smtClean="0"/>
              <a:t>7</a:t>
            </a:fld>
            <a:endParaRPr lang="en-US"/>
          </a:p>
        </p:txBody>
      </p:sp>
    </p:spTree>
    <p:extLst>
      <p:ext uri="{BB962C8B-B14F-4D97-AF65-F5344CB8AC3E}">
        <p14:creationId xmlns:p14="http://schemas.microsoft.com/office/powerpoint/2010/main" val="5205870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What’s the “take home” message for your</a:t>
            </a:r>
            <a:r>
              <a:rPr lang="en-US" baseline="0" dirty="0"/>
              <a:t> audience?  What do you REALLY want them to walk away knowing?</a:t>
            </a:r>
            <a:endParaRPr lang="en-US" dirty="0"/>
          </a:p>
        </p:txBody>
      </p:sp>
      <p:sp>
        <p:nvSpPr>
          <p:cNvPr id="4" name="Slide Number Placeholder 3"/>
          <p:cNvSpPr>
            <a:spLocks noGrp="1"/>
          </p:cNvSpPr>
          <p:nvPr>
            <p:ph type="sldNum" sz="quarter" idx="10"/>
          </p:nvPr>
        </p:nvSpPr>
        <p:spPr/>
        <p:txBody>
          <a:bodyPr/>
          <a:lstStyle/>
          <a:p>
            <a:fld id="{A8DB02B8-2D9B-4510-BE1A-2CE80E824C79}" type="slidenum">
              <a:rPr lang="en-US" smtClean="0"/>
              <a:t>9</a:t>
            </a:fld>
            <a:endParaRPr lang="en-US"/>
          </a:p>
        </p:txBody>
      </p:sp>
    </p:spTree>
    <p:extLst>
      <p:ext uri="{BB962C8B-B14F-4D97-AF65-F5344CB8AC3E}">
        <p14:creationId xmlns:p14="http://schemas.microsoft.com/office/powerpoint/2010/main" val="16783846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Always include a closing slide with “thanks”</a:t>
            </a:r>
            <a:r>
              <a:rPr lang="en-US" baseline="0" dirty="0"/>
              <a:t> and contact information.</a:t>
            </a:r>
            <a:endParaRPr lang="en-US" dirty="0"/>
          </a:p>
        </p:txBody>
      </p:sp>
      <p:sp>
        <p:nvSpPr>
          <p:cNvPr id="4" name="Slide Number Placeholder 3"/>
          <p:cNvSpPr>
            <a:spLocks noGrp="1"/>
          </p:cNvSpPr>
          <p:nvPr>
            <p:ph type="sldNum" sz="quarter" idx="10"/>
          </p:nvPr>
        </p:nvSpPr>
        <p:spPr/>
        <p:txBody>
          <a:bodyPr/>
          <a:lstStyle/>
          <a:p>
            <a:fld id="{A8DB02B8-2D9B-4510-BE1A-2CE80E824C79}" type="slidenum">
              <a:rPr lang="en-US" smtClean="0"/>
              <a:t>10</a:t>
            </a:fld>
            <a:endParaRPr lang="en-US"/>
          </a:p>
        </p:txBody>
      </p:sp>
    </p:spTree>
    <p:extLst>
      <p:ext uri="{BB962C8B-B14F-4D97-AF65-F5344CB8AC3E}">
        <p14:creationId xmlns:p14="http://schemas.microsoft.com/office/powerpoint/2010/main" val="4960990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8/20/2026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415021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8/20/2026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15788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8/20/2026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76737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8/20/2026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639257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8/20/2026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793836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8/20/2026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723976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8/20/2026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135810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8/20/2026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73744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8/20/2026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935766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8/20/2026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900805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8/20/2026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9318314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8/20/2026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82301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8/20/2026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5012161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8/20/2026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495096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8/20/2026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71081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8/20/2026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29950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8/20/2026</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73206315"/>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8.xml"/><Relationship Id="rId5" Type="http://schemas.openxmlformats.org/officeDocument/2006/relationships/image" Target="../media/image3.jpg"/><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xml"/><Relationship Id="rId1" Type="http://schemas.openxmlformats.org/officeDocument/2006/relationships/video" Target="https://www.youtube.com/embed/SvSB4Mf_Lc8?feature=oembed" TargetMode="External"/><Relationship Id="rId5" Type="http://schemas.openxmlformats.org/officeDocument/2006/relationships/image" Target="../media/image10.jp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14399" y="2009701"/>
            <a:ext cx="7380716" cy="1680556"/>
          </a:xfrm>
        </p:spPr>
        <p:txBody>
          <a:bodyPr>
            <a:normAutofit fontScale="90000"/>
          </a:bodyPr>
          <a:lstStyle/>
          <a:p>
            <a:pPr algn="ctr"/>
            <a:br>
              <a:rPr lang="en-US" sz="3200" dirty="0">
                <a:latin typeface="Arial" panose="020B0604020202020204" pitchFamily="34" charset="0"/>
                <a:cs typeface="Arial" panose="020B0604020202020204" pitchFamily="34" charset="0"/>
              </a:rPr>
            </a:br>
            <a:br>
              <a:rPr lang="en-US" sz="3200" dirty="0">
                <a:latin typeface="Arial" panose="020B0604020202020204" pitchFamily="34" charset="0"/>
                <a:cs typeface="Arial" panose="020B0604020202020204" pitchFamily="34" charset="0"/>
              </a:rPr>
            </a:br>
            <a:r>
              <a:rPr lang="en-US" sz="4000" b="1" i="1" dirty="0">
                <a:latin typeface="Arial" panose="020B0604020202020204" pitchFamily="34" charset="0"/>
                <a:cs typeface="Arial" panose="020B0604020202020204" pitchFamily="34" charset="0"/>
              </a:rPr>
              <a:t>Strengthening Environmental Collaboration in Hampton Roads</a:t>
            </a:r>
            <a:endParaRPr lang="en-US" sz="4000" dirty="0"/>
          </a:p>
        </p:txBody>
      </p:sp>
      <p:sp>
        <p:nvSpPr>
          <p:cNvPr id="3" name="Subtitle 2"/>
          <p:cNvSpPr>
            <a:spLocks noGrp="1"/>
          </p:cNvSpPr>
          <p:nvPr>
            <p:ph type="subTitle" idx="1"/>
          </p:nvPr>
        </p:nvSpPr>
        <p:spPr>
          <a:xfrm>
            <a:off x="4123896" y="6457935"/>
            <a:ext cx="8915399" cy="1126283"/>
          </a:xfrm>
        </p:spPr>
        <p:txBody>
          <a:bodyPr/>
          <a:lstStyle/>
          <a:p>
            <a:pPr algn="ctr"/>
            <a:r>
              <a:rPr lang="en-US" b="1" dirty="0">
                <a:solidFill>
                  <a:schemeClr val="accent1">
                    <a:lumMod val="75000"/>
                  </a:schemeClr>
                </a:solidFill>
                <a:latin typeface="Arial" panose="020B0604020202020204" pitchFamily="34" charset="0"/>
                <a:cs typeface="Arial" panose="020B0604020202020204" pitchFamily="34" charset="0"/>
              </a:rPr>
              <a:t>Jamie Heffernan | Earth Viability Center| Summer 2026</a:t>
            </a:r>
          </a:p>
        </p:txBody>
      </p:sp>
    </p:spTree>
    <p:extLst>
      <p:ext uri="{BB962C8B-B14F-4D97-AF65-F5344CB8AC3E}">
        <p14:creationId xmlns:p14="http://schemas.microsoft.com/office/powerpoint/2010/main" val="30095126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F85E90D-BE89-4E49-2E71-4CC4EBF7287B}"/>
              </a:ext>
            </a:extLst>
          </p:cNvPr>
          <p:cNvPicPr>
            <a:picLocks noChangeAspect="1"/>
          </p:cNvPicPr>
          <p:nvPr/>
        </p:nvPicPr>
        <p:blipFill>
          <a:blip r:embed="rId3"/>
          <a:stretch>
            <a:fillRect/>
          </a:stretch>
        </p:blipFill>
        <p:spPr>
          <a:xfrm>
            <a:off x="6095" y="0"/>
            <a:ext cx="12185905" cy="6858000"/>
          </a:xfrm>
          <a:prstGeom prst="rect">
            <a:avLst/>
          </a:prstGeom>
        </p:spPr>
      </p:pic>
      <p:pic>
        <p:nvPicPr>
          <p:cNvPr id="9" name="Picture 8">
            <a:extLst>
              <a:ext uri="{FF2B5EF4-FFF2-40B4-BE49-F238E27FC236}">
                <a16:creationId xmlns:a16="http://schemas.microsoft.com/office/drawing/2014/main" id="{0328D39D-F4F8-B88E-1C04-05C461E3E20B}"/>
              </a:ext>
            </a:extLst>
          </p:cNvPr>
          <p:cNvPicPr>
            <a:picLocks noChangeAspect="1"/>
          </p:cNvPicPr>
          <p:nvPr/>
        </p:nvPicPr>
        <p:blipFill>
          <a:blip r:embed="rId4"/>
          <a:stretch>
            <a:fillRect/>
          </a:stretch>
        </p:blipFill>
        <p:spPr>
          <a:xfrm rot="21357022">
            <a:off x="981506" y="2629299"/>
            <a:ext cx="3003242" cy="1449671"/>
          </a:xfrm>
          <a:prstGeom prst="rect">
            <a:avLst/>
          </a:prstGeom>
        </p:spPr>
      </p:pic>
      <p:pic>
        <p:nvPicPr>
          <p:cNvPr id="13" name="Picture 12">
            <a:extLst>
              <a:ext uri="{FF2B5EF4-FFF2-40B4-BE49-F238E27FC236}">
                <a16:creationId xmlns:a16="http://schemas.microsoft.com/office/drawing/2014/main" id="{6982ECDB-0EA6-A394-82F7-8AA0372A431D}"/>
              </a:ext>
            </a:extLst>
          </p:cNvPr>
          <p:cNvPicPr>
            <a:picLocks noChangeAspect="1"/>
          </p:cNvPicPr>
          <p:nvPr/>
        </p:nvPicPr>
        <p:blipFill>
          <a:blip r:embed="rId5"/>
          <a:stretch>
            <a:fillRect/>
          </a:stretch>
        </p:blipFill>
        <p:spPr>
          <a:xfrm rot="326608">
            <a:off x="5131071" y="916891"/>
            <a:ext cx="1092862" cy="1807907"/>
          </a:xfrm>
          <a:prstGeom prst="rect">
            <a:avLst/>
          </a:prstGeom>
        </p:spPr>
      </p:pic>
    </p:spTree>
    <p:extLst>
      <p:ext uri="{BB962C8B-B14F-4D97-AF65-F5344CB8AC3E}">
        <p14:creationId xmlns:p14="http://schemas.microsoft.com/office/powerpoint/2010/main" val="10103122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C113968-FEFD-1520-E33B-457112F6884E}"/>
              </a:ext>
            </a:extLst>
          </p:cNvPr>
          <p:cNvPicPr>
            <a:picLocks noChangeAspect="1"/>
          </p:cNvPicPr>
          <p:nvPr/>
        </p:nvPicPr>
        <p:blipFill>
          <a:blip r:embed="rId3"/>
          <a:stretch>
            <a:fillRect/>
          </a:stretch>
        </p:blipFill>
        <p:spPr>
          <a:xfrm>
            <a:off x="1620252" y="184531"/>
            <a:ext cx="9529011" cy="5077279"/>
          </a:xfrm>
          <a:prstGeom prst="rect">
            <a:avLst/>
          </a:prstGeom>
        </p:spPr>
      </p:pic>
      <p:sp>
        <p:nvSpPr>
          <p:cNvPr id="9" name="TextBox 8">
            <a:extLst>
              <a:ext uri="{FF2B5EF4-FFF2-40B4-BE49-F238E27FC236}">
                <a16:creationId xmlns:a16="http://schemas.microsoft.com/office/drawing/2014/main" id="{2FAB7A04-8383-725D-95C4-528B04E0054A}"/>
              </a:ext>
            </a:extLst>
          </p:cNvPr>
          <p:cNvSpPr txBox="1"/>
          <p:nvPr/>
        </p:nvSpPr>
        <p:spPr>
          <a:xfrm>
            <a:off x="1620251" y="5532201"/>
            <a:ext cx="9529011" cy="646331"/>
          </a:xfrm>
          <a:prstGeom prst="rect">
            <a:avLst/>
          </a:prstGeom>
          <a:noFill/>
        </p:spPr>
        <p:txBody>
          <a:bodyPr wrap="square" rtlCol="0">
            <a:spAutoFit/>
          </a:bodyPr>
          <a:lstStyle/>
          <a:p>
            <a:r>
              <a:rPr lang="en-US" dirty="0"/>
              <a:t>Imagine what Hampton Roads could accomplish if every organization working toward a healthier environment worked together instead of working separately.</a:t>
            </a:r>
          </a:p>
        </p:txBody>
      </p:sp>
    </p:spTree>
    <p:extLst>
      <p:ext uri="{BB962C8B-B14F-4D97-AF65-F5344CB8AC3E}">
        <p14:creationId xmlns:p14="http://schemas.microsoft.com/office/powerpoint/2010/main" val="13826083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grpSp>
        <p:nvGrpSpPr>
          <p:cNvPr id="95" name="Group 94">
            <a:extLst>
              <a:ext uri="{FF2B5EF4-FFF2-40B4-BE49-F238E27FC236}">
                <a16:creationId xmlns:a16="http://schemas.microsoft.com/office/drawing/2014/main" id="{7B7EFD05-5F12-420E-8AEF-74D5EF9D58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96" name="Freeform 11">
              <a:extLst>
                <a:ext uri="{FF2B5EF4-FFF2-40B4-BE49-F238E27FC236}">
                  <a16:creationId xmlns:a16="http://schemas.microsoft.com/office/drawing/2014/main" id="{6B6786B7-9BA0-488B-8C6B-1C5BB4E2A5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97" name="Freeform 12">
              <a:extLst>
                <a:ext uri="{FF2B5EF4-FFF2-40B4-BE49-F238E27FC236}">
                  <a16:creationId xmlns:a16="http://schemas.microsoft.com/office/drawing/2014/main" id="{ACF6C842-D596-43D3-B584-5672E0D331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98" name="Freeform 13">
              <a:extLst>
                <a:ext uri="{FF2B5EF4-FFF2-40B4-BE49-F238E27FC236}">
                  <a16:creationId xmlns:a16="http://schemas.microsoft.com/office/drawing/2014/main" id="{6DF84F3E-35FA-497B-B6FA-F453E82F32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99" name="Freeform 14">
              <a:extLst>
                <a:ext uri="{FF2B5EF4-FFF2-40B4-BE49-F238E27FC236}">
                  <a16:creationId xmlns:a16="http://schemas.microsoft.com/office/drawing/2014/main" id="{2846D7FA-E05C-448E-B156-F77C205A14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100" name="Freeform 15">
              <a:extLst>
                <a:ext uri="{FF2B5EF4-FFF2-40B4-BE49-F238E27FC236}">
                  <a16:creationId xmlns:a16="http://schemas.microsoft.com/office/drawing/2014/main" id="{E269AD3A-E6B6-4322-A013-276CBC1B08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101" name="Freeform 16">
              <a:extLst>
                <a:ext uri="{FF2B5EF4-FFF2-40B4-BE49-F238E27FC236}">
                  <a16:creationId xmlns:a16="http://schemas.microsoft.com/office/drawing/2014/main" id="{CEFB9F00-6239-4BF6-B439-D16231B240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102" name="Freeform 17">
              <a:extLst>
                <a:ext uri="{FF2B5EF4-FFF2-40B4-BE49-F238E27FC236}">
                  <a16:creationId xmlns:a16="http://schemas.microsoft.com/office/drawing/2014/main" id="{74D1DDDB-FC85-40C5-9225-06312C4515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103" name="Freeform 18">
              <a:extLst>
                <a:ext uri="{FF2B5EF4-FFF2-40B4-BE49-F238E27FC236}">
                  <a16:creationId xmlns:a16="http://schemas.microsoft.com/office/drawing/2014/main" id="{E9217709-40C1-4F4A-AB69-8A693608AB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104" name="Freeform 19">
              <a:extLst>
                <a:ext uri="{FF2B5EF4-FFF2-40B4-BE49-F238E27FC236}">
                  <a16:creationId xmlns:a16="http://schemas.microsoft.com/office/drawing/2014/main" id="{ACCD26D6-BC97-43F5-B803-5838985FCC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105" name="Freeform 20">
              <a:extLst>
                <a:ext uri="{FF2B5EF4-FFF2-40B4-BE49-F238E27FC236}">
                  <a16:creationId xmlns:a16="http://schemas.microsoft.com/office/drawing/2014/main" id="{8136022F-2988-42E2-90E1-617D189FF1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106" name="Freeform 21">
              <a:extLst>
                <a:ext uri="{FF2B5EF4-FFF2-40B4-BE49-F238E27FC236}">
                  <a16:creationId xmlns:a16="http://schemas.microsoft.com/office/drawing/2014/main" id="{03859925-85FA-4D69-A0AB-6F827E3B5C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107" name="Freeform 22">
              <a:extLst>
                <a:ext uri="{FF2B5EF4-FFF2-40B4-BE49-F238E27FC236}">
                  <a16:creationId xmlns:a16="http://schemas.microsoft.com/office/drawing/2014/main" id="{BAE65FC7-970A-4DCC-9FB4-CF0F7496A9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109" name="Group 108">
            <a:extLst>
              <a:ext uri="{FF2B5EF4-FFF2-40B4-BE49-F238E27FC236}">
                <a16:creationId xmlns:a16="http://schemas.microsoft.com/office/drawing/2014/main" id="{B64F33C7-E158-4057-87E7-6F42AA6D034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157"/>
            <a:ext cx="2356675" cy="6853096"/>
            <a:chOff x="6627813" y="195610"/>
            <a:chExt cx="1952625" cy="5678141"/>
          </a:xfrm>
        </p:grpSpPr>
        <p:sp>
          <p:nvSpPr>
            <p:cNvPr id="110" name="Freeform 27">
              <a:extLst>
                <a:ext uri="{FF2B5EF4-FFF2-40B4-BE49-F238E27FC236}">
                  <a16:creationId xmlns:a16="http://schemas.microsoft.com/office/drawing/2014/main" id="{26714E66-FCC0-42F6-B127-0F91203BC5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111" name="Freeform 28">
              <a:extLst>
                <a:ext uri="{FF2B5EF4-FFF2-40B4-BE49-F238E27FC236}">
                  <a16:creationId xmlns:a16="http://schemas.microsoft.com/office/drawing/2014/main" id="{7E0BD3C9-F0D9-4A53-87DF-71D17D328D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112" name="Freeform 29">
              <a:extLst>
                <a:ext uri="{FF2B5EF4-FFF2-40B4-BE49-F238E27FC236}">
                  <a16:creationId xmlns:a16="http://schemas.microsoft.com/office/drawing/2014/main" id="{DFA9FE4C-FCED-4A9A-9E43-358EB75011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113" name="Freeform 30">
              <a:extLst>
                <a:ext uri="{FF2B5EF4-FFF2-40B4-BE49-F238E27FC236}">
                  <a16:creationId xmlns:a16="http://schemas.microsoft.com/office/drawing/2014/main" id="{E5D5BB28-15EC-4D32-9C05-C2206AF9E2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114" name="Freeform 31">
              <a:extLst>
                <a:ext uri="{FF2B5EF4-FFF2-40B4-BE49-F238E27FC236}">
                  <a16:creationId xmlns:a16="http://schemas.microsoft.com/office/drawing/2014/main" id="{06210E9D-4080-4566-B32A-3A8BE356F8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115" name="Freeform 32">
              <a:extLst>
                <a:ext uri="{FF2B5EF4-FFF2-40B4-BE49-F238E27FC236}">
                  <a16:creationId xmlns:a16="http://schemas.microsoft.com/office/drawing/2014/main" id="{894D3505-0982-40B2-8131-1B6BFF2736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116" name="Freeform 33">
              <a:extLst>
                <a:ext uri="{FF2B5EF4-FFF2-40B4-BE49-F238E27FC236}">
                  <a16:creationId xmlns:a16="http://schemas.microsoft.com/office/drawing/2014/main" id="{11598CAB-0965-48D6-999C-91450C50DE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117" name="Freeform 34">
              <a:extLst>
                <a:ext uri="{FF2B5EF4-FFF2-40B4-BE49-F238E27FC236}">
                  <a16:creationId xmlns:a16="http://schemas.microsoft.com/office/drawing/2014/main" id="{29E94126-468A-4060-BCBC-DC3806A46F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118" name="Freeform 35">
              <a:extLst>
                <a:ext uri="{FF2B5EF4-FFF2-40B4-BE49-F238E27FC236}">
                  <a16:creationId xmlns:a16="http://schemas.microsoft.com/office/drawing/2014/main" id="{438F3422-C112-405B-B955-7B16907214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119" name="Freeform 36">
              <a:extLst>
                <a:ext uri="{FF2B5EF4-FFF2-40B4-BE49-F238E27FC236}">
                  <a16:creationId xmlns:a16="http://schemas.microsoft.com/office/drawing/2014/main" id="{C99C65FC-23C1-4B1D-A385-29B46619D2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120" name="Freeform 37">
              <a:extLst>
                <a:ext uri="{FF2B5EF4-FFF2-40B4-BE49-F238E27FC236}">
                  <a16:creationId xmlns:a16="http://schemas.microsoft.com/office/drawing/2014/main" id="{53D192C3-5E79-4B85-98D0-8F6C681CDC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121" name="Freeform 38">
              <a:extLst>
                <a:ext uri="{FF2B5EF4-FFF2-40B4-BE49-F238E27FC236}">
                  <a16:creationId xmlns:a16="http://schemas.microsoft.com/office/drawing/2014/main" id="{8709C0CF-D42A-4EE0-9C30-B0B72C69AD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123" name="Rectangle 122">
            <a:extLst>
              <a:ext uri="{FF2B5EF4-FFF2-40B4-BE49-F238E27FC236}">
                <a16:creationId xmlns:a16="http://schemas.microsoft.com/office/drawing/2014/main" id="{B8FE8EF1-7AF2-4864-A8DE-7EE3481DA1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5" name="Freeform 11">
            <a:extLst>
              <a:ext uri="{FF2B5EF4-FFF2-40B4-BE49-F238E27FC236}">
                <a16:creationId xmlns:a16="http://schemas.microsoft.com/office/drawing/2014/main" id="{5B3CCFC9-E82D-444E-9621-FE5F95E679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p:nvSpPr>
          <p:cNvPr id="14" name="Title 13">
            <a:extLst>
              <a:ext uri="{FF2B5EF4-FFF2-40B4-BE49-F238E27FC236}">
                <a16:creationId xmlns:a16="http://schemas.microsoft.com/office/drawing/2014/main" id="{08FF6668-5BB1-0255-BEF4-EFA6F99924E3}"/>
              </a:ext>
            </a:extLst>
          </p:cNvPr>
          <p:cNvSpPr>
            <a:spLocks noGrp="1"/>
          </p:cNvSpPr>
          <p:nvPr>
            <p:ph type="title"/>
          </p:nvPr>
        </p:nvSpPr>
        <p:spPr>
          <a:xfrm>
            <a:off x="1687669" y="624110"/>
            <a:ext cx="4137059" cy="1280890"/>
          </a:xfrm>
        </p:spPr>
        <p:txBody>
          <a:bodyPr vert="horz" lIns="91440" tIns="45720" rIns="91440" bIns="45720" rtlCol="0" anchor="t">
            <a:normAutofit/>
          </a:bodyPr>
          <a:lstStyle/>
          <a:p>
            <a:pPr>
              <a:lnSpc>
                <a:spcPct val="90000"/>
              </a:lnSpc>
            </a:pPr>
            <a:r>
              <a:rPr lang="en-US" sz="2200" dirty="0"/>
              <a:t>What Do NGOs Gain from Collaboration, and What Do They Need for That?</a:t>
            </a:r>
          </a:p>
        </p:txBody>
      </p:sp>
      <p:sp>
        <p:nvSpPr>
          <p:cNvPr id="12" name="Content Placeholder 11">
            <a:extLst>
              <a:ext uri="{FF2B5EF4-FFF2-40B4-BE49-F238E27FC236}">
                <a16:creationId xmlns:a16="http://schemas.microsoft.com/office/drawing/2014/main" id="{FEDE0B17-09B9-426B-7B07-8F700B2267F4}"/>
              </a:ext>
            </a:extLst>
          </p:cNvPr>
          <p:cNvSpPr>
            <a:spLocks noGrp="1"/>
          </p:cNvSpPr>
          <p:nvPr>
            <p:ph sz="half" idx="2"/>
          </p:nvPr>
        </p:nvSpPr>
        <p:spPr>
          <a:xfrm>
            <a:off x="1683956" y="2133600"/>
            <a:ext cx="4140772" cy="3777622"/>
          </a:xfrm>
        </p:spPr>
        <p:txBody>
          <a:bodyPr vert="horz" lIns="91440" tIns="45720" rIns="91440" bIns="45720" rtlCol="0">
            <a:normAutofit/>
          </a:bodyPr>
          <a:lstStyle/>
          <a:p>
            <a:pPr marL="0" indent="0">
              <a:lnSpc>
                <a:spcPct val="90000"/>
              </a:lnSpc>
              <a:buNone/>
            </a:pPr>
            <a:r>
              <a:rPr lang="en-US" sz="1100" b="1" dirty="0">
                <a:solidFill>
                  <a:srgbClr val="000000"/>
                </a:solidFill>
              </a:rPr>
              <a:t>The Challenge</a:t>
            </a:r>
          </a:p>
          <a:p>
            <a:pPr>
              <a:lnSpc>
                <a:spcPct val="90000"/>
              </a:lnSpc>
            </a:pPr>
            <a:r>
              <a:rPr lang="en-US" sz="1100" dirty="0">
                <a:solidFill>
                  <a:srgbClr val="000000"/>
                </a:solidFill>
              </a:rPr>
              <a:t>Hampton Roads has many organizations working toward similar environmental goals, but their efforts are often disconnected.</a:t>
            </a:r>
          </a:p>
          <a:p>
            <a:pPr marL="0" indent="0">
              <a:lnSpc>
                <a:spcPct val="90000"/>
              </a:lnSpc>
              <a:buNone/>
            </a:pPr>
            <a:r>
              <a:rPr lang="en-US" sz="1100" b="1" dirty="0">
                <a:solidFill>
                  <a:srgbClr val="000000"/>
                </a:solidFill>
              </a:rPr>
              <a:t>My Project</a:t>
            </a:r>
          </a:p>
          <a:p>
            <a:pPr>
              <a:lnSpc>
                <a:spcPct val="90000"/>
              </a:lnSpc>
            </a:pPr>
            <a:r>
              <a:rPr lang="en-US" sz="1100" dirty="0">
                <a:solidFill>
                  <a:srgbClr val="000000"/>
                </a:solidFill>
              </a:rPr>
              <a:t>Analyzed the regional need for stronger NGO collaboration</a:t>
            </a:r>
          </a:p>
          <a:p>
            <a:pPr>
              <a:lnSpc>
                <a:spcPct val="90000"/>
              </a:lnSpc>
            </a:pPr>
            <a:r>
              <a:rPr lang="en-US" sz="1100" dirty="0">
                <a:solidFill>
                  <a:srgbClr val="000000"/>
                </a:solidFill>
              </a:rPr>
              <a:t>Identified gaps in communication, coordination, and resource sharing</a:t>
            </a:r>
          </a:p>
          <a:p>
            <a:pPr>
              <a:lnSpc>
                <a:spcPct val="90000"/>
              </a:lnSpc>
            </a:pPr>
            <a:r>
              <a:rPr lang="en-US" sz="1100" dirty="0">
                <a:solidFill>
                  <a:srgbClr val="000000"/>
                </a:solidFill>
              </a:rPr>
              <a:t>Examined what organizations need to collaborate effectively</a:t>
            </a:r>
          </a:p>
          <a:p>
            <a:pPr>
              <a:lnSpc>
                <a:spcPct val="90000"/>
              </a:lnSpc>
            </a:pPr>
            <a:r>
              <a:rPr lang="en-US" sz="1100" dirty="0">
                <a:solidFill>
                  <a:srgbClr val="000000"/>
                </a:solidFill>
              </a:rPr>
              <a:t>Explored how Place4Us could help bridge these gaps</a:t>
            </a:r>
          </a:p>
          <a:p>
            <a:pPr marL="0" indent="0">
              <a:lnSpc>
                <a:spcPct val="90000"/>
              </a:lnSpc>
              <a:buNone/>
            </a:pPr>
            <a:r>
              <a:rPr lang="en-US" sz="1100" b="1" dirty="0">
                <a:solidFill>
                  <a:srgbClr val="000000"/>
                </a:solidFill>
              </a:rPr>
              <a:t>Project Goal</a:t>
            </a:r>
          </a:p>
          <a:p>
            <a:pPr>
              <a:lnSpc>
                <a:spcPct val="90000"/>
              </a:lnSpc>
            </a:pPr>
            <a:r>
              <a:rPr lang="en-US" sz="1100" dirty="0">
                <a:solidFill>
                  <a:srgbClr val="000000"/>
                </a:solidFill>
              </a:rPr>
              <a:t>Identify practical ways to connect environmental organizations, strengthen regional partnerships, and increase their collective impact.</a:t>
            </a:r>
          </a:p>
          <a:p>
            <a:pPr>
              <a:lnSpc>
                <a:spcPct val="90000"/>
              </a:lnSpc>
            </a:pPr>
            <a:endParaRPr lang="en-US" sz="1100" dirty="0">
              <a:solidFill>
                <a:srgbClr val="000000"/>
              </a:solidFill>
            </a:endParaRPr>
          </a:p>
        </p:txBody>
      </p:sp>
      <p:pic>
        <p:nvPicPr>
          <p:cNvPr id="20" name="Picture 19">
            <a:extLst>
              <a:ext uri="{FF2B5EF4-FFF2-40B4-BE49-F238E27FC236}">
                <a16:creationId xmlns:a16="http://schemas.microsoft.com/office/drawing/2014/main" id="{6D337FCA-E54B-398E-C9F6-20DAF74F8361}"/>
              </a:ext>
            </a:extLst>
          </p:cNvPr>
          <p:cNvPicPr>
            <a:picLocks noChangeAspect="1"/>
          </p:cNvPicPr>
          <p:nvPr/>
        </p:nvPicPr>
        <p:blipFill>
          <a:blip r:embed="rId3"/>
          <a:stretch>
            <a:fillRect/>
          </a:stretch>
        </p:blipFill>
        <p:spPr>
          <a:xfrm>
            <a:off x="6091916" y="1156474"/>
            <a:ext cx="5451627" cy="4225010"/>
          </a:xfrm>
          <a:prstGeom prst="rect">
            <a:avLst/>
          </a:prstGeom>
        </p:spPr>
      </p:pic>
    </p:spTree>
    <p:extLst>
      <p:ext uri="{BB962C8B-B14F-4D97-AF65-F5344CB8AC3E}">
        <p14:creationId xmlns:p14="http://schemas.microsoft.com/office/powerpoint/2010/main" val="31455715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98E33CDA-9DA2-1D9B-E6A1-6A31F9512851}"/>
              </a:ext>
            </a:extLst>
          </p:cNvPr>
          <p:cNvPicPr>
            <a:picLocks noChangeAspect="1"/>
          </p:cNvPicPr>
          <p:nvPr/>
        </p:nvPicPr>
        <p:blipFill>
          <a:blip r:embed="rId3"/>
          <a:stretch>
            <a:fillRect/>
          </a:stretch>
        </p:blipFill>
        <p:spPr>
          <a:xfrm>
            <a:off x="1218873" y="726928"/>
            <a:ext cx="3328492" cy="565331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17" name="Title 16">
            <a:extLst>
              <a:ext uri="{FF2B5EF4-FFF2-40B4-BE49-F238E27FC236}">
                <a16:creationId xmlns:a16="http://schemas.microsoft.com/office/drawing/2014/main" id="{441F2536-6DB4-323D-DA33-B7949B807C13}"/>
              </a:ext>
            </a:extLst>
          </p:cNvPr>
          <p:cNvSpPr>
            <a:spLocks noGrp="1"/>
          </p:cNvSpPr>
          <p:nvPr>
            <p:ph type="title"/>
          </p:nvPr>
        </p:nvSpPr>
        <p:spPr>
          <a:xfrm>
            <a:off x="0" y="0"/>
            <a:ext cx="12192000" cy="742574"/>
          </a:xfrm>
          <a:solidFill>
            <a:schemeClr val="bg1"/>
          </a:solidFill>
          <a:ln>
            <a:solidFill>
              <a:schemeClr val="bg1"/>
            </a:solidFill>
          </a:ln>
        </p:spPr>
        <p:style>
          <a:lnRef idx="1">
            <a:schemeClr val="accent2"/>
          </a:lnRef>
          <a:fillRef idx="2">
            <a:schemeClr val="accent2"/>
          </a:fillRef>
          <a:effectRef idx="1">
            <a:schemeClr val="accent2"/>
          </a:effectRef>
          <a:fontRef idx="minor">
            <a:schemeClr val="dk1"/>
          </a:fontRef>
        </p:style>
        <p:txBody>
          <a:bodyPr>
            <a:normAutofit fontScale="90000"/>
          </a:bodyPr>
          <a:lstStyle/>
          <a:p>
            <a:pPr algn="ctr"/>
            <a:r>
              <a:rPr lang="en-US" b="1" dirty="0">
                <a:latin typeface="Bahnschrift SemiCondensed" panose="020B0502040204020203" pitchFamily="34" charset="0"/>
              </a:rPr>
              <a:t>HOW I EXAMINED THE COLLABORATION GAP</a:t>
            </a:r>
            <a:br>
              <a:rPr lang="en-US" b="1" dirty="0"/>
            </a:br>
            <a:endParaRPr lang="en-US" dirty="0"/>
          </a:p>
        </p:txBody>
      </p:sp>
      <p:pic>
        <p:nvPicPr>
          <p:cNvPr id="7" name="Picture 6">
            <a:extLst>
              <a:ext uri="{FF2B5EF4-FFF2-40B4-BE49-F238E27FC236}">
                <a16:creationId xmlns:a16="http://schemas.microsoft.com/office/drawing/2014/main" id="{5F3A2BF3-8306-42A6-D2E8-96E9D5AB5A80}"/>
              </a:ext>
            </a:extLst>
          </p:cNvPr>
          <p:cNvPicPr>
            <a:picLocks noChangeAspect="1"/>
          </p:cNvPicPr>
          <p:nvPr/>
        </p:nvPicPr>
        <p:blipFill>
          <a:blip r:embed="rId4"/>
          <a:stretch>
            <a:fillRect/>
          </a:stretch>
        </p:blipFill>
        <p:spPr>
          <a:xfrm>
            <a:off x="6436798" y="726928"/>
            <a:ext cx="5361160" cy="4571106"/>
          </a:xfrm>
          <a:prstGeom prst="rect">
            <a:avLst/>
          </a:prstGeom>
        </p:spPr>
      </p:pic>
    </p:spTree>
    <p:extLst>
      <p:ext uri="{BB962C8B-B14F-4D97-AF65-F5344CB8AC3E}">
        <p14:creationId xmlns:p14="http://schemas.microsoft.com/office/powerpoint/2010/main" val="27178727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13EC62CA-9483-99DE-CD08-63C9C1871500}"/>
              </a:ext>
            </a:extLst>
          </p:cNvPr>
          <p:cNvCxnSpPr/>
          <p:nvPr/>
        </p:nvCxnSpPr>
        <p:spPr>
          <a:xfrm>
            <a:off x="4792717" y="231228"/>
            <a:ext cx="914400" cy="914400"/>
          </a:xfrm>
          <a:prstGeom prst="line">
            <a:avLst/>
          </a:prstGeom>
        </p:spPr>
        <p:style>
          <a:lnRef idx="1">
            <a:schemeClr val="accent1"/>
          </a:lnRef>
          <a:fillRef idx="0">
            <a:schemeClr val="accent1"/>
          </a:fillRef>
          <a:effectRef idx="0">
            <a:schemeClr val="accent1"/>
          </a:effectRef>
          <a:fontRef idx="minor">
            <a:schemeClr val="tx1"/>
          </a:fontRef>
        </p:style>
      </p:cxnSp>
      <p:pic>
        <p:nvPicPr>
          <p:cNvPr id="18" name="Picture 17">
            <a:extLst>
              <a:ext uri="{FF2B5EF4-FFF2-40B4-BE49-F238E27FC236}">
                <a16:creationId xmlns:a16="http://schemas.microsoft.com/office/drawing/2014/main" id="{F52618D6-59A2-A264-9F3A-0BE676344D50}"/>
              </a:ext>
            </a:extLst>
          </p:cNvPr>
          <p:cNvPicPr>
            <a:picLocks noChangeAspect="1"/>
          </p:cNvPicPr>
          <p:nvPr/>
        </p:nvPicPr>
        <p:blipFill>
          <a:blip r:embed="rId2"/>
          <a:stretch>
            <a:fillRect/>
          </a:stretch>
        </p:blipFill>
        <p:spPr>
          <a:xfrm>
            <a:off x="6478" y="0"/>
            <a:ext cx="12185522" cy="6858000"/>
          </a:xfrm>
          <a:prstGeom prst="rect">
            <a:avLst/>
          </a:prstGeom>
        </p:spPr>
      </p:pic>
    </p:spTree>
    <p:extLst>
      <p:ext uri="{BB962C8B-B14F-4D97-AF65-F5344CB8AC3E}">
        <p14:creationId xmlns:p14="http://schemas.microsoft.com/office/powerpoint/2010/main" val="5791315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963968" y="4062758"/>
            <a:ext cx="3992732" cy="3756294"/>
          </a:xfrm>
        </p:spPr>
        <p:txBody>
          <a:bodyPr/>
          <a:lstStyle/>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p:txBody>
      </p:sp>
      <p:pic>
        <p:nvPicPr>
          <p:cNvPr id="6" name="Online Media 5" title="TOP STORIES: Virginia court blocks Digital Gateway data center project">
            <a:hlinkClick r:id="" action="ppaction://media"/>
            <a:extLst>
              <a:ext uri="{FF2B5EF4-FFF2-40B4-BE49-F238E27FC236}">
                <a16:creationId xmlns:a16="http://schemas.microsoft.com/office/drawing/2014/main" id="{7AF7AB2C-EE23-04F6-B8C0-DD113E620772}"/>
              </a:ext>
            </a:extLst>
          </p:cNvPr>
          <p:cNvPicPr>
            <a:picLocks noRot="1" noChangeAspect="1"/>
          </p:cNvPicPr>
          <p:nvPr>
            <a:videoFile r:link="rId1"/>
          </p:nvPr>
        </p:nvPicPr>
        <p:blipFill>
          <a:blip r:embed="rId4"/>
          <a:stretch>
            <a:fillRect/>
          </a:stretch>
        </p:blipFill>
        <p:spPr>
          <a:xfrm>
            <a:off x="3603611" y="3280022"/>
            <a:ext cx="6190210" cy="3281264"/>
          </a:xfrm>
          <a:prstGeom prst="rect">
            <a:avLst/>
          </a:prstGeom>
        </p:spPr>
      </p:pic>
      <p:sp>
        <p:nvSpPr>
          <p:cNvPr id="7" name="TextBox 6">
            <a:extLst>
              <a:ext uri="{FF2B5EF4-FFF2-40B4-BE49-F238E27FC236}">
                <a16:creationId xmlns:a16="http://schemas.microsoft.com/office/drawing/2014/main" id="{8C60C334-FA4B-2AD8-39D5-C4FA5A5E146B}"/>
              </a:ext>
            </a:extLst>
          </p:cNvPr>
          <p:cNvSpPr txBox="1"/>
          <p:nvPr/>
        </p:nvSpPr>
        <p:spPr>
          <a:xfrm>
            <a:off x="7453697" y="314615"/>
            <a:ext cx="10156722" cy="253916"/>
          </a:xfrm>
          <a:prstGeom prst="rect">
            <a:avLst/>
          </a:prstGeom>
          <a:noFill/>
        </p:spPr>
        <p:txBody>
          <a:bodyPr wrap="square" rtlCol="0">
            <a:spAutoFit/>
          </a:bodyPr>
          <a:lstStyle/>
          <a:p>
            <a:r>
              <a:rPr lang="en-US" sz="1050" i="1" dirty="0"/>
              <a:t>Prince William Digital Gateway project in Virginia: July 2, 2026</a:t>
            </a:r>
          </a:p>
        </p:txBody>
      </p:sp>
      <p:sp>
        <p:nvSpPr>
          <p:cNvPr id="8" name="TextBox 7">
            <a:extLst>
              <a:ext uri="{FF2B5EF4-FFF2-40B4-BE49-F238E27FC236}">
                <a16:creationId xmlns:a16="http://schemas.microsoft.com/office/drawing/2014/main" id="{CF29300F-B3DA-C7CC-949F-36FBEC655368}"/>
              </a:ext>
            </a:extLst>
          </p:cNvPr>
          <p:cNvSpPr txBox="1"/>
          <p:nvPr/>
        </p:nvSpPr>
        <p:spPr>
          <a:xfrm>
            <a:off x="1266713" y="62384"/>
            <a:ext cx="9379974" cy="338554"/>
          </a:xfrm>
          <a:prstGeom prst="rect">
            <a:avLst/>
          </a:prstGeom>
          <a:noFill/>
        </p:spPr>
        <p:txBody>
          <a:bodyPr wrap="square" rtlCol="0">
            <a:spAutoFit/>
          </a:bodyPr>
          <a:lstStyle/>
          <a:p>
            <a:pPr algn="ctr"/>
            <a:r>
              <a:rPr lang="en-US" sz="1600" b="1" dirty="0"/>
              <a:t>Collaboration in Action: When Communities Work Together, Decisions Can Change</a:t>
            </a:r>
          </a:p>
        </p:txBody>
      </p:sp>
      <p:pic>
        <p:nvPicPr>
          <p:cNvPr id="10" name="Picture 9">
            <a:extLst>
              <a:ext uri="{FF2B5EF4-FFF2-40B4-BE49-F238E27FC236}">
                <a16:creationId xmlns:a16="http://schemas.microsoft.com/office/drawing/2014/main" id="{E6B1B4D1-AC2A-1E97-B60F-10D4D4BF4FE8}"/>
              </a:ext>
            </a:extLst>
          </p:cNvPr>
          <p:cNvPicPr>
            <a:picLocks noChangeAspect="1"/>
          </p:cNvPicPr>
          <p:nvPr/>
        </p:nvPicPr>
        <p:blipFill>
          <a:blip r:embed="rId5"/>
          <a:stretch>
            <a:fillRect/>
          </a:stretch>
        </p:blipFill>
        <p:spPr>
          <a:xfrm>
            <a:off x="2258608" y="540724"/>
            <a:ext cx="9039312" cy="2658028"/>
          </a:xfrm>
          <a:prstGeom prst="rect">
            <a:avLst/>
          </a:prstGeom>
        </p:spPr>
      </p:pic>
      <p:sp>
        <p:nvSpPr>
          <p:cNvPr id="12" name="TextBox 11">
            <a:extLst>
              <a:ext uri="{FF2B5EF4-FFF2-40B4-BE49-F238E27FC236}">
                <a16:creationId xmlns:a16="http://schemas.microsoft.com/office/drawing/2014/main" id="{63A043D1-746F-584B-4B63-524EBE9EEE25}"/>
              </a:ext>
            </a:extLst>
          </p:cNvPr>
          <p:cNvSpPr txBox="1"/>
          <p:nvPr/>
        </p:nvSpPr>
        <p:spPr>
          <a:xfrm>
            <a:off x="2394152" y="6642556"/>
            <a:ext cx="8609128" cy="215444"/>
          </a:xfrm>
          <a:prstGeom prst="rect">
            <a:avLst/>
          </a:prstGeom>
          <a:noFill/>
        </p:spPr>
        <p:txBody>
          <a:bodyPr wrap="square" rtlCol="0">
            <a:spAutoFit/>
          </a:bodyPr>
          <a:lstStyle/>
          <a:p>
            <a:r>
              <a:rPr lang="en-US" sz="800" dirty="0"/>
              <a:t>FOX 5 Washington DC. (2026, March 31). Virginia court blocks Digital Gateway data center project [Video]. YouTube. https://www.youtube.com/watch?v=SvSB4Mf_Lc8</a:t>
            </a:r>
          </a:p>
        </p:txBody>
      </p:sp>
    </p:spTree>
    <p:extLst>
      <p:ext uri="{BB962C8B-B14F-4D97-AF65-F5344CB8AC3E}">
        <p14:creationId xmlns:p14="http://schemas.microsoft.com/office/powerpoint/2010/main" val="1681409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49680EE-9B44-3A84-D0AE-8ED7074FCECC}"/>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30442951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03434" y="0"/>
            <a:ext cx="4785131" cy="618003"/>
          </a:xfrm>
        </p:spPr>
        <p:txBody>
          <a:bodyPr>
            <a:noAutofit/>
          </a:bodyPr>
          <a:lstStyle/>
          <a:p>
            <a:r>
              <a:rPr lang="en-US" sz="3200" dirty="0">
                <a:ln w="0"/>
                <a:solidFill>
                  <a:schemeClr val="tx1"/>
                </a:solidFill>
                <a:effectLst>
                  <a:outerShdw blurRad="38100" dist="19050" dir="2700000" algn="tl" rotWithShape="0">
                    <a:schemeClr val="dk1">
                      <a:alpha val="40000"/>
                    </a:schemeClr>
                  </a:outerShdw>
                </a:effectLst>
                <a:latin typeface="Bahnschrift" panose="020B0502040204020203" pitchFamily="34" charset="0"/>
                <a:cs typeface="Arial" panose="020B0604020202020204" pitchFamily="34" charset="0"/>
              </a:rPr>
              <a:t>The Making of an Activist </a:t>
            </a:r>
          </a:p>
        </p:txBody>
      </p:sp>
      <p:sp>
        <p:nvSpPr>
          <p:cNvPr id="4" name="Text Placeholder 3"/>
          <p:cNvSpPr>
            <a:spLocks noGrp="1"/>
          </p:cNvSpPr>
          <p:nvPr>
            <p:ph type="body" sz="half" idx="2"/>
          </p:nvPr>
        </p:nvSpPr>
        <p:spPr>
          <a:xfrm>
            <a:off x="2570249" y="618003"/>
            <a:ext cx="7321003" cy="328557"/>
          </a:xfrm>
          <a:ln>
            <a:solidFill>
              <a:schemeClr val="accent3"/>
            </a:solidFill>
          </a:ln>
        </p:spPr>
        <p:txBody>
          <a:bodyPr>
            <a:normAutofit/>
          </a:bodyPr>
          <a:lstStyle/>
          <a:p>
            <a:pPr algn="ctr"/>
            <a:r>
              <a:rPr lang="en-US" sz="1000" dirty="0">
                <a:latin typeface="Aptos" panose="020B0004020202020204" pitchFamily="34" charset="0"/>
              </a:rPr>
              <a:t>This internship did more than teach me about collaboration; it inspired me to actively participate in creating change</a:t>
            </a:r>
            <a:r>
              <a:rPr lang="en-US" dirty="0">
                <a:latin typeface="Aptos" panose="020B0004020202020204" pitchFamily="34" charset="0"/>
              </a:rPr>
              <a:t>.</a:t>
            </a:r>
          </a:p>
        </p:txBody>
      </p:sp>
      <p:pic>
        <p:nvPicPr>
          <p:cNvPr id="19" name="Picture 18">
            <a:extLst>
              <a:ext uri="{FF2B5EF4-FFF2-40B4-BE49-F238E27FC236}">
                <a16:creationId xmlns:a16="http://schemas.microsoft.com/office/drawing/2014/main" id="{44F12F9A-2186-3999-44D8-30FEE7CA6C7B}"/>
              </a:ext>
            </a:extLst>
          </p:cNvPr>
          <p:cNvPicPr>
            <a:picLocks noChangeAspect="1"/>
          </p:cNvPicPr>
          <p:nvPr/>
        </p:nvPicPr>
        <p:blipFill>
          <a:blip r:embed="rId3"/>
          <a:stretch>
            <a:fillRect/>
          </a:stretch>
        </p:blipFill>
        <p:spPr>
          <a:xfrm>
            <a:off x="0" y="0"/>
            <a:ext cx="12185522" cy="6858000"/>
          </a:xfrm>
          <a:prstGeom prst="rect">
            <a:avLst/>
          </a:prstGeom>
        </p:spPr>
      </p:pic>
    </p:spTree>
    <p:extLst>
      <p:ext uri="{BB962C8B-B14F-4D97-AF65-F5344CB8AC3E}">
        <p14:creationId xmlns:p14="http://schemas.microsoft.com/office/powerpoint/2010/main" val="19115643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F222120-E225-D8DE-AF39-9606EB065ED5}"/>
              </a:ext>
            </a:extLst>
          </p:cNvPr>
          <p:cNvPicPr>
            <a:picLocks noChangeAspect="1"/>
          </p:cNvPicPr>
          <p:nvPr/>
        </p:nvPicPr>
        <p:blipFill>
          <a:blip r:embed="rId3"/>
          <a:stretch>
            <a:fillRect/>
          </a:stretch>
        </p:blipFill>
        <p:spPr>
          <a:xfrm>
            <a:off x="2698526" y="1366602"/>
            <a:ext cx="6598307" cy="1850948"/>
          </a:xfrm>
          <a:prstGeom prst="rect">
            <a:avLst/>
          </a:prstGeom>
        </p:spPr>
      </p:pic>
      <p:sp>
        <p:nvSpPr>
          <p:cNvPr id="13" name="TextBox 12">
            <a:extLst>
              <a:ext uri="{FF2B5EF4-FFF2-40B4-BE49-F238E27FC236}">
                <a16:creationId xmlns:a16="http://schemas.microsoft.com/office/drawing/2014/main" id="{D5A1E584-FA14-E9AC-E011-A617007F4CF9}"/>
              </a:ext>
            </a:extLst>
          </p:cNvPr>
          <p:cNvSpPr txBox="1"/>
          <p:nvPr/>
        </p:nvSpPr>
        <p:spPr>
          <a:xfrm>
            <a:off x="1936954" y="3538951"/>
            <a:ext cx="8888361" cy="3139321"/>
          </a:xfrm>
          <a:prstGeom prst="rect">
            <a:avLst/>
          </a:prstGeom>
          <a:noFill/>
        </p:spPr>
        <p:txBody>
          <a:bodyPr wrap="square" rtlCol="0">
            <a:spAutoFit/>
          </a:bodyPr>
          <a:lstStyle/>
          <a:p>
            <a:r>
              <a:rPr lang="en-US" dirty="0">
                <a:latin typeface="Verdana" panose="020B0604030504040204" pitchFamily="34" charset="0"/>
                <a:ea typeface="Verdana" panose="020B0604030504040204" pitchFamily="34" charset="0"/>
              </a:rPr>
              <a:t>I want to give a big thanks to the Earth Viability Center for giving me the opportunity to study environmental collaboration and be part of the continued growth of Place4Us. This internship allowed me to take what I have learned in school and apply it to real environmental challenges while contributing ideas that could make the platform more useful, visible, and active. I truly believe Place4Us has the potential to become an important space where organizations, communities, researchers, and public institutions can connect and work toward shared environmental goals. I am grateful that I was able to contribute during this stage of its development, and I am genuinely excited to see what Place4Us becomes in the future.</a:t>
            </a:r>
          </a:p>
        </p:txBody>
      </p:sp>
      <p:sp>
        <p:nvSpPr>
          <p:cNvPr id="14" name="Rectangle 13">
            <a:extLst>
              <a:ext uri="{FF2B5EF4-FFF2-40B4-BE49-F238E27FC236}">
                <a16:creationId xmlns:a16="http://schemas.microsoft.com/office/drawing/2014/main" id="{39695525-0001-B7AA-A43B-C34206D6DCBD}"/>
              </a:ext>
            </a:extLst>
          </p:cNvPr>
          <p:cNvSpPr/>
          <p:nvPr/>
        </p:nvSpPr>
        <p:spPr>
          <a:xfrm>
            <a:off x="4109984" y="121871"/>
            <a:ext cx="3775393"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Thank you </a:t>
            </a:r>
          </a:p>
        </p:txBody>
      </p:sp>
    </p:spTree>
    <p:extLst>
      <p:ext uri="{BB962C8B-B14F-4D97-AF65-F5344CB8AC3E}">
        <p14:creationId xmlns:p14="http://schemas.microsoft.com/office/powerpoint/2010/main" val="4197508983"/>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2196</TotalTime>
  <Words>578</Words>
  <Application>Microsoft Office PowerPoint</Application>
  <PresentationFormat>Widescreen</PresentationFormat>
  <Paragraphs>34</Paragraphs>
  <Slides>10</Slides>
  <Notes>7</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vt:i4>
      </vt:variant>
    </vt:vector>
  </HeadingPairs>
  <TitlesOfParts>
    <vt:vector size="19" baseType="lpstr">
      <vt:lpstr>Aptos</vt:lpstr>
      <vt:lpstr>Arial</vt:lpstr>
      <vt:lpstr>Bahnschrift</vt:lpstr>
      <vt:lpstr>Bahnschrift SemiCondensed</vt:lpstr>
      <vt:lpstr>Calibri</vt:lpstr>
      <vt:lpstr>Century Gothic</vt:lpstr>
      <vt:lpstr>Verdana</vt:lpstr>
      <vt:lpstr>Wingdings 3</vt:lpstr>
      <vt:lpstr>Wisp</vt:lpstr>
      <vt:lpstr>  Strengthening Environmental Collaboration in Hampton Roads</vt:lpstr>
      <vt:lpstr>PowerPoint Presentation</vt:lpstr>
      <vt:lpstr>PowerPoint Presentation</vt:lpstr>
      <vt:lpstr>What Do NGOs Gain from Collaboration, and What Do They Need for That?</vt:lpstr>
      <vt:lpstr>HOW I EXAMINED THE COLLABORATION GAP </vt:lpstr>
      <vt:lpstr>PowerPoint Presentation</vt:lpstr>
      <vt:lpstr>PowerPoint Presentation</vt:lpstr>
      <vt:lpstr>PowerPoint Presentation</vt:lpstr>
      <vt:lpstr>The Making of an Activist </vt:lpstr>
      <vt:lpstr>PowerPoint Presentation</vt:lpstr>
    </vt:vector>
  </TitlesOfParts>
  <Company>Department of Interior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Power  of  PowerPoint</dc:title>
  <dc:creator>jamie heffernan</dc:creator>
  <cp:lastModifiedBy>HEFFERNAN, JAMIE</cp:lastModifiedBy>
  <cp:revision>40</cp:revision>
  <dcterms:created xsi:type="dcterms:W3CDTF">2018-01-19T14:42:41Z</dcterms:created>
  <dcterms:modified xsi:type="dcterms:W3CDTF">2026-08-21T04:22:37Z</dcterms:modified>
</cp:coreProperties>
</file>