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handoutMasterIdLst>
    <p:handoutMasterId r:id="rId15"/>
  </p:handout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Lst>
  <p:sldSz cx="10080625" cy="7559675" type="screen4x3"/>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8" y="-708"/>
      </p:cViewPr>
      <p:guideLst>
        <p:guide orient="horz" pos="2381"/>
        <p:guide pos="31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1" y="1"/>
            <a:ext cx="3280497" cy="534103"/>
          </a:xfrm>
          <a:prstGeom prst="rect">
            <a:avLst/>
          </a:prstGeom>
          <a:noFill/>
          <a:ln>
            <a:noFill/>
          </a:ln>
        </p:spPr>
        <p:txBody>
          <a:bodyPr vert="horz" wrap="none" lIns="90000" tIns="45000" rIns="90000" bIns="45000" compatLnSpc="0"/>
          <a:lstStyle/>
          <a:p>
            <a:pPr marL="0" marR="0" lvl="0" indent="0" rtl="0" hangingPunct="0">
              <a:lnSpc>
                <a:spcPct val="100000"/>
              </a:lnSpc>
              <a:spcBef>
                <a:spcPts val="0"/>
              </a:spcBef>
              <a:spcAft>
                <a:spcPts val="0"/>
              </a:spcAft>
              <a:buNone/>
              <a:tabLst/>
              <a:defRPr sz="1400"/>
            </a:pPr>
            <a:endParaRPr lang="en-US" sz="1400" b="0" i="0" u="none" strike="noStrike">
              <a:ln>
                <a:noFill/>
              </a:ln>
              <a:latin typeface="Albany" pitchFamily="18"/>
              <a:ea typeface="Andale Sans UI" pitchFamily="2"/>
              <a:cs typeface="Tahoma" pitchFamily="2"/>
            </a:endParaRPr>
          </a:p>
        </p:txBody>
      </p:sp>
      <p:sp>
        <p:nvSpPr>
          <p:cNvPr id="3" name="Date Placeholder 2"/>
          <p:cNvSpPr txBox="1">
            <a:spLocks noGrp="1"/>
          </p:cNvSpPr>
          <p:nvPr>
            <p:ph type="dt" sz="quarter" idx="1"/>
          </p:nvPr>
        </p:nvSpPr>
        <p:spPr>
          <a:xfrm>
            <a:off x="4279055" y="1"/>
            <a:ext cx="3280497" cy="534103"/>
          </a:xfrm>
          <a:prstGeom prst="rect">
            <a:avLst/>
          </a:prstGeom>
          <a:noFill/>
          <a:ln>
            <a:noFill/>
          </a:ln>
        </p:spPr>
        <p:txBody>
          <a:bodyPr vert="horz" wrap="none" lIns="90000" tIns="45000" rIns="90000" bIns="45000" compatLnSpc="0"/>
          <a:lstStyle/>
          <a:p>
            <a:pPr marL="0" marR="0" lvl="0" indent="0" algn="r" rtl="0" hangingPunct="0">
              <a:lnSpc>
                <a:spcPct val="100000"/>
              </a:lnSpc>
              <a:spcBef>
                <a:spcPts val="0"/>
              </a:spcBef>
              <a:spcAft>
                <a:spcPts val="0"/>
              </a:spcAft>
              <a:buNone/>
              <a:tabLst/>
              <a:defRPr sz="1400"/>
            </a:pPr>
            <a:endParaRPr lang="en-US" sz="1400" b="0" i="0" u="none" strike="noStrike">
              <a:ln>
                <a:noFill/>
              </a:ln>
              <a:latin typeface="Albany" pitchFamily="18"/>
              <a:ea typeface="Andale Sans UI" pitchFamily="2"/>
              <a:cs typeface="Tahoma" pitchFamily="2"/>
            </a:endParaRPr>
          </a:p>
        </p:txBody>
      </p:sp>
      <p:sp>
        <p:nvSpPr>
          <p:cNvPr id="4" name="Footer Placeholder 3"/>
          <p:cNvSpPr txBox="1">
            <a:spLocks noGrp="1"/>
          </p:cNvSpPr>
          <p:nvPr>
            <p:ph type="ftr" sz="quarter" idx="2"/>
          </p:nvPr>
        </p:nvSpPr>
        <p:spPr>
          <a:xfrm>
            <a:off x="1" y="10157658"/>
            <a:ext cx="3280497" cy="534103"/>
          </a:xfrm>
          <a:prstGeom prst="rect">
            <a:avLst/>
          </a:prstGeom>
          <a:noFill/>
          <a:ln>
            <a:noFill/>
          </a:ln>
        </p:spPr>
        <p:txBody>
          <a:bodyPr vert="horz" wrap="none" lIns="90000" tIns="45000" rIns="90000" bIns="45000" anchor="b" compatLnSpc="0"/>
          <a:lstStyle/>
          <a:p>
            <a:pPr marL="0" marR="0" lvl="0" indent="0" rtl="0" hangingPunct="0">
              <a:lnSpc>
                <a:spcPct val="100000"/>
              </a:lnSpc>
              <a:spcBef>
                <a:spcPts val="0"/>
              </a:spcBef>
              <a:spcAft>
                <a:spcPts val="0"/>
              </a:spcAft>
              <a:buNone/>
              <a:tabLst/>
              <a:defRPr sz="1400"/>
            </a:pPr>
            <a:endParaRPr lang="en-US" sz="1400" b="0" i="0" u="none" strike="noStrike">
              <a:ln>
                <a:noFill/>
              </a:ln>
              <a:latin typeface="Albany" pitchFamily="18"/>
              <a:ea typeface="Andale Sans UI" pitchFamily="2"/>
              <a:cs typeface="Tahoma" pitchFamily="2"/>
            </a:endParaRPr>
          </a:p>
        </p:txBody>
      </p:sp>
      <p:sp>
        <p:nvSpPr>
          <p:cNvPr id="5" name="Slide Number Placeholder 4"/>
          <p:cNvSpPr txBox="1">
            <a:spLocks noGrp="1"/>
          </p:cNvSpPr>
          <p:nvPr>
            <p:ph type="sldNum" sz="quarter" idx="3"/>
          </p:nvPr>
        </p:nvSpPr>
        <p:spPr>
          <a:xfrm>
            <a:off x="4279055" y="10157658"/>
            <a:ext cx="3280497" cy="534103"/>
          </a:xfrm>
          <a:prstGeom prst="rect">
            <a:avLst/>
          </a:prstGeom>
          <a:noFill/>
          <a:ln>
            <a:noFill/>
          </a:ln>
        </p:spPr>
        <p:txBody>
          <a:bodyPr vert="horz" wrap="none" lIns="90000" tIns="45000" rIns="90000" bIns="45000" anchor="b" compatLnSpc="0"/>
          <a:lstStyle/>
          <a:p>
            <a:pPr marL="0" marR="0" lvl="0" indent="0" algn="r" rtl="0" hangingPunct="0">
              <a:lnSpc>
                <a:spcPct val="100000"/>
              </a:lnSpc>
              <a:spcBef>
                <a:spcPts val="0"/>
              </a:spcBef>
              <a:spcAft>
                <a:spcPts val="0"/>
              </a:spcAft>
              <a:buNone/>
              <a:tabLst/>
              <a:defRPr sz="1400"/>
            </a:pPr>
            <a:fld id="{456EC6D2-7AE2-47B2-9053-E5C54BF5845C}" type="slidenum">
              <a:t>‹#›</a:t>
            </a:fld>
            <a:endParaRPr lang="en-US" sz="1400" b="0" i="0" u="none" strike="noStrike">
              <a:ln>
                <a:noFill/>
              </a:ln>
              <a:latin typeface="Albany" pitchFamily="18"/>
              <a:ea typeface="Andale Sans UI" pitchFamily="2"/>
              <a:cs typeface="Tahoma" pitchFamily="2"/>
            </a:endParaRPr>
          </a:p>
        </p:txBody>
      </p:sp>
    </p:spTree>
    <p:extLst>
      <p:ext uri="{BB962C8B-B14F-4D97-AF65-F5344CB8AC3E}">
        <p14:creationId xmlns:p14="http://schemas.microsoft.com/office/powerpoint/2010/main" val="1314791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106999" y="812520"/>
            <a:ext cx="5345279" cy="4008959"/>
          </a:xfrm>
          <a:prstGeom prst="rect">
            <a:avLst/>
          </a:prstGeom>
          <a:noFill/>
          <a:ln>
            <a:noFill/>
            <a:prstDash val="solid"/>
          </a:ln>
        </p:spPr>
      </p:sp>
      <p:sp>
        <p:nvSpPr>
          <p:cNvPr id="3" name="Notes Placeholder 2"/>
          <p:cNvSpPr txBox="1">
            <a:spLocks noGrp="1"/>
          </p:cNvSpPr>
          <p:nvPr>
            <p:ph type="body" sz="quarter" idx="3"/>
          </p:nvPr>
        </p:nvSpPr>
        <p:spPr>
          <a:xfrm>
            <a:off x="756000" y="5078519"/>
            <a:ext cx="6047639" cy="4811040"/>
          </a:xfrm>
          <a:prstGeom prst="rect">
            <a:avLst/>
          </a:prstGeom>
          <a:noFill/>
          <a:ln>
            <a:noFill/>
          </a:ln>
        </p:spPr>
        <p:txBody>
          <a:bodyPr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4" name="Header Placeholder 3"/>
          <p:cNvSpPr txBox="1">
            <a:spLocks noGrp="1"/>
          </p:cNvSpPr>
          <p:nvPr>
            <p:ph type="hdr" sz="quarter"/>
          </p:nvPr>
        </p:nvSpPr>
        <p:spPr>
          <a:xfrm>
            <a:off x="0" y="0"/>
            <a:ext cx="3280679" cy="534239"/>
          </a:xfrm>
          <a:prstGeom prst="rect">
            <a:avLst/>
          </a:prstGeom>
          <a:noFill/>
          <a:ln>
            <a:noFill/>
          </a:ln>
        </p:spPr>
        <p:txBody>
          <a:bodyPr lIns="0" tIns="0" rIns="0" bIns="0"/>
          <a:lstStyle>
            <a:lvl1pPr marL="0" marR="0" lvl="0" indent="0" rtl="0" hangingPunct="0">
              <a:buNone/>
              <a:tabLst/>
              <a:defRPr lang="en-US" sz="1400">
                <a:solidFill>
                  <a:srgbClr val="FFFFFF"/>
                </a:solidFill>
                <a:latin typeface="Thorndale" pitchFamily="18"/>
                <a:ea typeface="Andale Sans UI" pitchFamily="2"/>
                <a:cs typeface="Tahoma" pitchFamily="2"/>
              </a:defRPr>
            </a:lvl1pPr>
          </a:lstStyle>
          <a:p>
            <a:pPr lvl="0"/>
            <a:endParaRPr lang="en-US"/>
          </a:p>
        </p:txBody>
      </p:sp>
      <p:sp>
        <p:nvSpPr>
          <p:cNvPr id="5" name="Date Placeholder 4"/>
          <p:cNvSpPr txBox="1">
            <a:spLocks noGrp="1"/>
          </p:cNvSpPr>
          <p:nvPr>
            <p:ph type="dt" idx="1"/>
          </p:nvPr>
        </p:nvSpPr>
        <p:spPr>
          <a:xfrm>
            <a:off x="4278960" y="0"/>
            <a:ext cx="3280679" cy="534239"/>
          </a:xfrm>
          <a:prstGeom prst="rect">
            <a:avLst/>
          </a:prstGeom>
          <a:noFill/>
          <a:ln>
            <a:noFill/>
          </a:ln>
        </p:spPr>
        <p:txBody>
          <a:bodyPr lIns="0" tIns="0" rIns="0" bIns="0"/>
          <a:lstStyle>
            <a:lvl1pPr marL="0" marR="0" lvl="0" indent="0" algn="r" rtl="0" hangingPunct="0">
              <a:buNone/>
              <a:tabLst/>
              <a:defRPr lang="en-US" sz="1400">
                <a:solidFill>
                  <a:srgbClr val="FFFFFF"/>
                </a:solidFill>
                <a:latin typeface="Thorndale" pitchFamily="18"/>
                <a:ea typeface="Andale Sans UI" pitchFamily="2"/>
                <a:cs typeface="Tahoma" pitchFamily="2"/>
              </a:defRPr>
            </a:lvl1pPr>
          </a:lstStyle>
          <a:p>
            <a:pPr lvl="0"/>
            <a:endParaRPr lang="en-US"/>
          </a:p>
        </p:txBody>
      </p:sp>
      <p:sp>
        <p:nvSpPr>
          <p:cNvPr id="6" name="Footer Placeholder 5"/>
          <p:cNvSpPr txBox="1">
            <a:spLocks noGrp="1"/>
          </p:cNvSpPr>
          <p:nvPr>
            <p:ph type="ftr" sz="quarter" idx="4"/>
          </p:nvPr>
        </p:nvSpPr>
        <p:spPr>
          <a:xfrm>
            <a:off x="0" y="10157399"/>
            <a:ext cx="3280679" cy="534239"/>
          </a:xfrm>
          <a:prstGeom prst="rect">
            <a:avLst/>
          </a:prstGeom>
          <a:noFill/>
          <a:ln>
            <a:noFill/>
          </a:ln>
        </p:spPr>
        <p:txBody>
          <a:bodyPr lIns="0" tIns="0" rIns="0" bIns="0" anchor="b"/>
          <a:lstStyle>
            <a:lvl1pPr marL="0" marR="0" lvl="0" indent="0" rtl="0" hangingPunct="0">
              <a:buNone/>
              <a:tabLst/>
              <a:defRPr lang="en-US" sz="1400">
                <a:solidFill>
                  <a:srgbClr val="FFFFFF"/>
                </a:solidFill>
                <a:latin typeface="Thorndale" pitchFamily="18"/>
                <a:ea typeface="Andale Sans UI"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278960" y="10157399"/>
            <a:ext cx="3280679" cy="534239"/>
          </a:xfrm>
          <a:prstGeom prst="rect">
            <a:avLst/>
          </a:prstGeom>
          <a:noFill/>
          <a:ln>
            <a:noFill/>
          </a:ln>
        </p:spPr>
        <p:txBody>
          <a:bodyPr lIns="0" tIns="0" rIns="0" bIns="0" anchor="b"/>
          <a:lstStyle>
            <a:lvl1pPr marL="0" marR="0" lvl="0" indent="0" algn="r" rtl="0" hangingPunct="0">
              <a:buNone/>
              <a:tabLst/>
              <a:defRPr lang="en-US" sz="1400">
                <a:solidFill>
                  <a:srgbClr val="FFFFFF"/>
                </a:solidFill>
                <a:latin typeface="Thorndale" pitchFamily="18"/>
                <a:ea typeface="Andale Sans UI" pitchFamily="2"/>
                <a:cs typeface="Tahoma" pitchFamily="2"/>
              </a:defRPr>
            </a:lvl1pPr>
          </a:lstStyle>
          <a:p>
            <a:pPr lvl="0"/>
            <a:fld id="{16B6C9BE-BC25-4F6A-B088-4B5C9E0644F9}" type="slidenum">
              <a:t>‹#›</a:t>
            </a:fld>
            <a:endParaRPr lang="en-US"/>
          </a:p>
        </p:txBody>
      </p:sp>
    </p:spTree>
    <p:extLst>
      <p:ext uri="{BB962C8B-B14F-4D97-AF65-F5344CB8AC3E}">
        <p14:creationId xmlns:p14="http://schemas.microsoft.com/office/powerpoint/2010/main" val="1399175267"/>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a:ln>
          <a:noFill/>
        </a:ln>
        <a:latin typeface="Albany" pitchFamily="18"/>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81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81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81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81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81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81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81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81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81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81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81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3CC6401-C167-4376-B226-AB23177F1E0D}" type="slidenum">
              <a:t>‹#›</a:t>
            </a:fld>
            <a:endParaRPr lang="en-US"/>
          </a:p>
        </p:txBody>
      </p:sp>
    </p:spTree>
    <p:extLst>
      <p:ext uri="{BB962C8B-B14F-4D97-AF65-F5344CB8AC3E}">
        <p14:creationId xmlns:p14="http://schemas.microsoft.com/office/powerpoint/2010/main" val="11874841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36C39893-5FC7-415C-BCFE-806A6D87E084}" type="slidenum">
              <a:t>‹#›</a:t>
            </a:fld>
            <a:endParaRPr lang="en-US"/>
          </a:p>
        </p:txBody>
      </p:sp>
    </p:spTree>
    <p:extLst>
      <p:ext uri="{BB962C8B-B14F-4D97-AF65-F5344CB8AC3E}">
        <p14:creationId xmlns:p14="http://schemas.microsoft.com/office/powerpoint/2010/main" val="917830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2825" y="684213"/>
            <a:ext cx="2212975" cy="5075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0725" y="684213"/>
            <a:ext cx="6489700" cy="5075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5205D40-3AFD-4947-A11B-5ED6E20FF654}" type="slidenum">
              <a:t>‹#›</a:t>
            </a:fld>
            <a:endParaRPr lang="en-US"/>
          </a:p>
        </p:txBody>
      </p:sp>
    </p:spTree>
    <p:extLst>
      <p:ext uri="{BB962C8B-B14F-4D97-AF65-F5344CB8AC3E}">
        <p14:creationId xmlns:p14="http://schemas.microsoft.com/office/powerpoint/2010/main" val="23517142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106BE7F2-EA04-4573-92E1-B66A565940AD}" type="slidenum">
              <a:t>‹#›</a:t>
            </a:fld>
            <a:endParaRPr lang="en-US"/>
          </a:p>
        </p:txBody>
      </p:sp>
    </p:spTree>
    <p:extLst>
      <p:ext uri="{BB962C8B-B14F-4D97-AF65-F5344CB8AC3E}">
        <p14:creationId xmlns:p14="http://schemas.microsoft.com/office/powerpoint/2010/main" val="2069321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197175A-674A-4A42-8934-93BE7596E7A0}" type="slidenum">
              <a:t>‹#›</a:t>
            </a:fld>
            <a:endParaRPr lang="en-US"/>
          </a:p>
        </p:txBody>
      </p:sp>
    </p:spTree>
    <p:extLst>
      <p:ext uri="{BB962C8B-B14F-4D97-AF65-F5344CB8AC3E}">
        <p14:creationId xmlns:p14="http://schemas.microsoft.com/office/powerpoint/2010/main" val="3343543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49450"/>
            <a:ext cx="4351338"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4463" y="1949450"/>
            <a:ext cx="4351337"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EC09492-613A-4529-A355-709185E29556}" type="slidenum">
              <a:t>‹#›</a:t>
            </a:fld>
            <a:endParaRPr lang="en-US"/>
          </a:p>
        </p:txBody>
      </p:sp>
    </p:spTree>
    <p:extLst>
      <p:ext uri="{BB962C8B-B14F-4D97-AF65-F5344CB8AC3E}">
        <p14:creationId xmlns:p14="http://schemas.microsoft.com/office/powerpoint/2010/main" val="1559259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4095248D-EF67-40F2-B080-A121626D0B6E}" type="slidenum">
              <a:t>‹#›</a:t>
            </a:fld>
            <a:endParaRPr lang="en-US"/>
          </a:p>
        </p:txBody>
      </p:sp>
    </p:spTree>
    <p:extLst>
      <p:ext uri="{BB962C8B-B14F-4D97-AF65-F5344CB8AC3E}">
        <p14:creationId xmlns:p14="http://schemas.microsoft.com/office/powerpoint/2010/main" val="19430604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C4841FAB-4519-40BD-B04C-45177F05F3ED}" type="slidenum">
              <a:t>‹#›</a:t>
            </a:fld>
            <a:endParaRPr lang="en-US"/>
          </a:p>
        </p:txBody>
      </p:sp>
    </p:spTree>
    <p:extLst>
      <p:ext uri="{BB962C8B-B14F-4D97-AF65-F5344CB8AC3E}">
        <p14:creationId xmlns:p14="http://schemas.microsoft.com/office/powerpoint/2010/main" val="37581588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D8913F00-B53D-4456-9505-C53C2DF4FE3D}" type="slidenum">
              <a:t>‹#›</a:t>
            </a:fld>
            <a:endParaRPr lang="en-US"/>
          </a:p>
        </p:txBody>
      </p:sp>
    </p:spTree>
    <p:extLst>
      <p:ext uri="{BB962C8B-B14F-4D97-AF65-F5344CB8AC3E}">
        <p14:creationId xmlns:p14="http://schemas.microsoft.com/office/powerpoint/2010/main" val="9032737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F3FDDED8-F6DE-4066-9024-C643A59BADA1}" type="slidenum">
              <a:t>‹#›</a:t>
            </a:fld>
            <a:endParaRPr lang="en-US"/>
          </a:p>
        </p:txBody>
      </p:sp>
    </p:spTree>
    <p:extLst>
      <p:ext uri="{BB962C8B-B14F-4D97-AF65-F5344CB8AC3E}">
        <p14:creationId xmlns:p14="http://schemas.microsoft.com/office/powerpoint/2010/main" val="108468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B1483809-BCE5-4EC2-B99A-515E899F41DD}" type="slidenum">
              <a:t>‹#›</a:t>
            </a:fld>
            <a:endParaRPr lang="en-US"/>
          </a:p>
        </p:txBody>
      </p:sp>
    </p:spTree>
    <p:extLst>
      <p:ext uri="{BB962C8B-B14F-4D97-AF65-F5344CB8AC3E}">
        <p14:creationId xmlns:p14="http://schemas.microsoft.com/office/powerpoint/2010/main" val="2840066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720000" y="684000"/>
            <a:ext cx="8460000" cy="1023479"/>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3" name="Text Placeholder 2"/>
          <p:cNvSpPr txBox="1">
            <a:spLocks noGrp="1"/>
          </p:cNvSpPr>
          <p:nvPr>
            <p:ph type="body" idx="1"/>
          </p:nvPr>
        </p:nvSpPr>
        <p:spPr>
          <a:xfrm>
            <a:off x="720000" y="1949039"/>
            <a:ext cx="8855640" cy="3810960"/>
          </a:xfrm>
          <a:prstGeom prst="rect">
            <a:avLst/>
          </a:prstGeom>
          <a:noFill/>
          <a:ln>
            <a:noFill/>
          </a:ln>
        </p:spPr>
        <p:txBody>
          <a:bodyPr lIns="0" tIns="0" rIns="0" bIns="0"/>
          <a:lstStyle>
            <a:defPPr marL="432000" marR="0" lvl="0" indent="-324000">
              <a:spcBef>
                <a:spcPts val="0"/>
              </a:spcBef>
              <a:spcAft>
                <a:spcPts val="1417"/>
              </a:spcAft>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5pPr>
            <a:lvl6pPr marL="2591999" marR="0" lvl="5"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6pPr>
            <a:lvl7pPr marL="3023999" marR="0" lvl="6"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2"/>
          </p:nvPr>
        </p:nvSpPr>
        <p:spPr>
          <a:xfrm>
            <a:off x="540000" y="6318719"/>
            <a:ext cx="2348279" cy="521279"/>
          </a:xfrm>
          <a:prstGeom prst="rect">
            <a:avLst/>
          </a:prstGeom>
          <a:noFill/>
          <a:ln>
            <a:noFill/>
          </a:ln>
        </p:spPr>
        <p:txBody>
          <a:bodyPr lIns="0" tIns="0" rIns="0" bIns="0"/>
          <a:lstStyle>
            <a:lvl1pPr marL="0" marR="0" lvl="0" indent="0" rtl="0" hangingPunct="0">
              <a:buNone/>
              <a:tabLst/>
              <a:defRPr lang="en-US" sz="1400">
                <a:latin typeface="Thorndale" pitchFamily="18"/>
                <a:ea typeface="Andale Sans UI" pitchFamily="2"/>
                <a:cs typeface="Tahoma" pitchFamily="2"/>
              </a:defRPr>
            </a:lvl1pPr>
          </a:lstStyle>
          <a:p>
            <a:pPr lvl="0"/>
            <a:endParaRPr lang="en-US"/>
          </a:p>
        </p:txBody>
      </p:sp>
      <p:sp>
        <p:nvSpPr>
          <p:cNvPr id="5" name="Footer Placeholder 4"/>
          <p:cNvSpPr txBox="1">
            <a:spLocks noGrp="1"/>
          </p:cNvSpPr>
          <p:nvPr>
            <p:ph type="ftr" sz="quarter" idx="3"/>
          </p:nvPr>
        </p:nvSpPr>
        <p:spPr>
          <a:xfrm>
            <a:off x="3267360" y="6347160"/>
            <a:ext cx="3195000" cy="521279"/>
          </a:xfrm>
          <a:prstGeom prst="rect">
            <a:avLst/>
          </a:prstGeom>
          <a:noFill/>
          <a:ln>
            <a:noFill/>
          </a:ln>
        </p:spPr>
        <p:txBody>
          <a:bodyPr lIns="0" tIns="0" rIns="0" bIns="0"/>
          <a:lstStyle>
            <a:lvl1pPr marL="0" marR="0" lvl="0" indent="0" algn="ctr" rtl="0" hangingPunct="0">
              <a:buNone/>
              <a:tabLst/>
              <a:defRPr lang="en-US" sz="1400">
                <a:latin typeface="Thorndale" pitchFamily="18"/>
                <a:ea typeface="Andale Sans UI" pitchFamily="2"/>
                <a:cs typeface="Tahoma" pitchFamily="2"/>
              </a:defRPr>
            </a:lvl1pPr>
          </a:lstStyle>
          <a:p>
            <a:pPr lvl="0"/>
            <a:endParaRPr lang="en-US"/>
          </a:p>
        </p:txBody>
      </p:sp>
      <p:sp>
        <p:nvSpPr>
          <p:cNvPr id="6" name="Slide Number Placeholder 5"/>
          <p:cNvSpPr txBox="1">
            <a:spLocks noGrp="1"/>
          </p:cNvSpPr>
          <p:nvPr>
            <p:ph type="sldNum" sz="quarter" idx="4"/>
          </p:nvPr>
        </p:nvSpPr>
        <p:spPr>
          <a:xfrm>
            <a:off x="6831359" y="6347160"/>
            <a:ext cx="2348279" cy="521279"/>
          </a:xfrm>
          <a:prstGeom prst="rect">
            <a:avLst/>
          </a:prstGeom>
          <a:noFill/>
          <a:ln>
            <a:noFill/>
          </a:ln>
        </p:spPr>
        <p:txBody>
          <a:bodyPr lIns="0" tIns="0" rIns="0" bIns="0"/>
          <a:lstStyle>
            <a:lvl1pPr marL="0" marR="0" lvl="0" indent="0" algn="r" rtl="0" hangingPunct="0">
              <a:buNone/>
              <a:tabLst/>
              <a:defRPr lang="en-US" sz="1400">
                <a:latin typeface="Thorndale" pitchFamily="18"/>
                <a:ea typeface="Andale Sans UI" pitchFamily="2"/>
                <a:cs typeface="Tahoma" pitchFamily="2"/>
              </a:defRPr>
            </a:lvl1pPr>
          </a:lstStyle>
          <a:p>
            <a:pPr lvl="0"/>
            <a:fld id="{06472B21-57C9-4D2D-AC5E-B3009B787EBE}" type="slidenum">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rtl="0" hangingPunct="0">
        <a:tabLst/>
        <a:defRPr lang="en-US" sz="4400" b="0" i="0" u="none" strike="noStrike">
          <a:ln>
            <a:noFill/>
          </a:ln>
          <a:latin typeface="Albany" pitchFamily="18"/>
          <a:cs typeface="Tahoma" pitchFamily="2"/>
        </a:defRPr>
      </a:lvl1pPr>
    </p:titleStyle>
    <p:bodyStyle>
      <a:lvl1pPr marL="0" marR="0" indent="0" rtl="0" hangingPunct="0">
        <a:spcBef>
          <a:spcPts val="0"/>
        </a:spcBef>
        <a:spcAft>
          <a:spcPts val="1417"/>
        </a:spcAft>
        <a:tabLst/>
        <a:defRPr lang="en-US" sz="3200" b="0" i="0" u="none" strike="noStrike">
          <a:ln>
            <a:noFill/>
          </a:ln>
          <a:latin typeface="Albany" pitchFamily="18"/>
          <a:cs typeface="Tahoma" pitchFamily="2"/>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7" Type="http://schemas.openxmlformats.org/officeDocument/2006/relationships/image" Target="../media/image10.tm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tmp"/><Relationship Id="rId5" Type="http://schemas.openxmlformats.org/officeDocument/2006/relationships/image" Target="../media/image8.tmp"/><Relationship Id="rId4" Type="http://schemas.openxmlformats.org/officeDocument/2006/relationships/image" Target="../media/image7.tm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7912" y="757297"/>
            <a:ext cx="4724399" cy="6297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773112" y="1189037"/>
            <a:ext cx="8569325" cy="1620837"/>
          </a:xfrm>
        </p:spPr>
        <p:txBody>
          <a:bodyPr/>
          <a:lstStyle/>
          <a:p>
            <a:pPr>
              <a:buNone/>
            </a:pPr>
            <a:r>
              <a:rPr lang="en-US" dirty="0" smtClean="0">
                <a:solidFill>
                  <a:srgbClr val="000000"/>
                </a:solidFill>
                <a:effectLst>
                  <a:outerShdw blurRad="38100" dist="38100" dir="2700000" algn="tl">
                    <a:srgbClr val="000000">
                      <a:alpha val="43137"/>
                    </a:srgbClr>
                  </a:outerShdw>
                </a:effectLst>
                <a:latin typeface="Helvetica" pitchFamily="34"/>
                <a:cs typeface="Helvetica" pitchFamily="34"/>
              </a:rPr>
              <a:t>Adaptive Planning for Flooding and Coastal Change in Virginia:</a:t>
            </a:r>
            <a:br>
              <a:rPr lang="en-US" dirty="0" smtClean="0">
                <a:solidFill>
                  <a:srgbClr val="000000"/>
                </a:solidFill>
                <a:effectLst>
                  <a:outerShdw blurRad="38100" dist="38100" dir="2700000" algn="tl">
                    <a:srgbClr val="000000">
                      <a:alpha val="43137"/>
                    </a:srgbClr>
                  </a:outerShdw>
                </a:effectLst>
                <a:latin typeface="Helvetica" pitchFamily="34"/>
                <a:cs typeface="Helvetica" pitchFamily="34"/>
              </a:rPr>
            </a:br>
            <a:r>
              <a:rPr lang="en-US" dirty="0" smtClean="0">
                <a:solidFill>
                  <a:srgbClr val="000000"/>
                </a:solidFill>
                <a:effectLst>
                  <a:outerShdw blurRad="38100" dist="38100" dir="2700000" algn="tl">
                    <a:srgbClr val="000000">
                      <a:alpha val="43137"/>
                    </a:srgbClr>
                  </a:outerShdw>
                </a:effectLst>
                <a:latin typeface="Helvetica" pitchFamily="34"/>
                <a:cs typeface="Helvetica" pitchFamily="34"/>
              </a:rPr>
              <a:t>Legal and Policy Issues for Local Government</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20712" y="4389437"/>
            <a:ext cx="4343400" cy="1931988"/>
          </a:xfrm>
        </p:spPr>
        <p:txBody>
          <a:bodyPr/>
          <a:lstStyle/>
          <a:p>
            <a:r>
              <a:rPr lang="en-US" dirty="0" smtClean="0"/>
              <a:t>Molly Mitchell</a:t>
            </a:r>
          </a:p>
          <a:p>
            <a:r>
              <a:rPr lang="en-US" sz="2400" dirty="0" smtClean="0"/>
              <a:t>Oct. 3, 2013</a:t>
            </a:r>
          </a:p>
          <a:p>
            <a:r>
              <a:rPr lang="en-US" sz="2400" dirty="0" smtClean="0"/>
              <a:t>Norfolk, VA</a:t>
            </a:r>
          </a:p>
          <a:p>
            <a:r>
              <a:rPr lang="en-US" sz="2000" dirty="0" smtClean="0"/>
              <a:t>All photos by David Malmquist</a:t>
            </a:r>
            <a:endParaRPr lang="en-US" sz="2000" dirty="0"/>
          </a:p>
        </p:txBody>
      </p:sp>
      <p:sp>
        <p:nvSpPr>
          <p:cNvPr id="4" name="TextBox 3"/>
          <p:cNvSpPr txBox="1"/>
          <p:nvPr/>
        </p:nvSpPr>
        <p:spPr>
          <a:xfrm>
            <a:off x="11113" y="7054692"/>
            <a:ext cx="9753600" cy="523220"/>
          </a:xfrm>
          <a:prstGeom prst="rect">
            <a:avLst/>
          </a:prstGeom>
          <a:noFill/>
        </p:spPr>
        <p:txBody>
          <a:bodyPr wrap="square" rtlCol="0">
            <a:spAutoFit/>
          </a:bodyPr>
          <a:lstStyle/>
          <a:p>
            <a:r>
              <a:rPr lang="en-US" sz="1400" dirty="0" smtClean="0"/>
              <a:t>Presentations, background materials and more: http://law.wm.edu/academics/programs/jd/electives/clinics/vacoastal/conferences/adaptiveplanning/index.php</a:t>
            </a:r>
            <a:endParaRPr lang="en-US" sz="1400" dirty="0"/>
          </a:p>
        </p:txBody>
      </p:sp>
    </p:spTree>
    <p:extLst>
      <p:ext uri="{BB962C8B-B14F-4D97-AF65-F5344CB8AC3E}">
        <p14:creationId xmlns:p14="http://schemas.microsoft.com/office/powerpoint/2010/main" val="29702278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p:cNvSpPr txBox="1">
            <a:spLocks noGrp="1"/>
          </p:cNvSpPr>
          <p:nvPr>
            <p:ph type="title"/>
          </p:nvPr>
        </p:nvSpPr>
        <p:spPr>
          <a:xfrm>
            <a:off x="504825" y="671513"/>
            <a:ext cx="9072563" cy="1258887"/>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2600" dirty="0">
                <a:solidFill>
                  <a:srgbClr val="000000"/>
                </a:solidFill>
                <a:latin typeface="Helvetica" pitchFamily="34"/>
                <a:cs typeface="Helvetica" pitchFamily="34"/>
              </a:rPr>
              <a:t>Legal Issues: Between a Rock and a Hard Place? Local Government Authority, Duties, and Regulatory Responsibilities</a:t>
            </a:r>
          </a:p>
        </p:txBody>
      </p:sp>
      <p:sp>
        <p:nvSpPr>
          <p:cNvPr id="7" name="Content Placeholder 6"/>
          <p:cNvSpPr>
            <a:spLocks noGrp="1"/>
          </p:cNvSpPr>
          <p:nvPr>
            <p:ph sz="half" idx="2"/>
          </p:nvPr>
        </p:nvSpPr>
        <p:spPr>
          <a:xfrm>
            <a:off x="504825" y="2014537"/>
            <a:ext cx="4452938" cy="4356100"/>
          </a:xfrm>
        </p:spPr>
        <p:txBody>
          <a:bodyPr/>
          <a:lstStyle/>
          <a:p>
            <a:pPr lvl="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dirty="0" smtClean="0">
                <a:solidFill>
                  <a:srgbClr val="000000"/>
                </a:solidFill>
                <a:latin typeface="Helvetica" pitchFamily="32"/>
                <a:cs typeface="Helvetica" pitchFamily="32"/>
              </a:rPr>
              <a:t>Professor Lynda Butler, </a:t>
            </a:r>
            <a:r>
              <a:rPr lang="en-US" sz="2000" dirty="0" smtClean="0">
                <a:solidFill>
                  <a:srgbClr val="000000"/>
                </a:solidFill>
                <a:latin typeface="Helvetica" pitchFamily="32"/>
                <a:cs typeface="Helvetica" pitchFamily="32"/>
              </a:rPr>
              <a:t>Chancellor Professor of Law, William &amp; Mary Law School</a:t>
            </a:r>
          </a:p>
          <a:p>
            <a:pPr lvl="0">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2000" dirty="0" smtClean="0">
                <a:solidFill>
                  <a:srgbClr val="000000"/>
                </a:solidFill>
                <a:latin typeface="Helvetica" pitchFamily="32"/>
                <a:cs typeface="Helvetica" pitchFamily="32"/>
              </a:rPr>
              <a:t>Two recent </a:t>
            </a:r>
            <a:r>
              <a:rPr lang="en-US" sz="2000" i="1" dirty="0" smtClean="0">
                <a:solidFill>
                  <a:srgbClr val="000000"/>
                </a:solidFill>
                <a:latin typeface="Helvetica" pitchFamily="32"/>
                <a:cs typeface="Helvetica" pitchFamily="32"/>
              </a:rPr>
              <a:t>takings</a:t>
            </a:r>
            <a:r>
              <a:rPr lang="en-US" sz="2000" dirty="0" smtClean="0">
                <a:solidFill>
                  <a:srgbClr val="000000"/>
                </a:solidFill>
                <a:latin typeface="Helvetica" pitchFamily="32"/>
                <a:cs typeface="Helvetica" pitchFamily="32"/>
              </a:rPr>
              <a:t> cases heard by the Supreme Court may hamper the ability of local governments to respond to recurrent flooding</a:t>
            </a:r>
          </a:p>
          <a:p>
            <a:endParaRPr lang="en-US" dirty="0"/>
          </a:p>
        </p:txBody>
      </p:sp>
      <p:sp>
        <p:nvSpPr>
          <p:cNvPr id="8" name="Content Placeholder 7"/>
          <p:cNvSpPr>
            <a:spLocks noGrp="1"/>
          </p:cNvSpPr>
          <p:nvPr>
            <p:ph sz="quarter" idx="4"/>
          </p:nvPr>
        </p:nvSpPr>
        <p:spPr>
          <a:xfrm>
            <a:off x="5121275" y="2014537"/>
            <a:ext cx="4456113" cy="4356100"/>
          </a:xfrm>
        </p:spPr>
        <p:txBody>
          <a:bodyPr/>
          <a:lstStyle/>
          <a:p>
            <a:pPr lvl="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2600" dirty="0" smtClean="0">
                <a:solidFill>
                  <a:srgbClr val="000000"/>
                </a:solidFill>
                <a:latin typeface="Helvetica" pitchFamily="32"/>
                <a:cs typeface="Helvetica" pitchFamily="32"/>
              </a:rPr>
              <a:t>Sharon </a:t>
            </a:r>
            <a:r>
              <a:rPr lang="en-US" sz="2600" dirty="0" err="1" smtClean="0">
                <a:solidFill>
                  <a:srgbClr val="000000"/>
                </a:solidFill>
                <a:latin typeface="Helvetica" pitchFamily="32"/>
                <a:cs typeface="Helvetica" pitchFamily="32"/>
              </a:rPr>
              <a:t>Pandak</a:t>
            </a:r>
            <a:r>
              <a:rPr lang="en-US" sz="2000" dirty="0" smtClean="0">
                <a:solidFill>
                  <a:srgbClr val="000000"/>
                </a:solidFill>
                <a:latin typeface="Helvetica" pitchFamily="32"/>
                <a:cs typeface="Helvetica" pitchFamily="32"/>
              </a:rPr>
              <a:t>, </a:t>
            </a:r>
            <a:r>
              <a:rPr lang="en-US" sz="2000" dirty="0" err="1" smtClean="0">
                <a:solidFill>
                  <a:srgbClr val="000000"/>
                </a:solidFill>
                <a:latin typeface="Helvetica" pitchFamily="32"/>
                <a:cs typeface="Helvetica" pitchFamily="32"/>
              </a:rPr>
              <a:t>Greehan</a:t>
            </a:r>
            <a:r>
              <a:rPr lang="en-US" sz="2000" dirty="0" smtClean="0">
                <a:solidFill>
                  <a:srgbClr val="000000"/>
                </a:solidFill>
                <a:latin typeface="Helvetica" pitchFamily="32"/>
                <a:cs typeface="Helvetica" pitchFamily="32"/>
              </a:rPr>
              <a:t>, </a:t>
            </a:r>
            <a:r>
              <a:rPr lang="en-US" sz="2000" dirty="0" err="1" smtClean="0">
                <a:solidFill>
                  <a:srgbClr val="000000"/>
                </a:solidFill>
                <a:latin typeface="Helvetica" pitchFamily="32"/>
                <a:cs typeface="Helvetica" pitchFamily="32"/>
              </a:rPr>
              <a:t>Taves</a:t>
            </a:r>
            <a:r>
              <a:rPr lang="en-US" sz="2000" dirty="0" smtClean="0">
                <a:solidFill>
                  <a:srgbClr val="000000"/>
                </a:solidFill>
                <a:latin typeface="Helvetica" pitchFamily="32"/>
                <a:cs typeface="Helvetica" pitchFamily="32"/>
              </a:rPr>
              <a:t>, </a:t>
            </a:r>
            <a:r>
              <a:rPr lang="en-US" sz="2000" dirty="0" err="1" smtClean="0">
                <a:solidFill>
                  <a:srgbClr val="000000"/>
                </a:solidFill>
                <a:latin typeface="Helvetica" pitchFamily="32"/>
                <a:cs typeface="Helvetica" pitchFamily="32"/>
              </a:rPr>
              <a:t>Pandak</a:t>
            </a:r>
            <a:r>
              <a:rPr lang="en-US" sz="2000" dirty="0" smtClean="0">
                <a:solidFill>
                  <a:srgbClr val="000000"/>
                </a:solidFill>
                <a:latin typeface="Helvetica" pitchFamily="32"/>
                <a:cs typeface="Helvetica" pitchFamily="32"/>
              </a:rPr>
              <a:t> &amp; Stoner, PLLC</a:t>
            </a:r>
          </a:p>
          <a:p>
            <a:pPr lvl="0">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2000" dirty="0" smtClean="0">
                <a:solidFill>
                  <a:srgbClr val="000000"/>
                </a:solidFill>
                <a:latin typeface="Helvetica" pitchFamily="32"/>
                <a:cs typeface="Helvetica" pitchFamily="32"/>
              </a:rPr>
              <a:t>In order to regulate coastal land use with less risk of takings liability, localities should:</a:t>
            </a:r>
          </a:p>
          <a:p>
            <a:pPr lvl="1" rtl="0" hangingPunct="0">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dirty="0" smtClean="0">
                <a:solidFill>
                  <a:srgbClr val="000000"/>
                </a:solidFill>
                <a:latin typeface="Helvetica" pitchFamily="32"/>
                <a:cs typeface="Helvetica" pitchFamily="32"/>
              </a:rPr>
              <a:t>Frame land use regulations as needed for public safety, health, and welfare (as opposed to regulating to limit damage to property)</a:t>
            </a:r>
          </a:p>
          <a:p>
            <a:pPr lvl="1" rtl="0" hangingPunct="0"/>
            <a:r>
              <a:rPr lang="en-US" dirty="0" smtClean="0">
                <a:solidFill>
                  <a:srgbClr val="000000"/>
                </a:solidFill>
                <a:latin typeface="Helvetica" pitchFamily="32"/>
                <a:cs typeface="Helvetica" pitchFamily="32"/>
              </a:rPr>
              <a:t>Avoid regulations that prevent all uses of the property.</a:t>
            </a:r>
          </a:p>
          <a:p>
            <a:endParaRPr lang="en-US" dirty="0"/>
          </a:p>
        </p:txBody>
      </p:sp>
      <p:pic>
        <p:nvPicPr>
          <p:cNvPr id="6146" name="Picture 2" descr="C:\Users\molly\AppData\Local\Microsoft\Windows\Temporary Internet Files\Content.IE5\Y48RC5PR\MC9001536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711" y="4586052"/>
            <a:ext cx="3827091" cy="26989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A locality perspective</a:t>
            </a:r>
          </a:p>
        </p:txBody>
      </p:sp>
      <p:sp>
        <p:nvSpPr>
          <p:cNvPr id="3" name="Text Placeholder 2"/>
          <p:cNvSpPr txBox="1">
            <a:spLocks noGrp="1"/>
          </p:cNvSpPr>
          <p:nvPr>
            <p:ph type="body" idx="4294967295"/>
          </p:nvPr>
        </p:nvSpPr>
        <p:spPr>
          <a:xfrm>
            <a:off x="544512" y="1798637"/>
            <a:ext cx="4321080" cy="2279117"/>
          </a:xfrm>
        </p:spPr>
        <p:style>
          <a:lnRef idx="0">
            <a:schemeClr val="accent6"/>
          </a:lnRef>
          <a:fillRef idx="3">
            <a:schemeClr val="accent6"/>
          </a:fillRef>
          <a:effectRef idx="3">
            <a:schemeClr val="accent6"/>
          </a:effectRef>
          <a:fontRef idx="minor">
            <a:schemeClr val="lt1"/>
          </a:fontRef>
        </p:style>
        <p:txBody>
          <a:bodyPr/>
          <a:lstStyle>
            <a:defPPr marL="432000" marR="0" lvl="0" indent="-324000">
              <a:spcBef>
                <a:spcPts val="0"/>
              </a:spcBef>
              <a:spcAft>
                <a:spcPts val="1417"/>
              </a:spcAft>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5pPr>
            <a:lvl6pPr marL="2591999" marR="0" lvl="5"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6pPr>
            <a:lvl7pPr marL="3023999" marR="0" lvl="6"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9pPr>
          </a:lstStyle>
          <a:p>
            <a:pPr lvl="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1400" b="1" dirty="0">
                <a:solidFill>
                  <a:srgbClr val="000000"/>
                </a:solidFill>
                <a:latin typeface="Helvetica" pitchFamily="32"/>
                <a:cs typeface="Helvetica" pitchFamily="32"/>
              </a:rPr>
              <a:t>Jim </a:t>
            </a:r>
            <a:r>
              <a:rPr lang="en-US" sz="1400" b="1" dirty="0" err="1">
                <a:solidFill>
                  <a:srgbClr val="000000"/>
                </a:solidFill>
                <a:latin typeface="Helvetica" pitchFamily="32"/>
                <a:cs typeface="Helvetica" pitchFamily="32"/>
              </a:rPr>
              <a:t>Redick</a:t>
            </a:r>
            <a:r>
              <a:rPr lang="en-US" sz="1400" b="1" dirty="0">
                <a:solidFill>
                  <a:srgbClr val="000000"/>
                </a:solidFill>
                <a:latin typeface="Helvetica" pitchFamily="32"/>
                <a:cs typeface="Helvetica" pitchFamily="32"/>
              </a:rPr>
              <a:t>, CEM Director, Norfolk Emergency Preparedness and </a:t>
            </a:r>
            <a:r>
              <a:rPr lang="en-US" sz="1400" b="1" dirty="0" smtClean="0">
                <a:solidFill>
                  <a:srgbClr val="000000"/>
                </a:solidFill>
                <a:latin typeface="Helvetica" pitchFamily="32"/>
                <a:cs typeface="Helvetica" pitchFamily="32"/>
              </a:rPr>
              <a:t>Response</a:t>
            </a:r>
          </a:p>
          <a:p>
            <a:pPr>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1400" dirty="0" smtClean="0">
                <a:solidFill>
                  <a:srgbClr val="000000"/>
                </a:solidFill>
                <a:latin typeface="Helvetica" pitchFamily="32"/>
                <a:cs typeface="Helvetica" pitchFamily="32"/>
              </a:rPr>
              <a:t>		Sea level rise and recurrent flooding should be treated as any other sort of disaster -- including hurricanes and terrorist attacks. Localities should share resources and coordinate with one another in order to most efficiently deal with flooding threats.</a:t>
            </a:r>
          </a:p>
          <a:p>
            <a:pPr lvl="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endParaRPr lang="en-US" sz="1400" dirty="0">
              <a:solidFill>
                <a:srgbClr val="000000"/>
              </a:solidFill>
              <a:latin typeface="Helvetica" pitchFamily="32"/>
              <a:cs typeface="Helvetica" pitchFamily="32"/>
            </a:endParaRPr>
          </a:p>
        </p:txBody>
      </p:sp>
      <p:sp>
        <p:nvSpPr>
          <p:cNvPr id="4" name="Text Placeholder 3"/>
          <p:cNvSpPr txBox="1">
            <a:spLocks noGrp="1"/>
          </p:cNvSpPr>
          <p:nvPr>
            <p:ph type="body" idx="4294967295"/>
          </p:nvPr>
        </p:nvSpPr>
        <p:spPr>
          <a:xfrm>
            <a:off x="5081951" y="1798637"/>
            <a:ext cx="4321080" cy="2279117"/>
          </a:xfrm>
        </p:spPr>
        <p:style>
          <a:lnRef idx="0">
            <a:schemeClr val="accent6"/>
          </a:lnRef>
          <a:fillRef idx="3">
            <a:schemeClr val="accent6"/>
          </a:fillRef>
          <a:effectRef idx="3">
            <a:schemeClr val="accent6"/>
          </a:effectRef>
          <a:fontRef idx="minor">
            <a:schemeClr val="lt1"/>
          </a:fontRef>
        </p:style>
        <p:txBody>
          <a:bodyPr/>
          <a:lstStyle>
            <a:defPPr marL="432000" marR="0" lvl="0" indent="-324000">
              <a:spcBef>
                <a:spcPts val="0"/>
              </a:spcBef>
              <a:spcAft>
                <a:spcPts val="1417"/>
              </a:spcAft>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5pPr>
            <a:lvl6pPr marL="2591999" marR="0" lvl="5"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6pPr>
            <a:lvl7pPr marL="3023999" marR="0" lvl="6"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9pPr>
          </a:lstStyle>
          <a:p>
            <a:pPr lvl="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1400" b="1" dirty="0">
                <a:solidFill>
                  <a:srgbClr val="000000"/>
                </a:solidFill>
                <a:latin typeface="Helvetica" pitchFamily="32"/>
                <a:cs typeface="Helvetica" pitchFamily="32"/>
              </a:rPr>
              <a:t>Joseph </a:t>
            </a:r>
            <a:r>
              <a:rPr lang="en-US" sz="1400" b="1" dirty="0" err="1">
                <a:solidFill>
                  <a:srgbClr val="000000"/>
                </a:solidFill>
                <a:latin typeface="Helvetica" pitchFamily="32"/>
                <a:cs typeface="Helvetica" pitchFamily="32"/>
              </a:rPr>
              <a:t>DuRant</a:t>
            </a:r>
            <a:r>
              <a:rPr lang="en-US" sz="1400" b="1" dirty="0">
                <a:solidFill>
                  <a:srgbClr val="000000"/>
                </a:solidFill>
                <a:latin typeface="Helvetica" pitchFamily="32"/>
                <a:cs typeface="Helvetica" pitchFamily="32"/>
              </a:rPr>
              <a:t>, Deputy City Attorney, City of Newport News</a:t>
            </a:r>
          </a:p>
          <a:p>
            <a:pPr lvl="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1400" dirty="0" smtClean="0">
                <a:solidFill>
                  <a:srgbClr val="000000"/>
                </a:solidFill>
                <a:latin typeface="Helvetica" pitchFamily="32"/>
                <a:cs typeface="Helvetica" pitchFamily="32"/>
              </a:rPr>
              <a:t>		Localities </a:t>
            </a:r>
            <a:r>
              <a:rPr lang="en-US" sz="1400" dirty="0">
                <a:solidFill>
                  <a:srgbClr val="000000"/>
                </a:solidFill>
                <a:latin typeface="Helvetica" pitchFamily="32"/>
                <a:cs typeface="Helvetica" pitchFamily="32"/>
              </a:rPr>
              <a:t>are facing a barrage of costs due to risks from recurrent flooding, new stormwater regulations, Chesapeake Bay TMDL, and consent decrees for sewage treatment. As such, they are put in a difficult situation of having to allocate scarce resources</a:t>
            </a:r>
          </a:p>
        </p:txBody>
      </p:sp>
      <p:sp>
        <p:nvSpPr>
          <p:cNvPr id="5" name="Text Placeholder 4"/>
          <p:cNvSpPr txBox="1">
            <a:spLocks noGrp="1"/>
          </p:cNvSpPr>
          <p:nvPr>
            <p:ph type="body" idx="4294967295"/>
          </p:nvPr>
        </p:nvSpPr>
        <p:spPr>
          <a:xfrm>
            <a:off x="5081951" y="4243920"/>
            <a:ext cx="4321080" cy="2279117"/>
          </a:xfrm>
        </p:spPr>
        <p:style>
          <a:lnRef idx="0">
            <a:schemeClr val="accent6"/>
          </a:lnRef>
          <a:fillRef idx="3">
            <a:schemeClr val="accent6"/>
          </a:fillRef>
          <a:effectRef idx="3">
            <a:schemeClr val="accent6"/>
          </a:effectRef>
          <a:fontRef idx="minor">
            <a:schemeClr val="lt1"/>
          </a:fontRef>
        </p:style>
        <p:txBody>
          <a:bodyPr/>
          <a:lstStyle>
            <a:defPPr marL="432000" marR="0" lvl="0" indent="-324000">
              <a:spcBef>
                <a:spcPts val="0"/>
              </a:spcBef>
              <a:spcAft>
                <a:spcPts val="1417"/>
              </a:spcAft>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5pPr>
            <a:lvl6pPr marL="2591999" marR="0" lvl="5"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6pPr>
            <a:lvl7pPr marL="3023999" marR="0" lvl="6"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9pPr>
          </a:lstStyle>
          <a:p>
            <a:pPr lvl="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1400" b="1" dirty="0" err="1">
                <a:solidFill>
                  <a:srgbClr val="000000"/>
                </a:solidFill>
                <a:latin typeface="Helvetica" pitchFamily="32"/>
                <a:cs typeface="Helvetica" pitchFamily="32"/>
              </a:rPr>
              <a:t>Lewie</a:t>
            </a:r>
            <a:r>
              <a:rPr lang="en-US" sz="1400" b="1" dirty="0">
                <a:solidFill>
                  <a:srgbClr val="000000"/>
                </a:solidFill>
                <a:latin typeface="Helvetica" pitchFamily="32"/>
                <a:cs typeface="Helvetica" pitchFamily="32"/>
              </a:rPr>
              <a:t> Lawrence, Executive Director, Middle Peninsula Planning District Commission</a:t>
            </a:r>
          </a:p>
          <a:p>
            <a:pPr lvl="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1400" dirty="0" smtClean="0">
                <a:solidFill>
                  <a:srgbClr val="000000"/>
                </a:solidFill>
                <a:latin typeface="Helvetica" pitchFamily="32"/>
                <a:cs typeface="Helvetica" pitchFamily="32"/>
              </a:rPr>
              <a:t>		Education </a:t>
            </a:r>
            <a:r>
              <a:rPr lang="en-US" sz="1400" dirty="0">
                <a:solidFill>
                  <a:srgbClr val="000000"/>
                </a:solidFill>
                <a:latin typeface="Helvetica" pitchFamily="32"/>
                <a:cs typeface="Helvetica" pitchFamily="32"/>
              </a:rPr>
              <a:t>is needed, for constituents as well as local government leaders, in order to provide the scientific background that will enable those groups to acknowledge the problem and begin to produce solutions.</a:t>
            </a:r>
          </a:p>
        </p:txBody>
      </p:sp>
      <p:sp>
        <p:nvSpPr>
          <p:cNvPr id="6" name="Text Placeholder 5"/>
          <p:cNvSpPr txBox="1">
            <a:spLocks noGrp="1"/>
          </p:cNvSpPr>
          <p:nvPr>
            <p:ph type="body" idx="4294967295"/>
          </p:nvPr>
        </p:nvSpPr>
        <p:spPr>
          <a:xfrm>
            <a:off x="544512" y="4243920"/>
            <a:ext cx="4321080" cy="2279117"/>
          </a:xfrm>
        </p:spPr>
        <p:style>
          <a:lnRef idx="0">
            <a:schemeClr val="accent6"/>
          </a:lnRef>
          <a:fillRef idx="3">
            <a:schemeClr val="accent6"/>
          </a:fillRef>
          <a:effectRef idx="3">
            <a:schemeClr val="accent6"/>
          </a:effectRef>
          <a:fontRef idx="minor">
            <a:schemeClr val="lt1"/>
          </a:fontRef>
        </p:style>
        <p:txBody>
          <a:bodyPr/>
          <a:lstStyle>
            <a:defPPr marL="432000" marR="0" lvl="0" indent="-324000">
              <a:spcBef>
                <a:spcPts val="0"/>
              </a:spcBef>
              <a:spcAft>
                <a:spcPts val="1417"/>
              </a:spcAft>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5pPr>
            <a:lvl6pPr marL="2591999" marR="0" lvl="5"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6pPr>
            <a:lvl7pPr marL="3023999" marR="0" lvl="6"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9pPr>
          </a:lstStyle>
          <a:p>
            <a:pPr lvl="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1400" b="1" dirty="0">
                <a:solidFill>
                  <a:srgbClr val="000000"/>
                </a:solidFill>
                <a:latin typeface="Helvetica" pitchFamily="32"/>
                <a:cs typeface="Helvetica" pitchFamily="32"/>
              </a:rPr>
              <a:t>Dave Hansen, Deputy City Manager, City of Virginia Beach</a:t>
            </a:r>
          </a:p>
          <a:p>
            <a:pPr lvl="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1400" dirty="0" smtClean="0">
                <a:solidFill>
                  <a:srgbClr val="000000"/>
                </a:solidFill>
                <a:latin typeface="Helvetica" pitchFamily="32"/>
                <a:cs typeface="Helvetica" pitchFamily="32"/>
              </a:rPr>
              <a:t>		In </a:t>
            </a:r>
            <a:r>
              <a:rPr lang="en-US" sz="1400" dirty="0">
                <a:solidFill>
                  <a:srgbClr val="000000"/>
                </a:solidFill>
                <a:latin typeface="Helvetica" pitchFamily="32"/>
                <a:cs typeface="Helvetica" pitchFamily="32"/>
              </a:rPr>
              <a:t>responding to the threat of recurrent flooding, localities will need to balance political, environmental, and economic considerations.</a:t>
            </a:r>
          </a:p>
          <a:p>
            <a:pPr lvl="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1400" dirty="0" smtClean="0">
                <a:solidFill>
                  <a:srgbClr val="000000"/>
                </a:solidFill>
                <a:latin typeface="Helvetica" pitchFamily="32"/>
                <a:cs typeface="Helvetica" pitchFamily="32"/>
              </a:rPr>
              <a:t>		Localities </a:t>
            </a:r>
            <a:r>
              <a:rPr lang="en-US" sz="1400" dirty="0">
                <a:solidFill>
                  <a:srgbClr val="000000"/>
                </a:solidFill>
                <a:latin typeface="Helvetica" pitchFamily="32"/>
                <a:cs typeface="Helvetica" pitchFamily="32"/>
              </a:rPr>
              <a:t>need to know the extent of potential liability for damage caused by failed flood- control infrastructure -- no feat of engineering is fail-safe.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20000" y="570599"/>
            <a:ext cx="8460000" cy="125027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Next steps:Where do we go from here?</a:t>
            </a:r>
          </a:p>
        </p:txBody>
      </p:sp>
      <p:sp>
        <p:nvSpPr>
          <p:cNvPr id="3" name="Text Placeholder 2"/>
          <p:cNvSpPr txBox="1">
            <a:spLocks noGrp="1"/>
          </p:cNvSpPr>
          <p:nvPr>
            <p:ph type="body" idx="4294967295"/>
          </p:nvPr>
        </p:nvSpPr>
        <p:spPr>
          <a:xfrm>
            <a:off x="544512" y="1949039"/>
            <a:ext cx="4648200" cy="1817280"/>
          </a:xfrm>
        </p:spPr>
        <p:txBody>
          <a:bodyPr/>
          <a:lstStyle>
            <a:defPPr marL="432000" marR="0" lvl="0" indent="-324000">
              <a:spcBef>
                <a:spcPts val="0"/>
              </a:spcBef>
              <a:spcAft>
                <a:spcPts val="1417"/>
              </a:spcAft>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5pPr>
            <a:lvl6pPr marL="2591999" marR="0" lvl="5"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6pPr>
            <a:lvl7pPr marL="3023999" marR="0" lvl="6"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9pPr>
          </a:lstStyle>
          <a:p>
            <a:pPr lvl="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1600" b="1" dirty="0">
                <a:solidFill>
                  <a:srgbClr val="000000"/>
                </a:solidFill>
                <a:latin typeface="Helvetica" pitchFamily="32"/>
                <a:cs typeface="Helvetica" pitchFamily="32"/>
              </a:rPr>
              <a:t>Senator John Watkins, 10th Senatorial District</a:t>
            </a:r>
          </a:p>
          <a:p>
            <a:pPr lvl="0">
              <a:buNone/>
            </a:pPr>
            <a:r>
              <a:rPr lang="en-US" sz="1600" dirty="0" smtClean="0">
                <a:solidFill>
                  <a:srgbClr val="000000"/>
                </a:solidFill>
                <a:latin typeface="Helvetica" pitchFamily="32"/>
                <a:cs typeface="Helvetica" pitchFamily="32"/>
              </a:rPr>
              <a:t>	The </a:t>
            </a:r>
            <a:r>
              <a:rPr lang="en-US" sz="1600" dirty="0">
                <a:solidFill>
                  <a:srgbClr val="000000"/>
                </a:solidFill>
                <a:latin typeface="Helvetica" pitchFamily="32"/>
                <a:cs typeface="Helvetica" pitchFamily="32"/>
              </a:rPr>
              <a:t>state government needs to engage the issue in a deliberate and proactive manner. Regional coordination is a must, and the state is in the best position to provide such structure as well as seek federal funding for flood control measures.</a:t>
            </a:r>
          </a:p>
        </p:txBody>
      </p:sp>
      <p:sp>
        <p:nvSpPr>
          <p:cNvPr id="4" name="Text Placeholder 3"/>
          <p:cNvSpPr txBox="1">
            <a:spLocks noGrp="1"/>
          </p:cNvSpPr>
          <p:nvPr>
            <p:ph type="body" idx="4294967295"/>
          </p:nvPr>
        </p:nvSpPr>
        <p:spPr>
          <a:xfrm>
            <a:off x="544512" y="4084637"/>
            <a:ext cx="4496568" cy="1817280"/>
          </a:xfrm>
        </p:spPr>
        <p:txBody>
          <a:bodyPr/>
          <a:lstStyle>
            <a:defPPr marL="432000" marR="0" lvl="0" indent="-324000">
              <a:spcBef>
                <a:spcPts val="0"/>
              </a:spcBef>
              <a:spcAft>
                <a:spcPts val="1417"/>
              </a:spcAft>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5pPr>
            <a:lvl6pPr marL="2591999" marR="0" lvl="5"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6pPr>
            <a:lvl7pPr marL="3023999" marR="0" lvl="6"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9pPr>
          </a:lstStyle>
          <a:p>
            <a:pPr lvl="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1600" b="1" dirty="0">
                <a:solidFill>
                  <a:srgbClr val="000000"/>
                </a:solidFill>
                <a:latin typeface="Helvetica" pitchFamily="32"/>
                <a:cs typeface="Helvetica" pitchFamily="32"/>
              </a:rPr>
              <a:t>Joe </a:t>
            </a:r>
            <a:r>
              <a:rPr lang="en-US" sz="1600" b="1" dirty="0" err="1">
                <a:solidFill>
                  <a:srgbClr val="000000"/>
                </a:solidFill>
                <a:latin typeface="Helvetica" pitchFamily="32"/>
                <a:cs typeface="Helvetica" pitchFamily="32"/>
              </a:rPr>
              <a:t>Lerch</a:t>
            </a:r>
            <a:r>
              <a:rPr lang="en-US" sz="1600" b="1" dirty="0">
                <a:solidFill>
                  <a:srgbClr val="000000"/>
                </a:solidFill>
                <a:latin typeface="Helvetica" pitchFamily="32"/>
                <a:cs typeface="Helvetica" pitchFamily="32"/>
              </a:rPr>
              <a:t>, Virginia Municipal League</a:t>
            </a:r>
          </a:p>
          <a:p>
            <a:pPr lvl="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1200" dirty="0">
                <a:solidFill>
                  <a:srgbClr val="000000"/>
                </a:solidFill>
                <a:latin typeface="Helvetica" pitchFamily="32"/>
                <a:cs typeface="Helvetica" pitchFamily="32"/>
              </a:rPr>
              <a:t> </a:t>
            </a:r>
            <a:r>
              <a:rPr lang="en-US" sz="1200" dirty="0" smtClean="0">
                <a:solidFill>
                  <a:srgbClr val="000000"/>
                </a:solidFill>
                <a:latin typeface="Helvetica" pitchFamily="32"/>
                <a:cs typeface="Helvetica" pitchFamily="32"/>
              </a:rPr>
              <a:t>		</a:t>
            </a:r>
            <a:r>
              <a:rPr lang="en-US" sz="1600" dirty="0" smtClean="0">
                <a:solidFill>
                  <a:srgbClr val="000000"/>
                </a:solidFill>
                <a:latin typeface="Helvetica" pitchFamily="32"/>
                <a:cs typeface="Helvetica" pitchFamily="32"/>
              </a:rPr>
              <a:t>Localities need some certainty with regard to funding. </a:t>
            </a:r>
            <a:r>
              <a:rPr lang="en-US" sz="1600" dirty="0">
                <a:solidFill>
                  <a:srgbClr val="000000"/>
                </a:solidFill>
                <a:latin typeface="Helvetica" pitchFamily="32"/>
                <a:cs typeface="Helvetica" pitchFamily="32"/>
              </a:rPr>
              <a:t>Local governments may be hampered in their ability to limit flooding damage if the Federal Government eliminates tax-exemptions for municipal bonds. Further, localities would greatly benefit from funding for state primary roads within urban borders. They could have greater leeway to implement adaptation measures if the state shares the cost.</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675" y="1876581"/>
            <a:ext cx="3828837" cy="51036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44511" y="655637"/>
            <a:ext cx="8951571" cy="738664"/>
          </a:xfrm>
        </p:spPr>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2400" dirty="0">
                <a:solidFill>
                  <a:srgbClr val="000000"/>
                </a:solidFill>
                <a:latin typeface="Helvetica" pitchFamily="34"/>
                <a:cs typeface="Helvetica" pitchFamily="34"/>
              </a:rPr>
              <a:t>Adaptive Planning for Flooding and Coastal Change in Virginia:</a:t>
            </a:r>
            <a:br>
              <a:rPr lang="en-US" sz="2400" dirty="0">
                <a:solidFill>
                  <a:srgbClr val="000000"/>
                </a:solidFill>
                <a:latin typeface="Helvetica" pitchFamily="34"/>
                <a:cs typeface="Helvetica" pitchFamily="34"/>
              </a:rPr>
            </a:br>
            <a:r>
              <a:rPr lang="en-US" sz="2400" dirty="0">
                <a:solidFill>
                  <a:srgbClr val="000000"/>
                </a:solidFill>
                <a:latin typeface="Helvetica" pitchFamily="34"/>
                <a:cs typeface="Helvetica" pitchFamily="34"/>
              </a:rPr>
              <a:t>Legal and Policy Issues for Local Government</a:t>
            </a:r>
          </a:p>
        </p:txBody>
      </p:sp>
      <p:sp>
        <p:nvSpPr>
          <p:cNvPr id="3" name="TextBox 2"/>
          <p:cNvSpPr txBox="1"/>
          <p:nvPr/>
        </p:nvSpPr>
        <p:spPr>
          <a:xfrm>
            <a:off x="731519" y="1722437"/>
            <a:ext cx="8778240" cy="5148360"/>
          </a:xfrm>
          <a:prstGeom prst="rect">
            <a:avLst/>
          </a:prstGeom>
          <a:noFill/>
          <a:ln>
            <a:noFill/>
          </a:ln>
        </p:spPr>
        <p:txBody>
          <a:bodyPr lIns="0" tIns="0" rIns="0" bIns="0"/>
          <a:lstStyle>
            <a:defPPr marL="432000" marR="0" lvl="0" indent="-324000">
              <a:spcBef>
                <a:spcPts val="0"/>
              </a:spcBef>
              <a:spcAft>
                <a:spcPts val="1417"/>
              </a:spcAft>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5pPr>
            <a:lvl6pPr marL="2591999" marR="0" lvl="5"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6pPr>
            <a:lvl7pPr marL="3023999" marR="0" lvl="6"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9pPr>
          </a:lstStyle>
          <a:p>
            <a:pPr lvl="0" rtl="0" hangingPunct="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defRPr sz="1200">
                <a:solidFill>
                  <a:srgbClr val="000000"/>
                </a:solidFill>
                <a:latin typeface="Helvetica" pitchFamily="32"/>
                <a:ea typeface="Helvetica" pitchFamily="32"/>
                <a:cs typeface="Helvetica" pitchFamily="32"/>
              </a:defRPr>
            </a:pPr>
            <a:r>
              <a:rPr lang="en-US" sz="1800" b="0" i="0" u="none" strike="noStrike" dirty="0">
                <a:ln>
                  <a:noFill/>
                </a:ln>
                <a:solidFill>
                  <a:srgbClr val="000000"/>
                </a:solidFill>
                <a:latin typeface="Helvetica" pitchFamily="32"/>
                <a:ea typeface="Helvetica" pitchFamily="32"/>
                <a:cs typeface="Helvetica" pitchFamily="32"/>
              </a:rPr>
              <a:t>Hosted by:</a:t>
            </a:r>
          </a:p>
          <a:p>
            <a:pPr lvl="0" rtl="0" hangingPunct="0">
              <a:buClr>
                <a:srgbClr val="FF0000"/>
              </a:buClr>
              <a:buSzPct val="45000"/>
              <a:buFont typeface="StarSymbol"/>
              <a:buChar char="●"/>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defRPr sz="1200">
                <a:solidFill>
                  <a:srgbClr val="000000"/>
                </a:solidFill>
                <a:latin typeface="Helvetica" pitchFamily="32"/>
                <a:ea typeface="Helvetica" pitchFamily="32"/>
                <a:cs typeface="Helvetica" pitchFamily="32"/>
              </a:defRPr>
            </a:pPr>
            <a:r>
              <a:rPr lang="en-US" sz="1800" b="0" i="0" u="none" strike="noStrike" dirty="0">
                <a:ln>
                  <a:noFill/>
                </a:ln>
                <a:solidFill>
                  <a:srgbClr val="000000"/>
                </a:solidFill>
                <a:latin typeface="Helvetica" pitchFamily="32"/>
                <a:ea typeface="Helvetica" pitchFamily="32"/>
                <a:cs typeface="Helvetica" pitchFamily="32"/>
              </a:rPr>
              <a:t>Virginia Coastal Policy Clinic (VCPC) at William &amp; Mary Law School Center</a:t>
            </a:r>
          </a:p>
          <a:p>
            <a:pPr lvl="0" rtl="0" hangingPunct="0">
              <a:buClr>
                <a:srgbClr val="FF0000"/>
              </a:buClr>
              <a:buSzPct val="45000"/>
              <a:buFont typeface="StarSymbol"/>
              <a:buChar char="●"/>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defRPr sz="1200">
                <a:solidFill>
                  <a:srgbClr val="000000"/>
                </a:solidFill>
                <a:latin typeface="Helvetica" pitchFamily="32"/>
                <a:ea typeface="Helvetica" pitchFamily="32"/>
                <a:cs typeface="Helvetica" pitchFamily="32"/>
              </a:defRPr>
            </a:pPr>
            <a:r>
              <a:rPr lang="en-US" sz="1800" b="0" i="0" u="none" strike="noStrike" dirty="0">
                <a:ln>
                  <a:noFill/>
                </a:ln>
                <a:solidFill>
                  <a:srgbClr val="000000"/>
                </a:solidFill>
                <a:latin typeface="Helvetica" pitchFamily="32"/>
                <a:ea typeface="Helvetica" pitchFamily="32"/>
                <a:cs typeface="Helvetica" pitchFamily="32"/>
              </a:rPr>
              <a:t>Coastal Resources Management at VIMS</a:t>
            </a:r>
          </a:p>
          <a:p>
            <a:pPr lvl="0" rtl="0" hangingPunct="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defRPr sz="1200">
                <a:solidFill>
                  <a:srgbClr val="000000"/>
                </a:solidFill>
                <a:latin typeface="Helvetica" pitchFamily="32"/>
                <a:ea typeface="Helvetica" pitchFamily="32"/>
                <a:cs typeface="Helvetica" pitchFamily="32"/>
              </a:defRPr>
            </a:pPr>
            <a:r>
              <a:rPr lang="en-US" sz="1800" b="0" i="0" u="none" strike="noStrike" dirty="0">
                <a:ln>
                  <a:noFill/>
                </a:ln>
                <a:solidFill>
                  <a:srgbClr val="000000"/>
                </a:solidFill>
                <a:latin typeface="Helvetica" pitchFamily="32"/>
                <a:ea typeface="Helvetica" pitchFamily="32"/>
                <a:cs typeface="Helvetica" pitchFamily="32"/>
              </a:rPr>
              <a:t>In collaboration with:</a:t>
            </a:r>
          </a:p>
          <a:p>
            <a:pPr lvl="0" rtl="0" hangingPunct="0">
              <a:buClr>
                <a:srgbClr val="FF0000"/>
              </a:buClr>
              <a:buSzPct val="45000"/>
              <a:buFont typeface="StarSymbol"/>
              <a:buChar char="●"/>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defRPr sz="1200">
                <a:solidFill>
                  <a:srgbClr val="000000"/>
                </a:solidFill>
                <a:latin typeface="Helvetica" pitchFamily="32"/>
                <a:ea typeface="Helvetica" pitchFamily="32"/>
                <a:cs typeface="Helvetica" pitchFamily="32"/>
              </a:defRPr>
            </a:pPr>
            <a:r>
              <a:rPr lang="en-US" sz="1800" b="0" i="0" u="none" strike="noStrike" dirty="0">
                <a:ln>
                  <a:noFill/>
                </a:ln>
                <a:solidFill>
                  <a:srgbClr val="000000"/>
                </a:solidFill>
                <a:latin typeface="Helvetica" pitchFamily="32"/>
                <a:ea typeface="Helvetica" pitchFamily="32"/>
                <a:cs typeface="Helvetica" pitchFamily="32"/>
              </a:rPr>
              <a:t>the Commonwealth of Virginia</a:t>
            </a:r>
          </a:p>
          <a:p>
            <a:pPr lvl="0" rtl="0" hangingPunct="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defRPr sz="1200">
                <a:solidFill>
                  <a:srgbClr val="000000"/>
                </a:solidFill>
                <a:latin typeface="Helvetica" pitchFamily="32"/>
                <a:ea typeface="Helvetica" pitchFamily="32"/>
                <a:cs typeface="Helvetica" pitchFamily="32"/>
              </a:defRPr>
            </a:pPr>
            <a:r>
              <a:rPr lang="en-US" sz="1800" b="0" i="0" u="none" strike="noStrike" dirty="0">
                <a:ln>
                  <a:noFill/>
                </a:ln>
                <a:solidFill>
                  <a:srgbClr val="000000"/>
                </a:solidFill>
                <a:latin typeface="Helvetica" pitchFamily="32"/>
                <a:ea typeface="Helvetica" pitchFamily="32"/>
                <a:cs typeface="Helvetica" pitchFamily="32"/>
              </a:rPr>
              <a:t>Major Funders:</a:t>
            </a:r>
          </a:p>
          <a:p>
            <a:pPr lvl="0" rtl="0" hangingPunct="0">
              <a:buClr>
                <a:srgbClr val="FF0000"/>
              </a:buClr>
              <a:buSzPct val="45000"/>
              <a:buFont typeface="StarSymbol"/>
              <a:buChar char="●"/>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defRPr sz="1200">
                <a:solidFill>
                  <a:srgbClr val="000000"/>
                </a:solidFill>
                <a:latin typeface="Helvetica" pitchFamily="32"/>
                <a:ea typeface="Helvetica" pitchFamily="32"/>
                <a:cs typeface="Helvetica" pitchFamily="32"/>
              </a:defRPr>
            </a:pPr>
            <a:r>
              <a:rPr lang="en-US" sz="1800" b="0" i="0" u="none" strike="noStrike" dirty="0">
                <a:ln>
                  <a:noFill/>
                </a:ln>
                <a:solidFill>
                  <a:srgbClr val="000000"/>
                </a:solidFill>
                <a:latin typeface="Helvetica" pitchFamily="32"/>
                <a:ea typeface="Helvetica" pitchFamily="32"/>
                <a:cs typeface="Helvetica" pitchFamily="32"/>
              </a:rPr>
              <a:t>Virginia Environmental Endowment.</a:t>
            </a:r>
          </a:p>
          <a:p>
            <a:pPr lvl="0" rtl="0" hangingPunct="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defRPr sz="1200">
                <a:solidFill>
                  <a:srgbClr val="000000"/>
                </a:solidFill>
                <a:latin typeface="Helvetica" pitchFamily="32"/>
                <a:ea typeface="Helvetica" pitchFamily="32"/>
                <a:cs typeface="Helvetica" pitchFamily="32"/>
              </a:defRPr>
            </a:pPr>
            <a:r>
              <a:rPr lang="en-US" sz="1800" b="0" i="0" u="none" strike="noStrike" dirty="0">
                <a:ln>
                  <a:noFill/>
                </a:ln>
                <a:solidFill>
                  <a:srgbClr val="000000"/>
                </a:solidFill>
                <a:latin typeface="Helvetica" pitchFamily="32"/>
                <a:ea typeface="Helvetica" pitchFamily="32"/>
                <a:cs typeface="Helvetica" pitchFamily="32"/>
              </a:rPr>
              <a:t>Additional supporter:</a:t>
            </a:r>
          </a:p>
          <a:p>
            <a:pPr lvl="0" rtl="0" hangingPunct="0">
              <a:buClr>
                <a:srgbClr val="FF0000"/>
              </a:buClr>
              <a:buSzPct val="45000"/>
              <a:buFont typeface="StarSymbol"/>
              <a:buChar char="●"/>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defRPr sz="1200">
                <a:solidFill>
                  <a:srgbClr val="000000"/>
                </a:solidFill>
                <a:latin typeface="Helvetica" pitchFamily="32"/>
                <a:ea typeface="Helvetica" pitchFamily="32"/>
                <a:cs typeface="Helvetica" pitchFamily="32"/>
              </a:defRPr>
            </a:pPr>
            <a:r>
              <a:rPr lang="en-US" sz="1800" b="0" i="0" u="none" strike="noStrike" dirty="0">
                <a:ln>
                  <a:noFill/>
                </a:ln>
                <a:solidFill>
                  <a:srgbClr val="000000"/>
                </a:solidFill>
                <a:latin typeface="Helvetica" pitchFamily="32"/>
                <a:ea typeface="Helvetica" pitchFamily="32"/>
                <a:cs typeface="Helvetica" pitchFamily="32"/>
              </a:rPr>
              <a:t>Virginia Sea Grant</a:t>
            </a:r>
          </a:p>
          <a:p>
            <a:pPr lvl="0" rtl="0" hangingPunct="0">
              <a:buClr>
                <a:srgbClr val="FF0000"/>
              </a:buClr>
              <a:buSzPct val="45000"/>
              <a:buFont typeface="StarSymbol"/>
              <a:buChar char="●"/>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defRPr sz="1200">
                <a:solidFill>
                  <a:srgbClr val="000000"/>
                </a:solidFill>
                <a:latin typeface="Helvetica" pitchFamily="32"/>
                <a:ea typeface="Helvetica" pitchFamily="32"/>
                <a:cs typeface="Helvetica" pitchFamily="32"/>
              </a:defRPr>
            </a:pPr>
            <a:r>
              <a:rPr lang="en-US" sz="1800" b="0" i="0" u="none" strike="noStrike" dirty="0" err="1">
                <a:ln>
                  <a:noFill/>
                </a:ln>
                <a:solidFill>
                  <a:srgbClr val="000000"/>
                </a:solidFill>
                <a:latin typeface="Helvetica" pitchFamily="32"/>
                <a:ea typeface="Helvetica" pitchFamily="32"/>
                <a:cs typeface="Helvetica" pitchFamily="32"/>
              </a:rPr>
              <a:t>Greehan</a:t>
            </a:r>
            <a:r>
              <a:rPr lang="en-US" sz="1800" b="0" i="0" u="none" strike="noStrike" dirty="0">
                <a:ln>
                  <a:noFill/>
                </a:ln>
                <a:solidFill>
                  <a:srgbClr val="000000"/>
                </a:solidFill>
                <a:latin typeface="Helvetica" pitchFamily="32"/>
                <a:ea typeface="Helvetica" pitchFamily="32"/>
                <a:cs typeface="Helvetica" pitchFamily="32"/>
              </a:rPr>
              <a:t>, </a:t>
            </a:r>
            <a:r>
              <a:rPr lang="en-US" sz="1800" b="0" i="0" u="none" strike="noStrike" dirty="0" err="1">
                <a:ln>
                  <a:noFill/>
                </a:ln>
                <a:solidFill>
                  <a:srgbClr val="000000"/>
                </a:solidFill>
                <a:latin typeface="Helvetica" pitchFamily="32"/>
                <a:ea typeface="Helvetica" pitchFamily="32"/>
                <a:cs typeface="Helvetica" pitchFamily="32"/>
              </a:rPr>
              <a:t>Taves</a:t>
            </a:r>
            <a:r>
              <a:rPr lang="en-US" sz="1800" b="0" i="0" u="none" strike="noStrike" dirty="0">
                <a:ln>
                  <a:noFill/>
                </a:ln>
                <a:solidFill>
                  <a:srgbClr val="000000"/>
                </a:solidFill>
                <a:latin typeface="Helvetica" pitchFamily="32"/>
                <a:ea typeface="Helvetica" pitchFamily="32"/>
                <a:cs typeface="Helvetica" pitchFamily="32"/>
              </a:rPr>
              <a:t>, </a:t>
            </a:r>
            <a:r>
              <a:rPr lang="en-US" sz="1800" b="0" i="0" u="none" strike="noStrike" dirty="0" err="1">
                <a:ln>
                  <a:noFill/>
                </a:ln>
                <a:solidFill>
                  <a:srgbClr val="000000"/>
                </a:solidFill>
                <a:latin typeface="Helvetica" pitchFamily="32"/>
                <a:ea typeface="Helvetica" pitchFamily="32"/>
                <a:cs typeface="Helvetica" pitchFamily="32"/>
              </a:rPr>
              <a:t>Pandak</a:t>
            </a:r>
            <a:r>
              <a:rPr lang="en-US" sz="1800" b="0" i="0" u="none" strike="noStrike" dirty="0">
                <a:ln>
                  <a:noFill/>
                </a:ln>
                <a:solidFill>
                  <a:srgbClr val="000000"/>
                </a:solidFill>
                <a:latin typeface="Helvetica" pitchFamily="32"/>
                <a:ea typeface="Helvetica" pitchFamily="32"/>
                <a:cs typeface="Helvetica" pitchFamily="32"/>
              </a:rPr>
              <a:t> &amp; Stoner</a:t>
            </a:r>
          </a:p>
          <a:p>
            <a:pPr lvl="0" rtl="0" hangingPunct="0">
              <a:buClr>
                <a:srgbClr val="FF0000"/>
              </a:buClr>
              <a:buSzPct val="45000"/>
              <a:buFont typeface="StarSymbol"/>
              <a:buChar char="●"/>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defRPr sz="1200">
                <a:solidFill>
                  <a:srgbClr val="000000"/>
                </a:solidFill>
                <a:latin typeface="Helvetica" pitchFamily="32"/>
                <a:ea typeface="Helvetica" pitchFamily="32"/>
                <a:cs typeface="Helvetica" pitchFamily="32"/>
              </a:defRPr>
            </a:pPr>
            <a:r>
              <a:rPr lang="en-US" sz="1800" b="0" i="0" u="none" strike="noStrike" dirty="0">
                <a:ln>
                  <a:noFill/>
                </a:ln>
                <a:solidFill>
                  <a:srgbClr val="000000"/>
                </a:solidFill>
                <a:latin typeface="Helvetica" pitchFamily="32"/>
                <a:ea typeface="Helvetica" pitchFamily="32"/>
                <a:cs typeface="Helvetica" pitchFamily="32"/>
              </a:rPr>
              <a:t>Virginia Chapter, American Planning Association.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1321" y="3017837"/>
            <a:ext cx="4634762" cy="30909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a:xfrm>
            <a:off x="720000" y="1949039"/>
            <a:ext cx="8855640" cy="4791055"/>
          </a:xfrm>
        </p:spPr>
        <p:txBody>
          <a:bodyPr>
            <a:spAutoFit/>
          </a:bodyPr>
          <a:lstStyle>
            <a:defPPr marL="432000" marR="0" lvl="0" indent="-324000">
              <a:spcBef>
                <a:spcPts val="0"/>
              </a:spcBef>
              <a:spcAft>
                <a:spcPts val="1417"/>
              </a:spcAft>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5pPr>
            <a:lvl6pPr marL="2591999" marR="0" lvl="5"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6pPr>
            <a:lvl7pPr marL="3023999" marR="0" lvl="6"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9pPr>
          </a:lstStyle>
          <a:p>
            <a:pPr marL="107999" lvl="0" indent="0" algn="ctr">
              <a:buNone/>
            </a:pPr>
            <a:r>
              <a:rPr lang="en-US" b="1" dirty="0" smtClean="0"/>
              <a:t>To </a:t>
            </a:r>
            <a:r>
              <a:rPr lang="en-US" b="1" dirty="0"/>
              <a:t>help address concerns of local governments regarding their legal authority to address flooding and sea level rise issues through regulatory </a:t>
            </a:r>
            <a:r>
              <a:rPr lang="en-US" b="1" dirty="0" smtClean="0"/>
              <a:t>channels</a:t>
            </a:r>
            <a:endParaRPr lang="en-US" b="1" dirty="0"/>
          </a:p>
          <a:p>
            <a:pPr marL="431999" lvl="0"/>
            <a:r>
              <a:rPr lang="en-US" dirty="0"/>
              <a:t>Over 230 people registered, representing various localities, agencies, and the public</a:t>
            </a:r>
          </a:p>
          <a:p>
            <a:pPr marL="431999" lvl="0"/>
            <a:r>
              <a:rPr lang="en-US" dirty="0"/>
              <a:t>Speakers represented a wide variety of backgrounds, including political leaders, academics and industry consultants</a:t>
            </a:r>
          </a:p>
        </p:txBody>
      </p:sp>
      <p:sp>
        <p:nvSpPr>
          <p:cNvPr id="6" name="Title 1"/>
          <p:cNvSpPr txBox="1">
            <a:spLocks/>
          </p:cNvSpPr>
          <p:nvPr/>
        </p:nvSpPr>
        <p:spPr>
          <a:xfrm>
            <a:off x="544511" y="655637"/>
            <a:ext cx="8951571" cy="738664"/>
          </a:xfrm>
          <a:prstGeom prst="rect">
            <a:avLst/>
          </a:prstGeom>
          <a:noFill/>
          <a:ln>
            <a:noFill/>
          </a:ln>
        </p:spPr>
        <p:txBody>
          <a:bodyPr wrap="square" lIns="0" tIns="0" rIns="0" bIns="0" anchor="ctr">
            <a:spAutoFit/>
          </a:bodyPr>
          <a:lstStyle>
            <a:defPPr lvl="0">
              <a:buSzPct val="45000"/>
              <a:buFont typeface="StarSymbol"/>
              <a:buNone/>
              <a:defRPr/>
            </a:defPPr>
            <a:lvl1pPr lvl="0" algn="ctr" rtl="0" hangingPunct="0">
              <a:buSzPct val="45000"/>
              <a:buFont typeface="StarSymbol"/>
              <a:buChar char="●"/>
              <a:tabLst/>
              <a:defRPr lang="en-US" sz="4400" b="0" i="0" u="none" strike="noStrike">
                <a:ln>
                  <a:noFill/>
                </a:ln>
                <a:latin typeface="Albany" pitchFamily="18"/>
                <a:cs typeface="Tahoma"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2400" kern="0" smtClean="0">
                <a:solidFill>
                  <a:srgbClr val="000000"/>
                </a:solidFill>
                <a:latin typeface="Helvetica" pitchFamily="34"/>
                <a:cs typeface="Helvetica" pitchFamily="34"/>
              </a:rPr>
              <a:t>Adaptive Planning for Flooding and Coastal Change in Virginia:</a:t>
            </a:r>
            <a:br>
              <a:rPr lang="en-US" sz="2400" kern="0" smtClean="0">
                <a:solidFill>
                  <a:srgbClr val="000000"/>
                </a:solidFill>
                <a:latin typeface="Helvetica" pitchFamily="34"/>
                <a:cs typeface="Helvetica" pitchFamily="34"/>
              </a:rPr>
            </a:br>
            <a:r>
              <a:rPr lang="en-US" sz="2400" kern="0" smtClean="0">
                <a:solidFill>
                  <a:srgbClr val="000000"/>
                </a:solidFill>
                <a:latin typeface="Helvetica" pitchFamily="34"/>
                <a:cs typeface="Helvetica" pitchFamily="34"/>
              </a:rPr>
              <a:t>Legal and Policy Issues for Local Government</a:t>
            </a:r>
            <a:endParaRPr lang="en-US" sz="2400" kern="0" dirty="0">
              <a:solidFill>
                <a:srgbClr val="000000"/>
              </a:solidFill>
              <a:latin typeface="Helvetica" pitchFamily="34"/>
              <a:cs typeface="Helvetica"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a:xfrm>
            <a:off x="640442" y="1646237"/>
            <a:ext cx="8855640" cy="984885"/>
          </a:xfrm>
        </p:spPr>
        <p:txBody>
          <a:bodyPr>
            <a:spAutoFit/>
          </a:bodyPr>
          <a:lstStyle>
            <a:defPPr marL="432000" marR="0" lvl="0" indent="-324000">
              <a:spcBef>
                <a:spcPts val="0"/>
              </a:spcBef>
              <a:spcAft>
                <a:spcPts val="1417"/>
              </a:spcAft>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5pPr>
            <a:lvl6pPr marL="2591999" marR="0" lvl="5"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6pPr>
            <a:lvl7pPr marL="3023999" marR="0" lvl="6"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9pPr>
          </a:lstStyle>
          <a:p>
            <a:pPr marL="431999" lvl="0"/>
            <a:r>
              <a:rPr lang="en-US" dirty="0"/>
              <a:t>Addressing concerns from the Recurrent Flooding Study for </a:t>
            </a:r>
            <a:r>
              <a:rPr lang="en-US" dirty="0" smtClean="0"/>
              <a:t>Virginia</a:t>
            </a:r>
            <a:endParaRPr lang="en-US" dirty="0"/>
          </a:p>
        </p:txBody>
      </p:sp>
      <p:sp>
        <p:nvSpPr>
          <p:cNvPr id="6" name="Title 1"/>
          <p:cNvSpPr txBox="1">
            <a:spLocks/>
          </p:cNvSpPr>
          <p:nvPr/>
        </p:nvSpPr>
        <p:spPr>
          <a:xfrm>
            <a:off x="544511" y="655637"/>
            <a:ext cx="8951571" cy="738664"/>
          </a:xfrm>
          <a:prstGeom prst="rect">
            <a:avLst/>
          </a:prstGeom>
          <a:noFill/>
          <a:ln>
            <a:noFill/>
          </a:ln>
        </p:spPr>
        <p:txBody>
          <a:bodyPr wrap="square" lIns="0" tIns="0" rIns="0" bIns="0" anchor="ctr">
            <a:spAutoFit/>
          </a:bodyPr>
          <a:lstStyle>
            <a:defPPr lvl="0">
              <a:buSzPct val="45000"/>
              <a:buFont typeface="StarSymbol"/>
              <a:buNone/>
              <a:defRPr/>
            </a:defPPr>
            <a:lvl1pPr lvl="0" algn="ctr" rtl="0" hangingPunct="0">
              <a:buSzPct val="45000"/>
              <a:buFont typeface="StarSymbol"/>
              <a:buChar char="●"/>
              <a:tabLst/>
              <a:defRPr lang="en-US" sz="4400" b="0" i="0" u="none" strike="noStrike">
                <a:ln>
                  <a:noFill/>
                </a:ln>
                <a:latin typeface="Albany" pitchFamily="18"/>
                <a:cs typeface="Tahoma"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2400" kern="0" smtClean="0">
                <a:solidFill>
                  <a:srgbClr val="000000"/>
                </a:solidFill>
                <a:latin typeface="Helvetica" pitchFamily="34"/>
                <a:cs typeface="Helvetica" pitchFamily="34"/>
              </a:rPr>
              <a:t>Adaptive Planning for Flooding and Coastal Change in Virginia:</a:t>
            </a:r>
            <a:br>
              <a:rPr lang="en-US" sz="2400" kern="0" smtClean="0">
                <a:solidFill>
                  <a:srgbClr val="000000"/>
                </a:solidFill>
                <a:latin typeface="Helvetica" pitchFamily="34"/>
                <a:cs typeface="Helvetica" pitchFamily="34"/>
              </a:rPr>
            </a:br>
            <a:r>
              <a:rPr lang="en-US" sz="2400" kern="0" smtClean="0">
                <a:solidFill>
                  <a:srgbClr val="000000"/>
                </a:solidFill>
                <a:latin typeface="Helvetica" pitchFamily="34"/>
                <a:cs typeface="Helvetica" pitchFamily="34"/>
              </a:rPr>
              <a:t>Legal and Policy Issues for Local Government</a:t>
            </a:r>
            <a:endParaRPr lang="en-US" sz="2400" kern="0" dirty="0">
              <a:solidFill>
                <a:srgbClr val="000000"/>
              </a:solidFill>
              <a:latin typeface="Helvetica" pitchFamily="34"/>
              <a:cs typeface="Helvetica" pitchFamily="34"/>
            </a:endParaRPr>
          </a:p>
        </p:txBody>
      </p:sp>
      <p:pic>
        <p:nvPicPr>
          <p:cNvPr id="7" name="Picture 6" descr="Recurrent_Flooding_Study_web.pdf (application/pdf Object) - Mozilla Firefox"/>
          <p:cNvPicPr>
            <a:picLocks noChangeAspect="1"/>
          </p:cNvPicPr>
          <p:nvPr/>
        </p:nvPicPr>
        <p:blipFill rotWithShape="1">
          <a:blip r:embed="rId3">
            <a:extLst>
              <a:ext uri="{28A0092B-C50C-407E-A947-70E740481C1C}">
                <a14:useLocalDpi xmlns:a14="http://schemas.microsoft.com/office/drawing/2010/main" val="0"/>
              </a:ext>
            </a:extLst>
          </a:blip>
          <a:srcRect l="26994" t="14970" r="24810" b="1721"/>
          <a:stretch/>
        </p:blipFill>
        <p:spPr>
          <a:xfrm>
            <a:off x="239712" y="2853243"/>
            <a:ext cx="3521769" cy="4559932"/>
          </a:xfrm>
          <a:prstGeom prst="rect">
            <a:avLst/>
          </a:prstGeom>
        </p:spPr>
      </p:pic>
      <p:sp>
        <p:nvSpPr>
          <p:cNvPr id="8" name="Rectangle 7"/>
          <p:cNvSpPr/>
          <p:nvPr/>
        </p:nvSpPr>
        <p:spPr>
          <a:xfrm>
            <a:off x="3363912" y="2764175"/>
            <a:ext cx="5943600" cy="3785652"/>
          </a:xfrm>
          <a:prstGeom prst="rect">
            <a:avLst/>
          </a:prstGeom>
        </p:spPr>
        <p:txBody>
          <a:bodyPr wrap="square">
            <a:spAutoFit/>
          </a:bodyPr>
          <a:lstStyle/>
          <a:p>
            <a:pPr marL="800100" lvl="1" indent="-342900" hangingPunct="0">
              <a:buFont typeface="Arial" panose="020B0604020202020204" pitchFamily="34" charset="0"/>
              <a:buChar char="•"/>
            </a:pPr>
            <a:r>
              <a:rPr lang="en-US" sz="2400" dirty="0" smtClean="0"/>
              <a:t>What statutory authority do local governments have?</a:t>
            </a:r>
          </a:p>
          <a:p>
            <a:pPr marL="800100" lvl="1" indent="-342900" hangingPunct="0">
              <a:buFont typeface="Arial" panose="020B0604020202020204" pitchFamily="34" charset="0"/>
              <a:buChar char="•"/>
            </a:pPr>
            <a:r>
              <a:rPr lang="en-US" sz="2400" dirty="0" smtClean="0"/>
              <a:t>What legal responsibilities do they have?</a:t>
            </a:r>
          </a:p>
          <a:p>
            <a:pPr marL="800100" lvl="1" indent="-342900" hangingPunct="0">
              <a:buFont typeface="Arial" panose="020B0604020202020204" pitchFamily="34" charset="0"/>
              <a:buChar char="•"/>
            </a:pPr>
            <a:r>
              <a:rPr lang="en-US" sz="2400" dirty="0" smtClean="0"/>
              <a:t>What are the risks involved with taking action?</a:t>
            </a:r>
          </a:p>
          <a:p>
            <a:pPr marL="800100" lvl="1" indent="-342900" hangingPunct="0">
              <a:buFont typeface="Arial" panose="020B0604020202020204" pitchFamily="34" charset="0"/>
              <a:buChar char="•"/>
            </a:pPr>
            <a:r>
              <a:rPr lang="en-US" sz="2400" dirty="0" smtClean="0"/>
              <a:t>How can they craft a coordinated approach to adaptation that incorporates all the major stakeholders?</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a:xfrm>
            <a:off x="673588" y="1722437"/>
            <a:ext cx="8855640" cy="2819400"/>
          </a:xfrm>
        </p:spPr>
        <p:txBody>
          <a:bodyPr/>
          <a:lstStyle>
            <a:defPPr marL="432000" marR="0" lvl="0" indent="-324000">
              <a:spcBef>
                <a:spcPts val="0"/>
              </a:spcBef>
              <a:spcAft>
                <a:spcPts val="1417"/>
              </a:spcAft>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5pPr>
            <a:lvl6pPr marL="2591999" marR="0" lvl="5"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6pPr>
            <a:lvl7pPr marL="3023999" marR="0" lvl="6"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9pPr>
          </a:lstStyle>
          <a:p>
            <a:pPr lvl="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2000" dirty="0">
                <a:solidFill>
                  <a:srgbClr val="000000"/>
                </a:solidFill>
                <a:latin typeface="Helvetica" pitchFamily="32"/>
                <a:cs typeface="Helvetica" pitchFamily="32"/>
              </a:rPr>
              <a:t>Speakers discussed:</a:t>
            </a:r>
          </a:p>
          <a:p>
            <a:pPr>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2000" dirty="0">
                <a:solidFill>
                  <a:srgbClr val="000000"/>
                </a:solidFill>
                <a:latin typeface="Helvetica" pitchFamily="32"/>
                <a:cs typeface="Helvetica" pitchFamily="32"/>
              </a:rPr>
              <a:t>The extent of the threat facing localities as well present and future adaptation methods.</a:t>
            </a:r>
          </a:p>
          <a:p>
            <a:pPr>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2000" dirty="0">
                <a:solidFill>
                  <a:srgbClr val="000000"/>
                </a:solidFill>
                <a:latin typeface="Helvetica" pitchFamily="32"/>
                <a:cs typeface="Helvetica" pitchFamily="32"/>
              </a:rPr>
              <a:t>The need for state involvement, leadership, and funding with regard to recurrent flooding.</a:t>
            </a:r>
          </a:p>
          <a:p>
            <a:pPr>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2000" dirty="0">
                <a:solidFill>
                  <a:srgbClr val="000000"/>
                </a:solidFill>
                <a:latin typeface="Helvetica" pitchFamily="32"/>
                <a:cs typeface="Helvetica" pitchFamily="32"/>
              </a:rPr>
              <a:t>Incorporating all stakeholders--including public and private actors--into one cohesive adaptation strategy</a:t>
            </a:r>
            <a:r>
              <a:rPr lang="en-US" sz="2000" dirty="0" smtClean="0">
                <a:solidFill>
                  <a:srgbClr val="000000"/>
                </a:solidFill>
                <a:latin typeface="Helvetica" pitchFamily="32"/>
                <a:cs typeface="Helvetica" pitchFamily="32"/>
              </a:rPr>
              <a:t>.</a:t>
            </a:r>
            <a:endParaRPr lang="en-US" sz="2000" dirty="0">
              <a:solidFill>
                <a:srgbClr val="000000"/>
              </a:solidFill>
              <a:latin typeface="Helvetica" pitchFamily="32"/>
              <a:cs typeface="Helvetica" pitchFamily="32"/>
            </a:endParaRPr>
          </a:p>
        </p:txBody>
      </p:sp>
      <p:sp>
        <p:nvSpPr>
          <p:cNvPr id="6" name="Title 1"/>
          <p:cNvSpPr txBox="1">
            <a:spLocks/>
          </p:cNvSpPr>
          <p:nvPr/>
        </p:nvSpPr>
        <p:spPr>
          <a:xfrm>
            <a:off x="544511" y="655637"/>
            <a:ext cx="8951571" cy="738664"/>
          </a:xfrm>
          <a:prstGeom prst="rect">
            <a:avLst/>
          </a:prstGeom>
          <a:noFill/>
          <a:ln>
            <a:noFill/>
          </a:ln>
        </p:spPr>
        <p:txBody>
          <a:bodyPr wrap="square" lIns="0" tIns="0" rIns="0" bIns="0" anchor="ctr">
            <a:spAutoFit/>
          </a:bodyPr>
          <a:lstStyle>
            <a:defPPr lvl="0">
              <a:buSzPct val="45000"/>
              <a:buFont typeface="StarSymbol"/>
              <a:buNone/>
              <a:defRPr/>
            </a:defPPr>
            <a:lvl1pPr lvl="0" algn="ctr" rtl="0" hangingPunct="0">
              <a:buSzPct val="45000"/>
              <a:buFont typeface="StarSymbol"/>
              <a:buChar char="●"/>
              <a:tabLst/>
              <a:defRPr lang="en-US" sz="4400" b="0" i="0" u="none" strike="noStrike">
                <a:ln>
                  <a:noFill/>
                </a:ln>
                <a:latin typeface="Albany" pitchFamily="18"/>
                <a:cs typeface="Tahoma"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2400" kern="0" smtClean="0">
                <a:solidFill>
                  <a:srgbClr val="000000"/>
                </a:solidFill>
                <a:latin typeface="Helvetica" pitchFamily="34"/>
                <a:cs typeface="Helvetica" pitchFamily="34"/>
              </a:rPr>
              <a:t>Adaptive Planning for Flooding and Coastal Change in Virginia:</a:t>
            </a:r>
            <a:br>
              <a:rPr lang="en-US" sz="2400" kern="0" smtClean="0">
                <a:solidFill>
                  <a:srgbClr val="000000"/>
                </a:solidFill>
                <a:latin typeface="Helvetica" pitchFamily="34"/>
                <a:cs typeface="Helvetica" pitchFamily="34"/>
              </a:rPr>
            </a:br>
            <a:r>
              <a:rPr lang="en-US" sz="2400" kern="0" smtClean="0">
                <a:solidFill>
                  <a:srgbClr val="000000"/>
                </a:solidFill>
                <a:latin typeface="Helvetica" pitchFamily="34"/>
                <a:cs typeface="Helvetica" pitchFamily="34"/>
              </a:rPr>
              <a:t>Legal and Policy Issues for Local Government</a:t>
            </a:r>
            <a:endParaRPr lang="en-US" sz="2400" kern="0" dirty="0">
              <a:solidFill>
                <a:srgbClr val="000000"/>
              </a:solidFill>
              <a:latin typeface="Helvetica" pitchFamily="34"/>
              <a:cs typeface="Helvetica" pitchFamily="34"/>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391" r="16536"/>
          <a:stretch/>
        </p:blipFill>
        <p:spPr bwMode="auto">
          <a:xfrm>
            <a:off x="6259512" y="4128510"/>
            <a:ext cx="3338111" cy="29537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87387" y="4504868"/>
            <a:ext cx="5572125" cy="2246769"/>
          </a:xfrm>
          <a:prstGeom prst="rect">
            <a:avLst/>
          </a:prstGeom>
        </p:spPr>
        <p:txBody>
          <a:bodyPr wrap="square">
            <a:spAutoFit/>
          </a:bodyPr>
          <a:lstStyle/>
          <a:p>
            <a:pPr marL="342900" lvl="0" indent="-342900">
              <a:buFont typeface="Arial" panose="020B0604020202020204" pitchFamily="34" charset="0"/>
              <a:buChar char="•"/>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2000" dirty="0" smtClean="0">
                <a:solidFill>
                  <a:srgbClr val="000000"/>
                </a:solidFill>
                <a:latin typeface="Helvetica" pitchFamily="32"/>
                <a:cs typeface="Helvetica" pitchFamily="32"/>
              </a:rPr>
              <a:t>Legal issues facing localities seeking to implement adaptation strategies—including possible tort and takings liability.</a:t>
            </a:r>
          </a:p>
          <a:p>
            <a:pPr marL="342900" lvl="0" indent="-342900">
              <a:buFont typeface="Arial" panose="020B0604020202020204" pitchFamily="34" charset="0"/>
              <a:buChar char="•"/>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endParaRPr lang="en-US" sz="2000" dirty="0" smtClean="0">
              <a:solidFill>
                <a:srgbClr val="000000"/>
              </a:solidFill>
              <a:latin typeface="Helvetica" pitchFamily="32"/>
              <a:cs typeface="Helvetica" pitchFamily="32"/>
            </a:endParaRPr>
          </a:p>
          <a:p>
            <a:pPr marL="342900" lvl="0" indent="-342900">
              <a:buFont typeface="Arial" panose="020B0604020202020204" pitchFamily="34" charset="0"/>
              <a:buChar char="•"/>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2000" dirty="0" smtClean="0">
                <a:solidFill>
                  <a:srgbClr val="000000"/>
                </a:solidFill>
                <a:latin typeface="Helvetica" pitchFamily="32"/>
                <a:cs typeface="Helvetica" pitchFamily="32"/>
              </a:rPr>
              <a:t>Local perspectives on recurrent flooding: specifically the need for legal authority to act and the need for educating the population.</a:t>
            </a:r>
            <a:endParaRPr lang="en-US" sz="2000" dirty="0">
              <a:solidFill>
                <a:srgbClr val="000000"/>
              </a:solidFill>
              <a:latin typeface="Helvetica" pitchFamily="32"/>
              <a:cs typeface="Helvetica" pitchFamily="3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Quotes from the </a:t>
            </a:r>
            <a:r>
              <a:rPr lang="en-US" dirty="0" smtClean="0"/>
              <a:t>Conference</a:t>
            </a:r>
            <a:endParaRPr lang="en-US" dirty="0"/>
          </a:p>
        </p:txBody>
      </p:sp>
      <p:pic>
        <p:nvPicPr>
          <p:cNvPr id="5" name="Picture 4" descr="Post Conference Report 092713.pdf - Adobe Acrobat Professional"/>
          <p:cNvPicPr>
            <a:picLocks noChangeAspect="1"/>
          </p:cNvPicPr>
          <p:nvPr/>
        </p:nvPicPr>
        <p:blipFill rotWithShape="1">
          <a:blip r:embed="rId3">
            <a:extLst>
              <a:ext uri="{28A0092B-C50C-407E-A947-70E740481C1C}">
                <a14:useLocalDpi xmlns:a14="http://schemas.microsoft.com/office/drawing/2010/main" val="0"/>
              </a:ext>
            </a:extLst>
          </a:blip>
          <a:srcRect l="37346" t="48820" r="12781" b="15767"/>
          <a:stretch/>
        </p:blipFill>
        <p:spPr>
          <a:xfrm>
            <a:off x="1154112" y="1694041"/>
            <a:ext cx="3712685" cy="2677098"/>
          </a:xfrm>
          <a:prstGeom prst="rect">
            <a:avLst/>
          </a:prstGeom>
        </p:spPr>
      </p:pic>
      <p:pic>
        <p:nvPicPr>
          <p:cNvPr id="6" name="Picture 5" descr="Post Conference Report 092713.pdf - Adobe Acrobat Professional"/>
          <p:cNvPicPr>
            <a:picLocks noChangeAspect="1"/>
          </p:cNvPicPr>
          <p:nvPr/>
        </p:nvPicPr>
        <p:blipFill rotWithShape="1">
          <a:blip r:embed="rId4">
            <a:extLst>
              <a:ext uri="{28A0092B-C50C-407E-A947-70E740481C1C}">
                <a14:useLocalDpi xmlns:a14="http://schemas.microsoft.com/office/drawing/2010/main" val="0"/>
              </a:ext>
            </a:extLst>
          </a:blip>
          <a:srcRect l="55105" t="48383" r="10414" b="18973"/>
          <a:stretch/>
        </p:blipFill>
        <p:spPr>
          <a:xfrm>
            <a:off x="696912" y="4387798"/>
            <a:ext cx="2566931" cy="2467778"/>
          </a:xfrm>
          <a:prstGeom prst="rect">
            <a:avLst/>
          </a:prstGeom>
        </p:spPr>
      </p:pic>
      <p:pic>
        <p:nvPicPr>
          <p:cNvPr id="7" name="Picture 6" descr="Post Conference Report 092713.pdf - Adobe Acrobat Professional"/>
          <p:cNvPicPr>
            <a:picLocks noChangeAspect="1"/>
          </p:cNvPicPr>
          <p:nvPr/>
        </p:nvPicPr>
        <p:blipFill rotWithShape="1">
          <a:blip r:embed="rId5">
            <a:extLst>
              <a:ext uri="{28A0092B-C50C-407E-A947-70E740481C1C}">
                <a14:useLocalDpi xmlns:a14="http://schemas.microsoft.com/office/drawing/2010/main" val="0"/>
              </a:ext>
            </a:extLst>
          </a:blip>
          <a:srcRect l="42821" t="34539" r="10266" b="19702"/>
          <a:stretch/>
        </p:blipFill>
        <p:spPr>
          <a:xfrm>
            <a:off x="6845242" y="4154677"/>
            <a:ext cx="3029718" cy="3001045"/>
          </a:xfrm>
          <a:prstGeom prst="rect">
            <a:avLst/>
          </a:prstGeom>
        </p:spPr>
      </p:pic>
      <p:pic>
        <p:nvPicPr>
          <p:cNvPr id="8" name="Picture 7" descr="Post Conference Report 092713.pdf - Adobe Acrobat Professional"/>
          <p:cNvPicPr>
            <a:picLocks noChangeAspect="1"/>
          </p:cNvPicPr>
          <p:nvPr/>
        </p:nvPicPr>
        <p:blipFill rotWithShape="1">
          <a:blip r:embed="rId6">
            <a:extLst>
              <a:ext uri="{28A0092B-C50C-407E-A947-70E740481C1C}">
                <a14:useLocalDpi xmlns:a14="http://schemas.microsoft.com/office/drawing/2010/main" val="0"/>
              </a:ext>
            </a:extLst>
          </a:blip>
          <a:srcRect l="42969" t="40491" r="10266" b="28592"/>
          <a:stretch/>
        </p:blipFill>
        <p:spPr>
          <a:xfrm>
            <a:off x="5268912" y="1722436"/>
            <a:ext cx="3481330" cy="2337279"/>
          </a:xfrm>
          <a:prstGeom prst="rect">
            <a:avLst/>
          </a:prstGeom>
        </p:spPr>
      </p:pic>
      <p:pic>
        <p:nvPicPr>
          <p:cNvPr id="9" name="Picture 8" descr="Post Conference Report 092713.pdf - Adobe Acrobat Professional"/>
          <p:cNvPicPr>
            <a:picLocks noChangeAspect="1"/>
          </p:cNvPicPr>
          <p:nvPr/>
        </p:nvPicPr>
        <p:blipFill rotWithShape="1">
          <a:blip r:embed="rId7">
            <a:extLst>
              <a:ext uri="{28A0092B-C50C-407E-A947-70E740481C1C}">
                <a14:useLocalDpi xmlns:a14="http://schemas.microsoft.com/office/drawing/2010/main" val="0"/>
              </a:ext>
            </a:extLst>
          </a:blip>
          <a:srcRect l="42673" t="35121" r="10562" b="39813"/>
          <a:stretch/>
        </p:blipFill>
        <p:spPr>
          <a:xfrm>
            <a:off x="3288727" y="4784082"/>
            <a:ext cx="3481330" cy="18949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10" name="Rectangle 9"/>
          <p:cNvSpPr/>
          <p:nvPr/>
        </p:nvSpPr>
        <p:spPr>
          <a:xfrm>
            <a:off x="4887912" y="1591493"/>
            <a:ext cx="4703557" cy="5334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8312" y="1591493"/>
            <a:ext cx="4267200" cy="5334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Advice from the consultants</a:t>
            </a:r>
          </a:p>
        </p:txBody>
      </p:sp>
      <p:sp>
        <p:nvSpPr>
          <p:cNvPr id="3" name="Text Placeholder 2"/>
          <p:cNvSpPr txBox="1">
            <a:spLocks noGrp="1"/>
          </p:cNvSpPr>
          <p:nvPr>
            <p:ph type="body" idx="4294967295"/>
          </p:nvPr>
        </p:nvSpPr>
        <p:spPr>
          <a:xfrm>
            <a:off x="468312" y="1646237"/>
            <a:ext cx="4168680" cy="3810960"/>
          </a:xfrm>
        </p:spPr>
        <p:txBody>
          <a:bodyPr/>
          <a:lstStyle>
            <a:defPPr marL="432000" marR="0" lvl="0" indent="-324000">
              <a:spcBef>
                <a:spcPts val="0"/>
              </a:spcBef>
              <a:spcAft>
                <a:spcPts val="1417"/>
              </a:spcAft>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5pPr>
            <a:lvl6pPr marL="2591999" marR="0" lvl="5"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6pPr>
            <a:lvl7pPr marL="3023999" marR="0" lvl="6"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9pPr>
          </a:lstStyle>
          <a:p>
            <a:pPr lvl="0">
              <a:buNone/>
            </a:pPr>
            <a:r>
              <a:rPr lang="en-US" sz="2400" b="1" dirty="0">
                <a:solidFill>
                  <a:schemeClr val="bg1"/>
                </a:solidFill>
              </a:rPr>
              <a:t>David Bookbinder</a:t>
            </a:r>
          </a:p>
          <a:p>
            <a:pPr lvl="0">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1800" b="1" dirty="0">
                <a:solidFill>
                  <a:schemeClr val="bg1"/>
                </a:solidFill>
                <a:latin typeface="Helvetica" pitchFamily="32"/>
                <a:cs typeface="Helvetica" pitchFamily="32"/>
              </a:rPr>
              <a:t>it is important for localities to avoid both alarmism and complacency during their adaptation planning</a:t>
            </a:r>
          </a:p>
          <a:p>
            <a:pPr lvl="0">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1800" b="1" dirty="0">
                <a:solidFill>
                  <a:schemeClr val="bg1"/>
                </a:solidFill>
                <a:latin typeface="Helvetica" pitchFamily="32"/>
                <a:cs typeface="Helvetica" pitchFamily="32"/>
              </a:rPr>
              <a:t>Environmental groups should be brought into the planning process </a:t>
            </a:r>
            <a:r>
              <a:rPr lang="en-US" sz="1800" b="1" dirty="0" smtClean="0">
                <a:solidFill>
                  <a:schemeClr val="bg1"/>
                </a:solidFill>
                <a:latin typeface="Helvetica" pitchFamily="32"/>
                <a:cs typeface="Helvetica" pitchFamily="32"/>
              </a:rPr>
              <a:t>early</a:t>
            </a:r>
            <a:endParaRPr lang="en-US" sz="1800" b="1" dirty="0">
              <a:solidFill>
                <a:schemeClr val="bg1"/>
              </a:solidFill>
              <a:latin typeface="Helvetica" pitchFamily="32"/>
              <a:cs typeface="Helvetica" pitchFamily="32"/>
            </a:endParaRPr>
          </a:p>
          <a:p>
            <a:pPr lvl="0">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1800" b="1" dirty="0" smtClean="0">
                <a:solidFill>
                  <a:schemeClr val="bg1"/>
                </a:solidFill>
                <a:latin typeface="Helvetica" pitchFamily="32"/>
                <a:cs typeface="Helvetica" pitchFamily="32"/>
              </a:rPr>
              <a:t>The </a:t>
            </a:r>
            <a:r>
              <a:rPr lang="en-US" sz="1800" b="1" dirty="0">
                <a:solidFill>
                  <a:schemeClr val="bg1"/>
                </a:solidFill>
                <a:latin typeface="Helvetica" pitchFamily="32"/>
                <a:cs typeface="Helvetica" pitchFamily="32"/>
              </a:rPr>
              <a:t>presence of the military is a big asset to the Hampton Roads area.  Engage them.</a:t>
            </a:r>
          </a:p>
          <a:p>
            <a:pPr lvl="0">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1800" b="1" dirty="0">
                <a:solidFill>
                  <a:schemeClr val="bg1"/>
                </a:solidFill>
                <a:latin typeface="Helvetica" pitchFamily="32"/>
                <a:cs typeface="Helvetica" pitchFamily="32"/>
              </a:rPr>
              <a:t>Consider issues of environmental justice while planning</a:t>
            </a:r>
          </a:p>
        </p:txBody>
      </p:sp>
      <p:sp>
        <p:nvSpPr>
          <p:cNvPr id="4" name="Text Placeholder 3"/>
          <p:cNvSpPr txBox="1">
            <a:spLocks noGrp="1"/>
          </p:cNvSpPr>
          <p:nvPr>
            <p:ph type="body" idx="4294967295"/>
          </p:nvPr>
        </p:nvSpPr>
        <p:spPr>
          <a:xfrm>
            <a:off x="4964112" y="1646237"/>
            <a:ext cx="4614407" cy="4195080"/>
          </a:xfrm>
        </p:spPr>
        <p:txBody>
          <a:bodyPr/>
          <a:lstStyle>
            <a:defPPr marL="432000" marR="0" lvl="0" indent="-324000">
              <a:spcBef>
                <a:spcPts val="0"/>
              </a:spcBef>
              <a:spcAft>
                <a:spcPts val="1417"/>
              </a:spcAft>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5pPr>
            <a:lvl6pPr marL="2591999" marR="0" lvl="5"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6pPr>
            <a:lvl7pPr marL="3023999" marR="0" lvl="6"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9pPr>
          </a:lstStyle>
          <a:p>
            <a:pPr lvl="0">
              <a:buNone/>
            </a:pPr>
            <a:r>
              <a:rPr lang="en-US" sz="2400" b="1" dirty="0">
                <a:solidFill>
                  <a:schemeClr val="bg1"/>
                </a:solidFill>
              </a:rPr>
              <a:t>David Bailey</a:t>
            </a:r>
          </a:p>
          <a:p>
            <a:pPr lvl="0">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1800" b="1" dirty="0">
                <a:solidFill>
                  <a:schemeClr val="bg1"/>
                </a:solidFill>
                <a:latin typeface="Helvetica" pitchFamily="32"/>
                <a:cs typeface="Helvetica" pitchFamily="32"/>
              </a:rPr>
              <a:t>There are two types of adaptation policy: (1) reactive, which is usually a large and extremely costly project following a disaster and (2) proactive and anticipatory</a:t>
            </a:r>
          </a:p>
          <a:p>
            <a:pPr lvl="0">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1800" b="1" dirty="0">
                <a:solidFill>
                  <a:schemeClr val="bg1"/>
                </a:solidFill>
                <a:latin typeface="Helvetica" pitchFamily="32"/>
                <a:cs typeface="Helvetica" pitchFamily="32"/>
              </a:rPr>
              <a:t>Localities </a:t>
            </a:r>
            <a:r>
              <a:rPr lang="en-US" sz="1800" b="1" dirty="0" smtClean="0">
                <a:solidFill>
                  <a:schemeClr val="bg1"/>
                </a:solidFill>
                <a:latin typeface="Helvetica" pitchFamily="32"/>
                <a:cs typeface="Helvetica" pitchFamily="32"/>
              </a:rPr>
              <a:t>help businesses </a:t>
            </a:r>
            <a:r>
              <a:rPr lang="en-US" sz="1800" b="1" dirty="0">
                <a:solidFill>
                  <a:schemeClr val="bg1"/>
                </a:solidFill>
                <a:latin typeface="Helvetica" pitchFamily="32"/>
                <a:cs typeface="Helvetica" pitchFamily="32"/>
              </a:rPr>
              <a:t>by providing them with short term projections of sea level rise impact, addressing the worst problems first, and looking for cheap, effective solutions.</a:t>
            </a:r>
          </a:p>
          <a:p>
            <a:pPr lvl="0">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1800" b="1" dirty="0">
                <a:solidFill>
                  <a:schemeClr val="bg1"/>
                </a:solidFill>
                <a:latin typeface="Helvetica" pitchFamily="32"/>
                <a:cs typeface="Helvetica" pitchFamily="32"/>
              </a:rPr>
              <a:t>When making adaptation decisions, localities shouldn’t fight the market. If a property needs to be abandoned, then it may be best to abandon it.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5" y="-1"/>
            <a:ext cx="13551600" cy="755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18192" y="672438"/>
            <a:ext cx="9644241" cy="5943600"/>
          </a:xfrm>
          <a:prstGeom prst="rect">
            <a:avLst/>
          </a:prstGeom>
          <a:solidFill>
            <a:srgbClr val="FFFFFF">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noGrp="1"/>
          </p:cNvSpPr>
          <p:nvPr>
            <p:ph type="title" idx="4294967295"/>
          </p:nvPr>
        </p:nvSpPr>
        <p:spPr>
          <a:xfrm>
            <a:off x="733584" y="853201"/>
            <a:ext cx="8686800" cy="102347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2600" dirty="0">
                <a:solidFill>
                  <a:srgbClr val="000000"/>
                </a:solidFill>
                <a:latin typeface="Helvetica" pitchFamily="34"/>
                <a:cs typeface="Helvetica" pitchFamily="34"/>
              </a:rPr>
              <a:t>Legal Issues: Between a Rock and a Hard Place? Local Government Authority, Duties, and Regulatory Responsibilities</a:t>
            </a:r>
          </a:p>
        </p:txBody>
      </p:sp>
      <p:sp>
        <p:nvSpPr>
          <p:cNvPr id="3" name="Text Placeholder 2"/>
          <p:cNvSpPr txBox="1">
            <a:spLocks noGrp="1"/>
          </p:cNvSpPr>
          <p:nvPr>
            <p:ph type="body" idx="4294967295"/>
          </p:nvPr>
        </p:nvSpPr>
        <p:spPr>
          <a:xfrm>
            <a:off x="696912" y="2118240"/>
            <a:ext cx="8855640" cy="1817280"/>
          </a:xfrm>
        </p:spPr>
        <p:txBody>
          <a:bodyPr/>
          <a:lstStyle>
            <a:defPPr marL="432000" marR="0" lvl="0" indent="-324000">
              <a:spcBef>
                <a:spcPts val="0"/>
              </a:spcBef>
              <a:spcAft>
                <a:spcPts val="1417"/>
              </a:spcAft>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5pPr>
            <a:lvl6pPr marL="2591999" marR="0" lvl="5"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6pPr>
            <a:lvl7pPr marL="3023999" marR="0" lvl="6"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9pPr>
          </a:lstStyle>
          <a:p>
            <a:pPr lvl="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2600" dirty="0">
                <a:solidFill>
                  <a:srgbClr val="000000"/>
                </a:solidFill>
                <a:latin typeface="Helvetica" pitchFamily="32"/>
                <a:cs typeface="Helvetica" pitchFamily="32"/>
              </a:rPr>
              <a:t>Speaker Pollard, Christian &amp; Barton, LLP</a:t>
            </a:r>
          </a:p>
          <a:p>
            <a:pPr lvl="0">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2000" dirty="0">
                <a:solidFill>
                  <a:srgbClr val="000000"/>
                </a:solidFill>
                <a:latin typeface="Helvetica" pitchFamily="32"/>
                <a:cs typeface="Helvetica" pitchFamily="32"/>
              </a:rPr>
              <a:t>Recommends holistic management of sea level rise with TMDL and stormwater requirements</a:t>
            </a:r>
          </a:p>
          <a:p>
            <a:pPr lvl="0">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2000" dirty="0">
                <a:solidFill>
                  <a:srgbClr val="000000"/>
                </a:solidFill>
                <a:latin typeface="Helvetica" pitchFamily="32"/>
                <a:cs typeface="Helvetica" pitchFamily="32"/>
              </a:rPr>
              <a:t>Provided some great resources: </a:t>
            </a:r>
            <a:r>
              <a:rPr lang="en-US" sz="1600" i="1" dirty="0" smtClean="0">
                <a:solidFill>
                  <a:srgbClr val="000000"/>
                </a:solidFill>
                <a:latin typeface="Helvetica" pitchFamily="32"/>
                <a:cs typeface="Helvetica" pitchFamily="32"/>
              </a:rPr>
              <a:t>http://law.wm.edu/academics/programs/jd/electives/clinics/vacoastal/docs/adaptive%20planning%20conference%20documents/pollardlegalstrategiesoutline.pdf</a:t>
            </a:r>
            <a:endParaRPr lang="en-US" sz="1600" i="1" dirty="0">
              <a:solidFill>
                <a:srgbClr val="000000"/>
              </a:solidFill>
              <a:latin typeface="Helvetica" pitchFamily="32"/>
              <a:cs typeface="Helvetica" pitchFamily="32"/>
            </a:endParaRPr>
          </a:p>
        </p:txBody>
      </p:sp>
      <p:sp>
        <p:nvSpPr>
          <p:cNvPr id="4" name="Text Placeholder 3"/>
          <p:cNvSpPr txBox="1">
            <a:spLocks noGrp="1"/>
          </p:cNvSpPr>
          <p:nvPr>
            <p:ph type="body" idx="4294967295"/>
          </p:nvPr>
        </p:nvSpPr>
        <p:spPr>
          <a:xfrm>
            <a:off x="696912" y="4406238"/>
            <a:ext cx="8855640" cy="2345399"/>
          </a:xfrm>
        </p:spPr>
        <p:txBody>
          <a:bodyPr/>
          <a:lstStyle>
            <a:defPPr marL="432000" marR="0" lvl="0" indent="-324000">
              <a:spcBef>
                <a:spcPts val="0"/>
              </a:spcBef>
              <a:spcAft>
                <a:spcPts val="1417"/>
              </a:spcAft>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5pPr>
            <a:lvl6pPr marL="2591999" marR="0" lvl="5"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6pPr>
            <a:lvl7pPr marL="3023999" marR="0" lvl="6"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9pPr>
          </a:lstStyle>
          <a:p>
            <a:pPr lvl="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2600" dirty="0">
                <a:solidFill>
                  <a:srgbClr val="000000"/>
                </a:solidFill>
                <a:latin typeface="Helvetica" pitchFamily="32"/>
                <a:cs typeface="Helvetica" pitchFamily="32"/>
              </a:rPr>
              <a:t>Professor Ron Rosenberg, William &amp; Mary Law School</a:t>
            </a:r>
          </a:p>
          <a:p>
            <a:pPr lvl="0">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2000" dirty="0">
                <a:solidFill>
                  <a:srgbClr val="000000"/>
                </a:solidFill>
                <a:latin typeface="Helvetica" pitchFamily="32"/>
                <a:cs typeface="Helvetica" pitchFamily="32"/>
              </a:rPr>
              <a:t>Elucidated the impact of the </a:t>
            </a:r>
            <a:r>
              <a:rPr lang="en-US" sz="2000" dirty="0" smtClean="0">
                <a:solidFill>
                  <a:srgbClr val="000000"/>
                </a:solidFill>
                <a:latin typeface="Helvetica" pitchFamily="32"/>
                <a:cs typeface="Helvetica" pitchFamily="32"/>
              </a:rPr>
              <a:t>Dillon </a:t>
            </a:r>
            <a:r>
              <a:rPr lang="en-US" sz="2000" dirty="0">
                <a:solidFill>
                  <a:srgbClr val="000000"/>
                </a:solidFill>
                <a:latin typeface="Helvetica" pitchFamily="32"/>
                <a:cs typeface="Helvetica" pitchFamily="32"/>
              </a:rPr>
              <a:t>Rule on localities ability to manage floodwaters</a:t>
            </a:r>
          </a:p>
          <a:p>
            <a:pPr lvl="0">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2000" dirty="0">
                <a:solidFill>
                  <a:srgbClr val="000000"/>
                </a:solidFill>
                <a:latin typeface="Helvetica" pitchFamily="32"/>
                <a:cs typeface="Helvetica" pitchFamily="32"/>
              </a:rPr>
              <a:t>Emphasized that localities have extensive authority under in the Virginia Code to address flooding and floodplain management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2600">
                <a:solidFill>
                  <a:srgbClr val="000000"/>
                </a:solidFill>
                <a:latin typeface="Helvetica" pitchFamily="34"/>
                <a:cs typeface="Helvetica" pitchFamily="34"/>
              </a:rPr>
              <a:t>Legal Issues: Between a Rock and a Hard Place? Local Government Authority, Duties, and Regulatory Responsibilities</a:t>
            </a:r>
          </a:p>
        </p:txBody>
      </p:sp>
      <p:sp>
        <p:nvSpPr>
          <p:cNvPr id="3" name="Text Placeholder 2"/>
          <p:cNvSpPr txBox="1">
            <a:spLocks noGrp="1"/>
          </p:cNvSpPr>
          <p:nvPr>
            <p:ph type="body" idx="4294967295"/>
          </p:nvPr>
        </p:nvSpPr>
        <p:spPr>
          <a:xfrm>
            <a:off x="696912" y="1951037"/>
            <a:ext cx="8855640" cy="1905000"/>
          </a:xfrm>
        </p:spPr>
        <p:txBody>
          <a:bodyPr/>
          <a:lstStyle>
            <a:defPPr marL="432000" marR="0" lvl="0" indent="-324000">
              <a:spcBef>
                <a:spcPts val="0"/>
              </a:spcBef>
              <a:spcAft>
                <a:spcPts val="1417"/>
              </a:spcAft>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a:spcBef>
                <a:spcPts val="0"/>
              </a:spcBef>
              <a:spcAft>
                <a:spcPts val="1417"/>
              </a:spcAft>
              <a:buSzPct val="45000"/>
              <a:buFont typeface="StarSymbol"/>
              <a:buChar char="●"/>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5pPr>
            <a:lvl6pPr marL="2591999" marR="0" lvl="5"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6pPr>
            <a:lvl7pPr marL="3023999" marR="0" lvl="6"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9pPr>
          </a:lstStyle>
          <a:p>
            <a:pPr lvl="0">
              <a:buNone/>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2600" dirty="0">
                <a:solidFill>
                  <a:srgbClr val="000000"/>
                </a:solidFill>
                <a:latin typeface="Helvetica" pitchFamily="32"/>
                <a:cs typeface="Helvetica" pitchFamily="32"/>
              </a:rPr>
              <a:t>Shana Jones, VCPC Director and Chris Olcott, Virginia Sea Grant Summer Legal Fellow</a:t>
            </a:r>
          </a:p>
          <a:p>
            <a:pPr lvl="0">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2000" dirty="0">
                <a:solidFill>
                  <a:srgbClr val="000000"/>
                </a:solidFill>
                <a:latin typeface="Helvetica" pitchFamily="32"/>
                <a:cs typeface="Helvetica" pitchFamily="32"/>
              </a:rPr>
              <a:t>Virginia Code § 15.2-970 provides localities with </a:t>
            </a:r>
            <a:r>
              <a:rPr lang="en-US" sz="2000" u="sng" dirty="0">
                <a:solidFill>
                  <a:srgbClr val="000000"/>
                </a:solidFill>
                <a:latin typeface="Helvetica" pitchFamily="32"/>
                <a:cs typeface="Helvetica" pitchFamily="32"/>
              </a:rPr>
              <a:t>sovereign immunity</a:t>
            </a:r>
            <a:r>
              <a:rPr lang="en-US" sz="2000" dirty="0">
                <a:solidFill>
                  <a:srgbClr val="000000"/>
                </a:solidFill>
                <a:latin typeface="Helvetica" pitchFamily="32"/>
                <a:cs typeface="Helvetica" pitchFamily="32"/>
              </a:rPr>
              <a:t> for failing to maintain drainage, erosion, and flood control works</a:t>
            </a:r>
            <a:r>
              <a:rPr lang="en-US" sz="2000" dirty="0" smtClean="0">
                <a:solidFill>
                  <a:srgbClr val="000000"/>
                </a:solidFill>
                <a:latin typeface="Helvetica" pitchFamily="32"/>
                <a:cs typeface="Helvetica" pitchFamily="32"/>
              </a:rPr>
              <a:t>.</a:t>
            </a:r>
            <a:endParaRPr lang="en-US" sz="2000" dirty="0">
              <a:solidFill>
                <a:srgbClr val="000000"/>
              </a:solidFill>
              <a:latin typeface="Helvetica" pitchFamily="32"/>
              <a:cs typeface="Helvetica" pitchFamily="32"/>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917" y="3616272"/>
            <a:ext cx="4570346"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040312" y="3607106"/>
            <a:ext cx="4038600" cy="2246769"/>
          </a:xfrm>
          <a:prstGeom prst="rect">
            <a:avLst/>
          </a:prstGeom>
        </p:spPr>
        <p:txBody>
          <a:bodyPr wrap="square">
            <a:spAutoFit/>
          </a:bodyPr>
          <a:lstStyle/>
          <a:p>
            <a:pPr marL="342900" lvl="0" indent="-342900">
              <a:buFont typeface="Arial" panose="020B0604020202020204" pitchFamily="34" charset="0"/>
              <a:buChar char="•"/>
              <a:tabLst>
                <a:tab pos="355679" algn="l"/>
                <a:tab pos="711360" algn="l"/>
                <a:tab pos="1066680" algn="l"/>
                <a:tab pos="1422359" algn="l"/>
                <a:tab pos="1778040" algn="l"/>
                <a:tab pos="2133719" algn="l"/>
                <a:tab pos="2489039" algn="l"/>
                <a:tab pos="2844720" algn="l"/>
                <a:tab pos="3200400" algn="l"/>
                <a:tab pos="3556080" algn="l"/>
                <a:tab pos="3911760" algn="l"/>
                <a:tab pos="4267080" algn="l"/>
              </a:tabLst>
            </a:pPr>
            <a:r>
              <a:rPr lang="en-US" sz="2000" dirty="0" smtClean="0">
                <a:solidFill>
                  <a:srgbClr val="000000"/>
                </a:solidFill>
                <a:latin typeface="Helvetica" pitchFamily="32"/>
                <a:cs typeface="Helvetica" pitchFamily="32"/>
              </a:rPr>
              <a:t>However, a recent case suggests that localities may incur takings liability where they fail to maintain drainage, erosion, and flood control works and private property is damaged</a:t>
            </a:r>
            <a:endParaRPr lang="en-US" sz="2000" dirty="0">
              <a:solidFill>
                <a:srgbClr val="000000"/>
              </a:solidFill>
              <a:latin typeface="Helvetica" pitchFamily="32"/>
              <a:cs typeface="Helvetica" pitchFamily="3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lyt-blackand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../../../../Applications/OpenOffice.org.app/Contents/basis-link/share/template/en-US/layout/lyt-greengradlines.otp</Template>
  <TotalTime>86</TotalTime>
  <Words>834</Words>
  <Application>Microsoft Office PowerPoint</Application>
  <PresentationFormat>On-screen Show (4:3)</PresentationFormat>
  <Paragraphs>80</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lyt-blackandwhite</vt:lpstr>
      <vt:lpstr>Adaptive Planning for Flooding and Coastal Change in Virginia: Legal and Policy Issues for Local Government</vt:lpstr>
      <vt:lpstr>Adaptive Planning for Flooding and Coastal Change in Virginia: Legal and Policy Issues for Local Government</vt:lpstr>
      <vt:lpstr>PowerPoint Presentation</vt:lpstr>
      <vt:lpstr>PowerPoint Presentation</vt:lpstr>
      <vt:lpstr>PowerPoint Presentation</vt:lpstr>
      <vt:lpstr>Quotes from the Conference</vt:lpstr>
      <vt:lpstr>Advice from the consultants</vt:lpstr>
      <vt:lpstr>Legal Issues: Between a Rock and a Hard Place? Local Government Authority, Duties, and Regulatory Responsibilities</vt:lpstr>
      <vt:lpstr>Legal Issues: Between a Rock and a Hard Place? Local Government Authority, Duties, and Regulatory Responsibilities</vt:lpstr>
      <vt:lpstr>Legal Issues: Between a Rock and a Hard Place? Local Government Authority, Duties, and Regulatory Responsibilities</vt:lpstr>
      <vt:lpstr>A locality perspective</vt:lpstr>
      <vt:lpstr>Next steps:Where do we go from here?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with White Lines</dc:title>
  <dc:creator>Molly M Roggero</dc:creator>
  <dc:description>Presentation Layout Template</dc:description>
  <cp:lastModifiedBy>Molly M Roggero</cp:lastModifiedBy>
  <cp:revision>21</cp:revision>
  <dcterms:created xsi:type="dcterms:W3CDTF">2013-09-30T20:42:26Z</dcterms:created>
  <dcterms:modified xsi:type="dcterms:W3CDTF">2013-10-01T14:23:06Z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1">
    <vt:lpwstr/>
  </property>
  <property fmtid="{D5CDD505-2E9C-101B-9397-08002B2CF9AE}" pid="3" name="Info 2">
    <vt:lpwstr/>
  </property>
  <property fmtid="{D5CDD505-2E9C-101B-9397-08002B2CF9AE}" pid="4" name="Info 3">
    <vt:lpwstr/>
  </property>
  <property fmtid="{D5CDD505-2E9C-101B-9397-08002B2CF9AE}" pid="5" name="Info 4">
    <vt:lpwstr/>
  </property>
</Properties>
</file>