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2" r:id="rId2"/>
    <p:sldId id="265" r:id="rId3"/>
    <p:sldId id="398" r:id="rId4"/>
    <p:sldId id="399" r:id="rId5"/>
    <p:sldId id="400" r:id="rId6"/>
    <p:sldId id="377" r:id="rId7"/>
    <p:sldId id="348" r:id="rId8"/>
    <p:sldId id="275" r:id="rId9"/>
    <p:sldId id="339" r:id="rId10"/>
    <p:sldId id="363" r:id="rId11"/>
    <p:sldId id="364" r:id="rId12"/>
    <p:sldId id="367" r:id="rId13"/>
    <p:sldId id="368" r:id="rId14"/>
    <p:sldId id="312" r:id="rId15"/>
    <p:sldId id="355" r:id="rId16"/>
    <p:sldId id="4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83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83906-D0C8-48A0-865E-A8888472FEF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12ED9-4A15-41BB-BFC1-BB751AE1B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98EC-329D-4CEB-8411-0EED5D5087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8066-8B1F-46B4-82E8-9393281D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2133600"/>
            <a:ext cx="9144000" cy="175432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Panel 1: The Physical Threat: State of the Science of Rising Sea Levels and Extreme Storms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563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Tal </a:t>
            </a:r>
            <a:r>
              <a:rPr lang="en-US" sz="2800" b="1" dirty="0" err="1" smtClean="0">
                <a:solidFill>
                  <a:srgbClr val="FFFF00"/>
                </a:solidFill>
              </a:rPr>
              <a:t>Ezer</a:t>
            </a:r>
            <a:r>
              <a:rPr lang="en-US" sz="2800" b="1" dirty="0" smtClean="0">
                <a:solidFill>
                  <a:srgbClr val="FFFF00"/>
                </a:solidFill>
              </a:rPr>
              <a:t>, ODU</a:t>
            </a:r>
            <a:r>
              <a:rPr lang="en-US" sz="2800" dirty="0" smtClean="0"/>
              <a:t>: physical aspects of sea level rise &amp; flooding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Robert </a:t>
            </a:r>
            <a:r>
              <a:rPr lang="en-US" sz="2800" b="1" dirty="0" err="1" smtClean="0">
                <a:solidFill>
                  <a:srgbClr val="FFFF00"/>
                </a:solidFill>
              </a:rPr>
              <a:t>Tuleya</a:t>
            </a:r>
            <a:r>
              <a:rPr lang="en-US" sz="2800" b="1" dirty="0" smtClean="0">
                <a:solidFill>
                  <a:srgbClr val="FFFF00"/>
                </a:solidFill>
              </a:rPr>
              <a:t>, ODU</a:t>
            </a:r>
            <a:r>
              <a:rPr lang="en-US" sz="2800" dirty="0" smtClean="0"/>
              <a:t>: hurricanes and tropical storms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Kelly Burks-Copes, USACE</a:t>
            </a:r>
            <a:r>
              <a:rPr lang="en-US" sz="2800" dirty="0" smtClean="0"/>
              <a:t>: risk assessment modeling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David </a:t>
            </a:r>
            <a:r>
              <a:rPr lang="en-US" sz="2800" b="1" dirty="0" err="1" smtClean="0">
                <a:solidFill>
                  <a:srgbClr val="FFFF00"/>
                </a:solidFill>
              </a:rPr>
              <a:t>Titley</a:t>
            </a:r>
            <a:r>
              <a:rPr lang="en-US" sz="2800" b="1" dirty="0" smtClean="0">
                <a:solidFill>
                  <a:srgbClr val="FFFF00"/>
                </a:solidFill>
              </a:rPr>
              <a:t>, PSU</a:t>
            </a:r>
            <a:r>
              <a:rPr lang="en-US" sz="2800" dirty="0" smtClean="0"/>
              <a:t>:  Navy's task force on climate change</a:t>
            </a:r>
          </a:p>
        </p:txBody>
      </p:sp>
      <p:pic>
        <p:nvPicPr>
          <p:cNvPr id="9" name="Picture 8" descr="ODU_Crown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80915"/>
            <a:ext cx="1494628" cy="971685"/>
          </a:xfrm>
          <a:prstGeom prst="rect">
            <a:avLst/>
          </a:prstGeom>
        </p:spPr>
      </p:pic>
      <p:pic>
        <p:nvPicPr>
          <p:cNvPr id="10" name="Picture 9" descr="CCPO_WEB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838200"/>
            <a:ext cx="2209800" cy="938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5200" y="1371599"/>
            <a:ext cx="131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CCPO/OEAS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 l="2812" t="21250" r="4687" b="30000"/>
          <a:stretch>
            <a:fillRect/>
          </a:stretch>
        </p:blipFill>
        <p:spPr bwMode="auto">
          <a:xfrm>
            <a:off x="1600200" y="0"/>
            <a:ext cx="5205187" cy="205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0" y="76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Access-EU, SLR  conf, Oct 30-31, 2013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28600"/>
            <a:ext cx="467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http://www.odu.edu//research/initiatives/ccslri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TopStorms.png"/>
          <p:cNvPicPr>
            <a:picLocks noChangeAspect="1"/>
          </p:cNvPicPr>
          <p:nvPr/>
        </p:nvPicPr>
        <p:blipFill>
          <a:blip r:embed="rId2" cstate="print"/>
          <a:srcRect l="7500" t="6667" r="8750" b="5000"/>
          <a:stretch>
            <a:fillRect/>
          </a:stretch>
        </p:blipFill>
        <p:spPr>
          <a:xfrm>
            <a:off x="495289" y="482876"/>
            <a:ext cx="7962911" cy="6298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0"/>
            <a:ext cx="4742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Top storm surges in Norfolk, VA</a:t>
            </a:r>
            <a:endParaRPr lang="en-US" sz="2800" dirty="0"/>
          </a:p>
        </p:txBody>
      </p:sp>
      <p:pic>
        <p:nvPicPr>
          <p:cNvPr id="4" name="Picture 3" descr="1933_Granby_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76400" cy="1319430"/>
          </a:xfrm>
          <a:prstGeom prst="rect">
            <a:avLst/>
          </a:prstGeom>
        </p:spPr>
      </p:pic>
      <p:pic>
        <p:nvPicPr>
          <p:cNvPr id="5" name="Picture 4" descr="2009_Flood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9475" y="0"/>
            <a:ext cx="1914525" cy="1276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71600" y="1143000"/>
            <a:ext cx="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924800" y="1219200"/>
            <a:ext cx="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6360000" sx="117000" sy="117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002268"/>
            <a:ext cx="652743" cy="369332"/>
          </a:xfrm>
          <a:prstGeom prst="rect">
            <a:avLst/>
          </a:prstGeom>
          <a:noFill/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1933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7857" y="926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2009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gue_floods_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130" y="114363"/>
            <a:ext cx="8343740" cy="6629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39624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- What causes this dramatic increase in flooding?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5486400"/>
            <a:ext cx="6705600" cy="838200"/>
          </a:xfrm>
          <a:prstGeom prst="line">
            <a:avLst/>
          </a:prstGeom>
          <a:ln w="381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1183183">
            <a:off x="5970608" y="5546794"/>
            <a:ext cx="13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level rise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5562600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~36cm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(1.2ft)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72400" y="5638800"/>
            <a:ext cx="0" cy="5334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42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ar_SLR_ACC_errorbar.png"/>
          <p:cNvPicPr>
            <a:picLocks noChangeAspect="1"/>
          </p:cNvPicPr>
          <p:nvPr/>
        </p:nvPicPr>
        <p:blipFill>
          <a:blip r:embed="rId3" cstate="print"/>
          <a:srcRect l="8333" t="8333" r="8333" b="70370"/>
          <a:stretch>
            <a:fillRect/>
          </a:stretch>
        </p:blipFill>
        <p:spPr>
          <a:xfrm>
            <a:off x="1838778" y="3543274"/>
            <a:ext cx="7305222" cy="2400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764" y="314980"/>
            <a:ext cx="41890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Mean Sea Level Rise Rates</a:t>
            </a:r>
          </a:p>
          <a:p>
            <a:pPr algn="ctr"/>
            <a:r>
              <a:rPr lang="en-US" sz="2800" dirty="0" smtClean="0"/>
              <a:t>(from linear regression)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linear local land subsidence</a:t>
            </a:r>
          </a:p>
          <a:p>
            <a:pPr algn="ctr"/>
            <a:r>
              <a:rPr lang="en-US" sz="2800" dirty="0" smtClean="0"/>
              <a:t>+</a:t>
            </a:r>
          </a:p>
          <a:p>
            <a:pPr algn="ctr"/>
            <a:r>
              <a:rPr lang="en-US" sz="2800" dirty="0" smtClean="0"/>
              <a:t>linear global SLR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505200"/>
            <a:ext cx="23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North of Cape Hatteras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038600"/>
            <a:ext cx="238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South of Cape Hatteras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67200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Atlantic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171" y="38100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Global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35668"/>
            <a:ext cx="17798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Cape Hatteras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10" name="Picture 9" descr="bar_SLR_ACC_rates.png"/>
          <p:cNvPicPr>
            <a:picLocks noChangeAspect="1"/>
          </p:cNvPicPr>
          <p:nvPr/>
        </p:nvPicPr>
        <p:blipFill>
          <a:blip r:embed="rId4" cstate="print"/>
          <a:srcRect l="9524" t="88889" r="8333" b="2778"/>
          <a:stretch>
            <a:fillRect/>
          </a:stretch>
        </p:blipFill>
        <p:spPr>
          <a:xfrm>
            <a:off x="1841599" y="5905675"/>
            <a:ext cx="7302401" cy="952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516603" y="4476690"/>
            <a:ext cx="83388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mm/y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52800" y="4419600"/>
            <a:ext cx="5791200" cy="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6200" y="5181600"/>
            <a:ext cx="5257800" cy="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42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341" y="152400"/>
            <a:ext cx="42670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Sea Level Rise Acceleration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(SLR will be faster in the future than it was in the past)</a:t>
            </a:r>
            <a:endParaRPr lang="en-US" sz="2400" dirty="0" smtClean="0"/>
          </a:p>
          <a:p>
            <a:pPr algn="ctr"/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000" dirty="0" smtClean="0"/>
              <a:t>Eliminates the long-term geological land movement which is constant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35668"/>
            <a:ext cx="17798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Cape Hatteras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12" name="Picture 11" descr="bar_SLR_ACC_errorbar.png"/>
          <p:cNvPicPr>
            <a:picLocks noChangeAspect="1"/>
          </p:cNvPicPr>
          <p:nvPr/>
        </p:nvPicPr>
        <p:blipFill>
          <a:blip r:embed="rId3" cstate="print"/>
          <a:srcRect l="5952" t="37037" r="9524" b="40741"/>
          <a:stretch>
            <a:fillRect/>
          </a:stretch>
        </p:blipFill>
        <p:spPr>
          <a:xfrm>
            <a:off x="1542956" y="3378295"/>
            <a:ext cx="7589555" cy="2565305"/>
          </a:xfrm>
          <a:prstGeom prst="rect">
            <a:avLst/>
          </a:prstGeom>
        </p:spPr>
      </p:pic>
      <p:pic>
        <p:nvPicPr>
          <p:cNvPr id="2" name="Picture 1" descr="bar_SLR_ACC_rates.png"/>
          <p:cNvPicPr>
            <a:picLocks noChangeAspect="1"/>
          </p:cNvPicPr>
          <p:nvPr/>
        </p:nvPicPr>
        <p:blipFill>
          <a:blip r:embed="rId4" cstate="print"/>
          <a:srcRect l="5952" t="88889" r="8333" b="2778"/>
          <a:stretch>
            <a:fillRect/>
          </a:stretch>
        </p:blipFill>
        <p:spPr>
          <a:xfrm>
            <a:off x="1524000" y="5905531"/>
            <a:ext cx="7620000" cy="952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3429000"/>
            <a:ext cx="23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North of Cape Hatteras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572000"/>
            <a:ext cx="238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South of Cape Hatteras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648200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Atlantic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771" y="5029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Global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11433" y="4603568"/>
            <a:ext cx="92044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mm/y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  <a:endParaRPr lang="en-US" sz="2000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vsFS_last2-3modes.png"/>
          <p:cNvPicPr>
            <a:picLocks noChangeAspect="1"/>
          </p:cNvPicPr>
          <p:nvPr/>
        </p:nvPicPr>
        <p:blipFill>
          <a:blip r:embed="rId2" cstate="print"/>
          <a:srcRect l="7500" t="3333" r="3750" b="5000"/>
          <a:stretch>
            <a:fillRect/>
          </a:stretch>
        </p:blipFill>
        <p:spPr>
          <a:xfrm>
            <a:off x="0" y="1282525"/>
            <a:ext cx="6705600" cy="519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0692" y="5410200"/>
            <a:ext cx="2812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Florida Current Transport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Gulf Stream Gradient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7692" y="5638800"/>
            <a:ext cx="1066800" cy="0"/>
          </a:xfrm>
          <a:prstGeom prst="line">
            <a:avLst/>
          </a:prstGeom>
          <a:ln w="69850">
            <a:solidFill>
              <a:srgbClr val="483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7692" y="5943600"/>
            <a:ext cx="1066800" cy="0"/>
          </a:xfrm>
          <a:prstGeom prst="line">
            <a:avLst/>
          </a:prstGeom>
          <a:ln w="698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ap_FloridaCurrent.jpg"/>
          <p:cNvPicPr>
            <a:picLocks noChangeAspect="1"/>
          </p:cNvPicPr>
          <p:nvPr/>
        </p:nvPicPr>
        <p:blipFill>
          <a:blip r:embed="rId3" cstate="print"/>
          <a:srcRect l="4800" t="4800" r="35200" b="7200"/>
          <a:stretch>
            <a:fillRect/>
          </a:stretch>
        </p:blipFill>
        <p:spPr>
          <a:xfrm>
            <a:off x="6806045" y="4419600"/>
            <a:ext cx="2337955" cy="2286000"/>
          </a:xfrm>
          <a:prstGeom prst="rect">
            <a:avLst/>
          </a:prstGeom>
        </p:spPr>
      </p:pic>
      <p:pic>
        <p:nvPicPr>
          <p:cNvPr id="9" name="Picture 8" descr="GS_path_MAB_2004_2011.png"/>
          <p:cNvPicPr>
            <a:picLocks noChangeAspect="1"/>
          </p:cNvPicPr>
          <p:nvPr/>
        </p:nvPicPr>
        <p:blipFill>
          <a:blip r:embed="rId4" cstate="print"/>
          <a:srcRect l="10000" t="3333" r="23750" b="6667"/>
          <a:stretch>
            <a:fillRect/>
          </a:stretch>
        </p:blipFill>
        <p:spPr>
          <a:xfrm>
            <a:off x="6825525" y="0"/>
            <a:ext cx="2318473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0"/>
            <a:ext cx="4817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Gulf Stream measurements: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from satellite altimeter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from cable across the Florida Straits</a:t>
            </a:r>
          </a:p>
          <a:p>
            <a:endParaRPr lang="en-US" sz="24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52800" y="3352800"/>
            <a:ext cx="3048000" cy="121920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3352800"/>
            <a:ext cx="2895600" cy="7620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600" y="1676400"/>
            <a:ext cx="2209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0" y="990600"/>
            <a:ext cx="14478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0" y="5334000"/>
            <a:ext cx="83820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1600200"/>
            <a:ext cx="40572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the Gulf Stream weakening after 2004?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vsSL_ONLY_SL.png"/>
          <p:cNvPicPr>
            <a:picLocks noChangeAspect="1"/>
          </p:cNvPicPr>
          <p:nvPr/>
        </p:nvPicPr>
        <p:blipFill>
          <a:blip r:embed="rId2" cstate="print"/>
          <a:srcRect l="7500" t="6667" r="7500" b="5000"/>
          <a:stretch>
            <a:fillRect/>
          </a:stretch>
        </p:blipFill>
        <p:spPr>
          <a:xfrm>
            <a:off x="853947" y="973790"/>
            <a:ext cx="7451853" cy="5808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 level rise is not constant:</a:t>
            </a:r>
          </a:p>
          <a:p>
            <a:pPr algn="ctr"/>
            <a:r>
              <a:rPr lang="en-US" sz="2800" dirty="0" smtClean="0"/>
              <a:t>Why do stations in different locations show the same pattern?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1066800"/>
            <a:ext cx="35052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58588" y="354685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 (m)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14450" y="2989263"/>
            <a:ext cx="6829425" cy="2954337"/>
          </a:xfrm>
          <a:custGeom>
            <a:avLst/>
            <a:gdLst>
              <a:gd name="connsiteX0" fmla="*/ 0 w 6829425"/>
              <a:gd name="connsiteY0" fmla="*/ 1697037 h 2954337"/>
              <a:gd name="connsiteX1" fmla="*/ 381000 w 6829425"/>
              <a:gd name="connsiteY1" fmla="*/ 773112 h 2954337"/>
              <a:gd name="connsiteX2" fmla="*/ 800100 w 6829425"/>
              <a:gd name="connsiteY2" fmla="*/ 296862 h 2954337"/>
              <a:gd name="connsiteX3" fmla="*/ 1200150 w 6829425"/>
              <a:gd name="connsiteY3" fmla="*/ 182562 h 2954337"/>
              <a:gd name="connsiteX4" fmla="*/ 1866900 w 6829425"/>
              <a:gd name="connsiteY4" fmla="*/ 411162 h 2954337"/>
              <a:gd name="connsiteX5" fmla="*/ 2295525 w 6829425"/>
              <a:gd name="connsiteY5" fmla="*/ 592137 h 2954337"/>
              <a:gd name="connsiteX6" fmla="*/ 2771775 w 6829425"/>
              <a:gd name="connsiteY6" fmla="*/ 544512 h 2954337"/>
              <a:gd name="connsiteX7" fmla="*/ 3362325 w 6829425"/>
              <a:gd name="connsiteY7" fmla="*/ 211137 h 2954337"/>
              <a:gd name="connsiteX8" fmla="*/ 3609975 w 6829425"/>
              <a:gd name="connsiteY8" fmla="*/ 68262 h 2954337"/>
              <a:gd name="connsiteX9" fmla="*/ 3848100 w 6829425"/>
              <a:gd name="connsiteY9" fmla="*/ 20637 h 2954337"/>
              <a:gd name="connsiteX10" fmla="*/ 4248150 w 6829425"/>
              <a:gd name="connsiteY10" fmla="*/ 192087 h 2954337"/>
              <a:gd name="connsiteX11" fmla="*/ 4857750 w 6829425"/>
              <a:gd name="connsiteY11" fmla="*/ 725487 h 2954337"/>
              <a:gd name="connsiteX12" fmla="*/ 5114925 w 6829425"/>
              <a:gd name="connsiteY12" fmla="*/ 906462 h 2954337"/>
              <a:gd name="connsiteX13" fmla="*/ 5762625 w 6829425"/>
              <a:gd name="connsiteY13" fmla="*/ 1192212 h 2954337"/>
              <a:gd name="connsiteX14" fmla="*/ 6315075 w 6829425"/>
              <a:gd name="connsiteY14" fmla="*/ 1782762 h 2954337"/>
              <a:gd name="connsiteX15" fmla="*/ 6829425 w 6829425"/>
              <a:gd name="connsiteY15" fmla="*/ 2954337 h 29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9425" h="2954337">
                <a:moveTo>
                  <a:pt x="0" y="1697037"/>
                </a:moveTo>
                <a:cubicBezTo>
                  <a:pt x="123825" y="1351756"/>
                  <a:pt x="247650" y="1006475"/>
                  <a:pt x="381000" y="773112"/>
                </a:cubicBezTo>
                <a:cubicBezTo>
                  <a:pt x="514350" y="539749"/>
                  <a:pt x="663575" y="395287"/>
                  <a:pt x="800100" y="296862"/>
                </a:cubicBezTo>
                <a:cubicBezTo>
                  <a:pt x="936625" y="198437"/>
                  <a:pt x="1022350" y="163512"/>
                  <a:pt x="1200150" y="182562"/>
                </a:cubicBezTo>
                <a:cubicBezTo>
                  <a:pt x="1377950" y="201612"/>
                  <a:pt x="1684338" y="342900"/>
                  <a:pt x="1866900" y="411162"/>
                </a:cubicBezTo>
                <a:cubicBezTo>
                  <a:pt x="2049462" y="479424"/>
                  <a:pt x="2144712" y="569912"/>
                  <a:pt x="2295525" y="592137"/>
                </a:cubicBezTo>
                <a:cubicBezTo>
                  <a:pt x="2446338" y="614362"/>
                  <a:pt x="2593975" y="608012"/>
                  <a:pt x="2771775" y="544512"/>
                </a:cubicBezTo>
                <a:cubicBezTo>
                  <a:pt x="2949575" y="481012"/>
                  <a:pt x="3362325" y="211137"/>
                  <a:pt x="3362325" y="211137"/>
                </a:cubicBezTo>
                <a:cubicBezTo>
                  <a:pt x="3502025" y="131762"/>
                  <a:pt x="3529013" y="100012"/>
                  <a:pt x="3609975" y="68262"/>
                </a:cubicBezTo>
                <a:cubicBezTo>
                  <a:pt x="3690938" y="36512"/>
                  <a:pt x="3741738" y="0"/>
                  <a:pt x="3848100" y="20637"/>
                </a:cubicBezTo>
                <a:cubicBezTo>
                  <a:pt x="3954462" y="41274"/>
                  <a:pt x="4079875" y="74612"/>
                  <a:pt x="4248150" y="192087"/>
                </a:cubicBezTo>
                <a:cubicBezTo>
                  <a:pt x="4416425" y="309562"/>
                  <a:pt x="4713288" y="606425"/>
                  <a:pt x="4857750" y="725487"/>
                </a:cubicBezTo>
                <a:cubicBezTo>
                  <a:pt x="5002212" y="844549"/>
                  <a:pt x="4964113" y="828675"/>
                  <a:pt x="5114925" y="906462"/>
                </a:cubicBezTo>
                <a:cubicBezTo>
                  <a:pt x="5265737" y="984249"/>
                  <a:pt x="5562600" y="1046162"/>
                  <a:pt x="5762625" y="1192212"/>
                </a:cubicBezTo>
                <a:cubicBezTo>
                  <a:pt x="5962650" y="1338262"/>
                  <a:pt x="6137275" y="1489075"/>
                  <a:pt x="6315075" y="1782762"/>
                </a:cubicBezTo>
                <a:cubicBezTo>
                  <a:pt x="6492875" y="2076449"/>
                  <a:pt x="6661150" y="2515393"/>
                  <a:pt x="6829425" y="2954337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4944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Decline in Gulf Stream strength since 2004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39000" y="4495800"/>
            <a:ext cx="762000" cy="16002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86600" y="1143000"/>
            <a:ext cx="990600" cy="14478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8301327">
            <a:off x="6336325" y="142873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Acceleration in sea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2438400"/>
            <a:ext cx="105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Sea Level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941627">
            <a:off x="3896355" y="2926164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Gulf Stream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3581400" y="4343400"/>
            <a:ext cx="381000" cy="1295400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4876800"/>
            <a:ext cx="16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Chesapeake Bay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3581400" y="5715000"/>
            <a:ext cx="381000" cy="609600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3600" y="5879068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Atlantic Coast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563" t="23750" r="6563" b="12500"/>
          <a:stretch>
            <a:fillRect/>
          </a:stretch>
        </p:blipFill>
        <p:spPr bwMode="auto">
          <a:xfrm>
            <a:off x="4267200" y="76200"/>
            <a:ext cx="4846465" cy="32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RCvsSIM_proj_Boston.png"/>
          <p:cNvPicPr>
            <a:picLocks noChangeAspect="1"/>
          </p:cNvPicPr>
          <p:nvPr/>
        </p:nvPicPr>
        <p:blipFill>
          <a:blip r:embed="rId3" cstate="print"/>
          <a:srcRect l="6250" t="3333" r="2500" b="5000"/>
          <a:stretch>
            <a:fillRect/>
          </a:stretch>
        </p:blipFill>
        <p:spPr>
          <a:xfrm>
            <a:off x="4267200" y="3241111"/>
            <a:ext cx="4800600" cy="3616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3276600"/>
            <a:ext cx="311239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Local projections (Boston, MA)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(based on statistical models)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8325" y="76200"/>
            <a:ext cx="269965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Global sea level scenarios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(based on climate models)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Main Points: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sea level is not rising evenly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sea level is not rising in a constant rate (decadal variations &amp; acceleration)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global projections have large range (different scenarios)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need accurate local/regional SLR projections for planning purposes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572000" cy="35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658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31197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,  November, 2010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"/>
            <a:ext cx="4724400" cy="35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06897" y="0"/>
            <a:ext cx="154241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,  June, 2012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916"/>
            <a:ext cx="5214937" cy="29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4126468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PBS,  April, 2012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875" t="21250" r="30938" b="11250"/>
          <a:stretch>
            <a:fillRect/>
          </a:stretch>
        </p:blipFill>
        <p:spPr bwMode="auto">
          <a:xfrm>
            <a:off x="5123330" y="3886200"/>
            <a:ext cx="394447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95017" y="4324290"/>
            <a:ext cx="337278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Virginian Pilot,  February, 2012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893403"/>
            <a:ext cx="17526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Norfolk in the News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 l="34688" t="11250" r="15938" b="78750"/>
          <a:stretch>
            <a:fillRect/>
          </a:stretch>
        </p:blipFill>
        <p:spPr bwMode="auto">
          <a:xfrm>
            <a:off x="5105399" y="0"/>
            <a:ext cx="2438400" cy="3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" y="2362200"/>
            <a:ext cx="883920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“Norfolk- second only to New Orleans among U.S. cities threatened by flooding”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25121609.jpg"/>
          <p:cNvPicPr>
            <a:picLocks noChangeAspect="1"/>
          </p:cNvPicPr>
          <p:nvPr/>
        </p:nvPicPr>
        <p:blipFill>
          <a:blip r:embed="rId2" cstate="print"/>
          <a:srcRect l="8438" t="13500" b="22500"/>
          <a:stretch>
            <a:fillRect/>
          </a:stretch>
        </p:blipFill>
        <p:spPr>
          <a:xfrm>
            <a:off x="2958353" y="4038600"/>
            <a:ext cx="5232994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75358"/>
            <a:ext cx="4648200" cy="3497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-7441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4-foot flood </a:t>
            </a:r>
            <a:r>
              <a:rPr lang="en-US" sz="2400" dirty="0" smtClean="0"/>
              <a:t>(high-tide, no storm, 8/25/2012)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838200"/>
            <a:ext cx="228600" cy="228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825121601.jpg"/>
          <p:cNvPicPr>
            <a:picLocks noChangeAspect="1"/>
          </p:cNvPicPr>
          <p:nvPr/>
        </p:nvPicPr>
        <p:blipFill>
          <a:blip r:embed="rId4" cstate="print"/>
          <a:srcRect l="7313" t="15750" r="13500" b="9750"/>
          <a:stretch>
            <a:fillRect/>
          </a:stretch>
        </p:blipFill>
        <p:spPr>
          <a:xfrm>
            <a:off x="4800600" y="838200"/>
            <a:ext cx="4274773" cy="3015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6741459" y="5844988"/>
            <a:ext cx="1488141" cy="161365"/>
          </a:xfrm>
          <a:custGeom>
            <a:avLst/>
            <a:gdLst>
              <a:gd name="connsiteX0" fmla="*/ 0 w 1488141"/>
              <a:gd name="connsiteY0" fmla="*/ 0 h 161365"/>
              <a:gd name="connsiteX1" fmla="*/ 717176 w 1488141"/>
              <a:gd name="connsiteY1" fmla="*/ 35859 h 161365"/>
              <a:gd name="connsiteX2" fmla="*/ 1147482 w 1488141"/>
              <a:gd name="connsiteY2" fmla="*/ 89647 h 161365"/>
              <a:gd name="connsiteX3" fmla="*/ 1488141 w 1488141"/>
              <a:gd name="connsiteY3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1" h="161365">
                <a:moveTo>
                  <a:pt x="0" y="0"/>
                </a:moveTo>
                <a:cubicBezTo>
                  <a:pt x="262964" y="10459"/>
                  <a:pt x="525929" y="20918"/>
                  <a:pt x="717176" y="35859"/>
                </a:cubicBezTo>
                <a:cubicBezTo>
                  <a:pt x="908423" y="50800"/>
                  <a:pt x="1018988" y="68729"/>
                  <a:pt x="1147482" y="89647"/>
                </a:cubicBezTo>
                <a:cubicBezTo>
                  <a:pt x="1275976" y="110565"/>
                  <a:pt x="1382058" y="135965"/>
                  <a:pt x="1488141" y="161365"/>
                </a:cubicBezTo>
              </a:path>
            </a:pathLst>
          </a:custGeom>
          <a:ln w="317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63111">
            <a:off x="7048922" y="5848310"/>
            <a:ext cx="1001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flood wall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572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Minor Tidal </a:t>
            </a:r>
            <a:r>
              <a:rPr lang="en-US" sz="2400" dirty="0" smtClean="0"/>
              <a:t>Flooding:</a:t>
            </a:r>
          </a:p>
          <a:p>
            <a:r>
              <a:rPr lang="en-US" sz="2400" dirty="0" smtClean="0"/>
              <a:t>Used to be a rare event, now almost every month…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3379" y="457200"/>
            <a:ext cx="324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 Hague district of Norfolk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4648200" cy="341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133600" y="1066800"/>
            <a:ext cx="228600" cy="228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-7441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5-foot flood </a:t>
            </a:r>
            <a:r>
              <a:rPr lang="en-US" sz="2400" dirty="0" smtClean="0"/>
              <a:t>(high-tide &amp; small storm, 10/09/2013)</a:t>
            </a:r>
          </a:p>
        </p:txBody>
      </p:sp>
      <p:pic>
        <p:nvPicPr>
          <p:cNvPr id="5" name="Picture 4" descr="IMG_0565.JPG"/>
          <p:cNvPicPr>
            <a:picLocks noChangeAspect="1"/>
          </p:cNvPicPr>
          <p:nvPr/>
        </p:nvPicPr>
        <p:blipFill>
          <a:blip r:embed="rId3" cstate="print"/>
          <a:srcRect l="3889" t="2975" r="3611" b="10041"/>
          <a:stretch>
            <a:fillRect/>
          </a:stretch>
        </p:blipFill>
        <p:spPr>
          <a:xfrm>
            <a:off x="5334000" y="3168640"/>
            <a:ext cx="3733800" cy="2622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G_0576.JPG"/>
          <p:cNvPicPr>
            <a:picLocks noChangeAspect="1"/>
          </p:cNvPicPr>
          <p:nvPr/>
        </p:nvPicPr>
        <p:blipFill>
          <a:blip r:embed="rId4" cstate="print"/>
          <a:srcRect t="5950" r="2222" b="25661"/>
          <a:stretch>
            <a:fillRect/>
          </a:stretch>
        </p:blipFill>
        <p:spPr>
          <a:xfrm>
            <a:off x="152400" y="4114812"/>
            <a:ext cx="5105400" cy="2666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G_0592.JPG"/>
          <p:cNvPicPr>
            <a:picLocks noChangeAspect="1"/>
          </p:cNvPicPr>
          <p:nvPr/>
        </p:nvPicPr>
        <p:blipFill>
          <a:blip r:embed="rId5" cstate="print"/>
          <a:srcRect l="1389" t="18223" r="7222"/>
          <a:stretch>
            <a:fillRect/>
          </a:stretch>
        </p:blipFill>
        <p:spPr>
          <a:xfrm>
            <a:off x="5153625" y="457200"/>
            <a:ext cx="3990374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4572000" y="5715000"/>
            <a:ext cx="685800" cy="76200"/>
          </a:xfrm>
          <a:custGeom>
            <a:avLst/>
            <a:gdLst>
              <a:gd name="connsiteX0" fmla="*/ 0 w 1488141"/>
              <a:gd name="connsiteY0" fmla="*/ 0 h 161365"/>
              <a:gd name="connsiteX1" fmla="*/ 717176 w 1488141"/>
              <a:gd name="connsiteY1" fmla="*/ 35859 h 161365"/>
              <a:gd name="connsiteX2" fmla="*/ 1147482 w 1488141"/>
              <a:gd name="connsiteY2" fmla="*/ 89647 h 161365"/>
              <a:gd name="connsiteX3" fmla="*/ 1488141 w 1488141"/>
              <a:gd name="connsiteY3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1" h="161365">
                <a:moveTo>
                  <a:pt x="0" y="0"/>
                </a:moveTo>
                <a:cubicBezTo>
                  <a:pt x="262964" y="10459"/>
                  <a:pt x="525929" y="20918"/>
                  <a:pt x="717176" y="35859"/>
                </a:cubicBezTo>
                <a:cubicBezTo>
                  <a:pt x="908423" y="50800"/>
                  <a:pt x="1018988" y="68729"/>
                  <a:pt x="1147482" y="89647"/>
                </a:cubicBezTo>
                <a:cubicBezTo>
                  <a:pt x="1275976" y="110565"/>
                  <a:pt x="1382058" y="135965"/>
                  <a:pt x="1488141" y="161365"/>
                </a:cubicBezTo>
              </a:path>
            </a:pathLst>
          </a:custGeom>
          <a:ln w="317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303877">
            <a:off x="4368945" y="5683011"/>
            <a:ext cx="1016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flood wall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791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Medium </a:t>
            </a:r>
            <a:r>
              <a:rPr lang="en-US" sz="2000" dirty="0" smtClean="0"/>
              <a:t>Flooding:</a:t>
            </a:r>
          </a:p>
          <a:p>
            <a:r>
              <a:rPr lang="en-US" sz="2000" dirty="0" smtClean="0"/>
              <a:t>Until 1960s- once in 2y event</a:t>
            </a:r>
          </a:p>
          <a:p>
            <a:r>
              <a:rPr lang="en-US" sz="2000" dirty="0" smtClean="0"/>
              <a:t>Now- several times a year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16981"/>
          <a:stretch>
            <a:fillRect/>
          </a:stretch>
        </p:blipFill>
        <p:spPr bwMode="auto">
          <a:xfrm>
            <a:off x="152400" y="381000"/>
            <a:ext cx="4267200" cy="3158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SandyFlood_HagueMowbraySt.jpg"/>
          <p:cNvPicPr>
            <a:picLocks noChangeAspect="1"/>
          </p:cNvPicPr>
          <p:nvPr/>
        </p:nvPicPr>
        <p:blipFill>
          <a:blip r:embed="rId3" cstate="print"/>
          <a:srcRect t="13643" b="16124"/>
          <a:stretch>
            <a:fillRect/>
          </a:stretch>
        </p:blipFill>
        <p:spPr>
          <a:xfrm>
            <a:off x="76200" y="3610110"/>
            <a:ext cx="3429000" cy="32136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09800" y="609601"/>
            <a:ext cx="228600" cy="228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-7441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7-foot flood </a:t>
            </a:r>
            <a:r>
              <a:rPr lang="en-US" sz="2400" dirty="0" smtClean="0"/>
              <a:t>(hurricane Sandy, 10/29/2012)</a:t>
            </a:r>
          </a:p>
        </p:txBody>
      </p:sp>
      <p:pic>
        <p:nvPicPr>
          <p:cNvPr id="11" name="Picture 10" descr="SandyFlood_Stockley_Gard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1000"/>
            <a:ext cx="3733800" cy="4978400"/>
          </a:xfrm>
          <a:prstGeom prst="rect">
            <a:avLst/>
          </a:prstGeom>
        </p:spPr>
      </p:pic>
      <p:pic>
        <p:nvPicPr>
          <p:cNvPr id="12" name="Picture 11" descr="IMG_0553.JPG"/>
          <p:cNvPicPr>
            <a:picLocks noChangeAspect="1"/>
          </p:cNvPicPr>
          <p:nvPr/>
        </p:nvPicPr>
        <p:blipFill>
          <a:blip r:embed="rId5" cstate="print"/>
          <a:srcRect l="20278" t="6322" r="12778" b="23058"/>
          <a:stretch>
            <a:fillRect/>
          </a:stretch>
        </p:blipFill>
        <p:spPr>
          <a:xfrm>
            <a:off x="3886200" y="3563466"/>
            <a:ext cx="4086408" cy="3220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35462" y="6229290"/>
            <a:ext cx="88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before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0862" y="4876800"/>
            <a:ext cx="697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after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48953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Major </a:t>
            </a:r>
            <a:r>
              <a:rPr lang="en-US" sz="2000" b="1" dirty="0" smtClean="0"/>
              <a:t>Flooding:</a:t>
            </a:r>
          </a:p>
          <a:p>
            <a:r>
              <a:rPr lang="en-US" sz="2000" b="1" dirty="0" smtClean="0"/>
              <a:t>Past- once in 30y event</a:t>
            </a:r>
          </a:p>
          <a:p>
            <a:r>
              <a:rPr lang="en-US" sz="2000" b="1" dirty="0" smtClean="0"/>
              <a:t>Now- once in 2y event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What causes Sea Level Rise (SLR)? 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How do SLR and storms affects flooding?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Why sea level is rising faster at some places 	(e.g., along the U.S. East Coast) than others?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How can we make SLR projections? and use the information to plan future adaptation or mitigation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6250" r="14063" b="13750"/>
          <a:stretch>
            <a:fillRect/>
          </a:stretch>
        </p:blipFill>
        <p:spPr bwMode="auto">
          <a:xfrm>
            <a:off x="914400" y="12527"/>
            <a:ext cx="7467924" cy="678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89888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Sea level rise rates  at points along the US East Coast are relatively higher than in other places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1676400"/>
            <a:ext cx="1371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248400"/>
            <a:ext cx="1371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3886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SLR in the mid-Atlantic ~3-6 mm/y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compared with global SLR of past century of ~1.7 mm/y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990600"/>
            <a:ext cx="3581400" cy="138499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400" b="1" dirty="0" smtClean="0"/>
              <a:t>hotspot of accelerated sea level rise</a:t>
            </a:r>
            <a:r>
              <a:rPr lang="en-US" sz="2400" dirty="0" smtClean="0"/>
              <a:t>”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Sallenger</a:t>
            </a:r>
            <a:r>
              <a:rPr lang="en-US" dirty="0" smtClean="0"/>
              <a:t> et al., 2012; Boon, 2012; </a:t>
            </a:r>
          </a:p>
          <a:p>
            <a:pPr algn="ctr"/>
            <a:r>
              <a:rPr lang="en-US" dirty="0" err="1" smtClean="0"/>
              <a:t>Ezer</a:t>
            </a:r>
            <a:r>
              <a:rPr lang="en-US" dirty="0" smtClean="0"/>
              <a:t> et al., 2013; Kopp,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686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Global  vs. Local Sea Level Rise</a:t>
            </a:r>
            <a:r>
              <a:rPr lang="en-US" sz="2400" dirty="0" smtClean="0"/>
              <a:t>: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Local (relative) SLR  =  </a:t>
            </a: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Global SLR  ±  Land Subsidence/Uplift  ±  Ocean Dynamics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600200"/>
            <a:ext cx="1981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1600200"/>
            <a:ext cx="3505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77000" y="1600200"/>
            <a:ext cx="2590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990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990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43905" y="76200"/>
            <a:ext cx="284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thermal expansion</a:t>
            </a:r>
          </a:p>
          <a:p>
            <a:pPr algn="ctr"/>
            <a:r>
              <a:rPr lang="en-US" dirty="0" smtClean="0"/>
              <a:t>melting ice sheets &amp; glaciers</a:t>
            </a:r>
          </a:p>
          <a:p>
            <a:pPr algn="ctr"/>
            <a:r>
              <a:rPr lang="en-US" dirty="0" smtClean="0"/>
              <a:t>volume change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17629"/>
            <a:ext cx="3124200" cy="306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00" y="556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 is sinking around the Chesapeake Bay:</a:t>
            </a:r>
          </a:p>
          <a:p>
            <a:pPr>
              <a:buFontTx/>
              <a:buChar char="-"/>
            </a:pPr>
            <a:r>
              <a:rPr lang="en-US" dirty="0" smtClean="0"/>
              <a:t>  Postglacial Rebound</a:t>
            </a:r>
          </a:p>
          <a:p>
            <a:pPr>
              <a:buFontTx/>
              <a:buChar char="-"/>
            </a:pPr>
            <a:r>
              <a:rPr lang="en-US" dirty="0" smtClean="0"/>
              <a:t>  Chesapeake Impact Crater </a:t>
            </a:r>
          </a:p>
          <a:p>
            <a:pPr>
              <a:buFontTx/>
              <a:buChar char="-"/>
            </a:pPr>
            <a:r>
              <a:rPr lang="en-US" dirty="0" smtClean="0"/>
              <a:t>  Groundwater removal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2362200"/>
            <a:ext cx="4038600" cy="33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21"/>
          <p:cNvSpPr/>
          <p:nvPr/>
        </p:nvSpPr>
        <p:spPr>
          <a:xfrm>
            <a:off x="6477000" y="3918284"/>
            <a:ext cx="593558" cy="577516"/>
          </a:xfrm>
          <a:custGeom>
            <a:avLst/>
            <a:gdLst>
              <a:gd name="connsiteX0" fmla="*/ 0 w 593558"/>
              <a:gd name="connsiteY0" fmla="*/ 577516 h 577516"/>
              <a:gd name="connsiteX1" fmla="*/ 224590 w 593558"/>
              <a:gd name="connsiteY1" fmla="*/ 385011 h 577516"/>
              <a:gd name="connsiteX2" fmla="*/ 385011 w 593558"/>
              <a:gd name="connsiteY2" fmla="*/ 144379 h 577516"/>
              <a:gd name="connsiteX3" fmla="*/ 593558 w 593558"/>
              <a:gd name="connsiteY3" fmla="*/ 0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558" h="577516">
                <a:moveTo>
                  <a:pt x="0" y="577516"/>
                </a:moveTo>
                <a:cubicBezTo>
                  <a:pt x="80211" y="517358"/>
                  <a:pt x="160422" y="457200"/>
                  <a:pt x="224590" y="385011"/>
                </a:cubicBezTo>
                <a:cubicBezTo>
                  <a:pt x="288758" y="312822"/>
                  <a:pt x="323516" y="208548"/>
                  <a:pt x="385011" y="144379"/>
                </a:cubicBezTo>
                <a:cubicBezTo>
                  <a:pt x="446506" y="80211"/>
                  <a:pt x="520032" y="40105"/>
                  <a:pt x="593558" y="0"/>
                </a:cubicBezTo>
              </a:path>
            </a:pathLst>
          </a:custGeom>
          <a:ln w="28575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8862547">
            <a:off x="5872359" y="4411599"/>
            <a:ext cx="142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Gulf Stream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1181965">
            <a:off x="7162800" y="3733800"/>
            <a:ext cx="12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water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318016">
            <a:off x="6560956" y="3043619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water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5715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Climate change in ocean currents may slowdown the Gulf Stream and increase sea level along the mid-Atlantic coast (</a:t>
            </a:r>
            <a:r>
              <a:rPr lang="en-US" dirty="0" err="1" smtClean="0"/>
              <a:t>Ezer</a:t>
            </a:r>
            <a:r>
              <a:rPr lang="en-US" dirty="0" smtClean="0"/>
              <a:t> et al., 2013)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7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Glob_Alt_Sewells.png"/>
          <p:cNvPicPr>
            <a:picLocks noChangeAspect="1"/>
          </p:cNvPicPr>
          <p:nvPr/>
        </p:nvPicPr>
        <p:blipFill>
          <a:blip r:embed="rId2" cstate="print"/>
          <a:srcRect l="6250" t="1667" r="8750" b="5000"/>
          <a:stretch>
            <a:fillRect/>
          </a:stretch>
        </p:blipFill>
        <p:spPr>
          <a:xfrm>
            <a:off x="571489" y="457218"/>
            <a:ext cx="7772422" cy="6400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490" y="-4465"/>
            <a:ext cx="499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Sea Level Rise over the past 130 years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 rot="21079148">
            <a:off x="1159368" y="4909786"/>
            <a:ext cx="248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Tide gauge data (global)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31524">
            <a:off x="7545219" y="4555543"/>
            <a:ext cx="99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Satellite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data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4116244">
            <a:off x="7673406" y="4212817"/>
            <a:ext cx="291326" cy="838200"/>
          </a:xfrm>
          <a:prstGeom prst="rightBrace">
            <a:avLst>
              <a:gd name="adj1" fmla="val 8333"/>
              <a:gd name="adj2" fmla="val 4825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021351">
            <a:off x="4358931" y="3614386"/>
            <a:ext cx="26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Local tide gauge (Norfolk)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67600" y="990600"/>
            <a:ext cx="152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9389" y="914400"/>
            <a:ext cx="15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Storm surge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5715000"/>
            <a:ext cx="701040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43800" y="1295400"/>
            <a:ext cx="0" cy="1600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43800" y="4572000"/>
            <a:ext cx="0" cy="10668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43800" y="3124200"/>
            <a:ext cx="0" cy="1143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0800" y="510540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Global SLR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3669268"/>
            <a:ext cx="10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SLR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Storm+Tide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16283</TotalTime>
  <Words>643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Questions: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ODU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ODU Computer Science</dc:creator>
  <cp:lastModifiedBy>ODU Computer Science</cp:lastModifiedBy>
  <cp:revision>355</cp:revision>
  <dcterms:created xsi:type="dcterms:W3CDTF">2012-07-22T19:47:50Z</dcterms:created>
  <dcterms:modified xsi:type="dcterms:W3CDTF">2013-10-29T12:58:00Z</dcterms:modified>
</cp:coreProperties>
</file>