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2"/>
  </p:handoutMasterIdLst>
  <p:sldIdLst>
    <p:sldId id="256" r:id="rId5"/>
    <p:sldId id="257" r:id="rId6"/>
    <p:sldId id="258" r:id="rId7"/>
    <p:sldId id="259" r:id="rId8"/>
    <p:sldId id="260" r:id="rId9"/>
    <p:sldId id="261" r:id="rId10"/>
    <p:sldId id="262"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95DBED5-4709-4753-BFF0-922985969AA7}" type="datetimeFigureOut">
              <a:rPr lang="en-US" smtClean="0"/>
              <a:t>10/31/2013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208E6DE-CAD4-4DFD-BB63-3DE6A9F42F88}" type="slidenum">
              <a:rPr lang="en-US" smtClean="0"/>
              <a:t>‹#›</a:t>
            </a:fld>
            <a:endParaRPr lang="en-US"/>
          </a:p>
        </p:txBody>
      </p:sp>
    </p:spTree>
    <p:extLst>
      <p:ext uri="{BB962C8B-B14F-4D97-AF65-F5344CB8AC3E}">
        <p14:creationId xmlns:p14="http://schemas.microsoft.com/office/powerpoint/2010/main" val="16516415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2194F0-DFA5-4F2B-8B0B-B929B3EFDFA6}" type="datetimeFigureOut">
              <a:rPr lang="en-US" smtClean="0"/>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1044667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2194F0-DFA5-4F2B-8B0B-B929B3EFDFA6}" type="datetimeFigureOut">
              <a:rPr lang="en-US" smtClean="0"/>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2026061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2194F0-DFA5-4F2B-8B0B-B929B3EFDFA6}" type="datetimeFigureOut">
              <a:rPr lang="en-US" smtClean="0"/>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3361369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2194F0-DFA5-4F2B-8B0B-B929B3EFDFA6}" type="datetimeFigureOut">
              <a:rPr lang="en-US" smtClean="0"/>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134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2194F0-DFA5-4F2B-8B0B-B929B3EFDFA6}" type="datetimeFigureOut">
              <a:rPr lang="en-US" smtClean="0"/>
              <a:t>10/31/2013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3719864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2194F0-DFA5-4F2B-8B0B-B929B3EFDFA6}" type="datetimeFigureOut">
              <a:rPr lang="en-US" smtClean="0"/>
              <a:t>10/31/2013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750451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2194F0-DFA5-4F2B-8B0B-B929B3EFDFA6}" type="datetimeFigureOut">
              <a:rPr lang="en-US" smtClean="0"/>
              <a:t>10/31/2013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1277697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2194F0-DFA5-4F2B-8B0B-B929B3EFDFA6}" type="datetimeFigureOut">
              <a:rPr lang="en-US" smtClean="0"/>
              <a:t>10/31/2013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345941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194F0-DFA5-4F2B-8B0B-B929B3EFDFA6}" type="datetimeFigureOut">
              <a:rPr lang="en-US" smtClean="0"/>
              <a:t>10/31/2013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2372202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2194F0-DFA5-4F2B-8B0B-B929B3EFDFA6}" type="datetimeFigureOut">
              <a:rPr lang="en-US" smtClean="0"/>
              <a:t>10/31/2013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3698401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2194F0-DFA5-4F2B-8B0B-B929B3EFDFA6}" type="datetimeFigureOut">
              <a:rPr lang="en-US" smtClean="0"/>
              <a:t>10/31/2013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64897-C7C3-4BDB-AC4C-236704C7E2EF}" type="slidenum">
              <a:rPr lang="en-US" smtClean="0"/>
              <a:t>‹#›</a:t>
            </a:fld>
            <a:endParaRPr lang="en-US"/>
          </a:p>
        </p:txBody>
      </p:sp>
    </p:spTree>
    <p:extLst>
      <p:ext uri="{BB962C8B-B14F-4D97-AF65-F5344CB8AC3E}">
        <p14:creationId xmlns:p14="http://schemas.microsoft.com/office/powerpoint/2010/main" val="221008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194F0-DFA5-4F2B-8B0B-B929B3EFDFA6}" type="datetimeFigureOut">
              <a:rPr lang="en-US" smtClean="0"/>
              <a:t>10/31/2013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C64897-C7C3-4BDB-AC4C-236704C7E2EF}" type="slidenum">
              <a:rPr lang="en-US" smtClean="0"/>
              <a:t>‹#›</a:t>
            </a:fld>
            <a:endParaRPr lang="en-US"/>
          </a:p>
        </p:txBody>
      </p:sp>
    </p:spTree>
    <p:extLst>
      <p:ext uri="{BB962C8B-B14F-4D97-AF65-F5344CB8AC3E}">
        <p14:creationId xmlns:p14="http://schemas.microsoft.com/office/powerpoint/2010/main" val="3023734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Panel 4: Flood Insurance</a:t>
            </a:r>
            <a:endParaRPr lang="en-US" dirty="0"/>
          </a:p>
        </p:txBody>
      </p:sp>
      <p:sp>
        <p:nvSpPr>
          <p:cNvPr id="3" name="Subtitle 2"/>
          <p:cNvSpPr>
            <a:spLocks noGrp="1"/>
          </p:cNvSpPr>
          <p:nvPr>
            <p:ph type="subTitle" idx="1"/>
          </p:nvPr>
        </p:nvSpPr>
        <p:spPr>
          <a:xfrm>
            <a:off x="1143000" y="3886200"/>
            <a:ext cx="6629400" cy="1752600"/>
          </a:xfrm>
        </p:spPr>
        <p:txBody>
          <a:bodyPr/>
          <a:lstStyle/>
          <a:p>
            <a:r>
              <a:rPr lang="en-US" dirty="0" smtClean="0"/>
              <a:t>Summary/Aggregation of Discussions</a:t>
            </a:r>
            <a:endParaRPr lang="en-US" dirty="0"/>
          </a:p>
        </p:txBody>
      </p:sp>
    </p:spTree>
    <p:extLst>
      <p:ext uri="{BB962C8B-B14F-4D97-AF65-F5344CB8AC3E}">
        <p14:creationId xmlns:p14="http://schemas.microsoft.com/office/powerpoint/2010/main" val="237556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762000"/>
          </a:xfrm>
        </p:spPr>
        <p:txBody>
          <a:bodyPr>
            <a:noAutofit/>
          </a:bodyPr>
          <a:lstStyle/>
          <a:p>
            <a:r>
              <a:rPr lang="en-US" sz="2300" b="1" dirty="0"/>
              <a:t>Question 1: How can individuals be encouraged to buy flood   insurance or lenders encouraged to require purchase of flood insurance</a:t>
            </a:r>
            <a:r>
              <a:rPr lang="en-US" sz="2300" b="1" dirty="0" smtClean="0"/>
              <a:t>?</a:t>
            </a:r>
            <a:endParaRPr lang="en-US" sz="2300" dirty="0"/>
          </a:p>
        </p:txBody>
      </p:sp>
      <p:sp>
        <p:nvSpPr>
          <p:cNvPr id="3" name="Content Placeholder 2"/>
          <p:cNvSpPr>
            <a:spLocks noGrp="1"/>
          </p:cNvSpPr>
          <p:nvPr>
            <p:ph idx="1"/>
          </p:nvPr>
        </p:nvSpPr>
        <p:spPr>
          <a:xfrm>
            <a:off x="76200" y="990600"/>
            <a:ext cx="9067800" cy="5791200"/>
          </a:xfrm>
        </p:spPr>
        <p:txBody>
          <a:bodyPr>
            <a:normAutofit fontScale="77500" lnSpcReduction="20000"/>
          </a:bodyPr>
          <a:lstStyle/>
          <a:p>
            <a:pPr marL="0" indent="0">
              <a:buNone/>
            </a:pPr>
            <a:r>
              <a:rPr lang="en-US" b="1" u="sng" dirty="0"/>
              <a:t>Consensus</a:t>
            </a:r>
            <a:r>
              <a:rPr lang="en-US" b="1" u="sng" dirty="0" smtClean="0"/>
              <a:t>: </a:t>
            </a:r>
            <a:r>
              <a:rPr lang="en-US" dirty="0" smtClean="0"/>
              <a:t>Bundling </a:t>
            </a:r>
            <a:r>
              <a:rPr lang="en-US" dirty="0"/>
              <a:t>flood with other perils into a single policy is a good idea, and would solve some problems in the US, such as low penetration rate in the US</a:t>
            </a:r>
            <a:r>
              <a:rPr lang="en-US" dirty="0" smtClean="0"/>
              <a:t>.</a:t>
            </a:r>
          </a:p>
          <a:p>
            <a:pPr marL="0" indent="0">
              <a:buNone/>
            </a:pPr>
            <a:r>
              <a:rPr lang="en-US" b="1" u="sng" dirty="0"/>
              <a:t>Discussion/Future research?</a:t>
            </a:r>
            <a:endParaRPr lang="en-US" u="sng" dirty="0"/>
          </a:p>
          <a:p>
            <a:pPr lvl="0"/>
            <a:r>
              <a:rPr lang="en-US" dirty="0"/>
              <a:t>How would it </a:t>
            </a:r>
            <a:r>
              <a:rPr lang="en-US" dirty="0" smtClean="0"/>
              <a:t>work in the US?</a:t>
            </a:r>
            <a:endParaRPr lang="en-US" dirty="0"/>
          </a:p>
          <a:p>
            <a:pPr lvl="0"/>
            <a:r>
              <a:rPr lang="en-US" dirty="0"/>
              <a:t>Does this mean that private insurers would once again be covering flood risk?</a:t>
            </a:r>
          </a:p>
          <a:p>
            <a:pPr lvl="0"/>
            <a:r>
              <a:rPr lang="en-US" dirty="0"/>
              <a:t>If not, how could this bundled policy be structured so the private insurers would want to take on the </a:t>
            </a:r>
            <a:r>
              <a:rPr lang="en-US" dirty="0" smtClean="0"/>
              <a:t>risk?</a:t>
            </a:r>
            <a:endParaRPr lang="en-US" dirty="0"/>
          </a:p>
          <a:p>
            <a:pPr lvl="0"/>
            <a:r>
              <a:rPr lang="en-US" dirty="0"/>
              <a:t>Would it need to be a joint policy of back by both private insurers and the </a:t>
            </a:r>
            <a:r>
              <a:rPr lang="en-US" dirty="0" smtClean="0"/>
              <a:t>government?</a:t>
            </a:r>
            <a:endParaRPr lang="en-US" dirty="0"/>
          </a:p>
          <a:p>
            <a:pPr lvl="0"/>
            <a:r>
              <a:rPr lang="en-US" dirty="0"/>
              <a:t>Maybe government as backstop to limit private insurers losses like for terrorism </a:t>
            </a:r>
            <a:r>
              <a:rPr lang="en-US" dirty="0" smtClean="0"/>
              <a:t>insurance?</a:t>
            </a:r>
            <a:endParaRPr lang="en-US" dirty="0"/>
          </a:p>
          <a:p>
            <a:pPr lvl="0"/>
            <a:r>
              <a:rPr lang="en-US" dirty="0"/>
              <a:t>More research on how other countries handle flood insurance. </a:t>
            </a:r>
            <a:endParaRPr lang="en-US" dirty="0" smtClean="0"/>
          </a:p>
          <a:p>
            <a:pPr lvl="0"/>
            <a:r>
              <a:rPr lang="en-US" dirty="0" smtClean="0"/>
              <a:t>Collaboration </a:t>
            </a:r>
            <a:r>
              <a:rPr lang="en-US" dirty="0"/>
              <a:t>between entities that look at the issues from different perspectives can provide useful new insights.</a:t>
            </a:r>
          </a:p>
          <a:p>
            <a:endParaRPr lang="en-US" dirty="0"/>
          </a:p>
          <a:p>
            <a:endParaRPr lang="en-US" dirty="0"/>
          </a:p>
        </p:txBody>
      </p:sp>
    </p:spTree>
    <p:extLst>
      <p:ext uri="{BB962C8B-B14F-4D97-AF65-F5344CB8AC3E}">
        <p14:creationId xmlns:p14="http://schemas.microsoft.com/office/powerpoint/2010/main" val="1780288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762000"/>
          </a:xfrm>
        </p:spPr>
        <p:txBody>
          <a:bodyPr>
            <a:noAutofit/>
          </a:bodyPr>
          <a:lstStyle/>
          <a:p>
            <a:r>
              <a:rPr lang="en-US" sz="2300" b="1" dirty="0"/>
              <a:t>Question 1: How can individuals be encouraged to buy flood   insurance or lenders encouraged to require purchase of flood insurance</a:t>
            </a:r>
            <a:r>
              <a:rPr lang="en-US" sz="2300" b="1" dirty="0" smtClean="0"/>
              <a:t>?</a:t>
            </a:r>
            <a:endParaRPr lang="en-US" sz="2300" dirty="0"/>
          </a:p>
        </p:txBody>
      </p:sp>
      <p:sp>
        <p:nvSpPr>
          <p:cNvPr id="3" name="Content Placeholder 2"/>
          <p:cNvSpPr>
            <a:spLocks noGrp="1"/>
          </p:cNvSpPr>
          <p:nvPr>
            <p:ph idx="1"/>
          </p:nvPr>
        </p:nvSpPr>
        <p:spPr>
          <a:xfrm>
            <a:off x="76200" y="990600"/>
            <a:ext cx="9067800" cy="5791200"/>
          </a:xfrm>
        </p:spPr>
        <p:txBody>
          <a:bodyPr>
            <a:normAutofit/>
          </a:bodyPr>
          <a:lstStyle/>
          <a:p>
            <a:pPr marL="0" indent="0">
              <a:buNone/>
            </a:pPr>
            <a:r>
              <a:rPr lang="en-US" b="1" dirty="0"/>
              <a:t>Interesting </a:t>
            </a:r>
            <a:r>
              <a:rPr lang="en-US" b="1" dirty="0" smtClean="0"/>
              <a:t>idea </a:t>
            </a:r>
            <a:r>
              <a:rPr lang="en-US" b="1" dirty="0"/>
              <a:t>on how to encourage individuals to buy flood insurance:</a:t>
            </a:r>
            <a:endParaRPr lang="en-US" sz="2400" dirty="0"/>
          </a:p>
          <a:p>
            <a:pPr marL="0" indent="0">
              <a:buNone/>
            </a:pPr>
            <a:r>
              <a:rPr lang="en-US" b="1" dirty="0"/>
              <a:t> </a:t>
            </a:r>
            <a:endParaRPr lang="en-US" sz="2400" dirty="0"/>
          </a:p>
          <a:p>
            <a:pPr lvl="0"/>
            <a:r>
              <a:rPr lang="en-US" dirty="0"/>
              <a:t>Quit stating risk in terms of 1% flood </a:t>
            </a:r>
            <a:r>
              <a:rPr lang="en-US" dirty="0" smtClean="0"/>
              <a:t>plain. </a:t>
            </a:r>
          </a:p>
          <a:p>
            <a:pPr lvl="0"/>
            <a:r>
              <a:rPr lang="en-US" dirty="0" smtClean="0"/>
              <a:t>State </a:t>
            </a:r>
            <a:r>
              <a:rPr lang="en-US" dirty="0"/>
              <a:t>in terms of mortgage </a:t>
            </a:r>
            <a:r>
              <a:rPr lang="en-US" dirty="0" smtClean="0"/>
              <a:t>length:</a:t>
            </a:r>
            <a:endParaRPr lang="en-US" sz="2400" dirty="0"/>
          </a:p>
          <a:p>
            <a:pPr lvl="1"/>
            <a:r>
              <a:rPr lang="en-US" dirty="0"/>
              <a:t>25% chance of flood loss over a 30 year mortgage.</a:t>
            </a:r>
            <a:endParaRPr lang="en-US" sz="2000" dirty="0"/>
          </a:p>
          <a:p>
            <a:pPr lvl="1"/>
            <a:r>
              <a:rPr lang="en-US" dirty="0"/>
              <a:t>Business/grant opportunity: create an app for this.</a:t>
            </a:r>
            <a:endParaRPr lang="en-US" sz="2000" dirty="0"/>
          </a:p>
          <a:p>
            <a:endParaRPr lang="en-US" dirty="0"/>
          </a:p>
          <a:p>
            <a:endParaRPr lang="en-US" dirty="0"/>
          </a:p>
        </p:txBody>
      </p:sp>
    </p:spTree>
    <p:extLst>
      <p:ext uri="{BB962C8B-B14F-4D97-AF65-F5344CB8AC3E}">
        <p14:creationId xmlns:p14="http://schemas.microsoft.com/office/powerpoint/2010/main" val="2748563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914400"/>
          </a:xfrm>
        </p:spPr>
        <p:txBody>
          <a:bodyPr>
            <a:noAutofit/>
          </a:bodyPr>
          <a:lstStyle/>
          <a:p>
            <a:r>
              <a:rPr lang="en-US" sz="2400" b="1" dirty="0"/>
              <a:t>Question 2: What are the social, political, and economic implications of charging fully risk-based rates for those in high-risk flood zones</a:t>
            </a:r>
            <a:r>
              <a:rPr lang="en-US" sz="2400" b="1" dirty="0" smtClean="0"/>
              <a:t>?</a:t>
            </a:r>
            <a:r>
              <a:rPr lang="en-US" sz="2400" dirty="0"/>
              <a:t/>
            </a:r>
            <a:br>
              <a:rPr lang="en-US" sz="2400" dirty="0"/>
            </a:br>
            <a:endParaRPr lang="en-US" sz="2300" dirty="0"/>
          </a:p>
        </p:txBody>
      </p:sp>
      <p:sp>
        <p:nvSpPr>
          <p:cNvPr id="3" name="Content Placeholder 2"/>
          <p:cNvSpPr>
            <a:spLocks noGrp="1"/>
          </p:cNvSpPr>
          <p:nvPr>
            <p:ph idx="1"/>
          </p:nvPr>
        </p:nvSpPr>
        <p:spPr>
          <a:xfrm>
            <a:off x="76200" y="990600"/>
            <a:ext cx="9067800" cy="5791200"/>
          </a:xfrm>
        </p:spPr>
        <p:txBody>
          <a:bodyPr>
            <a:normAutofit fontScale="77500" lnSpcReduction="20000"/>
          </a:bodyPr>
          <a:lstStyle/>
          <a:p>
            <a:pPr marL="0" indent="0">
              <a:buNone/>
            </a:pPr>
            <a:r>
              <a:rPr lang="en-US" b="1" u="sng" dirty="0"/>
              <a:t>Consensus:</a:t>
            </a:r>
            <a:endParaRPr lang="en-US" sz="2400" u="sng" dirty="0"/>
          </a:p>
          <a:p>
            <a:pPr marL="0" indent="0">
              <a:buNone/>
            </a:pPr>
            <a:r>
              <a:rPr lang="en-US" b="1" dirty="0" smtClean="0"/>
              <a:t>Generally </a:t>
            </a:r>
            <a:r>
              <a:rPr lang="en-US" b="1" dirty="0"/>
              <a:t>agree that “unaffordable” rates in flood prone areas could lead to issues such as</a:t>
            </a:r>
            <a:endParaRPr lang="en-US" sz="2400" dirty="0"/>
          </a:p>
          <a:p>
            <a:pPr lvl="0"/>
            <a:r>
              <a:rPr lang="en-US" dirty="0"/>
              <a:t>Only the rich could afford to live on the coast.</a:t>
            </a:r>
            <a:endParaRPr lang="en-US" sz="2400" dirty="0"/>
          </a:p>
          <a:p>
            <a:pPr lvl="0"/>
            <a:r>
              <a:rPr lang="en-US" dirty="0"/>
              <a:t>Poor might become trapped or abandon “undesirable” flood prone areas</a:t>
            </a:r>
            <a:endParaRPr lang="en-US" sz="2400" dirty="0"/>
          </a:p>
          <a:p>
            <a:pPr marL="0" indent="0" fontAlgn="auto">
              <a:buNone/>
            </a:pPr>
            <a:r>
              <a:rPr lang="en-US" dirty="0"/>
              <a:t> </a:t>
            </a:r>
            <a:endParaRPr lang="en-US" sz="2400" dirty="0"/>
          </a:p>
          <a:p>
            <a:pPr marL="0" indent="0" fontAlgn="auto">
              <a:buNone/>
            </a:pPr>
            <a:r>
              <a:rPr lang="en-US" b="1" u="sng" dirty="0"/>
              <a:t>Discussion/Future research? </a:t>
            </a:r>
            <a:endParaRPr lang="en-US" sz="2400" u="sng" dirty="0"/>
          </a:p>
          <a:p>
            <a:pPr lvl="0"/>
            <a:r>
              <a:rPr lang="en-US" dirty="0"/>
              <a:t>Research ways to incentivize low income people to leave “undesirable” high-risk areas</a:t>
            </a:r>
            <a:endParaRPr lang="en-US" sz="2400" dirty="0"/>
          </a:p>
          <a:p>
            <a:pPr lvl="1"/>
            <a:r>
              <a:rPr lang="en-US" dirty="0"/>
              <a:t>Develop support to ensure more options for correcting the current situation without extreme hardships for individuals. </a:t>
            </a:r>
            <a:endParaRPr lang="en-US" sz="2000" dirty="0"/>
          </a:p>
          <a:p>
            <a:pPr lvl="0"/>
            <a:r>
              <a:rPr lang="en-US" dirty="0"/>
              <a:t>Is having only wealthy on the coast bad if only they can pay fully risk-based rates</a:t>
            </a:r>
            <a:endParaRPr lang="en-US" sz="2400" dirty="0"/>
          </a:p>
          <a:p>
            <a:pPr lvl="1"/>
            <a:r>
              <a:rPr lang="en-US" dirty="0"/>
              <a:t>Or would they use their political connection to receive benefits paid for by </a:t>
            </a:r>
            <a:r>
              <a:rPr lang="en-US" dirty="0" smtClean="0"/>
              <a:t>taxpayers</a:t>
            </a:r>
            <a:r>
              <a:rPr lang="en-US" dirty="0"/>
              <a:t>, such as flood defenses to protect </a:t>
            </a:r>
            <a:r>
              <a:rPr lang="en-US" dirty="0" smtClean="0"/>
              <a:t>wealthy </a:t>
            </a:r>
            <a:r>
              <a:rPr lang="en-US" dirty="0"/>
              <a:t>enclaves?</a:t>
            </a:r>
            <a:endParaRPr lang="en-US" sz="2000" dirty="0"/>
          </a:p>
          <a:p>
            <a:endParaRPr lang="en-US" dirty="0"/>
          </a:p>
        </p:txBody>
      </p:sp>
    </p:spTree>
    <p:extLst>
      <p:ext uri="{BB962C8B-B14F-4D97-AF65-F5344CB8AC3E}">
        <p14:creationId xmlns:p14="http://schemas.microsoft.com/office/powerpoint/2010/main" val="3491354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914400"/>
          </a:xfrm>
        </p:spPr>
        <p:txBody>
          <a:bodyPr>
            <a:noAutofit/>
          </a:bodyPr>
          <a:lstStyle/>
          <a:p>
            <a:r>
              <a:rPr lang="en-US" sz="2400" b="1" dirty="0"/>
              <a:t>Question 3: How should you balance between investments in flood protection and relying on flood insurance?</a:t>
            </a:r>
            <a:r>
              <a:rPr lang="en-US" sz="2400" dirty="0"/>
              <a:t/>
            </a:r>
            <a:br>
              <a:rPr lang="en-US" sz="2400" dirty="0"/>
            </a:br>
            <a:endParaRPr lang="en-US" sz="2300" dirty="0"/>
          </a:p>
        </p:txBody>
      </p:sp>
      <p:sp>
        <p:nvSpPr>
          <p:cNvPr id="3" name="Content Placeholder 2"/>
          <p:cNvSpPr>
            <a:spLocks noGrp="1"/>
          </p:cNvSpPr>
          <p:nvPr>
            <p:ph idx="1"/>
          </p:nvPr>
        </p:nvSpPr>
        <p:spPr>
          <a:xfrm>
            <a:off x="76200" y="762000"/>
            <a:ext cx="9067800" cy="6019800"/>
          </a:xfrm>
        </p:spPr>
        <p:txBody>
          <a:bodyPr>
            <a:normAutofit fontScale="70000" lnSpcReduction="20000"/>
          </a:bodyPr>
          <a:lstStyle/>
          <a:p>
            <a:pPr marL="0" indent="0" fontAlgn="auto">
              <a:buNone/>
            </a:pPr>
            <a:r>
              <a:rPr lang="en-US" b="1" u="sng" dirty="0"/>
              <a:t>Consensus:</a:t>
            </a:r>
            <a:endParaRPr lang="en-US" sz="2400" u="sng" dirty="0"/>
          </a:p>
          <a:p>
            <a:pPr fontAlgn="auto"/>
            <a:r>
              <a:rPr lang="en-US" b="1" dirty="0"/>
              <a:t>Yes there should be a balance, but the Dutch method of flood protection </a:t>
            </a:r>
            <a:r>
              <a:rPr lang="en-US" b="1" dirty="0" smtClean="0"/>
              <a:t>applied to </a:t>
            </a:r>
            <a:r>
              <a:rPr lang="en-US" b="1" dirty="0"/>
              <a:t>whole US would be too expensive and politically difficult.</a:t>
            </a:r>
            <a:endParaRPr lang="en-US" sz="2400" dirty="0"/>
          </a:p>
          <a:p>
            <a:pPr marL="0" indent="0" fontAlgn="auto">
              <a:buNone/>
            </a:pPr>
            <a:endParaRPr lang="en-US" sz="2400" dirty="0"/>
          </a:p>
          <a:p>
            <a:pPr marL="0" indent="0" fontAlgn="auto">
              <a:buNone/>
            </a:pPr>
            <a:r>
              <a:rPr lang="en-US" b="1" u="sng" dirty="0"/>
              <a:t>Discussion/Future Research?</a:t>
            </a:r>
            <a:endParaRPr lang="en-US" sz="2400" u="sng" dirty="0"/>
          </a:p>
          <a:p>
            <a:pPr lvl="0"/>
            <a:r>
              <a:rPr lang="en-US" dirty="0"/>
              <a:t>Investigate strategic approaches to determine best net gain for municipal and state governments in order to enhance decision-making on insurance financing, development measures, relocation projects, and taxation policies. </a:t>
            </a:r>
            <a:endParaRPr lang="en-US" sz="2400" dirty="0"/>
          </a:p>
          <a:p>
            <a:pPr lvl="0"/>
            <a:r>
              <a:rPr lang="en-US" dirty="0"/>
              <a:t>Need societal discussion on whether to go on individual-based insurance or more collectivized.  </a:t>
            </a:r>
          </a:p>
          <a:p>
            <a:pPr lvl="0"/>
            <a:r>
              <a:rPr lang="en-US" dirty="0"/>
              <a:t>Flood protection is a combined effort between the state, local government and individual homeowners. Authorities should do more in order to increase public trust in the existing flood protection measures and new initiative</a:t>
            </a:r>
          </a:p>
          <a:p>
            <a:pPr lvl="0"/>
            <a:r>
              <a:rPr lang="en-US" dirty="0"/>
              <a:t>How do you get the people (legislators) from Kansas to support major coastal defense </a:t>
            </a:r>
            <a:r>
              <a:rPr lang="en-US" dirty="0" smtClean="0"/>
              <a:t>projects?</a:t>
            </a:r>
            <a:endParaRPr lang="en-US" sz="2400" dirty="0"/>
          </a:p>
          <a:p>
            <a:pPr lvl="1"/>
            <a:r>
              <a:rPr lang="en-US" dirty="0"/>
              <a:t>We gave you the Farm Bill, give us some money for </a:t>
            </a:r>
            <a:r>
              <a:rPr lang="en-US" dirty="0" smtClean="0"/>
              <a:t>coastal </a:t>
            </a:r>
            <a:r>
              <a:rPr lang="en-US" dirty="0"/>
              <a:t>defense?</a:t>
            </a:r>
            <a:endParaRPr lang="en-US" sz="2000" dirty="0"/>
          </a:p>
          <a:p>
            <a:pPr lvl="1"/>
            <a:r>
              <a:rPr lang="en-US" dirty="0"/>
              <a:t>We host ports and naval installations that are good for the whole country?</a:t>
            </a:r>
            <a:endParaRPr lang="en-US" sz="2000" dirty="0"/>
          </a:p>
          <a:p>
            <a:endParaRPr lang="en-US" dirty="0"/>
          </a:p>
        </p:txBody>
      </p:sp>
    </p:spTree>
    <p:extLst>
      <p:ext uri="{BB962C8B-B14F-4D97-AF65-F5344CB8AC3E}">
        <p14:creationId xmlns:p14="http://schemas.microsoft.com/office/powerpoint/2010/main" val="172206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295400"/>
          </a:xfrm>
        </p:spPr>
        <p:txBody>
          <a:bodyPr>
            <a:noAutofit/>
          </a:bodyPr>
          <a:lstStyle/>
          <a:p>
            <a:r>
              <a:rPr lang="en-US" sz="2800" b="1" i="1" dirty="0"/>
              <a:t>General Question: </a:t>
            </a:r>
            <a:r>
              <a:rPr lang="en-US" sz="2800" b="1" i="1" dirty="0" smtClean="0"/>
              <a:t>Given </a:t>
            </a:r>
            <a:r>
              <a:rPr lang="en-US" sz="2800" b="1" i="1" dirty="0"/>
              <a:t>what you've learned during this panel, what types of collaborative research and action might be most useful in affecting adaptive policy</a:t>
            </a:r>
            <a:r>
              <a:rPr lang="en-US" sz="2800" b="1" i="1" dirty="0" smtClean="0"/>
              <a:t>?</a:t>
            </a:r>
            <a:endParaRPr lang="en-US" sz="2800" dirty="0"/>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lvl="0"/>
            <a:r>
              <a:rPr lang="en-US" dirty="0"/>
              <a:t>Applied sciences:  more resilient materials (mold); and perhaps have it required – making it more flood resistant.</a:t>
            </a:r>
          </a:p>
          <a:p>
            <a:pPr lvl="0"/>
            <a:r>
              <a:rPr lang="en-US" dirty="0"/>
              <a:t>Sim City competition, without regular constraints (of physics) the youth can come up with some original ideas.  This would directly affect their parents.</a:t>
            </a:r>
          </a:p>
          <a:p>
            <a:pPr lvl="0"/>
            <a:r>
              <a:rPr lang="en-US" dirty="0"/>
              <a:t>Collaborative research needed on alternative insurance financing models! </a:t>
            </a:r>
          </a:p>
          <a:p>
            <a:pPr lvl="0"/>
            <a:r>
              <a:rPr lang="en-US" dirty="0"/>
              <a:t>How do we incentivize localities to turn over flood plain property to natural flood barriers?  Issue is loss of revenue and no incentive because cost of relief is not borne locally.</a:t>
            </a:r>
          </a:p>
          <a:p>
            <a:pPr lvl="0"/>
            <a:r>
              <a:rPr lang="en-US" dirty="0"/>
              <a:t>Innovative approaches to correct today’s system in the US should be devised with significant incorporation of European-style approaches. </a:t>
            </a:r>
          </a:p>
          <a:p>
            <a:pPr lvl="0"/>
            <a:r>
              <a:rPr lang="en-US" dirty="0"/>
              <a:t>Intergovernmental, international collaboration important for forming adaptive policies, learning about adaptive </a:t>
            </a:r>
            <a:r>
              <a:rPr lang="en-US" dirty="0" smtClean="0"/>
              <a:t>strategies</a:t>
            </a:r>
            <a:endParaRPr lang="en-US" dirty="0"/>
          </a:p>
        </p:txBody>
      </p:sp>
    </p:spTree>
    <p:extLst>
      <p:ext uri="{BB962C8B-B14F-4D97-AF65-F5344CB8AC3E}">
        <p14:creationId xmlns:p14="http://schemas.microsoft.com/office/powerpoint/2010/main" val="3140710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219200"/>
          </a:xfrm>
        </p:spPr>
        <p:txBody>
          <a:bodyPr>
            <a:noAutofit/>
          </a:bodyPr>
          <a:lstStyle/>
          <a:p>
            <a:r>
              <a:rPr lang="en-US" sz="2800" b="1" i="1" dirty="0"/>
              <a:t>General Question: 'Given what you've learned during this panel, what types of collaborative research and action might be most useful in affecting adaptive policy</a:t>
            </a:r>
            <a:r>
              <a:rPr lang="en-US" sz="2800" b="1" i="1" dirty="0" smtClean="0"/>
              <a:t>?</a:t>
            </a:r>
            <a:endParaRPr lang="en-US" sz="2800" dirty="0"/>
          </a:p>
        </p:txBody>
      </p:sp>
      <p:sp>
        <p:nvSpPr>
          <p:cNvPr id="3" name="Content Placeholder 2"/>
          <p:cNvSpPr>
            <a:spLocks noGrp="1"/>
          </p:cNvSpPr>
          <p:nvPr>
            <p:ph idx="1"/>
          </p:nvPr>
        </p:nvSpPr>
        <p:spPr>
          <a:xfrm>
            <a:off x="76200" y="1524000"/>
            <a:ext cx="9067800" cy="5257800"/>
          </a:xfrm>
        </p:spPr>
        <p:txBody>
          <a:bodyPr>
            <a:normAutofit fontScale="85000" lnSpcReduction="20000"/>
          </a:bodyPr>
          <a:lstStyle/>
          <a:p>
            <a:pPr lvl="0"/>
            <a:r>
              <a:rPr lang="en-US" dirty="0" smtClean="0"/>
              <a:t>Educate </a:t>
            </a:r>
            <a:r>
              <a:rPr lang="en-US" dirty="0"/>
              <a:t>people (and builders) about incentives and possible future savings as a result of preparing their property for floods.</a:t>
            </a:r>
          </a:p>
          <a:p>
            <a:pPr lvl="0"/>
            <a:r>
              <a:rPr lang="en-US" dirty="0"/>
              <a:t>Difficulty identified:  VA reluctant to use FEMA funds to buy out local residents in floodplain area but they would have to keep that area permanently green and that reduces the tax revenue. </a:t>
            </a:r>
          </a:p>
          <a:p>
            <a:pPr lvl="0"/>
            <a:r>
              <a:rPr lang="en-US" dirty="0"/>
              <a:t>Localized </a:t>
            </a:r>
            <a:r>
              <a:rPr lang="en-US" dirty="0" smtClean="0"/>
              <a:t>insurance: </a:t>
            </a:r>
            <a:r>
              <a:rPr lang="en-US" dirty="0"/>
              <a:t>paid to community for reinforcement and restructuring in order to mitigate future impacts.</a:t>
            </a:r>
          </a:p>
          <a:p>
            <a:pPr lvl="0"/>
            <a:r>
              <a:rPr lang="en-US" dirty="0"/>
              <a:t>Neighborhood communities to take similar actions; raising everyone up, rather than isolated areas – as those unaffected have to pay towards damaged areas regardless</a:t>
            </a:r>
          </a:p>
          <a:p>
            <a:pPr lvl="0"/>
            <a:r>
              <a:rPr lang="en-US" dirty="0"/>
              <a:t>Invest in storm water systems, rather than simply waste water (Norfolk as an example).</a:t>
            </a:r>
          </a:p>
          <a:p>
            <a:endParaRPr lang="en-US" dirty="0"/>
          </a:p>
        </p:txBody>
      </p:sp>
    </p:spTree>
    <p:extLst>
      <p:ext uri="{BB962C8B-B14F-4D97-AF65-F5344CB8AC3E}">
        <p14:creationId xmlns:p14="http://schemas.microsoft.com/office/powerpoint/2010/main" val="1858860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554A58A-2D2C-4196-9826-04882F3E9229}">
  <ds:schemaRefs>
    <ds:schemaRef ds:uri="ESRI.ArcGIS.Mapping.OfficeIntegration.PowerPointInfo"/>
  </ds:schemaRefs>
</ds:datastoreItem>
</file>

<file path=customXml/itemProps2.xml><?xml version="1.0" encoding="utf-8"?>
<ds:datastoreItem xmlns:ds="http://schemas.openxmlformats.org/officeDocument/2006/customXml" ds:itemID="{350F3772-A05F-4848-95AE-09CC464A9EF9}">
  <ds:schemaRefs>
    <ds:schemaRef ds:uri="ESRI.ArcGIS.Mapping.OfficeIntegration.PowerPointInfo"/>
  </ds:schemaRefs>
</ds:datastoreItem>
</file>

<file path=customXml/itemProps3.xml><?xml version="1.0" encoding="utf-8"?>
<ds:datastoreItem xmlns:ds="http://schemas.openxmlformats.org/officeDocument/2006/customXml" ds:itemID="{86E45295-B5F2-432A-BD16-89EC6D2868B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29</TotalTime>
  <Words>467</Words>
  <Application>Microsoft Office PowerPoint</Application>
  <PresentationFormat>On-screen Show (4:3)</PresentationFormat>
  <Paragraphs>54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Panel 4: Flood Insurance</vt:lpstr>
      <vt:lpstr>Question 1: How can individuals be encouraged to buy flood   insurance or lenders encouraged to require purchase of flood insurance?</vt:lpstr>
      <vt:lpstr>Question 1: How can individuals be encouraged to buy flood   insurance or lenders encouraged to require purchase of flood insurance?</vt:lpstr>
      <vt:lpstr>Question 2: What are the social, political, and economic implications of charging fully risk-based rates for those in high-risk flood zones? </vt:lpstr>
      <vt:lpstr>Question 3: How should you balance between investments in flood protection and relying on flood insurance? </vt:lpstr>
      <vt:lpstr>General Question: Given what you've learned during this panel, what types of collaborative research and action might be most useful in affecting adaptive policy?</vt:lpstr>
      <vt:lpstr>General Question: 'Given what you've learned during this panel, what types of collaborative research and action might be most useful in affecting adaptive policy?</vt:lpstr>
    </vt:vector>
  </TitlesOfParts>
  <Company>Old Dominion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Panel 4: Flood Insurance</dc:title>
  <dc:creator>Mcshane, Michael K.</dc:creator>
  <cp:lastModifiedBy>Mcshane, Michael K.</cp:lastModifiedBy>
  <cp:revision>3</cp:revision>
  <cp:lastPrinted>2013-10-31T11:58:24Z</cp:lastPrinted>
  <dcterms:created xsi:type="dcterms:W3CDTF">2013-10-31T11:29:00Z</dcterms:created>
  <dcterms:modified xsi:type="dcterms:W3CDTF">2013-10-31T11:58:53Z</dcterms:modified>
</cp:coreProperties>
</file>