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0" r:id="rId4"/>
    <p:sldId id="261" r:id="rId5"/>
    <p:sldId id="263" r:id="rId6"/>
    <p:sldId id="264" r:id="rId7"/>
    <p:sldId id="265" r:id="rId8"/>
    <p:sldId id="266"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74" d="100"/>
          <a:sy n="174" d="100"/>
        </p:scale>
        <p:origin x="-104"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01ECA-AF4D-C546-A558-1B44F51FBD2A}" type="datetimeFigureOut">
              <a:rPr lang="en-US" smtClean="0"/>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A33F8F-FE97-934E-B9D8-B00D1DA055B3}" type="slidenum">
              <a:rPr lang="en-US" smtClean="0"/>
              <a:t>‹#›</a:t>
            </a:fld>
            <a:endParaRPr lang="en-US"/>
          </a:p>
        </p:txBody>
      </p:sp>
    </p:spTree>
    <p:extLst>
      <p:ext uri="{BB962C8B-B14F-4D97-AF65-F5344CB8AC3E}">
        <p14:creationId xmlns:p14="http://schemas.microsoft.com/office/powerpoint/2010/main" val="205213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clinic's pedagogical goals are grounded in the law school's philosophy of the </a:t>
            </a:r>
            <a:r>
              <a:rPr lang="en-US" b="1" dirty="0" smtClean="0"/>
              <a:t>citizen lawyer</a:t>
            </a:r>
            <a:r>
              <a:rPr lang="en-US" dirty="0" smtClean="0"/>
              <a:t>.  Clinic students will be trained to work with scientists, local policymakers, private citizens, and the business and military communities to better understand some of the most complex coastal resource management issues facing Virginia and the nation. </a:t>
            </a:r>
          </a:p>
          <a:p>
            <a:endParaRPr lang="en-US" dirty="0"/>
          </a:p>
        </p:txBody>
      </p:sp>
      <p:sp>
        <p:nvSpPr>
          <p:cNvPr id="4" name="Slide Number Placeholder 3"/>
          <p:cNvSpPr>
            <a:spLocks noGrp="1"/>
          </p:cNvSpPr>
          <p:nvPr>
            <p:ph type="sldNum" sz="quarter" idx="10"/>
          </p:nvPr>
        </p:nvSpPr>
        <p:spPr/>
        <p:txBody>
          <a:bodyPr/>
          <a:lstStyle/>
          <a:p>
            <a:fld id="{34A33F8F-FE97-934E-B9D8-B00D1DA055B3}" type="slidenum">
              <a:rPr lang="en-US" smtClean="0"/>
              <a:t>3</a:t>
            </a:fld>
            <a:endParaRPr lang="en-US"/>
          </a:p>
        </p:txBody>
      </p:sp>
    </p:spTree>
    <p:extLst>
      <p:ext uri="{BB962C8B-B14F-4D97-AF65-F5344CB8AC3E}">
        <p14:creationId xmlns:p14="http://schemas.microsoft.com/office/powerpoint/2010/main" val="388357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33F8F-FE97-934E-B9D8-B00D1DA055B3}" type="slidenum">
              <a:rPr lang="en-US" smtClean="0"/>
              <a:t>4</a:t>
            </a:fld>
            <a:endParaRPr lang="en-US"/>
          </a:p>
        </p:txBody>
      </p:sp>
    </p:spTree>
    <p:extLst>
      <p:ext uri="{BB962C8B-B14F-4D97-AF65-F5344CB8AC3E}">
        <p14:creationId xmlns:p14="http://schemas.microsoft.com/office/powerpoint/2010/main" val="176849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33F8F-FE97-934E-B9D8-B00D1DA055B3}" type="slidenum">
              <a:rPr lang="en-US" smtClean="0"/>
              <a:t>6</a:t>
            </a:fld>
            <a:endParaRPr lang="en-US"/>
          </a:p>
        </p:txBody>
      </p:sp>
    </p:spTree>
    <p:extLst>
      <p:ext uri="{BB962C8B-B14F-4D97-AF65-F5344CB8AC3E}">
        <p14:creationId xmlns:p14="http://schemas.microsoft.com/office/powerpoint/2010/main" val="28162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10/29/13</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10/29/13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10/29/13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t>10/29/13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10/29/13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t>10/29/13</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10/29/13</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10/29/13</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10/29/13</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10/29/13</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10/29/13</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10/29/13</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407" y="4049889"/>
            <a:ext cx="7582371" cy="1952037"/>
          </a:xfrm>
        </p:spPr>
        <p:txBody>
          <a:bodyPr>
            <a:normAutofit fontScale="92500" lnSpcReduction="20000"/>
          </a:bodyPr>
          <a:lstStyle/>
          <a:p>
            <a:r>
              <a:rPr lang="en-US" sz="2600" b="1" dirty="0" smtClean="0">
                <a:solidFill>
                  <a:schemeClr val="tx1">
                    <a:lumMod val="75000"/>
                    <a:lumOff val="25000"/>
                  </a:schemeClr>
                </a:solidFill>
              </a:rPr>
              <a:t>Adaptation Implications for Hampton Roads</a:t>
            </a:r>
          </a:p>
          <a:p>
            <a:endParaRPr lang="en-US" sz="2800" b="1" dirty="0" smtClean="0">
              <a:solidFill>
                <a:schemeClr val="tx1">
                  <a:lumMod val="75000"/>
                  <a:lumOff val="25000"/>
                </a:schemeClr>
              </a:solidFill>
            </a:endParaRPr>
          </a:p>
          <a:p>
            <a:r>
              <a:rPr lang="en-US" sz="2800" b="1" dirty="0" smtClean="0">
                <a:solidFill>
                  <a:schemeClr val="tx1">
                    <a:lumMod val="75000"/>
                    <a:lumOff val="25000"/>
                  </a:schemeClr>
                </a:solidFill>
              </a:rPr>
              <a:t>What a Legal Clinic Can Do to Help</a:t>
            </a:r>
          </a:p>
          <a:p>
            <a:endParaRPr lang="en-US" sz="2600" dirty="0" smtClean="0">
              <a:solidFill>
                <a:schemeClr val="tx1">
                  <a:lumMod val="75000"/>
                  <a:lumOff val="25000"/>
                </a:schemeClr>
              </a:solidFill>
            </a:endParaRPr>
          </a:p>
          <a:p>
            <a:r>
              <a:rPr lang="en-US" sz="2600" dirty="0" smtClean="0">
                <a:solidFill>
                  <a:schemeClr val="tx1">
                    <a:lumMod val="75000"/>
                    <a:lumOff val="25000"/>
                  </a:schemeClr>
                </a:solidFill>
              </a:rPr>
              <a:t>Mary-Carson Saunders Stiff</a:t>
            </a:r>
          </a:p>
          <a:p>
            <a:endParaRPr lang="en-US" dirty="0"/>
          </a:p>
        </p:txBody>
      </p:sp>
      <p:pic>
        <p:nvPicPr>
          <p:cNvPr id="4" name="Picture 3" descr="VCPCCOLORLOGOPDF.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482" y="343370"/>
            <a:ext cx="7413037" cy="3706519"/>
          </a:xfrm>
          <a:prstGeom prst="rect">
            <a:avLst/>
          </a:prstGeom>
        </p:spPr>
      </p:pic>
    </p:spTree>
    <p:extLst>
      <p:ext uri="{BB962C8B-B14F-4D97-AF65-F5344CB8AC3E}">
        <p14:creationId xmlns:p14="http://schemas.microsoft.com/office/powerpoint/2010/main" val="3266465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74" y="0"/>
            <a:ext cx="8389526" cy="1600200"/>
          </a:xfrm>
        </p:spPr>
        <p:txBody>
          <a:bodyPr/>
          <a:lstStyle/>
          <a:p>
            <a:pPr algn="r"/>
            <a:r>
              <a:rPr lang="en-US" sz="4200" b="1" dirty="0" smtClean="0">
                <a:latin typeface="Century Gothic"/>
                <a:cs typeface="Century Gothic"/>
              </a:rPr>
              <a:t>Overview: </a:t>
            </a:r>
            <a:br>
              <a:rPr lang="en-US" sz="4200" b="1" dirty="0" smtClean="0">
                <a:latin typeface="Century Gothic"/>
                <a:cs typeface="Century Gothic"/>
              </a:rPr>
            </a:br>
            <a:r>
              <a:rPr lang="en-US" sz="4200" b="1" dirty="0" smtClean="0">
                <a:latin typeface="Century Gothic"/>
                <a:cs typeface="Century Gothic"/>
              </a:rPr>
              <a:t>What is a law clinic?</a:t>
            </a:r>
            <a:endParaRPr lang="en-US" sz="4200" b="1" dirty="0">
              <a:latin typeface="Century Gothic"/>
              <a:cs typeface="Century Gothic"/>
            </a:endParaRPr>
          </a:p>
        </p:txBody>
      </p:sp>
      <p:pic>
        <p:nvPicPr>
          <p:cNvPr id="4" name="Content Placeholder 3" descr="VCPCCOLORLOGOPDF.pdf"/>
          <p:cNvPicPr>
            <a:picLocks noGrp="1" noChangeAspect="1"/>
          </p:cNvPicPr>
          <p:nvPr>
            <p:ph idx="1"/>
          </p:nvPr>
        </p:nvPicPr>
        <p:blipFill>
          <a:blip r:embed="rId2" cstate="print">
            <a:extLst>
              <a:ext uri="{28A0092B-C50C-407E-A947-70E740481C1C}">
                <a14:useLocalDpi xmlns:a14="http://schemas.microsoft.com/office/drawing/2010/main" val="0"/>
              </a:ext>
            </a:extLst>
          </a:blip>
          <a:srcRect l="4542" r="4542"/>
          <a:stretch>
            <a:fillRect/>
          </a:stretch>
        </p:blipFill>
        <p:spPr>
          <a:xfrm>
            <a:off x="466607" y="228600"/>
            <a:ext cx="2374430" cy="1305837"/>
          </a:xfrm>
        </p:spPr>
      </p:pic>
      <p:sp>
        <p:nvSpPr>
          <p:cNvPr id="5" name="TextBox 4"/>
          <p:cNvSpPr txBox="1"/>
          <p:nvPr/>
        </p:nvSpPr>
        <p:spPr>
          <a:xfrm>
            <a:off x="2436519" y="2455333"/>
            <a:ext cx="184666" cy="369332"/>
          </a:xfrm>
          <a:prstGeom prst="rect">
            <a:avLst/>
          </a:prstGeom>
          <a:noFill/>
        </p:spPr>
        <p:txBody>
          <a:bodyPr wrap="none" rtlCol="0">
            <a:spAutoFit/>
          </a:bodyPr>
          <a:lstStyle/>
          <a:p>
            <a:endParaRPr lang="en-US" dirty="0"/>
          </a:p>
        </p:txBody>
      </p:sp>
      <p:sp>
        <p:nvSpPr>
          <p:cNvPr id="6" name="TextBox 5"/>
          <p:cNvSpPr txBox="1"/>
          <p:nvPr/>
        </p:nvSpPr>
        <p:spPr>
          <a:xfrm>
            <a:off x="297274" y="1683927"/>
            <a:ext cx="8470430" cy="4253472"/>
          </a:xfrm>
          <a:prstGeom prst="rect">
            <a:avLst/>
          </a:prstGeom>
          <a:noFill/>
        </p:spPr>
        <p:txBody>
          <a:bodyPr wrap="square" numCol="2" rtlCol="0">
            <a:spAutoFit/>
          </a:bodyPr>
          <a:lstStyle/>
          <a:p>
            <a:pPr marL="342900" lvl="0" indent="-342900" defTabSz="457200">
              <a:spcBef>
                <a:spcPct val="20000"/>
              </a:spcBef>
              <a:buFont typeface="Arial"/>
              <a:buChar char="•"/>
            </a:pPr>
            <a:r>
              <a:rPr lang="en-US" sz="2600" b="1" dirty="0" smtClean="0">
                <a:solidFill>
                  <a:srgbClr val="182939"/>
                </a:solidFill>
                <a:latin typeface="Optima"/>
                <a:cs typeface="Optima"/>
              </a:rPr>
              <a:t>Traditional Clinics</a:t>
            </a:r>
          </a:p>
          <a:p>
            <a:pPr marL="800100" lvl="1" indent="-342900" defTabSz="457200">
              <a:spcBef>
                <a:spcPct val="20000"/>
              </a:spcBef>
              <a:buFont typeface="Arial"/>
              <a:buChar char="•"/>
            </a:pPr>
            <a:r>
              <a:rPr lang="en-US" sz="2600" dirty="0" smtClean="0">
                <a:solidFill>
                  <a:srgbClr val="182939"/>
                </a:solidFill>
                <a:latin typeface="Optima"/>
                <a:cs typeface="Optima"/>
              </a:rPr>
              <a:t>Theory </a:t>
            </a:r>
            <a:r>
              <a:rPr lang="en-US" sz="2600" dirty="0">
                <a:solidFill>
                  <a:srgbClr val="182939"/>
                </a:solidFill>
                <a:latin typeface="Optima"/>
                <a:cs typeface="Optima"/>
              </a:rPr>
              <a:t>+ practice</a:t>
            </a:r>
          </a:p>
          <a:p>
            <a:pPr marL="800100" lvl="1" indent="-342900" defTabSz="457200">
              <a:spcBef>
                <a:spcPct val="20000"/>
              </a:spcBef>
              <a:buFont typeface="Arial"/>
              <a:buChar char="•"/>
            </a:pPr>
            <a:r>
              <a:rPr lang="en-US" sz="2600" dirty="0">
                <a:solidFill>
                  <a:srgbClr val="182939"/>
                </a:solidFill>
                <a:latin typeface="Optima"/>
                <a:cs typeface="Optima"/>
              </a:rPr>
              <a:t>Experiential learning</a:t>
            </a:r>
          </a:p>
          <a:p>
            <a:pPr marL="800100" lvl="1" indent="-342900" defTabSz="457200">
              <a:spcBef>
                <a:spcPct val="20000"/>
              </a:spcBef>
              <a:buFont typeface="Arial"/>
              <a:buChar char="•"/>
            </a:pPr>
            <a:r>
              <a:rPr lang="en-US" sz="2600" dirty="0">
                <a:solidFill>
                  <a:srgbClr val="182939"/>
                </a:solidFill>
                <a:latin typeface="Optima"/>
                <a:cs typeface="Optima"/>
              </a:rPr>
              <a:t>Professional development</a:t>
            </a:r>
          </a:p>
          <a:p>
            <a:pPr marL="800100" lvl="1" indent="-342900" defTabSz="457200">
              <a:spcBef>
                <a:spcPct val="20000"/>
              </a:spcBef>
              <a:buFont typeface="Arial"/>
              <a:buChar char="•"/>
            </a:pPr>
            <a:r>
              <a:rPr lang="en-US" sz="2600" dirty="0">
                <a:solidFill>
                  <a:srgbClr val="182939"/>
                </a:solidFill>
                <a:latin typeface="Optima"/>
                <a:cs typeface="Optima"/>
              </a:rPr>
              <a:t>Advisory and educational service</a:t>
            </a:r>
          </a:p>
          <a:p>
            <a:pPr marL="800100" lvl="1" indent="-342900" defTabSz="457200">
              <a:spcBef>
                <a:spcPct val="20000"/>
              </a:spcBef>
              <a:buFont typeface="Arial"/>
              <a:buChar char="•"/>
            </a:pPr>
            <a:r>
              <a:rPr lang="en-US" sz="2600" dirty="0" smtClean="0">
                <a:solidFill>
                  <a:srgbClr val="182939"/>
                </a:solidFill>
                <a:latin typeface="Optima"/>
                <a:cs typeface="Optima"/>
              </a:rPr>
              <a:t>Community engagement </a:t>
            </a:r>
          </a:p>
          <a:p>
            <a:pPr marL="800100" lvl="1" indent="-342900" defTabSz="457200">
              <a:spcBef>
                <a:spcPct val="20000"/>
              </a:spcBef>
              <a:buFont typeface="Arial"/>
              <a:buChar char="•"/>
            </a:pPr>
            <a:r>
              <a:rPr lang="en-US" sz="2600" b="1" dirty="0" smtClean="0">
                <a:solidFill>
                  <a:srgbClr val="182939"/>
                </a:solidFill>
                <a:latin typeface="Optima"/>
                <a:cs typeface="Optima"/>
              </a:rPr>
              <a:t>Policy Clinics</a:t>
            </a:r>
          </a:p>
          <a:p>
            <a:pPr marL="1257300" lvl="2" indent="-342900" defTabSz="457200">
              <a:spcBef>
                <a:spcPct val="20000"/>
              </a:spcBef>
              <a:buFont typeface="Arial"/>
              <a:buChar char="•"/>
            </a:pPr>
            <a:r>
              <a:rPr lang="en-US" sz="2600" dirty="0" smtClean="0">
                <a:solidFill>
                  <a:srgbClr val="182939"/>
                </a:solidFill>
                <a:latin typeface="Optima"/>
                <a:cs typeface="Optima"/>
              </a:rPr>
              <a:t>Research </a:t>
            </a:r>
          </a:p>
          <a:p>
            <a:pPr marL="1257300" lvl="2" indent="-342900" defTabSz="457200">
              <a:spcBef>
                <a:spcPct val="20000"/>
              </a:spcBef>
              <a:buFont typeface="Arial"/>
              <a:buChar char="•"/>
            </a:pPr>
            <a:r>
              <a:rPr lang="en-US" sz="2600" dirty="0" smtClean="0">
                <a:solidFill>
                  <a:srgbClr val="182939"/>
                </a:solidFill>
                <a:latin typeface="Optima"/>
                <a:cs typeface="Optima"/>
              </a:rPr>
              <a:t>Legal analysis</a:t>
            </a:r>
          </a:p>
          <a:p>
            <a:pPr marL="1257300" lvl="2" indent="-342900" defTabSz="457200">
              <a:spcBef>
                <a:spcPct val="20000"/>
              </a:spcBef>
              <a:buFont typeface="Arial"/>
              <a:buChar char="•"/>
            </a:pPr>
            <a:r>
              <a:rPr lang="en-US" sz="2600" dirty="0" smtClean="0">
                <a:solidFill>
                  <a:srgbClr val="182939"/>
                </a:solidFill>
                <a:latin typeface="Optima"/>
                <a:cs typeface="Optima"/>
              </a:rPr>
              <a:t>Recommendations</a:t>
            </a:r>
          </a:p>
          <a:p>
            <a:pPr marL="1257300" lvl="2" indent="-342900" defTabSz="457200">
              <a:spcBef>
                <a:spcPct val="20000"/>
              </a:spcBef>
              <a:buFont typeface="Arial"/>
              <a:buChar char="•"/>
            </a:pPr>
            <a:r>
              <a:rPr lang="en-US" sz="2600" dirty="0" smtClean="0">
                <a:solidFill>
                  <a:srgbClr val="182939"/>
                </a:solidFill>
                <a:latin typeface="Optima"/>
                <a:cs typeface="Optima"/>
              </a:rPr>
              <a:t>Writing skills</a:t>
            </a:r>
          </a:p>
          <a:p>
            <a:pPr marL="1257300" lvl="2" indent="-342900" defTabSz="457200">
              <a:spcBef>
                <a:spcPct val="20000"/>
              </a:spcBef>
              <a:buFont typeface="Arial"/>
              <a:buChar char="•"/>
            </a:pPr>
            <a:r>
              <a:rPr lang="en-US" sz="2600" dirty="0" smtClean="0">
                <a:solidFill>
                  <a:srgbClr val="182939"/>
                </a:solidFill>
                <a:latin typeface="Optima"/>
                <a:cs typeface="Optima"/>
              </a:rPr>
              <a:t>Presentation skills</a:t>
            </a:r>
          </a:p>
          <a:p>
            <a:pPr marL="1257300" lvl="2" indent="-342900" defTabSz="457200">
              <a:spcBef>
                <a:spcPct val="20000"/>
              </a:spcBef>
              <a:buFont typeface="Arial"/>
              <a:buChar char="•"/>
            </a:pPr>
            <a:r>
              <a:rPr lang="en-US" sz="2600" dirty="0" smtClean="0">
                <a:solidFill>
                  <a:srgbClr val="182939"/>
                </a:solidFill>
                <a:latin typeface="Optima"/>
                <a:cs typeface="Optima"/>
              </a:rPr>
              <a:t>Reports accessible to all</a:t>
            </a:r>
          </a:p>
          <a:p>
            <a:pPr marL="1257300" lvl="2" indent="-342900" defTabSz="457200">
              <a:spcBef>
                <a:spcPct val="20000"/>
              </a:spcBef>
              <a:buFont typeface="Arial"/>
              <a:buChar char="•"/>
            </a:pPr>
            <a:r>
              <a:rPr lang="en-US" sz="2600" dirty="0" smtClean="0">
                <a:solidFill>
                  <a:srgbClr val="182939"/>
                </a:solidFill>
                <a:latin typeface="Optima"/>
                <a:cs typeface="Optima"/>
              </a:rPr>
              <a:t>Teamwork</a:t>
            </a:r>
          </a:p>
        </p:txBody>
      </p:sp>
    </p:spTree>
    <p:extLst>
      <p:ext uri="{BB962C8B-B14F-4D97-AF65-F5344CB8AC3E}">
        <p14:creationId xmlns:p14="http://schemas.microsoft.com/office/powerpoint/2010/main" val="113836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VCPC’s Mission</a:t>
            </a:r>
            <a:endParaRPr lang="en-US" dirty="0"/>
          </a:p>
        </p:txBody>
      </p:sp>
      <p:sp>
        <p:nvSpPr>
          <p:cNvPr id="3" name="Content Placeholder 2"/>
          <p:cNvSpPr>
            <a:spLocks noGrp="1"/>
          </p:cNvSpPr>
          <p:nvPr>
            <p:ph idx="1"/>
          </p:nvPr>
        </p:nvSpPr>
        <p:spPr/>
        <p:txBody>
          <a:bodyPr>
            <a:normAutofit fontScale="92500"/>
          </a:bodyPr>
          <a:lstStyle/>
          <a:p>
            <a:pPr marL="0" indent="0">
              <a:buNone/>
            </a:pPr>
            <a:endParaRPr lang="en-US" dirty="0" smtClean="0">
              <a:solidFill>
                <a:schemeClr val="tx1"/>
              </a:solidFill>
            </a:endParaRPr>
          </a:p>
          <a:p>
            <a:r>
              <a:rPr lang="en-US" dirty="0" smtClean="0">
                <a:solidFill>
                  <a:schemeClr val="tx1"/>
                </a:solidFill>
              </a:rPr>
              <a:t>VCPC </a:t>
            </a:r>
            <a:r>
              <a:rPr lang="en-US" dirty="0">
                <a:solidFill>
                  <a:schemeClr val="tx1"/>
                </a:solidFill>
              </a:rPr>
              <a:t>provides science-based legal and policy analysis of environmental and land use issues affecting the state's coastal resources and educates the Virginia policymaking, non-profit, legal and business communities about these subjects.</a:t>
            </a:r>
          </a:p>
          <a:p>
            <a:endParaRPr lang="en-US" sz="1400" dirty="0">
              <a:solidFill>
                <a:schemeClr val="tx1"/>
              </a:solidFill>
            </a:endParaRPr>
          </a:p>
          <a:p>
            <a:r>
              <a:rPr lang="en-US" dirty="0">
                <a:solidFill>
                  <a:schemeClr val="tx1"/>
                </a:solidFill>
              </a:rPr>
              <a:t>From examining issues ranging from property rights to federalism, the clinic's activities are inherently interdisciplinary, drawing on scientific, economic, and policy expertise from across the university, including from Virginia Sea Grant and the Virginia Institute of Marine Science. </a:t>
            </a:r>
          </a:p>
          <a:p>
            <a:endParaRPr lang="en-US" dirty="0"/>
          </a:p>
        </p:txBody>
      </p:sp>
      <p:pic>
        <p:nvPicPr>
          <p:cNvPr id="4" name="Content Placeholder 3" descr="VCPCCOLORLOGOPDF.pdf"/>
          <p:cNvPicPr>
            <a:picLocks noGrp="1" noChangeAspect="1"/>
          </p:cNvPicPr>
          <p:nvPr>
            <p:ph idx="1"/>
          </p:nvPr>
        </p:nvPicPr>
        <p:blipFill>
          <a:blip r:embed="rId3" cstate="print">
            <a:extLst>
              <a:ext uri="{28A0092B-C50C-407E-A947-70E740481C1C}">
                <a14:useLocalDpi xmlns:a14="http://schemas.microsoft.com/office/drawing/2010/main" val="0"/>
              </a:ext>
            </a:extLst>
          </a:blip>
          <a:srcRect l="4542" r="4542"/>
          <a:stretch>
            <a:fillRect/>
          </a:stretch>
        </p:blipFill>
        <p:spPr>
          <a:xfrm>
            <a:off x="466607" y="228600"/>
            <a:ext cx="2374430" cy="1305837"/>
          </a:xfrm>
        </p:spPr>
      </p:pic>
      <p:pic>
        <p:nvPicPr>
          <p:cNvPr id="7" name="Content Placeholder 3" descr="VCPCCOLORLOGOPDF.pdf"/>
          <p:cNvPicPr>
            <a:picLocks noChangeAspect="1"/>
          </p:cNvPicPr>
          <p:nvPr/>
        </p:nvPicPr>
        <p:blipFill>
          <a:blip r:embed="rId3" cstate="print">
            <a:extLst>
              <a:ext uri="{28A0092B-C50C-407E-A947-70E740481C1C}">
                <a14:useLocalDpi xmlns:a14="http://schemas.microsoft.com/office/drawing/2010/main" val="0"/>
              </a:ext>
            </a:extLst>
          </a:blip>
          <a:srcRect l="4542" r="4542"/>
          <a:stretch>
            <a:fillRect/>
          </a:stretch>
        </p:blipFill>
        <p:spPr>
          <a:xfrm>
            <a:off x="619007" y="381000"/>
            <a:ext cx="2374430" cy="1305837"/>
          </a:xfrm>
          <a:prstGeom prst="rect">
            <a:avLst/>
          </a:prstGeom>
        </p:spPr>
      </p:pic>
    </p:spTree>
    <p:extLst>
      <p:ext uri="{BB962C8B-B14F-4D97-AF65-F5344CB8AC3E}">
        <p14:creationId xmlns:p14="http://schemas.microsoft.com/office/powerpoint/2010/main" val="163883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370"/>
            <a:ext cx="8229600" cy="921926"/>
          </a:xfrm>
        </p:spPr>
        <p:txBody>
          <a:bodyPr/>
          <a:lstStyle/>
          <a:p>
            <a:r>
              <a:rPr lang="en-US" dirty="0" smtClean="0"/>
              <a:t>VCPC’s Work Product</a:t>
            </a:r>
            <a:endParaRPr lang="en-US" dirty="0"/>
          </a:p>
        </p:txBody>
      </p:sp>
      <p:pic>
        <p:nvPicPr>
          <p:cNvPr id="4" name="Content Placeholder 3" descr="Reports One Pager.pdf"/>
          <p:cNvPicPr>
            <a:picLocks noGrp="1" noChangeAspect="1"/>
          </p:cNvPicPr>
          <p:nvPr>
            <p:ph idx="1"/>
          </p:nvPr>
        </p:nvPicPr>
        <p:blipFill>
          <a:blip r:embed="rId3">
            <a:extLst>
              <a:ext uri="{28A0092B-C50C-407E-A947-70E740481C1C}">
                <a14:useLocalDpi xmlns:a14="http://schemas.microsoft.com/office/drawing/2010/main" val="0"/>
              </a:ext>
            </a:extLst>
          </a:blip>
          <a:srcRect l="-20253" r="-20253"/>
          <a:stretch>
            <a:fillRect/>
          </a:stretch>
        </p:blipFill>
        <p:spPr>
          <a:xfrm>
            <a:off x="-403004" y="1041685"/>
            <a:ext cx="9857447" cy="5552908"/>
          </a:xfrm>
        </p:spPr>
      </p:pic>
    </p:spTree>
    <p:extLst>
      <p:ext uri="{BB962C8B-B14F-4D97-AF65-F5344CB8AC3E}">
        <p14:creationId xmlns:p14="http://schemas.microsoft.com/office/powerpoint/2010/main" val="298443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927"/>
            <a:ext cx="8229600" cy="1374421"/>
          </a:xfrm>
        </p:spPr>
        <p:txBody>
          <a:bodyPr/>
          <a:lstStyle/>
          <a:p>
            <a:pPr>
              <a:lnSpc>
                <a:spcPts val="3100"/>
              </a:lnSpc>
            </a:pPr>
            <a:r>
              <a:rPr lang="en-US" sz="3200" b="1" dirty="0" smtClean="0"/>
              <a:t>Adaptive Planning for Flooding &amp; Coastal Change in Virginia: Legal and Policy Issues for Local Government</a:t>
            </a:r>
            <a:endParaRPr lang="en-US" sz="3200" b="1" dirty="0"/>
          </a:p>
        </p:txBody>
      </p:sp>
      <p:sp>
        <p:nvSpPr>
          <p:cNvPr id="3" name="Content Placeholder 2"/>
          <p:cNvSpPr>
            <a:spLocks noGrp="1"/>
          </p:cNvSpPr>
          <p:nvPr>
            <p:ph idx="1"/>
          </p:nvPr>
        </p:nvSpPr>
        <p:spPr>
          <a:xfrm>
            <a:off x="457200" y="1600200"/>
            <a:ext cx="8229600" cy="4787430"/>
          </a:xfrm>
        </p:spPr>
        <p:txBody>
          <a:bodyPr>
            <a:normAutofit fontScale="77500" lnSpcReduction="20000"/>
          </a:bodyPr>
          <a:lstStyle/>
          <a:p>
            <a:pPr marL="0" indent="0">
              <a:buNone/>
            </a:pPr>
            <a:endParaRPr lang="en-US" dirty="0" smtClean="0"/>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Speakers included </a:t>
            </a:r>
            <a:r>
              <a:rPr lang="en-US" dirty="0">
                <a:solidFill>
                  <a:schemeClr val="tx1">
                    <a:lumMod val="75000"/>
                    <a:lumOff val="25000"/>
                  </a:schemeClr>
                </a:solidFill>
              </a:rPr>
              <a:t>Secretary of Natural Resources for the Commonwealth of Virginia, Doug </a:t>
            </a:r>
            <a:r>
              <a:rPr lang="en-US" dirty="0" err="1">
                <a:solidFill>
                  <a:schemeClr val="tx1">
                    <a:lumMod val="75000"/>
                    <a:lumOff val="25000"/>
                  </a:schemeClr>
                </a:solidFill>
              </a:rPr>
              <a:t>Domenech</a:t>
            </a:r>
            <a:r>
              <a:rPr lang="en-US" dirty="0">
                <a:solidFill>
                  <a:schemeClr val="tx1">
                    <a:lumMod val="75000"/>
                    <a:lumOff val="25000"/>
                  </a:schemeClr>
                </a:solidFill>
              </a:rPr>
              <a:t>, Norfolk Mayor Paul D. </a:t>
            </a:r>
            <a:r>
              <a:rPr lang="en-US" dirty="0" err="1">
                <a:solidFill>
                  <a:schemeClr val="tx1">
                    <a:lumMod val="75000"/>
                    <a:lumOff val="25000"/>
                  </a:schemeClr>
                </a:solidFill>
              </a:rPr>
              <a:t>Fraim</a:t>
            </a:r>
            <a:r>
              <a:rPr lang="en-US" dirty="0">
                <a:solidFill>
                  <a:schemeClr val="tx1">
                    <a:lumMod val="75000"/>
                    <a:lumOff val="25000"/>
                  </a:schemeClr>
                </a:solidFill>
              </a:rPr>
              <a:t>, Virginia Beach Mayor Will </a:t>
            </a:r>
            <a:r>
              <a:rPr lang="en-US" dirty="0" err="1">
                <a:solidFill>
                  <a:schemeClr val="tx1">
                    <a:lumMod val="75000"/>
                    <a:lumOff val="25000"/>
                  </a:schemeClr>
                </a:solidFill>
              </a:rPr>
              <a:t>Sessoms</a:t>
            </a:r>
            <a:r>
              <a:rPr lang="en-US" dirty="0">
                <a:solidFill>
                  <a:schemeClr val="tx1">
                    <a:lumMod val="75000"/>
                    <a:lumOff val="25000"/>
                  </a:schemeClr>
                </a:solidFill>
              </a:rPr>
              <a:t>, Hampton Mayor Molly Ward, Virginia Delegate Christopher O. </a:t>
            </a:r>
            <a:r>
              <a:rPr lang="en-US" dirty="0" err="1">
                <a:solidFill>
                  <a:schemeClr val="tx1">
                    <a:lumMod val="75000"/>
                    <a:lumOff val="25000"/>
                  </a:schemeClr>
                </a:solidFill>
              </a:rPr>
              <a:t>Stolle</a:t>
            </a:r>
            <a:r>
              <a:rPr lang="en-US" dirty="0">
                <a:solidFill>
                  <a:schemeClr val="tx1">
                    <a:lumMod val="75000"/>
                    <a:lumOff val="25000"/>
                  </a:schemeClr>
                </a:solidFill>
              </a:rPr>
              <a:t>, and Virginia Senator John </a:t>
            </a:r>
            <a:r>
              <a:rPr lang="en-US" dirty="0" smtClean="0">
                <a:solidFill>
                  <a:schemeClr val="tx1">
                    <a:lumMod val="75000"/>
                    <a:lumOff val="25000"/>
                  </a:schemeClr>
                </a:solidFill>
              </a:rPr>
              <a:t>Watkins</a:t>
            </a:r>
            <a:endParaRPr lang="en-US" dirty="0">
              <a:solidFill>
                <a:schemeClr val="tx1">
                  <a:lumMod val="75000"/>
                  <a:lumOff val="25000"/>
                </a:schemeClr>
              </a:solidFill>
            </a:endParaRPr>
          </a:p>
        </p:txBody>
      </p:sp>
      <p:pic>
        <p:nvPicPr>
          <p:cNvPr id="5" name="Picture 4" descr="September Conference 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30" y="1575048"/>
            <a:ext cx="7902221" cy="3455492"/>
          </a:xfrm>
          <a:prstGeom prst="rect">
            <a:avLst/>
          </a:prstGeom>
        </p:spPr>
      </p:pic>
    </p:spTree>
    <p:extLst>
      <p:ext uri="{BB962C8B-B14F-4D97-AF65-F5344CB8AC3E}">
        <p14:creationId xmlns:p14="http://schemas.microsoft.com/office/powerpoint/2010/main" val="1283751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VCPC Student Post-Conference Report</a:t>
            </a:r>
            <a:endParaRPr lang="en-US" dirty="0"/>
          </a:p>
        </p:txBody>
      </p:sp>
      <p:pic>
        <p:nvPicPr>
          <p:cNvPr id="5" name="Content Placeholder 4" descr="Post-Conference Report PDF.tiff"/>
          <p:cNvPicPr>
            <a:picLocks noGrp="1" noChangeAspect="1"/>
          </p:cNvPicPr>
          <p:nvPr>
            <p:ph idx="1"/>
          </p:nvPr>
        </p:nvPicPr>
        <p:blipFill>
          <a:blip r:embed="rId3">
            <a:extLst>
              <a:ext uri="{28A0092B-C50C-407E-A947-70E740481C1C}">
                <a14:useLocalDpi xmlns:a14="http://schemas.microsoft.com/office/drawing/2010/main" val="0"/>
              </a:ext>
            </a:extLst>
          </a:blip>
          <a:srcRect l="-43737" r="-43737"/>
          <a:stretch>
            <a:fillRect/>
          </a:stretch>
        </p:blipFill>
        <p:spPr>
          <a:xfrm>
            <a:off x="141111" y="1650198"/>
            <a:ext cx="8842963" cy="4951242"/>
          </a:xfrm>
        </p:spPr>
      </p:pic>
    </p:spTree>
    <p:extLst>
      <p:ext uri="{BB962C8B-B14F-4D97-AF65-F5344CB8AC3E}">
        <p14:creationId xmlns:p14="http://schemas.microsoft.com/office/powerpoint/2010/main" val="10560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VCPC Takes on Adaptation</a:t>
            </a:r>
            <a:endParaRPr lang="en-US" dirty="0"/>
          </a:p>
        </p:txBody>
      </p:sp>
      <p:sp>
        <p:nvSpPr>
          <p:cNvPr id="3" name="Content Placeholder 2"/>
          <p:cNvSpPr>
            <a:spLocks noGrp="1"/>
          </p:cNvSpPr>
          <p:nvPr>
            <p:ph idx="1"/>
          </p:nvPr>
        </p:nvSpPr>
        <p:spPr>
          <a:xfrm>
            <a:off x="457200" y="1600200"/>
            <a:ext cx="8432800" cy="4525963"/>
          </a:xfrm>
        </p:spPr>
        <p:txBody>
          <a:bodyPr>
            <a:normAutofit fontScale="85000" lnSpcReduction="20000"/>
          </a:bodyPr>
          <a:lstStyle/>
          <a:p>
            <a:endParaRPr lang="en-US" dirty="0" smtClean="0">
              <a:solidFill>
                <a:schemeClr val="tx1">
                  <a:lumMod val="75000"/>
                  <a:lumOff val="25000"/>
                </a:schemeClr>
              </a:solidFill>
            </a:endParaRPr>
          </a:p>
          <a:p>
            <a:pPr>
              <a:spcBef>
                <a:spcPts val="0"/>
              </a:spcBef>
            </a:pPr>
            <a:r>
              <a:rPr lang="en-US" sz="2800" dirty="0" smtClean="0">
                <a:solidFill>
                  <a:schemeClr val="tx1">
                    <a:lumMod val="75000"/>
                    <a:lumOff val="25000"/>
                  </a:schemeClr>
                </a:solidFill>
              </a:rPr>
              <a:t>Reports from the Spring semester address legal implications of hard infrastructure &amp; other adaptation measures localities may employ</a:t>
            </a:r>
          </a:p>
          <a:p>
            <a:pPr>
              <a:spcBef>
                <a:spcPts val="0"/>
              </a:spcBef>
            </a:pPr>
            <a:endParaRPr lang="en-US" dirty="0" smtClean="0">
              <a:solidFill>
                <a:schemeClr val="tx1">
                  <a:lumMod val="75000"/>
                  <a:lumOff val="25000"/>
                </a:schemeClr>
              </a:solidFill>
            </a:endParaRPr>
          </a:p>
          <a:p>
            <a:pPr>
              <a:spcBef>
                <a:spcPts val="0"/>
              </a:spcBef>
            </a:pPr>
            <a:r>
              <a:rPr lang="en-US" sz="2800" dirty="0" smtClean="0">
                <a:solidFill>
                  <a:schemeClr val="tx1">
                    <a:lumMod val="75000"/>
                    <a:lumOff val="25000"/>
                  </a:schemeClr>
                </a:solidFill>
              </a:rPr>
              <a:t>Adaptation comes in all shapes &amp; sizes</a:t>
            </a:r>
          </a:p>
          <a:p>
            <a:pPr>
              <a:spcBef>
                <a:spcPts val="0"/>
              </a:spcBef>
            </a:pPr>
            <a:endParaRPr lang="en-US" dirty="0" smtClean="0">
              <a:solidFill>
                <a:schemeClr val="tx1">
                  <a:lumMod val="75000"/>
                  <a:lumOff val="25000"/>
                </a:schemeClr>
              </a:solidFill>
            </a:endParaRPr>
          </a:p>
          <a:p>
            <a:pPr>
              <a:spcBef>
                <a:spcPts val="0"/>
              </a:spcBef>
            </a:pPr>
            <a:r>
              <a:rPr lang="en-US" sz="2800" dirty="0" smtClean="0">
                <a:solidFill>
                  <a:schemeClr val="tx1">
                    <a:lumMod val="75000"/>
                    <a:lumOff val="25000"/>
                  </a:schemeClr>
                </a:solidFill>
              </a:rPr>
              <a:t>Project with DCR for next semester: Working with localities to update Floodplain Ordinances into compliance under the National Flood Insurance Program</a:t>
            </a:r>
          </a:p>
          <a:p>
            <a:pPr>
              <a:spcBef>
                <a:spcPts val="0"/>
              </a:spcBef>
            </a:pPr>
            <a:endParaRPr lang="en-US" sz="2800" dirty="0" smtClean="0">
              <a:solidFill>
                <a:schemeClr val="tx1">
                  <a:lumMod val="75000"/>
                  <a:lumOff val="25000"/>
                </a:schemeClr>
              </a:solidFill>
            </a:endParaRPr>
          </a:p>
          <a:p>
            <a:pPr>
              <a:spcBef>
                <a:spcPts val="0"/>
              </a:spcBef>
            </a:pPr>
            <a:r>
              <a:rPr lang="en-US" sz="2800" dirty="0" smtClean="0">
                <a:solidFill>
                  <a:schemeClr val="tx1">
                    <a:lumMod val="75000"/>
                    <a:lumOff val="25000"/>
                  </a:schemeClr>
                </a:solidFill>
              </a:rPr>
              <a:t>Ordinance reform helps localities adapt to:</a:t>
            </a:r>
          </a:p>
          <a:p>
            <a:pPr lvl="1">
              <a:spcBef>
                <a:spcPts val="0"/>
              </a:spcBef>
            </a:pPr>
            <a:r>
              <a:rPr lang="en-US" sz="2800" dirty="0" smtClean="0">
                <a:solidFill>
                  <a:schemeClr val="tx1">
                    <a:lumMod val="75000"/>
                    <a:lumOff val="25000"/>
                  </a:schemeClr>
                </a:solidFill>
              </a:rPr>
              <a:t>Rising Costs of Flood Insurance &amp;</a:t>
            </a:r>
          </a:p>
          <a:p>
            <a:pPr lvl="1">
              <a:spcBef>
                <a:spcPts val="0"/>
              </a:spcBef>
            </a:pPr>
            <a:r>
              <a:rPr lang="en-US" sz="2800" dirty="0" smtClean="0">
                <a:solidFill>
                  <a:schemeClr val="tx1">
                    <a:lumMod val="75000"/>
                    <a:lumOff val="25000"/>
                  </a:schemeClr>
                </a:solidFill>
              </a:rPr>
              <a:t>Rising Waters</a:t>
            </a:r>
          </a:p>
          <a:p>
            <a:endParaRPr lang="en-US" dirty="0" smtClean="0">
              <a:solidFill>
                <a:schemeClr val="tx1">
                  <a:lumMod val="75000"/>
                  <a:lumOff val="25000"/>
                </a:schemeClr>
              </a:solidFill>
            </a:endParaRPr>
          </a:p>
          <a:p>
            <a:endParaRPr lang="en-US" dirty="0" smtClean="0"/>
          </a:p>
        </p:txBody>
      </p:sp>
      <p:pic>
        <p:nvPicPr>
          <p:cNvPr id="4" name="Content Placeholder 3" descr="VCPCCOLORLOGOPDF.pdf"/>
          <p:cNvPicPr>
            <a:picLocks noChangeAspect="1"/>
          </p:cNvPicPr>
          <p:nvPr/>
        </p:nvPicPr>
        <p:blipFill>
          <a:blip r:embed="rId2" cstate="print">
            <a:extLst>
              <a:ext uri="{28A0092B-C50C-407E-A947-70E740481C1C}">
                <a14:useLocalDpi xmlns:a14="http://schemas.microsoft.com/office/drawing/2010/main" val="0"/>
              </a:ext>
            </a:extLst>
          </a:blip>
          <a:srcRect l="4542" r="4542"/>
          <a:stretch>
            <a:fillRect/>
          </a:stretch>
        </p:blipFill>
        <p:spPr>
          <a:xfrm>
            <a:off x="466607" y="228600"/>
            <a:ext cx="2374430" cy="1305837"/>
          </a:xfrm>
          <a:prstGeom prst="rect">
            <a:avLst/>
          </a:prstGeom>
        </p:spPr>
      </p:pic>
    </p:spTree>
    <p:extLst>
      <p:ext uri="{BB962C8B-B14F-4D97-AF65-F5344CB8AC3E}">
        <p14:creationId xmlns:p14="http://schemas.microsoft.com/office/powerpoint/2010/main" val="2572981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Questions?</a:t>
            </a:r>
            <a:endParaRPr lang="en-US" dirty="0"/>
          </a:p>
        </p:txBody>
      </p:sp>
      <p:pic>
        <p:nvPicPr>
          <p:cNvPr id="5" name="Content Placeholder 4" descr="VCPC Spring 2013 Pic.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392307" y="1600200"/>
            <a:ext cx="8394211" cy="4616493"/>
          </a:xfrm>
        </p:spPr>
      </p:pic>
      <p:pic>
        <p:nvPicPr>
          <p:cNvPr id="4" name="Content Placeholder 3" descr="VCPCCOLORLOGOPDF.pdf"/>
          <p:cNvPicPr>
            <a:picLocks noChangeAspect="1"/>
          </p:cNvPicPr>
          <p:nvPr/>
        </p:nvPicPr>
        <p:blipFill>
          <a:blip r:embed="rId3" cstate="print">
            <a:extLst>
              <a:ext uri="{28A0092B-C50C-407E-A947-70E740481C1C}">
                <a14:useLocalDpi xmlns:a14="http://schemas.microsoft.com/office/drawing/2010/main" val="0"/>
              </a:ext>
            </a:extLst>
          </a:blip>
          <a:srcRect l="4542" r="4542"/>
          <a:stretch>
            <a:fillRect/>
          </a:stretch>
        </p:blipFill>
        <p:spPr>
          <a:xfrm>
            <a:off x="466607" y="228600"/>
            <a:ext cx="2374430" cy="1305837"/>
          </a:xfrm>
          <a:prstGeom prst="rect">
            <a:avLst/>
          </a:prstGeom>
        </p:spPr>
      </p:pic>
    </p:spTree>
    <p:extLst>
      <p:ext uri="{BB962C8B-B14F-4D97-AF65-F5344CB8AC3E}">
        <p14:creationId xmlns:p14="http://schemas.microsoft.com/office/powerpoint/2010/main" val="25228679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151</TotalTime>
  <Words>332</Words>
  <Application>Microsoft Macintosh PowerPoint</Application>
  <PresentationFormat>On-screen Show (4:3)</PresentationFormat>
  <Paragraphs>57</Paragraphs>
  <Slides>8</Slides>
  <Notes>3</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Executive</vt:lpstr>
      <vt:lpstr>PowerPoint Presentation</vt:lpstr>
      <vt:lpstr>Overview:  What is a law clinic?</vt:lpstr>
      <vt:lpstr>VCPC’s Mission</vt:lpstr>
      <vt:lpstr>VCPC’s Work Product</vt:lpstr>
      <vt:lpstr>Adaptive Planning for Flooding &amp; Coastal Change in Virginia: Legal and Policy Issues for Local Government</vt:lpstr>
      <vt:lpstr>VCPC Student Post-Conference Report</vt:lpstr>
      <vt:lpstr>VCPC Takes on Adaptation</vt:lpstr>
      <vt:lpstr>Questions?</vt:lpstr>
    </vt:vector>
  </TitlesOfParts>
  <Company>William &amp; Mary School of Law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Mary-Carson Saunders</dc:creator>
  <cp:lastModifiedBy>Mary-Carson Saunders</cp:lastModifiedBy>
  <cp:revision>13</cp:revision>
  <dcterms:created xsi:type="dcterms:W3CDTF">2013-10-29T22:26:28Z</dcterms:created>
  <dcterms:modified xsi:type="dcterms:W3CDTF">2013-10-30T03:42:43Z</dcterms:modified>
</cp:coreProperties>
</file>